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63" r:id="rId2"/>
    <p:sldId id="286" r:id="rId3"/>
    <p:sldId id="257" r:id="rId4"/>
    <p:sldId id="258" r:id="rId5"/>
    <p:sldId id="284" r:id="rId6"/>
    <p:sldId id="266" r:id="rId7"/>
    <p:sldId id="298" r:id="rId8"/>
    <p:sldId id="283" r:id="rId9"/>
    <p:sldId id="264" r:id="rId10"/>
    <p:sldId id="272" r:id="rId11"/>
    <p:sldId id="270" r:id="rId12"/>
    <p:sldId id="271" r:id="rId13"/>
    <p:sldId id="288" r:id="rId14"/>
    <p:sldId id="287" r:id="rId15"/>
    <p:sldId id="289" r:id="rId16"/>
    <p:sldId id="290" r:id="rId17"/>
    <p:sldId id="295" r:id="rId18"/>
    <p:sldId id="291" r:id="rId19"/>
    <p:sldId id="294" r:id="rId20"/>
    <p:sldId id="296" r:id="rId21"/>
    <p:sldId id="297" r:id="rId22"/>
    <p:sldId id="299" r:id="rId23"/>
    <p:sldId id="301" r:id="rId24"/>
    <p:sldId id="302" r:id="rId25"/>
    <p:sldId id="303" r:id="rId26"/>
    <p:sldId id="304" r:id="rId27"/>
    <p:sldId id="307" r:id="rId28"/>
    <p:sldId id="308" r:id="rId29"/>
    <p:sldId id="309" r:id="rId30"/>
    <p:sldId id="310" r:id="rId31"/>
    <p:sldId id="259" r:id="rId32"/>
    <p:sldId id="311" r:id="rId33"/>
    <p:sldId id="306" r:id="rId34"/>
    <p:sldId id="312" r:id="rId35"/>
    <p:sldId id="314" r:id="rId36"/>
    <p:sldId id="317" r:id="rId37"/>
    <p:sldId id="315" r:id="rId38"/>
    <p:sldId id="316" r:id="rId39"/>
    <p:sldId id="300" r:id="rId4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A06B9-6AC6-43DB-A815-EE8B3B9A25C3}" type="datetimeFigureOut">
              <a:rPr lang="zh-TW" altLang="en-US" smtClean="0"/>
              <a:t>2023/3/24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31E1E-E539-4E24-BE98-8F05C125124A}" type="slidenum">
              <a:rPr lang="zh-TW" altLang="en-US" smtClean="0"/>
              <a:t>‹#›</a:t>
            </a:fld>
            <a:endParaRPr lang="zh-TW" altLang="en-US"/>
          </a:p>
        </p:txBody>
      </p:sp>
    </p:spTree>
    <p:extLst>
      <p:ext uri="{BB962C8B-B14F-4D97-AF65-F5344CB8AC3E}">
        <p14:creationId xmlns:p14="http://schemas.microsoft.com/office/powerpoint/2010/main" val="312254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1</a:t>
            </a:fld>
            <a:endParaRPr lang="zh-TW" altLang="en-US"/>
          </a:p>
        </p:txBody>
      </p:sp>
    </p:spTree>
    <p:extLst>
      <p:ext uri="{BB962C8B-B14F-4D97-AF65-F5344CB8AC3E}">
        <p14:creationId xmlns:p14="http://schemas.microsoft.com/office/powerpoint/2010/main" val="235408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中間</a:t>
            </a:r>
            <a:r>
              <a:rPr lang="en-US" altLang="zh-TW" dirty="0"/>
              <a:t>At</a:t>
            </a:r>
            <a:r>
              <a:rPr lang="zh-TW" altLang="en-US" dirty="0"/>
              <a:t>那條，後面那項可以看成在</a:t>
            </a:r>
            <a:r>
              <a:rPr lang="en-US" altLang="zh-TW" dirty="0"/>
              <a:t>t=0</a:t>
            </a:r>
            <a:r>
              <a:rPr lang="zh-TW" altLang="en-US" dirty="0"/>
              <a:t>完成的這筆交易，在經過</a:t>
            </a:r>
            <a:r>
              <a:rPr lang="en-US" altLang="zh-TW" dirty="0"/>
              <a:t>t</a:t>
            </a:r>
            <a:r>
              <a:rPr lang="zh-TW" altLang="en-US" dirty="0"/>
              <a:t>單位之後，會對</a:t>
            </a:r>
            <a:r>
              <a:rPr lang="en-US" altLang="zh-TW" dirty="0"/>
              <a:t>the best ask price</a:t>
            </a:r>
            <a:r>
              <a:rPr lang="zh-TW" altLang="en-US" dirty="0"/>
              <a:t>造成的影響有多大，當</a:t>
            </a:r>
            <a:r>
              <a:rPr lang="en-US" altLang="zh-TW" dirty="0"/>
              <a:t>t</a:t>
            </a:r>
            <a:r>
              <a:rPr lang="zh-TW" altLang="en-US" dirty="0"/>
              <a:t>越大，後面那項會變成</a:t>
            </a:r>
            <a:r>
              <a:rPr lang="en-US" altLang="zh-TW" dirty="0"/>
              <a:t>0</a:t>
            </a:r>
            <a:r>
              <a:rPr lang="zh-TW" altLang="en-US" dirty="0"/>
              <a:t>，代表在經過</a:t>
            </a:r>
            <a:r>
              <a:rPr lang="en-US" altLang="zh-TW" dirty="0"/>
              <a:t>x0</a:t>
            </a:r>
            <a:r>
              <a:rPr lang="zh-TW" altLang="en-US" dirty="0"/>
              <a:t>這筆交易之後，新的賣單會慢慢地掛在</a:t>
            </a:r>
            <a:r>
              <a:rPr lang="en-US" altLang="zh-TW" dirty="0"/>
              <a:t>price At</a:t>
            </a:r>
            <a:r>
              <a:rPr lang="zh-TW" altLang="en-US" dirty="0"/>
              <a:t>上</a:t>
            </a:r>
          </a:p>
        </p:txBody>
      </p:sp>
      <p:sp>
        <p:nvSpPr>
          <p:cNvPr id="4" name="投影片編號版面配置區 3"/>
          <p:cNvSpPr>
            <a:spLocks noGrp="1"/>
          </p:cNvSpPr>
          <p:nvPr>
            <p:ph type="sldNum" sz="quarter" idx="5"/>
          </p:nvPr>
        </p:nvSpPr>
        <p:spPr/>
        <p:txBody>
          <a:bodyPr/>
          <a:lstStyle/>
          <a:p>
            <a:fld id="{49BD25E0-7CE8-4517-8F51-1415F71006F9}" type="slidenum">
              <a:rPr lang="zh-TW" altLang="en-US" smtClean="0"/>
              <a:t>10</a:t>
            </a:fld>
            <a:endParaRPr lang="zh-TW" altLang="en-US"/>
          </a:p>
        </p:txBody>
      </p:sp>
    </p:spTree>
    <p:extLst>
      <p:ext uri="{BB962C8B-B14F-4D97-AF65-F5344CB8AC3E}">
        <p14:creationId xmlns:p14="http://schemas.microsoft.com/office/powerpoint/2010/main" val="140706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9BD25E0-7CE8-4517-8F51-1415F71006F9}" type="slidenum">
              <a:rPr lang="zh-TW" altLang="en-US" smtClean="0"/>
              <a:t>11</a:t>
            </a:fld>
            <a:endParaRPr lang="zh-TW" altLang="en-US"/>
          </a:p>
        </p:txBody>
      </p:sp>
    </p:spTree>
    <p:extLst>
      <p:ext uri="{BB962C8B-B14F-4D97-AF65-F5344CB8AC3E}">
        <p14:creationId xmlns:p14="http://schemas.microsoft.com/office/powerpoint/2010/main" val="367915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19</a:t>
            </a:fld>
            <a:endParaRPr lang="zh-TW" altLang="en-US"/>
          </a:p>
        </p:txBody>
      </p:sp>
    </p:spTree>
    <p:extLst>
      <p:ext uri="{BB962C8B-B14F-4D97-AF65-F5344CB8AC3E}">
        <p14:creationId xmlns:p14="http://schemas.microsoft.com/office/powerpoint/2010/main" val="338011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20</a:t>
            </a:fld>
            <a:endParaRPr lang="zh-TW" altLang="en-US"/>
          </a:p>
        </p:txBody>
      </p:sp>
    </p:spTree>
    <p:extLst>
      <p:ext uri="{BB962C8B-B14F-4D97-AF65-F5344CB8AC3E}">
        <p14:creationId xmlns:p14="http://schemas.microsoft.com/office/powerpoint/2010/main" val="120042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21</a:t>
            </a:fld>
            <a:endParaRPr lang="zh-TW" altLang="en-US"/>
          </a:p>
        </p:txBody>
      </p:sp>
    </p:spTree>
    <p:extLst>
      <p:ext uri="{BB962C8B-B14F-4D97-AF65-F5344CB8AC3E}">
        <p14:creationId xmlns:p14="http://schemas.microsoft.com/office/powerpoint/2010/main" val="43861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22</a:t>
            </a:fld>
            <a:endParaRPr lang="zh-TW" altLang="en-US"/>
          </a:p>
        </p:txBody>
      </p:sp>
    </p:spTree>
    <p:extLst>
      <p:ext uri="{BB962C8B-B14F-4D97-AF65-F5344CB8AC3E}">
        <p14:creationId xmlns:p14="http://schemas.microsoft.com/office/powerpoint/2010/main" val="3042160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代表彈性係數 </a:t>
            </a:r>
            <a:r>
              <a:rPr lang="en-US" altLang="zh-TW" dirty="0"/>
              <a:t>rho </a:t>
            </a:r>
            <a:r>
              <a:rPr lang="zh-TW" altLang="en-US" dirty="0"/>
              <a:t>代表當供需失衡時，能後恢復均衡狀態的能力</a:t>
            </a:r>
            <a:endParaRPr lang="en-US" altLang="zh-TW" dirty="0"/>
          </a:p>
          <a:p>
            <a:r>
              <a:rPr lang="en-US" altLang="zh-TW" dirty="0"/>
              <a:t>Rho = 0,</a:t>
            </a:r>
            <a:r>
              <a:rPr lang="zh-TW" altLang="en-US" dirty="0"/>
              <a:t>在這種情況下，執行成本將與策略無關，交易者何時以何種速度吃完限價訂單簿並不重要</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2FDD977-78EF-4AFB-989D-1D61E8956C1A}" type="slidenum">
              <a:rPr lang="zh-TW" altLang="en-US" smtClean="0"/>
              <a:t>31</a:t>
            </a:fld>
            <a:endParaRPr lang="zh-TW" altLang="en-US"/>
          </a:p>
        </p:txBody>
      </p:sp>
    </p:spTree>
    <p:extLst>
      <p:ext uri="{BB962C8B-B14F-4D97-AF65-F5344CB8AC3E}">
        <p14:creationId xmlns:p14="http://schemas.microsoft.com/office/powerpoint/2010/main" val="89876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39</a:t>
            </a:fld>
            <a:endParaRPr lang="zh-TW" altLang="en-US"/>
          </a:p>
        </p:txBody>
      </p:sp>
    </p:spTree>
    <p:extLst>
      <p:ext uri="{BB962C8B-B14F-4D97-AF65-F5344CB8AC3E}">
        <p14:creationId xmlns:p14="http://schemas.microsoft.com/office/powerpoint/2010/main" val="132506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2</a:t>
            </a:fld>
            <a:endParaRPr lang="zh-TW" altLang="en-US"/>
          </a:p>
        </p:txBody>
      </p:sp>
    </p:spTree>
    <p:extLst>
      <p:ext uri="{BB962C8B-B14F-4D97-AF65-F5344CB8AC3E}">
        <p14:creationId xmlns:p14="http://schemas.microsoft.com/office/powerpoint/2010/main" val="101712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本篇文章一直圍繞著一個核心問題，也就是</a:t>
            </a:r>
            <a:r>
              <a:rPr lang="en-US" altLang="zh-TW" dirty="0"/>
              <a:t>trader</a:t>
            </a:r>
            <a:r>
              <a:rPr lang="zh-TW" altLang="en-US" dirty="0"/>
              <a:t>要怎麼去執行一個大單交易，並且希望可以找到一個執行策略是在最小化它的購買成本下，完成購買大單交易。</a:t>
            </a:r>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3</a:t>
            </a:fld>
            <a:endParaRPr lang="zh-TW" altLang="en-US"/>
          </a:p>
        </p:txBody>
      </p:sp>
    </p:spTree>
    <p:extLst>
      <p:ext uri="{BB962C8B-B14F-4D97-AF65-F5344CB8AC3E}">
        <p14:creationId xmlns:p14="http://schemas.microsoft.com/office/powerpoint/2010/main" val="130319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最佳交易的策略取決於</a:t>
            </a:r>
            <a:r>
              <a:rPr lang="en-US" altLang="zh-TW" dirty="0"/>
              <a:t>trader</a:t>
            </a:r>
            <a:r>
              <a:rPr lang="zh-TW" altLang="en-US" dirty="0"/>
              <a:t>如何進行交易，甚麼時間點買多少的量，因為交易行為會影響供需的變化以及價格的變化</a:t>
            </a:r>
            <a:endParaRPr lang="en-US" altLang="zh-TW" dirty="0"/>
          </a:p>
          <a:p>
            <a:r>
              <a:rPr lang="en-US" altLang="zh-TW" dirty="0"/>
              <a:t>1.</a:t>
            </a:r>
            <a:r>
              <a:rPr lang="zh-TW" altLang="en-US" dirty="0"/>
              <a:t>它會影響目前的供需變化</a:t>
            </a:r>
            <a:endParaRPr lang="en-US" altLang="zh-TW" dirty="0"/>
          </a:p>
          <a:p>
            <a:r>
              <a:rPr lang="en-US" altLang="zh-TW" dirty="0"/>
              <a:t>2.</a:t>
            </a:r>
            <a:r>
              <a:rPr lang="zh-TW" altLang="en-US" dirty="0"/>
              <a:t>目前供需的變化也可能會改變未來的供需，進而影響到我們的</a:t>
            </a:r>
            <a:r>
              <a:rPr lang="en-US" altLang="zh-TW" dirty="0"/>
              <a:t>total</a:t>
            </a:r>
            <a:r>
              <a:rPr lang="zh-TW" altLang="en-US" dirty="0"/>
              <a:t> </a:t>
            </a:r>
            <a:r>
              <a:rPr lang="en-US" altLang="zh-TW" dirty="0"/>
              <a:t>cost</a:t>
            </a:r>
          </a:p>
          <a:p>
            <a:endParaRPr lang="en-US" altLang="zh-TW" dirty="0"/>
          </a:p>
          <a:p>
            <a:r>
              <a:rPr lang="zh-TW" altLang="en-US" dirty="0"/>
              <a:t>本篇</a:t>
            </a:r>
            <a:r>
              <a:rPr lang="en-US" altLang="zh-TW" dirty="0"/>
              <a:t>paper</a:t>
            </a:r>
            <a:r>
              <a:rPr lang="zh-TW" altLang="en-US" dirty="0"/>
              <a:t>跟前面幾篇最大的不同，就是它有考慮交易對於供需的動態變化</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4</a:t>
            </a:fld>
            <a:endParaRPr lang="zh-TW" altLang="en-US"/>
          </a:p>
        </p:txBody>
      </p:sp>
    </p:spTree>
    <p:extLst>
      <p:ext uri="{BB962C8B-B14F-4D97-AF65-F5344CB8AC3E}">
        <p14:creationId xmlns:p14="http://schemas.microsoft.com/office/powerpoint/2010/main" val="175509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在本篇</a:t>
            </a:r>
            <a:r>
              <a:rPr lang="en-US" altLang="zh-TW" dirty="0"/>
              <a:t>paper</a:t>
            </a:r>
            <a:r>
              <a:rPr lang="zh-TW" altLang="en-US" dirty="0"/>
              <a:t>文獻回顧的部分，我們在這邊利用表格的方式，簡單回顧一下過去</a:t>
            </a:r>
            <a:r>
              <a:rPr lang="en-US" altLang="zh-TW" dirty="0"/>
              <a:t>paper</a:t>
            </a:r>
            <a:r>
              <a:rPr lang="zh-TW" altLang="en-US" dirty="0"/>
              <a:t>的做法，並且看一下這篇</a:t>
            </a:r>
            <a:r>
              <a:rPr lang="en-US" altLang="zh-TW" dirty="0"/>
              <a:t>paper</a:t>
            </a:r>
            <a:r>
              <a:rPr lang="zh-TW" altLang="en-US" dirty="0"/>
              <a:t>的觀點</a:t>
            </a:r>
            <a:endParaRPr lang="en-US" altLang="zh-TW" dirty="0"/>
          </a:p>
          <a:p>
            <a:endParaRPr lang="en-US" altLang="zh-TW" dirty="0"/>
          </a:p>
          <a:p>
            <a:r>
              <a:rPr lang="zh-TW" altLang="en-US" dirty="0"/>
              <a:t>前兩篇是固定的時間</a:t>
            </a:r>
            <a:r>
              <a:rPr lang="en-US" altLang="zh-TW" dirty="0"/>
              <a:t>interval</a:t>
            </a:r>
            <a:r>
              <a:rPr lang="zh-TW" altLang="en-US" dirty="0"/>
              <a:t>進行交易，所以在指定時間內交易次數是固定的。</a:t>
            </a:r>
            <a:endParaRPr lang="en-US" altLang="zh-TW" dirty="0"/>
          </a:p>
          <a:p>
            <a:r>
              <a:rPr lang="zh-TW" altLang="en-US" dirty="0"/>
              <a:t>那第三第四篇，就是在指定期間內有無限的交易次數，他想去模擬連續時間不斷交易的情況</a:t>
            </a:r>
            <a:endParaRPr lang="en-US" altLang="zh-TW" dirty="0"/>
          </a:p>
          <a:p>
            <a:endParaRPr lang="en-US" altLang="zh-TW" dirty="0"/>
          </a:p>
          <a:p>
            <a:r>
              <a:rPr lang="zh-TW" altLang="en-US" dirty="0"/>
              <a:t>施加固定交易成本以排除任何連續交易策略</a:t>
            </a:r>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5</a:t>
            </a:fld>
            <a:endParaRPr lang="zh-TW" altLang="en-US"/>
          </a:p>
        </p:txBody>
      </p:sp>
    </p:spTree>
    <p:extLst>
      <p:ext uri="{BB962C8B-B14F-4D97-AF65-F5344CB8AC3E}">
        <p14:creationId xmlns:p14="http://schemas.microsoft.com/office/powerpoint/2010/main" val="256301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為了瞭解交易對股票的供需造成甚麼影響，這篇</a:t>
            </a:r>
            <a:r>
              <a:rPr lang="en-US" altLang="zh-TW" dirty="0"/>
              <a:t>paper</a:t>
            </a:r>
            <a:r>
              <a:rPr lang="zh-TW" altLang="en-US" dirty="0"/>
              <a:t>利用</a:t>
            </a:r>
            <a:r>
              <a:rPr lang="en-US" altLang="zh-TW" dirty="0"/>
              <a:t>LOB</a:t>
            </a:r>
            <a:r>
              <a:rPr lang="zh-TW" altLang="en-US" dirty="0"/>
              <a:t>和一張價格的動態變化圖解釋，首先是</a:t>
            </a:r>
            <a:r>
              <a:rPr lang="en-US" altLang="zh-TW" dirty="0"/>
              <a:t>LOB</a:t>
            </a:r>
            <a:r>
              <a:rPr lang="zh-TW" altLang="en-US" dirty="0"/>
              <a:t>的部分</a:t>
            </a:r>
          </a:p>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6</a:t>
            </a:fld>
            <a:endParaRPr lang="zh-TW" altLang="en-US"/>
          </a:p>
        </p:txBody>
      </p:sp>
    </p:spTree>
    <p:extLst>
      <p:ext uri="{BB962C8B-B14F-4D97-AF65-F5344CB8AC3E}">
        <p14:creationId xmlns:p14="http://schemas.microsoft.com/office/powerpoint/2010/main" val="208288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dirty="0"/>
              <a:t>Ft -&gt; fundamental value</a:t>
            </a:r>
            <a:r>
              <a:rPr lang="zh-TW" altLang="en-US" dirty="0"/>
              <a:t>是真實價格，跟隨著隨機運動，而且如果在現在要探討的這筆交易前面都沒有發生任何交易，則</a:t>
            </a:r>
            <a:r>
              <a:rPr lang="en-US" altLang="zh-TW" dirty="0"/>
              <a:t>mid quote price</a:t>
            </a:r>
            <a:r>
              <a:rPr lang="zh-TW" altLang="en-US" dirty="0"/>
              <a:t>會等於</a:t>
            </a:r>
            <a:r>
              <a:rPr lang="en-US" altLang="zh-TW" dirty="0" err="1"/>
              <a:t>fundemental</a:t>
            </a:r>
            <a:r>
              <a:rPr lang="en-US" altLang="zh-TW" dirty="0"/>
              <a:t> value</a:t>
            </a:r>
            <a:r>
              <a:rPr lang="zh-TW" altLang="en-US" dirty="0"/>
              <a:t>，</a:t>
            </a:r>
            <a:endParaRPr lang="en-US" altLang="zh-TW" dirty="0"/>
          </a:p>
          <a:p>
            <a:pPr marL="0" indent="0">
              <a:buNone/>
            </a:pPr>
            <a:endParaRPr lang="en-US" altLang="zh-TW" dirty="0"/>
          </a:p>
          <a:p>
            <a:pPr marL="0" indent="0">
              <a:buNone/>
            </a:pPr>
            <a:r>
              <a:rPr lang="en-US" altLang="zh-TW" dirty="0"/>
              <a:t>Vt</a:t>
            </a:r>
            <a:r>
              <a:rPr lang="zh-TW" altLang="en-US" dirty="0"/>
              <a:t>：若有發生交易，每一筆交易帶來的</a:t>
            </a:r>
            <a:r>
              <a:rPr lang="en-US" altLang="zh-TW" dirty="0"/>
              <a:t>market</a:t>
            </a:r>
            <a:r>
              <a:rPr lang="zh-TW" altLang="en-US" dirty="0"/>
              <a:t> </a:t>
            </a:r>
            <a:r>
              <a:rPr lang="en-US" altLang="zh-TW" dirty="0"/>
              <a:t>impact</a:t>
            </a:r>
            <a:r>
              <a:rPr lang="zh-TW" altLang="en-US" dirty="0"/>
              <a:t>，市場價格會偏離真實價格</a:t>
            </a:r>
            <a:endParaRPr lang="en-US" altLang="zh-TW" dirty="0"/>
          </a:p>
          <a:p>
            <a:pPr marL="228600" indent="-228600">
              <a:buAutoNum type="arabicPeriod"/>
            </a:pPr>
            <a:endParaRPr lang="en-US" altLang="zh-TW" dirty="0"/>
          </a:p>
          <a:p>
            <a:pPr marL="0" indent="0">
              <a:buNone/>
            </a:pPr>
            <a:r>
              <a:rPr lang="en-US" altLang="zh-TW" dirty="0" err="1"/>
              <a:t>Zt</a:t>
            </a:r>
            <a:r>
              <a:rPr lang="en-US" altLang="zh-TW" dirty="0"/>
              <a:t> </a:t>
            </a:r>
            <a:r>
              <a:rPr lang="zh-TW" altLang="en-US" dirty="0"/>
              <a:t>則提到</a:t>
            </a:r>
            <a:r>
              <a:rPr lang="zh-TW" altLang="en-US" dirty="0">
                <a:latin typeface="Times New Roman" panose="02020603050405020304" pitchFamily="18" charset="0"/>
                <a:cs typeface="Times New Roman" panose="02020603050405020304" pitchFamily="18" charset="0"/>
              </a:rPr>
              <a:t>會影響到目前</a:t>
            </a:r>
            <a:r>
              <a:rPr lang="en-US" altLang="zh-TW" dirty="0">
                <a:latin typeface="Times New Roman" panose="02020603050405020304" pitchFamily="18" charset="0"/>
                <a:cs typeface="Times New Roman" panose="02020603050405020304" pitchFamily="18" charset="0"/>
              </a:rPr>
              <a:t>LOB</a:t>
            </a:r>
            <a:r>
              <a:rPr lang="zh-TW" altLang="en-US" dirty="0">
                <a:latin typeface="Times New Roman" panose="02020603050405020304" pitchFamily="18" charset="0"/>
                <a:cs typeface="Times New Roman" panose="02020603050405020304" pitchFamily="18" charset="0"/>
              </a:rPr>
              <a:t>變數組合只有過去發生的交易，</a:t>
            </a:r>
            <a:endParaRPr lang="en-US" altLang="zh-TW" dirty="0">
              <a:latin typeface="Times New Roman" panose="02020603050405020304" pitchFamily="18" charset="0"/>
              <a:cs typeface="Times New Roman" panose="02020603050405020304" pitchFamily="18" charset="0"/>
            </a:endParaRPr>
          </a:p>
          <a:p>
            <a:pPr marL="228600" indent="-228600">
              <a:buAutoNum type="arabicPeriod"/>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a:t>LOB</a:t>
            </a:r>
            <a:r>
              <a:rPr lang="zh-TW" altLang="en-US" dirty="0"/>
              <a:t>的呈現方式，在這邊我們都假設在</a:t>
            </a:r>
            <a:r>
              <a:rPr lang="en-US" altLang="zh-TW" dirty="0"/>
              <a:t>T=0</a:t>
            </a:r>
            <a:r>
              <a:rPr lang="zh-TW" altLang="en-US" dirty="0"/>
              <a:t>，也就是還沒有發生任何一筆交易，則</a:t>
            </a:r>
            <a:r>
              <a:rPr lang="en-US" altLang="zh-TW" dirty="0"/>
              <a:t>V0</a:t>
            </a:r>
            <a:r>
              <a:rPr lang="zh-TW" altLang="en-US" dirty="0"/>
              <a:t>會等於</a:t>
            </a:r>
            <a:r>
              <a:rPr lang="en-US" altLang="zh-TW" dirty="0"/>
              <a:t>F0</a:t>
            </a:r>
            <a:r>
              <a:rPr lang="zh-TW" altLang="en-US" dirty="0"/>
              <a:t>，也就是</a:t>
            </a:r>
            <a:r>
              <a:rPr lang="en-US" altLang="zh-TW" dirty="0"/>
              <a:t>MID QUOTE PRICE</a:t>
            </a:r>
            <a:r>
              <a:rPr lang="zh-TW" altLang="en-US" dirty="0"/>
              <a:t>會等於</a:t>
            </a:r>
            <a:r>
              <a:rPr lang="en-US" altLang="zh-TW" dirty="0"/>
              <a:t>FUNDEMENTAL VALUE</a:t>
            </a:r>
            <a:r>
              <a:rPr lang="zh-TW" altLang="en-US" dirty="0"/>
              <a:t>，然後委託部的呈現方式則是由</a:t>
            </a:r>
            <a:r>
              <a:rPr lang="en-US" altLang="zh-TW" dirty="0"/>
              <a:t>q</a:t>
            </a:r>
            <a:r>
              <a:rPr lang="zh-TW" altLang="en-US" dirty="0"/>
              <a:t>乘上一個指標函數，這邊的意思是，只要這個</a:t>
            </a:r>
            <a:r>
              <a:rPr lang="en-US" altLang="zh-TW" dirty="0"/>
              <a:t>P</a:t>
            </a:r>
            <a:r>
              <a:rPr lang="zh-TW" altLang="en-US" dirty="0"/>
              <a:t>大於</a:t>
            </a:r>
            <a:r>
              <a:rPr lang="en-US" altLang="zh-TW" dirty="0"/>
              <a:t>the best ask price A</a:t>
            </a:r>
            <a:r>
              <a:rPr lang="zh-TW" altLang="en-US" dirty="0"/>
              <a:t>，這個指標函數就會是</a:t>
            </a:r>
            <a:r>
              <a:rPr lang="en-US" altLang="zh-TW" dirty="0"/>
              <a:t>1</a:t>
            </a:r>
            <a:r>
              <a:rPr lang="zh-TW" altLang="en-US" dirty="0"/>
              <a:t>，會出現在委託簿上面，量則會是</a:t>
            </a:r>
            <a:r>
              <a:rPr lang="en-US" altLang="zh-TW" dirty="0"/>
              <a:t>Q</a:t>
            </a:r>
            <a:r>
              <a:rPr lang="zh-TW" altLang="en-US" dirty="0"/>
              <a:t>乘上</a:t>
            </a:r>
            <a:r>
              <a:rPr lang="en-US" altLang="zh-TW" dirty="0"/>
              <a:t>1</a:t>
            </a:r>
            <a:r>
              <a:rPr lang="zh-TW" altLang="en-US" dirty="0"/>
              <a:t>，相反來說，如果我們現在要討論的價格，是小於目前的</a:t>
            </a:r>
            <a:r>
              <a:rPr lang="en-US" altLang="zh-TW" dirty="0"/>
              <a:t>THE BEST ASK PRICE A</a:t>
            </a:r>
            <a:r>
              <a:rPr lang="zh-TW" altLang="en-US" dirty="0"/>
              <a:t>的話，就會乘上指標函數</a:t>
            </a:r>
            <a:r>
              <a:rPr lang="en-US" altLang="zh-TW" dirty="0"/>
              <a:t>0</a:t>
            </a:r>
            <a:r>
              <a:rPr lang="zh-TW" altLang="en-US" dirty="0"/>
              <a:t>，代表這個價格，對於我們只討論的委託簿的上半部來說，是不存在的</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7461AB87-2BEF-466D-B909-4350AF093F6D}" type="slidenum">
              <a:rPr lang="zh-TW" altLang="en-US" smtClean="0"/>
              <a:t>7</a:t>
            </a:fld>
            <a:endParaRPr lang="zh-TW" altLang="en-US"/>
          </a:p>
        </p:txBody>
      </p:sp>
    </p:spTree>
    <p:extLst>
      <p:ext uri="{BB962C8B-B14F-4D97-AF65-F5344CB8AC3E}">
        <p14:creationId xmlns:p14="http://schemas.microsoft.com/office/powerpoint/2010/main" val="145554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4B59F42-0CE2-41E0-A810-E0568E57F8AF}" type="slidenum">
              <a:rPr lang="zh-TW" altLang="en-US" smtClean="0"/>
              <a:t>8</a:t>
            </a:fld>
            <a:endParaRPr lang="zh-TW" altLang="en-US"/>
          </a:p>
        </p:txBody>
      </p:sp>
    </p:spTree>
    <p:extLst>
      <p:ext uri="{BB962C8B-B14F-4D97-AF65-F5344CB8AC3E}">
        <p14:creationId xmlns:p14="http://schemas.microsoft.com/office/powerpoint/2010/main" val="415851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a:t>
            </a:r>
            <a:r>
              <a:rPr lang="zh-TW" altLang="en-US" dirty="0"/>
              <a:t>會隨著交易而上漲，在這邊我們先假設上漲的量與交易的量會呈現線性關係</a:t>
            </a:r>
            <a:endParaRPr lang="en-US" altLang="zh-TW" dirty="0"/>
          </a:p>
          <a:p>
            <a:endParaRPr lang="en-US" altLang="zh-TW" dirty="0"/>
          </a:p>
          <a:p>
            <a:r>
              <a:rPr lang="zh-TW" altLang="en-US" dirty="0"/>
              <a:t>在這邊我們另外做假設，如果只有一筆交易發生在</a:t>
            </a:r>
            <a:r>
              <a:rPr lang="en-US" altLang="zh-TW" dirty="0"/>
              <a:t>t=0</a:t>
            </a:r>
            <a:r>
              <a:rPr lang="zh-TW" altLang="en-US" dirty="0"/>
              <a:t>，而且基本面沒有什麼會造成劇烈波動的消息，則</a:t>
            </a:r>
            <a:r>
              <a:rPr lang="en-US" altLang="zh-TW" dirty="0"/>
              <a:t>LOB</a:t>
            </a:r>
            <a:r>
              <a:rPr lang="zh-TW" altLang="en-US" dirty="0"/>
              <a:t>會回歸到一個穩定的狀態，也就是一開始的</a:t>
            </a:r>
            <a:r>
              <a:rPr lang="en-US" altLang="zh-TW" dirty="0"/>
              <a:t>A0</a:t>
            </a:r>
            <a:r>
              <a:rPr lang="zh-TW" altLang="en-US" dirty="0"/>
              <a:t>加上這筆交易造成的永恆性影響</a:t>
            </a:r>
          </a:p>
        </p:txBody>
      </p:sp>
      <p:sp>
        <p:nvSpPr>
          <p:cNvPr id="4" name="投影片編號版面配置區 3"/>
          <p:cNvSpPr>
            <a:spLocks noGrp="1"/>
          </p:cNvSpPr>
          <p:nvPr>
            <p:ph type="sldNum" sz="quarter" idx="5"/>
          </p:nvPr>
        </p:nvSpPr>
        <p:spPr/>
        <p:txBody>
          <a:bodyPr/>
          <a:lstStyle/>
          <a:p>
            <a:fld id="{49BD25E0-7CE8-4517-8F51-1415F71006F9}" type="slidenum">
              <a:rPr lang="zh-TW" altLang="en-US" smtClean="0"/>
              <a:t>9</a:t>
            </a:fld>
            <a:endParaRPr lang="zh-TW" altLang="en-US"/>
          </a:p>
        </p:txBody>
      </p:sp>
    </p:spTree>
    <p:extLst>
      <p:ext uri="{BB962C8B-B14F-4D97-AF65-F5344CB8AC3E}">
        <p14:creationId xmlns:p14="http://schemas.microsoft.com/office/powerpoint/2010/main" val="226980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B63F3B-19F3-49A9-AFCC-233F85F4792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461E1A0-7432-4CD5-AD09-F5BC83ED7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11A2C95-B5A5-465A-8E2C-142A774A4450}"/>
              </a:ext>
            </a:extLst>
          </p:cNvPr>
          <p:cNvSpPr>
            <a:spLocks noGrp="1"/>
          </p:cNvSpPr>
          <p:nvPr>
            <p:ph type="dt" sz="half" idx="10"/>
          </p:nvPr>
        </p:nvSpPr>
        <p:spPr/>
        <p:txBody>
          <a:bodyPr/>
          <a:lstStyle/>
          <a:p>
            <a:fld id="{4DB3DFCC-A564-4248-9C53-FB9D00DDDDA1}" type="datetime1">
              <a:rPr lang="zh-TW" altLang="en-US" smtClean="0"/>
              <a:t>2023/3/24</a:t>
            </a:fld>
            <a:endParaRPr lang="zh-TW" altLang="en-US"/>
          </a:p>
        </p:txBody>
      </p:sp>
      <p:sp>
        <p:nvSpPr>
          <p:cNvPr id="5" name="頁尾版面配置區 4">
            <a:extLst>
              <a:ext uri="{FF2B5EF4-FFF2-40B4-BE49-F238E27FC236}">
                <a16:creationId xmlns:a16="http://schemas.microsoft.com/office/drawing/2014/main" id="{BCAF3FB4-C4E1-4370-B72A-781799FDFA9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6FE4454-AAB6-45AF-A84C-19DD0FA8DBA4}"/>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300317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191C9B-837A-4B30-9AFB-96FD7AD7D33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B66A62A-AFB9-43C4-BF2B-A49DF4A4A123}"/>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D7959B2-85B5-4A4C-950A-35B1BE491B78}"/>
              </a:ext>
            </a:extLst>
          </p:cNvPr>
          <p:cNvSpPr>
            <a:spLocks noGrp="1"/>
          </p:cNvSpPr>
          <p:nvPr>
            <p:ph type="dt" sz="half" idx="10"/>
          </p:nvPr>
        </p:nvSpPr>
        <p:spPr/>
        <p:txBody>
          <a:bodyPr/>
          <a:lstStyle/>
          <a:p>
            <a:fld id="{5F23BF2E-6A8A-4EB6-9B10-7ECC56AB079A}" type="datetime1">
              <a:rPr lang="zh-TW" altLang="en-US" smtClean="0"/>
              <a:t>2023/3/24</a:t>
            </a:fld>
            <a:endParaRPr lang="zh-TW" altLang="en-US"/>
          </a:p>
        </p:txBody>
      </p:sp>
      <p:sp>
        <p:nvSpPr>
          <p:cNvPr id="5" name="頁尾版面配置區 4">
            <a:extLst>
              <a:ext uri="{FF2B5EF4-FFF2-40B4-BE49-F238E27FC236}">
                <a16:creationId xmlns:a16="http://schemas.microsoft.com/office/drawing/2014/main" id="{448B4C6B-05BD-4717-97E8-BE16ECBAA98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2BF12FC-5AB9-4C90-9CA4-3F8CDC6A7038}"/>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186329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87146AD-59E0-4FBC-8826-BCEA9E92FF8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B759A87-3BCE-4AA4-8B5E-D7C193B63B57}"/>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BAEEE2-BD25-4CE5-89F3-71E6AF2F77F8}"/>
              </a:ext>
            </a:extLst>
          </p:cNvPr>
          <p:cNvSpPr>
            <a:spLocks noGrp="1"/>
          </p:cNvSpPr>
          <p:nvPr>
            <p:ph type="dt" sz="half" idx="10"/>
          </p:nvPr>
        </p:nvSpPr>
        <p:spPr/>
        <p:txBody>
          <a:bodyPr/>
          <a:lstStyle/>
          <a:p>
            <a:fld id="{6494990E-3672-4145-A2DD-F1305F52E10B}" type="datetime1">
              <a:rPr lang="zh-TW" altLang="en-US" smtClean="0"/>
              <a:t>2023/3/24</a:t>
            </a:fld>
            <a:endParaRPr lang="zh-TW" altLang="en-US"/>
          </a:p>
        </p:txBody>
      </p:sp>
      <p:sp>
        <p:nvSpPr>
          <p:cNvPr id="5" name="頁尾版面配置區 4">
            <a:extLst>
              <a:ext uri="{FF2B5EF4-FFF2-40B4-BE49-F238E27FC236}">
                <a16:creationId xmlns:a16="http://schemas.microsoft.com/office/drawing/2014/main" id="{7CB2203E-7085-49ED-BC50-25AA2B5767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93B20FA-1933-4A1B-8CBA-25A595E14B21}"/>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216938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3E05FA-7912-4F9D-A7A4-18A430F7B6B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9E6128C-F066-456B-B07D-2D0AC22A4574}"/>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832E86-25CA-4D94-AA87-F94E7360EFC0}"/>
              </a:ext>
            </a:extLst>
          </p:cNvPr>
          <p:cNvSpPr>
            <a:spLocks noGrp="1"/>
          </p:cNvSpPr>
          <p:nvPr>
            <p:ph type="dt" sz="half" idx="10"/>
          </p:nvPr>
        </p:nvSpPr>
        <p:spPr/>
        <p:txBody>
          <a:bodyPr/>
          <a:lstStyle/>
          <a:p>
            <a:fld id="{B4E8C575-4E30-4FF2-B5BF-8F28D68C21A1}" type="datetime1">
              <a:rPr lang="zh-TW" altLang="en-US" smtClean="0"/>
              <a:t>2023/3/24</a:t>
            </a:fld>
            <a:endParaRPr lang="zh-TW" altLang="en-US"/>
          </a:p>
        </p:txBody>
      </p:sp>
      <p:sp>
        <p:nvSpPr>
          <p:cNvPr id="5" name="頁尾版面配置區 4">
            <a:extLst>
              <a:ext uri="{FF2B5EF4-FFF2-40B4-BE49-F238E27FC236}">
                <a16:creationId xmlns:a16="http://schemas.microsoft.com/office/drawing/2014/main" id="{A6539BC2-9F98-45AE-89B5-C58F1E3E10C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BC84A54-5521-4440-B891-1713603D09B6}"/>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398675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E6FF94-11DE-454E-BABD-CBB5C4FF543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1D3B42A-BDDA-417C-BEDF-D6FC9603A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1751B66F-D01F-4033-80AC-99BEA5D52A0B}"/>
              </a:ext>
            </a:extLst>
          </p:cNvPr>
          <p:cNvSpPr>
            <a:spLocks noGrp="1"/>
          </p:cNvSpPr>
          <p:nvPr>
            <p:ph type="dt" sz="half" idx="10"/>
          </p:nvPr>
        </p:nvSpPr>
        <p:spPr/>
        <p:txBody>
          <a:bodyPr/>
          <a:lstStyle/>
          <a:p>
            <a:fld id="{6BCC8D0E-993E-4257-A0AA-DD7D9DF64160}" type="datetime1">
              <a:rPr lang="zh-TW" altLang="en-US" smtClean="0"/>
              <a:t>2023/3/24</a:t>
            </a:fld>
            <a:endParaRPr lang="zh-TW" altLang="en-US"/>
          </a:p>
        </p:txBody>
      </p:sp>
      <p:sp>
        <p:nvSpPr>
          <p:cNvPr id="5" name="頁尾版面配置區 4">
            <a:extLst>
              <a:ext uri="{FF2B5EF4-FFF2-40B4-BE49-F238E27FC236}">
                <a16:creationId xmlns:a16="http://schemas.microsoft.com/office/drawing/2014/main" id="{E94130B3-5CC0-43B1-ADFA-528E64101A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2F1A707-0FA6-429B-8EBF-FB919B2AE844}"/>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277491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E891C9-37B9-4C19-AD6A-34B68F0BE20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3001684-B80F-4823-9E80-3A8936F377D8}"/>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A2F270E-745A-41FD-85F3-9B7985D70629}"/>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7295B3CC-F472-4F6E-B93F-4D73C914B87A}"/>
              </a:ext>
            </a:extLst>
          </p:cNvPr>
          <p:cNvSpPr>
            <a:spLocks noGrp="1"/>
          </p:cNvSpPr>
          <p:nvPr>
            <p:ph type="dt" sz="half" idx="10"/>
          </p:nvPr>
        </p:nvSpPr>
        <p:spPr/>
        <p:txBody>
          <a:bodyPr/>
          <a:lstStyle/>
          <a:p>
            <a:fld id="{3FC296F0-513C-43AC-9981-6E8A98C21C02}" type="datetime1">
              <a:rPr lang="zh-TW" altLang="en-US" smtClean="0"/>
              <a:t>2023/3/24</a:t>
            </a:fld>
            <a:endParaRPr lang="zh-TW" altLang="en-US"/>
          </a:p>
        </p:txBody>
      </p:sp>
      <p:sp>
        <p:nvSpPr>
          <p:cNvPr id="6" name="頁尾版面配置區 5">
            <a:extLst>
              <a:ext uri="{FF2B5EF4-FFF2-40B4-BE49-F238E27FC236}">
                <a16:creationId xmlns:a16="http://schemas.microsoft.com/office/drawing/2014/main" id="{73B9F966-0864-4E71-8936-1121723E577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6B01218-7063-4ACF-9971-008665E184AF}"/>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4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8FD87F-8702-408A-B35C-B0EB54E08F5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33C8760-C5CE-443C-B862-B8BB5BF2A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C4D1764-D33C-41A9-A978-E2B561D1924C}"/>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E01CC46-AEA2-4001-AF00-60D24273B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928F3496-BC18-4692-B675-B7F54F7E26B3}"/>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E18C483-0843-48D3-8ECC-B551687C3B58}"/>
              </a:ext>
            </a:extLst>
          </p:cNvPr>
          <p:cNvSpPr>
            <a:spLocks noGrp="1"/>
          </p:cNvSpPr>
          <p:nvPr>
            <p:ph type="dt" sz="half" idx="10"/>
          </p:nvPr>
        </p:nvSpPr>
        <p:spPr/>
        <p:txBody>
          <a:bodyPr/>
          <a:lstStyle/>
          <a:p>
            <a:fld id="{91AF66FD-A7D2-467B-916E-05979772D924}" type="datetime1">
              <a:rPr lang="zh-TW" altLang="en-US" smtClean="0"/>
              <a:t>2023/3/24</a:t>
            </a:fld>
            <a:endParaRPr lang="zh-TW" altLang="en-US"/>
          </a:p>
        </p:txBody>
      </p:sp>
      <p:sp>
        <p:nvSpPr>
          <p:cNvPr id="8" name="頁尾版面配置區 7">
            <a:extLst>
              <a:ext uri="{FF2B5EF4-FFF2-40B4-BE49-F238E27FC236}">
                <a16:creationId xmlns:a16="http://schemas.microsoft.com/office/drawing/2014/main" id="{9D4CD758-A547-41FA-AF5B-CB9655F4893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01C4C2C-A15C-4C29-9B72-536CE572CCCE}"/>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366537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BD23B0-6962-493B-BDB7-CB99183BF89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316030D-ECBC-46D8-9B0E-216B41EB8C1F}"/>
              </a:ext>
            </a:extLst>
          </p:cNvPr>
          <p:cNvSpPr>
            <a:spLocks noGrp="1"/>
          </p:cNvSpPr>
          <p:nvPr>
            <p:ph type="dt" sz="half" idx="10"/>
          </p:nvPr>
        </p:nvSpPr>
        <p:spPr/>
        <p:txBody>
          <a:bodyPr/>
          <a:lstStyle/>
          <a:p>
            <a:fld id="{ACA7D9DB-1D1C-4998-B3A0-220D192F9656}" type="datetime1">
              <a:rPr lang="zh-TW" altLang="en-US" smtClean="0"/>
              <a:t>2023/3/24</a:t>
            </a:fld>
            <a:endParaRPr lang="zh-TW" altLang="en-US"/>
          </a:p>
        </p:txBody>
      </p:sp>
      <p:sp>
        <p:nvSpPr>
          <p:cNvPr id="4" name="頁尾版面配置區 3">
            <a:extLst>
              <a:ext uri="{FF2B5EF4-FFF2-40B4-BE49-F238E27FC236}">
                <a16:creationId xmlns:a16="http://schemas.microsoft.com/office/drawing/2014/main" id="{5DC3CAC0-41ED-4CDD-85DB-0FBF2CCE276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F4C1439-6EAB-40C8-9645-87A33E426C3C}"/>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202697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27C84DD-BA73-4194-89EB-83BD1103712A}"/>
              </a:ext>
            </a:extLst>
          </p:cNvPr>
          <p:cNvSpPr>
            <a:spLocks noGrp="1"/>
          </p:cNvSpPr>
          <p:nvPr>
            <p:ph type="dt" sz="half" idx="10"/>
          </p:nvPr>
        </p:nvSpPr>
        <p:spPr/>
        <p:txBody>
          <a:bodyPr/>
          <a:lstStyle/>
          <a:p>
            <a:fld id="{A9FB96A6-42B2-407C-9E28-ACF90AF84453}" type="datetime1">
              <a:rPr lang="zh-TW" altLang="en-US" smtClean="0"/>
              <a:t>2023/3/24</a:t>
            </a:fld>
            <a:endParaRPr lang="zh-TW" altLang="en-US"/>
          </a:p>
        </p:txBody>
      </p:sp>
      <p:sp>
        <p:nvSpPr>
          <p:cNvPr id="3" name="頁尾版面配置區 2">
            <a:extLst>
              <a:ext uri="{FF2B5EF4-FFF2-40B4-BE49-F238E27FC236}">
                <a16:creationId xmlns:a16="http://schemas.microsoft.com/office/drawing/2014/main" id="{97903982-C937-4258-AEC3-F9F4D0C9AA23}"/>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DBD8F5B-A091-4C8B-AACF-C1C1CC65D1AE}"/>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194603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0D99E2-F8AB-4B79-9BCC-CFB492AF890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F2A3462-A1EF-4DC8-AD8B-9BD8D2EBB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AC09A1A-1ACD-4378-93B5-2176CE699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C78F546-845D-47AF-BB9E-1C47AF38DA72}"/>
              </a:ext>
            </a:extLst>
          </p:cNvPr>
          <p:cNvSpPr>
            <a:spLocks noGrp="1"/>
          </p:cNvSpPr>
          <p:nvPr>
            <p:ph type="dt" sz="half" idx="10"/>
          </p:nvPr>
        </p:nvSpPr>
        <p:spPr/>
        <p:txBody>
          <a:bodyPr/>
          <a:lstStyle/>
          <a:p>
            <a:fld id="{5948D07B-54D8-46BE-9414-A8506FF781D0}" type="datetime1">
              <a:rPr lang="zh-TW" altLang="en-US" smtClean="0"/>
              <a:t>2023/3/24</a:t>
            </a:fld>
            <a:endParaRPr lang="zh-TW" altLang="en-US"/>
          </a:p>
        </p:txBody>
      </p:sp>
      <p:sp>
        <p:nvSpPr>
          <p:cNvPr id="6" name="頁尾版面配置區 5">
            <a:extLst>
              <a:ext uri="{FF2B5EF4-FFF2-40B4-BE49-F238E27FC236}">
                <a16:creationId xmlns:a16="http://schemas.microsoft.com/office/drawing/2014/main" id="{7D77B527-E1AC-4FE1-9F7F-B83424D1278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574B0BC-740F-40D5-9987-EA8B7203F1AB}"/>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292648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3BE910-6CAC-44A2-B60E-40FDD1064A5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5981E32-C9FD-4FA1-B9F9-25FE2A6F5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63BEB47-DAC5-4269-B85E-E8981229D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15B343B-344B-4166-A1C7-867462B8EA83}"/>
              </a:ext>
            </a:extLst>
          </p:cNvPr>
          <p:cNvSpPr>
            <a:spLocks noGrp="1"/>
          </p:cNvSpPr>
          <p:nvPr>
            <p:ph type="dt" sz="half" idx="10"/>
          </p:nvPr>
        </p:nvSpPr>
        <p:spPr/>
        <p:txBody>
          <a:bodyPr/>
          <a:lstStyle/>
          <a:p>
            <a:fld id="{6E6D7F06-5BCE-459E-9771-2F6792FCC480}" type="datetime1">
              <a:rPr lang="zh-TW" altLang="en-US" smtClean="0"/>
              <a:t>2023/3/24</a:t>
            </a:fld>
            <a:endParaRPr lang="zh-TW" altLang="en-US"/>
          </a:p>
        </p:txBody>
      </p:sp>
      <p:sp>
        <p:nvSpPr>
          <p:cNvPr id="6" name="頁尾版面配置區 5">
            <a:extLst>
              <a:ext uri="{FF2B5EF4-FFF2-40B4-BE49-F238E27FC236}">
                <a16:creationId xmlns:a16="http://schemas.microsoft.com/office/drawing/2014/main" id="{CAD87ECE-3E20-4C10-AE12-CE1214C228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C727D52-6697-45AA-8438-987992F66AF0}"/>
              </a:ext>
            </a:extLst>
          </p:cNvPr>
          <p:cNvSpPr>
            <a:spLocks noGrp="1"/>
          </p:cNvSpPr>
          <p:nvPr>
            <p:ph type="sldNum" sz="quarter" idx="12"/>
          </p:nvPr>
        </p:nvSpPr>
        <p:spPr/>
        <p:txBody>
          <a:body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49251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4F26FEF-7239-4990-A79F-396E0F1D7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E944BC9-C7EC-4B3E-84BE-93988A802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7A862C5-4D85-4F5B-AAFA-7B721E693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6E013-B69B-44A1-B995-06D0746FE291}" type="datetime1">
              <a:rPr lang="zh-TW" altLang="en-US" smtClean="0"/>
              <a:t>2023/3/24</a:t>
            </a:fld>
            <a:endParaRPr lang="zh-TW" altLang="en-US"/>
          </a:p>
        </p:txBody>
      </p:sp>
      <p:sp>
        <p:nvSpPr>
          <p:cNvPr id="5" name="頁尾版面配置區 4">
            <a:extLst>
              <a:ext uri="{FF2B5EF4-FFF2-40B4-BE49-F238E27FC236}">
                <a16:creationId xmlns:a16="http://schemas.microsoft.com/office/drawing/2014/main" id="{E90723F0-3A54-4EF9-993F-9E999299B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E170257-54B1-4F1C-8169-F48A47F9F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E6914-E0B9-4936-AE6A-D8BED71887E6}" type="slidenum">
              <a:rPr lang="zh-TW" altLang="en-US" smtClean="0"/>
              <a:t>‹#›</a:t>
            </a:fld>
            <a:endParaRPr lang="zh-TW" altLang="en-US"/>
          </a:p>
        </p:txBody>
      </p:sp>
    </p:spTree>
    <p:extLst>
      <p:ext uri="{BB962C8B-B14F-4D97-AF65-F5344CB8AC3E}">
        <p14:creationId xmlns:p14="http://schemas.microsoft.com/office/powerpoint/2010/main" val="1495528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0.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0.png"/><Relationship Id="rId1" Type="http://schemas.openxmlformats.org/officeDocument/2006/relationships/slideLayout" Target="../slideLayouts/slideLayout7.xml"/><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500.png"/><Relationship Id="rId3" Type="http://schemas.openxmlformats.org/officeDocument/2006/relationships/image" Target="../media/image56.png"/><Relationship Id="rId7" Type="http://schemas.openxmlformats.org/officeDocument/2006/relationships/image" Target="../media/image24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271.png"/><Relationship Id="rId4" Type="http://schemas.openxmlformats.org/officeDocument/2006/relationships/image" Target="../media/image57.png"/><Relationship Id="rId9" Type="http://schemas.openxmlformats.org/officeDocument/2006/relationships/image" Target="../media/image260.png"/></Relationships>
</file>

<file path=ppt/slides/_rels/slide3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00.png"/></Relationships>
</file>

<file path=ppt/slides/_rels/slide3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431C6B-A77F-484D-8048-27264E3BBBEC}"/>
              </a:ext>
            </a:extLst>
          </p:cNvPr>
          <p:cNvSpPr>
            <a:spLocks noGrp="1"/>
          </p:cNvSpPr>
          <p:nvPr>
            <p:ph type="ctrTitle"/>
          </p:nvPr>
        </p:nvSpPr>
        <p:spPr>
          <a:xfrm>
            <a:off x="1524000" y="1650964"/>
            <a:ext cx="9144000" cy="2387600"/>
          </a:xfrm>
        </p:spPr>
        <p:txBody>
          <a:bodyPr>
            <a:normAutofit/>
          </a:bodyPr>
          <a:lstStyle/>
          <a:p>
            <a:r>
              <a:rPr lang="en-US" altLang="zh-TW" sz="4400" dirty="0">
                <a:latin typeface="Times New Roman" panose="02020603050405020304" pitchFamily="18" charset="0"/>
                <a:cs typeface="Times New Roman" panose="02020603050405020304" pitchFamily="18" charset="0"/>
              </a:rPr>
              <a:t>Optimal Trading Strategy and Supply/Demand Dynamics</a:t>
            </a:r>
            <a:endParaRPr lang="zh-TW" altLang="en-US" sz="4400" dirty="0"/>
          </a:p>
        </p:txBody>
      </p:sp>
      <p:sp>
        <p:nvSpPr>
          <p:cNvPr id="3" name="副標題 2">
            <a:extLst>
              <a:ext uri="{FF2B5EF4-FFF2-40B4-BE49-F238E27FC236}">
                <a16:creationId xmlns:a16="http://schemas.microsoft.com/office/drawing/2014/main" id="{52D56525-ECA5-4D2C-8CBD-F53DDFFA7A45}"/>
              </a:ext>
            </a:extLst>
          </p:cNvPr>
          <p:cNvSpPr>
            <a:spLocks noGrp="1"/>
          </p:cNvSpPr>
          <p:nvPr>
            <p:ph type="subTitle" idx="1"/>
          </p:nvPr>
        </p:nvSpPr>
        <p:spPr>
          <a:xfrm>
            <a:off x="1600200" y="4612637"/>
            <a:ext cx="9144000" cy="1655762"/>
          </a:xfrm>
        </p:spPr>
        <p:txBody>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郭盈均</a:t>
            </a:r>
          </a:p>
        </p:txBody>
      </p:sp>
      <p:sp>
        <p:nvSpPr>
          <p:cNvPr id="4" name="矩形 3">
            <a:extLst>
              <a:ext uri="{FF2B5EF4-FFF2-40B4-BE49-F238E27FC236}">
                <a16:creationId xmlns:a16="http://schemas.microsoft.com/office/drawing/2014/main" id="{46BBCDE9-0324-45AA-BE97-D40D1BBBDA18}"/>
              </a:ext>
            </a:extLst>
          </p:cNvPr>
          <p:cNvSpPr/>
          <p:nvPr/>
        </p:nvSpPr>
        <p:spPr>
          <a:xfrm>
            <a:off x="7690139" y="4038564"/>
            <a:ext cx="2669129" cy="369332"/>
          </a:xfrm>
          <a:prstGeom prst="rect">
            <a:avLst/>
          </a:prstGeom>
        </p:spPr>
        <p:txBody>
          <a:bodyPr wrap="none">
            <a:spAutoFit/>
          </a:bodyPr>
          <a:lstStyle/>
          <a:p>
            <a:r>
              <a:rPr lang="zh-TW" altLang="en-US" dirty="0">
                <a:latin typeface="Times New Roman" panose="02020603050405020304" pitchFamily="18" charset="0"/>
                <a:cs typeface="Times New Roman" panose="02020603050405020304" pitchFamily="18" charset="0"/>
              </a:rPr>
              <a:t>Obizhaeva &amp; Wang (2005)</a:t>
            </a:r>
          </a:p>
        </p:txBody>
      </p:sp>
    </p:spTree>
    <p:extLst>
      <p:ext uri="{BB962C8B-B14F-4D97-AF65-F5344CB8AC3E}">
        <p14:creationId xmlns:p14="http://schemas.microsoft.com/office/powerpoint/2010/main" val="60957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BB753388-1D03-4D92-84C6-762BC4F8C4B5}"/>
                  </a:ext>
                </a:extLst>
              </p:cNvPr>
              <p:cNvSpPr/>
              <p:nvPr/>
            </p:nvSpPr>
            <p:spPr>
              <a:xfrm>
                <a:off x="402399" y="1184113"/>
                <a:ext cx="8668871" cy="862544"/>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ask price right after the trade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0</m:t>
                            </m:r>
                          </m:e>
                          <m:sup>
                            <m:r>
                              <a:rPr lang="en-US" altLang="zh-TW" i="1" dirty="0">
                                <a:latin typeface="Cambria Math" panose="02040503050406030204" pitchFamily="18" charset="0"/>
                              </a:rPr>
                              <m:t>+</m:t>
                            </m:r>
                          </m:sup>
                        </m:sSup>
                      </m:sub>
                    </m:sSub>
                    <m:r>
                      <a:rPr lang="en-US" altLang="zh-TW"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0</m:t>
                        </m:r>
                      </m:sub>
                    </m:sSub>
                    <m:r>
                      <a:rPr lang="en-US" altLang="zh-TW" i="1" dirty="0">
                        <a:latin typeface="Cambria Math" panose="02040503050406030204" pitchFamily="18" charset="0"/>
                      </a:rPr>
                      <m:t>+</m:t>
                    </m:r>
                    <m:f>
                      <m:fPr>
                        <m:ctrlPr>
                          <a:rPr lang="en-US" altLang="zh-TW" i="1" dirty="0">
                            <a:latin typeface="Cambria Math" panose="02040503050406030204" pitchFamily="18" charset="0"/>
                          </a:rPr>
                        </m:ctrlPr>
                      </m:fPr>
                      <m:num>
                        <m:r>
                          <a:rPr lang="en-US" altLang="zh-TW" i="1" dirty="0">
                            <a:latin typeface="Cambria Math" panose="02040503050406030204" pitchFamily="18" charset="0"/>
                          </a:rPr>
                          <m:t>𝑠</m:t>
                        </m:r>
                      </m:num>
                      <m:den>
                        <m:r>
                          <a:rPr lang="en-US" altLang="zh-TW" i="1" dirty="0">
                            <a:latin typeface="Cambria Math" panose="02040503050406030204" pitchFamily="18" charset="0"/>
                          </a:rPr>
                          <m:t>2</m:t>
                        </m:r>
                      </m:den>
                    </m:f>
                    <m:r>
                      <a:rPr lang="en-US" altLang="zh-TW" i="1" dirty="0">
                        <a:latin typeface="Cambria Math" panose="02040503050406030204" pitchFamily="18" charset="0"/>
                      </a:rPr>
                      <m:t>+</m:t>
                    </m:r>
                    <m:f>
                      <m:fPr>
                        <m:ctrlPr>
                          <a:rPr lang="en-US" altLang="zh-TW" i="1" dirty="0">
                            <a:latin typeface="Cambria Math" panose="02040503050406030204" pitchFamily="18" charset="0"/>
                          </a:rPr>
                        </m:ctrlPr>
                      </m:fPr>
                      <m:num>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0</m:t>
                            </m:r>
                          </m:sub>
                        </m:sSub>
                      </m:num>
                      <m:den>
                        <m:r>
                          <a:rPr lang="en-US" altLang="zh-TW" i="1" dirty="0">
                            <a:latin typeface="Cambria Math" panose="02040503050406030204" pitchFamily="18" charset="0"/>
                          </a:rPr>
                          <m:t>𝑞</m:t>
                        </m:r>
                      </m:den>
                    </m:f>
                  </m:oMath>
                </a14:m>
                <a:endParaRPr lang="en-US" altLang="zh-TW" dirty="0">
                  <a:latin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The ask price in the steady-state :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r>
                          <a:rPr lang="en-US" altLang="zh-TW" i="1" dirty="0">
                            <a:latin typeface="Cambria Math" panose="02040503050406030204" pitchFamily="18" charset="0"/>
                          </a:rPr>
                          <m:t>∞</m:t>
                        </m:r>
                      </m:sub>
                    </m:sSub>
                    <m:r>
                      <a:rPr lang="en-US" altLang="zh-TW"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0</m:t>
                        </m:r>
                      </m:sub>
                    </m:sSub>
                    <m:r>
                      <a:rPr lang="en-US" altLang="zh-TW" i="1" dirty="0">
                        <a:latin typeface="Cambria Math" panose="02040503050406030204" pitchFamily="18" charset="0"/>
                      </a:rPr>
                      <m:t>+</m:t>
                    </m:r>
                    <m:f>
                      <m:fPr>
                        <m:ctrlPr>
                          <a:rPr lang="en-US" altLang="zh-TW" b="0" i="1" dirty="0" smtClean="0">
                            <a:latin typeface="Cambria Math" panose="02040503050406030204" pitchFamily="18" charset="0"/>
                          </a:rPr>
                        </m:ctrlPr>
                      </m:fPr>
                      <m:num>
                        <m:r>
                          <a:rPr lang="en-US" altLang="zh-TW" i="1" dirty="0">
                            <a:latin typeface="Cambria Math" panose="02040503050406030204" pitchFamily="18" charset="0"/>
                          </a:rPr>
                          <m:t>𝑠</m:t>
                        </m:r>
                      </m:num>
                      <m:den>
                        <m:r>
                          <a:rPr lang="en-US" altLang="zh-TW" b="0" i="1" dirty="0" smtClean="0">
                            <a:latin typeface="Cambria Math" panose="02040503050406030204" pitchFamily="18" charset="0"/>
                          </a:rPr>
                          <m:t>2</m:t>
                        </m:r>
                      </m:den>
                    </m:f>
                    <m:r>
                      <a:rPr lang="en-US" altLang="zh-TW" i="1" dirty="0">
                        <a:latin typeface="Cambria Math" panose="02040503050406030204" pitchFamily="18" charset="0"/>
                      </a:rPr>
                      <m:t>+</m:t>
                    </m:r>
                    <m:r>
                      <a:rPr lang="en-US" altLang="zh-TW" i="1" dirty="0">
                        <a:latin typeface="Cambria Math" panose="02040503050406030204" pitchFamily="18" charset="0"/>
                      </a:rPr>
                      <m:t>𝜆</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0</m:t>
                        </m:r>
                      </m:sub>
                    </m:sSub>
                  </m:oMath>
                </a14:m>
                <a:endParaRPr lang="zh-TW" altLang="en-US" dirty="0">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BB753388-1D03-4D92-84C6-762BC4F8C4B5}"/>
                  </a:ext>
                </a:extLst>
              </p:cNvPr>
              <p:cNvSpPr>
                <a:spLocks noRot="1" noChangeAspect="1" noMove="1" noResize="1" noEditPoints="1" noAdjustHandles="1" noChangeArrowheads="1" noChangeShapeType="1" noTextEdit="1"/>
              </p:cNvSpPr>
              <p:nvPr/>
            </p:nvSpPr>
            <p:spPr>
              <a:xfrm>
                <a:off x="402399" y="1184113"/>
                <a:ext cx="8668871" cy="862544"/>
              </a:xfrm>
              <a:prstGeom prst="rect">
                <a:avLst/>
              </a:prstGeom>
              <a:blipFill>
                <a:blip r:embed="rId3"/>
                <a:stretch>
                  <a:fillRect l="-563" b="-28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9675EACD-6444-4B48-953E-A66C7ED35532}"/>
                  </a:ext>
                </a:extLst>
              </p:cNvPr>
              <p:cNvSpPr/>
              <p:nvPr/>
            </p:nvSpPr>
            <p:spPr>
              <a:xfrm>
                <a:off x="6283246" y="1429917"/>
                <a:ext cx="5910592" cy="807465"/>
              </a:xfrm>
              <a:prstGeom prst="rect">
                <a:avLst/>
              </a:prstGeom>
            </p:spPr>
            <p:txBody>
              <a:bodyPr wrap="none">
                <a:spAutoFit/>
              </a:bodyPr>
              <a:lstStyle/>
              <a:p>
                <a:pPr marL="285750" indent="-285750">
                  <a:buFont typeface="Symbol" panose="05050102010706020507" pitchFamily="18" charset="2"/>
                  <a:buChar char="Þ"/>
                </a:pPr>
                <a14:m>
                  <m:oMath xmlns:m="http://schemas.openxmlformats.org/officeDocument/2006/math">
                    <m:sSub>
                      <m:sSubPr>
                        <m:ctrlPr>
                          <a:rPr lang="en-US" altLang="zh-TW" b="0" i="1" dirty="0" smtClean="0">
                            <a:latin typeface="Cambria Math" panose="02040503050406030204" pitchFamily="18" charset="0"/>
                          </a:rPr>
                        </m:ctrlPr>
                      </m:sSubPr>
                      <m:e>
                        <m:r>
                          <a:rPr lang="pt-BR" altLang="zh-TW" i="1" dirty="0" smtClean="0">
                            <a:latin typeface="Cambria Math" panose="02040503050406030204" pitchFamily="18" charset="0"/>
                          </a:rPr>
                          <m:t>𝐴</m:t>
                        </m:r>
                      </m:e>
                      <m:sub>
                        <m:sSup>
                          <m:sSupPr>
                            <m:ctrlPr>
                              <a:rPr lang="en-US" altLang="zh-TW" b="0" i="1" dirty="0" smtClean="0">
                                <a:latin typeface="Cambria Math" panose="02040503050406030204" pitchFamily="18" charset="0"/>
                              </a:rPr>
                            </m:ctrlPr>
                          </m:sSupPr>
                          <m:e>
                            <m:r>
                              <a:rPr lang="pt-BR" altLang="zh-TW" i="1" dirty="0" smtClean="0">
                                <a:latin typeface="Cambria Math" panose="02040503050406030204" pitchFamily="18" charset="0"/>
                              </a:rPr>
                              <m:t>0</m:t>
                            </m:r>
                          </m:e>
                          <m:sup>
                            <m:r>
                              <a:rPr lang="en-US" altLang="zh-TW" b="0" i="1" dirty="0" smtClean="0">
                                <a:latin typeface="Cambria Math" panose="02040503050406030204" pitchFamily="18" charset="0"/>
                              </a:rPr>
                              <m:t>+</m:t>
                            </m:r>
                          </m:sup>
                        </m:sSup>
                      </m:sub>
                    </m:sSub>
                    <m:r>
                      <a:rPr lang="pt-BR" altLang="zh-TW" i="1" dirty="0" smtClean="0">
                        <a:latin typeface="Cambria Math" panose="02040503050406030204" pitchFamily="18" charset="0"/>
                      </a:rPr>
                      <m:t> −</m:t>
                    </m:r>
                    <m:sSub>
                      <m:sSubPr>
                        <m:ctrlPr>
                          <a:rPr lang="en-US" altLang="zh-TW" b="0" i="1" dirty="0" smtClean="0">
                            <a:latin typeface="Cambria Math" panose="02040503050406030204" pitchFamily="18" charset="0"/>
                          </a:rPr>
                        </m:ctrlPr>
                      </m:sSubPr>
                      <m:e>
                        <m:r>
                          <a:rPr lang="pt-BR" altLang="zh-TW" i="1" dirty="0" smtClean="0">
                            <a:latin typeface="Cambria Math" panose="02040503050406030204" pitchFamily="18" charset="0"/>
                          </a:rPr>
                          <m:t>𝐴</m:t>
                        </m:r>
                      </m:e>
                      <m:sub>
                        <m:r>
                          <a:rPr lang="pt-BR" altLang="zh-TW" i="1" dirty="0" smtClean="0">
                            <a:latin typeface="Cambria Math" panose="02040503050406030204" pitchFamily="18" charset="0"/>
                          </a:rPr>
                          <m:t>∞</m:t>
                        </m:r>
                      </m:sub>
                    </m:sSub>
                    <m:r>
                      <a:rPr lang="pt-BR" altLang="zh-TW" i="1" dirty="0" smtClean="0">
                        <a:latin typeface="Cambria Math" panose="02040503050406030204" pitchFamily="18" charset="0"/>
                      </a:rPr>
                      <m:t> = </m:t>
                    </m:r>
                    <m:sSub>
                      <m:sSubPr>
                        <m:ctrlPr>
                          <a:rPr lang="en-US" altLang="zh-TW" b="0" i="1" dirty="0" smtClean="0">
                            <a:solidFill>
                              <a:schemeClr val="accent1"/>
                            </a:solidFill>
                            <a:latin typeface="Cambria Math" panose="02040503050406030204" pitchFamily="18" charset="0"/>
                          </a:rPr>
                        </m:ctrlPr>
                      </m:sSubPr>
                      <m:e>
                        <m:r>
                          <a:rPr lang="pt-BR" altLang="zh-TW" i="1" dirty="0" smtClean="0">
                            <a:solidFill>
                              <a:schemeClr val="accent1"/>
                            </a:solidFill>
                            <a:latin typeface="Cambria Math" panose="02040503050406030204" pitchFamily="18" charset="0"/>
                          </a:rPr>
                          <m:t>𝑥</m:t>
                        </m:r>
                      </m:e>
                      <m:sub>
                        <m:r>
                          <a:rPr lang="pt-BR" altLang="zh-TW" i="1" dirty="0" smtClean="0">
                            <a:solidFill>
                              <a:schemeClr val="accent1"/>
                            </a:solidFill>
                            <a:latin typeface="Cambria Math" panose="02040503050406030204" pitchFamily="18" charset="0"/>
                          </a:rPr>
                          <m:t>0</m:t>
                        </m:r>
                      </m:sub>
                    </m:sSub>
                    <m:d>
                      <m:dPr>
                        <m:ctrlPr>
                          <a:rPr lang="pt-BR" altLang="zh-TW" i="1" dirty="0" smtClean="0">
                            <a:solidFill>
                              <a:schemeClr val="accent1"/>
                            </a:solidFill>
                            <a:latin typeface="Cambria Math" panose="02040503050406030204" pitchFamily="18" charset="0"/>
                          </a:rPr>
                        </m:ctrlPr>
                      </m:dPr>
                      <m:e>
                        <m:f>
                          <m:fPr>
                            <m:ctrlPr>
                              <a:rPr lang="pt-BR" altLang="zh-TW" i="1" dirty="0" smtClean="0">
                                <a:solidFill>
                                  <a:schemeClr val="accent1"/>
                                </a:solidFill>
                                <a:latin typeface="Cambria Math" panose="02040503050406030204" pitchFamily="18" charset="0"/>
                              </a:rPr>
                            </m:ctrlPr>
                          </m:fPr>
                          <m:num>
                            <m:r>
                              <a:rPr lang="pt-BR" altLang="zh-TW" i="1" dirty="0" smtClean="0">
                                <a:solidFill>
                                  <a:schemeClr val="accent1"/>
                                </a:solidFill>
                                <a:latin typeface="Cambria Math" panose="02040503050406030204" pitchFamily="18" charset="0"/>
                              </a:rPr>
                              <m:t>1</m:t>
                            </m:r>
                          </m:num>
                          <m:den>
                            <m:r>
                              <a:rPr lang="pt-BR" altLang="zh-TW" i="1" dirty="0" smtClean="0">
                                <a:solidFill>
                                  <a:schemeClr val="accent1"/>
                                </a:solidFill>
                                <a:latin typeface="Cambria Math" panose="02040503050406030204" pitchFamily="18" charset="0"/>
                              </a:rPr>
                              <m:t>𝑞</m:t>
                            </m:r>
                          </m:den>
                        </m:f>
                        <m:r>
                          <a:rPr lang="pt-BR" altLang="zh-TW" i="1" dirty="0" smtClean="0">
                            <a:solidFill>
                              <a:schemeClr val="accent1"/>
                            </a:solidFill>
                            <a:latin typeface="Cambria Math" panose="02040503050406030204" pitchFamily="18" charset="0"/>
                          </a:rPr>
                          <m:t>−</m:t>
                        </m:r>
                        <m:r>
                          <a:rPr lang="pt-BR" altLang="zh-TW" i="1" dirty="0" smtClean="0">
                            <a:solidFill>
                              <a:schemeClr val="accent1"/>
                            </a:solidFill>
                            <a:latin typeface="Cambria Math" panose="02040503050406030204" pitchFamily="18" charset="0"/>
                          </a:rPr>
                          <m:t>𝜆</m:t>
                        </m:r>
                      </m:e>
                    </m:d>
                  </m:oMath>
                </a14:m>
                <a:endParaRPr lang="en-US" altLang="zh-TW" dirty="0">
                  <a:solidFill>
                    <a:schemeClr val="accent1"/>
                  </a:solidFill>
                  <a:latin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穩定狀態的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best ask price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和剛交易完的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best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ask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price</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之差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9675EACD-6444-4B48-953E-A66C7ED35532}"/>
                  </a:ext>
                </a:extLst>
              </p:cNvPr>
              <p:cNvSpPr>
                <a:spLocks noRot="1" noChangeAspect="1" noMove="1" noResize="1" noEditPoints="1" noAdjustHandles="1" noChangeArrowheads="1" noChangeShapeType="1" noTextEdit="1"/>
              </p:cNvSpPr>
              <p:nvPr/>
            </p:nvSpPr>
            <p:spPr>
              <a:xfrm>
                <a:off x="6283246" y="1429917"/>
                <a:ext cx="5910592" cy="807465"/>
              </a:xfrm>
              <a:prstGeom prst="rect">
                <a:avLst/>
              </a:prstGeom>
              <a:blipFill>
                <a:blip r:embed="rId4"/>
                <a:stretch>
                  <a:fillRect l="-929" r="-206" b="-12121"/>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75D96179-6F5E-420E-948E-24048C0863D5}"/>
              </a:ext>
            </a:extLst>
          </p:cNvPr>
          <p:cNvSpPr txBox="1"/>
          <p:nvPr/>
        </p:nvSpPr>
        <p:spPr>
          <a:xfrm>
            <a:off x="5781224" y="3686504"/>
            <a:ext cx="65" cy="276999"/>
          </a:xfrm>
          <a:prstGeom prst="rect">
            <a:avLst/>
          </a:prstGeom>
          <a:noFill/>
        </p:spPr>
        <p:txBody>
          <a:bodyPr wrap="none" lIns="0" tIns="0" rIns="0" bIns="0" rtlCol="0">
            <a:spAutoFit/>
          </a:bodyPr>
          <a:lstStyle/>
          <a:p>
            <a:endParaRPr lang="zh-TW" altLang="en-US" dirty="0"/>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F0EC7191-764F-47D1-8127-B10F05791339}"/>
                  </a:ext>
                </a:extLst>
              </p:cNvPr>
              <p:cNvSpPr/>
              <p:nvPr/>
            </p:nvSpPr>
            <p:spPr>
              <a:xfrm>
                <a:off x="402399" y="2237382"/>
                <a:ext cx="9493955" cy="3372783"/>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Moreover, we assume that the limit order book </a:t>
                </a:r>
                <a:r>
                  <a:rPr lang="en-US" altLang="zh-TW" b="1" dirty="0">
                    <a:latin typeface="Times New Roman" panose="02020603050405020304" pitchFamily="18" charset="0"/>
                    <a:cs typeface="Times New Roman" panose="02020603050405020304" pitchFamily="18" charset="0"/>
                  </a:rPr>
                  <a:t>converges to its steady state exponentially</a:t>
                </a:r>
              </a:p>
              <a:p>
                <a:pPr>
                  <a:lnSpc>
                    <a:spcPct val="150000"/>
                  </a:lnSpc>
                </a:pPr>
                <a:r>
                  <a:rPr lang="en-US" altLang="zh-TW" dirty="0">
                    <a:latin typeface="Times New Roman" panose="02020603050405020304" pitchFamily="18" charset="0"/>
                    <a:cs typeface="Times New Roman" panose="02020603050405020304" pitchFamily="18" charset="0"/>
                  </a:rPr>
                  <a:t>                                       </a:t>
                </a:r>
              </a:p>
              <a:p>
                <a:pPr>
                  <a:lnSpc>
                    <a:spcPct val="150000"/>
                  </a:lnSpc>
                </a:pPr>
                <a:r>
                  <a:rPr lang="en-US" altLang="zh-TW"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m:t>
                    </m:r>
                    <m:f>
                      <m:fPr>
                        <m:ctrlPr>
                          <a:rPr lang="en-US" altLang="zh-TW" i="1" dirty="0">
                            <a:latin typeface="Cambria Math" panose="02040503050406030204" pitchFamily="18" charset="0"/>
                          </a:rPr>
                        </m:ctrlPr>
                      </m:fPr>
                      <m:num>
                        <m:r>
                          <a:rPr lang="en-US" altLang="zh-TW" i="1" dirty="0">
                            <a:latin typeface="Cambria Math" panose="02040503050406030204" pitchFamily="18" charset="0"/>
                          </a:rPr>
                          <m:t>𝑠</m:t>
                        </m:r>
                      </m:num>
                      <m:den>
                        <m:r>
                          <a:rPr lang="en-US" altLang="zh-TW" i="1" dirty="0">
                            <a:latin typeface="Cambria Math" panose="02040503050406030204" pitchFamily="18" charset="0"/>
                          </a:rPr>
                          <m:t>2</m:t>
                        </m:r>
                      </m:den>
                    </m:f>
                    <m:r>
                      <a:rPr lang="en-US" altLang="zh-TW" i="1"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0</m:t>
                        </m:r>
                      </m:sub>
                    </m:sSub>
                    <m:r>
                      <a:rPr lang="en-US" altLang="zh-TW" i="1" dirty="0">
                        <a:latin typeface="Cambria Math" panose="02040503050406030204" pitchFamily="18" charset="0"/>
                      </a:rPr>
                      <m:t>𝜅</m:t>
                    </m:r>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i="1" dirty="0">
                            <a:latin typeface="Cambria Math" panose="02040503050406030204" pitchFamily="18" charset="0"/>
                          </a:rPr>
                          <m:t>−</m:t>
                        </m:r>
                        <m:r>
                          <a:rPr lang="en-US" altLang="zh-TW" i="1" dirty="0">
                            <a:latin typeface="Cambria Math" panose="02040503050406030204" pitchFamily="18" charset="0"/>
                          </a:rPr>
                          <m:t>𝜌</m:t>
                        </m:r>
                        <m:r>
                          <a:rPr lang="en-US" altLang="zh-TW" i="1" dirty="0">
                            <a:latin typeface="Cambria Math" panose="02040503050406030204" pitchFamily="18" charset="0"/>
                          </a:rPr>
                          <m:t>𝑡</m:t>
                        </m:r>
                      </m:sup>
                    </m:sSup>
                    <m:r>
                      <a:rPr lang="en-US" altLang="zh-TW" i="1" dirty="0">
                        <a:latin typeface="Cambria Math" panose="02040503050406030204" pitchFamily="18" charset="0"/>
                      </a:rPr>
                      <m:t>,     </m:t>
                    </m:r>
                    <m:r>
                      <a:rPr lang="en-US" altLang="zh-TW" i="1" dirty="0">
                        <a:latin typeface="Cambria Math" panose="02040503050406030204" pitchFamily="18" charset="0"/>
                      </a:rPr>
                      <m:t>𝜅</m:t>
                    </m:r>
                    <m:r>
                      <a:rPr lang="en-US" altLang="zh-TW" i="1" dirty="0">
                        <a:latin typeface="Cambria Math" panose="02040503050406030204" pitchFamily="18" charset="0"/>
                      </a:rPr>
                      <m:t> =</m:t>
                    </m:r>
                    <m:f>
                      <m:fPr>
                        <m:ctrlPr>
                          <a:rPr lang="en-US" altLang="zh-TW" i="1" dirty="0">
                            <a:latin typeface="Cambria Math" panose="02040503050406030204" pitchFamily="18" charset="0"/>
                          </a:rPr>
                        </m:ctrlPr>
                      </m:fPr>
                      <m:num>
                        <m:r>
                          <a:rPr lang="en-US" altLang="zh-TW" i="1" dirty="0">
                            <a:latin typeface="Cambria Math" panose="02040503050406030204" pitchFamily="18" charset="0"/>
                          </a:rPr>
                          <m:t>1</m:t>
                        </m:r>
                      </m:num>
                      <m:den>
                        <m:r>
                          <a:rPr lang="en-US" altLang="zh-TW" i="1" dirty="0">
                            <a:latin typeface="Cambria Math" panose="02040503050406030204" pitchFamily="18" charset="0"/>
                          </a:rPr>
                          <m:t>𝑞</m:t>
                        </m:r>
                      </m:den>
                    </m:f>
                    <m:r>
                      <a:rPr lang="en-US" altLang="zh-TW" i="1" dirty="0">
                        <a:latin typeface="Cambria Math" panose="02040503050406030204" pitchFamily="18" charset="0"/>
                      </a:rPr>
                      <m:t>−</m:t>
                    </m:r>
                    <m:r>
                      <a:rPr lang="en-US" altLang="zh-TW" i="1" dirty="0">
                        <a:latin typeface="Cambria Math" panose="02040503050406030204" pitchFamily="18" charset="0"/>
                      </a:rPr>
                      <m:t>𝜆</m:t>
                    </m:r>
                    <m:r>
                      <a:rPr lang="en-US" altLang="zh-TW" b="0" i="1" dirty="0" smtClean="0">
                        <a:latin typeface="Cambria Math" panose="02040503050406030204" pitchFamily="18" charset="0"/>
                      </a:rPr>
                      <m:t>     </m:t>
                    </m:r>
                  </m:oMath>
                </a14:m>
                <a:endParaRPr lang="en-US" altLang="zh-TW" b="0" i="1" dirty="0">
                  <a:latin typeface="Cambria Math" panose="02040503050406030204" pitchFamily="18" charset="0"/>
                </a:endParaRPr>
              </a:p>
              <a:p>
                <a:pPr>
                  <a:lnSpc>
                    <a:spcPct val="150000"/>
                  </a:lnSpc>
                </a:pPr>
                <a14:m>
                  <m:oMath xmlns:m="http://schemas.openxmlformats.org/officeDocument/2006/math">
                    <m:r>
                      <a:rPr lang="en-US" altLang="zh-TW" b="0" i="1" dirty="0" smtClean="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m:t>
                    </m:r>
                    <m:f>
                      <m:fPr>
                        <m:ctrlPr>
                          <a:rPr lang="en-US" altLang="zh-TW" i="1" dirty="0">
                            <a:latin typeface="Cambria Math" panose="02040503050406030204" pitchFamily="18" charset="0"/>
                          </a:rPr>
                        </m:ctrlPr>
                      </m:fPr>
                      <m:num>
                        <m:r>
                          <a:rPr lang="en-US" altLang="zh-TW" i="1" dirty="0">
                            <a:latin typeface="Cambria Math" panose="02040503050406030204" pitchFamily="18" charset="0"/>
                          </a:rPr>
                          <m:t>𝑠</m:t>
                        </m:r>
                      </m:num>
                      <m:den>
                        <m:r>
                          <a:rPr lang="en-US" altLang="zh-TW" i="1" dirty="0">
                            <a:latin typeface="Cambria Math" panose="02040503050406030204" pitchFamily="18" charset="0"/>
                          </a:rPr>
                          <m:t>2</m:t>
                        </m:r>
                      </m:den>
                    </m:f>
                    <m:r>
                      <a:rPr lang="en-US" altLang="zh-TW" i="1" dirty="0">
                        <a:latin typeface="Cambria Math" panose="02040503050406030204" pitchFamily="18" charset="0"/>
                      </a:rPr>
                      <m:t>+</m:t>
                    </m:r>
                    <m:d>
                      <m:dPr>
                        <m:ctrlPr>
                          <a:rPr lang="en-US" altLang="zh-TW" b="0" i="1" dirty="0" smtClean="0">
                            <a:latin typeface="Cambria Math" panose="02040503050406030204" pitchFamily="18" charset="0"/>
                          </a:rPr>
                        </m:ctrlPr>
                      </m:dPr>
                      <m:e>
                        <m:sSub>
                          <m:sSubPr>
                            <m:ctrlPr>
                              <a:rPr lang="en-US" altLang="zh-TW" i="1" dirty="0">
                                <a:latin typeface="Cambria Math" panose="02040503050406030204" pitchFamily="18" charset="0"/>
                              </a:rPr>
                            </m:ctrlPr>
                          </m:sSubPr>
                          <m:e>
                            <m:r>
                              <a:rPr lang="pt-BR" altLang="zh-TW" i="1" dirty="0">
                                <a:latin typeface="Cambria Math" panose="02040503050406030204" pitchFamily="18" charset="0"/>
                              </a:rPr>
                              <m:t>𝐴</m:t>
                            </m:r>
                          </m:e>
                          <m:sub>
                            <m:sSup>
                              <m:sSupPr>
                                <m:ctrlPr>
                                  <a:rPr lang="en-US" altLang="zh-TW" i="1" dirty="0">
                                    <a:latin typeface="Cambria Math" panose="02040503050406030204" pitchFamily="18" charset="0"/>
                                  </a:rPr>
                                </m:ctrlPr>
                              </m:sSupPr>
                              <m:e>
                                <m:r>
                                  <a:rPr lang="pt-BR" altLang="zh-TW" i="1" dirty="0">
                                    <a:latin typeface="Cambria Math" panose="02040503050406030204" pitchFamily="18" charset="0"/>
                                  </a:rPr>
                                  <m:t>0</m:t>
                                </m:r>
                              </m:e>
                              <m:sup>
                                <m:r>
                                  <a:rPr lang="en-US" altLang="zh-TW" i="1" dirty="0">
                                    <a:latin typeface="Cambria Math" panose="02040503050406030204" pitchFamily="18" charset="0"/>
                                  </a:rPr>
                                  <m:t>+</m:t>
                                </m:r>
                              </m:sup>
                            </m:sSup>
                          </m:sub>
                        </m:sSub>
                        <m:r>
                          <a:rPr lang="pt-BR" altLang="zh-TW" i="1" dirty="0">
                            <a:latin typeface="Cambria Math" panose="02040503050406030204" pitchFamily="18" charset="0"/>
                          </a:rPr>
                          <m:t> −</m:t>
                        </m:r>
                        <m:sSub>
                          <m:sSubPr>
                            <m:ctrlPr>
                              <a:rPr lang="en-US" altLang="zh-TW" i="1" dirty="0">
                                <a:latin typeface="Cambria Math" panose="02040503050406030204" pitchFamily="18" charset="0"/>
                              </a:rPr>
                            </m:ctrlPr>
                          </m:sSubPr>
                          <m:e>
                            <m:r>
                              <a:rPr lang="pt-BR" altLang="zh-TW" i="1" dirty="0">
                                <a:latin typeface="Cambria Math" panose="02040503050406030204" pitchFamily="18" charset="0"/>
                              </a:rPr>
                              <m:t>𝐴</m:t>
                            </m:r>
                          </m:e>
                          <m:sub>
                            <m:r>
                              <a:rPr lang="pt-BR" altLang="zh-TW" i="1" dirty="0">
                                <a:latin typeface="Cambria Math" panose="02040503050406030204" pitchFamily="18" charset="0"/>
                              </a:rPr>
                              <m:t>∞</m:t>
                            </m:r>
                          </m:sub>
                        </m:sSub>
                      </m:e>
                    </m:d>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i="1" dirty="0">
                            <a:latin typeface="Cambria Math" panose="02040503050406030204" pitchFamily="18" charset="0"/>
                          </a:rPr>
                          <m:t>−</m:t>
                        </m:r>
                        <m:r>
                          <a:rPr lang="en-US" altLang="zh-TW" i="1" dirty="0">
                            <a:latin typeface="Cambria Math" panose="02040503050406030204" pitchFamily="18" charset="0"/>
                          </a:rPr>
                          <m:t>𝜌</m:t>
                        </m:r>
                        <m:r>
                          <a:rPr lang="en-US" altLang="zh-TW" i="1" dirty="0">
                            <a:latin typeface="Cambria Math" panose="02040503050406030204" pitchFamily="18" charset="0"/>
                          </a:rPr>
                          <m:t>𝑡</m:t>
                        </m:r>
                      </m:sup>
                    </m:sSup>
                    <m:r>
                      <a:rPr lang="en-US" altLang="zh-TW" b="0" i="1" dirty="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m:t>
                    </m:r>
                    <m:f>
                      <m:fPr>
                        <m:ctrlPr>
                          <a:rPr lang="en-US" altLang="zh-TW" i="1" dirty="0">
                            <a:latin typeface="Cambria Math" panose="02040503050406030204" pitchFamily="18" charset="0"/>
                          </a:rPr>
                        </m:ctrlPr>
                      </m:fPr>
                      <m:num>
                        <m:r>
                          <a:rPr lang="en-US" altLang="zh-TW" i="1" dirty="0">
                            <a:latin typeface="Cambria Math" panose="02040503050406030204" pitchFamily="18" charset="0"/>
                          </a:rPr>
                          <m:t>𝑠</m:t>
                        </m:r>
                      </m:num>
                      <m:den>
                        <m:r>
                          <a:rPr lang="en-US" altLang="zh-TW" i="1" dirty="0">
                            <a:latin typeface="Cambria Math" panose="02040503050406030204" pitchFamily="18" charset="0"/>
                          </a:rPr>
                          <m:t>2</m:t>
                        </m:r>
                      </m:den>
                    </m:f>
                    <m:r>
                      <a:rPr lang="en-US" altLang="zh-TW" i="1" dirty="0">
                        <a:latin typeface="Cambria Math" panose="02040503050406030204" pitchFamily="18" charset="0"/>
                      </a:rPr>
                      <m:t>+</m:t>
                    </m:r>
                    <m:sSub>
                      <m:sSubPr>
                        <m:ctrlPr>
                          <a:rPr lang="en-US" altLang="zh-TW" i="1" dirty="0" smtClean="0">
                            <a:solidFill>
                              <a:schemeClr val="accent1"/>
                            </a:solidFill>
                            <a:latin typeface="Cambria Math" panose="02040503050406030204" pitchFamily="18" charset="0"/>
                          </a:rPr>
                        </m:ctrlPr>
                      </m:sSubPr>
                      <m:e>
                        <m:r>
                          <a:rPr lang="pt-BR" altLang="zh-TW" i="1" dirty="0">
                            <a:solidFill>
                              <a:schemeClr val="accent1"/>
                            </a:solidFill>
                            <a:latin typeface="Cambria Math" panose="02040503050406030204" pitchFamily="18" charset="0"/>
                          </a:rPr>
                          <m:t>𝑥</m:t>
                        </m:r>
                      </m:e>
                      <m:sub>
                        <m:r>
                          <a:rPr lang="pt-BR" altLang="zh-TW" i="1" dirty="0">
                            <a:solidFill>
                              <a:schemeClr val="accent1"/>
                            </a:solidFill>
                            <a:latin typeface="Cambria Math" panose="02040503050406030204" pitchFamily="18" charset="0"/>
                          </a:rPr>
                          <m:t>0</m:t>
                        </m:r>
                      </m:sub>
                    </m:sSub>
                    <m:d>
                      <m:dPr>
                        <m:ctrlPr>
                          <a:rPr lang="pt-BR" altLang="zh-TW" i="1" dirty="0">
                            <a:solidFill>
                              <a:schemeClr val="accent1"/>
                            </a:solidFill>
                            <a:latin typeface="Cambria Math" panose="02040503050406030204" pitchFamily="18" charset="0"/>
                          </a:rPr>
                        </m:ctrlPr>
                      </m:dPr>
                      <m:e>
                        <m:f>
                          <m:fPr>
                            <m:ctrlPr>
                              <a:rPr lang="pt-BR" altLang="zh-TW" i="1" dirty="0">
                                <a:solidFill>
                                  <a:schemeClr val="accent1"/>
                                </a:solidFill>
                                <a:latin typeface="Cambria Math" panose="02040503050406030204" pitchFamily="18" charset="0"/>
                              </a:rPr>
                            </m:ctrlPr>
                          </m:fPr>
                          <m:num>
                            <m:r>
                              <a:rPr lang="pt-BR" altLang="zh-TW" i="1" dirty="0">
                                <a:solidFill>
                                  <a:schemeClr val="accent1"/>
                                </a:solidFill>
                                <a:latin typeface="Cambria Math" panose="02040503050406030204" pitchFamily="18" charset="0"/>
                              </a:rPr>
                              <m:t>1</m:t>
                            </m:r>
                          </m:num>
                          <m:den>
                            <m:r>
                              <a:rPr lang="pt-BR" altLang="zh-TW" i="1" dirty="0">
                                <a:solidFill>
                                  <a:schemeClr val="accent1"/>
                                </a:solidFill>
                                <a:latin typeface="Cambria Math" panose="02040503050406030204" pitchFamily="18" charset="0"/>
                              </a:rPr>
                              <m:t>𝑞</m:t>
                            </m:r>
                          </m:den>
                        </m:f>
                        <m:r>
                          <a:rPr lang="pt-BR" altLang="zh-TW" i="1" dirty="0">
                            <a:solidFill>
                              <a:schemeClr val="accent1"/>
                            </a:solidFill>
                            <a:latin typeface="Cambria Math" panose="02040503050406030204" pitchFamily="18" charset="0"/>
                          </a:rPr>
                          <m:t>−</m:t>
                        </m:r>
                        <m:r>
                          <a:rPr lang="pt-BR" altLang="zh-TW" i="1" dirty="0">
                            <a:solidFill>
                              <a:schemeClr val="accent1"/>
                            </a:solidFill>
                            <a:latin typeface="Cambria Math" panose="02040503050406030204" pitchFamily="18" charset="0"/>
                          </a:rPr>
                          <m:t>𝜆</m:t>
                        </m:r>
                      </m:e>
                    </m:d>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i="1" dirty="0">
                            <a:latin typeface="Cambria Math" panose="02040503050406030204" pitchFamily="18" charset="0"/>
                          </a:rPr>
                          <m:t>−</m:t>
                        </m:r>
                        <m:r>
                          <a:rPr lang="en-US" altLang="zh-TW" i="1" dirty="0">
                            <a:latin typeface="Cambria Math" panose="02040503050406030204" pitchFamily="18" charset="0"/>
                          </a:rPr>
                          <m:t>𝜌</m:t>
                        </m:r>
                        <m:r>
                          <a:rPr lang="en-US" altLang="zh-TW" i="1" dirty="0">
                            <a:latin typeface="Cambria Math" panose="02040503050406030204" pitchFamily="18" charset="0"/>
                          </a:rPr>
                          <m:t>𝑡</m:t>
                        </m:r>
                      </m:sup>
                    </m:sSup>
                    <m:r>
                      <a:rPr lang="en-US" altLang="zh-TW" b="0" i="1" dirty="0" smtClean="0">
                        <a:latin typeface="Cambria Math" panose="02040503050406030204" pitchFamily="18" charset="0"/>
                      </a:rPr>
                      <m:t>=</m:t>
                    </m:r>
                  </m:oMath>
                </a14:m>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m:t>
                    </m:r>
                    <m:f>
                      <m:fPr>
                        <m:ctrlPr>
                          <a:rPr lang="en-US" altLang="zh-TW" i="1" dirty="0">
                            <a:latin typeface="Cambria Math" panose="02040503050406030204" pitchFamily="18" charset="0"/>
                          </a:rPr>
                        </m:ctrlPr>
                      </m:fPr>
                      <m:num>
                        <m:r>
                          <a:rPr lang="en-US" altLang="zh-TW" i="1" dirty="0">
                            <a:latin typeface="Cambria Math" panose="02040503050406030204" pitchFamily="18" charset="0"/>
                          </a:rPr>
                          <m:t>𝑠</m:t>
                        </m:r>
                      </m:num>
                      <m:den>
                        <m:r>
                          <a:rPr lang="en-US" altLang="zh-TW" i="1" dirty="0">
                            <a:latin typeface="Cambria Math" panose="02040503050406030204" pitchFamily="18" charset="0"/>
                          </a:rPr>
                          <m:t>2</m:t>
                        </m:r>
                      </m:den>
                    </m:f>
                    <m:r>
                      <a:rPr lang="en-US" altLang="zh-TW" i="1"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0</m:t>
                        </m:r>
                      </m:sub>
                    </m:sSub>
                    <m:r>
                      <a:rPr lang="en-US" altLang="zh-TW" i="1" dirty="0">
                        <a:latin typeface="Cambria Math" panose="02040503050406030204" pitchFamily="18" charset="0"/>
                      </a:rPr>
                      <m:t>𝜅</m:t>
                    </m:r>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i="1" dirty="0">
                            <a:latin typeface="Cambria Math" panose="02040503050406030204" pitchFamily="18" charset="0"/>
                          </a:rPr>
                          <m:t>−</m:t>
                        </m:r>
                        <m:r>
                          <a:rPr lang="en-US" altLang="zh-TW" i="1" dirty="0">
                            <a:latin typeface="Cambria Math" panose="02040503050406030204" pitchFamily="18" charset="0"/>
                          </a:rPr>
                          <m:t>𝜌</m:t>
                        </m:r>
                        <m:r>
                          <a:rPr lang="en-US" altLang="zh-TW" i="1" dirty="0">
                            <a:latin typeface="Cambria Math" panose="02040503050406030204" pitchFamily="18" charset="0"/>
                          </a:rPr>
                          <m:t>𝑡</m:t>
                        </m:r>
                      </m:sup>
                    </m:sSup>
                  </m:oMath>
                </a14:m>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l-GR" altLang="zh-TW" dirty="0">
                    <a:latin typeface="Times New Roman" panose="02020603050405020304" pitchFamily="18" charset="0"/>
                    <a:cs typeface="Times New Roman" panose="02020603050405020304" pitchFamily="18" charset="0"/>
                  </a:rPr>
                  <a:t>ρ</a:t>
                </a:r>
                <a:r>
                  <a:rPr lang="en-US" altLang="zh-TW" dirty="0">
                    <a:latin typeface="Times New Roman" panose="02020603050405020304" pitchFamily="18" charset="0"/>
                    <a:cs typeface="Times New Roman" panose="02020603050405020304" pitchFamily="18" charset="0"/>
                  </a:rPr>
                  <a:t> : the convergence speed, </a:t>
                </a:r>
                <a:r>
                  <a:rPr lang="el-GR" altLang="zh-TW" dirty="0">
                    <a:latin typeface="Times New Roman" panose="02020603050405020304" pitchFamily="18" charset="0"/>
                    <a:cs typeface="Times New Roman" panose="02020603050405020304" pitchFamily="18" charset="0"/>
                  </a:rPr>
                  <a:t>ρ ≥ 0</a:t>
                </a:r>
                <a:endParaRPr lang="en-US" altLang="zh-TW"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mid-quote price :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𝑉</m:t>
                        </m:r>
                      </m:e>
                      <m:sub>
                        <m:r>
                          <a:rPr lang="en-US" altLang="zh-TW" i="1" dirty="0" smtClean="0">
                            <a:latin typeface="Cambria Math" panose="02040503050406030204" pitchFamily="18" charset="0"/>
                          </a:rPr>
                          <m:t>𝑡</m:t>
                        </m:r>
                      </m:sub>
                    </m:sSub>
                    <m:r>
                      <a:rPr lang="en-US" altLang="zh-TW" i="1" dirty="0" smtClean="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𝑉</m:t>
                        </m:r>
                      </m:e>
                      <m:sub>
                        <m:sSup>
                          <m:sSupPr>
                            <m:ctrlPr>
                              <a:rPr lang="en-US" altLang="zh-TW" b="0" i="1" dirty="0" smtClean="0">
                                <a:latin typeface="Cambria Math" panose="02040503050406030204" pitchFamily="18" charset="0"/>
                              </a:rPr>
                            </m:ctrlPr>
                          </m:sSupPr>
                          <m:e>
                            <m:r>
                              <a:rPr lang="en-US" altLang="zh-TW" i="1" dirty="0" smtClean="0">
                                <a:latin typeface="Cambria Math" panose="02040503050406030204" pitchFamily="18" charset="0"/>
                              </a:rPr>
                              <m:t>0</m:t>
                            </m:r>
                          </m:e>
                          <m:sup>
                            <m:r>
                              <a:rPr lang="en-US" altLang="zh-TW" b="0" i="1" dirty="0" smtClean="0">
                                <a:latin typeface="Cambria Math" panose="02040503050406030204" pitchFamily="18" charset="0"/>
                              </a:rPr>
                              <m:t>+</m:t>
                            </m:r>
                          </m:sup>
                        </m:sSup>
                      </m:sub>
                    </m:sSub>
                    <m:r>
                      <a:rPr lang="en-US" altLang="zh-TW" i="1" dirty="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in absence of new trades and changes in </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F</a:t>
                </a:r>
                <a:endParaRPr lang="zh-TW" altLang="en-US" dirty="0">
                  <a:latin typeface="Times New Roman" panose="02020603050405020304" pitchFamily="18" charset="0"/>
                  <a:cs typeface="Times New Roman" panose="02020603050405020304" pitchFamily="18" charset="0"/>
                </a:endParaRPr>
              </a:p>
              <a:p>
                <a:pPr>
                  <a:lnSpc>
                    <a:spcPct val="130000"/>
                  </a:lnSpc>
                </a:pPr>
                <a:endParaRPr lang="en-US" altLang="zh-TW"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F0EC7191-764F-47D1-8127-B10F05791339}"/>
                  </a:ext>
                </a:extLst>
              </p:cNvPr>
              <p:cNvSpPr>
                <a:spLocks noRot="1" noChangeAspect="1" noMove="1" noResize="1" noEditPoints="1" noAdjustHandles="1" noChangeArrowheads="1" noChangeShapeType="1" noTextEdit="1"/>
              </p:cNvSpPr>
              <p:nvPr/>
            </p:nvSpPr>
            <p:spPr>
              <a:xfrm>
                <a:off x="402399" y="2237382"/>
                <a:ext cx="9493955" cy="3372783"/>
              </a:xfrm>
              <a:prstGeom prst="rect">
                <a:avLst/>
              </a:prstGeom>
              <a:blipFill>
                <a:blip r:embed="rId5"/>
                <a:stretch>
                  <a:fillRect l="-514"/>
                </a:stretch>
              </a:blipFill>
            </p:spPr>
            <p:txBody>
              <a:bodyPr/>
              <a:lstStyle/>
              <a:p>
                <a:r>
                  <a:rPr lang="zh-TW" altLang="en-US">
                    <a:noFill/>
                  </a:rPr>
                  <a:t> </a:t>
                </a:r>
              </a:p>
            </p:txBody>
          </p:sp>
        </mc:Fallback>
      </mc:AlternateContent>
      <p:pic>
        <p:nvPicPr>
          <p:cNvPr id="7" name="圖片 6">
            <a:extLst>
              <a:ext uri="{FF2B5EF4-FFF2-40B4-BE49-F238E27FC236}">
                <a16:creationId xmlns:a16="http://schemas.microsoft.com/office/drawing/2014/main" id="{588ECB80-D3AF-47E1-AE64-BA4D3265E4A5}"/>
              </a:ext>
            </a:extLst>
          </p:cNvPr>
          <p:cNvPicPr>
            <a:picLocks noChangeAspect="1"/>
          </p:cNvPicPr>
          <p:nvPr/>
        </p:nvPicPr>
        <p:blipFill>
          <a:blip r:embed="rId6"/>
          <a:stretch>
            <a:fillRect/>
          </a:stretch>
        </p:blipFill>
        <p:spPr>
          <a:xfrm>
            <a:off x="442415" y="2637963"/>
            <a:ext cx="1965608" cy="582905"/>
          </a:xfrm>
          <a:prstGeom prst="rect">
            <a:avLst/>
          </a:prstGeom>
        </p:spPr>
      </p:pic>
      <p:sp>
        <p:nvSpPr>
          <p:cNvPr id="8" name="投影片編號版面配置區 7">
            <a:extLst>
              <a:ext uri="{FF2B5EF4-FFF2-40B4-BE49-F238E27FC236}">
                <a16:creationId xmlns:a16="http://schemas.microsoft.com/office/drawing/2014/main" id="{5EEA7820-A1DB-4505-88A0-164BB6BB7389}"/>
              </a:ext>
            </a:extLst>
          </p:cNvPr>
          <p:cNvSpPr>
            <a:spLocks noGrp="1"/>
          </p:cNvSpPr>
          <p:nvPr>
            <p:ph type="sldNum" sz="quarter" idx="12"/>
          </p:nvPr>
        </p:nvSpPr>
        <p:spPr>
          <a:xfrm>
            <a:off x="8610600" y="6356350"/>
            <a:ext cx="2743200" cy="365125"/>
          </a:xfrm>
        </p:spPr>
        <p:txBody>
          <a:bodyPr/>
          <a:lstStyle/>
          <a:p>
            <a:fld id="{C4B11F26-43B7-4292-AB73-2460AB42A017}" type="slidenum">
              <a:rPr lang="zh-TW" altLang="en-US" smtClean="0"/>
              <a:t>10</a:t>
            </a:fld>
            <a:endParaRPr lang="zh-TW" altLang="en-US" dirty="0"/>
          </a:p>
        </p:txBody>
      </p:sp>
      <p:sp>
        <p:nvSpPr>
          <p:cNvPr id="6" name="矩形 5">
            <a:extLst>
              <a:ext uri="{FF2B5EF4-FFF2-40B4-BE49-F238E27FC236}">
                <a16:creationId xmlns:a16="http://schemas.microsoft.com/office/drawing/2014/main" id="{BAD26502-5A61-4175-A453-6C6004AF6660}"/>
              </a:ext>
            </a:extLst>
          </p:cNvPr>
          <p:cNvSpPr/>
          <p:nvPr/>
        </p:nvSpPr>
        <p:spPr>
          <a:xfrm>
            <a:off x="402399" y="383704"/>
            <a:ext cx="2327881" cy="461665"/>
          </a:xfrm>
          <a:prstGeom prst="rect">
            <a:avLst/>
          </a:prstGeom>
        </p:spPr>
        <p:txBody>
          <a:bodyPr wrap="none">
            <a:spAutoFit/>
          </a:bodyPr>
          <a:lstStyle/>
          <a:p>
            <a:r>
              <a:rPr lang="en-US" altLang="zh-TW" sz="2400" dirty="0">
                <a:latin typeface="Times New Roman" panose="02020603050405020304" pitchFamily="18" charset="0"/>
                <a:cs typeface="Times New Roman" panose="02020603050405020304" pitchFamily="18" charset="0"/>
              </a:rPr>
              <a:t>For a single trade</a:t>
            </a:r>
            <a:endParaRPr lang="zh-TW" altLang="en-US" sz="2400" dirty="0"/>
          </a:p>
        </p:txBody>
      </p:sp>
      <p:pic>
        <p:nvPicPr>
          <p:cNvPr id="9" name="圖片 8">
            <a:extLst>
              <a:ext uri="{FF2B5EF4-FFF2-40B4-BE49-F238E27FC236}">
                <a16:creationId xmlns:a16="http://schemas.microsoft.com/office/drawing/2014/main" id="{8242458C-1BAC-41A4-800B-576EB60467B4}"/>
              </a:ext>
            </a:extLst>
          </p:cNvPr>
          <p:cNvPicPr>
            <a:picLocks noChangeAspect="1"/>
          </p:cNvPicPr>
          <p:nvPr/>
        </p:nvPicPr>
        <p:blipFill>
          <a:blip r:embed="rId7"/>
          <a:stretch>
            <a:fillRect/>
          </a:stretch>
        </p:blipFill>
        <p:spPr>
          <a:xfrm>
            <a:off x="7323153" y="247523"/>
            <a:ext cx="4030647" cy="1167051"/>
          </a:xfrm>
          <a:prstGeom prst="rect">
            <a:avLst/>
          </a:prstGeom>
        </p:spPr>
      </p:pic>
      <p:pic>
        <p:nvPicPr>
          <p:cNvPr id="13" name="圖片 12">
            <a:extLst>
              <a:ext uri="{FF2B5EF4-FFF2-40B4-BE49-F238E27FC236}">
                <a16:creationId xmlns:a16="http://schemas.microsoft.com/office/drawing/2014/main" id="{2F38F1D1-B2F9-4984-94DE-581E9BC68D7D}"/>
              </a:ext>
            </a:extLst>
          </p:cNvPr>
          <p:cNvPicPr>
            <a:picLocks noChangeAspect="1"/>
          </p:cNvPicPr>
          <p:nvPr/>
        </p:nvPicPr>
        <p:blipFill>
          <a:blip r:embed="rId8"/>
          <a:stretch>
            <a:fillRect/>
          </a:stretch>
        </p:blipFill>
        <p:spPr>
          <a:xfrm>
            <a:off x="3996513" y="337419"/>
            <a:ext cx="1480641" cy="574783"/>
          </a:xfrm>
          <a:prstGeom prst="rect">
            <a:avLst/>
          </a:prstGeom>
          <a:ln>
            <a:solidFill>
              <a:srgbClr val="FF0000"/>
            </a:solidFill>
          </a:ln>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83EB5153-8E72-4700-A445-581444892218}"/>
                  </a:ext>
                </a:extLst>
              </p:cNvPr>
              <p:cNvSpPr/>
              <p:nvPr/>
            </p:nvSpPr>
            <p:spPr>
              <a:xfrm>
                <a:off x="402399" y="5545925"/>
                <a:ext cx="11109644" cy="737381"/>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After trading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0</m:t>
                        </m:r>
                      </m:sub>
                    </m:sSub>
                  </m:oMath>
                </a14:m>
                <a:r>
                  <a:rPr lang="en-US" altLang="zh-TW" dirty="0">
                    <a:latin typeface="Times New Roman" panose="02020603050405020304" pitchFamily="18" charset="0"/>
                    <a:cs typeface="Times New Roman" panose="02020603050405020304" pitchFamily="18" charset="0"/>
                  </a:rPr>
                  <a:t>, the new sell orders will start coming in at the new ask price  A</a:t>
                </a:r>
                <a:r>
                  <a:rPr lang="en-US" altLang="zh-TW" baseline="-25000" dirty="0">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a:t>
                </a:r>
              </a:p>
              <a:p>
                <a:r>
                  <a:rPr lang="en-US" altLang="zh-TW" dirty="0">
                    <a:latin typeface="Times New Roman" panose="02020603050405020304" pitchFamily="18" charset="0"/>
                    <a:cs typeface="Times New Roman" panose="02020603050405020304" pitchFamily="18" charset="0"/>
                  </a:rPr>
                  <a:t>For convenience , we </a:t>
                </a:r>
                <a:r>
                  <a:rPr lang="en-US" altLang="zh-TW" b="1" dirty="0">
                    <a:latin typeface="Times New Roman" panose="02020603050405020304" pitchFamily="18" charset="0"/>
                    <a:cs typeface="Times New Roman" panose="02020603050405020304" pitchFamily="18" charset="0"/>
                  </a:rPr>
                  <a:t>define </a:t>
                </a:r>
                <a14:m>
                  <m:oMath xmlns:m="http://schemas.openxmlformats.org/officeDocument/2006/math">
                    <m:sSub>
                      <m:sSubPr>
                        <m:ctrlPr>
                          <a:rPr lang="en-US" altLang="zh-TW" b="1" i="1" dirty="0">
                            <a:latin typeface="Cambria Math" panose="02040503050406030204" pitchFamily="18" charset="0"/>
                          </a:rPr>
                        </m:ctrlPr>
                      </m:sSubPr>
                      <m:e>
                        <m:r>
                          <a:rPr lang="en-US" altLang="zh-TW" b="1" i="1" dirty="0" smtClean="0">
                            <a:latin typeface="Cambria Math" panose="02040503050406030204" pitchFamily="18" charset="0"/>
                          </a:rPr>
                          <m:t>𝑫</m:t>
                        </m:r>
                      </m:e>
                      <m:sub>
                        <m:r>
                          <a:rPr lang="en-US" altLang="zh-TW" b="1" i="1" dirty="0">
                            <a:latin typeface="Cambria Math" panose="02040503050406030204" pitchFamily="18" charset="0"/>
                          </a:rPr>
                          <m:t>𝒕</m:t>
                        </m:r>
                      </m:sub>
                    </m:sSub>
                    <m:r>
                      <a:rPr lang="en-US" altLang="zh-TW" b="1" i="1" dirty="0">
                        <a:latin typeface="Cambria Math" panose="02040503050406030204" pitchFamily="18" charset="0"/>
                      </a:rPr>
                      <m:t> = </m:t>
                    </m:r>
                    <m:sSub>
                      <m:sSubPr>
                        <m:ctrlPr>
                          <a:rPr lang="en-US" altLang="zh-TW" b="1" i="1" dirty="0">
                            <a:latin typeface="Cambria Math" panose="02040503050406030204" pitchFamily="18" charset="0"/>
                          </a:rPr>
                        </m:ctrlPr>
                      </m:sSubPr>
                      <m:e>
                        <m:r>
                          <a:rPr lang="en-US" altLang="zh-TW" b="1" i="1" dirty="0" smtClean="0">
                            <a:latin typeface="Cambria Math" panose="02040503050406030204" pitchFamily="18" charset="0"/>
                          </a:rPr>
                          <m:t>𝑨</m:t>
                        </m:r>
                      </m:e>
                      <m:sub>
                        <m:r>
                          <a:rPr lang="en-US" altLang="zh-TW" b="1" i="1" dirty="0">
                            <a:latin typeface="Cambria Math" panose="02040503050406030204" pitchFamily="18" charset="0"/>
                          </a:rPr>
                          <m:t>𝒕</m:t>
                        </m:r>
                      </m:sub>
                    </m:sSub>
                    <m:r>
                      <a:rPr lang="en-US" altLang="zh-TW" b="1" i="1" dirty="0">
                        <a:latin typeface="Cambria Math" panose="02040503050406030204" pitchFamily="18" charset="0"/>
                      </a:rPr>
                      <m:t> </m:t>
                    </m:r>
                    <m:r>
                      <a:rPr lang="en-US" altLang="zh-TW" b="1" i="1" dirty="0" smtClean="0">
                        <a:latin typeface="Cambria Math" panose="02040503050406030204" pitchFamily="18" charset="0"/>
                      </a:rPr>
                      <m:t>−</m:t>
                    </m:r>
                    <m:sSub>
                      <m:sSubPr>
                        <m:ctrlPr>
                          <a:rPr lang="en-US" altLang="zh-TW" b="1" i="1" dirty="0">
                            <a:latin typeface="Cambria Math" panose="02040503050406030204" pitchFamily="18" charset="0"/>
                          </a:rPr>
                        </m:ctrlPr>
                      </m:sSubPr>
                      <m:e>
                        <m:r>
                          <a:rPr lang="en-US" altLang="zh-TW" b="1" i="1" dirty="0" smtClean="0">
                            <a:latin typeface="Cambria Math" panose="02040503050406030204" pitchFamily="18" charset="0"/>
                          </a:rPr>
                          <m:t>𝑽</m:t>
                        </m:r>
                      </m:e>
                      <m:sub>
                        <m:r>
                          <a:rPr lang="en-US" altLang="zh-TW" b="1" i="1" dirty="0">
                            <a:latin typeface="Cambria Math" panose="02040503050406030204" pitchFamily="18" charset="0"/>
                          </a:rPr>
                          <m:t>𝒕</m:t>
                        </m:r>
                      </m:sub>
                    </m:sSub>
                    <m:r>
                      <a:rPr lang="en-US" altLang="zh-TW" b="1" i="1" dirty="0" smtClean="0">
                        <a:latin typeface="Cambria Math" panose="02040503050406030204" pitchFamily="18" charset="0"/>
                      </a:rPr>
                      <m:t>−</m:t>
                    </m:r>
                    <m:f>
                      <m:fPr>
                        <m:ctrlPr>
                          <a:rPr lang="en-US" altLang="zh-TW" b="1" i="1" dirty="0" smtClean="0">
                            <a:latin typeface="Cambria Math" panose="02040503050406030204" pitchFamily="18" charset="0"/>
                          </a:rPr>
                        </m:ctrlPr>
                      </m:fPr>
                      <m:num>
                        <m:r>
                          <a:rPr lang="en-US" altLang="zh-TW" b="1" i="1" dirty="0" smtClean="0">
                            <a:latin typeface="Cambria Math" panose="02040503050406030204" pitchFamily="18" charset="0"/>
                          </a:rPr>
                          <m:t>𝒔</m:t>
                        </m:r>
                      </m:num>
                      <m:den>
                        <m:r>
                          <a:rPr lang="en-US" altLang="zh-TW" b="1" i="1" dirty="0" smtClean="0">
                            <a:latin typeface="Cambria Math" panose="02040503050406030204" pitchFamily="18" charset="0"/>
                          </a:rPr>
                          <m:t>𝟐</m:t>
                        </m:r>
                      </m:den>
                    </m:f>
                  </m:oMath>
                </a14:m>
                <a:r>
                  <a:rPr lang="en-US" altLang="zh-TW" dirty="0">
                    <a:latin typeface="Times New Roman" panose="02020603050405020304" pitchFamily="18" charset="0"/>
                  </a:rPr>
                  <a:t> (deviation of current ask price At from its steady state level Vt +s/2.)</a:t>
                </a:r>
              </a:p>
            </p:txBody>
          </p:sp>
        </mc:Choice>
        <mc:Fallback xmlns="">
          <p:sp>
            <p:nvSpPr>
              <p:cNvPr id="10" name="矩形 9">
                <a:extLst>
                  <a:ext uri="{FF2B5EF4-FFF2-40B4-BE49-F238E27FC236}">
                    <a16:creationId xmlns:a16="http://schemas.microsoft.com/office/drawing/2014/main" id="{83EB5153-8E72-4700-A445-581444892218}"/>
                  </a:ext>
                </a:extLst>
              </p:cNvPr>
              <p:cNvSpPr>
                <a:spLocks noRot="1" noChangeAspect="1" noMove="1" noResize="1" noEditPoints="1" noAdjustHandles="1" noChangeArrowheads="1" noChangeShapeType="1" noTextEdit="1"/>
              </p:cNvSpPr>
              <p:nvPr/>
            </p:nvSpPr>
            <p:spPr>
              <a:xfrm>
                <a:off x="402399" y="5545925"/>
                <a:ext cx="11109644" cy="737381"/>
              </a:xfrm>
              <a:prstGeom prst="rect">
                <a:avLst/>
              </a:prstGeom>
              <a:blipFill>
                <a:blip r:embed="rId9"/>
                <a:stretch>
                  <a:fillRect l="-439" t="-4959" b="-41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2526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7897E563-33F4-4542-8BE9-BEAA30E580D3}"/>
                  </a:ext>
                </a:extLst>
              </p:cNvPr>
              <p:cNvSpPr/>
              <p:nvPr/>
            </p:nvSpPr>
            <p:spPr>
              <a:xfrm>
                <a:off x="504386" y="928964"/>
                <a:ext cx="4953087" cy="2287036"/>
              </a:xfrm>
              <a:prstGeom prst="rect">
                <a:avLst/>
              </a:prstGeom>
            </p:spPr>
            <p:txBody>
              <a:bodyPr wrap="none">
                <a:spAutoFit/>
              </a:bodyPr>
              <a:lstStyle/>
              <a:p>
                <a:pPr>
                  <a:lnSpc>
                    <a:spcPct val="130000"/>
                  </a:lnSpc>
                </a:pPr>
                <a:r>
                  <a:rPr lang="en-US" altLang="zh-TW" dirty="0">
                    <a:latin typeface="Cambria Math" panose="02040503050406030204" pitchFamily="18" charset="0"/>
                  </a:rPr>
                  <a:t>Def :</a:t>
                </a:r>
              </a:p>
              <a:p>
                <a:pPr marL="285750" indent="-285750">
                  <a:lnSpc>
                    <a:spcPct val="130000"/>
                  </a:lnSpc>
                  <a:buFont typeface="Arial" panose="020B0604020202020204" pitchFamily="34" charset="0"/>
                  <a:buChar char="•"/>
                </a:pPr>
                <a14:m>
                  <m:oMath xmlns:m="http://schemas.openxmlformats.org/officeDocument/2006/math">
                    <m:r>
                      <a:rPr lang="en-US" altLang="zh-TW" i="1" dirty="0" smtClean="0">
                        <a:latin typeface="Cambria Math" panose="02040503050406030204" pitchFamily="18" charset="0"/>
                      </a:rPr>
                      <m:t>𝑛</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𝑡</m:t>
                    </m:r>
                    <m:r>
                      <a:rPr lang="en-US" altLang="zh-TW" i="1" dirty="0" smtClean="0">
                        <a:latin typeface="Cambria Math" panose="02040503050406030204" pitchFamily="18" charset="0"/>
                      </a:rPr>
                      <m:t>)</m:t>
                    </m:r>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the number of trades during interval </a:t>
                </a:r>
                <a14:m>
                  <m:oMath xmlns:m="http://schemas.openxmlformats.org/officeDocument/2006/math">
                    <m:d>
                      <m:dPr>
                        <m:begChr m:val="["/>
                        <m:ctrlPr>
                          <a:rPr lang="en-US" altLang="zh-TW" i="1" dirty="0" smtClean="0">
                            <a:latin typeface="Cambria Math" panose="02040503050406030204" pitchFamily="18" charset="0"/>
                          </a:rPr>
                        </m:ctrlPr>
                      </m:dPr>
                      <m:e>
                        <m:r>
                          <a:rPr lang="en-US" altLang="zh-TW" i="1" dirty="0" smtClean="0">
                            <a:latin typeface="Cambria Math" panose="02040503050406030204" pitchFamily="18" charset="0"/>
                          </a:rPr>
                          <m:t>0, </m:t>
                        </m:r>
                        <m:r>
                          <a:rPr lang="en-US" altLang="zh-TW" i="1" dirty="0" smtClean="0">
                            <a:latin typeface="Cambria Math" panose="02040503050406030204" pitchFamily="18" charset="0"/>
                          </a:rPr>
                          <m:t>𝑡</m:t>
                        </m:r>
                      </m:e>
                    </m:d>
                  </m:oMath>
                </a14:m>
                <a:endParaRPr lang="en-US" altLang="zh-TW" dirty="0">
                  <a:latin typeface="Times New Roman" panose="02020603050405020304" pitchFamily="18" charset="0"/>
                  <a:cs typeface="Times New Roman" panose="02020603050405020304" pitchFamily="18" charset="0"/>
                </a:endParaRPr>
              </a:p>
              <a:p>
                <a:pPr marL="285750" indent="-285750">
                  <a:lnSpc>
                    <a:spcPct val="130000"/>
                  </a:lnSpc>
                  <a:buFont typeface="Arial" panose="020B0604020202020204" pitchFamily="34" charset="0"/>
                  <a:buChar char="•"/>
                </a:pPr>
                <a14:m>
                  <m:oMath xmlns:m="http://schemas.openxmlformats.org/officeDocument/2006/math">
                    <m:sSub>
                      <m:sSubPr>
                        <m:ctrlPr>
                          <a:rPr lang="en-US" altLang="zh-TW" i="1" dirty="0">
                            <a:latin typeface="Cambria Math" panose="02040503050406030204" pitchFamily="18" charset="0"/>
                          </a:rPr>
                        </m:ctrlPr>
                      </m:sSub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1</m:t>
                            </m:r>
                          </m:sub>
                        </m:sSub>
                        <m:r>
                          <a:rPr lang="en-US" altLang="zh-TW" i="1" dirty="0">
                            <a:latin typeface="Cambria Math" panose="02040503050406030204" pitchFamily="18" charset="0"/>
                          </a:rPr>
                          <m:t>,…</m:t>
                        </m:r>
                        <m:r>
                          <a:rPr lang="en-US" altLang="zh-TW" b="0" i="1" dirty="0" smtClean="0">
                            <a:latin typeface="Cambria Math" panose="02040503050406030204" pitchFamily="18" charset="0"/>
                          </a:rPr>
                          <m:t>,</m:t>
                        </m:r>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r>
                          <a:rPr lang="en-US" altLang="zh-TW" i="1" dirty="0">
                            <a:latin typeface="Cambria Math" panose="02040503050406030204" pitchFamily="18" charset="0"/>
                          </a:rPr>
                          <m:t>(</m:t>
                        </m:r>
                        <m:r>
                          <a:rPr lang="en-US" altLang="zh-TW" i="1" dirty="0">
                            <a:latin typeface="Cambria Math" panose="02040503050406030204" pitchFamily="18" charset="0"/>
                          </a:rPr>
                          <m:t>𝑡</m:t>
                        </m:r>
                        <m:r>
                          <a:rPr lang="en-US" altLang="zh-TW" i="1" dirty="0">
                            <a:latin typeface="Cambria Math" panose="02040503050406030204" pitchFamily="18" charset="0"/>
                          </a:rPr>
                          <m:t>)</m:t>
                        </m:r>
                      </m:sub>
                    </m:sSub>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the time for these trades</a:t>
                </a:r>
              </a:p>
              <a:p>
                <a:pPr marL="285750" indent="-285750">
                  <a:lnSpc>
                    <a:spcPct val="130000"/>
                  </a:lnSpc>
                  <a:buFont typeface="Arial" panose="020B0604020202020204" pitchFamily="34" charset="0"/>
                  <a:buChar char="•"/>
                </a:pP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𝑥</m:t>
                        </m:r>
                      </m:e>
                      <m:sub>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𝑡</m:t>
                            </m:r>
                          </m:e>
                          <m:sub>
                            <m:r>
                              <a:rPr lang="en-US" altLang="zh-TW" b="0" i="1" dirty="0" smtClean="0">
                                <a:latin typeface="Cambria Math" panose="02040503050406030204" pitchFamily="18" charset="0"/>
                              </a:rPr>
                              <m:t>𝑖</m:t>
                            </m:r>
                          </m:sub>
                        </m:sSub>
                        <m:r>
                          <a:rPr lang="en-US" altLang="zh-TW" b="0" i="1" dirty="0" smtClean="0">
                            <a:latin typeface="Cambria Math" panose="02040503050406030204" pitchFamily="18" charset="0"/>
                          </a:rPr>
                          <m:t> </m:t>
                        </m:r>
                      </m:sub>
                    </m:sSub>
                  </m:oMath>
                </a14:m>
                <a:r>
                  <a:rPr lang="en-US" altLang="zh-TW" dirty="0">
                    <a:latin typeface="Times New Roman" panose="02020603050405020304" pitchFamily="18" charset="0"/>
                    <a:cs typeface="Times New Roman" panose="02020603050405020304" pitchFamily="18" charset="0"/>
                  </a:rPr>
                  <a:t>: the size of trade</a:t>
                </a:r>
              </a:p>
              <a:p>
                <a:pPr marL="285750" indent="-285750">
                  <a:lnSpc>
                    <a:spcPct val="130000"/>
                  </a:lnSpc>
                  <a:buFont typeface="Arial" panose="020B0604020202020204" pitchFamily="34" charset="0"/>
                  <a:buChar char="•"/>
                </a:pP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𝑡</m:t>
                        </m:r>
                      </m:sub>
                    </m:sSub>
                  </m:oMath>
                </a14:m>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the remaining order to be executed at time t</a:t>
                </a:r>
              </a:p>
              <a:p>
                <a:pPr>
                  <a:lnSpc>
                    <a:spcPct val="130000"/>
                  </a:lnSpc>
                </a:pPr>
                <a:endParaRPr lang="en-US" altLang="zh-TW" dirty="0">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7897E563-33F4-4542-8BE9-BEAA30E580D3}"/>
                  </a:ext>
                </a:extLst>
              </p:cNvPr>
              <p:cNvSpPr>
                <a:spLocks noRot="1" noChangeAspect="1" noMove="1" noResize="1" noEditPoints="1" noAdjustHandles="1" noChangeArrowheads="1" noChangeShapeType="1" noTextEdit="1"/>
              </p:cNvSpPr>
              <p:nvPr/>
            </p:nvSpPr>
            <p:spPr>
              <a:xfrm>
                <a:off x="504386" y="928964"/>
                <a:ext cx="4953087" cy="2287036"/>
              </a:xfrm>
              <a:prstGeom prst="rect">
                <a:avLst/>
              </a:prstGeom>
              <a:blipFill>
                <a:blip r:embed="rId3"/>
                <a:stretch>
                  <a:fillRect l="-11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26F9FDF2-09D8-4E05-A1CF-4E9F0919DD7D}"/>
                  </a:ext>
                </a:extLst>
              </p:cNvPr>
              <p:cNvSpPr/>
              <p:nvPr/>
            </p:nvSpPr>
            <p:spPr>
              <a:xfrm>
                <a:off x="504386" y="3098423"/>
                <a:ext cx="10302722" cy="2002343"/>
              </a:xfrm>
              <a:prstGeom prst="rect">
                <a:avLst/>
              </a:prstGeom>
            </p:spPr>
            <p:txBody>
              <a:bodyPr wrap="square">
                <a:spAutoFit/>
              </a:bodyPr>
              <a:lstStyle/>
              <a:p>
                <a:pPr>
                  <a:lnSpc>
                    <a:spcPct val="130000"/>
                  </a:lnSpc>
                </a:pPr>
                <a:r>
                  <a:rPr lang="en-US" altLang="zh-TW" dirty="0">
                    <a:latin typeface="Cambria Math" panose="02040503050406030204" pitchFamily="18" charset="0"/>
                    <a:cs typeface="Times New Roman" panose="02020603050405020304" pitchFamily="18" charset="0"/>
                  </a:rPr>
                  <a:t>Then</a:t>
                </a:r>
              </a:p>
              <a:p>
                <a:pPr marL="285750" indent="-285750">
                  <a:lnSpc>
                    <a:spcPct val="130000"/>
                  </a:lnSpc>
                  <a:buFont typeface="Arial" panose="020B0604020202020204" pitchFamily="34" charset="0"/>
                  <a:buChar char="•"/>
                </a:pP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𝑋</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𝑋</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nary>
                      <m:naryPr>
                        <m:chr m:val="∑"/>
                        <m:supHide m:val="on"/>
                        <m:ctrlPr>
                          <a:rPr lang="en-US" altLang="zh-TW" b="0" i="1" smtClean="0">
                            <a:latin typeface="Cambria Math" panose="02040503050406030204" pitchFamily="18" charset="0"/>
                            <a:cs typeface="Times New Roman" panose="02020603050405020304" pitchFamily="18" charset="0"/>
                          </a:rPr>
                        </m:ctrlPr>
                      </m:naryPr>
                      <m:sub>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𝑡</m:t>
                            </m:r>
                          </m:e>
                          <m:sub>
                            <m:r>
                              <a:rPr lang="en-US" altLang="zh-TW" b="0" i="1" smtClean="0">
                                <a:latin typeface="Cambria Math" panose="02040503050406030204" pitchFamily="18" charset="0"/>
                                <a:cs typeface="Times New Roman" panose="02020603050405020304" pitchFamily="18" charset="0"/>
                              </a:rPr>
                              <m:t>𝑛</m:t>
                            </m:r>
                          </m:sub>
                        </m:sSub>
                        <m:r>
                          <a:rPr lang="en-US" altLang="zh-TW" b="0" i="1" smtClean="0">
                            <a:latin typeface="Cambria Math" panose="02040503050406030204" pitchFamily="18" charset="0"/>
                            <a:cs typeface="Times New Roman" panose="02020603050405020304" pitchFamily="18" charset="0"/>
                          </a:rPr>
                          <m:t>&lt;</m:t>
                        </m:r>
                        <m:r>
                          <a:rPr lang="en-US" altLang="zh-TW" b="0" i="1" smtClean="0">
                            <a:latin typeface="Cambria Math" panose="02040503050406030204" pitchFamily="18" charset="0"/>
                            <a:cs typeface="Times New Roman" panose="02020603050405020304" pitchFamily="18" charset="0"/>
                          </a:rPr>
                          <m:t>𝑡</m:t>
                        </m:r>
                      </m:sub>
                      <m:sup/>
                      <m:e>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𝑥</m:t>
                            </m:r>
                          </m:e>
                          <m:sub>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𝑡</m:t>
                                </m:r>
                              </m:e>
                              <m:sub>
                                <m:r>
                                  <a:rPr lang="en-US" altLang="zh-TW" b="0" i="1" smtClean="0">
                                    <a:latin typeface="Cambria Math" panose="02040503050406030204" pitchFamily="18" charset="0"/>
                                    <a:cs typeface="Times New Roman" panose="02020603050405020304" pitchFamily="18" charset="0"/>
                                  </a:rPr>
                                  <m:t>𝑛</m:t>
                                </m:r>
                              </m:sub>
                            </m:sSub>
                          </m:sub>
                        </m:sSub>
                      </m:e>
                    </m:nary>
                    <m:r>
                      <a:rPr lang="en-US" altLang="zh-TW" b="0" i="1" smtClean="0">
                        <a:latin typeface="Cambria Math" panose="02040503050406030204" pitchFamily="18" charset="0"/>
                        <a:cs typeface="Times New Roman" panose="02020603050405020304" pitchFamily="18" charset="0"/>
                      </a:rPr>
                      <m:t>  </m:t>
                    </m:r>
                  </m:oMath>
                </a14:m>
                <a:r>
                  <a:rPr lang="en-US" altLang="zh-TW" dirty="0">
                    <a:latin typeface="Times New Roman" panose="02020603050405020304" pitchFamily="18" charset="0"/>
                    <a:cs typeface="Times New Roman" panose="02020603050405020304" pitchFamily="18" charset="0"/>
                  </a:rPr>
                  <a:t> </a:t>
                </a:r>
              </a:p>
              <a:p>
                <a:pPr marL="285750" indent="-285750">
                  <a:lnSpc>
                    <a:spcPct val="130000"/>
                  </a:lnSpc>
                  <a:buFont typeface="Arial" panose="020B0604020202020204" pitchFamily="34" charset="0"/>
                  <a:buChar char="•"/>
                </a:pPr>
                <a14:m>
                  <m:oMath xmlns:m="http://schemas.openxmlformats.org/officeDocument/2006/math">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𝑋</m:t>
                        </m:r>
                      </m:e>
                      <m:sub>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𝑇</m:t>
                            </m:r>
                          </m:e>
                          <m:sup>
                            <m:r>
                              <a:rPr lang="en-US" altLang="zh-TW" i="1">
                                <a:latin typeface="Cambria Math" panose="02040503050406030204" pitchFamily="18" charset="0"/>
                                <a:cs typeface="Times New Roman" panose="02020603050405020304" pitchFamily="18" charset="0"/>
                              </a:rPr>
                              <m:t>+</m:t>
                            </m:r>
                          </m:sup>
                        </m:sSup>
                      </m:sub>
                    </m:sSub>
                    <m:r>
                      <a:rPr lang="en-US" altLang="zh-TW" i="1">
                        <a:latin typeface="Cambria Math" panose="02040503050406030204" pitchFamily="18" charset="0"/>
                        <a:cs typeface="Times New Roman" panose="02020603050405020304" pitchFamily="18" charset="0"/>
                      </a:rPr>
                      <m:t>=0</m:t>
                    </m:r>
                  </m:oMath>
                </a14:m>
                <a:r>
                  <a:rPr lang="en-US" altLang="zh-TW" dirty="0">
                    <a:latin typeface="Times New Roman" panose="02020603050405020304" pitchFamily="18" charset="0"/>
                    <a:cs typeface="Times New Roman" panose="02020603050405020304" pitchFamily="18" charset="0"/>
                  </a:rPr>
                  <a:t>     </a:t>
                </a:r>
              </a:p>
              <a:p>
                <a:pPr marL="285750" indent="-285750">
                  <a:lnSpc>
                    <a:spcPct val="130000"/>
                  </a:lnSpc>
                  <a:buFont typeface="Arial" panose="020B0604020202020204" pitchFamily="34" charset="0"/>
                  <a:buChar char="•"/>
                </a:pP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𝑉</m:t>
                        </m:r>
                      </m:e>
                      <m:sub>
                        <m:r>
                          <a:rPr lang="en-US" altLang="zh-TW" i="1" dirty="0" smtClean="0">
                            <a:latin typeface="Cambria Math" panose="02040503050406030204" pitchFamily="18" charset="0"/>
                          </a:rPr>
                          <m:t>𝑡</m:t>
                        </m:r>
                      </m:sub>
                    </m:sSub>
                    <m:r>
                      <a:rPr lang="en-US" altLang="zh-TW" i="1" dirty="0" smtClean="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𝐹</m:t>
                        </m:r>
                      </m:e>
                      <m:sub>
                        <m:r>
                          <a:rPr lang="en-US" altLang="zh-TW" i="1" dirty="0" smtClean="0">
                            <a:latin typeface="Cambria Math" panose="02040503050406030204" pitchFamily="18" charset="0"/>
                          </a:rPr>
                          <m:t>𝑡</m:t>
                        </m:r>
                      </m:sub>
                    </m:sSub>
                    <m:r>
                      <a:rPr lang="en-US" altLang="zh-TW" i="1" dirty="0" smtClean="0">
                        <a:latin typeface="Cambria Math" panose="02040503050406030204" pitchFamily="18" charset="0"/>
                      </a:rPr>
                      <m:t> + </m:t>
                    </m:r>
                    <m:r>
                      <a:rPr lang="el-GR" altLang="zh-TW" i="1" dirty="0">
                        <a:latin typeface="Cambria Math" panose="02040503050406030204" pitchFamily="18" charset="0"/>
                      </a:rPr>
                      <m:t>𝜆</m:t>
                    </m:r>
                    <m:d>
                      <m:dPr>
                        <m:ctrlPr>
                          <a:rPr lang="el-GR" altLang="zh-TW" i="1" dirty="0">
                            <a:latin typeface="Cambria Math" panose="02040503050406030204" pitchFamily="18" charset="0"/>
                          </a:rPr>
                        </m:ctrlPr>
                      </m:dPr>
                      <m:e>
                        <m:sSub>
                          <m:sSubPr>
                            <m:ctrlPr>
                              <a:rPr lang="en-US" altLang="zh-TW" b="0" i="1" dirty="0" smtClean="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0</m:t>
                            </m:r>
                          </m:sub>
                        </m:sSub>
                        <m:r>
                          <a:rPr lang="en-US" altLang="zh-TW" i="1" dirty="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𝑋</m:t>
                            </m:r>
                          </m:e>
                          <m:sub>
                            <m:r>
                              <a:rPr lang="en-US" altLang="zh-TW" i="1" dirty="0" err="1">
                                <a:latin typeface="Cambria Math" panose="02040503050406030204" pitchFamily="18" charset="0"/>
                              </a:rPr>
                              <m:t>𝑡</m:t>
                            </m:r>
                          </m:sub>
                        </m:sSub>
                      </m:e>
                    </m:d>
                    <m:r>
                      <a:rPr lang="en-US" altLang="zh-TW" i="1" dirty="0">
                        <a:latin typeface="Cambria Math" panose="02040503050406030204" pitchFamily="18" charset="0"/>
                      </a:rPr>
                      <m:t>= </m:t>
                    </m:r>
                    <m:sSub>
                      <m:sSubPr>
                        <m:ctrlPr>
                          <a:rPr lang="en-US" altLang="zh-TW" b="0" i="1" dirty="0" smtClean="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 </m:t>
                    </m:r>
                    <m:r>
                      <a:rPr lang="el-GR" altLang="zh-TW" i="1" dirty="0">
                        <a:latin typeface="Cambria Math" panose="02040503050406030204" pitchFamily="18" charset="0"/>
                      </a:rPr>
                      <m:t>𝜆</m:t>
                    </m:r>
                    <m:nary>
                      <m:naryPr>
                        <m:chr m:val="∑"/>
                        <m:ctrlPr>
                          <a:rPr lang="en-US" altLang="zh-TW" b="0" i="1" dirty="0" smtClean="0">
                            <a:latin typeface="Cambria Math" panose="02040503050406030204" pitchFamily="18" charset="0"/>
                          </a:rPr>
                        </m:ctrlPr>
                      </m:naryPr>
                      <m:sub>
                        <m:r>
                          <a:rPr lang="en-US" altLang="zh-TW" b="0" i="1" dirty="0" smtClean="0">
                            <a:latin typeface="Cambria Math" panose="02040503050406030204" pitchFamily="18" charset="0"/>
                          </a:rPr>
                          <m:t>𝑖</m:t>
                        </m:r>
                        <m:r>
                          <a:rPr lang="en-US" altLang="zh-TW" b="0" i="1" dirty="0" smtClean="0">
                            <a:latin typeface="Cambria Math" panose="02040503050406030204" pitchFamily="18" charset="0"/>
                          </a:rPr>
                          <m:t>=0</m:t>
                        </m:r>
                      </m:sub>
                      <m:sup>
                        <m:r>
                          <a:rPr lang="en-US" altLang="zh-TW" b="0" i="1" dirty="0" smtClean="0">
                            <a:latin typeface="Cambria Math" panose="02040503050406030204" pitchFamily="18" charset="0"/>
                          </a:rPr>
                          <m:t>𝑛</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𝑡</m:t>
                            </m:r>
                          </m:e>
                        </m:d>
                      </m:sup>
                      <m:e>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𝑥</m:t>
                            </m:r>
                          </m:e>
                          <m:sub>
                            <m:sSub>
                              <m:sSubPr>
                                <m:ctrlPr>
                                  <a:rPr lang="en-US" altLang="zh-TW" b="0" i="1" dirty="0" smtClean="0">
                                    <a:latin typeface="Cambria Math" panose="02040503050406030204" pitchFamily="18" charset="0"/>
                                  </a:rPr>
                                </m:ctrlPr>
                              </m:sSubPr>
                              <m:e>
                                <m:r>
                                  <a:rPr lang="en-US" altLang="zh-TW" b="0" i="1" dirty="0" smtClean="0">
                                    <a:latin typeface="Cambria Math" panose="02040503050406030204" pitchFamily="18" charset="0"/>
                                  </a:rPr>
                                  <m:t>𝑡</m:t>
                                </m:r>
                              </m:e>
                              <m:sub>
                                <m:r>
                                  <a:rPr lang="en-US" altLang="zh-TW" b="0" i="1" dirty="0" smtClean="0">
                                    <a:latin typeface="Cambria Math" panose="02040503050406030204" pitchFamily="18" charset="0"/>
                                  </a:rPr>
                                  <m:t>𝑖</m:t>
                                </m:r>
                              </m:sub>
                            </m:sSub>
                          </m:sub>
                        </m:sSub>
                      </m:e>
                    </m:nary>
                  </m:oMath>
                </a14:m>
                <a:endParaRPr lang="en-US" altLang="zh-TW" dirty="0">
                  <a:latin typeface="Times New Roman" panose="02020603050405020304" pitchFamily="18" charset="0"/>
                  <a:cs typeface="Times New Roman" panose="02020603050405020304" pitchFamily="18" charset="0"/>
                </a:endParaRPr>
              </a:p>
              <a:p>
                <a:pPr>
                  <a:lnSpc>
                    <a:spcPct val="130000"/>
                  </a:lnSpc>
                </a:pPr>
                <a:r>
                  <a:rPr lang="en-US" altLang="zh-TW" dirty="0">
                    <a:latin typeface="Times New Roman" panose="02020603050405020304" pitchFamily="18" charset="0"/>
                    <a:cs typeface="Times New Roman" panose="02020603050405020304" pitchFamily="18" charset="0"/>
                  </a:rPr>
                  <a:t>  </a:t>
                </a:r>
              </a:p>
            </p:txBody>
          </p:sp>
        </mc:Choice>
        <mc:Fallback xmlns="">
          <p:sp>
            <p:nvSpPr>
              <p:cNvPr id="3" name="矩形 2">
                <a:extLst>
                  <a:ext uri="{FF2B5EF4-FFF2-40B4-BE49-F238E27FC236}">
                    <a16:creationId xmlns:a16="http://schemas.microsoft.com/office/drawing/2014/main" id="{26F9FDF2-09D8-4E05-A1CF-4E9F0919DD7D}"/>
                  </a:ext>
                </a:extLst>
              </p:cNvPr>
              <p:cNvSpPr>
                <a:spLocks noRot="1" noChangeAspect="1" noMove="1" noResize="1" noEditPoints="1" noAdjustHandles="1" noChangeArrowheads="1" noChangeShapeType="1" noTextEdit="1"/>
              </p:cNvSpPr>
              <p:nvPr/>
            </p:nvSpPr>
            <p:spPr>
              <a:xfrm>
                <a:off x="504386" y="3098423"/>
                <a:ext cx="10302722" cy="2002343"/>
              </a:xfrm>
              <a:prstGeom prst="rect">
                <a:avLst/>
              </a:prstGeom>
              <a:blipFill>
                <a:blip r:embed="rId4"/>
                <a:stretch>
                  <a:fillRect l="-533" t="-912" b="-1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10F2433-55F2-49D2-8235-C3756997714F}"/>
                  </a:ext>
                </a:extLst>
              </p:cNvPr>
              <p:cNvSpPr/>
              <p:nvPr/>
            </p:nvSpPr>
            <p:spPr>
              <a:xfrm>
                <a:off x="504386" y="4875825"/>
                <a:ext cx="8895264" cy="1705467"/>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𝑋</m:t>
                        </m:r>
                      </m:e>
                      <m:sub>
                        <m:r>
                          <a:rPr lang="en-US" altLang="zh-TW" i="1" dirty="0" smtClean="0">
                            <a:latin typeface="Cambria Math" panose="02040503050406030204" pitchFamily="18" charset="0"/>
                          </a:rPr>
                          <m:t>0</m:t>
                        </m:r>
                      </m:sub>
                    </m:sSub>
                    <m:r>
                      <a:rPr lang="en-US" altLang="zh-TW" i="1"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𝑋</m:t>
                        </m:r>
                      </m:e>
                      <m:sub>
                        <m:r>
                          <a:rPr lang="en-US" altLang="zh-TW" i="1" dirty="0" smtClean="0">
                            <a:latin typeface="Cambria Math" panose="02040503050406030204" pitchFamily="18" charset="0"/>
                          </a:rPr>
                          <m:t>𝑡</m:t>
                        </m:r>
                      </m:sub>
                    </m:sSub>
                    <m:r>
                      <a:rPr lang="en-US" altLang="zh-TW" i="1" dirty="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is the total amount of purchase during </a:t>
                </a:r>
                <a14:m>
                  <m:oMath xmlns:m="http://schemas.openxmlformats.org/officeDocument/2006/math">
                    <m:r>
                      <a:rPr lang="en-US" altLang="zh-TW" i="1" dirty="0" smtClean="0">
                        <a:latin typeface="Cambria Math" panose="02040503050406030204" pitchFamily="18" charset="0"/>
                      </a:rPr>
                      <m:t>[0, </m:t>
                    </m:r>
                    <m:r>
                      <a:rPr lang="en-US" altLang="zh-TW" i="1" dirty="0" smtClean="0">
                        <a:latin typeface="Cambria Math" panose="02040503050406030204" pitchFamily="18" charset="0"/>
                      </a:rPr>
                      <m:t>𝑡</m:t>
                    </m:r>
                    <m:r>
                      <a:rPr lang="en-US" altLang="zh-TW" i="1" dirty="0" smtClean="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 The ask price at any time t :</a:t>
                </a:r>
              </a:p>
              <a:p>
                <a:pPr>
                  <a:lnSpc>
                    <a:spcPct val="150000"/>
                  </a:lnSpc>
                </a:pPr>
                <a14:m>
                  <m:oMathPara xmlns:m="http://schemas.openxmlformats.org/officeDocument/2006/math">
                    <m:oMathParaPr>
                      <m:jc m:val="left"/>
                    </m:oMathParaPr>
                    <m:oMath xmlns:m="http://schemas.openxmlformats.org/officeDocument/2006/math">
                      <m:sSub>
                        <m:sSubPr>
                          <m:ctrlPr>
                            <a:rPr lang="en-US" altLang="zh-TW" b="0" i="1" dirty="0" smtClean="0">
                              <a:latin typeface="Cambria Math" panose="02040503050406030204" pitchFamily="18" charset="0"/>
                            </a:rPr>
                          </m:ctrlPr>
                        </m:sSubPr>
                        <m:e>
                          <m:r>
                            <a:rPr lang="pt-BR" altLang="zh-TW" i="1" dirty="0" smtClean="0">
                              <a:latin typeface="Cambria Math" panose="02040503050406030204" pitchFamily="18" charset="0"/>
                            </a:rPr>
                            <m:t>𝐴</m:t>
                          </m:r>
                        </m:e>
                        <m:sub>
                          <m:r>
                            <a:rPr lang="pt-BR" altLang="zh-TW" i="1" dirty="0" smtClean="0">
                              <a:latin typeface="Cambria Math" panose="02040503050406030204" pitchFamily="18" charset="0"/>
                            </a:rPr>
                            <m:t>𝑡</m:t>
                          </m:r>
                        </m:sub>
                      </m:sSub>
                      <m:r>
                        <a:rPr lang="pt-BR" altLang="zh-TW" i="1" dirty="0" smtClean="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pt-BR" altLang="zh-TW" i="1" dirty="0" smtClean="0">
                              <a:latin typeface="Cambria Math" panose="02040503050406030204" pitchFamily="18" charset="0"/>
                            </a:rPr>
                            <m:t>𝑉</m:t>
                          </m:r>
                        </m:e>
                        <m:sub>
                          <m:r>
                            <a:rPr lang="pt-BR" altLang="zh-TW" i="1" dirty="0" smtClean="0">
                              <a:latin typeface="Cambria Math" panose="02040503050406030204" pitchFamily="18" charset="0"/>
                            </a:rPr>
                            <m:t>𝑡</m:t>
                          </m:r>
                        </m:sub>
                      </m:sSub>
                      <m:r>
                        <a:rPr lang="pt-BR" altLang="zh-TW" i="1" dirty="0" smtClean="0">
                          <a:latin typeface="Cambria Math" panose="02040503050406030204" pitchFamily="18" charset="0"/>
                        </a:rPr>
                        <m:t> +</m:t>
                      </m:r>
                      <m:f>
                        <m:fPr>
                          <m:ctrlPr>
                            <a:rPr lang="en-US" altLang="zh-TW" b="0" i="1" dirty="0" smtClean="0">
                              <a:latin typeface="Cambria Math" panose="02040503050406030204" pitchFamily="18" charset="0"/>
                            </a:rPr>
                          </m:ctrlPr>
                        </m:fPr>
                        <m:num>
                          <m:r>
                            <a:rPr lang="pt-BR" altLang="zh-TW" i="1" dirty="0" smtClean="0">
                              <a:latin typeface="Cambria Math" panose="02040503050406030204" pitchFamily="18" charset="0"/>
                            </a:rPr>
                            <m:t>𝑠</m:t>
                          </m:r>
                        </m:num>
                        <m:den>
                          <m:r>
                            <a:rPr lang="en-US" altLang="zh-TW" b="0" i="1" dirty="0" smtClean="0">
                              <a:latin typeface="Cambria Math" panose="02040503050406030204" pitchFamily="18" charset="0"/>
                            </a:rPr>
                            <m:t>2</m:t>
                          </m:r>
                        </m:den>
                      </m:f>
                      <m:r>
                        <a:rPr lang="pt-BR" altLang="zh-TW" i="1" dirty="0" smtClean="0">
                          <a:latin typeface="Cambria Math" panose="02040503050406030204" pitchFamily="18" charset="0"/>
                        </a:rPr>
                        <m:t> +</m:t>
                      </m:r>
                      <m:nary>
                        <m:naryPr>
                          <m:chr m:val="∑"/>
                          <m:ctrlPr>
                            <a:rPr lang="en-US" altLang="zh-TW" b="0" i="1" dirty="0" smtClean="0">
                              <a:latin typeface="Cambria Math" panose="02040503050406030204" pitchFamily="18" charset="0"/>
                            </a:rPr>
                          </m:ctrlPr>
                        </m:naryPr>
                        <m:sub>
                          <m:r>
                            <a:rPr lang="pt-BR" altLang="zh-TW" i="1" dirty="0" smtClean="0">
                              <a:latin typeface="Cambria Math" panose="02040503050406030204" pitchFamily="18" charset="0"/>
                            </a:rPr>
                            <m:t>𝑖</m:t>
                          </m:r>
                          <m:r>
                            <a:rPr lang="en-US" altLang="zh-TW" b="0" i="1" dirty="0" smtClean="0">
                              <a:latin typeface="Cambria Math" panose="02040503050406030204" pitchFamily="18" charset="0"/>
                            </a:rPr>
                            <m:t>=0</m:t>
                          </m:r>
                        </m:sub>
                        <m:sup>
                          <m:r>
                            <a:rPr lang="pt-BR" altLang="zh-TW" i="1" dirty="0" smtClean="0">
                              <a:latin typeface="Cambria Math" panose="02040503050406030204" pitchFamily="18" charset="0"/>
                            </a:rPr>
                            <m:t>𝑛</m:t>
                          </m:r>
                          <m:d>
                            <m:dPr>
                              <m:ctrlPr>
                                <a:rPr lang="pt-BR" altLang="zh-TW" i="1" dirty="0" smtClean="0">
                                  <a:latin typeface="Cambria Math" panose="02040503050406030204" pitchFamily="18" charset="0"/>
                                </a:rPr>
                              </m:ctrlPr>
                            </m:dPr>
                            <m:e>
                              <m:r>
                                <a:rPr lang="pt-BR" altLang="zh-TW" i="1" dirty="0" smtClean="0">
                                  <a:latin typeface="Cambria Math" panose="02040503050406030204" pitchFamily="18" charset="0"/>
                                </a:rPr>
                                <m:t>𝑡</m:t>
                              </m:r>
                            </m:e>
                          </m:d>
                        </m:sup>
                        <m:e>
                          <m:sSub>
                            <m:sSubPr>
                              <m:ctrlPr>
                                <a:rPr lang="en-US" altLang="zh-TW" b="0" i="1" dirty="0" smtClean="0">
                                  <a:latin typeface="Cambria Math" panose="02040503050406030204" pitchFamily="18" charset="0"/>
                                </a:rPr>
                              </m:ctrlPr>
                            </m:sSubPr>
                            <m:e>
                              <m:r>
                                <a:rPr lang="pt-BR" altLang="zh-TW" i="1" dirty="0">
                                  <a:latin typeface="Cambria Math" panose="02040503050406030204" pitchFamily="18" charset="0"/>
                                </a:rPr>
                                <m:t>𝑥</m:t>
                              </m:r>
                            </m:e>
                            <m:sub>
                              <m:sSub>
                                <m:sSubPr>
                                  <m:ctrlPr>
                                    <a:rPr lang="en-US" altLang="zh-TW" b="0" i="1" dirty="0" smtClean="0">
                                      <a:latin typeface="Cambria Math" panose="02040503050406030204" pitchFamily="18" charset="0"/>
                                    </a:rPr>
                                  </m:ctrlPr>
                                </m:sSubPr>
                                <m:e>
                                  <m:r>
                                    <a:rPr lang="pt-BR" altLang="zh-TW" i="1" dirty="0">
                                      <a:latin typeface="Cambria Math" panose="02040503050406030204" pitchFamily="18" charset="0"/>
                                    </a:rPr>
                                    <m:t>𝑡</m:t>
                                  </m:r>
                                </m:e>
                                <m:sub>
                                  <m:r>
                                    <a:rPr lang="pt-BR" altLang="zh-TW" i="1" dirty="0">
                                      <a:latin typeface="Cambria Math" panose="02040503050406030204" pitchFamily="18" charset="0"/>
                                    </a:rPr>
                                    <m:t>𝑖</m:t>
                                  </m:r>
                                </m:sub>
                              </m:sSub>
                            </m:sub>
                          </m:sSub>
                          <m:r>
                            <a:rPr lang="pt-BR" altLang="zh-TW" i="1" dirty="0">
                              <a:latin typeface="Cambria Math" panose="02040503050406030204" pitchFamily="18" charset="0"/>
                            </a:rPr>
                            <m:t>𝜅</m:t>
                          </m:r>
                          <m:sSup>
                            <m:sSupPr>
                              <m:ctrlPr>
                                <a:rPr lang="en-US" altLang="zh-TW" b="0" i="1" dirty="0" smtClean="0">
                                  <a:latin typeface="Cambria Math" panose="02040503050406030204" pitchFamily="18" charset="0"/>
                                </a:rPr>
                              </m:ctrlPr>
                            </m:sSupPr>
                            <m:e>
                              <m:r>
                                <a:rPr lang="pt-BR" altLang="zh-TW" i="1" dirty="0">
                                  <a:latin typeface="Cambria Math" panose="02040503050406030204" pitchFamily="18" charset="0"/>
                                </a:rPr>
                                <m:t>𝑒</m:t>
                              </m:r>
                            </m:e>
                            <m:sup>
                              <m:r>
                                <a:rPr lang="pt-BR" altLang="zh-TW" i="1" dirty="0">
                                  <a:latin typeface="Cambria Math" panose="02040503050406030204" pitchFamily="18" charset="0"/>
                                </a:rPr>
                                <m:t>−</m:t>
                              </m:r>
                              <m:r>
                                <a:rPr lang="pt-BR" altLang="zh-TW" i="1" dirty="0">
                                  <a:latin typeface="Cambria Math" panose="02040503050406030204" pitchFamily="18" charset="0"/>
                                </a:rPr>
                                <m:t>𝜌</m:t>
                              </m:r>
                              <m:d>
                                <m:dPr>
                                  <m:ctrlPr>
                                    <a:rPr lang="pt-BR" altLang="zh-TW" i="1" dirty="0">
                                      <a:latin typeface="Cambria Math" panose="02040503050406030204" pitchFamily="18" charset="0"/>
                                    </a:rPr>
                                  </m:ctrlPr>
                                </m:dPr>
                                <m:e>
                                  <m:r>
                                    <a:rPr lang="pt-BR" altLang="zh-TW" i="1" dirty="0">
                                      <a:latin typeface="Cambria Math" panose="02040503050406030204" pitchFamily="18" charset="0"/>
                                    </a:rPr>
                                    <m:t>𝑡</m:t>
                                  </m:r>
                                  <m:r>
                                    <a:rPr lang="pt-BR" altLang="zh-TW" i="1" dirty="0">
                                      <a:latin typeface="Cambria Math" panose="02040503050406030204" pitchFamily="18" charset="0"/>
                                    </a:rPr>
                                    <m:t>−</m:t>
                                  </m:r>
                                  <m:sSub>
                                    <m:sSubPr>
                                      <m:ctrlPr>
                                        <a:rPr lang="en-US" altLang="zh-TW" b="0" i="1" dirty="0" smtClean="0">
                                          <a:latin typeface="Cambria Math" panose="02040503050406030204" pitchFamily="18" charset="0"/>
                                        </a:rPr>
                                      </m:ctrlPr>
                                    </m:sSubPr>
                                    <m:e>
                                      <m:r>
                                        <a:rPr lang="pt-BR" altLang="zh-TW" i="1" dirty="0">
                                          <a:latin typeface="Cambria Math" panose="02040503050406030204" pitchFamily="18" charset="0"/>
                                        </a:rPr>
                                        <m:t>𝑡</m:t>
                                      </m:r>
                                    </m:e>
                                    <m:sub>
                                      <m:r>
                                        <a:rPr lang="pt-BR" altLang="zh-TW" i="1" dirty="0">
                                          <a:latin typeface="Cambria Math" panose="02040503050406030204" pitchFamily="18" charset="0"/>
                                        </a:rPr>
                                        <m:t>𝑖</m:t>
                                      </m:r>
                                    </m:sub>
                                  </m:sSub>
                                </m:e>
                              </m:d>
                            </m:sup>
                          </m:sSup>
                        </m:e>
                      </m:nary>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F10F2433-55F2-49D2-8235-C3756997714F}"/>
                  </a:ext>
                </a:extLst>
              </p:cNvPr>
              <p:cNvSpPr>
                <a:spLocks noRot="1" noChangeAspect="1" noMove="1" noResize="1" noEditPoints="1" noAdjustHandles="1" noChangeArrowheads="1" noChangeShapeType="1" noTextEdit="1"/>
              </p:cNvSpPr>
              <p:nvPr/>
            </p:nvSpPr>
            <p:spPr>
              <a:xfrm>
                <a:off x="504386" y="4875825"/>
                <a:ext cx="8895264" cy="1705467"/>
              </a:xfrm>
              <a:prstGeom prst="rect">
                <a:avLst/>
              </a:prstGeom>
              <a:blipFill>
                <a:blip r:embed="rId5"/>
                <a:stretch>
                  <a:fillRect l="-6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87F3A86-9C16-4A55-B6E4-345A8F3D6E8A}"/>
                  </a:ext>
                </a:extLst>
              </p:cNvPr>
              <p:cNvSpPr/>
              <p:nvPr/>
            </p:nvSpPr>
            <p:spPr>
              <a:xfrm>
                <a:off x="5833323" y="5766914"/>
                <a:ext cx="2668230" cy="706604"/>
              </a:xfrm>
              <a:prstGeom prst="rect">
                <a:avLst/>
              </a:prstGeom>
              <a:ln>
                <a:solidFill>
                  <a:srgbClr val="FF0000"/>
                </a:solidFill>
              </a:ln>
            </p:spPr>
            <p:txBody>
              <a:bodyPr wrap="none">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𝑡</m:t>
                          </m:r>
                        </m:sub>
                      </m:sSub>
                      <m:r>
                        <a:rPr lang="en-US" altLang="zh-TW" i="1" dirty="0">
                          <a:latin typeface="Cambria Math" panose="02040503050406030204" pitchFamily="18" charset="0"/>
                        </a:rPr>
                        <m:t> +</m:t>
                      </m:r>
                      <m:f>
                        <m:fPr>
                          <m:ctrlPr>
                            <a:rPr lang="en-US" altLang="zh-TW" i="1" dirty="0">
                              <a:latin typeface="Cambria Math" panose="02040503050406030204" pitchFamily="18" charset="0"/>
                            </a:rPr>
                          </m:ctrlPr>
                        </m:fPr>
                        <m:num>
                          <m:r>
                            <a:rPr lang="en-US" altLang="zh-TW" i="1" dirty="0">
                              <a:latin typeface="Cambria Math" panose="02040503050406030204" pitchFamily="18" charset="0"/>
                            </a:rPr>
                            <m:t>𝑠</m:t>
                          </m:r>
                        </m:num>
                        <m:den>
                          <m:r>
                            <a:rPr lang="en-US" altLang="zh-TW" i="1" dirty="0">
                              <a:latin typeface="Cambria Math" panose="02040503050406030204" pitchFamily="18" charset="0"/>
                            </a:rPr>
                            <m:t>2</m:t>
                          </m:r>
                        </m:den>
                      </m:f>
                      <m:r>
                        <a:rPr lang="en-US" altLang="zh-TW" i="1"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0</m:t>
                          </m:r>
                        </m:sub>
                      </m:sSub>
                      <m:r>
                        <a:rPr lang="en-US" altLang="zh-TW" i="1" dirty="0">
                          <a:latin typeface="Cambria Math" panose="02040503050406030204" pitchFamily="18" charset="0"/>
                        </a:rPr>
                        <m:t>𝜅</m:t>
                      </m:r>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𝑒</m:t>
                          </m:r>
                        </m:e>
                        <m:sup>
                          <m:r>
                            <a:rPr lang="en-US" altLang="zh-TW" i="1" dirty="0">
                              <a:latin typeface="Cambria Math" panose="02040503050406030204" pitchFamily="18" charset="0"/>
                            </a:rPr>
                            <m:t>−</m:t>
                          </m:r>
                          <m:r>
                            <a:rPr lang="en-US" altLang="zh-TW" i="1" dirty="0">
                              <a:latin typeface="Cambria Math" panose="02040503050406030204" pitchFamily="18" charset="0"/>
                            </a:rPr>
                            <m:t>𝜌</m:t>
                          </m:r>
                          <m:r>
                            <a:rPr lang="en-US" altLang="zh-TW" i="1" dirty="0">
                              <a:latin typeface="Cambria Math" panose="02040503050406030204" pitchFamily="18" charset="0"/>
                            </a:rPr>
                            <m:t>𝑡</m:t>
                          </m:r>
                        </m:sup>
                      </m:sSup>
                    </m:oMath>
                  </m:oMathPara>
                </a14:m>
                <a:endParaRPr lang="en-US" altLang="zh-TW"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C87F3A86-9C16-4A55-B6E4-345A8F3D6E8A}"/>
                  </a:ext>
                </a:extLst>
              </p:cNvPr>
              <p:cNvSpPr>
                <a:spLocks noRot="1" noChangeAspect="1" noMove="1" noResize="1" noEditPoints="1" noAdjustHandles="1" noChangeArrowheads="1" noChangeShapeType="1" noTextEdit="1"/>
              </p:cNvSpPr>
              <p:nvPr/>
            </p:nvSpPr>
            <p:spPr>
              <a:xfrm>
                <a:off x="5833323" y="5766914"/>
                <a:ext cx="2668230" cy="706604"/>
              </a:xfrm>
              <a:prstGeom prst="rect">
                <a:avLst/>
              </a:prstGeom>
              <a:blipFill>
                <a:blip r:embed="rId6"/>
                <a:stretch>
                  <a:fillRect/>
                </a:stretch>
              </a:blipFill>
              <a:ln>
                <a:solidFill>
                  <a:srgbClr val="FF0000"/>
                </a:solidFill>
              </a:ln>
            </p:spPr>
            <p:txBody>
              <a:bodyPr/>
              <a:lstStyle/>
              <a:p>
                <a:r>
                  <a:rPr lang="zh-TW" altLang="en-US">
                    <a:noFill/>
                  </a:rPr>
                  <a:t> </a:t>
                </a:r>
              </a:p>
            </p:txBody>
          </p:sp>
        </mc:Fallback>
      </mc:AlternateContent>
      <p:sp>
        <p:nvSpPr>
          <p:cNvPr id="7" name="投影片編號版面配置區 6">
            <a:extLst>
              <a:ext uri="{FF2B5EF4-FFF2-40B4-BE49-F238E27FC236}">
                <a16:creationId xmlns:a16="http://schemas.microsoft.com/office/drawing/2014/main" id="{6BE58D7D-CE36-4CE3-9CA8-409600DB5B3E}"/>
              </a:ext>
            </a:extLst>
          </p:cNvPr>
          <p:cNvSpPr>
            <a:spLocks noGrp="1"/>
          </p:cNvSpPr>
          <p:nvPr>
            <p:ph type="sldNum" sz="quarter" idx="12"/>
          </p:nvPr>
        </p:nvSpPr>
        <p:spPr/>
        <p:txBody>
          <a:bodyPr/>
          <a:lstStyle/>
          <a:p>
            <a:fld id="{C4B11F26-43B7-4292-AB73-2460AB42A017}" type="slidenum">
              <a:rPr lang="zh-TW" altLang="en-US" smtClean="0"/>
              <a:t>11</a:t>
            </a:fld>
            <a:endParaRPr lang="zh-TW" altLang="en-US"/>
          </a:p>
        </p:txBody>
      </p:sp>
      <p:sp>
        <p:nvSpPr>
          <p:cNvPr id="8" name="矩形 7">
            <a:extLst>
              <a:ext uri="{FF2B5EF4-FFF2-40B4-BE49-F238E27FC236}">
                <a16:creationId xmlns:a16="http://schemas.microsoft.com/office/drawing/2014/main" id="{21CDCD20-E8E3-4EF4-A990-B31C908094E3}"/>
              </a:ext>
            </a:extLst>
          </p:cNvPr>
          <p:cNvSpPr/>
          <p:nvPr/>
        </p:nvSpPr>
        <p:spPr>
          <a:xfrm>
            <a:off x="504386" y="331930"/>
            <a:ext cx="2600392" cy="461665"/>
          </a:xfrm>
          <a:prstGeom prst="rect">
            <a:avLst/>
          </a:prstGeom>
        </p:spPr>
        <p:txBody>
          <a:bodyPr wrap="none">
            <a:spAutoFit/>
          </a:bodyPr>
          <a:lstStyle/>
          <a:p>
            <a:r>
              <a:rPr lang="en-US" altLang="zh-TW" sz="2400" dirty="0">
                <a:latin typeface="Times New Roman" panose="02020603050405020304" pitchFamily="18" charset="0"/>
                <a:cs typeface="Times New Roman" panose="02020603050405020304" pitchFamily="18" charset="0"/>
              </a:rPr>
              <a:t>For multiple trades </a:t>
            </a:r>
            <a:endParaRPr lang="zh-TW" altLang="en-US" sz="2400"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8F9BB14B-CE61-4F28-B59F-C6B5B724018A}"/>
                  </a:ext>
                </a:extLst>
              </p:cNvPr>
              <p:cNvSpPr/>
              <p:nvPr/>
            </p:nvSpPr>
            <p:spPr>
              <a:xfrm>
                <a:off x="6306914" y="4281094"/>
                <a:ext cx="1721048" cy="454548"/>
              </a:xfrm>
              <a:prstGeom prst="rect">
                <a:avLst/>
              </a:prstGeom>
              <a:ln>
                <a:solidFill>
                  <a:srgbClr val="FF0000"/>
                </a:solidFill>
              </a:ln>
            </p:spPr>
            <p:txBody>
              <a:bodyPr wrap="none">
                <a:spAutoFit/>
              </a:bodyPr>
              <a:lstStyle/>
              <a:p>
                <a:pPr>
                  <a:lnSpc>
                    <a:spcPct val="130000"/>
                  </a:lnSpc>
                </a:pPr>
                <a14:m>
                  <m:oMathPara xmlns:m="http://schemas.openxmlformats.org/officeDocument/2006/math">
                    <m:oMathParaPr>
                      <m:jc m:val="center"/>
                    </m:oMathParaPr>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𝑉</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0</m:t>
                              </m:r>
                            </m:e>
                            <m:sup>
                              <m:r>
                                <a:rPr lang="en-US" altLang="zh-TW" i="1">
                                  <a:latin typeface="Cambria Math" panose="02040503050406030204" pitchFamily="18" charset="0"/>
                                </a:rPr>
                                <m:t>+</m:t>
                              </m:r>
                            </m:sup>
                          </m:sSup>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𝐹</m:t>
                          </m:r>
                        </m:e>
                        <m:sub>
                          <m:r>
                            <a:rPr lang="en-US" altLang="zh-TW">
                              <a:latin typeface="Cambria Math" panose="02040503050406030204" pitchFamily="18" charset="0"/>
                            </a:rPr>
                            <m:t>0</m:t>
                          </m:r>
                        </m:sub>
                      </m:sSub>
                      <m:r>
                        <a:rPr lang="en-US" altLang="zh-TW">
                          <a:latin typeface="Cambria Math" panose="02040503050406030204" pitchFamily="18" charset="0"/>
                        </a:rPr>
                        <m:t>+</m:t>
                      </m:r>
                      <m:r>
                        <a:rPr lang="en-US" altLang="zh-TW" i="1">
                          <a:latin typeface="Cambria Math" panose="02040503050406030204" pitchFamily="18" charset="0"/>
                        </a:rPr>
                        <m:t>𝜆</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0</m:t>
                          </m:r>
                        </m:sub>
                      </m:sSub>
                    </m:oMath>
                  </m:oMathPara>
                </a14:m>
                <a:endParaRPr lang="en-US" altLang="zh-TW" i="1" dirty="0">
                  <a:latin typeface="Cambria Math" panose="02040503050406030204" pitchFamily="18" charset="0"/>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8F9BB14B-CE61-4F28-B59F-C6B5B724018A}"/>
                  </a:ext>
                </a:extLst>
              </p:cNvPr>
              <p:cNvSpPr>
                <a:spLocks noRot="1" noChangeAspect="1" noMove="1" noResize="1" noEditPoints="1" noAdjustHandles="1" noChangeArrowheads="1" noChangeShapeType="1" noTextEdit="1"/>
              </p:cNvSpPr>
              <p:nvPr/>
            </p:nvSpPr>
            <p:spPr>
              <a:xfrm>
                <a:off x="6306914" y="4281094"/>
                <a:ext cx="1721048" cy="454548"/>
              </a:xfrm>
              <a:prstGeom prst="rect">
                <a:avLst/>
              </a:prstGeom>
              <a:blipFill>
                <a:blip r:embed="rId7"/>
                <a:stretch>
                  <a:fillRect/>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D9049312-F88E-41EB-B1B8-5737A97605BA}"/>
                  </a:ext>
                </a:extLst>
              </p:cNvPr>
              <p:cNvSpPr/>
              <p:nvPr/>
            </p:nvSpPr>
            <p:spPr>
              <a:xfrm>
                <a:off x="6306914" y="3771579"/>
                <a:ext cx="1843517" cy="369332"/>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+1</m:t>
                          </m:r>
                        </m:sub>
                      </m:sSub>
                    </m:oMath>
                  </m:oMathPara>
                </a14:m>
                <a:endParaRPr lang="zh-TW" altLang="en-US" dirty="0"/>
              </a:p>
            </p:txBody>
          </p:sp>
        </mc:Choice>
        <mc:Fallback xmlns="">
          <p:sp>
            <p:nvSpPr>
              <p:cNvPr id="9" name="矩形 8">
                <a:extLst>
                  <a:ext uri="{FF2B5EF4-FFF2-40B4-BE49-F238E27FC236}">
                    <a16:creationId xmlns:a16="http://schemas.microsoft.com/office/drawing/2014/main" id="{D9049312-F88E-41EB-B1B8-5737A97605BA}"/>
                  </a:ext>
                </a:extLst>
              </p:cNvPr>
              <p:cNvSpPr>
                <a:spLocks noRot="1" noChangeAspect="1" noMove="1" noResize="1" noEditPoints="1" noAdjustHandles="1" noChangeArrowheads="1" noChangeShapeType="1" noTextEdit="1"/>
              </p:cNvSpPr>
              <p:nvPr/>
            </p:nvSpPr>
            <p:spPr>
              <a:xfrm>
                <a:off x="6306914" y="3771579"/>
                <a:ext cx="1843517" cy="369332"/>
              </a:xfrm>
              <a:prstGeom prst="rect">
                <a:avLst/>
              </a:prstGeom>
              <a:blipFill>
                <a:blip r:embed="rId8"/>
                <a:stretch>
                  <a:fillRect/>
                </a:stretch>
              </a:blipFill>
              <a:ln>
                <a:solidFill>
                  <a:srgbClr val="FF0000"/>
                </a:solidFill>
              </a:ln>
            </p:spPr>
            <p:txBody>
              <a:bodyPr/>
              <a:lstStyle/>
              <a:p>
                <a:r>
                  <a:rPr lang="zh-TW" altLang="en-US">
                    <a:noFill/>
                  </a:rPr>
                  <a:t> </a:t>
                </a:r>
              </a:p>
            </p:txBody>
          </p:sp>
        </mc:Fallback>
      </mc:AlternateContent>
    </p:spTree>
    <p:extLst>
      <p:ext uri="{BB962C8B-B14F-4D97-AF65-F5344CB8AC3E}">
        <p14:creationId xmlns:p14="http://schemas.microsoft.com/office/powerpoint/2010/main" val="336464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CAA0C2-3116-4251-B80B-5209925E4311}"/>
              </a:ext>
            </a:extLst>
          </p:cNvPr>
          <p:cNvSpPr/>
          <p:nvPr/>
        </p:nvSpPr>
        <p:spPr>
          <a:xfrm>
            <a:off x="837115" y="921908"/>
            <a:ext cx="2071401" cy="461665"/>
          </a:xfrm>
          <a:prstGeom prst="rect">
            <a:avLst/>
          </a:prstGeom>
        </p:spPr>
        <p:txBody>
          <a:bodyPr wrap="none">
            <a:spAutoFit/>
          </a:bodyPr>
          <a:lstStyle/>
          <a:p>
            <a:r>
              <a:rPr lang="en-US" altLang="zh-TW" sz="2400" dirty="0">
                <a:latin typeface="Times New Roman" panose="02020603050405020304" pitchFamily="18" charset="0"/>
                <a:cs typeface="Times New Roman" panose="02020603050405020304" pitchFamily="18" charset="0"/>
              </a:rPr>
              <a:t>Execution Cost</a:t>
            </a:r>
            <a:endParaRPr lang="zh-TW"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F7976D2B-F777-4E1D-8BE0-B6346B3ACEF9}"/>
                  </a:ext>
                </a:extLst>
              </p:cNvPr>
              <p:cNvSpPr txBox="1"/>
              <p:nvPr/>
            </p:nvSpPr>
            <p:spPr>
              <a:xfrm>
                <a:off x="981124" y="1650445"/>
                <a:ext cx="4281813" cy="2253117"/>
              </a:xfrm>
              <a:prstGeom prst="rect">
                <a:avLst/>
              </a:prstGeom>
              <a:noFill/>
            </p:spPr>
            <p:txBody>
              <a:bodyPr wrap="none" lIns="0" tIns="0" rIns="0" bIns="0" rtlCol="0">
                <a:spAutoFit/>
              </a:bodyPr>
              <a:lstStyle/>
              <a:p>
                <a:pPr>
                  <a:lnSpc>
                    <a:spcPct val="130000"/>
                  </a:lnSpc>
                </a:pPr>
                <a14:m>
                  <m:oMath xmlns:m="http://schemas.openxmlformats.org/officeDocument/2006/math">
                    <m:r>
                      <m:rPr>
                        <m:nor/>
                      </m:rPr>
                      <a:rPr lang="en-US" altLang="zh-TW" smtClean="0">
                        <a:latin typeface="Times New Roman" panose="02020603050405020304" pitchFamily="18" charset="0"/>
                        <a:cs typeface="Times New Roman" panose="02020603050405020304" pitchFamily="18" charset="0"/>
                      </a:rPr>
                      <m:t>Average</m:t>
                    </m:r>
                    <m:r>
                      <m:rPr>
                        <m:nor/>
                      </m:rPr>
                      <a:rPr lang="en-US" altLang="zh-TW" smtClean="0">
                        <a:latin typeface="Times New Roman" panose="02020603050405020304" pitchFamily="18" charset="0"/>
                        <a:cs typeface="Times New Roman" panose="02020603050405020304" pitchFamily="18" charset="0"/>
                      </a:rPr>
                      <m:t> </m:t>
                    </m:r>
                    <m:r>
                      <m:rPr>
                        <m:nor/>
                      </m:rPr>
                      <a:rPr lang="en-US" altLang="zh-TW" smtClean="0">
                        <a:latin typeface="Times New Roman" panose="02020603050405020304" pitchFamily="18" charset="0"/>
                        <a:cs typeface="Times New Roman" panose="02020603050405020304" pitchFamily="18" charset="0"/>
                      </a:rPr>
                      <m:t>execution</m:t>
                    </m:r>
                    <m:r>
                      <m:rPr>
                        <m:nor/>
                      </m:rPr>
                      <a:rPr lang="en-US" altLang="zh-TW" smtClean="0">
                        <a:latin typeface="Times New Roman" panose="02020603050405020304" pitchFamily="18" charset="0"/>
                        <a:cs typeface="Times New Roman" panose="02020603050405020304" pitchFamily="18" charset="0"/>
                      </a:rPr>
                      <m:t> </m:t>
                    </m:r>
                    <m:r>
                      <m:rPr>
                        <m:nor/>
                      </m:rPr>
                      <a:rPr lang="en-US" altLang="zh-TW" smtClean="0">
                        <a:latin typeface="Times New Roman" panose="02020603050405020304" pitchFamily="18" charset="0"/>
                        <a:cs typeface="Times New Roman" panose="02020603050405020304" pitchFamily="18" charset="0"/>
                      </a:rPr>
                      <m:t>price</m:t>
                    </m:r>
                  </m:oMath>
                </a14:m>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r>
                      <a:rPr lang="en-US" altLang="zh-TW" b="0" i="0" dirty="0" smtClean="0">
                        <a:latin typeface="Cambria Math" panose="02040503050406030204" pitchFamily="18" charset="0"/>
                      </a:rPr>
                      <m:t>⇒</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𝐴</m:t>
                        </m:r>
                      </m:e>
                      <m:sub>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𝑡</m:t>
                            </m:r>
                          </m:e>
                          <m:sub>
                            <m:r>
                              <a:rPr lang="en-US" altLang="zh-TW" i="1" dirty="0" smtClean="0">
                                <a:latin typeface="Cambria Math" panose="02040503050406030204" pitchFamily="18" charset="0"/>
                              </a:rPr>
                              <m:t>𝑛</m:t>
                            </m:r>
                          </m:sub>
                        </m:sSub>
                      </m:sub>
                    </m:sSub>
                    <m:r>
                      <a:rPr lang="en-US" altLang="zh-TW" i="1" dirty="0">
                        <a:latin typeface="Cambria Math" panose="02040503050406030204" pitchFamily="18" charset="0"/>
                      </a:rPr>
                      <m:t> +</m:t>
                    </m:r>
                    <m:f>
                      <m:fPr>
                        <m:ctrlPr>
                          <a:rPr lang="en-US" altLang="zh-TW" b="0" i="1" dirty="0" smtClean="0">
                            <a:latin typeface="Cambria Math" panose="02040503050406030204" pitchFamily="18" charset="0"/>
                          </a:rPr>
                        </m:ctrlPr>
                      </m:fPr>
                      <m:num>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𝑥</m:t>
                            </m:r>
                          </m:e>
                          <m:sub>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num>
                      <m:den>
                        <m:r>
                          <a:rPr lang="en-US" altLang="zh-TW" i="1" dirty="0">
                            <a:latin typeface="Cambria Math" panose="02040503050406030204" pitchFamily="18" charset="0"/>
                          </a:rPr>
                          <m:t>2</m:t>
                        </m:r>
                        <m:r>
                          <a:rPr lang="en-US" altLang="zh-TW" i="1" dirty="0">
                            <a:latin typeface="Cambria Math" panose="02040503050406030204" pitchFamily="18" charset="0"/>
                          </a:rPr>
                          <m:t>𝑞</m:t>
                        </m:r>
                      </m:den>
                    </m:f>
                  </m:oMath>
                </a14:m>
                <a:endParaRPr lang="en-US" altLang="zh-TW" dirty="0">
                  <a:latin typeface="Times New Roman" panose="02020603050405020304" pitchFamily="18" charset="0"/>
                  <a:cs typeface="Times New Roman" panose="02020603050405020304" pitchFamily="18" charset="0"/>
                </a:endParaRPr>
              </a:p>
              <a:p>
                <a:pPr>
                  <a:lnSpc>
                    <a:spcPct val="130000"/>
                  </a:lnSpc>
                </a:pPr>
                <a:r>
                  <a:rPr lang="en-US" altLang="zh-TW" dirty="0">
                    <a:latin typeface="Times New Roman" panose="02020603050405020304" pitchFamily="18" charset="0"/>
                    <a:cs typeface="Times New Roman" panose="02020603050405020304" pitchFamily="18" charset="0"/>
                  </a:rPr>
                  <a:t>The cost for </a:t>
                </a:r>
                <a14:m>
                  <m:oMath xmlns:m="http://schemas.openxmlformats.org/officeDocument/2006/math">
                    <m:sSub>
                      <m:sSubPr>
                        <m:ctrlPr>
                          <a:rPr lang="en-US" altLang="zh-TW" b="0" i="1" dirty="0" smtClean="0">
                            <a:latin typeface="Cambria Math" panose="02040503050406030204" pitchFamily="18" charset="0"/>
                            <a:cs typeface="Times New Roman" panose="02020603050405020304" pitchFamily="18" charset="0"/>
                          </a:rPr>
                        </m:ctrlPr>
                      </m:sSubPr>
                      <m:e>
                        <m:r>
                          <a:rPr lang="en-US" altLang="zh-TW" i="1" dirty="0" smtClean="0">
                            <a:latin typeface="Cambria Math" panose="02040503050406030204" pitchFamily="18" charset="0"/>
                            <a:cs typeface="Times New Roman" panose="02020603050405020304" pitchFamily="18" charset="0"/>
                          </a:rPr>
                          <m:t>𝑥</m:t>
                        </m:r>
                      </m:e>
                      <m:sub>
                        <m:sSub>
                          <m:sSubPr>
                            <m:ctrlPr>
                              <a:rPr lang="en-US" altLang="zh-TW" b="0" i="1" dirty="0" smtClean="0">
                                <a:latin typeface="Cambria Math" panose="02040503050406030204" pitchFamily="18" charset="0"/>
                                <a:cs typeface="Times New Roman" panose="02020603050405020304" pitchFamily="18" charset="0"/>
                              </a:rPr>
                            </m:ctrlPr>
                          </m:sSubPr>
                          <m:e>
                            <m:r>
                              <a:rPr lang="en-US" altLang="zh-TW" i="1" dirty="0" smtClean="0">
                                <a:latin typeface="Cambria Math" panose="02040503050406030204" pitchFamily="18" charset="0"/>
                                <a:cs typeface="Times New Roman" panose="02020603050405020304" pitchFamily="18" charset="0"/>
                              </a:rPr>
                              <m:t>𝑡</m:t>
                            </m:r>
                          </m:e>
                          <m:sub>
                            <m:r>
                              <a:rPr lang="en-US" altLang="zh-TW" i="1" dirty="0" smtClean="0">
                                <a:latin typeface="Cambria Math" panose="02040503050406030204" pitchFamily="18" charset="0"/>
                                <a:cs typeface="Times New Roman" panose="02020603050405020304" pitchFamily="18" charset="0"/>
                              </a:rPr>
                              <m:t>𝑛</m:t>
                            </m:r>
                          </m:sub>
                        </m:sSub>
                      </m:sub>
                    </m:sSub>
                  </m:oMath>
                </a14:m>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r>
                      <a:rPr lang="en-US" altLang="zh-TW" b="0" i="0" dirty="0" smtClean="0">
                        <a:latin typeface="Cambria Math" panose="02040503050406030204" pitchFamily="18" charset="0"/>
                      </a:rPr>
                      <m:t>⇒</m:t>
                    </m:r>
                    <m:r>
                      <a:rPr lang="en-US" altLang="zh-TW" i="1" dirty="0" smtClean="0">
                        <a:latin typeface="Cambria Math" panose="02040503050406030204" pitchFamily="18" charset="0"/>
                      </a:rPr>
                      <m:t>𝑐</m:t>
                    </m:r>
                    <m:d>
                      <m:dPr>
                        <m:ctrlPr>
                          <a:rPr lang="en-US" altLang="zh-TW" i="1" dirty="0" smtClean="0">
                            <a:latin typeface="Cambria Math" panose="02040503050406030204" pitchFamily="18" charset="0"/>
                          </a:rPr>
                        </m:ctrlPr>
                      </m:dPr>
                      <m:e>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𝑥</m:t>
                            </m:r>
                          </m:e>
                          <m:sub>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e>
                    </m:d>
                    <m:r>
                      <a:rPr lang="en-US" altLang="zh-TW" i="1" dirty="0">
                        <a:latin typeface="Cambria Math" panose="02040503050406030204" pitchFamily="18" charset="0"/>
                      </a:rPr>
                      <m:t>=</m:t>
                    </m:r>
                    <m:d>
                      <m:dPr>
                        <m:begChr m:val="["/>
                        <m:endChr m:val="]"/>
                        <m:ctrlPr>
                          <a:rPr lang="en-US" altLang="zh-TW" b="0" i="1" dirty="0" smtClean="0">
                            <a:latin typeface="Cambria Math" panose="02040503050406030204" pitchFamily="18" charset="0"/>
                          </a:rPr>
                        </m:ctrlPr>
                      </m:dPr>
                      <m:e>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𝐴</m:t>
                            </m:r>
                          </m:e>
                          <m:sub>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r>
                          <a:rPr lang="en-US" altLang="zh-TW" i="1" dirty="0">
                            <a:latin typeface="Cambria Math" panose="02040503050406030204" pitchFamily="18" charset="0"/>
                          </a:rPr>
                          <m:t> + </m:t>
                        </m:r>
                        <m:f>
                          <m:fPr>
                            <m:ctrlPr>
                              <a:rPr lang="en-US" altLang="zh-TW" b="0" i="1" dirty="0" smtClean="0">
                                <a:latin typeface="Cambria Math" panose="02040503050406030204" pitchFamily="18" charset="0"/>
                              </a:rPr>
                            </m:ctrlPr>
                          </m:fPr>
                          <m:num>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𝑥</m:t>
                                </m:r>
                              </m:e>
                              <m:sub>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num>
                          <m:den>
                            <m:r>
                              <a:rPr lang="en-US" altLang="zh-TW" i="1" dirty="0">
                                <a:latin typeface="Cambria Math" panose="02040503050406030204" pitchFamily="18" charset="0"/>
                              </a:rPr>
                              <m:t>2</m:t>
                            </m:r>
                            <m:r>
                              <a:rPr lang="en-US" altLang="zh-TW" i="1" dirty="0">
                                <a:latin typeface="Cambria Math" panose="02040503050406030204" pitchFamily="18" charset="0"/>
                              </a:rPr>
                              <m:t>𝑞</m:t>
                            </m:r>
                          </m:den>
                        </m:f>
                      </m:e>
                    </m:d>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𝑥</m:t>
                        </m:r>
                      </m:e>
                      <m:sub>
                        <m:sSub>
                          <m:sSubPr>
                            <m:ctrlPr>
                              <a:rPr lang="en-US" altLang="zh-TW" b="0" i="1" dirty="0" smtClean="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oMath>
                </a14:m>
                <a:endParaRPr lang="en-US" altLang="zh-TW" dirty="0">
                  <a:latin typeface="Times New Roman" panose="02020603050405020304" pitchFamily="18" charset="0"/>
                  <a:cs typeface="Times New Roman" panose="02020603050405020304" pitchFamily="18" charset="0"/>
                </a:endParaRPr>
              </a:p>
              <a:p>
                <a:pPr>
                  <a:lnSpc>
                    <a:spcPct val="130000"/>
                  </a:lnSpc>
                </a:pPr>
                <a:r>
                  <a:rPr lang="en-US" altLang="zh-TW" dirty="0">
                    <a:latin typeface="Times New Roman" panose="02020603050405020304" pitchFamily="18" charset="0"/>
                    <a:cs typeface="Times New Roman" panose="02020603050405020304" pitchFamily="18" charset="0"/>
                  </a:rPr>
                  <a:t>The total cost </a:t>
                </a:r>
                <a14:m>
                  <m:oMath xmlns:m="http://schemas.openxmlformats.org/officeDocument/2006/math">
                    <m:r>
                      <a:rPr lang="en-US" altLang="zh-TW" b="0" i="0" dirty="0" smtClean="0">
                        <a:latin typeface="Cambria Math" panose="02040503050406030204" pitchFamily="18" charset="0"/>
                      </a:rPr>
                      <m:t>⇒</m:t>
                    </m:r>
                    <m:nary>
                      <m:naryPr>
                        <m:chr m:val="∑"/>
                        <m:ctrlPr>
                          <a:rPr lang="en-US" altLang="zh-TW" b="0" i="1" dirty="0" smtClean="0">
                            <a:latin typeface="Cambria Math" panose="02040503050406030204" pitchFamily="18" charset="0"/>
                          </a:rPr>
                        </m:ctrlPr>
                      </m:naryPr>
                      <m:sub>
                        <m:r>
                          <a:rPr lang="pt-BR" altLang="zh-TW" i="1" dirty="0" smtClean="0">
                            <a:latin typeface="Cambria Math" panose="02040503050406030204" pitchFamily="18" charset="0"/>
                          </a:rPr>
                          <m:t>𝑛</m:t>
                        </m:r>
                        <m:r>
                          <a:rPr lang="en-US" altLang="zh-TW" b="0" i="1" dirty="0" smtClean="0">
                            <a:latin typeface="Cambria Math" panose="02040503050406030204" pitchFamily="18" charset="0"/>
                          </a:rPr>
                          <m:t>=0</m:t>
                        </m:r>
                      </m:sub>
                      <m:sup>
                        <m:r>
                          <a:rPr lang="pt-BR" altLang="zh-TW" i="1" dirty="0" smtClean="0">
                            <a:latin typeface="Cambria Math" panose="02040503050406030204" pitchFamily="18" charset="0"/>
                          </a:rPr>
                          <m:t>𝑁</m:t>
                        </m:r>
                      </m:sup>
                      <m:e>
                        <m:d>
                          <m:dPr>
                            <m:begChr m:val="["/>
                            <m:endChr m:val="]"/>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𝐴</m:t>
                                </m:r>
                              </m:e>
                              <m:sub>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r>
                              <a:rPr lang="en-US" altLang="zh-TW" i="1" dirty="0">
                                <a:latin typeface="Cambria Math" panose="02040503050406030204" pitchFamily="18" charset="0"/>
                              </a:rPr>
                              <m:t> + </m:t>
                            </m:r>
                            <m:f>
                              <m:fPr>
                                <m:ctrlPr>
                                  <a:rPr lang="en-US" altLang="zh-TW" i="1" dirty="0">
                                    <a:latin typeface="Cambria Math" panose="02040503050406030204" pitchFamily="18" charset="0"/>
                                  </a:rPr>
                                </m:ctrlPr>
                              </m:fPr>
                              <m:num>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𝑥</m:t>
                                    </m:r>
                                  </m:e>
                                  <m:sub>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num>
                              <m:den>
                                <m:r>
                                  <a:rPr lang="en-US" altLang="zh-TW" i="1" dirty="0">
                                    <a:latin typeface="Cambria Math" panose="02040503050406030204" pitchFamily="18" charset="0"/>
                                  </a:rPr>
                                  <m:t>2</m:t>
                                </m:r>
                                <m:r>
                                  <a:rPr lang="en-US" altLang="zh-TW" i="1" dirty="0">
                                    <a:latin typeface="Cambria Math" panose="02040503050406030204" pitchFamily="18" charset="0"/>
                                  </a:rPr>
                                  <m:t>𝑞</m:t>
                                </m:r>
                              </m:den>
                            </m:f>
                          </m:e>
                        </m:d>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𝑥</m:t>
                            </m:r>
                          </m:e>
                          <m:sub>
                            <m:sSub>
                              <m:sSubPr>
                                <m:ctrlPr>
                                  <a:rPr lang="en-US" altLang="zh-TW" i="1" dirty="0">
                                    <a:latin typeface="Cambria Math" panose="02040503050406030204" pitchFamily="18" charset="0"/>
                                  </a:rPr>
                                </m:ctrlPr>
                              </m:sSubPr>
                              <m:e>
                                <m:r>
                                  <a:rPr lang="en-US" altLang="zh-TW" i="1" dirty="0" err="1">
                                    <a:latin typeface="Cambria Math" panose="02040503050406030204" pitchFamily="18" charset="0"/>
                                  </a:rPr>
                                  <m:t>𝑡</m:t>
                                </m:r>
                              </m:e>
                              <m:sub>
                                <m:r>
                                  <a:rPr lang="en-US" altLang="zh-TW" i="1" dirty="0" err="1">
                                    <a:latin typeface="Cambria Math" panose="02040503050406030204" pitchFamily="18" charset="0"/>
                                  </a:rPr>
                                  <m:t>𝑛</m:t>
                                </m:r>
                              </m:sub>
                            </m:sSub>
                          </m:sub>
                        </m:sSub>
                      </m:e>
                    </m:nary>
                  </m:oMath>
                </a14:m>
                <a:endParaRPr lang="en-US" altLang="zh-TW" dirty="0">
                  <a:latin typeface="Times New Roman" panose="02020603050405020304" pitchFamily="18" charset="0"/>
                  <a:cs typeface="Times New Roman" panose="02020603050405020304" pitchFamily="18" charset="0"/>
                </a:endParaRPr>
              </a:p>
              <a:p>
                <a:pPr>
                  <a:lnSpc>
                    <a:spcPct val="130000"/>
                  </a:lnSpc>
                </a:pPr>
                <a:r>
                  <a:rPr lang="en-US" altLang="zh-TW" b="0" dirty="0">
                    <a:latin typeface="Times New Roman" panose="02020603050405020304" pitchFamily="18" charset="0"/>
                    <a:cs typeface="Times New Roman" panose="02020603050405020304" pitchFamily="18" charset="0"/>
                  </a:rPr>
                  <a:t>Our goal </a:t>
                </a:r>
                <a14:m>
                  <m:oMath xmlns:m="http://schemas.openxmlformats.org/officeDocument/2006/math">
                    <m:r>
                      <a:rPr lang="en-US" altLang="zh-TW" b="0" i="0" dirty="0" smtClean="0">
                        <a:latin typeface="Cambria Math" panose="02040503050406030204" pitchFamily="18" charset="0"/>
                      </a:rPr>
                      <m:t>⇒</m:t>
                    </m:r>
                    <m:func>
                      <m:funcPr>
                        <m:ctrlPr>
                          <a:rPr lang="en-US" altLang="zh-TW" b="1" i="1" dirty="0" smtClean="0">
                            <a:latin typeface="Cambria Math" panose="02040503050406030204" pitchFamily="18" charset="0"/>
                          </a:rPr>
                        </m:ctrlPr>
                      </m:funcPr>
                      <m:fName>
                        <m:limLow>
                          <m:limLowPr>
                            <m:ctrlPr>
                              <a:rPr lang="en-US" altLang="zh-TW" b="1" i="1" dirty="0" smtClean="0">
                                <a:latin typeface="Cambria Math" panose="02040503050406030204" pitchFamily="18" charset="0"/>
                              </a:rPr>
                            </m:ctrlPr>
                          </m:limLowPr>
                          <m:e>
                            <m:r>
                              <a:rPr lang="pt-BR" altLang="zh-TW" b="1" i="0" dirty="0" smtClean="0">
                                <a:latin typeface="Cambria Math" panose="02040503050406030204" pitchFamily="18" charset="0"/>
                              </a:rPr>
                              <m:t>𝐦𝐢𝐧</m:t>
                            </m:r>
                          </m:e>
                          <m:lim>
                            <m:r>
                              <a:rPr lang="pt-BR" altLang="zh-TW" b="1" i="1" dirty="0" smtClean="0">
                                <a:latin typeface="Cambria Math" panose="02040503050406030204" pitchFamily="18" charset="0"/>
                              </a:rPr>
                              <m:t>𝒙</m:t>
                            </m:r>
                            <m:r>
                              <a:rPr lang="pt-BR" altLang="zh-TW" b="1" i="1" dirty="0">
                                <a:latin typeface="Cambria Math" panose="02040503050406030204" pitchFamily="18" charset="0"/>
                              </a:rPr>
                              <m:t>∈</m:t>
                            </m:r>
                            <m:sSub>
                              <m:sSubPr>
                                <m:ctrlPr>
                                  <a:rPr lang="en-US" altLang="zh-TW" b="1" i="1" dirty="0" smtClean="0">
                                    <a:latin typeface="Cambria Math" panose="02040503050406030204" pitchFamily="18" charset="0"/>
                                  </a:rPr>
                                </m:ctrlPr>
                              </m:sSubPr>
                              <m:e>
                                <m:r>
                                  <a:rPr lang="pt-BR" altLang="zh-TW" b="1" i="1" dirty="0">
                                    <a:latin typeface="Cambria Math" panose="02040503050406030204" pitchFamily="18" charset="0"/>
                                  </a:rPr>
                                  <m:t>𝜣</m:t>
                                </m:r>
                              </m:e>
                              <m:sub>
                                <m:r>
                                  <a:rPr lang="pt-BR" altLang="zh-TW" b="1" i="1" dirty="0">
                                    <a:latin typeface="Cambria Math" panose="02040503050406030204" pitchFamily="18" charset="0"/>
                                  </a:rPr>
                                  <m:t>𝑫</m:t>
                                </m:r>
                              </m:sub>
                            </m:sSub>
                          </m:lim>
                        </m:limLow>
                      </m:fName>
                      <m:e>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𝑬</m:t>
                            </m:r>
                          </m:e>
                          <m:sub>
                            <m:r>
                              <a:rPr lang="en-US" altLang="zh-TW" b="1" i="1" dirty="0" smtClean="0">
                                <a:latin typeface="Cambria Math" panose="02040503050406030204" pitchFamily="18" charset="0"/>
                              </a:rPr>
                              <m:t>𝟎</m:t>
                            </m:r>
                          </m:sub>
                        </m:sSub>
                        <m:d>
                          <m:dPr>
                            <m:begChr m:val="["/>
                            <m:endChr m:val="]"/>
                            <m:ctrlPr>
                              <a:rPr lang="en-US" altLang="zh-TW" b="1" i="1" dirty="0" smtClean="0">
                                <a:latin typeface="Cambria Math" panose="02040503050406030204" pitchFamily="18" charset="0"/>
                              </a:rPr>
                            </m:ctrlPr>
                          </m:dPr>
                          <m:e>
                            <m:nary>
                              <m:naryPr>
                                <m:chr m:val="∑"/>
                                <m:ctrlPr>
                                  <a:rPr lang="en-US" altLang="zh-TW" b="1" i="1" dirty="0" smtClean="0">
                                    <a:latin typeface="Cambria Math" panose="02040503050406030204" pitchFamily="18" charset="0"/>
                                  </a:rPr>
                                </m:ctrlPr>
                              </m:naryPr>
                              <m:sub>
                                <m:r>
                                  <a:rPr lang="en-US" altLang="zh-TW" b="1" i="1" dirty="0" smtClean="0">
                                    <a:latin typeface="Cambria Math" panose="02040503050406030204" pitchFamily="18" charset="0"/>
                                  </a:rPr>
                                  <m:t>𝒏</m:t>
                                </m:r>
                                <m:r>
                                  <a:rPr lang="en-US" altLang="zh-TW" b="1" i="1" dirty="0" smtClean="0">
                                    <a:latin typeface="Cambria Math" panose="02040503050406030204" pitchFamily="18" charset="0"/>
                                  </a:rPr>
                                  <m:t>=</m:t>
                                </m:r>
                                <m:r>
                                  <a:rPr lang="en-US" altLang="zh-TW" b="1" i="1" dirty="0" smtClean="0">
                                    <a:latin typeface="Cambria Math" panose="02040503050406030204" pitchFamily="18" charset="0"/>
                                  </a:rPr>
                                  <m:t>𝟎</m:t>
                                </m:r>
                              </m:sub>
                              <m:sup>
                                <m:r>
                                  <a:rPr lang="en-US" altLang="zh-TW" b="1" i="1" dirty="0" smtClean="0">
                                    <a:latin typeface="Cambria Math" panose="02040503050406030204" pitchFamily="18" charset="0"/>
                                  </a:rPr>
                                  <m:t>𝑵</m:t>
                                </m:r>
                              </m:sup>
                              <m:e>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m:t>
                                    </m:r>
                                    <m:r>
                                      <a:rPr lang="en-US" altLang="zh-TW" b="1" i="1" dirty="0" smtClean="0">
                                        <a:latin typeface="Cambria Math" panose="02040503050406030204" pitchFamily="18" charset="0"/>
                                      </a:rPr>
                                      <m:t>𝑨</m:t>
                                    </m:r>
                                  </m:e>
                                  <m:sub>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𝒕</m:t>
                                        </m:r>
                                      </m:e>
                                      <m:sub>
                                        <m:r>
                                          <a:rPr lang="en-US" altLang="zh-TW" b="1" i="1" dirty="0" smtClean="0">
                                            <a:latin typeface="Cambria Math" panose="02040503050406030204" pitchFamily="18" charset="0"/>
                                          </a:rPr>
                                          <m:t>𝒏</m:t>
                                        </m:r>
                                      </m:sub>
                                    </m:sSub>
                                  </m:sub>
                                </m:sSub>
                                <m:r>
                                  <a:rPr lang="en-US" altLang="zh-TW" b="1" i="1" dirty="0" smtClean="0">
                                    <a:latin typeface="Cambria Math" panose="02040503050406030204" pitchFamily="18" charset="0"/>
                                  </a:rPr>
                                  <m:t>+</m:t>
                                </m:r>
                                <m:f>
                                  <m:fPr>
                                    <m:ctrlPr>
                                      <a:rPr lang="en-US" altLang="zh-TW" b="1" i="1" dirty="0" smtClean="0">
                                        <a:latin typeface="Cambria Math" panose="02040503050406030204" pitchFamily="18" charset="0"/>
                                      </a:rPr>
                                    </m:ctrlPr>
                                  </m:fPr>
                                  <m:num>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𝒙</m:t>
                                        </m:r>
                                      </m:e>
                                      <m:sub>
                                        <m:sSub>
                                          <m:sSubPr>
                                            <m:ctrlPr>
                                              <a:rPr lang="en-US" altLang="zh-TW" b="1" i="1" dirty="0" smtClean="0">
                                                <a:latin typeface="Cambria Math" panose="02040503050406030204" pitchFamily="18" charset="0"/>
                                              </a:rPr>
                                            </m:ctrlPr>
                                          </m:sSubPr>
                                          <m:e>
                                            <m:r>
                                              <a:rPr lang="en-US" altLang="zh-TW" b="1" i="1" dirty="0" smtClean="0">
                                                <a:latin typeface="Cambria Math" panose="02040503050406030204" pitchFamily="18" charset="0"/>
                                              </a:rPr>
                                              <m:t>𝒕</m:t>
                                            </m:r>
                                          </m:e>
                                          <m:sub>
                                            <m:r>
                                              <a:rPr lang="en-US" altLang="zh-TW" b="1" i="1" dirty="0" smtClean="0">
                                                <a:latin typeface="Cambria Math" panose="02040503050406030204" pitchFamily="18" charset="0"/>
                                              </a:rPr>
                                              <m:t>𝒏</m:t>
                                            </m:r>
                                          </m:sub>
                                        </m:sSub>
                                      </m:sub>
                                    </m:sSub>
                                  </m:num>
                                  <m:den>
                                    <m:r>
                                      <a:rPr lang="en-US" altLang="zh-TW" b="1" i="1" dirty="0" smtClean="0">
                                        <a:latin typeface="Cambria Math" panose="02040503050406030204" pitchFamily="18" charset="0"/>
                                      </a:rPr>
                                      <m:t>𝟐</m:t>
                                    </m:r>
                                    <m:r>
                                      <a:rPr lang="en-US" altLang="zh-TW" b="1" i="1" dirty="0" smtClean="0">
                                        <a:latin typeface="Cambria Math" panose="02040503050406030204" pitchFamily="18" charset="0"/>
                                      </a:rPr>
                                      <m:t>𝒒</m:t>
                                    </m:r>
                                  </m:den>
                                </m:f>
                              </m:e>
                            </m:nary>
                            <m:r>
                              <a:rPr lang="en-US" altLang="zh-TW" b="1" i="1" dirty="0" smtClean="0">
                                <a:latin typeface="Cambria Math" panose="02040503050406030204" pitchFamily="18" charset="0"/>
                              </a:rPr>
                              <m:t>]</m:t>
                            </m:r>
                            <m:sSub>
                              <m:sSubPr>
                                <m:ctrlPr>
                                  <a:rPr lang="en-US" altLang="zh-TW" b="1" i="1" dirty="0">
                                    <a:latin typeface="Cambria Math" panose="02040503050406030204" pitchFamily="18" charset="0"/>
                                  </a:rPr>
                                </m:ctrlPr>
                              </m:sSubPr>
                              <m:e>
                                <m:r>
                                  <a:rPr lang="en-US" altLang="zh-TW" b="1" i="1" dirty="0">
                                    <a:latin typeface="Cambria Math" panose="02040503050406030204" pitchFamily="18" charset="0"/>
                                  </a:rPr>
                                  <m:t>𝒙</m:t>
                                </m:r>
                              </m:e>
                              <m:sub>
                                <m:sSub>
                                  <m:sSubPr>
                                    <m:ctrlPr>
                                      <a:rPr lang="en-US" altLang="zh-TW" b="1" i="1" dirty="0">
                                        <a:latin typeface="Cambria Math" panose="02040503050406030204" pitchFamily="18" charset="0"/>
                                      </a:rPr>
                                    </m:ctrlPr>
                                  </m:sSubPr>
                                  <m:e>
                                    <m:r>
                                      <a:rPr lang="en-US" altLang="zh-TW" b="1" i="1" dirty="0">
                                        <a:latin typeface="Cambria Math" panose="02040503050406030204" pitchFamily="18" charset="0"/>
                                      </a:rPr>
                                      <m:t>𝒕</m:t>
                                    </m:r>
                                  </m:e>
                                  <m:sub>
                                    <m:r>
                                      <a:rPr lang="en-US" altLang="zh-TW" b="1" i="1" dirty="0">
                                        <a:latin typeface="Cambria Math" panose="02040503050406030204" pitchFamily="18" charset="0"/>
                                      </a:rPr>
                                      <m:t>𝒏</m:t>
                                    </m:r>
                                  </m:sub>
                                </m:sSub>
                              </m:sub>
                            </m:sSub>
                          </m:e>
                        </m:d>
                      </m:e>
                    </m:func>
                  </m:oMath>
                </a14:m>
                <a:endParaRPr lang="en-US" altLang="zh-TW" b="1" dirty="0">
                  <a:latin typeface="Times New Roman" panose="02020603050405020304" pitchFamily="18" charset="0"/>
                  <a:cs typeface="Times New Roman" panose="02020603050405020304" pitchFamily="18" charset="0"/>
                </a:endParaRPr>
              </a:p>
            </p:txBody>
          </p:sp>
        </mc:Choice>
        <mc:Fallback xmlns="">
          <p:sp>
            <p:nvSpPr>
              <p:cNvPr id="22" name="文字方塊 21">
                <a:extLst>
                  <a:ext uri="{FF2B5EF4-FFF2-40B4-BE49-F238E27FC236}">
                    <a16:creationId xmlns:a16="http://schemas.microsoft.com/office/drawing/2014/main" id="{F7976D2B-F777-4E1D-8BE0-B6346B3ACEF9}"/>
                  </a:ext>
                </a:extLst>
              </p:cNvPr>
              <p:cNvSpPr txBox="1">
                <a:spLocks noRot="1" noChangeAspect="1" noMove="1" noResize="1" noEditPoints="1" noAdjustHandles="1" noChangeArrowheads="1" noChangeShapeType="1" noTextEdit="1"/>
              </p:cNvSpPr>
              <p:nvPr/>
            </p:nvSpPr>
            <p:spPr>
              <a:xfrm>
                <a:off x="981124" y="1650445"/>
                <a:ext cx="4281813" cy="2253117"/>
              </a:xfrm>
              <a:prstGeom prst="rect">
                <a:avLst/>
              </a:prstGeom>
              <a:blipFill>
                <a:blip r:embed="rId2"/>
                <a:stretch>
                  <a:fillRect l="-3419" b="-27913"/>
                </a:stretch>
              </a:blipFill>
            </p:spPr>
            <p:txBody>
              <a:bodyPr/>
              <a:lstStyle/>
              <a:p>
                <a:r>
                  <a:rPr lang="zh-TW" altLang="en-US">
                    <a:noFill/>
                  </a:rPr>
                  <a:t> </a:t>
                </a:r>
              </a:p>
            </p:txBody>
          </p:sp>
        </mc:Fallback>
      </mc:AlternateContent>
      <p:sp>
        <p:nvSpPr>
          <p:cNvPr id="26" name="投影片編號版面配置區 25">
            <a:extLst>
              <a:ext uri="{FF2B5EF4-FFF2-40B4-BE49-F238E27FC236}">
                <a16:creationId xmlns:a16="http://schemas.microsoft.com/office/drawing/2014/main" id="{4A23B77D-E99D-459E-B16D-56766DD9780A}"/>
              </a:ext>
            </a:extLst>
          </p:cNvPr>
          <p:cNvSpPr>
            <a:spLocks noGrp="1"/>
          </p:cNvSpPr>
          <p:nvPr>
            <p:ph type="sldNum" sz="quarter" idx="12"/>
          </p:nvPr>
        </p:nvSpPr>
        <p:spPr/>
        <p:txBody>
          <a:bodyPr/>
          <a:lstStyle/>
          <a:p>
            <a:fld id="{C4B11F26-43B7-4292-AB73-2460AB42A017}" type="slidenum">
              <a:rPr lang="zh-TW" altLang="en-US" smtClean="0"/>
              <a:t>12</a:t>
            </a:fld>
            <a:endParaRPr lang="zh-TW" altLang="en-US"/>
          </a:p>
        </p:txBody>
      </p:sp>
      <p:grpSp>
        <p:nvGrpSpPr>
          <p:cNvPr id="4" name="群組 3">
            <a:extLst>
              <a:ext uri="{FF2B5EF4-FFF2-40B4-BE49-F238E27FC236}">
                <a16:creationId xmlns:a16="http://schemas.microsoft.com/office/drawing/2014/main" id="{0D30A168-B28C-47C7-83CD-C2A53D8693FE}"/>
              </a:ext>
            </a:extLst>
          </p:cNvPr>
          <p:cNvGrpSpPr/>
          <p:nvPr/>
        </p:nvGrpSpPr>
        <p:grpSpPr>
          <a:xfrm>
            <a:off x="5770955" y="1152740"/>
            <a:ext cx="5215709" cy="2893983"/>
            <a:chOff x="5403758" y="205299"/>
            <a:chExt cx="5215709" cy="2893983"/>
          </a:xfrm>
        </p:grpSpPr>
        <p:pic>
          <p:nvPicPr>
            <p:cNvPr id="24" name="圖片 23">
              <a:extLst>
                <a:ext uri="{FF2B5EF4-FFF2-40B4-BE49-F238E27FC236}">
                  <a16:creationId xmlns:a16="http://schemas.microsoft.com/office/drawing/2014/main" id="{7873A8A7-7560-4B81-A655-9C9CDB13D583}"/>
                </a:ext>
              </a:extLst>
            </p:cNvPr>
            <p:cNvPicPr>
              <a:picLocks noChangeAspect="1"/>
            </p:cNvPicPr>
            <p:nvPr/>
          </p:nvPicPr>
          <p:blipFill>
            <a:blip r:embed="rId3"/>
            <a:stretch>
              <a:fillRect/>
            </a:stretch>
          </p:blipFill>
          <p:spPr>
            <a:xfrm>
              <a:off x="5403758" y="205299"/>
              <a:ext cx="5215709" cy="2893983"/>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D8128DA-1D35-42FA-B91E-733BD9FF88E8}"/>
                    </a:ext>
                  </a:extLst>
                </p:cNvPr>
                <p:cNvSpPr/>
                <p:nvPr/>
              </p:nvSpPr>
              <p:spPr>
                <a:xfrm>
                  <a:off x="7296021" y="612663"/>
                  <a:ext cx="1958999" cy="56521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600" i="1" dirty="0" smtClean="0">
                                <a:latin typeface="Cambria Math" panose="02040503050406030204" pitchFamily="18" charset="0"/>
                              </a:rPr>
                            </m:ctrlPr>
                          </m:sSubPr>
                          <m:e>
                            <m:r>
                              <a:rPr lang="en-US" altLang="zh-TW" sz="1600" i="1" dirty="0">
                                <a:latin typeface="Cambria Math" panose="02040503050406030204" pitchFamily="18" charset="0"/>
                              </a:rPr>
                              <m:t>𝐴</m:t>
                            </m:r>
                          </m:e>
                          <m:sub>
                            <m:sSub>
                              <m:sSubPr>
                                <m:ctrlPr>
                                  <a:rPr lang="en-US" altLang="zh-TW" sz="1600" i="1" dirty="0">
                                    <a:latin typeface="Cambria Math" panose="02040503050406030204" pitchFamily="18" charset="0"/>
                                  </a:rPr>
                                </m:ctrlPr>
                              </m:sSubPr>
                              <m:e>
                                <m:r>
                                  <a:rPr lang="en-US" altLang="zh-TW" sz="1600" i="1" dirty="0">
                                    <a:latin typeface="Cambria Math" panose="02040503050406030204" pitchFamily="18" charset="0"/>
                                  </a:rPr>
                                  <m:t>𝑡</m:t>
                                </m:r>
                              </m:e>
                              <m:sub>
                                <m:sSup>
                                  <m:sSupPr>
                                    <m:ctrlPr>
                                      <a:rPr lang="en-US" altLang="zh-TW" sz="1600" i="1" dirty="0" smtClean="0">
                                        <a:latin typeface="Cambria Math" panose="02040503050406030204" pitchFamily="18" charset="0"/>
                                      </a:rPr>
                                    </m:ctrlPr>
                                  </m:sSupPr>
                                  <m:e>
                                    <m:r>
                                      <a:rPr lang="en-US" altLang="zh-TW" sz="1600" i="1" dirty="0" smtClean="0">
                                        <a:latin typeface="Cambria Math" panose="02040503050406030204" pitchFamily="18" charset="0"/>
                                      </a:rPr>
                                      <m:t>𝑛</m:t>
                                    </m:r>
                                  </m:e>
                                  <m:sup>
                                    <m:r>
                                      <a:rPr lang="en-US" altLang="zh-TW" sz="1600" b="0" i="1" dirty="0" smtClean="0">
                                        <a:latin typeface="Cambria Math" panose="02040503050406030204" pitchFamily="18" charset="0"/>
                                      </a:rPr>
                                      <m:t>+</m:t>
                                    </m:r>
                                  </m:sup>
                                </m:sSup>
                                <m:r>
                                  <a:rPr lang="zh-TW" altLang="en-US" sz="1600" i="1" dirty="0">
                                    <a:latin typeface="Cambria Math" panose="02040503050406030204" pitchFamily="18" charset="0"/>
                                  </a:rPr>
                                  <m:t>  </m:t>
                                </m:r>
                              </m:sub>
                            </m:sSub>
                          </m:sub>
                        </m:sSub>
                        <m:r>
                          <a:rPr lang="en-US" altLang="zh-TW" sz="1600" i="1" dirty="0">
                            <a:latin typeface="Cambria Math" panose="02040503050406030204" pitchFamily="18" charset="0"/>
                          </a:rPr>
                          <m:t>=</m:t>
                        </m:r>
                        <m:sSub>
                          <m:sSubPr>
                            <m:ctrlPr>
                              <a:rPr lang="en-US" altLang="zh-TW" sz="1600" i="1" dirty="0">
                                <a:latin typeface="Cambria Math" panose="02040503050406030204" pitchFamily="18" charset="0"/>
                              </a:rPr>
                            </m:ctrlPr>
                          </m:sSubPr>
                          <m:e>
                            <m:r>
                              <a:rPr lang="en-US" altLang="zh-TW" sz="1600" i="1" dirty="0">
                                <a:latin typeface="Cambria Math" panose="02040503050406030204" pitchFamily="18" charset="0"/>
                              </a:rPr>
                              <m:t>𝐴</m:t>
                            </m:r>
                          </m:e>
                          <m:sub>
                            <m:sSub>
                              <m:sSubPr>
                                <m:ctrlPr>
                                  <a:rPr lang="en-US" altLang="zh-TW" sz="1600" i="1" dirty="0">
                                    <a:latin typeface="Cambria Math" panose="02040503050406030204" pitchFamily="18" charset="0"/>
                                  </a:rPr>
                                </m:ctrlPr>
                              </m:sSubPr>
                              <m:e>
                                <m:r>
                                  <a:rPr lang="en-US" altLang="zh-TW" sz="1600" i="1" dirty="0">
                                    <a:latin typeface="Cambria Math" panose="02040503050406030204" pitchFamily="18" charset="0"/>
                                  </a:rPr>
                                  <m:t>𝑡</m:t>
                                </m:r>
                              </m:e>
                              <m:sub>
                                <m:r>
                                  <a:rPr lang="en-US" altLang="zh-TW" sz="1600" i="1" dirty="0">
                                    <a:latin typeface="Cambria Math" panose="02040503050406030204" pitchFamily="18" charset="0"/>
                                  </a:rPr>
                                  <m:t>𝑛</m:t>
                                </m:r>
                              </m:sub>
                            </m:sSub>
                          </m:sub>
                        </m:sSub>
                        <m:r>
                          <a:rPr lang="en-US" altLang="zh-TW" sz="1600" i="1" dirty="0">
                            <a:latin typeface="Cambria Math" panose="02040503050406030204" pitchFamily="18" charset="0"/>
                          </a:rPr>
                          <m:t> +</m:t>
                        </m:r>
                        <m:f>
                          <m:fPr>
                            <m:ctrlPr>
                              <a:rPr lang="en-US" altLang="zh-TW" sz="1600" i="1" dirty="0">
                                <a:latin typeface="Cambria Math" panose="02040503050406030204" pitchFamily="18" charset="0"/>
                              </a:rPr>
                            </m:ctrlPr>
                          </m:fPr>
                          <m:num>
                            <m:sSub>
                              <m:sSubPr>
                                <m:ctrlPr>
                                  <a:rPr lang="en-US" altLang="zh-TW" sz="1600" i="1" dirty="0">
                                    <a:latin typeface="Cambria Math" panose="02040503050406030204" pitchFamily="18" charset="0"/>
                                  </a:rPr>
                                </m:ctrlPr>
                              </m:sSubPr>
                              <m:e>
                                <m:r>
                                  <a:rPr lang="en-US" altLang="zh-TW" sz="1600" i="1" dirty="0" err="1">
                                    <a:latin typeface="Cambria Math" panose="02040503050406030204" pitchFamily="18" charset="0"/>
                                  </a:rPr>
                                  <m:t>𝑥</m:t>
                                </m:r>
                              </m:e>
                              <m:sub>
                                <m:sSub>
                                  <m:sSubPr>
                                    <m:ctrlPr>
                                      <a:rPr lang="en-US" altLang="zh-TW" sz="1600" i="1" dirty="0">
                                        <a:latin typeface="Cambria Math" panose="02040503050406030204" pitchFamily="18" charset="0"/>
                                      </a:rPr>
                                    </m:ctrlPr>
                                  </m:sSubPr>
                                  <m:e>
                                    <m:r>
                                      <a:rPr lang="en-US" altLang="zh-TW" sz="1600" i="1" dirty="0" err="1">
                                        <a:latin typeface="Cambria Math" panose="02040503050406030204" pitchFamily="18" charset="0"/>
                                      </a:rPr>
                                      <m:t>𝑡</m:t>
                                    </m:r>
                                  </m:e>
                                  <m:sub>
                                    <m:r>
                                      <a:rPr lang="en-US" altLang="zh-TW" sz="1600" i="1" dirty="0" err="1">
                                        <a:latin typeface="Cambria Math" panose="02040503050406030204" pitchFamily="18" charset="0"/>
                                      </a:rPr>
                                      <m:t>𝑛</m:t>
                                    </m:r>
                                  </m:sub>
                                </m:sSub>
                              </m:sub>
                            </m:sSub>
                          </m:num>
                          <m:den>
                            <m:r>
                              <a:rPr lang="en-US" altLang="zh-TW" sz="1600" i="1" dirty="0">
                                <a:latin typeface="Cambria Math" panose="02040503050406030204" pitchFamily="18" charset="0"/>
                              </a:rPr>
                              <m:t>𝑞</m:t>
                            </m:r>
                          </m:den>
                        </m:f>
                      </m:oMath>
                    </m:oMathPara>
                  </a14:m>
                  <a:endParaRPr lang="zh-TW" altLang="en-US" sz="1600" dirty="0"/>
                </a:p>
              </p:txBody>
            </p:sp>
          </mc:Choice>
          <mc:Fallback xmlns="">
            <p:sp>
              <p:nvSpPr>
                <p:cNvPr id="3" name="矩形 2">
                  <a:extLst>
                    <a:ext uri="{FF2B5EF4-FFF2-40B4-BE49-F238E27FC236}">
                      <a16:creationId xmlns:a16="http://schemas.microsoft.com/office/drawing/2014/main" id="{BD8128DA-1D35-42FA-B91E-733BD9FF88E8}"/>
                    </a:ext>
                  </a:extLst>
                </p:cNvPr>
                <p:cNvSpPr>
                  <a:spLocks noRot="1" noChangeAspect="1" noMove="1" noResize="1" noEditPoints="1" noAdjustHandles="1" noChangeArrowheads="1" noChangeShapeType="1" noTextEdit="1"/>
                </p:cNvSpPr>
                <p:nvPr/>
              </p:nvSpPr>
              <p:spPr>
                <a:xfrm>
                  <a:off x="7296021" y="612663"/>
                  <a:ext cx="1958999" cy="565219"/>
                </a:xfrm>
                <a:prstGeom prst="rect">
                  <a:avLst/>
                </a:prstGeom>
                <a:blipFill>
                  <a:blip r:embed="rId6"/>
                  <a:stretch>
                    <a:fillRect b="-4301"/>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72958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80F6E14-148B-45E7-AFFD-B334BD13504A}"/>
              </a:ext>
            </a:extLst>
          </p:cNvPr>
          <p:cNvSpPr>
            <a:spLocks noGrp="1"/>
          </p:cNvSpPr>
          <p:nvPr>
            <p:ph type="ctrTitle"/>
          </p:nvPr>
        </p:nvSpPr>
        <p:spPr>
          <a:xfrm>
            <a:off x="1524000" y="1172240"/>
            <a:ext cx="9144000" cy="2387600"/>
          </a:xfrm>
        </p:spPr>
        <p:txBody>
          <a:bodyPr/>
          <a:lstStyle/>
          <a:p>
            <a:r>
              <a:rPr lang="en-US" altLang="zh-TW" dirty="0">
                <a:latin typeface="Times New Roman" panose="02020603050405020304" pitchFamily="18" charset="0"/>
                <a:cs typeface="Times New Roman" panose="02020603050405020304" pitchFamily="18" charset="0"/>
              </a:rPr>
              <a:t>Model 1</a:t>
            </a:r>
            <a:endParaRPr lang="zh-TW" altLang="en-US" dirty="0">
              <a:latin typeface="Times New Roman" panose="02020603050405020304" pitchFamily="18" charset="0"/>
              <a:cs typeface="Times New Roman" panose="02020603050405020304" pitchFamily="18" charset="0"/>
            </a:endParaRPr>
          </a:p>
        </p:txBody>
      </p:sp>
      <p:sp>
        <p:nvSpPr>
          <p:cNvPr id="6" name="副標題 5">
            <a:extLst>
              <a:ext uri="{FF2B5EF4-FFF2-40B4-BE49-F238E27FC236}">
                <a16:creationId xmlns:a16="http://schemas.microsoft.com/office/drawing/2014/main" id="{3225CFAC-F2C3-4DAD-9D63-AAE7B8F4E02B}"/>
              </a:ext>
            </a:extLst>
          </p:cNvPr>
          <p:cNvSpPr>
            <a:spLocks noGrp="1"/>
          </p:cNvSpPr>
          <p:nvPr>
            <p:ph type="subTitle" idx="1"/>
          </p:nvPr>
        </p:nvSpPr>
        <p:spPr>
          <a:xfrm>
            <a:off x="1524000" y="3718417"/>
            <a:ext cx="9144000" cy="1655762"/>
          </a:xfrm>
        </p:spPr>
        <p:txBody>
          <a:bodyPr>
            <a:normAutofit/>
          </a:bodyPr>
          <a:lstStyle/>
          <a:p>
            <a:r>
              <a:rPr lang="en-US" altLang="zh-TW" sz="2800" b="1" dirty="0">
                <a:latin typeface="Times New Roman" panose="02020603050405020304" pitchFamily="18" charset="0"/>
                <a:cs typeface="Times New Roman" panose="02020603050405020304" pitchFamily="18" charset="0"/>
              </a:rPr>
              <a:t>Discrete-Time Solution — fixed trading times</a:t>
            </a:r>
          </a:p>
          <a:p>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給定固定的交易次數，以時間離散式的模型討論最佳策略</a:t>
            </a:r>
          </a:p>
        </p:txBody>
      </p:sp>
    </p:spTree>
    <p:extLst>
      <p:ext uri="{BB962C8B-B14F-4D97-AF65-F5344CB8AC3E}">
        <p14:creationId xmlns:p14="http://schemas.microsoft.com/office/powerpoint/2010/main" val="53193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2DCC5F-2BBB-493E-80F1-065A040D2B8C}"/>
              </a:ext>
            </a:extLst>
          </p:cNvPr>
          <p:cNvSpPr>
            <a:spLocks noGrp="1"/>
          </p:cNvSpPr>
          <p:nvPr>
            <p:ph type="title"/>
          </p:nvPr>
        </p:nvSpPr>
        <p:spPr>
          <a:xfrm>
            <a:off x="838200" y="365125"/>
            <a:ext cx="10515600" cy="1325563"/>
          </a:xfrm>
        </p:spPr>
        <p:txBody>
          <a:bodyPr/>
          <a:lstStyle/>
          <a:p>
            <a:r>
              <a:rPr lang="zh-TW" altLang="en-US" dirty="0">
                <a:latin typeface="標楷體" panose="03000509000000000000" pitchFamily="65" charset="-120"/>
                <a:ea typeface="標楷體" panose="03000509000000000000" pitchFamily="65" charset="-120"/>
              </a:rPr>
              <a:t>模型介紹</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E2EDF46-396A-4741-A5FE-08E26EB2C6B6}"/>
                  </a:ext>
                </a:extLst>
              </p:cNvPr>
              <p:cNvSpPr>
                <a:spLocks noGrp="1"/>
              </p:cNvSpPr>
              <p:nvPr>
                <p:ph idx="1"/>
              </p:nvPr>
            </p:nvSpPr>
            <p:spPr>
              <a:xfrm>
                <a:off x="838200" y="1614941"/>
                <a:ext cx="10150929" cy="3628118"/>
              </a:xfrm>
            </p:spPr>
            <p:txBody>
              <a:bodyPr>
                <a:normAutofit/>
              </a:bodyPr>
              <a:lstStyle/>
              <a:p>
                <a:pPr>
                  <a:lnSpc>
                    <a:spcPct val="100000"/>
                  </a:lnSpc>
                  <a:defRPr/>
                </a:pPr>
                <a14:m>
                  <m:oMath xmlns:m="http://schemas.openxmlformats.org/officeDocument/2006/math">
                    <m:r>
                      <a:rPr lang="zh-TW" altLang="en-US" sz="1800" i="1" smtClean="0">
                        <a:solidFill>
                          <a:prstClr val="black"/>
                        </a:solidFill>
                        <a:latin typeface="Cambria Math" panose="02040503050406030204" pitchFamily="18" charset="0"/>
                      </a:rPr>
                      <m:t>𝜏</m:t>
                    </m:r>
                  </m:oMath>
                </a14:m>
                <a:r>
                  <a:rPr lang="en-US" altLang="zh-TW"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表示一個</a:t>
                </a:r>
                <a:r>
                  <a:rPr lang="en-US" altLang="zh-TW"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interval</a:t>
                </a:r>
                <a:r>
                  <a:rPr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的時間長度 </a:t>
                </a:r>
                <a:r>
                  <a:rPr lang="en-US" altLang="zh-TW"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zh-TW" altLang="en-US" sz="1800" i="1">
                        <a:solidFill>
                          <a:prstClr val="black"/>
                        </a:solidFill>
                        <a:latin typeface="Cambria Math" panose="02040503050406030204" pitchFamily="18" charset="0"/>
                      </a:rPr>
                      <m:t>𝜏</m:t>
                    </m:r>
                  </m:oMath>
                </a14:m>
                <a:r>
                  <a:rPr lang="en-US" altLang="zh-TW"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14:m>
                  <m:oMath xmlns:m="http://schemas.openxmlformats.org/officeDocument/2006/math">
                    <m:f>
                      <m:fPr>
                        <m:ctrlPr>
                          <a:rPr lang="en-US" altLang="zh-TW" sz="1800" i="1" dirty="0" smtClean="0">
                            <a:solidFill>
                              <a:prstClr val="black"/>
                            </a:solidFill>
                            <a:latin typeface="Cambria Math" panose="02040503050406030204" pitchFamily="18" charset="0"/>
                            <a:ea typeface="標楷體" panose="03000509000000000000" pitchFamily="65" charset="-120"/>
                            <a:cs typeface="Times New Roman" panose="02020603050405020304" pitchFamily="18" charset="0"/>
                          </a:rPr>
                        </m:ctrlPr>
                      </m:fPr>
                      <m:num>
                        <m:r>
                          <a:rPr lang="en-US" altLang="zh-TW" sz="1800" b="0" i="1" dirty="0" smtClean="0">
                            <a:solidFill>
                              <a:prstClr val="black"/>
                            </a:solidFill>
                            <a:latin typeface="Cambria Math" panose="02040503050406030204" pitchFamily="18" charset="0"/>
                            <a:ea typeface="標楷體" panose="03000509000000000000" pitchFamily="65" charset="-120"/>
                            <a:cs typeface="Times New Roman" panose="02020603050405020304" pitchFamily="18" charset="0"/>
                          </a:rPr>
                          <m:t>𝑇</m:t>
                        </m:r>
                      </m:num>
                      <m:den>
                        <m:r>
                          <a:rPr lang="en-US" altLang="zh-TW" sz="1800" b="0" i="1" dirty="0" smtClean="0">
                            <a:solidFill>
                              <a:prstClr val="black"/>
                            </a:solidFill>
                            <a:latin typeface="Cambria Math" panose="02040503050406030204" pitchFamily="18" charset="0"/>
                            <a:ea typeface="標楷體" panose="03000509000000000000" pitchFamily="65" charset="-120"/>
                            <a:cs typeface="Times New Roman" panose="02020603050405020304" pitchFamily="18" charset="0"/>
                          </a:rPr>
                          <m:t>𝑁</m:t>
                        </m:r>
                      </m:den>
                    </m:f>
                  </m:oMath>
                </a14:m>
                <a:r>
                  <a:rPr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00000"/>
                  </a:lnSpc>
                </a:pPr>
                <a:r>
                  <a:rPr lang="en-US" altLang="zh-TW" sz="1800" dirty="0">
                    <a:latin typeface="Times New Roman" panose="02020603050405020304" pitchFamily="18" charset="0"/>
                    <a:cs typeface="Times New Roman" panose="02020603050405020304" pitchFamily="18" charset="0"/>
                  </a:rPr>
                  <a:t>trade times are fixed at </a:t>
                </a:r>
                <a:r>
                  <a:rPr lang="en-US" altLang="zh-TW" sz="1800" dirty="0" err="1">
                    <a:latin typeface="Times New Roman" panose="02020603050405020304" pitchFamily="18" charset="0"/>
                    <a:cs typeface="Times New Roman" panose="02020603050405020304" pitchFamily="18" charset="0"/>
                  </a:rPr>
                  <a:t>t</a:t>
                </a:r>
                <a:r>
                  <a:rPr lang="en-US" altLang="zh-TW" sz="1800" baseline="-25000" dirty="0" err="1">
                    <a:latin typeface="Times New Roman" panose="02020603050405020304" pitchFamily="18" charset="0"/>
                    <a:cs typeface="Times New Roman" panose="02020603050405020304" pitchFamily="18" charset="0"/>
                  </a:rPr>
                  <a:t>n</a:t>
                </a:r>
                <a:r>
                  <a:rPr lang="en-US" altLang="zh-TW" sz="1800" dirty="0">
                    <a:latin typeface="Times New Roman" panose="02020603050405020304" pitchFamily="18" charset="0"/>
                    <a:cs typeface="Times New Roman" panose="02020603050405020304" pitchFamily="18" charset="0"/>
                  </a:rPr>
                  <a:t> = </a:t>
                </a:r>
                <a:r>
                  <a:rPr lang="en-US" altLang="zh-TW" sz="1800" dirty="0" err="1">
                    <a:latin typeface="Times New Roman" panose="02020603050405020304" pitchFamily="18" charset="0"/>
                    <a:cs typeface="Times New Roman" panose="02020603050405020304" pitchFamily="18" charset="0"/>
                  </a:rPr>
                  <a:t>nτ</a:t>
                </a:r>
                <a:r>
                  <a:rPr lang="en-US" altLang="zh-TW" sz="1800" dirty="0">
                    <a:latin typeface="Times New Roman" panose="02020603050405020304" pitchFamily="18" charset="0"/>
                    <a:cs typeface="Times New Roman" panose="02020603050405020304" pitchFamily="18" charset="0"/>
                  </a:rPr>
                  <a:t> , where τ = T/N and n = 0, 1,...,N</a:t>
                </a:r>
              </a:p>
              <a:p>
                <a:pPr marL="285750" indent="-285750">
                  <a:lnSpc>
                    <a:spcPct val="100000"/>
                  </a:lnSpc>
                </a:pPr>
                <a14:m>
                  <m:oMath xmlns:m="http://schemas.openxmlformats.org/officeDocument/2006/math">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𝑥</m:t>
                        </m:r>
                      </m:e>
                      <m:sub>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𝑡</m:t>
                            </m:r>
                          </m:e>
                          <m:sub>
                            <m:r>
                              <a:rPr lang="en-US" altLang="zh-TW" sz="1800" i="1" dirty="0">
                                <a:latin typeface="Cambria Math" panose="02040503050406030204" pitchFamily="18" charset="0"/>
                              </a:rPr>
                              <m:t>𝑖</m:t>
                            </m:r>
                          </m:sub>
                        </m:sSub>
                        <m:r>
                          <a:rPr lang="en-US" altLang="zh-TW" sz="1800" i="1" dirty="0">
                            <a:latin typeface="Cambria Math" panose="02040503050406030204" pitchFamily="18" charset="0"/>
                          </a:rPr>
                          <m:t> </m:t>
                        </m:r>
                      </m:sub>
                    </m:sSub>
                  </m:oMath>
                </a14:m>
                <a:r>
                  <a:rPr lang="en-US" altLang="zh-TW" sz="1800" dirty="0">
                    <a:latin typeface="Times New Roman" panose="02020603050405020304" pitchFamily="18" charset="0"/>
                    <a:cs typeface="Times New Roman" panose="02020603050405020304" pitchFamily="18" charset="0"/>
                  </a:rPr>
                  <a:t>: the size of trade at </a:t>
                </a:r>
                <a:r>
                  <a:rPr lang="en-US" altLang="zh-TW" sz="1800" dirty="0" err="1">
                    <a:latin typeface="Times New Roman" panose="02020603050405020304" pitchFamily="18" charset="0"/>
                    <a:cs typeface="Times New Roman" panose="02020603050405020304" pitchFamily="18" charset="0"/>
                  </a:rPr>
                  <a:t>t</a:t>
                </a:r>
                <a:r>
                  <a:rPr lang="en-US" altLang="zh-TW" sz="1800" baseline="-25000" dirty="0" err="1">
                    <a:latin typeface="Times New Roman" panose="02020603050405020304" pitchFamily="18" charset="0"/>
                    <a:cs typeface="Times New Roman" panose="02020603050405020304" pitchFamily="18" charset="0"/>
                  </a:rPr>
                  <a:t>i</a:t>
                </a:r>
                <a:endParaRPr lang="en-US" altLang="zh-TW" sz="1800" dirty="0">
                  <a:latin typeface="Times New Roman" panose="02020603050405020304" pitchFamily="18" charset="0"/>
                  <a:cs typeface="Times New Roman" panose="02020603050405020304" pitchFamily="18" charset="0"/>
                </a:endParaRPr>
              </a:p>
              <a:p>
                <a:pPr marL="285750" indent="-285750">
                  <a:lnSpc>
                    <a:spcPct val="100000"/>
                  </a:lnSpc>
                </a:pPr>
                <a14:m>
                  <m:oMath xmlns:m="http://schemas.openxmlformats.org/officeDocument/2006/math">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𝑋</m:t>
                        </m:r>
                      </m:e>
                      <m:sub>
                        <m:r>
                          <a:rPr lang="en-US" altLang="zh-TW" sz="1800" i="1">
                            <a:latin typeface="Cambria Math" panose="02040503050406030204" pitchFamily="18" charset="0"/>
                          </a:rPr>
                          <m:t>𝑡</m:t>
                        </m:r>
                      </m:sub>
                    </m:sSub>
                  </m:oMath>
                </a14:m>
                <a:r>
                  <a:rPr lang="zh-TW" altLang="en-US" sz="1800" dirty="0">
                    <a:latin typeface="Times New Roman" panose="02020603050405020304" pitchFamily="18" charset="0"/>
                    <a:cs typeface="Times New Roman" panose="02020603050405020304" pitchFamily="18" charset="0"/>
                  </a:rPr>
                  <a:t> </a:t>
                </a:r>
                <a:r>
                  <a:rPr lang="en-US" altLang="zh-TW" sz="1800" dirty="0">
                    <a:latin typeface="Times New Roman" panose="02020603050405020304" pitchFamily="18" charset="0"/>
                    <a:cs typeface="Times New Roman" panose="02020603050405020304" pitchFamily="18" charset="0"/>
                  </a:rPr>
                  <a:t>: the remaining order to be executed at time t</a:t>
                </a:r>
              </a:p>
              <a:p>
                <a:pPr lvl="0">
                  <a:lnSpc>
                    <a:spcPct val="110000"/>
                  </a:lnSpc>
                  <a:defRPr/>
                </a:pPr>
                <a:endPar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p>
            </p:txBody>
          </p:sp>
        </mc:Choice>
        <mc:Fallback xmlns="">
          <p:sp>
            <p:nvSpPr>
              <p:cNvPr id="3" name="內容版面配置區 2">
                <a:extLst>
                  <a:ext uri="{FF2B5EF4-FFF2-40B4-BE49-F238E27FC236}">
                    <a16:creationId xmlns:a16="http://schemas.microsoft.com/office/drawing/2014/main" id="{5E2EDF46-396A-4741-A5FE-08E26EB2C6B6}"/>
                  </a:ext>
                </a:extLst>
              </p:cNvPr>
              <p:cNvSpPr>
                <a:spLocks noGrp="1" noRot="1" noChangeAspect="1" noMove="1" noResize="1" noEditPoints="1" noAdjustHandles="1" noChangeArrowheads="1" noChangeShapeType="1" noTextEdit="1"/>
              </p:cNvSpPr>
              <p:nvPr>
                <p:ph idx="1"/>
              </p:nvPr>
            </p:nvSpPr>
            <p:spPr>
              <a:xfrm>
                <a:off x="838200" y="1614941"/>
                <a:ext cx="10150929" cy="3628118"/>
              </a:xfrm>
              <a:blipFill>
                <a:blip r:embed="rId2"/>
                <a:stretch>
                  <a:fillRect l="-42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4D38716F-FCE0-4A3D-A709-4DB449039767}"/>
              </a:ext>
            </a:extLst>
          </p:cNvPr>
          <p:cNvSpPr>
            <a:spLocks noGrp="1"/>
          </p:cNvSpPr>
          <p:nvPr>
            <p:ph type="sldNum" sz="quarter" idx="12"/>
          </p:nvPr>
        </p:nvSpPr>
        <p:spPr/>
        <p:txBody>
          <a:bodyPr/>
          <a:lstStyle/>
          <a:p>
            <a:fld id="{96F8A2F4-2C25-4EF2-8650-159F3BB9B758}" type="slidenum">
              <a:rPr lang="zh-TW" altLang="en-US" smtClean="0"/>
              <a:t>14</a:t>
            </a:fld>
            <a:endParaRPr lang="zh-TW" altLang="en-US"/>
          </a:p>
        </p:txBody>
      </p:sp>
    </p:spTree>
    <p:extLst>
      <p:ext uri="{BB962C8B-B14F-4D97-AF65-F5344CB8AC3E}">
        <p14:creationId xmlns:p14="http://schemas.microsoft.com/office/powerpoint/2010/main" val="130463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C8F642F-169B-45E2-B5CA-C31F061561D3}"/>
              </a:ext>
            </a:extLst>
          </p:cNvPr>
          <p:cNvSpPr>
            <a:spLocks noGrp="1"/>
          </p:cNvSpPr>
          <p:nvPr>
            <p:ph idx="1"/>
          </p:nvPr>
        </p:nvSpPr>
        <p:spPr>
          <a:xfrm>
            <a:off x="652848" y="1281928"/>
            <a:ext cx="10863649" cy="4351338"/>
          </a:xfrm>
        </p:spPr>
        <p:txBody>
          <a:bodyPr/>
          <a:lstStyle/>
          <a:p>
            <a:r>
              <a:rPr lang="en-US" altLang="zh-TW" dirty="0">
                <a:latin typeface="Times New Roman" panose="02020603050405020304" pitchFamily="18" charset="0"/>
                <a:cs typeface="Times New Roman" panose="02020603050405020304" pitchFamily="18" charset="0"/>
              </a:rPr>
              <a:t>The strategy set</a:t>
            </a: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The optimal execution problem — </a:t>
            </a:r>
            <a:r>
              <a:rPr lang="en-US" altLang="zh-TW" sz="2400" dirty="0">
                <a:solidFill>
                  <a:srgbClr val="FF0000"/>
                </a:solidFill>
                <a:latin typeface="Times New Roman" panose="02020603050405020304" pitchFamily="18" charset="0"/>
                <a:cs typeface="Times New Roman" panose="02020603050405020304" pitchFamily="18" charset="0"/>
              </a:rPr>
              <a:t>minimize the expected total cost of his purchase</a:t>
            </a:r>
            <a:r>
              <a:rPr lang="en-US" altLang="zh-TW" sz="2400" dirty="0">
                <a:latin typeface="Times New Roman" panose="02020603050405020304" pitchFamily="18" charset="0"/>
                <a:cs typeface="Times New Roman" panose="02020603050405020304" pitchFamily="18" charset="0"/>
              </a:rPr>
              <a:t>.</a:t>
            </a:r>
          </a:p>
          <a:p>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EBD21E8-F366-43BE-9E1A-2F744306A103}"/>
              </a:ext>
            </a:extLst>
          </p:cNvPr>
          <p:cNvSpPr>
            <a:spLocks noGrp="1"/>
          </p:cNvSpPr>
          <p:nvPr>
            <p:ph type="sldNum" sz="quarter" idx="12"/>
          </p:nvPr>
        </p:nvSpPr>
        <p:spPr/>
        <p:txBody>
          <a:bodyPr/>
          <a:lstStyle/>
          <a:p>
            <a:fld id="{96F8A2F4-2C25-4EF2-8650-159F3BB9B758}" type="slidenum">
              <a:rPr lang="zh-TW" altLang="en-US" smtClean="0"/>
              <a:t>15</a:t>
            </a:fld>
            <a:endParaRPr lang="zh-TW" altLang="en-US"/>
          </a:p>
        </p:txBody>
      </p:sp>
      <p:pic>
        <p:nvPicPr>
          <p:cNvPr id="5" name="圖片 4">
            <a:extLst>
              <a:ext uri="{FF2B5EF4-FFF2-40B4-BE49-F238E27FC236}">
                <a16:creationId xmlns:a16="http://schemas.microsoft.com/office/drawing/2014/main" id="{72609684-B7A4-4210-873C-89FD4FDA71BE}"/>
              </a:ext>
            </a:extLst>
          </p:cNvPr>
          <p:cNvPicPr>
            <a:picLocks noChangeAspect="1"/>
          </p:cNvPicPr>
          <p:nvPr/>
        </p:nvPicPr>
        <p:blipFill>
          <a:blip r:embed="rId2"/>
          <a:stretch>
            <a:fillRect/>
          </a:stretch>
        </p:blipFill>
        <p:spPr>
          <a:xfrm>
            <a:off x="1653557" y="1850453"/>
            <a:ext cx="7910127" cy="1151581"/>
          </a:xfrm>
          <a:prstGeom prst="rect">
            <a:avLst/>
          </a:prstGeom>
          <a:noFill/>
          <a:ln>
            <a:noFill/>
          </a:ln>
        </p:spPr>
      </p:pic>
      <p:pic>
        <p:nvPicPr>
          <p:cNvPr id="8" name="圖片 7">
            <a:extLst>
              <a:ext uri="{FF2B5EF4-FFF2-40B4-BE49-F238E27FC236}">
                <a16:creationId xmlns:a16="http://schemas.microsoft.com/office/drawing/2014/main" id="{F14D6960-9DD4-4BC7-886A-24795FACCA99}"/>
              </a:ext>
            </a:extLst>
          </p:cNvPr>
          <p:cNvPicPr>
            <a:picLocks noChangeAspect="1"/>
          </p:cNvPicPr>
          <p:nvPr/>
        </p:nvPicPr>
        <p:blipFill>
          <a:blip r:embed="rId3"/>
          <a:stretch>
            <a:fillRect/>
          </a:stretch>
        </p:blipFill>
        <p:spPr>
          <a:xfrm>
            <a:off x="2534696" y="3937720"/>
            <a:ext cx="6751905" cy="1577477"/>
          </a:xfrm>
          <a:prstGeom prst="rect">
            <a:avLst/>
          </a:prstGeom>
        </p:spPr>
      </p:pic>
    </p:spTree>
    <p:extLst>
      <p:ext uri="{BB962C8B-B14F-4D97-AF65-F5344CB8AC3E}">
        <p14:creationId xmlns:p14="http://schemas.microsoft.com/office/powerpoint/2010/main" val="359539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D9C7D2B-2619-4EC1-9B9B-BB822FB310C9}"/>
              </a:ext>
            </a:extLst>
          </p:cNvPr>
          <p:cNvSpPr>
            <a:spLocks noGrp="1"/>
          </p:cNvSpPr>
          <p:nvPr>
            <p:ph type="sldNum" sz="quarter" idx="12"/>
          </p:nvPr>
        </p:nvSpPr>
        <p:spPr/>
        <p:txBody>
          <a:bodyPr/>
          <a:lstStyle/>
          <a:p>
            <a:fld id="{96F8A2F4-2C25-4EF2-8650-159F3BB9B758}" type="slidenum">
              <a:rPr lang="zh-TW" altLang="en-US" smtClean="0"/>
              <a:t>16</a:t>
            </a:fld>
            <a:endParaRPr lang="zh-TW" altLang="en-US"/>
          </a:p>
        </p:txBody>
      </p:sp>
      <p:pic>
        <p:nvPicPr>
          <p:cNvPr id="16" name="圖片 15">
            <a:extLst>
              <a:ext uri="{FF2B5EF4-FFF2-40B4-BE49-F238E27FC236}">
                <a16:creationId xmlns:a16="http://schemas.microsoft.com/office/drawing/2014/main" id="{175408A1-7510-4571-8CE4-A3C2E1AD5E6B}"/>
              </a:ext>
            </a:extLst>
          </p:cNvPr>
          <p:cNvPicPr>
            <a:picLocks noChangeAspect="1"/>
          </p:cNvPicPr>
          <p:nvPr/>
        </p:nvPicPr>
        <p:blipFill>
          <a:blip r:embed="rId2"/>
          <a:stretch>
            <a:fillRect/>
          </a:stretch>
        </p:blipFill>
        <p:spPr>
          <a:xfrm>
            <a:off x="1506101" y="1182903"/>
            <a:ext cx="8959212" cy="634281"/>
          </a:xfrm>
          <a:prstGeom prst="rect">
            <a:avLst/>
          </a:prstGeom>
        </p:spPr>
      </p:pic>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159300DA-3AE6-4C6E-B548-C91BF3CED92E}"/>
                  </a:ext>
                </a:extLst>
              </p:cNvPr>
              <p:cNvSpPr txBox="1"/>
              <p:nvPr/>
            </p:nvSpPr>
            <p:spPr>
              <a:xfrm>
                <a:off x="968119" y="709560"/>
                <a:ext cx="2489912" cy="400110"/>
              </a:xfrm>
              <a:prstGeom prst="rect">
                <a:avLst/>
              </a:prstGeom>
              <a:noFill/>
            </p:spPr>
            <p:txBody>
              <a:bodyPr wrap="none" rtlCol="0">
                <a:spAutoFi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每一期的交易量</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sSub>
                      <m:sSubPr>
                        <m:ctrlPr>
                          <a:rPr lang="en-US" altLang="zh-TW" sz="2000" i="1" dirty="0" smtClean="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000" b="0" i="1" dirty="0" smtClean="0">
                            <a:latin typeface="Cambria Math" panose="02040503050406030204" pitchFamily="18" charset="0"/>
                            <a:ea typeface="標楷體" panose="03000509000000000000" pitchFamily="65" charset="-120"/>
                            <a:cs typeface="Times New Roman" panose="02020603050405020304" pitchFamily="18" charset="0"/>
                          </a:rPr>
                          <m:t>𝑥</m:t>
                        </m:r>
                      </m:e>
                      <m:sub>
                        <m:r>
                          <a:rPr lang="en-US" altLang="zh-TW" sz="2000" b="0" i="1" dirty="0" smtClean="0">
                            <a:latin typeface="Cambria Math" panose="02040503050406030204" pitchFamily="18" charset="0"/>
                            <a:ea typeface="標楷體" panose="03000509000000000000" pitchFamily="65" charset="-120"/>
                            <a:cs typeface="Times New Roman" panose="02020603050405020304" pitchFamily="18" charset="0"/>
                          </a:rPr>
                          <m:t>𝑛</m:t>
                        </m:r>
                      </m:sub>
                    </m:sSub>
                  </m:oMath>
                </a14:m>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7" name="文字方塊 16">
                <a:extLst>
                  <a:ext uri="{FF2B5EF4-FFF2-40B4-BE49-F238E27FC236}">
                    <a16:creationId xmlns:a16="http://schemas.microsoft.com/office/drawing/2014/main" id="{159300DA-3AE6-4C6E-B548-C91BF3CED92E}"/>
                  </a:ext>
                </a:extLst>
              </p:cNvPr>
              <p:cNvSpPr txBox="1">
                <a:spLocks noRot="1" noChangeAspect="1" noMove="1" noResize="1" noEditPoints="1" noAdjustHandles="1" noChangeArrowheads="1" noChangeShapeType="1" noTextEdit="1"/>
              </p:cNvSpPr>
              <p:nvPr/>
            </p:nvSpPr>
            <p:spPr>
              <a:xfrm>
                <a:off x="968119" y="709560"/>
                <a:ext cx="2489912" cy="400110"/>
              </a:xfrm>
              <a:prstGeom prst="rect">
                <a:avLst/>
              </a:prstGeom>
              <a:blipFill>
                <a:blip r:embed="rId3"/>
                <a:stretch>
                  <a:fillRect l="-2696" t="-7576" r="-2451"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04C7F7F5-A9C1-4D51-9CFD-69AF13E163B5}"/>
                  </a:ext>
                </a:extLst>
              </p:cNvPr>
              <p:cNvSpPr txBox="1"/>
              <p:nvPr/>
            </p:nvSpPr>
            <p:spPr>
              <a:xfrm>
                <a:off x="903159" y="2103941"/>
                <a:ext cx="10385681" cy="495328"/>
              </a:xfrm>
              <a:prstGeom prst="rect">
                <a:avLst/>
              </a:prstGeom>
              <a:noFill/>
            </p:spPr>
            <p:txBody>
              <a:bodyPr wrap="square" rtlCol="0">
                <a:sp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The expected cost for future trades under the</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optimal strategy is</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14:m>
                  <m:oMath xmlns:m="http://schemas.openxmlformats.org/officeDocument/2006/math">
                    <m:sSub>
                      <m:sSubPr>
                        <m:ctrlPr>
                          <a:rPr lang="en-US" altLang="zh-TW" sz="2400" i="1" dirty="0" smtClean="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400" b="0" i="1" dirty="0" smtClean="0">
                            <a:latin typeface="Cambria Math" panose="02040503050406030204" pitchFamily="18" charset="0"/>
                            <a:ea typeface="標楷體" panose="03000509000000000000" pitchFamily="65" charset="-120"/>
                            <a:cs typeface="Times New Roman" panose="02020603050405020304" pitchFamily="18" charset="0"/>
                          </a:rPr>
                          <m:t>𝐽</m:t>
                        </m:r>
                      </m:e>
                      <m:sub>
                        <m:sSub>
                          <m:sSubPr>
                            <m:ctrlPr>
                              <a:rPr lang="en-US" altLang="zh-TW" sz="2400" i="1" dirty="0" smtClean="0">
                                <a:latin typeface="Cambria Math" panose="02040503050406030204" pitchFamily="18" charset="0"/>
                                <a:ea typeface="標楷體" panose="03000509000000000000" pitchFamily="65" charset="-120"/>
                                <a:cs typeface="Times New Roman" panose="02020603050405020304" pitchFamily="18" charset="0"/>
                              </a:rPr>
                            </m:ctrlPr>
                          </m:sSubPr>
                          <m:e>
                            <m:r>
                              <a:rPr lang="en-US" altLang="zh-TW" sz="2400" b="0" i="1" dirty="0" smtClean="0">
                                <a:latin typeface="Cambria Math" panose="02040503050406030204" pitchFamily="18" charset="0"/>
                                <a:ea typeface="標楷體" panose="03000509000000000000" pitchFamily="65" charset="-120"/>
                                <a:cs typeface="Times New Roman" panose="02020603050405020304" pitchFamily="18" charset="0"/>
                              </a:rPr>
                              <m:t>𝑡</m:t>
                            </m:r>
                          </m:e>
                          <m:sub>
                            <m:r>
                              <a:rPr lang="en-US" altLang="zh-TW" sz="2400" b="0" i="1" dirty="0" smtClean="0">
                                <a:latin typeface="Cambria Math" panose="02040503050406030204" pitchFamily="18" charset="0"/>
                                <a:ea typeface="標楷體" panose="03000509000000000000" pitchFamily="65" charset="-120"/>
                                <a:cs typeface="Times New Roman" panose="02020603050405020304" pitchFamily="18" charset="0"/>
                              </a:rPr>
                              <m:t>𝑛</m:t>
                            </m:r>
                          </m:sub>
                        </m:sSub>
                      </m:sub>
                    </m:sSub>
                  </m:oMath>
                </a14:m>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18" name="文字方塊 17">
                <a:extLst>
                  <a:ext uri="{FF2B5EF4-FFF2-40B4-BE49-F238E27FC236}">
                    <a16:creationId xmlns:a16="http://schemas.microsoft.com/office/drawing/2014/main" id="{04C7F7F5-A9C1-4D51-9CFD-69AF13E163B5}"/>
                  </a:ext>
                </a:extLst>
              </p:cNvPr>
              <p:cNvSpPr txBox="1">
                <a:spLocks noRot="1" noChangeAspect="1" noMove="1" noResize="1" noEditPoints="1" noAdjustHandles="1" noChangeArrowheads="1" noChangeShapeType="1" noTextEdit="1"/>
              </p:cNvSpPr>
              <p:nvPr/>
            </p:nvSpPr>
            <p:spPr>
              <a:xfrm>
                <a:off x="903159" y="2103941"/>
                <a:ext cx="10385681" cy="495328"/>
              </a:xfrm>
              <a:prstGeom prst="rect">
                <a:avLst/>
              </a:prstGeom>
              <a:blipFill>
                <a:blip r:embed="rId4"/>
                <a:stretch>
                  <a:fillRect l="-880" t="-9877" b="-20988"/>
                </a:stretch>
              </a:blipFill>
            </p:spPr>
            <p:txBody>
              <a:bodyPr/>
              <a:lstStyle/>
              <a:p>
                <a:r>
                  <a:rPr lang="zh-TW" altLang="en-US">
                    <a:noFill/>
                  </a:rPr>
                  <a:t> </a:t>
                </a:r>
              </a:p>
            </p:txBody>
          </p:sp>
        </mc:Fallback>
      </mc:AlternateContent>
      <p:pic>
        <p:nvPicPr>
          <p:cNvPr id="19" name="圖片 18">
            <a:extLst>
              <a:ext uri="{FF2B5EF4-FFF2-40B4-BE49-F238E27FC236}">
                <a16:creationId xmlns:a16="http://schemas.microsoft.com/office/drawing/2014/main" id="{9582A8E9-39D7-4D85-B800-1019E00F1D82}"/>
              </a:ext>
            </a:extLst>
          </p:cNvPr>
          <p:cNvPicPr>
            <a:picLocks noChangeAspect="1"/>
          </p:cNvPicPr>
          <p:nvPr/>
        </p:nvPicPr>
        <p:blipFill>
          <a:blip r:embed="rId5"/>
          <a:stretch>
            <a:fillRect/>
          </a:stretch>
        </p:blipFill>
        <p:spPr>
          <a:xfrm>
            <a:off x="2213075" y="2717997"/>
            <a:ext cx="7422360" cy="687256"/>
          </a:xfrm>
          <a:prstGeom prst="rect">
            <a:avLst/>
          </a:prstGeom>
        </p:spPr>
      </p:pic>
      <p:grpSp>
        <p:nvGrpSpPr>
          <p:cNvPr id="22" name="群組 21">
            <a:extLst>
              <a:ext uri="{FF2B5EF4-FFF2-40B4-BE49-F238E27FC236}">
                <a16:creationId xmlns:a16="http://schemas.microsoft.com/office/drawing/2014/main" id="{ED91E7AE-1F7B-4F83-A00C-DF46B99BF990}"/>
              </a:ext>
            </a:extLst>
          </p:cNvPr>
          <p:cNvGrpSpPr/>
          <p:nvPr/>
        </p:nvGrpSpPr>
        <p:grpSpPr>
          <a:xfrm>
            <a:off x="1472807" y="3721804"/>
            <a:ext cx="8497036" cy="2545259"/>
            <a:chOff x="1296221" y="3933187"/>
            <a:chExt cx="8497036" cy="2545259"/>
          </a:xfrm>
        </p:grpSpPr>
        <p:pic>
          <p:nvPicPr>
            <p:cNvPr id="20" name="圖片 19">
              <a:extLst>
                <a:ext uri="{FF2B5EF4-FFF2-40B4-BE49-F238E27FC236}">
                  <a16:creationId xmlns:a16="http://schemas.microsoft.com/office/drawing/2014/main" id="{4241FE05-BC98-4F1B-9E30-096762E38546}"/>
                </a:ext>
              </a:extLst>
            </p:cNvPr>
            <p:cNvPicPr>
              <a:picLocks noChangeAspect="1"/>
            </p:cNvPicPr>
            <p:nvPr/>
          </p:nvPicPr>
          <p:blipFill>
            <a:blip r:embed="rId6"/>
            <a:stretch>
              <a:fillRect/>
            </a:stretch>
          </p:blipFill>
          <p:spPr>
            <a:xfrm>
              <a:off x="1296221" y="3933187"/>
              <a:ext cx="8497036" cy="1653683"/>
            </a:xfrm>
            <a:prstGeom prst="rect">
              <a:avLst/>
            </a:prstGeom>
          </p:spPr>
        </p:pic>
        <p:pic>
          <p:nvPicPr>
            <p:cNvPr id="21" name="圖片 20">
              <a:extLst>
                <a:ext uri="{FF2B5EF4-FFF2-40B4-BE49-F238E27FC236}">
                  <a16:creationId xmlns:a16="http://schemas.microsoft.com/office/drawing/2014/main" id="{9E4507EA-69CB-4E1B-9B7C-E4B51DC5F561}"/>
                </a:ext>
              </a:extLst>
            </p:cNvPr>
            <p:cNvPicPr>
              <a:picLocks noChangeAspect="1"/>
            </p:cNvPicPr>
            <p:nvPr/>
          </p:nvPicPr>
          <p:blipFill>
            <a:blip r:embed="rId7"/>
            <a:stretch>
              <a:fillRect/>
            </a:stretch>
          </p:blipFill>
          <p:spPr>
            <a:xfrm>
              <a:off x="1518458" y="5586870"/>
              <a:ext cx="7704701" cy="891576"/>
            </a:xfrm>
            <a:prstGeom prst="rect">
              <a:avLst/>
            </a:prstGeom>
          </p:spPr>
        </p:pic>
      </p:grpSp>
    </p:spTree>
    <p:extLst>
      <p:ext uri="{BB962C8B-B14F-4D97-AF65-F5344CB8AC3E}">
        <p14:creationId xmlns:p14="http://schemas.microsoft.com/office/powerpoint/2010/main" val="298016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80F6E14-148B-45E7-AFFD-B334BD13504A}"/>
              </a:ext>
            </a:extLst>
          </p:cNvPr>
          <p:cNvSpPr>
            <a:spLocks noGrp="1"/>
          </p:cNvSpPr>
          <p:nvPr>
            <p:ph type="ctrTitle"/>
          </p:nvPr>
        </p:nvSpPr>
        <p:spPr/>
        <p:txBody>
          <a:bodyPr>
            <a:normAutofit/>
          </a:bodyPr>
          <a:lstStyle/>
          <a:p>
            <a:r>
              <a:rPr lang="en-US" altLang="zh-TW" sz="5400" dirty="0">
                <a:latin typeface="Times New Roman" panose="02020603050405020304" pitchFamily="18" charset="0"/>
                <a:cs typeface="Times New Roman" panose="02020603050405020304" pitchFamily="18" charset="0"/>
              </a:rPr>
              <a:t>Model 1_Implementation</a:t>
            </a:r>
            <a:endParaRPr lang="zh-TW" altLang="en-US" sz="5400" dirty="0">
              <a:latin typeface="Times New Roman" panose="02020603050405020304" pitchFamily="18" charset="0"/>
              <a:cs typeface="Times New Roman" panose="02020603050405020304" pitchFamily="18" charset="0"/>
            </a:endParaRPr>
          </a:p>
        </p:txBody>
      </p:sp>
      <p:sp>
        <p:nvSpPr>
          <p:cNvPr id="7" name="副標題 6">
            <a:extLst>
              <a:ext uri="{FF2B5EF4-FFF2-40B4-BE49-F238E27FC236}">
                <a16:creationId xmlns:a16="http://schemas.microsoft.com/office/drawing/2014/main" id="{D5BCEEE3-AF86-46EA-95CE-5892AD560B8D}"/>
              </a:ext>
            </a:extLst>
          </p:cNvPr>
          <p:cNvSpPr>
            <a:spLocks noGrp="1"/>
          </p:cNvSpPr>
          <p:nvPr>
            <p:ph type="subTitle" idx="1"/>
          </p:nvPr>
        </p:nvSpPr>
        <p:spPr>
          <a:xfrm>
            <a:off x="1524000" y="3717785"/>
            <a:ext cx="9144000" cy="1655762"/>
          </a:xfrm>
        </p:spPr>
        <p:txBody>
          <a:bodyPr>
            <a:normAutofit/>
          </a:bodyPr>
          <a:lstStyle/>
          <a:p>
            <a:r>
              <a:rPr lang="en-US" altLang="zh-TW" sz="2800" dirty="0">
                <a:latin typeface="Times New Roman" panose="02020603050405020304" pitchFamily="18" charset="0"/>
                <a:cs typeface="Times New Roman" panose="02020603050405020304" pitchFamily="18" charset="0"/>
              </a:rPr>
              <a:t>T=1 , N=10,</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25,</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100</a:t>
            </a:r>
          </a:p>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觀察一天中交易次數大小對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strategy</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的影響</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33694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ED5323-EC04-4255-B9AA-D662EC85CCFD}"/>
              </a:ext>
            </a:extLst>
          </p:cNvPr>
          <p:cNvSpPr>
            <a:spLocks noGrp="1"/>
          </p:cNvSpPr>
          <p:nvPr>
            <p:ph type="title"/>
          </p:nvPr>
        </p:nvSpPr>
        <p:spPr>
          <a:xfrm>
            <a:off x="838200" y="449435"/>
            <a:ext cx="10515600" cy="1325563"/>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Model_</a:t>
            </a:r>
            <a:r>
              <a:rPr lang="en-US" altLang="zh-TW"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dirty="0">
                <a:latin typeface="標楷體" panose="03000509000000000000" pitchFamily="65" charset="-120"/>
                <a:ea typeface="標楷體" panose="03000509000000000000" pitchFamily="65" charset="-120"/>
                <a:cs typeface="Times New Roman" panose="02020603050405020304" pitchFamily="18" charset="0"/>
              </a:rPr>
              <a:t>實作</a:t>
            </a:r>
          </a:p>
        </p:txBody>
      </p:sp>
      <p:sp>
        <p:nvSpPr>
          <p:cNvPr id="3" name="內容版面配置區 2">
            <a:extLst>
              <a:ext uri="{FF2B5EF4-FFF2-40B4-BE49-F238E27FC236}">
                <a16:creationId xmlns:a16="http://schemas.microsoft.com/office/drawing/2014/main" id="{C0982938-F53C-44D2-8416-9B7179B8B83D}"/>
              </a:ext>
            </a:extLst>
          </p:cNvPr>
          <p:cNvSpPr>
            <a:spLocks noGrp="1"/>
          </p:cNvSpPr>
          <p:nvPr>
            <p:ph idx="1"/>
          </p:nvPr>
        </p:nvSpPr>
        <p:spPr>
          <a:xfrm>
            <a:off x="838200" y="1774998"/>
            <a:ext cx="10515600" cy="4824112"/>
          </a:xfrm>
        </p:spPr>
        <p:txBody>
          <a:bodyPr>
            <a:normAutofit/>
          </a:bodyPr>
          <a:lstStyle/>
          <a:p>
            <a:r>
              <a:rPr lang="fr-FR" altLang="zh-TW" sz="2400" dirty="0">
                <a:solidFill>
                  <a:srgbClr val="232A31"/>
                </a:solidFill>
                <a:latin typeface="Times New Roman" panose="02020603050405020304" pitchFamily="18" charset="0"/>
                <a:cs typeface="Times New Roman" panose="02020603050405020304" pitchFamily="18" charset="0"/>
              </a:rPr>
              <a:t>Japan Tobacco Inc</a:t>
            </a:r>
            <a:r>
              <a:rPr lang="en-US" altLang="zh-TW" sz="2400" dirty="0">
                <a:solidFill>
                  <a:srgbClr val="232A31"/>
                </a:solidFill>
                <a:latin typeface="Times New Roman" panose="02020603050405020304" pitchFamily="18" charset="0"/>
                <a:cs typeface="Times New Roman" panose="02020603050405020304" pitchFamily="18" charset="0"/>
              </a:rPr>
              <a:t>.2914.T</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T=1 (day) , </a:t>
            </a:r>
            <a:r>
              <a:rPr lang="en-US" altLang="zh-TW" sz="2400" dirty="0">
                <a:solidFill>
                  <a:srgbClr val="232A31"/>
                </a:solidFill>
                <a:latin typeface="Times New Roman" panose="02020603050405020304" pitchFamily="18" charset="0"/>
                <a:cs typeface="Times New Roman" panose="02020603050405020304" pitchFamily="18" charset="0"/>
              </a:rPr>
              <a:t>2021/08/2</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N=10 , 25 , 100</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Tau = T/N</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X = 100,000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交易總量</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endParaRPr lang="zh-TW" altLang="en-US" dirty="0"/>
          </a:p>
        </p:txBody>
      </p:sp>
      <p:sp>
        <p:nvSpPr>
          <p:cNvPr id="4" name="投影片編號版面配置區 3">
            <a:extLst>
              <a:ext uri="{FF2B5EF4-FFF2-40B4-BE49-F238E27FC236}">
                <a16:creationId xmlns:a16="http://schemas.microsoft.com/office/drawing/2014/main" id="{10D49A38-A636-4D00-B98B-A3FB6DCA129E}"/>
              </a:ext>
            </a:extLst>
          </p:cNvPr>
          <p:cNvSpPr>
            <a:spLocks noGrp="1"/>
          </p:cNvSpPr>
          <p:nvPr>
            <p:ph type="sldNum" sz="quarter" idx="12"/>
          </p:nvPr>
        </p:nvSpPr>
        <p:spPr/>
        <p:txBody>
          <a:bodyPr/>
          <a:lstStyle/>
          <a:p>
            <a:fld id="{96F8A2F4-2C25-4EF2-8650-159F3BB9B758}" type="slidenum">
              <a:rPr lang="zh-TW" altLang="en-US" smtClean="0"/>
              <a:t>18</a:t>
            </a:fld>
            <a:endParaRPr lang="zh-TW" altLang="en-US"/>
          </a:p>
        </p:txBody>
      </p:sp>
    </p:spTree>
    <p:extLst>
      <p:ext uri="{BB962C8B-B14F-4D97-AF65-F5344CB8AC3E}">
        <p14:creationId xmlns:p14="http://schemas.microsoft.com/office/powerpoint/2010/main" val="351955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43F0EB-8409-4606-8B3C-03FC64C67C69}"/>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參數設定</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9033604-DFBF-456A-AAAD-1ECAA27D7757}"/>
                  </a:ext>
                </a:extLst>
              </p:cNvPr>
              <p:cNvSpPr>
                <a:spLocks noGrp="1"/>
              </p:cNvSpPr>
              <p:nvPr>
                <p:ph idx="1"/>
              </p:nvPr>
            </p:nvSpPr>
            <p:spPr>
              <a:xfrm>
                <a:off x="626076" y="1579478"/>
                <a:ext cx="10727724" cy="4351338"/>
              </a:xfrm>
            </p:spPr>
            <p:txBody>
              <a:bodyPr>
                <a:norm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q =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rPr>
                  <a:t>market depth </a:t>
                </a:r>
                <a:endParaRPr lang="en-US" altLang="zh-TW" sz="2400" i="1" dirty="0">
                  <a:latin typeface="Cambria Math" panose="02040503050406030204" pitchFamily="18" charset="0"/>
                </a:endParaRPr>
              </a:p>
              <a:p>
                <a14:m>
                  <m:oMath xmlns:m="http://schemas.openxmlformats.org/officeDocument/2006/math">
                    <m:r>
                      <a:rPr lang="zh-TW" altLang="en-US" sz="2400" i="1">
                        <a:latin typeface="Cambria Math" panose="02040503050406030204" pitchFamily="18" charset="0"/>
                      </a:rPr>
                      <m:t>𝜆</m:t>
                    </m:r>
                    <m:r>
                      <a:rPr lang="en-US" altLang="zh-TW" sz="2400" i="1">
                        <a:latin typeface="Cambria Math" panose="02040503050406030204" pitchFamily="18" charset="0"/>
                      </a:rPr>
                      <m:t>=</m:t>
                    </m:r>
                  </m:oMath>
                </a14:m>
                <a:r>
                  <a:rPr lang="en-US" altLang="zh-TW" sz="2400" i="1"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linear permanent market impact parameter</a:t>
                </a:r>
              </a:p>
              <a:p>
                <a:pPr marL="0" indent="0">
                  <a:buNone/>
                </a:pPr>
                <a:r>
                  <a:rPr lang="en-US" altLang="zh-TW" sz="2400" dirty="0">
                    <a:latin typeface="Times New Roman" panose="02020603050405020304" pitchFamily="18" charset="0"/>
                    <a:cs typeface="Times New Roman" panose="02020603050405020304" pitchFamily="18" charset="0"/>
                  </a:rPr>
                  <a:t>	(by Almgren &amp; </a:t>
                </a:r>
                <a:r>
                  <a:rPr lang="en-US" altLang="zh-TW" sz="2400" dirty="0" err="1">
                    <a:latin typeface="Times New Roman" panose="02020603050405020304" pitchFamily="18" charset="0"/>
                    <a:cs typeface="Times New Roman" panose="02020603050405020304" pitchFamily="18" charset="0"/>
                  </a:rPr>
                  <a:t>Chriss</a:t>
                </a:r>
                <a:r>
                  <a:rPr lang="en-US" altLang="zh-TW" sz="2400" dirty="0">
                    <a:latin typeface="Times New Roman" panose="02020603050405020304" pitchFamily="18" charset="0"/>
                    <a:cs typeface="Times New Roman" panose="02020603050405020304" pitchFamily="18" charset="0"/>
                  </a:rPr>
                  <a:t>, bid ask spread / 0.1 </a:t>
                </a:r>
                <a:r>
                  <a:rPr lang="en-US" altLang="zh-TW" sz="2400" u="sng" dirty="0">
                    <a:latin typeface="Times New Roman" panose="02020603050405020304" pitchFamily="18" charset="0"/>
                    <a:cs typeface="Times New Roman" panose="02020603050405020304" pitchFamily="18" charset="0"/>
                  </a:rPr>
                  <a:t>daily volume</a:t>
                </a:r>
                <a:r>
                  <a:rPr lang="en-US" altLang="zh-TW" sz="2400" dirty="0">
                    <a:latin typeface="Times New Roman" panose="02020603050405020304" pitchFamily="18" charset="0"/>
                    <a:cs typeface="Times New Roman" panose="02020603050405020304" pitchFamily="18" charset="0"/>
                  </a:rPr>
                  <a:t>)</a:t>
                </a:r>
                <a:endParaRPr lang="en-US" altLang="zh-TW" sz="2400" i="1" dirty="0">
                  <a:latin typeface="Times New Roman" panose="02020603050405020304" pitchFamily="18" charset="0"/>
                  <a:cs typeface="Times New Roman" panose="02020603050405020304" pitchFamily="18" charset="0"/>
                </a:endParaRPr>
              </a:p>
              <a:p>
                <a14:m>
                  <m:oMath xmlns:m="http://schemas.openxmlformats.org/officeDocument/2006/math">
                    <m:r>
                      <a:rPr lang="zh-TW" altLang="en-US" sz="2400" i="1" smtClean="0">
                        <a:solidFill>
                          <a:srgbClr val="FF0000"/>
                        </a:solidFill>
                        <a:latin typeface="Cambria Math" panose="02040503050406030204" pitchFamily="18" charset="0"/>
                      </a:rPr>
                      <m:t>𝜌</m:t>
                    </m:r>
                    <m:r>
                      <a:rPr lang="en-US" altLang="zh-TW" sz="2400" i="1">
                        <a:solidFill>
                          <a:srgbClr val="FF0000"/>
                        </a:solidFill>
                        <a:latin typeface="Cambria Math" panose="02040503050406030204" pitchFamily="18" charset="0"/>
                      </a:rPr>
                      <m:t>=</m:t>
                    </m:r>
                  </m:oMath>
                </a14:m>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resiliency coefficient</a:t>
                </a:r>
              </a:p>
              <a:p>
                <a14:m>
                  <m:oMath xmlns:m="http://schemas.openxmlformats.org/officeDocument/2006/math">
                    <m:r>
                      <a:rPr lang="zh-TW" altLang="en-US" sz="2400" i="1">
                        <a:latin typeface="Cambria Math" panose="02040503050406030204" pitchFamily="18" charset="0"/>
                      </a:rPr>
                      <m:t>𝜅</m:t>
                    </m:r>
                    <m:r>
                      <a:rPr lang="en-US" altLang="zh-TW" sz="2400" i="1">
                        <a:latin typeface="Cambria Math" panose="02040503050406030204" pitchFamily="18" charset="0"/>
                      </a:rPr>
                      <m:t>=</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𝑞</m:t>
                        </m:r>
                      </m:den>
                    </m:f>
                    <m:r>
                      <a:rPr lang="en-US" altLang="zh-TW" sz="2400" i="1">
                        <a:latin typeface="Cambria Math" panose="02040503050406030204" pitchFamily="18" charset="0"/>
                      </a:rPr>
                      <m:t>−</m:t>
                    </m:r>
                    <m:r>
                      <a:rPr lang="zh-TW" altLang="en-US" sz="2400" i="1">
                        <a:latin typeface="Cambria Math" panose="02040503050406030204" pitchFamily="18" charset="0"/>
                      </a:rPr>
                      <m:t>𝜆</m:t>
                    </m:r>
                  </m:oMath>
                </a14:m>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s = 2021/7/1-2021/7/31  2914.T (average bid ask spread)</a:t>
                </a:r>
              </a:p>
              <a:p>
                <a:r>
                  <a:rPr lang="sv-SE" altLang="zh-TW" sz="2400" dirty="0">
                    <a:latin typeface="Times New Roman" panose="02020603050405020304" pitchFamily="18" charset="0"/>
                    <a:ea typeface="標楷體" panose="03000509000000000000" pitchFamily="65" charset="-120"/>
                    <a:cs typeface="Times New Roman" panose="02020603050405020304" pitchFamily="18" charset="0"/>
                  </a:rPr>
                  <a:t>F ~ Browinian Motion </a:t>
                </a:r>
              </a:p>
              <a:p>
                <a:pPr marL="0" indent="0">
                  <a:buNone/>
                </a:pPr>
                <a:r>
                  <a:rPr lang="sv-SE"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標準差校正</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計算</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2021/7/1-2021/7/31</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每日</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VWAP</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的標準差後再取平均</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=4.618512)</a:t>
                </a:r>
                <a:endParaRPr lang="zh-TW" altLang="en-US" sz="2400"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19033604-DFBF-456A-AAAD-1ECAA27D7757}"/>
                  </a:ext>
                </a:extLst>
              </p:cNvPr>
              <p:cNvSpPr>
                <a:spLocks noGrp="1" noRot="1" noChangeAspect="1" noMove="1" noResize="1" noEditPoints="1" noAdjustHandles="1" noChangeArrowheads="1" noChangeShapeType="1" noTextEdit="1"/>
              </p:cNvSpPr>
              <p:nvPr>
                <p:ph idx="1"/>
              </p:nvPr>
            </p:nvSpPr>
            <p:spPr>
              <a:xfrm>
                <a:off x="626076" y="1579478"/>
                <a:ext cx="10727724" cy="4351338"/>
              </a:xfrm>
              <a:blipFill>
                <a:blip r:embed="rId4"/>
                <a:stretch>
                  <a:fillRect l="-795" t="-196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9C79D5A-04EF-4566-A61E-40D38B81B3B6}"/>
              </a:ext>
            </a:extLst>
          </p:cNvPr>
          <p:cNvSpPr>
            <a:spLocks noGrp="1"/>
          </p:cNvSpPr>
          <p:nvPr>
            <p:ph type="sldNum" sz="quarter" idx="12"/>
          </p:nvPr>
        </p:nvSpPr>
        <p:spPr/>
        <p:txBody>
          <a:bodyPr/>
          <a:lstStyle/>
          <a:p>
            <a:fld id="{96F8A2F4-2C25-4EF2-8650-159F3BB9B758}" type="slidenum">
              <a:rPr lang="zh-TW" altLang="en-US" smtClean="0"/>
              <a:t>19</a:t>
            </a:fld>
            <a:endParaRPr lang="zh-TW" altLang="en-US" dirty="0"/>
          </a:p>
        </p:txBody>
      </p:sp>
      <p:sp>
        <p:nvSpPr>
          <p:cNvPr id="5" name="矩形 4">
            <a:extLst>
              <a:ext uri="{FF2B5EF4-FFF2-40B4-BE49-F238E27FC236}">
                <a16:creationId xmlns:a16="http://schemas.microsoft.com/office/drawing/2014/main" id="{5310250F-0E59-44B8-8646-5ACE54172F30}"/>
              </a:ext>
            </a:extLst>
          </p:cNvPr>
          <p:cNvSpPr/>
          <p:nvPr/>
        </p:nvSpPr>
        <p:spPr>
          <a:xfrm>
            <a:off x="4027985" y="2905041"/>
            <a:ext cx="8140569" cy="10726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Obizhaeva &amp; Wang (2005) 給定𝜌</a:t>
            </a:r>
            <a:r>
              <a:rPr lang="en-US" altLang="zh-TW"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2.231</a:t>
            </a:r>
            <a:endParaRPr lang="zh-TW" altLang="en-US"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r>
              <a:rPr lang="it-IT" altLang="zh-TW"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Alfonsi, Fruth &amp; Schied (2008, 2010)  </a:t>
            </a:r>
            <a:r>
              <a:rPr lang="zh-TW" altLang="en-US"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給定𝜌</a:t>
            </a:r>
            <a:r>
              <a:rPr lang="en-US" altLang="zh-TW"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20</a:t>
            </a:r>
          </a:p>
          <a:p>
            <a:r>
              <a:rPr lang="zh-TW" altLang="en-US"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目前還在找</a:t>
            </a:r>
            <a:r>
              <a:rPr lang="en-US" altLang="zh-TW"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rho</a:t>
            </a:r>
            <a:r>
              <a:rPr lang="zh-TW" altLang="en-US"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校準的方法，可能會在之後的</a:t>
            </a:r>
            <a:r>
              <a:rPr lang="en-US" altLang="zh-TW"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paper</a:t>
            </a:r>
            <a:r>
              <a:rPr lang="zh-TW" altLang="en-US"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提到，本篇實作先將𝜌</a:t>
            </a:r>
            <a:r>
              <a:rPr lang="en-US" altLang="zh-TW"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2.231</a:t>
            </a:r>
            <a:endParaRPr lang="zh-TW" altLang="en-US"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813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F4B737-32DA-4721-A8AF-799B95807C17}"/>
              </a:ext>
            </a:extLst>
          </p:cNvPr>
          <p:cNvSpPr>
            <a:spLocks noGrp="1"/>
          </p:cNvSpPr>
          <p:nvPr>
            <p:ph type="title"/>
          </p:nvPr>
        </p:nvSpPr>
        <p:spPr/>
        <p:txBody>
          <a:bodyPr>
            <a:normAutofit/>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417C4D4F-223D-4999-8C9B-9DE45C273386}"/>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Introduction</a:t>
            </a:r>
          </a:p>
          <a:p>
            <a:pPr lvl="1"/>
            <a:r>
              <a:rPr lang="en-US" altLang="zh-TW" dirty="0">
                <a:latin typeface="Times New Roman" panose="02020603050405020304" pitchFamily="18" charset="0"/>
                <a:cs typeface="Times New Roman" panose="02020603050405020304" pitchFamily="18" charset="0"/>
              </a:rPr>
              <a:t>Statement of problem</a:t>
            </a:r>
          </a:p>
          <a:p>
            <a:pPr lvl="1"/>
            <a:r>
              <a:rPr lang="en-US" altLang="zh-TW" dirty="0">
                <a:latin typeface="Times New Roman" panose="02020603050405020304" pitchFamily="18" charset="0"/>
                <a:cs typeface="Times New Roman" panose="02020603050405020304" pitchFamily="18" charset="0"/>
              </a:rPr>
              <a:t>Limit Order Book and Supply/Demand Dynamics</a:t>
            </a:r>
            <a:endParaRPr lang="zh-TW" altLang="en-US" dirty="0"/>
          </a:p>
          <a:p>
            <a:r>
              <a:rPr lang="en-US" altLang="zh-TW" dirty="0">
                <a:latin typeface="Times New Roman" panose="02020603050405020304" pitchFamily="18" charset="0"/>
                <a:cs typeface="Times New Roman" panose="02020603050405020304" pitchFamily="18" charset="0"/>
              </a:rPr>
              <a:t>Discrete-Time Solution — fixed trading times</a:t>
            </a:r>
          </a:p>
          <a:p>
            <a:r>
              <a:rPr lang="en-US" altLang="zh-TW" dirty="0">
                <a:latin typeface="Times New Roman" panose="02020603050405020304" pitchFamily="18" charset="0"/>
                <a:cs typeface="Times New Roman" panose="02020603050405020304" pitchFamily="18" charset="0"/>
              </a:rPr>
              <a:t>Implementation</a:t>
            </a:r>
          </a:p>
          <a:p>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07718D28-8C09-40EA-AE26-93381EB0325E}"/>
              </a:ext>
            </a:extLst>
          </p:cNvPr>
          <p:cNvSpPr>
            <a:spLocks noGrp="1"/>
          </p:cNvSpPr>
          <p:nvPr>
            <p:ph type="sldNum" sz="quarter" idx="12"/>
          </p:nvPr>
        </p:nvSpPr>
        <p:spPr/>
        <p:txBody>
          <a:bodyPr/>
          <a:lstStyle/>
          <a:p>
            <a:fld id="{96F8A2F4-2C25-4EF2-8650-159F3BB9B758}" type="slidenum">
              <a:rPr lang="zh-TW" altLang="en-US" smtClean="0"/>
              <a:t>2</a:t>
            </a:fld>
            <a:endParaRPr lang="zh-TW" altLang="en-US"/>
          </a:p>
        </p:txBody>
      </p:sp>
    </p:spTree>
    <p:extLst>
      <p:ext uri="{BB962C8B-B14F-4D97-AF65-F5344CB8AC3E}">
        <p14:creationId xmlns:p14="http://schemas.microsoft.com/office/powerpoint/2010/main" val="163236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EFBBCC-E965-42CF-9B80-50FC95A8C00A}"/>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參數設定</a:t>
            </a:r>
          </a:p>
        </p:txBody>
      </p:sp>
      <p:sp>
        <p:nvSpPr>
          <p:cNvPr id="4" name="投影片編號版面配置區 3">
            <a:extLst>
              <a:ext uri="{FF2B5EF4-FFF2-40B4-BE49-F238E27FC236}">
                <a16:creationId xmlns:a16="http://schemas.microsoft.com/office/drawing/2014/main" id="{56CEA13B-6DA7-4D7B-85EB-56441A48703D}"/>
              </a:ext>
            </a:extLst>
          </p:cNvPr>
          <p:cNvSpPr>
            <a:spLocks noGrp="1"/>
          </p:cNvSpPr>
          <p:nvPr>
            <p:ph type="sldNum" sz="quarter" idx="12"/>
          </p:nvPr>
        </p:nvSpPr>
        <p:spPr/>
        <p:txBody>
          <a:bodyPr/>
          <a:lstStyle/>
          <a:p>
            <a:fld id="{96F8A2F4-2C25-4EF2-8650-159F3BB9B758}" type="slidenum">
              <a:rPr lang="zh-TW" altLang="en-US" smtClean="0"/>
              <a:t>20</a:t>
            </a:fld>
            <a:endParaRPr lang="zh-TW" altLang="en-US"/>
          </a:p>
        </p:txBody>
      </p:sp>
      <mc:AlternateContent xmlns:mc="http://schemas.openxmlformats.org/markup-compatibility/2006" xmlns:a14="http://schemas.microsoft.com/office/drawing/2010/main">
        <mc:Choice Requires="a14">
          <p:sp>
            <p:nvSpPr>
              <p:cNvPr id="5" name="內容版面配置區 2">
                <a:extLst>
                  <a:ext uri="{FF2B5EF4-FFF2-40B4-BE49-F238E27FC236}">
                    <a16:creationId xmlns:a16="http://schemas.microsoft.com/office/drawing/2014/main" id="{78A762FA-9097-4DDE-9674-97EBA5FAAFDE}"/>
                  </a:ext>
                </a:extLst>
              </p:cNvPr>
              <p:cNvSpPr>
                <a:spLocks noGrp="1"/>
              </p:cNvSpPr>
              <p:nvPr>
                <p:ph idx="1"/>
              </p:nvPr>
            </p:nvSpPr>
            <p:spPr>
              <a:xfrm>
                <a:off x="838200" y="1825625"/>
                <a:ext cx="10515600" cy="4351338"/>
              </a:xfrm>
            </p:spPr>
            <p:txBody>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q = 8022</a:t>
                </a:r>
              </a:p>
              <a:p>
                <a14:m>
                  <m:oMath xmlns:m="http://schemas.openxmlformats.org/officeDocument/2006/math">
                    <m:r>
                      <a:rPr lang="zh-TW" altLang="en-US" sz="2400" i="1">
                        <a:latin typeface="Cambria Math" panose="02040503050406030204" pitchFamily="18" charset="0"/>
                      </a:rPr>
                      <m:t>𝜆</m:t>
                    </m:r>
                    <m:r>
                      <a:rPr lang="en-US" altLang="zh-TW" sz="2400" i="1">
                        <a:latin typeface="Cambria Math" panose="02040503050406030204" pitchFamily="18" charset="0"/>
                      </a:rPr>
                      <m:t>=</m:t>
                    </m:r>
                  </m:oMath>
                </a14:m>
                <a:r>
                  <a:rPr lang="en-US" altLang="zh-TW" sz="2400" dirty="0">
                    <a:latin typeface="Cambria Math" panose="02040503050406030204" pitchFamily="18" charset="0"/>
                  </a:rPr>
                  <a:t> 1.737731597109334e-06</a:t>
                </a:r>
                <a:r>
                  <a:rPr lang="zh-TW" altLang="en-US" sz="2400" dirty="0">
                    <a:latin typeface="Cambria Math" panose="02040503050406030204" pitchFamily="18" charset="0"/>
                  </a:rPr>
                  <a:t> </a:t>
                </a:r>
                <a:r>
                  <a:rPr lang="en-US" altLang="zh-TW" sz="2400" i="1" dirty="0">
                    <a:latin typeface="Times New Roman" panose="02020603050405020304" pitchFamily="18" charset="0"/>
                    <a:cs typeface="Times New Roman" panose="02020603050405020304" pitchFamily="18" charset="0"/>
                  </a:rPr>
                  <a:t>(bid-ask spread/0.1</a:t>
                </a:r>
                <a:r>
                  <a:rPr lang="en-US" altLang="zh-TW" sz="2400" i="1" u="sng" dirty="0">
                    <a:latin typeface="Times New Roman" panose="02020603050405020304" pitchFamily="18" charset="0"/>
                    <a:cs typeface="Times New Roman" panose="02020603050405020304" pitchFamily="18" charset="0"/>
                  </a:rPr>
                  <a:t>daily volume</a:t>
                </a:r>
                <a:r>
                  <a:rPr lang="en-US" altLang="zh-TW" sz="2400" i="1" dirty="0">
                    <a:latin typeface="Times New Roman" panose="02020603050405020304" pitchFamily="18" charset="0"/>
                    <a:cs typeface="Times New Roman" panose="02020603050405020304" pitchFamily="18" charset="0"/>
                  </a:rPr>
                  <a:t>)</a:t>
                </a:r>
              </a:p>
              <a:p>
                <a14:m>
                  <m:oMath xmlns:m="http://schemas.openxmlformats.org/officeDocument/2006/math">
                    <m:r>
                      <a:rPr lang="zh-TW" altLang="en-US" sz="2400" i="1" smtClean="0">
                        <a:solidFill>
                          <a:schemeClr val="tx1"/>
                        </a:solidFill>
                        <a:latin typeface="Cambria Math" panose="02040503050406030204" pitchFamily="18" charset="0"/>
                      </a:rPr>
                      <m:t>𝜌</m:t>
                    </m:r>
                    <m:r>
                      <a:rPr lang="en-US" altLang="zh-TW" sz="2400" i="1">
                        <a:solidFill>
                          <a:schemeClr val="tx1"/>
                        </a:solidFill>
                        <a:latin typeface="Cambria Math" panose="02040503050406030204" pitchFamily="18" charset="0"/>
                      </a:rPr>
                      <m:t>=2.231 </m:t>
                    </m:r>
                  </m:oMath>
                </a14:m>
                <a:endParaRPr lang="en-US" altLang="zh-TW" sz="2400" i="1" dirty="0">
                  <a:solidFill>
                    <a:schemeClr val="tx1"/>
                  </a:solidFill>
                  <a:latin typeface="Cambria Math" panose="02040503050406030204" pitchFamily="18" charset="0"/>
                </a:endParaRPr>
              </a:p>
              <a:p>
                <a14:m>
                  <m:oMath xmlns:m="http://schemas.openxmlformats.org/officeDocument/2006/math">
                    <m:r>
                      <a:rPr lang="zh-TW" altLang="en-US" sz="2400" i="1">
                        <a:latin typeface="Cambria Math" panose="02040503050406030204" pitchFamily="18" charset="0"/>
                      </a:rPr>
                      <m:t>𝜅</m:t>
                    </m:r>
                    <m:r>
                      <a:rPr lang="en-US" altLang="zh-TW" sz="2400" i="1">
                        <a:latin typeface="Cambria Math" panose="02040503050406030204" pitchFamily="18" charset="0"/>
                      </a:rPr>
                      <m:t>=0.00012291946112291061</m:t>
                    </m:r>
                  </m:oMath>
                </a14:m>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s = 1.0680458688512746  </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0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2171.5  (</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2021/8/2</a:t>
                </a:r>
                <a:r>
                  <a:rPr lang="zh-TW" altLang="en-US" sz="2400" i="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1"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i="1" dirty="0">
                    <a:latin typeface="Times New Roman" panose="02020603050405020304" pitchFamily="18" charset="0"/>
                    <a:ea typeface="標楷體" panose="03000509000000000000" pitchFamily="65" charset="-120"/>
                    <a:cs typeface="Times New Roman" panose="02020603050405020304" pitchFamily="18" charset="0"/>
                  </a:rPr>
                  <a:t>的 </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open</a:t>
                </a:r>
                <a:r>
                  <a:rPr lang="zh-TW" altLang="en-US" sz="2400" i="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price</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p>
              <a:p>
                <a:endParaRPr lang="zh-TW" altLang="en-US" dirty="0"/>
              </a:p>
            </p:txBody>
          </p:sp>
        </mc:Choice>
        <mc:Fallback xmlns="">
          <p:sp>
            <p:nvSpPr>
              <p:cNvPr id="5" name="內容版面配置區 2">
                <a:extLst>
                  <a:ext uri="{FF2B5EF4-FFF2-40B4-BE49-F238E27FC236}">
                    <a16:creationId xmlns:a16="http://schemas.microsoft.com/office/drawing/2014/main" id="{78A762FA-9097-4DDE-9674-97EBA5FAAFDE}"/>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812" t="-19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846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00AAAD-60D2-48D6-A709-F2ADD4AEE68D}"/>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實作結果</a:t>
            </a:r>
          </a:p>
        </p:txBody>
      </p:sp>
      <p:sp>
        <p:nvSpPr>
          <p:cNvPr id="4" name="投影片編號版面配置區 3">
            <a:extLst>
              <a:ext uri="{FF2B5EF4-FFF2-40B4-BE49-F238E27FC236}">
                <a16:creationId xmlns:a16="http://schemas.microsoft.com/office/drawing/2014/main" id="{29054794-BE0E-4096-8141-75239A5CFA5F}"/>
              </a:ext>
            </a:extLst>
          </p:cNvPr>
          <p:cNvSpPr>
            <a:spLocks noGrp="1"/>
          </p:cNvSpPr>
          <p:nvPr>
            <p:ph type="sldNum" sz="quarter" idx="12"/>
          </p:nvPr>
        </p:nvSpPr>
        <p:spPr/>
        <p:txBody>
          <a:bodyPr/>
          <a:lstStyle/>
          <a:p>
            <a:fld id="{96F8A2F4-2C25-4EF2-8650-159F3BB9B758}" type="slidenum">
              <a:rPr lang="zh-TW" altLang="en-US" smtClean="0"/>
              <a:t>21</a:t>
            </a:fld>
            <a:endParaRPr lang="zh-TW" altLang="en-US"/>
          </a:p>
        </p:txBody>
      </p:sp>
      <p:pic>
        <p:nvPicPr>
          <p:cNvPr id="5" name="圖片 4">
            <a:extLst>
              <a:ext uri="{FF2B5EF4-FFF2-40B4-BE49-F238E27FC236}">
                <a16:creationId xmlns:a16="http://schemas.microsoft.com/office/drawing/2014/main" id="{B655F4D9-5C76-439B-96DE-144121A76262}"/>
              </a:ext>
            </a:extLst>
          </p:cNvPr>
          <p:cNvPicPr>
            <a:picLocks noChangeAspect="1"/>
          </p:cNvPicPr>
          <p:nvPr/>
        </p:nvPicPr>
        <p:blipFill rotWithShape="1">
          <a:blip r:embed="rId3"/>
          <a:srcRect l="8550" t="7924" r="7043" b="12528"/>
          <a:stretch/>
        </p:blipFill>
        <p:spPr>
          <a:xfrm>
            <a:off x="579984" y="1734539"/>
            <a:ext cx="3326027" cy="2372113"/>
          </a:xfrm>
          <a:prstGeom prst="rect">
            <a:avLst/>
          </a:prstGeom>
          <a:ln>
            <a:solidFill>
              <a:schemeClr val="tx1"/>
            </a:solidFill>
          </a:ln>
        </p:spPr>
      </p:pic>
      <p:pic>
        <p:nvPicPr>
          <p:cNvPr id="6" name="圖片 5">
            <a:extLst>
              <a:ext uri="{FF2B5EF4-FFF2-40B4-BE49-F238E27FC236}">
                <a16:creationId xmlns:a16="http://schemas.microsoft.com/office/drawing/2014/main" id="{4809ACE8-A28F-4C7D-AFD6-34E71A8CC569}"/>
              </a:ext>
            </a:extLst>
          </p:cNvPr>
          <p:cNvPicPr>
            <a:picLocks noChangeAspect="1"/>
          </p:cNvPicPr>
          <p:nvPr/>
        </p:nvPicPr>
        <p:blipFill rotWithShape="1">
          <a:blip r:embed="rId4"/>
          <a:srcRect l="3764" t="1592" r="3180" b="3128"/>
          <a:stretch/>
        </p:blipFill>
        <p:spPr>
          <a:xfrm>
            <a:off x="4250730" y="1734539"/>
            <a:ext cx="3398520" cy="2415964"/>
          </a:xfrm>
          <a:prstGeom prst="rect">
            <a:avLst/>
          </a:prstGeom>
        </p:spPr>
      </p:pic>
      <p:pic>
        <p:nvPicPr>
          <p:cNvPr id="7" name="圖片 6">
            <a:extLst>
              <a:ext uri="{FF2B5EF4-FFF2-40B4-BE49-F238E27FC236}">
                <a16:creationId xmlns:a16="http://schemas.microsoft.com/office/drawing/2014/main" id="{DAFA43EF-950A-4085-87CA-9FBDE1C07BB2}"/>
              </a:ext>
            </a:extLst>
          </p:cNvPr>
          <p:cNvPicPr>
            <a:picLocks noChangeAspect="1"/>
          </p:cNvPicPr>
          <p:nvPr/>
        </p:nvPicPr>
        <p:blipFill rotWithShape="1">
          <a:blip r:embed="rId5"/>
          <a:srcRect l="1700" t="1588" r="754" b="2104"/>
          <a:stretch/>
        </p:blipFill>
        <p:spPr>
          <a:xfrm>
            <a:off x="7937194" y="1690688"/>
            <a:ext cx="3416606" cy="2415964"/>
          </a:xfrm>
          <a:prstGeom prst="rect">
            <a:avLst/>
          </a:prstGeom>
        </p:spPr>
      </p:pic>
      <p:graphicFrame>
        <p:nvGraphicFramePr>
          <p:cNvPr id="8" name="表格 7">
            <a:extLst>
              <a:ext uri="{FF2B5EF4-FFF2-40B4-BE49-F238E27FC236}">
                <a16:creationId xmlns:a16="http://schemas.microsoft.com/office/drawing/2014/main" id="{35F9E3F1-67C1-4A8D-838A-9EBE7C0DB850}"/>
              </a:ext>
            </a:extLst>
          </p:cNvPr>
          <p:cNvGraphicFramePr>
            <a:graphicFrameLocks noGrp="1"/>
          </p:cNvGraphicFramePr>
          <p:nvPr>
            <p:extLst/>
          </p:nvPr>
        </p:nvGraphicFramePr>
        <p:xfrm>
          <a:off x="818745" y="4315509"/>
          <a:ext cx="10368997" cy="1854200"/>
        </p:xfrm>
        <a:graphic>
          <a:graphicData uri="http://schemas.openxmlformats.org/drawingml/2006/table">
            <a:tbl>
              <a:tblPr firstRow="1" bandRow="1">
                <a:tableStyleId>{5C22544A-7EE6-4342-B048-85BDC9FD1C3A}</a:tableStyleId>
              </a:tblPr>
              <a:tblGrid>
                <a:gridCol w="3789045">
                  <a:extLst>
                    <a:ext uri="{9D8B030D-6E8A-4147-A177-3AD203B41FA5}">
                      <a16:colId xmlns:a16="http://schemas.microsoft.com/office/drawing/2014/main" val="47199795"/>
                    </a:ext>
                  </a:extLst>
                </a:gridCol>
                <a:gridCol w="2274655">
                  <a:extLst>
                    <a:ext uri="{9D8B030D-6E8A-4147-A177-3AD203B41FA5}">
                      <a16:colId xmlns:a16="http://schemas.microsoft.com/office/drawing/2014/main" val="481601789"/>
                    </a:ext>
                  </a:extLst>
                </a:gridCol>
                <a:gridCol w="2147482">
                  <a:extLst>
                    <a:ext uri="{9D8B030D-6E8A-4147-A177-3AD203B41FA5}">
                      <a16:colId xmlns:a16="http://schemas.microsoft.com/office/drawing/2014/main" val="3966816859"/>
                    </a:ext>
                  </a:extLst>
                </a:gridCol>
                <a:gridCol w="2157815">
                  <a:extLst>
                    <a:ext uri="{9D8B030D-6E8A-4147-A177-3AD203B41FA5}">
                      <a16:colId xmlns:a16="http://schemas.microsoft.com/office/drawing/2014/main" val="1095395086"/>
                    </a:ext>
                  </a:extLst>
                </a:gridCol>
              </a:tblGrid>
              <a:tr h="370840">
                <a:tc>
                  <a:txBody>
                    <a:bodyPr/>
                    <a:lstStyle/>
                    <a:p>
                      <a:endParaRPr lang="zh-TW" altLang="en-US" dirty="0"/>
                    </a:p>
                  </a:txBody>
                  <a:tcPr/>
                </a:tc>
                <a:tc>
                  <a:txBody>
                    <a:bodyPr/>
                    <a:lstStyle/>
                    <a:p>
                      <a:r>
                        <a:rPr lang="en-US" altLang="zh-TW" dirty="0"/>
                        <a:t>N=10</a:t>
                      </a:r>
                      <a:endParaRPr lang="zh-TW" altLang="en-US" dirty="0"/>
                    </a:p>
                  </a:txBody>
                  <a:tcPr/>
                </a:tc>
                <a:tc>
                  <a:txBody>
                    <a:bodyPr/>
                    <a:lstStyle/>
                    <a:p>
                      <a:r>
                        <a:rPr lang="en-US" altLang="zh-TW" dirty="0"/>
                        <a:t>N=25</a:t>
                      </a:r>
                      <a:endParaRPr lang="zh-TW" altLang="en-US" dirty="0"/>
                    </a:p>
                  </a:txBody>
                  <a:tcPr/>
                </a:tc>
                <a:tc>
                  <a:txBody>
                    <a:bodyPr/>
                    <a:lstStyle/>
                    <a:p>
                      <a:r>
                        <a:rPr lang="en-US" altLang="zh-TW" dirty="0"/>
                        <a:t>N=100</a:t>
                      </a:r>
                      <a:endParaRPr lang="zh-TW" altLang="en-US" dirty="0"/>
                    </a:p>
                  </a:txBody>
                  <a:tcPr/>
                </a:tc>
                <a:extLst>
                  <a:ext uri="{0D108BD9-81ED-4DB2-BD59-A6C34878D82A}">
                    <a16:rowId xmlns:a16="http://schemas.microsoft.com/office/drawing/2014/main" val="2466746631"/>
                  </a:ext>
                </a:extLst>
              </a:tr>
              <a:tr h="370840">
                <a:tc>
                  <a:txBody>
                    <a:bodyPr/>
                    <a:lstStyle/>
                    <a:p>
                      <a:r>
                        <a:rPr lang="en-US" altLang="zh-TW" sz="1800" dirty="0">
                          <a:latin typeface="Times New Roman" panose="02020603050405020304" pitchFamily="18" charset="0"/>
                          <a:cs typeface="Times New Roman" panose="02020603050405020304" pitchFamily="18" charset="0"/>
                        </a:rPr>
                        <a:t>trades at both ends of the horizon</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26318</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24698</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23899</a:t>
                      </a:r>
                      <a:endParaRPr lang="zh-TW" alt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0295187"/>
                  </a:ext>
                </a:extLst>
              </a:tr>
              <a:tr h="370840">
                <a:tc>
                  <a:txBody>
                    <a:bodyPr/>
                    <a:lstStyle/>
                    <a:p>
                      <a:r>
                        <a:rPr lang="en-US" altLang="zh-TW" sz="1800" dirty="0">
                          <a:latin typeface="Times New Roman" panose="02020603050405020304" pitchFamily="18" charset="0"/>
                          <a:cs typeface="Times New Roman" panose="02020603050405020304" pitchFamily="18" charset="0"/>
                        </a:rPr>
                        <a:t>Small trades in between</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5263</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2109</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527</a:t>
                      </a:r>
                      <a:endParaRPr lang="zh-TW" alt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5647415"/>
                  </a:ext>
                </a:extLst>
              </a:tr>
              <a:tr h="370840">
                <a:tc>
                  <a:txBody>
                    <a:bodyPr/>
                    <a:lstStyle/>
                    <a:p>
                      <a:r>
                        <a:rPr lang="en-US" altLang="zh-TW" sz="1800" dirty="0">
                          <a:latin typeface="Times New Roman" panose="02020603050405020304" pitchFamily="18" charset="0"/>
                          <a:cs typeface="Times New Roman" panose="02020603050405020304" pitchFamily="18" charset="0"/>
                        </a:rPr>
                        <a:t>J</a:t>
                      </a:r>
                      <a:r>
                        <a:rPr lang="en-US" altLang="zh-TW" sz="1800" baseline="-25000" dirty="0">
                          <a:latin typeface="Times New Roman" panose="02020603050405020304" pitchFamily="18" charset="0"/>
                          <a:cs typeface="Times New Roman" panose="02020603050405020304" pitchFamily="18" charset="0"/>
                        </a:rPr>
                        <a:t>0</a:t>
                      </a:r>
                      <a:r>
                        <a:rPr lang="en-US" altLang="zh-TW" sz="1800" baseline="0" dirty="0">
                          <a:latin typeface="Times New Roman" panose="02020603050405020304" pitchFamily="18" charset="0"/>
                          <a:cs typeface="Times New Roman" panose="02020603050405020304" pitchFamily="18" charset="0"/>
                        </a:rPr>
                        <a:t>(The expected cost for future trades)</a:t>
                      </a:r>
                    </a:p>
                  </a:txBody>
                  <a:tcPr/>
                </a:tc>
                <a:tc>
                  <a:txBody>
                    <a:bodyPr/>
                    <a:lstStyle/>
                    <a:p>
                      <a:r>
                        <a:rPr lang="en-US" altLang="zh-TW" sz="1800" dirty="0">
                          <a:latin typeface="Times New Roman" panose="02020603050405020304" pitchFamily="18" charset="0"/>
                          <a:cs typeface="Times New Roman" panose="02020603050405020304" pitchFamily="18" charset="0"/>
                        </a:rPr>
                        <a:t>2.17503246e+08</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2.17502714e+08</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2.17502618e+08</a:t>
                      </a:r>
                      <a:endParaRPr lang="zh-TW" alt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7173293"/>
                  </a:ext>
                </a:extLst>
              </a:tr>
              <a:tr h="370840">
                <a:tc>
                  <a:txBody>
                    <a:bodyPr/>
                    <a:lstStyle/>
                    <a:p>
                      <a:r>
                        <a:rPr lang="en-US" altLang="zh-TW" sz="1800" baseline="0" dirty="0">
                          <a:latin typeface="Times New Roman" panose="02020603050405020304" pitchFamily="18" charset="0"/>
                          <a:cs typeface="Times New Roman" panose="02020603050405020304" pitchFamily="18" charset="0"/>
                        </a:rPr>
                        <a:t>Realized cost on 2021/08/02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2.08398507e+08</a:t>
                      </a:r>
                    </a:p>
                  </a:txBody>
                  <a:tcPr/>
                </a:tc>
                <a:tc>
                  <a:txBody>
                    <a:bodyPr/>
                    <a:lstStyle/>
                    <a:p>
                      <a:r>
                        <a:rPr lang="en-US" altLang="zh-TW" dirty="0">
                          <a:latin typeface="Times New Roman" panose="02020603050405020304" pitchFamily="18" charset="0"/>
                          <a:cs typeface="Times New Roman" panose="02020603050405020304" pitchFamily="18" charset="0"/>
                        </a:rPr>
                        <a:t>2.12943894e+08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cs typeface="Times New Roman" panose="02020603050405020304" pitchFamily="18" charset="0"/>
                        </a:rPr>
                        <a:t>2.18494186e+08</a:t>
                      </a:r>
                    </a:p>
                  </a:txBody>
                  <a:tcPr/>
                </a:tc>
                <a:extLst>
                  <a:ext uri="{0D108BD9-81ED-4DB2-BD59-A6C34878D82A}">
                    <a16:rowId xmlns:a16="http://schemas.microsoft.com/office/drawing/2014/main" val="4181991549"/>
                  </a:ext>
                </a:extLst>
              </a:tr>
            </a:tbl>
          </a:graphicData>
        </a:graphic>
      </p:graphicFrame>
      <p:sp>
        <p:nvSpPr>
          <p:cNvPr id="9" name="矩形 8">
            <a:extLst>
              <a:ext uri="{FF2B5EF4-FFF2-40B4-BE49-F238E27FC236}">
                <a16:creationId xmlns:a16="http://schemas.microsoft.com/office/drawing/2014/main" id="{2D415400-B082-4F49-8A8E-857D4472B762}"/>
              </a:ext>
            </a:extLst>
          </p:cNvPr>
          <p:cNvSpPr/>
          <p:nvPr/>
        </p:nvSpPr>
        <p:spPr>
          <a:xfrm>
            <a:off x="1300682" y="6211669"/>
            <a:ext cx="8859828"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As N becomes large, the strategy splits into two parts, large trades at both ends of the horizon (the beginning and the end) and small trades in between.</a:t>
            </a:r>
            <a:endParaRPr lang="zh-TW" altLang="en-US"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18C81BDE-796B-4382-864F-97F5F0C76C01}"/>
              </a:ext>
            </a:extLst>
          </p:cNvPr>
          <p:cNvSpPr/>
          <p:nvPr/>
        </p:nvSpPr>
        <p:spPr>
          <a:xfrm>
            <a:off x="9027769" y="4315510"/>
            <a:ext cx="2159973" cy="1854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1863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1ECB5A-314F-495E-A161-323D309FD831}"/>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實作結果</a:t>
            </a:r>
          </a:p>
        </p:txBody>
      </p:sp>
      <p:sp>
        <p:nvSpPr>
          <p:cNvPr id="3" name="內容版面配置區 2">
            <a:extLst>
              <a:ext uri="{FF2B5EF4-FFF2-40B4-BE49-F238E27FC236}">
                <a16:creationId xmlns:a16="http://schemas.microsoft.com/office/drawing/2014/main" id="{CBE195D8-72AB-46B2-B6EF-4680EE837BC3}"/>
              </a:ext>
            </a:extLst>
          </p:cNvPr>
          <p:cNvSpPr>
            <a:spLocks noGrp="1"/>
          </p:cNvSpPr>
          <p:nvPr>
            <p:ph idx="1"/>
          </p:nvPr>
        </p:nvSpPr>
        <p:spPr>
          <a:xfrm>
            <a:off x="838200" y="1504950"/>
            <a:ext cx="10515600" cy="4486275"/>
          </a:xfrm>
        </p:spPr>
        <p:txBody>
          <a:bodyPr/>
          <a:lstStyle/>
          <a:p>
            <a:r>
              <a:rPr lang="en-US" altLang="zh-TW" dirty="0"/>
              <a:t>N=10</a:t>
            </a:r>
          </a:p>
          <a:p>
            <a:r>
              <a:rPr lang="en-US" altLang="zh-TW" dirty="0"/>
              <a:t>X=100,000</a:t>
            </a:r>
          </a:p>
          <a:p>
            <a:r>
              <a:rPr lang="en-US" altLang="zh-TW" dirty="0"/>
              <a:t>J=Expected cost for future trades</a:t>
            </a:r>
          </a:p>
          <a:p>
            <a:endParaRPr lang="zh-TW" altLang="en-US" dirty="0"/>
          </a:p>
        </p:txBody>
      </p:sp>
      <p:sp>
        <p:nvSpPr>
          <p:cNvPr id="4" name="投影片編號版面配置區 3">
            <a:extLst>
              <a:ext uri="{FF2B5EF4-FFF2-40B4-BE49-F238E27FC236}">
                <a16:creationId xmlns:a16="http://schemas.microsoft.com/office/drawing/2014/main" id="{DA3D967D-5E3D-4A57-990A-FE81D972395B}"/>
              </a:ext>
            </a:extLst>
          </p:cNvPr>
          <p:cNvSpPr>
            <a:spLocks noGrp="1"/>
          </p:cNvSpPr>
          <p:nvPr>
            <p:ph type="sldNum" sz="quarter" idx="12"/>
          </p:nvPr>
        </p:nvSpPr>
        <p:spPr/>
        <p:txBody>
          <a:bodyPr/>
          <a:lstStyle/>
          <a:p>
            <a:fld id="{96F8A2F4-2C25-4EF2-8650-159F3BB9B758}" type="slidenum">
              <a:rPr lang="zh-TW" altLang="en-US" smtClean="0"/>
              <a:t>22</a:t>
            </a:fld>
            <a:endParaRPr lang="zh-TW" altLang="en-US"/>
          </a:p>
        </p:txBody>
      </p:sp>
      <p:pic>
        <p:nvPicPr>
          <p:cNvPr id="5" name="圖片 4">
            <a:extLst>
              <a:ext uri="{FF2B5EF4-FFF2-40B4-BE49-F238E27FC236}">
                <a16:creationId xmlns:a16="http://schemas.microsoft.com/office/drawing/2014/main" id="{F69944D4-1DF4-48BF-A0FD-0FA4B06DA535}"/>
              </a:ext>
            </a:extLst>
          </p:cNvPr>
          <p:cNvPicPr>
            <a:picLocks noChangeAspect="1"/>
          </p:cNvPicPr>
          <p:nvPr/>
        </p:nvPicPr>
        <p:blipFill rotWithShape="1">
          <a:blip r:embed="rId3"/>
          <a:srcRect l="1367" t="39784" r="31068" b="22883"/>
          <a:stretch/>
        </p:blipFill>
        <p:spPr>
          <a:xfrm>
            <a:off x="704334" y="3116692"/>
            <a:ext cx="10423359" cy="3239658"/>
          </a:xfrm>
          <a:prstGeom prst="rect">
            <a:avLst/>
          </a:prstGeom>
        </p:spPr>
      </p:pic>
    </p:spTree>
    <p:extLst>
      <p:ext uri="{BB962C8B-B14F-4D97-AF65-F5344CB8AC3E}">
        <p14:creationId xmlns:p14="http://schemas.microsoft.com/office/powerpoint/2010/main" val="84812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80F6E14-148B-45E7-AFFD-B334BD13504A}"/>
              </a:ext>
            </a:extLst>
          </p:cNvPr>
          <p:cNvSpPr>
            <a:spLocks noGrp="1"/>
          </p:cNvSpPr>
          <p:nvPr>
            <p:ph type="ctrTitle"/>
          </p:nvPr>
        </p:nvSpPr>
        <p:spPr>
          <a:xfrm>
            <a:off x="1524000" y="1172240"/>
            <a:ext cx="9144000" cy="2387600"/>
          </a:xfrm>
        </p:spPr>
        <p:txBody>
          <a:bodyPr/>
          <a:lstStyle/>
          <a:p>
            <a:r>
              <a:rPr lang="en-US" altLang="zh-TW" dirty="0">
                <a:latin typeface="Times New Roman" panose="02020603050405020304" pitchFamily="18" charset="0"/>
                <a:cs typeface="Times New Roman" panose="02020603050405020304" pitchFamily="18" charset="0"/>
              </a:rPr>
              <a:t>Model 2</a:t>
            </a:r>
            <a:endParaRPr lang="zh-TW" altLang="en-US" dirty="0">
              <a:latin typeface="Times New Roman" panose="02020603050405020304" pitchFamily="18" charset="0"/>
              <a:cs typeface="Times New Roman" panose="02020603050405020304" pitchFamily="18" charset="0"/>
            </a:endParaRPr>
          </a:p>
        </p:txBody>
      </p:sp>
      <p:sp>
        <p:nvSpPr>
          <p:cNvPr id="6" name="副標題 5">
            <a:extLst>
              <a:ext uri="{FF2B5EF4-FFF2-40B4-BE49-F238E27FC236}">
                <a16:creationId xmlns:a16="http://schemas.microsoft.com/office/drawing/2014/main" id="{3225CFAC-F2C3-4DAD-9D63-AAE7B8F4E02B}"/>
              </a:ext>
            </a:extLst>
          </p:cNvPr>
          <p:cNvSpPr>
            <a:spLocks noGrp="1"/>
          </p:cNvSpPr>
          <p:nvPr>
            <p:ph type="subTitle" idx="1"/>
          </p:nvPr>
        </p:nvSpPr>
        <p:spPr>
          <a:xfrm>
            <a:off x="1524000" y="3718417"/>
            <a:ext cx="9144000" cy="1655762"/>
          </a:xfrm>
        </p:spPr>
        <p:txBody>
          <a:bodyPr>
            <a:normAutofit/>
          </a:bodyPr>
          <a:lstStyle/>
          <a:p>
            <a:r>
              <a:rPr lang="en-US" altLang="zh-TW" sz="2800" b="1" dirty="0">
                <a:latin typeface="Times New Roman" panose="02020603050405020304" pitchFamily="18" charset="0"/>
                <a:cs typeface="Times New Roman" panose="02020603050405020304" pitchFamily="18" charset="0"/>
              </a:rPr>
              <a:t>Continuous-Time Solution </a:t>
            </a:r>
          </a:p>
          <a:p>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允許連續和離散的交易，以時間連續型的模型討論最佳策略</a:t>
            </a:r>
          </a:p>
        </p:txBody>
      </p:sp>
      <p:sp>
        <p:nvSpPr>
          <p:cNvPr id="7" name="矩形 6">
            <a:extLst>
              <a:ext uri="{FF2B5EF4-FFF2-40B4-BE49-F238E27FC236}">
                <a16:creationId xmlns:a16="http://schemas.microsoft.com/office/drawing/2014/main" id="{504CBBAF-0841-4E84-9204-66A4DD17A7C4}"/>
              </a:ext>
            </a:extLst>
          </p:cNvPr>
          <p:cNvSpPr/>
          <p:nvPr/>
        </p:nvSpPr>
        <p:spPr>
          <a:xfrm>
            <a:off x="950167" y="5791979"/>
            <a:ext cx="10291665"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We formulate the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problem in continuous-time setting and allow both continuous and discrete trading strategies.</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61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2DCC5F-2BBB-493E-80F1-065A040D2B8C}"/>
              </a:ext>
            </a:extLst>
          </p:cNvPr>
          <p:cNvSpPr>
            <a:spLocks noGrp="1"/>
          </p:cNvSpPr>
          <p:nvPr>
            <p:ph type="title"/>
          </p:nvPr>
        </p:nvSpPr>
        <p:spPr>
          <a:xfrm>
            <a:off x="742170" y="501650"/>
            <a:ext cx="10515600" cy="922500"/>
          </a:xfrm>
        </p:spPr>
        <p:txBody>
          <a:bodyPr/>
          <a:lstStyle/>
          <a:p>
            <a:r>
              <a:rPr lang="zh-TW" altLang="en-US" dirty="0">
                <a:latin typeface="標楷體" panose="03000509000000000000" pitchFamily="65" charset="-120"/>
                <a:ea typeface="標楷體" panose="03000509000000000000" pitchFamily="65" charset="-120"/>
              </a:rPr>
              <a:t>模型介紹</a:t>
            </a:r>
          </a:p>
        </p:txBody>
      </p:sp>
      <p:sp>
        <p:nvSpPr>
          <p:cNvPr id="4" name="投影片編號版面配置區 3">
            <a:extLst>
              <a:ext uri="{FF2B5EF4-FFF2-40B4-BE49-F238E27FC236}">
                <a16:creationId xmlns:a16="http://schemas.microsoft.com/office/drawing/2014/main" id="{4D38716F-FCE0-4A3D-A709-4DB449039767}"/>
              </a:ext>
            </a:extLst>
          </p:cNvPr>
          <p:cNvSpPr>
            <a:spLocks noGrp="1"/>
          </p:cNvSpPr>
          <p:nvPr>
            <p:ph type="sldNum" sz="quarter" idx="12"/>
          </p:nvPr>
        </p:nvSpPr>
        <p:spPr/>
        <p:txBody>
          <a:bodyPr/>
          <a:lstStyle/>
          <a:p>
            <a:fld id="{96F8A2F4-2C25-4EF2-8650-159F3BB9B758}" type="slidenum">
              <a:rPr lang="zh-TW" altLang="en-US" smtClean="0"/>
              <a:t>24</a:t>
            </a:fld>
            <a:endParaRPr lang="zh-TW" altLang="en-US"/>
          </a:p>
        </p:txBody>
      </p:sp>
      <p:sp>
        <p:nvSpPr>
          <p:cNvPr id="7" name="矩形 6">
            <a:extLst>
              <a:ext uri="{FF2B5EF4-FFF2-40B4-BE49-F238E27FC236}">
                <a16:creationId xmlns:a16="http://schemas.microsoft.com/office/drawing/2014/main" id="{6CA9F2A9-0A8D-4F75-A613-4B2E92A10291}"/>
              </a:ext>
            </a:extLst>
          </p:cNvPr>
          <p:cNvSpPr/>
          <p:nvPr/>
        </p:nvSpPr>
        <p:spPr>
          <a:xfrm>
            <a:off x="954830" y="1424150"/>
            <a:ext cx="9725608" cy="873572"/>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A general execution strategy can consist of two components, </a:t>
            </a:r>
            <a:r>
              <a:rPr lang="en-US" altLang="zh-TW" dirty="0">
                <a:solidFill>
                  <a:srgbClr val="FF0000"/>
                </a:solidFill>
                <a:latin typeface="Times New Roman" panose="02020603050405020304" pitchFamily="18" charset="0"/>
                <a:cs typeface="Times New Roman" panose="02020603050405020304" pitchFamily="18" charset="0"/>
              </a:rPr>
              <a:t>a set of discrete trades at certain times </a:t>
            </a:r>
            <a:r>
              <a:rPr lang="en-US" altLang="zh-TW" dirty="0">
                <a:latin typeface="Times New Roman" panose="02020603050405020304" pitchFamily="18" charset="0"/>
                <a:cs typeface="Times New Roman" panose="02020603050405020304" pitchFamily="18" charset="0"/>
              </a:rPr>
              <a:t>and </a:t>
            </a:r>
            <a:r>
              <a:rPr lang="en-US" altLang="zh-TW" dirty="0">
                <a:solidFill>
                  <a:srgbClr val="FF0000"/>
                </a:solidFill>
                <a:latin typeface="Times New Roman" panose="02020603050405020304" pitchFamily="18" charset="0"/>
                <a:cs typeface="Times New Roman" panose="02020603050405020304" pitchFamily="18" charset="0"/>
              </a:rPr>
              <a:t>a flow of continuous trades</a:t>
            </a:r>
            <a:r>
              <a:rPr lang="en-US" altLang="zh-TW" dirty="0">
                <a:latin typeface="Times New Roman" panose="02020603050405020304" pitchFamily="18" charset="0"/>
                <a:cs typeface="Times New Roman" panose="02020603050405020304" pitchFamily="18" charset="0"/>
              </a:rPr>
              <a:t>. A set of discrete trades is also called an “impulse” trading policy.</a:t>
            </a:r>
            <a:endParaRPr lang="zh-TW" altLang="en-US" dirty="0">
              <a:latin typeface="Times New Roman" panose="02020603050405020304" pitchFamily="18" charset="0"/>
              <a:cs typeface="Times New Roman" panose="02020603050405020304" pitchFamily="18" charset="0"/>
            </a:endParaRPr>
          </a:p>
        </p:txBody>
      </p:sp>
      <p:sp>
        <p:nvSpPr>
          <p:cNvPr id="10" name="內容版面配置區 2">
            <a:extLst>
              <a:ext uri="{FF2B5EF4-FFF2-40B4-BE49-F238E27FC236}">
                <a16:creationId xmlns:a16="http://schemas.microsoft.com/office/drawing/2014/main" id="{440E8769-61EF-4F6D-968D-C12C11F2AE7D}"/>
              </a:ext>
            </a:extLst>
          </p:cNvPr>
          <p:cNvSpPr txBox="1">
            <a:spLocks/>
          </p:cNvSpPr>
          <p:nvPr/>
        </p:nvSpPr>
        <p:spPr>
          <a:xfrm>
            <a:off x="742170" y="2384610"/>
            <a:ext cx="2327601" cy="47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200" dirty="0">
                <a:latin typeface="Times New Roman" panose="02020603050405020304" pitchFamily="18" charset="0"/>
                <a:cs typeface="Times New Roman" panose="02020603050405020304" pitchFamily="18" charset="0"/>
              </a:rPr>
              <a:t>The strategy set</a:t>
            </a:r>
          </a:p>
          <a:p>
            <a:endParaRPr lang="en-US" altLang="zh-TW" sz="2200" dirty="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pPr marL="0" indent="0">
              <a:buNone/>
            </a:pPr>
            <a:endParaRPr lang="en-US" altLang="zh-TW" sz="2200" dirty="0">
              <a:latin typeface="Times New Roman" panose="02020603050405020304" pitchFamily="18" charset="0"/>
              <a:cs typeface="Times New Roman" panose="02020603050405020304" pitchFamily="18" charset="0"/>
            </a:endParaRPr>
          </a:p>
          <a:p>
            <a:endParaRPr lang="zh-TW" altLang="en-US" sz="2200" dirty="0">
              <a:latin typeface="Times New Roman" panose="02020603050405020304" pitchFamily="18" charset="0"/>
              <a:cs typeface="Times New Roman" panose="02020603050405020304" pitchFamily="18" charset="0"/>
            </a:endParaRPr>
          </a:p>
        </p:txBody>
      </p:sp>
      <p:pic>
        <p:nvPicPr>
          <p:cNvPr id="12" name="圖片 11">
            <a:extLst>
              <a:ext uri="{FF2B5EF4-FFF2-40B4-BE49-F238E27FC236}">
                <a16:creationId xmlns:a16="http://schemas.microsoft.com/office/drawing/2014/main" id="{B920AEC9-6E69-40C3-B74F-F1F1E4A80958}"/>
              </a:ext>
            </a:extLst>
          </p:cNvPr>
          <p:cNvPicPr>
            <a:picLocks noChangeAspect="1"/>
          </p:cNvPicPr>
          <p:nvPr/>
        </p:nvPicPr>
        <p:blipFill>
          <a:blip r:embed="rId2"/>
          <a:stretch>
            <a:fillRect/>
          </a:stretch>
        </p:blipFill>
        <p:spPr>
          <a:xfrm>
            <a:off x="1077126" y="2862691"/>
            <a:ext cx="5958155" cy="790982"/>
          </a:xfrm>
          <a:prstGeom prst="rect">
            <a:avLst/>
          </a:prstGeom>
        </p:spPr>
      </p:pic>
      <p:sp>
        <p:nvSpPr>
          <p:cNvPr id="14" name="矩形 13">
            <a:extLst>
              <a:ext uri="{FF2B5EF4-FFF2-40B4-BE49-F238E27FC236}">
                <a16:creationId xmlns:a16="http://schemas.microsoft.com/office/drawing/2014/main" id="{D0CD4F78-46BB-4446-9EF5-A8071DC9061C}"/>
              </a:ext>
            </a:extLst>
          </p:cNvPr>
          <p:cNvSpPr/>
          <p:nvPr/>
        </p:nvSpPr>
        <p:spPr>
          <a:xfrm>
            <a:off x="742170" y="4144473"/>
            <a:ext cx="11266328" cy="365125"/>
          </a:xfrm>
          <a:prstGeom prst="rect">
            <a:avLst/>
          </a:prstGeom>
        </p:spPr>
        <p:txBody>
          <a:bodyPr vert="horz" lIns="91440" tIns="45720" rIns="91440" bIns="45720" rtlCol="0">
            <a:normAutofit lnSpcReduction="10000"/>
          </a:bodyPr>
          <a:lstStyle/>
          <a:p>
            <a:pPr>
              <a:lnSpc>
                <a:spcPct val="90000"/>
              </a:lnSpc>
              <a:spcBef>
                <a:spcPts val="1000"/>
              </a:spcBef>
            </a:pPr>
            <a:r>
              <a:rPr lang="en-US" altLang="zh-TW" sz="2000" dirty="0">
                <a:latin typeface="Times New Roman" panose="02020603050405020304" pitchFamily="18" charset="0"/>
                <a:cs typeface="Times New Roman" panose="02020603050405020304" pitchFamily="18" charset="0"/>
              </a:rPr>
              <a:t>The dynamics of </a:t>
            </a:r>
            <a:r>
              <a:rPr lang="en-US" altLang="zh-TW" sz="2000" dirty="0" err="1">
                <a:latin typeface="Times New Roman" panose="02020603050405020304" pitchFamily="18" charset="0"/>
                <a:cs typeface="Times New Roman" panose="02020603050405020304" pitchFamily="18" charset="0"/>
              </a:rPr>
              <a:t>X</a:t>
            </a:r>
            <a:r>
              <a:rPr lang="en-US" altLang="zh-TW" sz="2000" baseline="-25000" dirty="0" err="1">
                <a:latin typeface="Times New Roman" panose="02020603050405020304" pitchFamily="18" charset="0"/>
                <a:cs typeface="Times New Roman" panose="02020603050405020304" pitchFamily="18" charset="0"/>
              </a:rPr>
              <a:t>t</a:t>
            </a:r>
            <a:r>
              <a:rPr lang="en-US" altLang="zh-TW" sz="2000" dirty="0">
                <a:latin typeface="Times New Roman" panose="02020603050405020304" pitchFamily="18" charset="0"/>
                <a:cs typeface="Times New Roman" panose="02020603050405020304" pitchFamily="18" charset="0"/>
              </a:rPr>
              <a:t>, the number of shares to acquire at time t, is then given by the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following equation:</a:t>
            </a:r>
            <a:endParaRPr lang="zh-TW" altLang="en-US" sz="2000" dirty="0">
              <a:latin typeface="Times New Roman" panose="02020603050405020304" pitchFamily="18" charset="0"/>
              <a:cs typeface="Times New Roman" panose="02020603050405020304" pitchFamily="18" charset="0"/>
            </a:endParaRPr>
          </a:p>
        </p:txBody>
      </p:sp>
      <p:pic>
        <p:nvPicPr>
          <p:cNvPr id="15" name="圖片 14">
            <a:extLst>
              <a:ext uri="{FF2B5EF4-FFF2-40B4-BE49-F238E27FC236}">
                <a16:creationId xmlns:a16="http://schemas.microsoft.com/office/drawing/2014/main" id="{B7CA30C0-19B2-4DF2-90A4-FA5A2ED20A47}"/>
              </a:ext>
            </a:extLst>
          </p:cNvPr>
          <p:cNvPicPr>
            <a:picLocks noChangeAspect="1"/>
          </p:cNvPicPr>
          <p:nvPr/>
        </p:nvPicPr>
        <p:blipFill>
          <a:blip r:embed="rId3"/>
          <a:stretch>
            <a:fillRect/>
          </a:stretch>
        </p:blipFill>
        <p:spPr>
          <a:xfrm>
            <a:off x="1077126" y="4886416"/>
            <a:ext cx="4099987" cy="755261"/>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1697E64F-F341-4C91-A04A-26C9C991378B}"/>
                  </a:ext>
                </a:extLst>
              </p:cNvPr>
              <p:cNvSpPr/>
              <p:nvPr/>
            </p:nvSpPr>
            <p:spPr>
              <a:xfrm>
                <a:off x="7286261" y="2788522"/>
                <a:ext cx="4522392" cy="930768"/>
              </a:xfrm>
              <a:prstGeom prst="rect">
                <a:avLst/>
              </a:prstGeom>
            </p:spPr>
            <p:txBody>
              <a:bodyPr wrap="none">
                <a:spAutoFit/>
              </a:bodyPr>
              <a:lstStyle/>
              <a:p>
                <a14:m>
                  <m:oMath xmlns:m="http://schemas.openxmlformats.org/officeDocument/2006/math">
                    <m:acc>
                      <m:accPr>
                        <m:chr m:val="̂"/>
                        <m:ctrlPr>
                          <a:rPr lang="en-US" altLang="zh-TW" i="1" smtClean="0">
                            <a:latin typeface="Cambria Math" panose="02040503050406030204" pitchFamily="18" charset="0"/>
                            <a:cs typeface="Times New Roman" panose="02020603050405020304" pitchFamily="18" charset="0"/>
                          </a:rPr>
                        </m:ctrlPr>
                      </m:accPr>
                      <m:e>
                        <m:r>
                          <a:rPr lang="en-US" altLang="zh-TW" b="0" i="1" smtClean="0">
                            <a:latin typeface="Cambria Math" panose="02040503050406030204" pitchFamily="18" charset="0"/>
                            <a:cs typeface="Times New Roman" panose="02020603050405020304" pitchFamily="18" charset="0"/>
                          </a:rPr>
                          <m:t>𝑇</m:t>
                        </m:r>
                        <m:r>
                          <a:rPr lang="en-US" altLang="zh-TW" b="0" i="1" smtClean="0">
                            <a:latin typeface="Cambria Math" panose="02040503050406030204" pitchFamily="18" charset="0"/>
                            <a:cs typeface="Times New Roman" panose="02020603050405020304" pitchFamily="18" charset="0"/>
                          </a:rPr>
                          <m:t> </m:t>
                        </m:r>
                      </m:e>
                    </m:acc>
                    <m:r>
                      <a:rPr lang="en-US" altLang="zh-TW" b="0" i="1" smtClean="0">
                        <a:latin typeface="Cambria Math" panose="02040503050406030204" pitchFamily="18" charset="0"/>
                        <a:cs typeface="Times New Roman" panose="02020603050405020304" pitchFamily="18" charset="0"/>
                      </a:rPr>
                      <m:t>:</m:t>
                    </m:r>
                  </m:oMath>
                </a14:m>
                <a:r>
                  <a:rPr lang="en-US" altLang="zh-TW" dirty="0">
                    <a:latin typeface="Times New Roman" panose="02020603050405020304" pitchFamily="18" charset="0"/>
                    <a:cs typeface="Times New Roman" panose="02020603050405020304" pitchFamily="18" charset="0"/>
                  </a:rPr>
                  <a:t> the set of impulse trading times.</a:t>
                </a:r>
              </a:p>
              <a:p>
                <a:r>
                  <a:rPr lang="en-US" altLang="zh-TW" dirty="0">
                    <a:latin typeface="Times New Roman" panose="02020603050405020304" pitchFamily="18" charset="0"/>
                    <a:cs typeface="Times New Roman" panose="02020603050405020304" pitchFamily="18" charset="0"/>
                  </a:rPr>
                  <a:t>µ</a:t>
                </a:r>
                <a:r>
                  <a:rPr lang="en-US" altLang="zh-TW" baseline="-25000" dirty="0">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is the rate of continuous buy trades at time t </a:t>
                </a:r>
              </a:p>
              <a:p>
                <a:r>
                  <a:rPr lang="en-US" altLang="zh-TW" dirty="0" err="1">
                    <a:latin typeface="Times New Roman" panose="02020603050405020304" pitchFamily="18" charset="0"/>
                    <a:cs typeface="Times New Roman" panose="02020603050405020304" pitchFamily="18" charset="0"/>
                  </a:rPr>
                  <a:t>x</a:t>
                </a:r>
                <a:r>
                  <a:rPr lang="en-US" altLang="zh-TW" baseline="-25000" dirty="0" err="1">
                    <a:latin typeface="Times New Roman" panose="02020603050405020304" pitchFamily="18" charset="0"/>
                    <a:cs typeface="Times New Roman" panose="02020603050405020304" pitchFamily="18" charset="0"/>
                  </a:rPr>
                  <a:t>t</a:t>
                </a:r>
                <a:r>
                  <a:rPr lang="en-US" altLang="zh-TW" dirty="0">
                    <a:latin typeface="Times New Roman" panose="02020603050405020304" pitchFamily="18" charset="0"/>
                    <a:cs typeface="Times New Roman" panose="02020603050405020304" pitchFamily="18" charset="0"/>
                  </a:rPr>
                  <a:t> is the discrete buy trade for t ∈ </a:t>
                </a:r>
                <a14:m>
                  <m:oMath xmlns:m="http://schemas.openxmlformats.org/officeDocument/2006/math">
                    <m:acc>
                      <m:accPr>
                        <m:chr m:val="̂"/>
                        <m:ctrlPr>
                          <a:rPr lang="en-US" altLang="zh-TW" i="1">
                            <a:latin typeface="Cambria Math" panose="02040503050406030204" pitchFamily="18" charset="0"/>
                            <a:cs typeface="Times New Roman" panose="02020603050405020304" pitchFamily="18" charset="0"/>
                          </a:rPr>
                        </m:ctrlPr>
                      </m:accPr>
                      <m:e>
                        <m:r>
                          <a:rPr lang="en-US" altLang="zh-TW" i="1">
                            <a:latin typeface="Cambria Math" panose="02040503050406030204" pitchFamily="18" charset="0"/>
                            <a:cs typeface="Times New Roman" panose="02020603050405020304" pitchFamily="18" charset="0"/>
                          </a:rPr>
                          <m:t>𝑇</m:t>
                        </m:r>
                        <m:r>
                          <a:rPr lang="en-US" altLang="zh-TW" i="1">
                            <a:latin typeface="Cambria Math" panose="02040503050406030204" pitchFamily="18" charset="0"/>
                            <a:cs typeface="Times New Roman" panose="02020603050405020304" pitchFamily="18" charset="0"/>
                          </a:rPr>
                          <m:t> </m:t>
                        </m:r>
                      </m:e>
                    </m:acc>
                  </m:oMath>
                </a14:m>
                <a:endParaRPr lang="zh-TW" altLang="en-US"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1697E64F-F341-4C91-A04A-26C9C991378B}"/>
                  </a:ext>
                </a:extLst>
              </p:cNvPr>
              <p:cNvSpPr>
                <a:spLocks noRot="1" noChangeAspect="1" noMove="1" noResize="1" noEditPoints="1" noAdjustHandles="1" noChangeArrowheads="1" noChangeShapeType="1" noTextEdit="1"/>
              </p:cNvSpPr>
              <p:nvPr/>
            </p:nvSpPr>
            <p:spPr>
              <a:xfrm>
                <a:off x="7286261" y="2788522"/>
                <a:ext cx="4522392" cy="930768"/>
              </a:xfrm>
              <a:prstGeom prst="rect">
                <a:avLst/>
              </a:prstGeom>
              <a:blipFill>
                <a:blip r:embed="rId4"/>
                <a:stretch>
                  <a:fillRect l="-1078" t="-1961" b="-1045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98277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2B710D6-34ED-4F22-8A67-249A993AF1A6}"/>
              </a:ext>
            </a:extLst>
          </p:cNvPr>
          <p:cNvSpPr/>
          <p:nvPr/>
        </p:nvSpPr>
        <p:spPr>
          <a:xfrm>
            <a:off x="827313" y="526788"/>
            <a:ext cx="9678955"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Let us specify the dynamics of ask price At. Similar to the discrete-time setting, we have A</a:t>
            </a:r>
            <a:r>
              <a:rPr lang="en-US" altLang="zh-TW" baseline="-25000" dirty="0">
                <a:latin typeface="Times New Roman" panose="02020603050405020304" pitchFamily="18" charset="0"/>
                <a:cs typeface="Times New Roman" panose="02020603050405020304" pitchFamily="18" charset="0"/>
              </a:rPr>
              <a:t>0</a:t>
            </a:r>
            <a:r>
              <a:rPr lang="en-US" altLang="zh-TW" dirty="0">
                <a:latin typeface="Times New Roman" panose="02020603050405020304" pitchFamily="18" charset="0"/>
                <a:cs typeface="Times New Roman" panose="02020603050405020304" pitchFamily="18" charset="0"/>
              </a:rPr>
              <a:t> = F</a:t>
            </a:r>
            <a:r>
              <a:rPr lang="en-US" altLang="zh-TW" baseline="-25000" dirty="0">
                <a:latin typeface="Times New Roman" panose="02020603050405020304" pitchFamily="18" charset="0"/>
                <a:cs typeface="Times New Roman" panose="02020603050405020304" pitchFamily="18" charset="0"/>
              </a:rPr>
              <a:t>0</a:t>
            </a:r>
            <a:r>
              <a:rPr lang="en-US" altLang="zh-TW" dirty="0">
                <a:latin typeface="Times New Roman" panose="02020603050405020304" pitchFamily="18" charset="0"/>
                <a:cs typeface="Times New Roman" panose="02020603050405020304" pitchFamily="18" charset="0"/>
              </a:rPr>
              <a:t>+s/2</a:t>
            </a:r>
            <a:endParaRPr lang="zh-TW" altLang="en-US"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9A07C760-ECD0-49C3-9C9F-DFA5F6C6D44D}"/>
              </a:ext>
            </a:extLst>
          </p:cNvPr>
          <p:cNvPicPr>
            <a:picLocks noChangeAspect="1"/>
          </p:cNvPicPr>
          <p:nvPr/>
        </p:nvPicPr>
        <p:blipFill>
          <a:blip r:embed="rId2"/>
          <a:stretch>
            <a:fillRect/>
          </a:stretch>
        </p:blipFill>
        <p:spPr>
          <a:xfrm>
            <a:off x="1133369" y="1106558"/>
            <a:ext cx="4110154" cy="666258"/>
          </a:xfrm>
          <a:prstGeom prst="rect">
            <a:avLst/>
          </a:prstGeom>
        </p:spPr>
      </p:pic>
      <p:sp>
        <p:nvSpPr>
          <p:cNvPr id="9" name="矩形 8">
            <a:extLst>
              <a:ext uri="{FF2B5EF4-FFF2-40B4-BE49-F238E27FC236}">
                <a16:creationId xmlns:a16="http://schemas.microsoft.com/office/drawing/2014/main" id="{04F39F48-0420-49EC-98D1-8190A7563544}"/>
              </a:ext>
            </a:extLst>
          </p:cNvPr>
          <p:cNvSpPr/>
          <p:nvPr/>
        </p:nvSpPr>
        <p:spPr>
          <a:xfrm>
            <a:off x="1226675" y="1958239"/>
            <a:ext cx="1765227" cy="338554"/>
          </a:xfrm>
          <a:prstGeom prst="rect">
            <a:avLst/>
          </a:prstGeom>
          <a:ln>
            <a:solidFill>
              <a:schemeClr val="accent1"/>
            </a:solidFill>
          </a:ln>
        </p:spPr>
        <p:txBody>
          <a:bodyPr wrap="none">
            <a:spAutoFit/>
          </a:bodyPr>
          <a:lstStyle/>
          <a:p>
            <a:r>
              <a:rPr lang="en-US" altLang="zh-TW" sz="1600" dirty="0">
                <a:latin typeface="Times New Roman" panose="02020603050405020304" pitchFamily="18" charset="0"/>
                <a:cs typeface="Times New Roman" panose="02020603050405020304" pitchFamily="18" charset="0"/>
              </a:rPr>
              <a:t>V</a:t>
            </a:r>
            <a:r>
              <a:rPr lang="en-US" altLang="zh-TW" sz="1600" baseline="-25000" dirty="0">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rPr>
              <a:t> = F</a:t>
            </a:r>
            <a:r>
              <a:rPr lang="en-US" altLang="zh-TW" sz="1600" baseline="-25000" dirty="0">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rPr>
              <a:t> + </a:t>
            </a:r>
            <a:r>
              <a:rPr lang="el-GR" altLang="zh-TW" sz="1600" dirty="0">
                <a:latin typeface="Times New Roman" panose="02020603050405020304" pitchFamily="18" charset="0"/>
                <a:cs typeface="Times New Roman" panose="02020603050405020304" pitchFamily="18" charset="0"/>
              </a:rPr>
              <a:t>λ</a:t>
            </a:r>
            <a:r>
              <a:rPr lang="zh-TW" altLang="en-US" sz="1600" dirty="0">
                <a:latin typeface="Times New Roman" panose="02020603050405020304" pitchFamily="18" charset="0"/>
                <a:cs typeface="Times New Roman" panose="02020603050405020304" pitchFamily="18" charset="0"/>
              </a:rPr>
              <a:t> </a:t>
            </a:r>
            <a:r>
              <a:rPr lang="el-GR" altLang="zh-TW" sz="1600" dirty="0">
                <a:latin typeface="Times New Roman" panose="02020603050405020304" pitchFamily="18" charset="0"/>
                <a:cs typeface="Times New Roman" panose="02020603050405020304" pitchFamily="18" charset="0"/>
              </a:rPr>
              <a:t>(</a:t>
            </a:r>
            <a:r>
              <a:rPr lang="en-US" altLang="zh-TW" sz="1600" dirty="0">
                <a:latin typeface="Times New Roman" panose="02020603050405020304" pitchFamily="18" charset="0"/>
                <a:cs typeface="Times New Roman" panose="02020603050405020304" pitchFamily="18" charset="0"/>
              </a:rPr>
              <a:t>X</a:t>
            </a:r>
            <a:r>
              <a:rPr lang="en-US" altLang="zh-TW" sz="1600" baseline="-25000" dirty="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−X</a:t>
            </a:r>
            <a:r>
              <a:rPr lang="en-US" altLang="zh-TW" sz="1600" baseline="-25000" dirty="0">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rPr>
              <a:t>)</a:t>
            </a:r>
            <a:endParaRPr lang="zh-TW" altLang="en-US" sz="1600" dirty="0">
              <a:latin typeface="Times New Roman" panose="02020603050405020304" pitchFamily="18" charset="0"/>
              <a:cs typeface="Times New Roman" panose="02020603050405020304" pitchFamily="18" charset="0"/>
            </a:endParaRPr>
          </a:p>
        </p:txBody>
      </p:sp>
      <p:grpSp>
        <p:nvGrpSpPr>
          <p:cNvPr id="5" name="群組 4">
            <a:extLst>
              <a:ext uri="{FF2B5EF4-FFF2-40B4-BE49-F238E27FC236}">
                <a16:creationId xmlns:a16="http://schemas.microsoft.com/office/drawing/2014/main" id="{A9A3AB85-7BA7-4890-9CC0-FE63C43C36D9}"/>
              </a:ext>
            </a:extLst>
          </p:cNvPr>
          <p:cNvGrpSpPr/>
          <p:nvPr/>
        </p:nvGrpSpPr>
        <p:grpSpPr>
          <a:xfrm>
            <a:off x="855756" y="2945782"/>
            <a:ext cx="4883231" cy="3054832"/>
            <a:chOff x="885060" y="3001766"/>
            <a:chExt cx="4883231" cy="3054832"/>
          </a:xfrm>
        </p:grpSpPr>
        <p:sp>
          <p:nvSpPr>
            <p:cNvPr id="12" name="矩形 11">
              <a:extLst>
                <a:ext uri="{FF2B5EF4-FFF2-40B4-BE49-F238E27FC236}">
                  <a16:creationId xmlns:a16="http://schemas.microsoft.com/office/drawing/2014/main" id="{3B40A04F-F414-46AF-956C-16A1D173EDAA}"/>
                </a:ext>
              </a:extLst>
            </p:cNvPr>
            <p:cNvSpPr/>
            <p:nvPr/>
          </p:nvSpPr>
          <p:spPr>
            <a:xfrm>
              <a:off x="915036" y="3001766"/>
              <a:ext cx="3484928" cy="369332"/>
            </a:xfrm>
            <a:prstGeom prst="rect">
              <a:avLst/>
            </a:prstGeom>
          </p:spPr>
          <p:txBody>
            <a:bodyPr wrap="none">
              <a:spAutoFit/>
            </a:bodyPr>
            <a:lstStyle/>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execution cost from t to T is</a:t>
              </a:r>
              <a:endParaRPr lang="zh-TW" altLang="en-US" dirty="0">
                <a:latin typeface="Times New Roman" panose="02020603050405020304" pitchFamily="18" charset="0"/>
                <a:cs typeface="Times New Roman" panose="02020603050405020304" pitchFamily="18" charset="0"/>
              </a:endParaRPr>
            </a:p>
          </p:txBody>
        </p:sp>
        <p:pic>
          <p:nvPicPr>
            <p:cNvPr id="13" name="圖片 12">
              <a:extLst>
                <a:ext uri="{FF2B5EF4-FFF2-40B4-BE49-F238E27FC236}">
                  <a16:creationId xmlns:a16="http://schemas.microsoft.com/office/drawing/2014/main" id="{3712C741-23B9-4EAC-B173-F509FD990048}"/>
                </a:ext>
              </a:extLst>
            </p:cNvPr>
            <p:cNvPicPr>
              <a:picLocks noChangeAspect="1"/>
            </p:cNvPicPr>
            <p:nvPr/>
          </p:nvPicPr>
          <p:blipFill>
            <a:blip r:embed="rId3"/>
            <a:stretch>
              <a:fillRect/>
            </a:stretch>
          </p:blipFill>
          <p:spPr>
            <a:xfrm>
              <a:off x="885060" y="3587440"/>
              <a:ext cx="4883231" cy="854811"/>
            </a:xfrm>
            <a:prstGeom prst="rect">
              <a:avLst/>
            </a:prstGeom>
          </p:spPr>
        </p:pic>
        <p:pic>
          <p:nvPicPr>
            <p:cNvPr id="14" name="圖片 13">
              <a:extLst>
                <a:ext uri="{FF2B5EF4-FFF2-40B4-BE49-F238E27FC236}">
                  <a16:creationId xmlns:a16="http://schemas.microsoft.com/office/drawing/2014/main" id="{04883B10-5690-460C-B122-684DFDB03FA4}"/>
                </a:ext>
              </a:extLst>
            </p:cNvPr>
            <p:cNvPicPr>
              <a:picLocks noChangeAspect="1"/>
            </p:cNvPicPr>
            <p:nvPr/>
          </p:nvPicPr>
          <p:blipFill>
            <a:blip r:embed="rId4"/>
            <a:stretch>
              <a:fillRect/>
            </a:stretch>
          </p:blipFill>
          <p:spPr>
            <a:xfrm>
              <a:off x="885060" y="5316745"/>
              <a:ext cx="4619571" cy="739853"/>
            </a:xfrm>
            <a:prstGeom prst="rect">
              <a:avLst/>
            </a:prstGeom>
          </p:spPr>
        </p:pic>
        <p:sp>
          <p:nvSpPr>
            <p:cNvPr id="16" name="矩形 15">
              <a:extLst>
                <a:ext uri="{FF2B5EF4-FFF2-40B4-BE49-F238E27FC236}">
                  <a16:creationId xmlns:a16="http://schemas.microsoft.com/office/drawing/2014/main" id="{5F3945A4-C1C3-4A7C-9BDF-ED3A9C09AB21}"/>
                </a:ext>
              </a:extLst>
            </p:cNvPr>
            <p:cNvSpPr/>
            <p:nvPr/>
          </p:nvSpPr>
          <p:spPr>
            <a:xfrm>
              <a:off x="915036" y="4644713"/>
              <a:ext cx="4808377" cy="369332"/>
            </a:xfrm>
            <a:prstGeom prst="rect">
              <a:avLst/>
            </a:prstGeom>
          </p:spPr>
          <p:txBody>
            <a:bodyPr wrap="square">
              <a:spAutoFit/>
            </a:bodyPr>
            <a:lstStyle/>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 The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optimal execution problem now becomes</a:t>
              </a:r>
              <a:endParaRPr lang="zh-TW" altLang="en-US" dirty="0">
                <a:latin typeface="Times New Roman" panose="02020603050405020304" pitchFamily="18" charset="0"/>
                <a:cs typeface="Times New Roman" panose="02020603050405020304" pitchFamily="18" charset="0"/>
              </a:endParaRPr>
            </a:p>
          </p:txBody>
        </p:sp>
      </p:grpSp>
      <p:sp>
        <p:nvSpPr>
          <p:cNvPr id="6" name="投影片編號版面配置區 5">
            <a:extLst>
              <a:ext uri="{FF2B5EF4-FFF2-40B4-BE49-F238E27FC236}">
                <a16:creationId xmlns:a16="http://schemas.microsoft.com/office/drawing/2014/main" id="{F1D615AC-0ED0-4DBB-B27F-6AFD7D0041A8}"/>
              </a:ext>
            </a:extLst>
          </p:cNvPr>
          <p:cNvSpPr>
            <a:spLocks noGrp="1"/>
          </p:cNvSpPr>
          <p:nvPr>
            <p:ph type="sldNum" sz="quarter" idx="12"/>
          </p:nvPr>
        </p:nvSpPr>
        <p:spPr/>
        <p:txBody>
          <a:bodyPr/>
          <a:lstStyle/>
          <a:p>
            <a:fld id="{EE447B55-4713-4C0D-AE2A-0CFE86B7463A}" type="slidenum">
              <a:rPr lang="zh-TW" altLang="en-US" smtClean="0"/>
              <a:t>25</a:t>
            </a:fld>
            <a:endParaRPr lang="zh-TW" altLang="en-US"/>
          </a:p>
        </p:txBody>
      </p:sp>
      <p:pic>
        <p:nvPicPr>
          <p:cNvPr id="15" name="圖片 14">
            <a:extLst>
              <a:ext uri="{FF2B5EF4-FFF2-40B4-BE49-F238E27FC236}">
                <a16:creationId xmlns:a16="http://schemas.microsoft.com/office/drawing/2014/main" id="{A3C2CC8A-A3EA-4045-B9BD-7F1904C79868}"/>
              </a:ext>
            </a:extLst>
          </p:cNvPr>
          <p:cNvPicPr>
            <a:picLocks noChangeAspect="1"/>
          </p:cNvPicPr>
          <p:nvPr/>
        </p:nvPicPr>
        <p:blipFill>
          <a:blip r:embed="rId5"/>
          <a:stretch>
            <a:fillRect/>
          </a:stretch>
        </p:blipFill>
        <p:spPr>
          <a:xfrm>
            <a:off x="6136254" y="977413"/>
            <a:ext cx="5580068" cy="4047315"/>
          </a:xfrm>
          <a:prstGeom prst="rect">
            <a:avLst/>
          </a:prstGeom>
        </p:spPr>
      </p:pic>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1418D284-C138-4956-8C37-FDEB6FFDC135}"/>
                  </a:ext>
                </a:extLst>
              </p:cNvPr>
              <p:cNvSpPr/>
              <p:nvPr/>
            </p:nvSpPr>
            <p:spPr>
              <a:xfrm>
                <a:off x="1227335" y="2387867"/>
                <a:ext cx="2038379" cy="461473"/>
              </a:xfrm>
              <a:prstGeom prst="rect">
                <a:avLst/>
              </a:prstGeom>
              <a:ln>
                <a:solidFill>
                  <a:schemeClr val="accent1"/>
                </a:solidFill>
              </a:ln>
            </p:spPr>
            <p:txBody>
              <a:bodyPr wrap="square">
                <a:spAutoFit/>
              </a:bodyPr>
              <a:lstStyle/>
              <a:p>
                <a14:m>
                  <m:oMath xmlns:m="http://schemas.openxmlformats.org/officeDocument/2006/math">
                    <m:sSub>
                      <m:sSubPr>
                        <m:ctrlPr>
                          <a:rPr lang="en-US" altLang="zh-TW" i="1" dirty="0">
                            <a:latin typeface="Cambria Math" panose="02040503050406030204" pitchFamily="18" charset="0"/>
                          </a:rPr>
                        </m:ctrlPr>
                      </m:sSubPr>
                      <m:e>
                        <m:r>
                          <a:rPr lang="en-US" altLang="zh-TW" b="0" i="1" dirty="0">
                            <a:latin typeface="Cambria Math" panose="02040503050406030204" pitchFamily="18" charset="0"/>
                          </a:rPr>
                          <m:t>𝐷</m:t>
                        </m:r>
                      </m:e>
                      <m:sub>
                        <m:r>
                          <a:rPr lang="en-US" altLang="zh-TW" b="0" i="1" dirty="0">
                            <a:latin typeface="Cambria Math" panose="02040503050406030204" pitchFamily="18" charset="0"/>
                          </a:rPr>
                          <m:t>𝑡</m:t>
                        </m:r>
                      </m:sub>
                    </m:sSub>
                    <m:r>
                      <a:rPr lang="en-US" altLang="zh-TW" b="0"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b="0" i="1" dirty="0">
                            <a:latin typeface="Cambria Math" panose="02040503050406030204" pitchFamily="18" charset="0"/>
                          </a:rPr>
                          <m:t>𝐴</m:t>
                        </m:r>
                      </m:e>
                      <m:sub>
                        <m:r>
                          <a:rPr lang="en-US" altLang="zh-TW" b="0" i="1" dirty="0">
                            <a:latin typeface="Cambria Math" panose="02040503050406030204" pitchFamily="18" charset="0"/>
                          </a:rPr>
                          <m:t>𝑡</m:t>
                        </m:r>
                      </m:sub>
                    </m:sSub>
                    <m:r>
                      <a:rPr lang="en-US" altLang="zh-TW" b="0" i="1" dirty="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b="0" i="1" dirty="0">
                            <a:latin typeface="Cambria Math" panose="02040503050406030204" pitchFamily="18" charset="0"/>
                          </a:rPr>
                          <m:t>𝑉</m:t>
                        </m:r>
                      </m:e>
                      <m:sub>
                        <m:r>
                          <a:rPr lang="en-US" altLang="zh-TW" b="0" i="1" dirty="0">
                            <a:latin typeface="Cambria Math" panose="02040503050406030204" pitchFamily="18" charset="0"/>
                          </a:rPr>
                          <m:t>𝑡</m:t>
                        </m:r>
                      </m:sub>
                    </m:sSub>
                    <m:r>
                      <a:rPr lang="en-US" altLang="zh-TW" b="0" i="1" dirty="0">
                        <a:latin typeface="Cambria Math" panose="02040503050406030204" pitchFamily="18" charset="0"/>
                      </a:rPr>
                      <m:t>−</m:t>
                    </m:r>
                    <m:f>
                      <m:fPr>
                        <m:ctrlPr>
                          <a:rPr lang="en-US" altLang="zh-TW" i="1" dirty="0">
                            <a:latin typeface="Cambria Math" panose="02040503050406030204" pitchFamily="18" charset="0"/>
                          </a:rPr>
                        </m:ctrlPr>
                      </m:fPr>
                      <m:num>
                        <m:r>
                          <a:rPr lang="en-US" altLang="zh-TW" b="0" i="1" dirty="0">
                            <a:latin typeface="Cambria Math" panose="02040503050406030204" pitchFamily="18" charset="0"/>
                          </a:rPr>
                          <m:t>𝑠</m:t>
                        </m:r>
                      </m:num>
                      <m:den>
                        <m:r>
                          <a:rPr lang="en-US" altLang="zh-TW" b="0" i="1" dirty="0">
                            <a:latin typeface="Cambria Math" panose="02040503050406030204" pitchFamily="18" charset="0"/>
                          </a:rPr>
                          <m:t>2</m:t>
                        </m:r>
                      </m:den>
                    </m:f>
                  </m:oMath>
                </a14:m>
                <a:r>
                  <a:rPr lang="en-US" altLang="zh-TW" dirty="0">
                    <a:latin typeface="Times New Roman" panose="02020603050405020304" pitchFamily="18" charset="0"/>
                  </a:rPr>
                  <a:t> </a:t>
                </a:r>
                <a:endParaRPr lang="zh-TW" altLang="en-US" dirty="0"/>
              </a:p>
            </p:txBody>
          </p:sp>
        </mc:Choice>
        <mc:Fallback xmlns="">
          <p:sp>
            <p:nvSpPr>
              <p:cNvPr id="22" name="矩形 21">
                <a:extLst>
                  <a:ext uri="{FF2B5EF4-FFF2-40B4-BE49-F238E27FC236}">
                    <a16:creationId xmlns:a16="http://schemas.microsoft.com/office/drawing/2014/main" id="{1418D284-C138-4956-8C37-FDEB6FFDC135}"/>
                  </a:ext>
                </a:extLst>
              </p:cNvPr>
              <p:cNvSpPr>
                <a:spLocks noRot="1" noChangeAspect="1" noMove="1" noResize="1" noEditPoints="1" noAdjustHandles="1" noChangeArrowheads="1" noChangeShapeType="1" noTextEdit="1"/>
              </p:cNvSpPr>
              <p:nvPr/>
            </p:nvSpPr>
            <p:spPr>
              <a:xfrm>
                <a:off x="1227335" y="2387867"/>
                <a:ext cx="2038379" cy="461473"/>
              </a:xfrm>
              <a:prstGeom prst="rect">
                <a:avLst/>
              </a:prstGeom>
              <a:blipFill>
                <a:blip r:embed="rId6"/>
                <a:stretch>
                  <a:fillRect b="-1299"/>
                </a:stretch>
              </a:blipFill>
              <a:ln>
                <a:solidFill>
                  <a:schemeClr val="accent1"/>
                </a:solidFill>
              </a:ln>
            </p:spPr>
            <p:txBody>
              <a:bodyPr/>
              <a:lstStyle/>
              <a:p>
                <a:r>
                  <a:rPr lang="zh-TW" altLang="en-US">
                    <a:noFill/>
                  </a:rPr>
                  <a:t> </a:t>
                </a:r>
              </a:p>
            </p:txBody>
          </p:sp>
        </mc:Fallback>
      </mc:AlternateContent>
      <p:pic>
        <p:nvPicPr>
          <p:cNvPr id="23" name="圖片 22">
            <a:extLst>
              <a:ext uri="{FF2B5EF4-FFF2-40B4-BE49-F238E27FC236}">
                <a16:creationId xmlns:a16="http://schemas.microsoft.com/office/drawing/2014/main" id="{0D911C33-4D8A-487B-B972-42CCCDFDCCB9}"/>
              </a:ext>
            </a:extLst>
          </p:cNvPr>
          <p:cNvPicPr>
            <a:picLocks noChangeAspect="1"/>
          </p:cNvPicPr>
          <p:nvPr/>
        </p:nvPicPr>
        <p:blipFill>
          <a:blip r:embed="rId7"/>
          <a:stretch>
            <a:fillRect/>
          </a:stretch>
        </p:blipFill>
        <p:spPr>
          <a:xfrm>
            <a:off x="7660432" y="4932291"/>
            <a:ext cx="2929811" cy="1789184"/>
          </a:xfrm>
          <a:prstGeom prst="rect">
            <a:avLst/>
          </a:prstGeom>
        </p:spPr>
      </p:pic>
    </p:spTree>
    <p:extLst>
      <p:ext uri="{BB962C8B-B14F-4D97-AF65-F5344CB8AC3E}">
        <p14:creationId xmlns:p14="http://schemas.microsoft.com/office/powerpoint/2010/main" val="4142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8FCB205F-332B-4ACF-A280-FE05075406CD}"/>
              </a:ext>
            </a:extLst>
          </p:cNvPr>
          <p:cNvPicPr>
            <a:picLocks noChangeAspect="1"/>
          </p:cNvPicPr>
          <p:nvPr/>
        </p:nvPicPr>
        <p:blipFill>
          <a:blip r:embed="rId2"/>
          <a:stretch>
            <a:fillRect/>
          </a:stretch>
        </p:blipFill>
        <p:spPr>
          <a:xfrm>
            <a:off x="1261487" y="1592836"/>
            <a:ext cx="7789207" cy="1565386"/>
          </a:xfrm>
          <a:prstGeom prst="rect">
            <a:avLst/>
          </a:prstGeom>
        </p:spPr>
      </p:pic>
      <p:sp>
        <p:nvSpPr>
          <p:cNvPr id="7" name="矩形 6">
            <a:extLst>
              <a:ext uri="{FF2B5EF4-FFF2-40B4-BE49-F238E27FC236}">
                <a16:creationId xmlns:a16="http://schemas.microsoft.com/office/drawing/2014/main" id="{FB5DEC10-B289-412E-AD5E-BC275FC0D409}"/>
              </a:ext>
            </a:extLst>
          </p:cNvPr>
          <p:cNvSpPr/>
          <p:nvPr/>
        </p:nvSpPr>
        <p:spPr>
          <a:xfrm>
            <a:off x="673501" y="952726"/>
            <a:ext cx="5051383"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The value function for the optimization problem is</a:t>
            </a:r>
            <a:endParaRPr lang="zh-TW" altLang="en-US"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076FA940-2B32-417F-8B1B-4FE1DFAE850B}"/>
              </a:ext>
            </a:extLst>
          </p:cNvPr>
          <p:cNvPicPr>
            <a:picLocks noChangeAspect="1"/>
          </p:cNvPicPr>
          <p:nvPr/>
        </p:nvPicPr>
        <p:blipFill>
          <a:blip r:embed="rId3"/>
          <a:stretch>
            <a:fillRect/>
          </a:stretch>
        </p:blipFill>
        <p:spPr>
          <a:xfrm>
            <a:off x="892975" y="3827052"/>
            <a:ext cx="7276023" cy="979095"/>
          </a:xfrm>
          <a:prstGeom prst="rect">
            <a:avLst/>
          </a:prstGeom>
        </p:spPr>
      </p:pic>
      <p:sp>
        <p:nvSpPr>
          <p:cNvPr id="2" name="文字方塊 1">
            <a:extLst>
              <a:ext uri="{FF2B5EF4-FFF2-40B4-BE49-F238E27FC236}">
                <a16:creationId xmlns:a16="http://schemas.microsoft.com/office/drawing/2014/main" id="{B6399049-E1B7-41D7-B4CF-99C2BD2F1534}"/>
              </a:ext>
            </a:extLst>
          </p:cNvPr>
          <p:cNvSpPr txBox="1"/>
          <p:nvPr/>
        </p:nvSpPr>
        <p:spPr>
          <a:xfrm>
            <a:off x="5638800" y="2974109"/>
            <a:ext cx="65" cy="276999"/>
          </a:xfrm>
          <a:prstGeom prst="rect">
            <a:avLst/>
          </a:prstGeom>
          <a:noFill/>
        </p:spPr>
        <p:txBody>
          <a:bodyPr wrap="none" lIns="0" tIns="0" rIns="0" bIns="0" rtlCol="0">
            <a:spAutoFit/>
          </a:bodyPr>
          <a:lstStyle/>
          <a:p>
            <a:endParaRPr lang="zh-TW" altLang="en-US" dirty="0"/>
          </a:p>
        </p:txBody>
      </p:sp>
      <p:sp>
        <p:nvSpPr>
          <p:cNvPr id="4" name="投影片編號版面配置區 3">
            <a:extLst>
              <a:ext uri="{FF2B5EF4-FFF2-40B4-BE49-F238E27FC236}">
                <a16:creationId xmlns:a16="http://schemas.microsoft.com/office/drawing/2014/main" id="{6FE7E9DB-B5FF-4C0D-8AA5-6CDC8FC858C3}"/>
              </a:ext>
            </a:extLst>
          </p:cNvPr>
          <p:cNvSpPr>
            <a:spLocks noGrp="1"/>
          </p:cNvSpPr>
          <p:nvPr>
            <p:ph type="sldNum" sz="quarter" idx="12"/>
          </p:nvPr>
        </p:nvSpPr>
        <p:spPr/>
        <p:txBody>
          <a:bodyPr/>
          <a:lstStyle/>
          <a:p>
            <a:fld id="{EE447B55-4713-4C0D-AE2A-0CFE86B7463A}" type="slidenum">
              <a:rPr lang="zh-TW" altLang="en-US" smtClean="0"/>
              <a:t>26</a:t>
            </a:fld>
            <a:endParaRPr lang="zh-TW" altLang="en-US"/>
          </a:p>
        </p:txBody>
      </p:sp>
    </p:spTree>
    <p:extLst>
      <p:ext uri="{BB962C8B-B14F-4D97-AF65-F5344CB8AC3E}">
        <p14:creationId xmlns:p14="http://schemas.microsoft.com/office/powerpoint/2010/main" val="333211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1EACEA-C03A-4A98-8D0D-2F4C81661BD0}"/>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Properties of Optimal Execution Strategy</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B2264C6-D865-44C6-AABE-B5CF4D48A012}"/>
              </a:ext>
            </a:extLst>
          </p:cNvPr>
          <p:cNvSpPr>
            <a:spLocks noGrp="1"/>
          </p:cNvSpPr>
          <p:nvPr>
            <p:ph idx="1"/>
          </p:nvPr>
        </p:nvSpPr>
        <p:spPr>
          <a:xfrm>
            <a:off x="838200" y="1690688"/>
            <a:ext cx="10515600" cy="4351338"/>
          </a:xfrm>
        </p:spPr>
        <p:txBody>
          <a:bodyPr>
            <a:normAutofit/>
          </a:bodyPr>
          <a:lstStyle/>
          <a:p>
            <a:r>
              <a:rPr lang="en-US" altLang="zh-TW" sz="2400" dirty="0">
                <a:latin typeface="Times New Roman" panose="02020603050405020304" pitchFamily="18" charset="0"/>
                <a:cs typeface="Times New Roman" panose="02020603050405020304" pitchFamily="18" charset="0"/>
              </a:rPr>
              <a:t>The optimal execution strategy depends on two parameters, </a:t>
            </a:r>
            <a:r>
              <a:rPr lang="en-US" altLang="zh-TW" sz="2400" dirty="0">
                <a:solidFill>
                  <a:srgbClr val="FF0000"/>
                </a:solidFill>
                <a:latin typeface="Times New Roman" panose="02020603050405020304" pitchFamily="18" charset="0"/>
                <a:cs typeface="Times New Roman" panose="02020603050405020304" pitchFamily="18" charset="0"/>
              </a:rPr>
              <a:t>the resilience of the limit order book ρ </a:t>
            </a:r>
            <a:r>
              <a:rPr lang="en-US" altLang="zh-TW" sz="2400" dirty="0">
                <a:latin typeface="Times New Roman" panose="02020603050405020304" pitchFamily="18" charset="0"/>
                <a:cs typeface="Times New Roman" panose="02020603050405020304" pitchFamily="18" charset="0"/>
              </a:rPr>
              <a:t>and </a:t>
            </a:r>
            <a:r>
              <a:rPr lang="en-US" altLang="zh-TW" sz="2400" dirty="0">
                <a:solidFill>
                  <a:srgbClr val="FF0000"/>
                </a:solidFill>
                <a:latin typeface="Times New Roman" panose="02020603050405020304" pitchFamily="18" charset="0"/>
                <a:cs typeface="Times New Roman" panose="02020603050405020304" pitchFamily="18" charset="0"/>
              </a:rPr>
              <a:t>the horizon for execution T</a:t>
            </a:r>
            <a:r>
              <a:rPr lang="en-US" altLang="zh-TW" sz="2400" dirty="0">
                <a:latin typeface="Times New Roman" panose="02020603050405020304" pitchFamily="18" charset="0"/>
                <a:cs typeface="Times New Roman" panose="02020603050405020304" pitchFamily="18" charset="0"/>
              </a:rPr>
              <a:t>. We consider these dependencies separately.</a:t>
            </a:r>
            <a:endParaRPr lang="zh-TW" altLang="en-US" sz="2400" dirty="0">
              <a:latin typeface="Times New Roman" panose="02020603050405020304" pitchFamily="18" charset="0"/>
              <a:cs typeface="Times New Roman" panose="02020603050405020304" pitchFamily="18" charset="0"/>
            </a:endParaRPr>
          </a:p>
          <a:p>
            <a:pPr marL="0" indent="0">
              <a:buNone/>
            </a:pPr>
            <a:endParaRPr lang="zh-TW" altLang="en-US" sz="2400" dirty="0"/>
          </a:p>
        </p:txBody>
      </p:sp>
      <p:sp>
        <p:nvSpPr>
          <p:cNvPr id="4" name="投影片編號版面配置區 3">
            <a:extLst>
              <a:ext uri="{FF2B5EF4-FFF2-40B4-BE49-F238E27FC236}">
                <a16:creationId xmlns:a16="http://schemas.microsoft.com/office/drawing/2014/main" id="{77A3DF89-0D42-4AFD-A90E-95C5D4E8BDB7}"/>
              </a:ext>
            </a:extLst>
          </p:cNvPr>
          <p:cNvSpPr>
            <a:spLocks noGrp="1"/>
          </p:cNvSpPr>
          <p:nvPr>
            <p:ph type="sldNum" sz="quarter" idx="12"/>
          </p:nvPr>
        </p:nvSpPr>
        <p:spPr/>
        <p:txBody>
          <a:bodyPr/>
          <a:lstStyle/>
          <a:p>
            <a:fld id="{EE447B55-4713-4C0D-AE2A-0CFE86B7463A}" type="slidenum">
              <a:rPr lang="zh-TW" altLang="en-US" smtClean="0"/>
              <a:t>27</a:t>
            </a:fld>
            <a:endParaRPr lang="zh-TW" altLang="en-US"/>
          </a:p>
        </p:txBody>
      </p:sp>
    </p:spTree>
    <p:extLst>
      <p:ext uri="{BB962C8B-B14F-4D97-AF65-F5344CB8AC3E}">
        <p14:creationId xmlns:p14="http://schemas.microsoft.com/office/powerpoint/2010/main" val="933433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80F6E14-148B-45E7-AFFD-B334BD13504A}"/>
              </a:ext>
            </a:extLst>
          </p:cNvPr>
          <p:cNvSpPr>
            <a:spLocks noGrp="1"/>
          </p:cNvSpPr>
          <p:nvPr>
            <p:ph type="ctrTitle"/>
          </p:nvPr>
        </p:nvSpPr>
        <p:spPr/>
        <p:txBody>
          <a:bodyPr>
            <a:normAutofit/>
          </a:bodyPr>
          <a:lstStyle/>
          <a:p>
            <a:r>
              <a:rPr lang="en-US" altLang="zh-TW" sz="5400" dirty="0">
                <a:latin typeface="Times New Roman" panose="02020603050405020304" pitchFamily="18" charset="0"/>
                <a:cs typeface="Times New Roman" panose="02020603050405020304" pitchFamily="18" charset="0"/>
              </a:rPr>
              <a:t>Model 2_Implementation</a:t>
            </a:r>
            <a:endParaRPr lang="zh-TW" altLang="en-US" sz="5400" dirty="0">
              <a:latin typeface="Times New Roman" panose="02020603050405020304" pitchFamily="18" charset="0"/>
              <a:cs typeface="Times New Roman" panose="02020603050405020304" pitchFamily="18" charset="0"/>
            </a:endParaRPr>
          </a:p>
        </p:txBody>
      </p:sp>
      <p:sp>
        <p:nvSpPr>
          <p:cNvPr id="7" name="副標題 6">
            <a:extLst>
              <a:ext uri="{FF2B5EF4-FFF2-40B4-BE49-F238E27FC236}">
                <a16:creationId xmlns:a16="http://schemas.microsoft.com/office/drawing/2014/main" id="{D5BCEEE3-AF86-46EA-95CE-5892AD560B8D}"/>
              </a:ext>
            </a:extLst>
          </p:cNvPr>
          <p:cNvSpPr>
            <a:spLocks noGrp="1"/>
          </p:cNvSpPr>
          <p:nvPr>
            <p:ph type="subTitle" idx="1"/>
          </p:nvPr>
        </p:nvSpPr>
        <p:spPr>
          <a:xfrm>
            <a:off x="1524000" y="3717785"/>
            <a:ext cx="9144000" cy="1655762"/>
          </a:xfrm>
        </p:spPr>
        <p:txBody>
          <a:bodyPr>
            <a:normAutofit/>
          </a:bodyPr>
          <a:lstStyle/>
          <a:p>
            <a:r>
              <a:rPr lang="en-US" altLang="zh-TW" sz="2800" dirty="0">
                <a:latin typeface="Times New Roman" panose="02020603050405020304" pitchFamily="18" charset="0"/>
                <a:cs typeface="Times New Roman" panose="02020603050405020304" pitchFamily="18" charset="0"/>
              </a:rPr>
              <a:t>T=1,5,20  </a:t>
            </a:r>
          </a:p>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拉長交易天數，固定</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time</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interval</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，觀察交易天數對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strategy</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的影響</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23907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ED5323-EC04-4255-B9AA-D662EC85CCFD}"/>
              </a:ext>
            </a:extLst>
          </p:cNvPr>
          <p:cNvSpPr>
            <a:spLocks noGrp="1"/>
          </p:cNvSpPr>
          <p:nvPr>
            <p:ph type="title"/>
          </p:nvPr>
        </p:nvSpPr>
        <p:spPr>
          <a:xfrm>
            <a:off x="838200" y="449435"/>
            <a:ext cx="10515600" cy="1325563"/>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Model_</a:t>
            </a:r>
            <a:r>
              <a:rPr lang="en-US" altLang="zh-TW"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dirty="0">
                <a:latin typeface="標楷體" panose="03000509000000000000" pitchFamily="65" charset="-120"/>
                <a:ea typeface="標楷體" panose="03000509000000000000" pitchFamily="65" charset="-120"/>
                <a:cs typeface="Times New Roman" panose="02020603050405020304" pitchFamily="18" charset="0"/>
              </a:rPr>
              <a:t>實作</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0982938-F53C-44D2-8416-9B7179B8B83D}"/>
                  </a:ext>
                </a:extLst>
              </p:cNvPr>
              <p:cNvSpPr>
                <a:spLocks noGrp="1"/>
              </p:cNvSpPr>
              <p:nvPr>
                <p:ph idx="1"/>
              </p:nvPr>
            </p:nvSpPr>
            <p:spPr>
              <a:xfrm>
                <a:off x="838200" y="1774998"/>
                <a:ext cx="10515600" cy="4824112"/>
              </a:xfrm>
            </p:spPr>
            <p:txBody>
              <a:bodyPr>
                <a:normAutofit/>
              </a:bodyPr>
              <a:lstStyle/>
              <a:p>
                <a:r>
                  <a:rPr lang="fr-FR" altLang="zh-TW" sz="2400" dirty="0">
                    <a:solidFill>
                      <a:srgbClr val="232A31"/>
                    </a:solidFill>
                    <a:latin typeface="Times New Roman" panose="02020603050405020304" pitchFamily="18" charset="0"/>
                    <a:cs typeface="Times New Roman" panose="02020603050405020304" pitchFamily="18" charset="0"/>
                  </a:rPr>
                  <a:t>Japan Tobacco Inc</a:t>
                </a:r>
                <a:r>
                  <a:rPr lang="en-US" altLang="zh-TW" sz="2400" dirty="0">
                    <a:solidFill>
                      <a:srgbClr val="232A31"/>
                    </a:solidFill>
                    <a:latin typeface="Times New Roman" panose="02020603050405020304" pitchFamily="18" charset="0"/>
                    <a:cs typeface="Times New Roman" panose="02020603050405020304" pitchFamily="18" charset="0"/>
                  </a:rPr>
                  <a:t>.2914.T</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T=1 (</a:t>
                </a:r>
                <a:r>
                  <a:rPr lang="en-US" altLang="zh-TW" sz="2400" dirty="0">
                    <a:solidFill>
                      <a:srgbClr val="232A31"/>
                    </a:solidFill>
                    <a:latin typeface="Times New Roman" panose="02020603050405020304" pitchFamily="18" charset="0"/>
                    <a:cs typeface="Times New Roman" panose="02020603050405020304" pitchFamily="18" charset="0"/>
                  </a:rPr>
                  <a:t>2021/08/2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232A31"/>
                    </a:solidFill>
                    <a:latin typeface="Times New Roman" panose="02020603050405020304" pitchFamily="18" charset="0"/>
                    <a:cs typeface="Times New Roman" panose="02020603050405020304" pitchFamily="18" charset="0"/>
                  </a:rPr>
                  <a:t>, 5 ,20  </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N=10000,50000,200000</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Tau = T/N</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X = 100,000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交易總量</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14:m>
                  <m:oMath xmlns:m="http://schemas.openxmlformats.org/officeDocument/2006/math">
                    <m:r>
                      <a:rPr lang="zh-TW" altLang="en-US" sz="2400" i="1" smtClean="0">
                        <a:latin typeface="Cambria Math" panose="02040503050406030204" pitchFamily="18" charset="0"/>
                        <a:ea typeface="標楷體" panose="03000509000000000000" pitchFamily="65" charset="-120"/>
                        <a:cs typeface="Times New Roman" panose="02020603050405020304" pitchFamily="18" charset="0"/>
                      </a:rPr>
                      <m:t>𝜌</m:t>
                    </m:r>
                    <m:r>
                      <a:rPr lang="en-US" altLang="zh-TW" sz="2400" b="0" i="1" smtClean="0">
                        <a:latin typeface="Cambria Math" panose="02040503050406030204" pitchFamily="18" charset="0"/>
                        <a:ea typeface="標楷體" panose="03000509000000000000" pitchFamily="65" charset="-120"/>
                        <a:cs typeface="Times New Roman" panose="02020603050405020304" pitchFamily="18" charset="0"/>
                      </a:rPr>
                      <m:t>=2.231</m:t>
                    </m:r>
                  </m:oMath>
                </a14:m>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p>
            </p:txBody>
          </p:sp>
        </mc:Choice>
        <mc:Fallback xmlns="">
          <p:sp>
            <p:nvSpPr>
              <p:cNvPr id="3" name="內容版面配置區 2">
                <a:extLst>
                  <a:ext uri="{FF2B5EF4-FFF2-40B4-BE49-F238E27FC236}">
                    <a16:creationId xmlns:a16="http://schemas.microsoft.com/office/drawing/2014/main" id="{C0982938-F53C-44D2-8416-9B7179B8B83D}"/>
                  </a:ext>
                </a:extLst>
              </p:cNvPr>
              <p:cNvSpPr>
                <a:spLocks noGrp="1" noRot="1" noChangeAspect="1" noMove="1" noResize="1" noEditPoints="1" noAdjustHandles="1" noChangeArrowheads="1" noChangeShapeType="1" noTextEdit="1"/>
              </p:cNvSpPr>
              <p:nvPr>
                <p:ph idx="1"/>
              </p:nvPr>
            </p:nvSpPr>
            <p:spPr>
              <a:xfrm>
                <a:off x="838200" y="1774998"/>
                <a:ext cx="10515600" cy="4824112"/>
              </a:xfrm>
              <a:blipFill>
                <a:blip r:embed="rId2"/>
                <a:stretch>
                  <a:fillRect l="-812" t="-176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0D49A38-A636-4D00-B98B-A3FB6DCA129E}"/>
              </a:ext>
            </a:extLst>
          </p:cNvPr>
          <p:cNvSpPr>
            <a:spLocks noGrp="1"/>
          </p:cNvSpPr>
          <p:nvPr>
            <p:ph type="sldNum" sz="quarter" idx="12"/>
          </p:nvPr>
        </p:nvSpPr>
        <p:spPr/>
        <p:txBody>
          <a:bodyPr/>
          <a:lstStyle/>
          <a:p>
            <a:fld id="{96F8A2F4-2C25-4EF2-8650-159F3BB9B758}" type="slidenum">
              <a:rPr lang="zh-TW" altLang="en-US" smtClean="0"/>
              <a:t>29</a:t>
            </a:fld>
            <a:endParaRPr lang="zh-TW" altLang="en-US"/>
          </a:p>
        </p:txBody>
      </p:sp>
    </p:spTree>
    <p:extLst>
      <p:ext uri="{BB962C8B-B14F-4D97-AF65-F5344CB8AC3E}">
        <p14:creationId xmlns:p14="http://schemas.microsoft.com/office/powerpoint/2010/main" val="17266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6E17F8-28CF-4898-94F0-7BBAC6C815C1}"/>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Statement of the problem</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70EE534-06CF-4D6C-B3E4-12EB8F1C287F}"/>
              </a:ext>
            </a:extLst>
          </p:cNvPr>
          <p:cNvSpPr>
            <a:spLocks noGrp="1"/>
          </p:cNvSpPr>
          <p:nvPr>
            <p:ph idx="1"/>
          </p:nvPr>
        </p:nvSpPr>
        <p:spPr>
          <a:xfrm>
            <a:off x="838200" y="1480392"/>
            <a:ext cx="10515600" cy="4351338"/>
          </a:xfrm>
        </p:spPr>
        <p:txBody>
          <a:bodyPr>
            <a:normAutofit/>
          </a:bodyPr>
          <a:lstStyle/>
          <a:p>
            <a:r>
              <a:rPr lang="en-US" altLang="zh-TW" sz="2400" dirty="0">
                <a:latin typeface="Times New Roman" panose="02020603050405020304" pitchFamily="18" charset="0"/>
                <a:cs typeface="Times New Roman" panose="02020603050405020304" pitchFamily="18" charset="0"/>
              </a:rPr>
              <a:t>How a trader optimally executes a large order? </a:t>
            </a:r>
          </a:p>
          <a:p>
            <a:r>
              <a:rPr lang="en-US" altLang="zh-TW" sz="2400" dirty="0">
                <a:latin typeface="Times New Roman" panose="02020603050405020304" pitchFamily="18" charset="0"/>
                <a:cs typeface="Times New Roman" panose="02020603050405020304" pitchFamily="18" charset="0"/>
              </a:rPr>
              <a:t>We assume that the trader chooses his execution strategy to </a:t>
            </a:r>
            <a:r>
              <a:rPr lang="en-US" altLang="zh-TW" sz="2400" dirty="0">
                <a:solidFill>
                  <a:srgbClr val="FF0000"/>
                </a:solidFill>
                <a:latin typeface="Times New Roman" panose="02020603050405020304" pitchFamily="18" charset="0"/>
                <a:cs typeface="Times New Roman" panose="02020603050405020304" pitchFamily="18" charset="0"/>
              </a:rPr>
              <a:t>minimize the expected total cost of his purchase</a:t>
            </a:r>
            <a:r>
              <a:rPr lang="en-US" altLang="zh-TW" sz="2400" dirty="0">
                <a:latin typeface="Times New Roman" panose="02020603050405020304" pitchFamily="18" charset="0"/>
                <a:cs typeface="Times New Roman" panose="02020603050405020304" pitchFamily="18" charset="0"/>
              </a:rPr>
              <a:t>.</a:t>
            </a:r>
          </a:p>
          <a:p>
            <a:endParaRPr lang="zh-TW" altLang="zh-TW" sz="2400" dirty="0">
              <a:latin typeface="Times New Roman" panose="02020603050405020304" pitchFamily="18" charset="0"/>
              <a:cs typeface="Times New Roman" panose="02020603050405020304" pitchFamily="18" charset="0"/>
            </a:endParaRPr>
          </a:p>
          <a:p>
            <a:endParaRPr lang="zh-TW" altLang="en-US" sz="2400" dirty="0">
              <a:latin typeface="Times New Roman" panose="02020603050405020304" pitchFamily="18" charset="0"/>
              <a:cs typeface="Times New Roman" panose="02020603050405020304" pitchFamily="18" charset="0"/>
            </a:endParaRPr>
          </a:p>
        </p:txBody>
      </p:sp>
      <p:sp>
        <p:nvSpPr>
          <p:cNvPr id="6" name="投影片編號版面配置區 5">
            <a:extLst>
              <a:ext uri="{FF2B5EF4-FFF2-40B4-BE49-F238E27FC236}">
                <a16:creationId xmlns:a16="http://schemas.microsoft.com/office/drawing/2014/main" id="{6AF90A93-F59C-47A4-A235-765D3495B6D8}"/>
              </a:ext>
            </a:extLst>
          </p:cNvPr>
          <p:cNvSpPr>
            <a:spLocks noGrp="1"/>
          </p:cNvSpPr>
          <p:nvPr>
            <p:ph type="sldNum" sz="quarter" idx="12"/>
          </p:nvPr>
        </p:nvSpPr>
        <p:spPr/>
        <p:txBody>
          <a:bodyPr/>
          <a:lstStyle/>
          <a:p>
            <a:fld id="{96F8A2F4-2C25-4EF2-8650-159F3BB9B758}" type="slidenum">
              <a:rPr lang="zh-TW" altLang="en-US" smtClean="0"/>
              <a:t>3</a:t>
            </a:fld>
            <a:endParaRPr lang="zh-TW" altLang="en-US"/>
          </a:p>
        </p:txBody>
      </p:sp>
    </p:spTree>
    <p:extLst>
      <p:ext uri="{BB962C8B-B14F-4D97-AF65-F5344CB8AC3E}">
        <p14:creationId xmlns:p14="http://schemas.microsoft.com/office/powerpoint/2010/main" val="223442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348474-2B95-4636-AB68-A57D40F2BC92}"/>
              </a:ext>
            </a:extLst>
          </p:cNvPr>
          <p:cNvSpPr>
            <a:spLocks noGrp="1"/>
          </p:cNvSpPr>
          <p:nvPr>
            <p:ph type="title"/>
          </p:nvPr>
        </p:nvSpPr>
        <p:spPr>
          <a:xfrm>
            <a:off x="838200" y="152969"/>
            <a:ext cx="10515600" cy="1325563"/>
          </a:xfrm>
        </p:spPr>
        <p:txBody>
          <a:bodyPr/>
          <a:lstStyle/>
          <a:p>
            <a:r>
              <a:rPr lang="zh-TW" altLang="en-US" dirty="0">
                <a:latin typeface="標楷體" panose="03000509000000000000" pitchFamily="65" charset="-120"/>
                <a:ea typeface="標楷體" panose="03000509000000000000" pitchFamily="65" charset="-120"/>
              </a:rPr>
              <a:t>實作結果</a:t>
            </a:r>
          </a:p>
        </p:txBody>
      </p:sp>
      <p:pic>
        <p:nvPicPr>
          <p:cNvPr id="4" name="圖片 3">
            <a:extLst>
              <a:ext uri="{FF2B5EF4-FFF2-40B4-BE49-F238E27FC236}">
                <a16:creationId xmlns:a16="http://schemas.microsoft.com/office/drawing/2014/main" id="{88B3D6A3-D514-4508-8564-D6F866E124FB}"/>
              </a:ext>
            </a:extLst>
          </p:cNvPr>
          <p:cNvPicPr>
            <a:picLocks noChangeAspect="1"/>
          </p:cNvPicPr>
          <p:nvPr/>
        </p:nvPicPr>
        <p:blipFill>
          <a:blip r:embed="rId2"/>
          <a:stretch>
            <a:fillRect/>
          </a:stretch>
        </p:blipFill>
        <p:spPr>
          <a:xfrm>
            <a:off x="836177" y="1224934"/>
            <a:ext cx="3449436" cy="2497138"/>
          </a:xfrm>
          <a:prstGeom prst="rect">
            <a:avLst/>
          </a:prstGeom>
        </p:spPr>
      </p:pic>
      <p:graphicFrame>
        <p:nvGraphicFramePr>
          <p:cNvPr id="8" name="表格 7">
            <a:extLst>
              <a:ext uri="{FF2B5EF4-FFF2-40B4-BE49-F238E27FC236}">
                <a16:creationId xmlns:a16="http://schemas.microsoft.com/office/drawing/2014/main" id="{C75C0D72-1D87-42E1-B53E-B280636D758E}"/>
              </a:ext>
            </a:extLst>
          </p:cNvPr>
          <p:cNvGraphicFramePr>
            <a:graphicFrameLocks noGrp="1"/>
          </p:cNvGraphicFramePr>
          <p:nvPr>
            <p:extLst/>
          </p:nvPr>
        </p:nvGraphicFramePr>
        <p:xfrm>
          <a:off x="836177" y="3824431"/>
          <a:ext cx="10654458" cy="1854200"/>
        </p:xfrm>
        <a:graphic>
          <a:graphicData uri="http://schemas.openxmlformats.org/drawingml/2006/table">
            <a:tbl>
              <a:tblPr firstRow="1" bandRow="1">
                <a:tableStyleId>{5C22544A-7EE6-4342-B048-85BDC9FD1C3A}</a:tableStyleId>
              </a:tblPr>
              <a:tblGrid>
                <a:gridCol w="3893358">
                  <a:extLst>
                    <a:ext uri="{9D8B030D-6E8A-4147-A177-3AD203B41FA5}">
                      <a16:colId xmlns:a16="http://schemas.microsoft.com/office/drawing/2014/main" val="47199795"/>
                    </a:ext>
                  </a:extLst>
                </a:gridCol>
                <a:gridCol w="2396076">
                  <a:extLst>
                    <a:ext uri="{9D8B030D-6E8A-4147-A177-3AD203B41FA5}">
                      <a16:colId xmlns:a16="http://schemas.microsoft.com/office/drawing/2014/main" val="481601789"/>
                    </a:ext>
                  </a:extLst>
                </a:gridCol>
                <a:gridCol w="2236939">
                  <a:extLst>
                    <a:ext uri="{9D8B030D-6E8A-4147-A177-3AD203B41FA5}">
                      <a16:colId xmlns:a16="http://schemas.microsoft.com/office/drawing/2014/main" val="3966816859"/>
                    </a:ext>
                  </a:extLst>
                </a:gridCol>
                <a:gridCol w="2128085">
                  <a:extLst>
                    <a:ext uri="{9D8B030D-6E8A-4147-A177-3AD203B41FA5}">
                      <a16:colId xmlns:a16="http://schemas.microsoft.com/office/drawing/2014/main" val="1095395086"/>
                    </a:ext>
                  </a:extLst>
                </a:gridCol>
              </a:tblGrid>
              <a:tr h="370840">
                <a:tc>
                  <a:txBody>
                    <a:bodyPr/>
                    <a:lstStyle/>
                    <a:p>
                      <a:endParaRPr lang="zh-TW" altLang="en-US" dirty="0"/>
                    </a:p>
                  </a:txBody>
                  <a:tcPr/>
                </a:tc>
                <a:tc>
                  <a:txBody>
                    <a:bodyPr/>
                    <a:lstStyle/>
                    <a:p>
                      <a:r>
                        <a:rPr lang="en-US" altLang="zh-TW" dirty="0"/>
                        <a:t>T=1</a:t>
                      </a:r>
                      <a:endParaRPr lang="zh-TW" altLang="en-US" dirty="0"/>
                    </a:p>
                  </a:txBody>
                  <a:tcPr/>
                </a:tc>
                <a:tc>
                  <a:txBody>
                    <a:bodyPr/>
                    <a:lstStyle/>
                    <a:p>
                      <a:r>
                        <a:rPr lang="en-US" altLang="zh-TW" dirty="0"/>
                        <a:t>T=5</a:t>
                      </a:r>
                      <a:endParaRPr lang="zh-TW" altLang="en-US" dirty="0"/>
                    </a:p>
                  </a:txBody>
                  <a:tcPr/>
                </a:tc>
                <a:tc>
                  <a:txBody>
                    <a:bodyPr/>
                    <a:lstStyle/>
                    <a:p>
                      <a:r>
                        <a:rPr lang="en-US" altLang="zh-TW" dirty="0"/>
                        <a:t>T=20</a:t>
                      </a:r>
                      <a:endParaRPr lang="zh-TW" altLang="en-US" dirty="0"/>
                    </a:p>
                  </a:txBody>
                  <a:tcPr/>
                </a:tc>
                <a:extLst>
                  <a:ext uri="{0D108BD9-81ED-4DB2-BD59-A6C34878D82A}">
                    <a16:rowId xmlns:a16="http://schemas.microsoft.com/office/drawing/2014/main" val="2466746631"/>
                  </a:ext>
                </a:extLst>
              </a:tr>
              <a:tr h="370840">
                <a:tc>
                  <a:txBody>
                    <a:bodyPr/>
                    <a:lstStyle/>
                    <a:p>
                      <a:r>
                        <a:rPr lang="en-US" altLang="zh-TW" sz="1800" dirty="0">
                          <a:latin typeface="Times New Roman" panose="02020603050405020304" pitchFamily="18" charset="0"/>
                          <a:cs typeface="Times New Roman" panose="02020603050405020304" pitchFamily="18" charset="0"/>
                        </a:rPr>
                        <a:t>trades at both ends of the horizon</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23635</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20</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5</a:t>
                      </a:r>
                      <a:endParaRPr lang="zh-TW" alt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0295187"/>
                  </a:ext>
                </a:extLst>
              </a:tr>
              <a:tr h="370840">
                <a:tc>
                  <a:txBody>
                    <a:bodyPr/>
                    <a:lstStyle/>
                    <a:p>
                      <a:r>
                        <a:rPr lang="en-US" altLang="zh-TW" sz="1800" dirty="0">
                          <a:latin typeface="Times New Roman" panose="02020603050405020304" pitchFamily="18" charset="0"/>
                          <a:cs typeface="Times New Roman" panose="02020603050405020304" pitchFamily="18" charset="0"/>
                        </a:rPr>
                        <a:t>Small trades in between</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5</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0.5</a:t>
                      </a:r>
                      <a:endParaRPr lang="zh-TW" alt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5647415"/>
                  </a:ext>
                </a:extLst>
              </a:tr>
              <a:tr h="370840">
                <a:tc>
                  <a:txBody>
                    <a:bodyPr/>
                    <a:lstStyle/>
                    <a:p>
                      <a:r>
                        <a:rPr lang="en-US" altLang="zh-TW" sz="1800" dirty="0">
                          <a:latin typeface="Times New Roman" panose="02020603050405020304" pitchFamily="18" charset="0"/>
                          <a:cs typeface="Times New Roman" panose="02020603050405020304" pitchFamily="18" charset="0"/>
                        </a:rPr>
                        <a:t>J</a:t>
                      </a:r>
                      <a:r>
                        <a:rPr lang="en-US" altLang="zh-TW" sz="1800" baseline="-25000" dirty="0">
                          <a:latin typeface="Times New Roman" panose="02020603050405020304" pitchFamily="18" charset="0"/>
                          <a:cs typeface="Times New Roman" panose="02020603050405020304" pitchFamily="18" charset="0"/>
                        </a:rPr>
                        <a:t>0</a:t>
                      </a:r>
                      <a:r>
                        <a:rPr lang="en-US" altLang="zh-TW" sz="1800" baseline="0" dirty="0">
                          <a:latin typeface="Times New Roman" panose="02020603050405020304" pitchFamily="18" charset="0"/>
                          <a:cs typeface="Times New Roman" panose="02020603050405020304" pitchFamily="18" charset="0"/>
                        </a:rPr>
                        <a:t>(The expected cost for future trades)</a:t>
                      </a:r>
                    </a:p>
                  </a:txBody>
                  <a:tcPr/>
                </a:tc>
                <a:tc>
                  <a:txBody>
                    <a:bodyPr/>
                    <a:lstStyle/>
                    <a:p>
                      <a:r>
                        <a:rPr lang="en-US" altLang="zh-TW" sz="1800" dirty="0">
                          <a:latin typeface="Times New Roman" panose="02020603050405020304" pitchFamily="18" charset="0"/>
                          <a:cs typeface="Times New Roman" panose="02020603050405020304" pitchFamily="18" charset="0"/>
                        </a:rPr>
                        <a:t>2.17502612e+08</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2.17212337e+08</a:t>
                      </a:r>
                      <a:endParaRPr lang="zh-TW" altLang="en-US" sz="1800"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 2.17212152e+08</a:t>
                      </a:r>
                      <a:endParaRPr lang="zh-TW" alt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7173293"/>
                  </a:ext>
                </a:extLst>
              </a:tr>
              <a:tr h="370840">
                <a:tc>
                  <a:txBody>
                    <a:bodyPr/>
                    <a:lstStyle/>
                    <a:p>
                      <a:r>
                        <a:rPr lang="en-US" altLang="zh-TW" sz="1800" baseline="0" dirty="0">
                          <a:solidFill>
                            <a:schemeClr val="tx1"/>
                          </a:solidFill>
                          <a:latin typeface="Times New Roman" panose="02020603050405020304" pitchFamily="18" charset="0"/>
                          <a:cs typeface="Times New Roman" panose="02020603050405020304" pitchFamily="18" charset="0"/>
                        </a:rPr>
                        <a:t>Realized cost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Times New Roman" panose="02020603050405020304" pitchFamily="18" charset="0"/>
                          <a:cs typeface="Times New Roman" panose="02020603050405020304" pitchFamily="18" charset="0"/>
                        </a:rPr>
                        <a:t>2.19221811e+08</a:t>
                      </a:r>
                    </a:p>
                  </a:txBody>
                  <a:tcPr/>
                </a:tc>
                <a:tc>
                  <a:txBody>
                    <a:bodyPr/>
                    <a:lstStyle/>
                    <a:p>
                      <a:r>
                        <a:rPr lang="en-US" altLang="zh-TW" dirty="0">
                          <a:solidFill>
                            <a:schemeClr val="tx1"/>
                          </a:solidFill>
                          <a:latin typeface="Times New Roman" panose="02020603050405020304" pitchFamily="18" charset="0"/>
                          <a:cs typeface="Times New Roman" panose="02020603050405020304" pitchFamily="18" charset="0"/>
                        </a:rPr>
                        <a:t>2.15419059e+08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Times New Roman" panose="02020603050405020304" pitchFamily="18" charset="0"/>
                          <a:cs typeface="Times New Roman" panose="02020603050405020304" pitchFamily="18" charset="0"/>
                        </a:rPr>
                        <a:t>2.14587998e+08</a:t>
                      </a:r>
                    </a:p>
                  </a:txBody>
                  <a:tcPr/>
                </a:tc>
                <a:extLst>
                  <a:ext uri="{0D108BD9-81ED-4DB2-BD59-A6C34878D82A}">
                    <a16:rowId xmlns:a16="http://schemas.microsoft.com/office/drawing/2014/main" val="4181991549"/>
                  </a:ext>
                </a:extLst>
              </a:tr>
            </a:tbl>
          </a:graphicData>
        </a:graphic>
      </p:graphicFrame>
      <p:sp>
        <p:nvSpPr>
          <p:cNvPr id="12" name="矩形 11">
            <a:extLst>
              <a:ext uri="{FF2B5EF4-FFF2-40B4-BE49-F238E27FC236}">
                <a16:creationId xmlns:a16="http://schemas.microsoft.com/office/drawing/2014/main" id="{F5F12CB5-99C2-4ED2-9948-B339BB0B7FA9}"/>
              </a:ext>
            </a:extLst>
          </p:cNvPr>
          <p:cNvSpPr/>
          <p:nvPr/>
        </p:nvSpPr>
        <p:spPr>
          <a:xfrm>
            <a:off x="805456" y="5719977"/>
            <a:ext cx="9580222"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We see that as </a:t>
            </a:r>
            <a:r>
              <a:rPr lang="en-US" altLang="zh-TW" dirty="0">
                <a:solidFill>
                  <a:srgbClr val="FF0000"/>
                </a:solidFill>
                <a:latin typeface="Times New Roman" panose="02020603050405020304" pitchFamily="18" charset="0"/>
                <a:cs typeface="Times New Roman" panose="02020603050405020304" pitchFamily="18" charset="0"/>
              </a:rPr>
              <a:t>T increases</a:t>
            </a:r>
            <a:r>
              <a:rPr lang="en-US" altLang="zh-TW" dirty="0">
                <a:latin typeface="Times New Roman" panose="02020603050405020304" pitchFamily="18" charset="0"/>
                <a:cs typeface="Times New Roman" panose="02020603050405020304" pitchFamily="18" charset="0"/>
              </a:rPr>
              <a:t>, the size of the </a:t>
            </a:r>
            <a:r>
              <a:rPr lang="en-US" altLang="zh-TW" dirty="0">
                <a:solidFill>
                  <a:srgbClr val="FF0000"/>
                </a:solidFill>
                <a:latin typeface="Times New Roman" panose="02020603050405020304" pitchFamily="18" charset="0"/>
                <a:cs typeface="Times New Roman" panose="02020603050405020304" pitchFamily="18" charset="0"/>
              </a:rPr>
              <a:t>two discrete trades decreases.</a:t>
            </a:r>
            <a:endParaRPr lang="zh-TW" altLang="en-US" dirty="0">
              <a:solidFill>
                <a:srgbClr val="FF000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2C5A6D86-6D11-4BA8-8199-1108944ED4F2}"/>
              </a:ext>
            </a:extLst>
          </p:cNvPr>
          <p:cNvSpPr/>
          <p:nvPr/>
        </p:nvSpPr>
        <p:spPr>
          <a:xfrm>
            <a:off x="836177" y="6058700"/>
            <a:ext cx="10979107"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more time we have to execute the order, the more we can continuous trades to benefit from the inflow of new orders and to lower the total cost.</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4C4B2284-EA4B-43AB-851B-BC8930D0BEB4}"/>
              </a:ext>
            </a:extLst>
          </p:cNvPr>
          <p:cNvSpPr>
            <a:spLocks noGrp="1"/>
          </p:cNvSpPr>
          <p:nvPr>
            <p:ph type="sldNum" sz="quarter" idx="12"/>
          </p:nvPr>
        </p:nvSpPr>
        <p:spPr/>
        <p:txBody>
          <a:bodyPr/>
          <a:lstStyle/>
          <a:p>
            <a:fld id="{EE447B55-4713-4C0D-AE2A-0CFE86B7463A}" type="slidenum">
              <a:rPr lang="zh-TW" altLang="en-US" smtClean="0"/>
              <a:t>30</a:t>
            </a:fld>
            <a:endParaRPr lang="zh-TW" altLang="en-US"/>
          </a:p>
        </p:txBody>
      </p:sp>
      <p:pic>
        <p:nvPicPr>
          <p:cNvPr id="6" name="圖片 5">
            <a:extLst>
              <a:ext uri="{FF2B5EF4-FFF2-40B4-BE49-F238E27FC236}">
                <a16:creationId xmlns:a16="http://schemas.microsoft.com/office/drawing/2014/main" id="{7767BD75-A252-44A1-AB36-776E8C01EA56}"/>
              </a:ext>
            </a:extLst>
          </p:cNvPr>
          <p:cNvPicPr>
            <a:picLocks noChangeAspect="1"/>
          </p:cNvPicPr>
          <p:nvPr/>
        </p:nvPicPr>
        <p:blipFill>
          <a:blip r:embed="rId3"/>
          <a:stretch>
            <a:fillRect/>
          </a:stretch>
        </p:blipFill>
        <p:spPr>
          <a:xfrm>
            <a:off x="4379063" y="1179370"/>
            <a:ext cx="3512662" cy="2531472"/>
          </a:xfrm>
          <a:prstGeom prst="rect">
            <a:avLst/>
          </a:prstGeom>
          <a:ln>
            <a:solidFill>
              <a:schemeClr val="tx1"/>
            </a:solidFill>
          </a:ln>
        </p:spPr>
      </p:pic>
      <p:pic>
        <p:nvPicPr>
          <p:cNvPr id="7" name="圖片 6">
            <a:extLst>
              <a:ext uri="{FF2B5EF4-FFF2-40B4-BE49-F238E27FC236}">
                <a16:creationId xmlns:a16="http://schemas.microsoft.com/office/drawing/2014/main" id="{84DA3661-CFDB-4D24-8C6F-CCFC517540E4}"/>
              </a:ext>
            </a:extLst>
          </p:cNvPr>
          <p:cNvPicPr>
            <a:picLocks noChangeAspect="1"/>
          </p:cNvPicPr>
          <p:nvPr/>
        </p:nvPicPr>
        <p:blipFill>
          <a:blip r:embed="rId4"/>
          <a:stretch>
            <a:fillRect/>
          </a:stretch>
        </p:blipFill>
        <p:spPr>
          <a:xfrm>
            <a:off x="8078309" y="1179369"/>
            <a:ext cx="3358761" cy="2525580"/>
          </a:xfrm>
          <a:prstGeom prst="rect">
            <a:avLst/>
          </a:prstGeom>
          <a:ln>
            <a:solidFill>
              <a:schemeClr val="tx1"/>
            </a:solidFill>
          </a:ln>
        </p:spPr>
      </p:pic>
      <p:pic>
        <p:nvPicPr>
          <p:cNvPr id="5" name="圖片 4">
            <a:extLst>
              <a:ext uri="{FF2B5EF4-FFF2-40B4-BE49-F238E27FC236}">
                <a16:creationId xmlns:a16="http://schemas.microsoft.com/office/drawing/2014/main" id="{0AF57CCD-053B-4A88-9161-65B7B8FA46F4}"/>
              </a:ext>
            </a:extLst>
          </p:cNvPr>
          <p:cNvPicPr>
            <a:picLocks noChangeAspect="1"/>
          </p:cNvPicPr>
          <p:nvPr/>
        </p:nvPicPr>
        <p:blipFill>
          <a:blip r:embed="rId5"/>
          <a:stretch>
            <a:fillRect/>
          </a:stretch>
        </p:blipFill>
        <p:spPr>
          <a:xfrm>
            <a:off x="8078309" y="254961"/>
            <a:ext cx="3651407" cy="2187198"/>
          </a:xfrm>
          <a:prstGeom prst="rect">
            <a:avLst/>
          </a:prstGeom>
          <a:ln>
            <a:solidFill>
              <a:schemeClr val="accent1"/>
            </a:solidFill>
          </a:ln>
        </p:spPr>
      </p:pic>
    </p:spTree>
    <p:extLst>
      <p:ext uri="{BB962C8B-B14F-4D97-AF65-F5344CB8AC3E}">
        <p14:creationId xmlns:p14="http://schemas.microsoft.com/office/powerpoint/2010/main" val="2533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4FE7D8-41A8-4BFE-B335-CFD564724F3F}"/>
              </a:ext>
            </a:extLst>
          </p:cNvPr>
          <p:cNvSpPr>
            <a:spLocks noGrp="1"/>
          </p:cNvSpPr>
          <p:nvPr>
            <p:ph type="title"/>
          </p:nvPr>
        </p:nvSpPr>
        <p:spPr>
          <a:xfrm>
            <a:off x="838200" y="365125"/>
            <a:ext cx="10515600" cy="1325563"/>
          </a:xfrm>
        </p:spPr>
        <p:txBody>
          <a:bodyPr/>
          <a:lstStyle/>
          <a:p>
            <a:r>
              <a:rPr lang="en-US" altLang="zh-TW" dirty="0">
                <a:latin typeface="Times New Roman" panose="02020603050405020304" pitchFamily="18" charset="0"/>
                <a:cs typeface="Times New Roman" panose="02020603050405020304" pitchFamily="18" charset="0"/>
              </a:rPr>
              <a:t>The resilience of the limit order book </a:t>
            </a:r>
            <a:r>
              <a:rPr lang="en-US" altLang="zh-TW" i="1" dirty="0">
                <a:latin typeface="Times New Roman" panose="02020603050405020304" pitchFamily="18" charset="0"/>
                <a:cs typeface="Times New Roman" panose="02020603050405020304" pitchFamily="18" charset="0"/>
              </a:rPr>
              <a:t>ρ</a:t>
            </a:r>
            <a:endParaRPr lang="zh-TW" altLang="en-US" i="1" dirty="0"/>
          </a:p>
        </p:txBody>
      </p:sp>
      <p:sp>
        <p:nvSpPr>
          <p:cNvPr id="3" name="內容版面配置區 2">
            <a:extLst>
              <a:ext uri="{FF2B5EF4-FFF2-40B4-BE49-F238E27FC236}">
                <a16:creationId xmlns:a16="http://schemas.microsoft.com/office/drawing/2014/main" id="{AEC4E238-902D-4B9D-ABE5-9E7A835EA29F}"/>
              </a:ext>
            </a:extLst>
          </p:cNvPr>
          <p:cNvSpPr>
            <a:spLocks noGrp="1"/>
          </p:cNvSpPr>
          <p:nvPr>
            <p:ph idx="1"/>
          </p:nvPr>
        </p:nvSpPr>
        <p:spPr>
          <a:xfrm>
            <a:off x="838199" y="2524188"/>
            <a:ext cx="10965873" cy="3731088"/>
          </a:xfrm>
        </p:spPr>
        <p:txBody>
          <a:bodyPr>
            <a:normAutofit/>
          </a:bodyPr>
          <a:lstStyle/>
          <a:p>
            <a:r>
              <a:rPr lang="en-US" altLang="zh-TW" sz="2000" dirty="0">
                <a:latin typeface="Times New Roman" panose="02020603050405020304" pitchFamily="18" charset="0"/>
                <a:cs typeface="Times New Roman" panose="02020603050405020304" pitchFamily="18" charset="0"/>
              </a:rPr>
              <a:t>When ρ = 0, we have no recovery of the limit order book after a trade.</a:t>
            </a:r>
          </a:p>
          <a:p>
            <a:r>
              <a:rPr lang="en-US" altLang="zh-TW" sz="2000" dirty="0">
                <a:latin typeface="Times New Roman" panose="02020603050405020304" pitchFamily="18" charset="0"/>
                <a:cs typeface="Times New Roman" panose="02020603050405020304" pitchFamily="18" charset="0"/>
              </a:rPr>
              <a:t>When ρ = ∞, the limit order book rebuilds itself immediately after a trade.</a:t>
            </a:r>
          </a:p>
          <a:p>
            <a:pPr marL="0" indent="0">
              <a:buNone/>
            </a:pPr>
            <a:r>
              <a:rPr lang="en-US" altLang="zh-TW" sz="2000" dirty="0">
                <a:latin typeface="Times New Roman" panose="02020603050405020304" pitchFamily="18" charset="0"/>
                <a:cs typeface="Times New Roman" panose="02020603050405020304" pitchFamily="18" charset="0"/>
              </a:rPr>
              <a:t>-&gt;the execution cost becomes </a:t>
            </a:r>
            <a:r>
              <a:rPr lang="en-US" altLang="zh-TW" sz="2000" u="sng" dirty="0">
                <a:latin typeface="Times New Roman" panose="02020603050405020304" pitchFamily="18" charset="0"/>
                <a:cs typeface="Times New Roman" panose="02020603050405020304" pitchFamily="18" charset="0"/>
              </a:rPr>
              <a:t>strategy independent.</a:t>
            </a:r>
          </a:p>
          <a:p>
            <a:pPr marL="0" indent="0">
              <a:buNone/>
            </a:pPr>
            <a:endParaRPr lang="en-US" altLang="zh-TW" sz="2000" dirty="0">
              <a:latin typeface="Times New Roman" panose="02020603050405020304" pitchFamily="18" charset="0"/>
              <a:cs typeface="Times New Roman" panose="02020603050405020304" pitchFamily="18" charset="0"/>
            </a:endParaRPr>
          </a:p>
          <a:p>
            <a:r>
              <a:rPr lang="en-US" altLang="zh-TW" sz="2000" dirty="0">
                <a:latin typeface="Times New Roman" panose="02020603050405020304" pitchFamily="18" charset="0"/>
                <a:cs typeface="Times New Roman" panose="02020603050405020304" pitchFamily="18" charset="0"/>
              </a:rPr>
              <a:t>When 0 &lt;ρ&lt; ∞, the resiliency of the limit order book is finite, the optimal strategy is a mixture of discrete and continuous trades.</a:t>
            </a:r>
            <a:endParaRPr lang="zh-TW" altLang="en-US" sz="20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AEB1FED2-8D07-4710-8897-C18A64258C8D}"/>
              </a:ext>
            </a:extLst>
          </p:cNvPr>
          <p:cNvSpPr/>
          <p:nvPr/>
        </p:nvSpPr>
        <p:spPr>
          <a:xfrm>
            <a:off x="838199" y="1690688"/>
            <a:ext cx="10051474" cy="523220"/>
          </a:xfrm>
          <a:prstGeom prst="rect">
            <a:avLst/>
          </a:prstGeom>
        </p:spPr>
        <p:txBody>
          <a:bodyPr wrap="square">
            <a:spAutoFit/>
          </a:bodyPr>
          <a:lstStyle/>
          <a:p>
            <a:r>
              <a:rPr lang="en-US" altLang="zh-TW" sz="2800" b="1" dirty="0">
                <a:solidFill>
                  <a:srgbClr val="FF0000"/>
                </a:solidFill>
                <a:latin typeface="Times New Roman" panose="02020603050405020304" pitchFamily="18" charset="0"/>
                <a:cs typeface="Times New Roman" panose="02020603050405020304" pitchFamily="18" charset="0"/>
              </a:rPr>
              <a:t>ρ is the key factor in determining optimal execution strategy</a:t>
            </a:r>
          </a:p>
        </p:txBody>
      </p:sp>
      <p:sp>
        <p:nvSpPr>
          <p:cNvPr id="5" name="投影片編號版面配置區 4">
            <a:extLst>
              <a:ext uri="{FF2B5EF4-FFF2-40B4-BE49-F238E27FC236}">
                <a16:creationId xmlns:a16="http://schemas.microsoft.com/office/drawing/2014/main" id="{6924884C-EBB6-42DD-B9E6-EB82B2C804EF}"/>
              </a:ext>
            </a:extLst>
          </p:cNvPr>
          <p:cNvSpPr>
            <a:spLocks noGrp="1"/>
          </p:cNvSpPr>
          <p:nvPr>
            <p:ph type="sldNum" sz="quarter" idx="12"/>
          </p:nvPr>
        </p:nvSpPr>
        <p:spPr/>
        <p:txBody>
          <a:bodyPr/>
          <a:lstStyle/>
          <a:p>
            <a:fld id="{9D7320AA-09A3-488F-B15C-486E38C320C4}" type="slidenum">
              <a:rPr lang="zh-TW" altLang="en-US" smtClean="0"/>
              <a:t>31</a:t>
            </a:fld>
            <a:endParaRPr lang="zh-TW" altLang="en-US"/>
          </a:p>
        </p:txBody>
      </p:sp>
    </p:spTree>
    <p:extLst>
      <p:ext uri="{BB962C8B-B14F-4D97-AF65-F5344CB8AC3E}">
        <p14:creationId xmlns:p14="http://schemas.microsoft.com/office/powerpoint/2010/main" val="2513578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80F6E14-148B-45E7-AFFD-B334BD13504A}"/>
              </a:ext>
            </a:extLst>
          </p:cNvPr>
          <p:cNvSpPr>
            <a:spLocks noGrp="1"/>
          </p:cNvSpPr>
          <p:nvPr>
            <p:ph type="ctrTitle"/>
          </p:nvPr>
        </p:nvSpPr>
        <p:spPr/>
        <p:txBody>
          <a:bodyPr>
            <a:normAutofit/>
          </a:bodyPr>
          <a:lstStyle/>
          <a:p>
            <a:r>
              <a:rPr lang="en-US" altLang="zh-TW" sz="5400" dirty="0">
                <a:latin typeface="Times New Roman" panose="02020603050405020304" pitchFamily="18" charset="0"/>
                <a:cs typeface="Times New Roman" panose="02020603050405020304" pitchFamily="18" charset="0"/>
              </a:rPr>
              <a:t>Model 2_Implementation</a:t>
            </a:r>
            <a:endParaRPr lang="zh-TW" altLang="en-US" sz="5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副標題 6">
                <a:extLst>
                  <a:ext uri="{FF2B5EF4-FFF2-40B4-BE49-F238E27FC236}">
                    <a16:creationId xmlns:a16="http://schemas.microsoft.com/office/drawing/2014/main" id="{D5BCEEE3-AF86-46EA-95CE-5892AD560B8D}"/>
                  </a:ext>
                </a:extLst>
              </p:cNvPr>
              <p:cNvSpPr>
                <a:spLocks noGrp="1"/>
              </p:cNvSpPr>
              <p:nvPr>
                <p:ph type="subTitle" idx="1"/>
              </p:nvPr>
            </p:nvSpPr>
            <p:spPr>
              <a:xfrm>
                <a:off x="1645298" y="3689793"/>
                <a:ext cx="9144000" cy="1655762"/>
              </a:xfrm>
            </p:spPr>
            <p:txBody>
              <a:bodyPr>
                <a:normAutofit/>
              </a:bodyPr>
              <a:lstStyle/>
              <a:p>
                <a:r>
                  <a:rPr lang="en-US" altLang="zh-TW" sz="2800" dirty="0">
                    <a:latin typeface="Times New Roman" panose="02020603050405020304" pitchFamily="18" charset="0"/>
                    <a:cs typeface="Times New Roman" panose="02020603050405020304" pitchFamily="18" charset="0"/>
                  </a:rPr>
                  <a:t>T=1,  N=10000</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 </a:t>
                </a:r>
                <a14:m>
                  <m:oMath xmlns:m="http://schemas.openxmlformats.org/officeDocument/2006/math">
                    <m:r>
                      <a:rPr lang="zh-TW" altLang="en-US" sz="2800" i="1" smtClean="0">
                        <a:latin typeface="Cambria Math" panose="02040503050406030204" pitchFamily="18" charset="0"/>
                        <a:ea typeface="微軟正黑體" panose="020B0604030504040204" pitchFamily="34" charset="-120"/>
                        <a:cs typeface="Times New Roman" panose="02020603050405020304" pitchFamily="18" charset="0"/>
                      </a:rPr>
                      <m:t>𝜌</m:t>
                    </m:r>
                    <m:r>
                      <a:rPr lang="en-US" altLang="zh-TW" sz="2800" b="0" i="1" smtClean="0">
                        <a:latin typeface="Cambria Math" panose="02040503050406030204" pitchFamily="18" charset="0"/>
                        <a:ea typeface="微軟正黑體" panose="020B0604030504040204" pitchFamily="34" charset="-120"/>
                        <a:cs typeface="Times New Roman" panose="02020603050405020304" pitchFamily="18" charset="0"/>
                      </a:rPr>
                      <m:t>=0.001 ,2 , 300,1000</m:t>
                    </m:r>
                  </m:oMath>
                </a14:m>
                <a:endParaRPr lang="en-US" altLang="zh-TW" sz="2800" b="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改變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resilience</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coefficient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，觀察彈性係數對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strategy</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的影響</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7" name="副標題 6">
                <a:extLst>
                  <a:ext uri="{FF2B5EF4-FFF2-40B4-BE49-F238E27FC236}">
                    <a16:creationId xmlns:a16="http://schemas.microsoft.com/office/drawing/2014/main" id="{D5BCEEE3-AF86-46EA-95CE-5892AD560B8D}"/>
                  </a:ext>
                </a:extLst>
              </p:cNvPr>
              <p:cNvSpPr>
                <a:spLocks noGrp="1" noRot="1" noChangeAspect="1" noMove="1" noResize="1" noEditPoints="1" noAdjustHandles="1" noChangeArrowheads="1" noChangeShapeType="1" noTextEdit="1"/>
              </p:cNvSpPr>
              <p:nvPr>
                <p:ph type="subTitle" idx="1"/>
              </p:nvPr>
            </p:nvSpPr>
            <p:spPr>
              <a:xfrm>
                <a:off x="1645298" y="3689793"/>
                <a:ext cx="9144000" cy="1655762"/>
              </a:xfrm>
              <a:blipFill>
                <a:blip r:embed="rId2"/>
                <a:stretch>
                  <a:fillRect t="-625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70161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ED5323-EC04-4255-B9AA-D662EC85CCFD}"/>
              </a:ext>
            </a:extLst>
          </p:cNvPr>
          <p:cNvSpPr>
            <a:spLocks noGrp="1"/>
          </p:cNvSpPr>
          <p:nvPr>
            <p:ph type="title"/>
          </p:nvPr>
        </p:nvSpPr>
        <p:spPr>
          <a:xfrm>
            <a:off x="838200" y="449435"/>
            <a:ext cx="10515600" cy="1325563"/>
          </a:xfrm>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Model_</a:t>
            </a:r>
            <a:r>
              <a:rPr lang="en-US" altLang="zh-TW"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dirty="0">
                <a:latin typeface="標楷體" panose="03000509000000000000" pitchFamily="65" charset="-120"/>
                <a:ea typeface="標楷體" panose="03000509000000000000" pitchFamily="65" charset="-120"/>
                <a:cs typeface="Times New Roman" panose="02020603050405020304" pitchFamily="18" charset="0"/>
              </a:rPr>
              <a:t>實作</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0982938-F53C-44D2-8416-9B7179B8B83D}"/>
                  </a:ext>
                </a:extLst>
              </p:cNvPr>
              <p:cNvSpPr>
                <a:spLocks noGrp="1"/>
              </p:cNvSpPr>
              <p:nvPr>
                <p:ph idx="1"/>
              </p:nvPr>
            </p:nvSpPr>
            <p:spPr>
              <a:xfrm>
                <a:off x="838200" y="1774998"/>
                <a:ext cx="10515600" cy="4824112"/>
              </a:xfrm>
            </p:spPr>
            <p:txBody>
              <a:bodyPr>
                <a:normAutofit/>
              </a:bodyPr>
              <a:lstStyle/>
              <a:p>
                <a:r>
                  <a:rPr lang="fr-FR" altLang="zh-TW" sz="2400" dirty="0">
                    <a:solidFill>
                      <a:srgbClr val="232A31"/>
                    </a:solidFill>
                    <a:latin typeface="Times New Roman" panose="02020603050405020304" pitchFamily="18" charset="0"/>
                    <a:cs typeface="Times New Roman" panose="02020603050405020304" pitchFamily="18" charset="0"/>
                  </a:rPr>
                  <a:t>Japan Tobacco Inc</a:t>
                </a:r>
                <a:r>
                  <a:rPr lang="en-US" altLang="zh-TW" sz="2400" dirty="0">
                    <a:solidFill>
                      <a:srgbClr val="232A31"/>
                    </a:solidFill>
                    <a:latin typeface="Times New Roman" panose="02020603050405020304" pitchFamily="18" charset="0"/>
                    <a:cs typeface="Times New Roman" panose="02020603050405020304" pitchFamily="18" charset="0"/>
                  </a:rPr>
                  <a:t>.2914.T</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T=1</a:t>
                </a:r>
                <a:endParaRPr lang="en-US" altLang="zh-TW" sz="2400" dirty="0">
                  <a:solidFill>
                    <a:srgbClr val="232A31"/>
                  </a:solidFill>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N=10000</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Tau = T/N</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X = 100,000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交易總量</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14:m>
                  <m:oMath xmlns:m="http://schemas.openxmlformats.org/officeDocument/2006/math">
                    <m:r>
                      <a:rPr lang="zh-TW" altLang="en-US" sz="2400" i="1" smtClean="0">
                        <a:latin typeface="Cambria Math" panose="02040503050406030204" pitchFamily="18" charset="0"/>
                        <a:ea typeface="標楷體" panose="03000509000000000000" pitchFamily="65" charset="-120"/>
                        <a:cs typeface="Times New Roman" panose="02020603050405020304" pitchFamily="18" charset="0"/>
                      </a:rPr>
                      <m:t>𝜌</m:t>
                    </m:r>
                    <m:r>
                      <a:rPr lang="en-US" altLang="zh-TW" sz="2400" i="1">
                        <a:latin typeface="Cambria Math" panose="02040503050406030204" pitchFamily="18" charset="0"/>
                        <a:ea typeface="標楷體" panose="03000509000000000000" pitchFamily="65" charset="-120"/>
                        <a:cs typeface="Times New Roman" panose="02020603050405020304" pitchFamily="18" charset="0"/>
                      </a:rPr>
                      <m:t>=</m:t>
                    </m:r>
                    <m:r>
                      <a:rPr lang="en-US" altLang="zh-TW" sz="2400" i="1">
                        <a:latin typeface="Cambria Math" panose="02040503050406030204" pitchFamily="18" charset="0"/>
                        <a:ea typeface="微軟正黑體" panose="020B0604030504040204" pitchFamily="34" charset="-120"/>
                        <a:cs typeface="Times New Roman" panose="02020603050405020304" pitchFamily="18" charset="0"/>
                      </a:rPr>
                      <m:t>0.001,</m:t>
                    </m:r>
                    <m:r>
                      <a:rPr lang="en-US" altLang="zh-TW" sz="2400" b="0" i="1" smtClean="0">
                        <a:latin typeface="Cambria Math" panose="02040503050406030204" pitchFamily="18" charset="0"/>
                        <a:ea typeface="微軟正黑體" panose="020B0604030504040204" pitchFamily="34" charset="-120"/>
                        <a:cs typeface="Times New Roman" panose="02020603050405020304" pitchFamily="18" charset="0"/>
                      </a:rPr>
                      <m:t>2</m:t>
                    </m:r>
                    <m:r>
                      <a:rPr lang="en-US" altLang="zh-TW" sz="2400" i="1">
                        <a:latin typeface="Cambria Math" panose="02040503050406030204" pitchFamily="18" charset="0"/>
                        <a:ea typeface="微軟正黑體" panose="020B0604030504040204" pitchFamily="34" charset="-120"/>
                        <a:cs typeface="Times New Roman" panose="02020603050405020304" pitchFamily="18" charset="0"/>
                      </a:rPr>
                      <m:t>, </m:t>
                    </m:r>
                    <m:r>
                      <a:rPr lang="en-US" altLang="zh-TW" sz="2400" b="0" i="1" smtClean="0">
                        <a:latin typeface="Cambria Math" panose="02040503050406030204" pitchFamily="18" charset="0"/>
                        <a:ea typeface="微軟正黑體" panose="020B0604030504040204" pitchFamily="34" charset="-120"/>
                        <a:cs typeface="Times New Roman" panose="02020603050405020304" pitchFamily="18" charset="0"/>
                      </a:rPr>
                      <m:t>3</m:t>
                    </m:r>
                    <m:r>
                      <a:rPr lang="en-US" altLang="zh-TW" sz="2400" i="1">
                        <a:latin typeface="Cambria Math" panose="02040503050406030204" pitchFamily="18" charset="0"/>
                        <a:ea typeface="微軟正黑體" panose="020B0604030504040204" pitchFamily="34" charset="-120"/>
                        <a:cs typeface="Times New Roman" panose="02020603050405020304" pitchFamily="18" charset="0"/>
                      </a:rPr>
                      <m:t>00,</m:t>
                    </m:r>
                    <m:r>
                      <a:rPr lang="en-US" altLang="zh-TW" sz="2400" b="0" i="1" smtClean="0">
                        <a:latin typeface="Cambria Math" panose="02040503050406030204" pitchFamily="18" charset="0"/>
                        <a:ea typeface="微軟正黑體" panose="020B0604030504040204" pitchFamily="34" charset="-120"/>
                        <a:cs typeface="Times New Roman" panose="02020603050405020304" pitchFamily="18" charset="0"/>
                      </a:rPr>
                      <m:t> </m:t>
                    </m:r>
                    <m:r>
                      <a:rPr lang="en-US" altLang="zh-TW" sz="2400" i="1">
                        <a:latin typeface="Cambria Math" panose="02040503050406030204" pitchFamily="18" charset="0"/>
                        <a:ea typeface="微軟正黑體" panose="020B0604030504040204" pitchFamily="34" charset="-120"/>
                        <a:cs typeface="Times New Roman" panose="02020603050405020304" pitchFamily="18" charset="0"/>
                      </a:rPr>
                      <m:t>1000</m:t>
                    </m:r>
                  </m:oMath>
                </a14:m>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p>
            </p:txBody>
          </p:sp>
        </mc:Choice>
        <mc:Fallback xmlns="">
          <p:sp>
            <p:nvSpPr>
              <p:cNvPr id="3" name="內容版面配置區 2">
                <a:extLst>
                  <a:ext uri="{FF2B5EF4-FFF2-40B4-BE49-F238E27FC236}">
                    <a16:creationId xmlns:a16="http://schemas.microsoft.com/office/drawing/2014/main" id="{C0982938-F53C-44D2-8416-9B7179B8B83D}"/>
                  </a:ext>
                </a:extLst>
              </p:cNvPr>
              <p:cNvSpPr>
                <a:spLocks noGrp="1" noRot="1" noChangeAspect="1" noMove="1" noResize="1" noEditPoints="1" noAdjustHandles="1" noChangeArrowheads="1" noChangeShapeType="1" noTextEdit="1"/>
              </p:cNvSpPr>
              <p:nvPr>
                <p:ph idx="1"/>
              </p:nvPr>
            </p:nvSpPr>
            <p:spPr>
              <a:xfrm>
                <a:off x="838200" y="1774998"/>
                <a:ext cx="10515600" cy="4824112"/>
              </a:xfrm>
              <a:blipFill>
                <a:blip r:embed="rId2"/>
                <a:stretch>
                  <a:fillRect l="-812" t="-176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10D49A38-A636-4D00-B98B-A3FB6DCA129E}"/>
              </a:ext>
            </a:extLst>
          </p:cNvPr>
          <p:cNvSpPr>
            <a:spLocks noGrp="1"/>
          </p:cNvSpPr>
          <p:nvPr>
            <p:ph type="sldNum" sz="quarter" idx="12"/>
          </p:nvPr>
        </p:nvSpPr>
        <p:spPr/>
        <p:txBody>
          <a:bodyPr/>
          <a:lstStyle/>
          <a:p>
            <a:fld id="{96F8A2F4-2C25-4EF2-8650-159F3BB9B758}" type="slidenum">
              <a:rPr lang="zh-TW" altLang="en-US" smtClean="0"/>
              <a:t>33</a:t>
            </a:fld>
            <a:endParaRPr lang="zh-TW" altLang="en-US"/>
          </a:p>
        </p:txBody>
      </p:sp>
    </p:spTree>
    <p:extLst>
      <p:ext uri="{BB962C8B-B14F-4D97-AF65-F5344CB8AC3E}">
        <p14:creationId xmlns:p14="http://schemas.microsoft.com/office/powerpoint/2010/main" val="2328911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348474-2B95-4636-AB68-A57D40F2BC92}"/>
              </a:ext>
            </a:extLst>
          </p:cNvPr>
          <p:cNvSpPr>
            <a:spLocks noGrp="1"/>
          </p:cNvSpPr>
          <p:nvPr>
            <p:ph type="title"/>
          </p:nvPr>
        </p:nvSpPr>
        <p:spPr>
          <a:xfrm>
            <a:off x="838200" y="134308"/>
            <a:ext cx="10515600" cy="1325563"/>
          </a:xfrm>
        </p:spPr>
        <p:txBody>
          <a:bodyPr/>
          <a:lstStyle/>
          <a:p>
            <a:r>
              <a:rPr lang="zh-TW" altLang="en-US" dirty="0">
                <a:latin typeface="標楷體" panose="03000509000000000000" pitchFamily="65" charset="-120"/>
                <a:ea typeface="標楷體" panose="03000509000000000000" pitchFamily="65" charset="-120"/>
              </a:rPr>
              <a:t>實作結果</a:t>
            </a: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C75C0D72-1D87-42E1-B53E-B280636D758E}"/>
                  </a:ext>
                </a:extLst>
              </p:cNvPr>
              <p:cNvGraphicFramePr>
                <a:graphicFrameLocks noGrp="1"/>
              </p:cNvGraphicFramePr>
              <p:nvPr>
                <p:extLst/>
              </p:nvPr>
            </p:nvGraphicFramePr>
            <p:xfrm>
              <a:off x="536095" y="3693623"/>
              <a:ext cx="10999904" cy="1843093"/>
            </p:xfrm>
            <a:graphic>
              <a:graphicData uri="http://schemas.openxmlformats.org/drawingml/2006/table">
                <a:tbl>
                  <a:tblPr firstRow="1" bandRow="1">
                    <a:tableStyleId>{5C22544A-7EE6-4342-B048-85BDC9FD1C3A}</a:tableStyleId>
                  </a:tblPr>
                  <a:tblGrid>
                    <a:gridCol w="3738880">
                      <a:extLst>
                        <a:ext uri="{9D8B030D-6E8A-4147-A177-3AD203B41FA5}">
                          <a16:colId xmlns:a16="http://schemas.microsoft.com/office/drawing/2014/main" val="47199795"/>
                        </a:ext>
                      </a:extLst>
                    </a:gridCol>
                    <a:gridCol w="1876083">
                      <a:extLst>
                        <a:ext uri="{9D8B030D-6E8A-4147-A177-3AD203B41FA5}">
                          <a16:colId xmlns:a16="http://schemas.microsoft.com/office/drawing/2014/main" val="481601789"/>
                        </a:ext>
                      </a:extLst>
                    </a:gridCol>
                    <a:gridCol w="1859525">
                      <a:extLst>
                        <a:ext uri="{9D8B030D-6E8A-4147-A177-3AD203B41FA5}">
                          <a16:colId xmlns:a16="http://schemas.microsoft.com/office/drawing/2014/main" val="3966816859"/>
                        </a:ext>
                      </a:extLst>
                    </a:gridCol>
                    <a:gridCol w="1763485">
                      <a:extLst>
                        <a:ext uri="{9D8B030D-6E8A-4147-A177-3AD203B41FA5}">
                          <a16:colId xmlns:a16="http://schemas.microsoft.com/office/drawing/2014/main" val="1095395086"/>
                        </a:ext>
                      </a:extLst>
                    </a:gridCol>
                    <a:gridCol w="1761931">
                      <a:extLst>
                        <a:ext uri="{9D8B030D-6E8A-4147-A177-3AD203B41FA5}">
                          <a16:colId xmlns:a16="http://schemas.microsoft.com/office/drawing/2014/main" val="591033625"/>
                        </a:ext>
                      </a:extLst>
                    </a:gridCol>
                  </a:tblGrid>
                  <a:tr h="348942">
                    <a:tc>
                      <a:txBody>
                        <a:bodyPr/>
                        <a:lstStyle/>
                        <a:p>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𝝆</m:t>
                                </m:r>
                                <m:r>
                                  <a:rPr lang="en-US" altLang="zh-TW" sz="1600" b="1" i="1" smtClean="0">
                                    <a:latin typeface="Cambria Math" panose="02040503050406030204" pitchFamily="18" charset="0"/>
                                  </a:rPr>
                                  <m:t>=</m:t>
                                </m:r>
                                <m:r>
                                  <a:rPr lang="en-US" altLang="zh-TW" sz="1600" b="1" i="1" smtClean="0">
                                    <a:latin typeface="Cambria Math" panose="02040503050406030204" pitchFamily="18" charset="0"/>
                                  </a:rPr>
                                  <m:t>𝟎</m:t>
                                </m:r>
                                <m:r>
                                  <a:rPr lang="en-US" altLang="zh-TW" sz="1600" b="1" i="1" smtClean="0">
                                    <a:latin typeface="Cambria Math" panose="02040503050406030204" pitchFamily="18" charset="0"/>
                                  </a:rPr>
                                  <m:t>.</m:t>
                                </m:r>
                                <m:r>
                                  <a:rPr lang="en-US" altLang="zh-TW" sz="1600" b="1" i="1" smtClean="0">
                                    <a:latin typeface="Cambria Math" panose="02040503050406030204" pitchFamily="18" charset="0"/>
                                  </a:rPr>
                                  <m:t>𝟎𝟎𝟏</m:t>
                                </m:r>
                              </m:oMath>
                            </m:oMathPara>
                          </a14:m>
                          <a:endParaRPr lang="zh-TW" alt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600" i="1" smtClean="0">
                                    <a:latin typeface="Cambria Math" panose="02040503050406030204" pitchFamily="18" charset="0"/>
                                  </a:rPr>
                                  <m:t>𝝆</m:t>
                                </m:r>
                                <m:r>
                                  <a:rPr lang="en-US" altLang="zh-TW" sz="1600" b="1" i="1" smtClean="0">
                                    <a:latin typeface="Cambria Math" panose="02040503050406030204" pitchFamily="18" charset="0"/>
                                  </a:rPr>
                                  <m:t>=</m:t>
                                </m:r>
                                <m:r>
                                  <a:rPr lang="en-US" altLang="zh-TW" sz="1600" b="1" i="1" smtClean="0">
                                    <a:latin typeface="Cambria Math" panose="02040503050406030204" pitchFamily="18" charset="0"/>
                                  </a:rPr>
                                  <m:t>𝟐</m:t>
                                </m:r>
                              </m:oMath>
                            </m:oMathPara>
                          </a14:m>
                          <a:endParaRPr lang="zh-TW" altLang="en-US" sz="1600" dirty="0"/>
                        </a:p>
                      </a:txBody>
                      <a:tcPr/>
                    </a:tc>
                    <a:tc>
                      <a:txBody>
                        <a:bodyPr/>
                        <a:lstStyle/>
                        <a:p>
                          <a:pPr algn="ctr"/>
                          <a14:m>
                            <m:oMath xmlns:m="http://schemas.openxmlformats.org/officeDocument/2006/math">
                              <m:r>
                                <a:rPr lang="zh-TW" altLang="en-US" sz="1600" i="1" smtClean="0">
                                  <a:latin typeface="Cambria Math" panose="02040503050406030204" pitchFamily="18" charset="0"/>
                                </a:rPr>
                                <m:t>𝝆</m:t>
                              </m:r>
                              <m:r>
                                <a:rPr lang="en-US" altLang="zh-TW" sz="1600" b="1" i="1" smtClean="0">
                                  <a:latin typeface="Cambria Math" panose="02040503050406030204" pitchFamily="18" charset="0"/>
                                </a:rPr>
                                <m:t>=</m:t>
                              </m:r>
                            </m:oMath>
                          </a14:m>
                          <a:r>
                            <a:rPr lang="en-US" altLang="zh-TW" sz="1600" dirty="0"/>
                            <a:t>300</a:t>
                          </a: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TW" altLang="en-US" sz="1600" i="1" smtClean="0">
                                  <a:latin typeface="Cambria Math" panose="02040503050406030204" pitchFamily="18" charset="0"/>
                                </a:rPr>
                                <m:t>𝝆</m:t>
                              </m:r>
                              <m:r>
                                <a:rPr lang="en-US" altLang="zh-TW" sz="1600" b="1" i="1" smtClean="0">
                                  <a:latin typeface="Cambria Math" panose="02040503050406030204" pitchFamily="18" charset="0"/>
                                </a:rPr>
                                <m:t>=</m:t>
                              </m:r>
                              <m:r>
                                <a:rPr lang="en-US" altLang="zh-TW" sz="1600" b="1" i="0" smtClean="0">
                                  <a:latin typeface="Cambria Math" panose="02040503050406030204" pitchFamily="18" charset="0"/>
                                </a:rPr>
                                <m:t>𝟏𝟎</m:t>
                              </m:r>
                            </m:oMath>
                          </a14:m>
                          <a:r>
                            <a:rPr lang="en-US" altLang="zh-TW" sz="1600" dirty="0"/>
                            <a:t>00</a:t>
                          </a:r>
                          <a:endParaRPr lang="zh-TW" altLang="en-US" sz="1600" dirty="0"/>
                        </a:p>
                      </a:txBody>
                      <a:tcPr/>
                    </a:tc>
                    <a:extLst>
                      <a:ext uri="{0D108BD9-81ED-4DB2-BD59-A6C34878D82A}">
                        <a16:rowId xmlns:a16="http://schemas.microsoft.com/office/drawing/2014/main" val="2466746631"/>
                      </a:ext>
                    </a:extLst>
                  </a:tr>
                  <a:tr h="348942">
                    <a:tc>
                      <a:txBody>
                        <a:bodyPr/>
                        <a:lstStyle/>
                        <a:p>
                          <a:r>
                            <a:rPr lang="en-US" altLang="zh-TW" sz="1800" dirty="0">
                              <a:latin typeface="Times New Roman" panose="02020603050405020304" pitchFamily="18" charset="0"/>
                              <a:cs typeface="Times New Roman" panose="02020603050405020304" pitchFamily="18" charset="0"/>
                            </a:rPr>
                            <a:t>trades at both ends of the horizon</a:t>
                          </a:r>
                          <a:endParaRPr lang="zh-TW" altLang="en-US" sz="18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49975</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25000</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331</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100</a:t>
                          </a: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0295187"/>
                      </a:ext>
                    </a:extLst>
                  </a:tr>
                  <a:tr h="348942">
                    <a:tc>
                      <a:txBody>
                        <a:bodyPr/>
                        <a:lstStyle/>
                        <a:p>
                          <a:r>
                            <a:rPr lang="en-US" altLang="zh-TW" sz="1800" dirty="0">
                              <a:latin typeface="Times New Roman" panose="02020603050405020304" pitchFamily="18" charset="0"/>
                              <a:cs typeface="Times New Roman" panose="02020603050405020304" pitchFamily="18" charset="0"/>
                            </a:rPr>
                            <a:t>Trade over (0, T)</a:t>
                          </a:r>
                          <a:endParaRPr lang="zh-TW" altLang="en-US" sz="18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50</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50000</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99338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99880</a:t>
                          </a: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5647415"/>
                      </a:ext>
                    </a:extLst>
                  </a:tr>
                  <a:tr h="379655">
                    <a:tc>
                      <a:txBody>
                        <a:bodyPr/>
                        <a:lstStyle/>
                        <a:p>
                          <a:r>
                            <a:rPr lang="en-US" altLang="zh-TW" sz="1800" dirty="0">
                              <a:latin typeface="Times New Roman" panose="02020603050405020304" pitchFamily="18" charset="0"/>
                              <a:cs typeface="Times New Roman" panose="02020603050405020304" pitchFamily="18" charset="0"/>
                            </a:rPr>
                            <a:t>J</a:t>
                          </a:r>
                          <a:r>
                            <a:rPr lang="en-US" altLang="zh-TW" sz="1800" baseline="-25000" dirty="0">
                              <a:latin typeface="Times New Roman" panose="02020603050405020304" pitchFamily="18" charset="0"/>
                              <a:cs typeface="Times New Roman" panose="02020603050405020304" pitchFamily="18" charset="0"/>
                            </a:rPr>
                            <a:t>0</a:t>
                          </a:r>
                          <a:r>
                            <a:rPr lang="en-US" altLang="zh-TW" sz="1800" baseline="0" dirty="0">
                              <a:latin typeface="Times New Roman" panose="02020603050405020304" pitchFamily="18" charset="0"/>
                              <a:cs typeface="Times New Roman" panose="02020603050405020304" pitchFamily="18" charset="0"/>
                            </a:rPr>
                            <a:t>(The expected cost for future trades)</a:t>
                          </a: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2.17826381e+08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2.17519390e+08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2.17216161e+08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2.17213318e+08</a:t>
                          </a: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7173293"/>
                      </a:ext>
                    </a:extLst>
                  </a:tr>
                  <a:tr h="366158">
                    <a:tc>
                      <a:txBody>
                        <a:bodyPr/>
                        <a:lstStyle/>
                        <a:p>
                          <a:r>
                            <a:rPr lang="en-US" altLang="zh-TW" sz="1800" baseline="0" dirty="0">
                              <a:latin typeface="Times New Roman" panose="02020603050405020304" pitchFamily="18" charset="0"/>
                              <a:cs typeface="Times New Roman" panose="02020603050405020304" pitchFamily="18" charset="0"/>
                            </a:rPr>
                            <a:t>Realized cost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2.18471535e+08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2.19182931e+08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2.19885608e+08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2.19892197e+08</a:t>
                          </a:r>
                        </a:p>
                      </a:txBody>
                      <a:tcPr/>
                    </a:tc>
                    <a:extLst>
                      <a:ext uri="{0D108BD9-81ED-4DB2-BD59-A6C34878D82A}">
                        <a16:rowId xmlns:a16="http://schemas.microsoft.com/office/drawing/2014/main" val="4181991549"/>
                      </a:ext>
                    </a:extLst>
                  </a:tr>
                </a:tbl>
              </a:graphicData>
            </a:graphic>
          </p:graphicFrame>
        </mc:Choice>
        <mc:Fallback xmlns="">
          <p:graphicFrame>
            <p:nvGraphicFramePr>
              <p:cNvPr id="8" name="表格 7">
                <a:extLst>
                  <a:ext uri="{FF2B5EF4-FFF2-40B4-BE49-F238E27FC236}">
                    <a16:creationId xmlns:a16="http://schemas.microsoft.com/office/drawing/2014/main" id="{C75C0D72-1D87-42E1-B53E-B280636D758E}"/>
                  </a:ext>
                </a:extLst>
              </p:cNvPr>
              <p:cNvGraphicFramePr>
                <a:graphicFrameLocks noGrp="1"/>
              </p:cNvGraphicFramePr>
              <p:nvPr>
                <p:extLst>
                  <p:ext uri="{D42A27DB-BD31-4B8C-83A1-F6EECF244321}">
                    <p14:modId xmlns:p14="http://schemas.microsoft.com/office/powerpoint/2010/main" val="672240795"/>
                  </p:ext>
                </p:extLst>
              </p:nvPr>
            </p:nvGraphicFramePr>
            <p:xfrm>
              <a:off x="536095" y="3693623"/>
              <a:ext cx="10999904" cy="1843093"/>
            </p:xfrm>
            <a:graphic>
              <a:graphicData uri="http://schemas.openxmlformats.org/drawingml/2006/table">
                <a:tbl>
                  <a:tblPr firstRow="1" bandRow="1">
                    <a:tableStyleId>{5C22544A-7EE6-4342-B048-85BDC9FD1C3A}</a:tableStyleId>
                  </a:tblPr>
                  <a:tblGrid>
                    <a:gridCol w="3738880">
                      <a:extLst>
                        <a:ext uri="{9D8B030D-6E8A-4147-A177-3AD203B41FA5}">
                          <a16:colId xmlns:a16="http://schemas.microsoft.com/office/drawing/2014/main" val="47199795"/>
                        </a:ext>
                      </a:extLst>
                    </a:gridCol>
                    <a:gridCol w="1876083">
                      <a:extLst>
                        <a:ext uri="{9D8B030D-6E8A-4147-A177-3AD203B41FA5}">
                          <a16:colId xmlns:a16="http://schemas.microsoft.com/office/drawing/2014/main" val="481601789"/>
                        </a:ext>
                      </a:extLst>
                    </a:gridCol>
                    <a:gridCol w="1859525">
                      <a:extLst>
                        <a:ext uri="{9D8B030D-6E8A-4147-A177-3AD203B41FA5}">
                          <a16:colId xmlns:a16="http://schemas.microsoft.com/office/drawing/2014/main" val="3966816859"/>
                        </a:ext>
                      </a:extLst>
                    </a:gridCol>
                    <a:gridCol w="1763485">
                      <a:extLst>
                        <a:ext uri="{9D8B030D-6E8A-4147-A177-3AD203B41FA5}">
                          <a16:colId xmlns:a16="http://schemas.microsoft.com/office/drawing/2014/main" val="1095395086"/>
                        </a:ext>
                      </a:extLst>
                    </a:gridCol>
                    <a:gridCol w="1761931">
                      <a:extLst>
                        <a:ext uri="{9D8B030D-6E8A-4147-A177-3AD203B41FA5}">
                          <a16:colId xmlns:a16="http://schemas.microsoft.com/office/drawing/2014/main" val="591033625"/>
                        </a:ext>
                      </a:extLst>
                    </a:gridCol>
                  </a:tblGrid>
                  <a:tr h="365760">
                    <a:tc>
                      <a:txBody>
                        <a:bodyPr/>
                        <a:lstStyle/>
                        <a:p>
                          <a:endParaRPr lang="zh-TW" altLang="en-US" dirty="0"/>
                        </a:p>
                      </a:txBody>
                      <a:tcPr/>
                    </a:tc>
                    <a:tc>
                      <a:txBody>
                        <a:bodyPr/>
                        <a:lstStyle/>
                        <a:p>
                          <a:endParaRPr lang="zh-TW"/>
                        </a:p>
                      </a:txBody>
                      <a:tcPr>
                        <a:blipFill>
                          <a:blip r:embed="rId2"/>
                          <a:stretch>
                            <a:fillRect l="-199675" t="-3333" r="-288312" b="-431667"/>
                          </a:stretch>
                        </a:blipFill>
                      </a:tcPr>
                    </a:tc>
                    <a:tc>
                      <a:txBody>
                        <a:bodyPr/>
                        <a:lstStyle/>
                        <a:p>
                          <a:endParaRPr lang="zh-TW"/>
                        </a:p>
                      </a:txBody>
                      <a:tcPr>
                        <a:blipFill>
                          <a:blip r:embed="rId2"/>
                          <a:stretch>
                            <a:fillRect l="-302623" t="-3333" r="-191148" b="-431667"/>
                          </a:stretch>
                        </a:blipFill>
                      </a:tcPr>
                    </a:tc>
                    <a:tc>
                      <a:txBody>
                        <a:bodyPr/>
                        <a:lstStyle/>
                        <a:p>
                          <a:endParaRPr lang="zh-TW"/>
                        </a:p>
                      </a:txBody>
                      <a:tcPr>
                        <a:blipFill>
                          <a:blip r:embed="rId2"/>
                          <a:stretch>
                            <a:fillRect l="-423448" t="-3333" r="-101034" b="-431667"/>
                          </a:stretch>
                        </a:blipFill>
                      </a:tcPr>
                    </a:tc>
                    <a:tc>
                      <a:txBody>
                        <a:bodyPr/>
                        <a:lstStyle/>
                        <a:p>
                          <a:endParaRPr lang="zh-TW"/>
                        </a:p>
                      </a:txBody>
                      <a:tcPr>
                        <a:blipFill>
                          <a:blip r:embed="rId2"/>
                          <a:stretch>
                            <a:fillRect l="-525260" t="-3333" r="-1384" b="-431667"/>
                          </a:stretch>
                        </a:blipFill>
                      </a:tcPr>
                    </a:tc>
                    <a:extLst>
                      <a:ext uri="{0D108BD9-81ED-4DB2-BD59-A6C34878D82A}">
                        <a16:rowId xmlns:a16="http://schemas.microsoft.com/office/drawing/2014/main" val="2466746631"/>
                      </a:ext>
                    </a:extLst>
                  </a:tr>
                  <a:tr h="365760">
                    <a:tc>
                      <a:txBody>
                        <a:bodyPr/>
                        <a:lstStyle/>
                        <a:p>
                          <a:r>
                            <a:rPr lang="en-US" altLang="zh-TW" sz="1800" dirty="0">
                              <a:latin typeface="Times New Roman" panose="02020603050405020304" pitchFamily="18" charset="0"/>
                              <a:cs typeface="Times New Roman" panose="02020603050405020304" pitchFamily="18" charset="0"/>
                            </a:rPr>
                            <a:t>trades at both ends of the horizon</a:t>
                          </a:r>
                          <a:endParaRPr lang="zh-TW" altLang="en-US" sz="18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49975</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25000</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331</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100</a:t>
                          </a: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0295187"/>
                      </a:ext>
                    </a:extLst>
                  </a:tr>
                  <a:tr h="365760">
                    <a:tc>
                      <a:txBody>
                        <a:bodyPr/>
                        <a:lstStyle/>
                        <a:p>
                          <a:r>
                            <a:rPr lang="en-US" altLang="zh-TW" sz="1800" dirty="0">
                              <a:latin typeface="Times New Roman" panose="02020603050405020304" pitchFamily="18" charset="0"/>
                              <a:cs typeface="Times New Roman" panose="02020603050405020304" pitchFamily="18" charset="0"/>
                            </a:rPr>
                            <a:t>Trade over (0, T)</a:t>
                          </a:r>
                          <a:endParaRPr lang="zh-TW" altLang="en-US" sz="18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50</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50000</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99338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99880</a:t>
                          </a: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5647415"/>
                      </a:ext>
                    </a:extLst>
                  </a:tr>
                  <a:tr h="379655">
                    <a:tc>
                      <a:txBody>
                        <a:bodyPr/>
                        <a:lstStyle/>
                        <a:p>
                          <a:r>
                            <a:rPr lang="en-US" altLang="zh-TW" sz="1800" dirty="0">
                              <a:latin typeface="Times New Roman" panose="02020603050405020304" pitchFamily="18" charset="0"/>
                              <a:cs typeface="Times New Roman" panose="02020603050405020304" pitchFamily="18" charset="0"/>
                            </a:rPr>
                            <a:t>J</a:t>
                          </a:r>
                          <a:r>
                            <a:rPr lang="en-US" altLang="zh-TW" sz="1800" baseline="-25000" dirty="0">
                              <a:latin typeface="Times New Roman" panose="02020603050405020304" pitchFamily="18" charset="0"/>
                              <a:cs typeface="Times New Roman" panose="02020603050405020304" pitchFamily="18" charset="0"/>
                            </a:rPr>
                            <a:t>0</a:t>
                          </a:r>
                          <a:r>
                            <a:rPr lang="en-US" altLang="zh-TW" sz="1800" baseline="0" dirty="0">
                              <a:latin typeface="Times New Roman" panose="02020603050405020304" pitchFamily="18" charset="0"/>
                              <a:cs typeface="Times New Roman" panose="02020603050405020304" pitchFamily="18" charset="0"/>
                            </a:rPr>
                            <a:t>(The expected cost for future trades)</a:t>
                          </a: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2.17826381e+08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2.17519390e+08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2.17216161e+08</a:t>
                          </a:r>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1600" dirty="0">
                              <a:latin typeface="Times New Roman" panose="02020603050405020304" pitchFamily="18" charset="0"/>
                              <a:cs typeface="Times New Roman" panose="02020603050405020304" pitchFamily="18" charset="0"/>
                            </a:rPr>
                            <a:t>2.17213318e+08</a:t>
                          </a: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7173293"/>
                      </a:ext>
                    </a:extLst>
                  </a:tr>
                  <a:tr h="366158">
                    <a:tc>
                      <a:txBody>
                        <a:bodyPr/>
                        <a:lstStyle/>
                        <a:p>
                          <a:r>
                            <a:rPr lang="en-US" altLang="zh-TW" sz="1800" baseline="0" dirty="0">
                              <a:latin typeface="Times New Roman" panose="02020603050405020304" pitchFamily="18" charset="0"/>
                              <a:cs typeface="Times New Roman" panose="02020603050405020304" pitchFamily="18" charset="0"/>
                            </a:rPr>
                            <a:t>Realized cost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2.18471535e+08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2.19182931e+08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2.19885608e+08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Times New Roman" panose="02020603050405020304" pitchFamily="18" charset="0"/>
                              <a:cs typeface="Times New Roman" panose="02020603050405020304" pitchFamily="18" charset="0"/>
                            </a:rPr>
                            <a:t>2.19892197e+08</a:t>
                          </a:r>
                        </a:p>
                      </a:txBody>
                      <a:tcPr/>
                    </a:tc>
                    <a:extLst>
                      <a:ext uri="{0D108BD9-81ED-4DB2-BD59-A6C34878D82A}">
                        <a16:rowId xmlns:a16="http://schemas.microsoft.com/office/drawing/2014/main" val="4181991549"/>
                      </a:ext>
                    </a:extLst>
                  </a:tr>
                </a:tbl>
              </a:graphicData>
            </a:graphic>
          </p:graphicFrame>
        </mc:Fallback>
      </mc:AlternateContent>
      <p:sp>
        <p:nvSpPr>
          <p:cNvPr id="14" name="矩形 13">
            <a:extLst>
              <a:ext uri="{FF2B5EF4-FFF2-40B4-BE49-F238E27FC236}">
                <a16:creationId xmlns:a16="http://schemas.microsoft.com/office/drawing/2014/main" id="{DEA04F59-DF8F-41B1-8A69-D6F1DF67E3D8}"/>
              </a:ext>
            </a:extLst>
          </p:cNvPr>
          <p:cNvSpPr/>
          <p:nvPr/>
        </p:nvSpPr>
        <p:spPr>
          <a:xfrm>
            <a:off x="596048" y="6123144"/>
            <a:ext cx="10879999"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It is more efficient to </a:t>
            </a:r>
            <a:r>
              <a:rPr lang="en-US" altLang="zh-TW" dirty="0">
                <a:solidFill>
                  <a:srgbClr val="FF0000"/>
                </a:solidFill>
                <a:latin typeface="Times New Roman" panose="02020603050405020304" pitchFamily="18" charset="0"/>
                <a:cs typeface="Times New Roman" panose="02020603050405020304" pitchFamily="18" charset="0"/>
              </a:rPr>
              <a:t>use small trades</a:t>
            </a:r>
            <a:r>
              <a:rPr lang="en-US" altLang="zh-TW" dirty="0">
                <a:latin typeface="Times New Roman" panose="02020603050405020304" pitchFamily="18" charset="0"/>
                <a:cs typeface="Times New Roman" panose="02020603050405020304" pitchFamily="18" charset="0"/>
              </a:rPr>
              <a:t> when the limit order book is </a:t>
            </a:r>
            <a:r>
              <a:rPr lang="en-US" altLang="zh-TW" dirty="0">
                <a:solidFill>
                  <a:srgbClr val="FF0000"/>
                </a:solidFill>
                <a:latin typeface="Times New Roman" panose="02020603050405020304" pitchFamily="18" charset="0"/>
                <a:cs typeface="Times New Roman" panose="02020603050405020304" pitchFamily="18" charset="0"/>
              </a:rPr>
              <a:t>more resilient</a:t>
            </a:r>
            <a:r>
              <a:rPr lang="en-US" altLang="zh-TW" dirty="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This is intuitive because discrete trades do less in taking full advantage of new order flows than continuous trades.</a:t>
            </a:r>
            <a:endParaRPr lang="zh-TW"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3C05A8AD-E3AF-4F40-90B4-6A545C78C015}"/>
              </a:ext>
            </a:extLst>
          </p:cNvPr>
          <p:cNvSpPr/>
          <p:nvPr/>
        </p:nvSpPr>
        <p:spPr>
          <a:xfrm>
            <a:off x="562451" y="5508927"/>
            <a:ext cx="9520335"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For small values of ρ, most of the order is executed through two discrete trades.</a:t>
            </a:r>
          </a:p>
          <a:p>
            <a:r>
              <a:rPr lang="en-US" altLang="zh-TW" dirty="0">
                <a:latin typeface="Times New Roman" panose="02020603050405020304" pitchFamily="18" charset="0"/>
                <a:cs typeface="Times New Roman" panose="02020603050405020304" pitchFamily="18" charset="0"/>
              </a:rPr>
              <a:t>For large values of ρ, most of the order is executed through a flow of continuous trades.</a:t>
            </a:r>
            <a:endParaRPr lang="zh-TW" altLang="en-US" dirty="0">
              <a:latin typeface="Times New Roman" panose="02020603050405020304" pitchFamily="18" charset="0"/>
              <a:cs typeface="Times New Roman" panose="02020603050405020304" pitchFamily="18" charset="0"/>
            </a:endParaRPr>
          </a:p>
        </p:txBody>
      </p:sp>
      <p:grpSp>
        <p:nvGrpSpPr>
          <p:cNvPr id="25" name="群組 24">
            <a:extLst>
              <a:ext uri="{FF2B5EF4-FFF2-40B4-BE49-F238E27FC236}">
                <a16:creationId xmlns:a16="http://schemas.microsoft.com/office/drawing/2014/main" id="{7D1A8A23-C31A-42E6-A64A-0418612C4B03}"/>
              </a:ext>
            </a:extLst>
          </p:cNvPr>
          <p:cNvGrpSpPr/>
          <p:nvPr/>
        </p:nvGrpSpPr>
        <p:grpSpPr>
          <a:xfrm>
            <a:off x="320743" y="1357282"/>
            <a:ext cx="11550513" cy="2279420"/>
            <a:chOff x="402085" y="1373136"/>
            <a:chExt cx="11550513" cy="2279420"/>
          </a:xfrm>
        </p:grpSpPr>
        <p:pic>
          <p:nvPicPr>
            <p:cNvPr id="17" name="圖片 16">
              <a:extLst>
                <a:ext uri="{FF2B5EF4-FFF2-40B4-BE49-F238E27FC236}">
                  <a16:creationId xmlns:a16="http://schemas.microsoft.com/office/drawing/2014/main" id="{4248C317-6742-4505-8968-E648C6651372}"/>
                </a:ext>
              </a:extLst>
            </p:cNvPr>
            <p:cNvPicPr>
              <a:picLocks noChangeAspect="1"/>
            </p:cNvPicPr>
            <p:nvPr/>
          </p:nvPicPr>
          <p:blipFill>
            <a:blip r:embed="rId3"/>
            <a:stretch>
              <a:fillRect/>
            </a:stretch>
          </p:blipFill>
          <p:spPr>
            <a:xfrm>
              <a:off x="3315855" y="1373136"/>
              <a:ext cx="2839879" cy="2055864"/>
            </a:xfrm>
            <a:prstGeom prst="rect">
              <a:avLst/>
            </a:prstGeom>
          </p:spPr>
        </p:pic>
        <p:pic>
          <p:nvPicPr>
            <p:cNvPr id="18" name="圖片 17">
              <a:extLst>
                <a:ext uri="{FF2B5EF4-FFF2-40B4-BE49-F238E27FC236}">
                  <a16:creationId xmlns:a16="http://schemas.microsoft.com/office/drawing/2014/main" id="{A6CF856D-2307-46B4-AF3B-9EE63EA40D84}"/>
                </a:ext>
              </a:extLst>
            </p:cNvPr>
            <p:cNvPicPr>
              <a:picLocks noChangeAspect="1"/>
            </p:cNvPicPr>
            <p:nvPr/>
          </p:nvPicPr>
          <p:blipFill>
            <a:blip r:embed="rId4"/>
            <a:stretch>
              <a:fillRect/>
            </a:stretch>
          </p:blipFill>
          <p:spPr>
            <a:xfrm>
              <a:off x="402085" y="1376726"/>
              <a:ext cx="2839879" cy="2029609"/>
            </a:xfrm>
            <a:prstGeom prst="rect">
              <a:avLst/>
            </a:prstGeom>
            <a:ln>
              <a:solidFill>
                <a:schemeClr val="tx1"/>
              </a:solidFill>
            </a:ln>
          </p:spPr>
        </p:pic>
        <p:pic>
          <p:nvPicPr>
            <p:cNvPr id="19" name="圖片 18">
              <a:extLst>
                <a:ext uri="{FF2B5EF4-FFF2-40B4-BE49-F238E27FC236}">
                  <a16:creationId xmlns:a16="http://schemas.microsoft.com/office/drawing/2014/main" id="{A6E868C5-7765-47C1-8E92-1EDFB70EA533}"/>
                </a:ext>
              </a:extLst>
            </p:cNvPr>
            <p:cNvPicPr>
              <a:picLocks noChangeAspect="1"/>
            </p:cNvPicPr>
            <p:nvPr/>
          </p:nvPicPr>
          <p:blipFill>
            <a:blip r:embed="rId5"/>
            <a:stretch>
              <a:fillRect/>
            </a:stretch>
          </p:blipFill>
          <p:spPr>
            <a:xfrm>
              <a:off x="6229625" y="1373136"/>
              <a:ext cx="2839879" cy="2045675"/>
            </a:xfrm>
            <a:prstGeom prst="rect">
              <a:avLst/>
            </a:prstGeom>
            <a:ln>
              <a:solidFill>
                <a:schemeClr val="tx1"/>
              </a:solidFill>
            </a:ln>
          </p:spPr>
        </p:pic>
        <p:pic>
          <p:nvPicPr>
            <p:cNvPr id="20" name="圖片 19">
              <a:extLst>
                <a:ext uri="{FF2B5EF4-FFF2-40B4-BE49-F238E27FC236}">
                  <a16:creationId xmlns:a16="http://schemas.microsoft.com/office/drawing/2014/main" id="{C5A6B0ED-5408-472A-AEA8-B6CD4EC13D94}"/>
                </a:ext>
              </a:extLst>
            </p:cNvPr>
            <p:cNvPicPr>
              <a:picLocks noChangeAspect="1"/>
            </p:cNvPicPr>
            <p:nvPr/>
          </p:nvPicPr>
          <p:blipFill>
            <a:blip r:embed="rId6"/>
            <a:stretch>
              <a:fillRect/>
            </a:stretch>
          </p:blipFill>
          <p:spPr>
            <a:xfrm>
              <a:off x="9143395" y="1378230"/>
              <a:ext cx="2809203" cy="2045676"/>
            </a:xfrm>
            <a:prstGeom prst="rect">
              <a:avLst/>
            </a:prstGeom>
            <a:ln>
              <a:solidFill>
                <a:schemeClr val="tx1"/>
              </a:solidFill>
            </a:ln>
          </p:spPr>
        </p:pic>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B64A9EBB-2642-41CF-9EE5-FCB52F75E5A4}"/>
                    </a:ext>
                  </a:extLst>
                </p:cNvPr>
                <p:cNvSpPr/>
                <p:nvPr/>
              </p:nvSpPr>
              <p:spPr>
                <a:xfrm>
                  <a:off x="1474400" y="3406335"/>
                  <a:ext cx="815929" cy="24622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zh-TW" altLang="en-US" sz="1000" i="1">
                            <a:latin typeface="Cambria Math" panose="02040503050406030204" pitchFamily="18" charset="0"/>
                          </a:rPr>
                          <m:t>𝝆</m:t>
                        </m:r>
                        <m:r>
                          <a:rPr lang="en-US" altLang="zh-TW" sz="1000" b="1" i="1">
                            <a:latin typeface="Cambria Math" panose="02040503050406030204" pitchFamily="18" charset="0"/>
                          </a:rPr>
                          <m:t>=</m:t>
                        </m:r>
                        <m:r>
                          <a:rPr lang="en-US" altLang="zh-TW" sz="1000" b="1" i="1">
                            <a:latin typeface="Cambria Math" panose="02040503050406030204" pitchFamily="18" charset="0"/>
                          </a:rPr>
                          <m:t>𝟎</m:t>
                        </m:r>
                        <m:r>
                          <a:rPr lang="en-US" altLang="zh-TW" sz="1000" b="1" i="1">
                            <a:latin typeface="Cambria Math" panose="02040503050406030204" pitchFamily="18" charset="0"/>
                          </a:rPr>
                          <m:t>.</m:t>
                        </m:r>
                        <m:r>
                          <a:rPr lang="en-US" altLang="zh-TW" sz="1000" b="1" i="1">
                            <a:latin typeface="Cambria Math" panose="02040503050406030204" pitchFamily="18" charset="0"/>
                          </a:rPr>
                          <m:t>𝟎𝟎𝟏</m:t>
                        </m:r>
                      </m:oMath>
                    </m:oMathPara>
                  </a14:m>
                  <a:endParaRPr lang="zh-TW" altLang="en-US" sz="1000" dirty="0"/>
                </a:p>
              </p:txBody>
            </p:sp>
          </mc:Choice>
          <mc:Fallback xmlns="">
            <p:sp>
              <p:nvSpPr>
                <p:cNvPr id="21" name="矩形 20">
                  <a:extLst>
                    <a:ext uri="{FF2B5EF4-FFF2-40B4-BE49-F238E27FC236}">
                      <a16:creationId xmlns:a16="http://schemas.microsoft.com/office/drawing/2014/main" id="{B64A9EBB-2642-41CF-9EE5-FCB52F75E5A4}"/>
                    </a:ext>
                  </a:extLst>
                </p:cNvPr>
                <p:cNvSpPr>
                  <a:spLocks noRot="1" noChangeAspect="1" noMove="1" noResize="1" noEditPoints="1" noAdjustHandles="1" noChangeArrowheads="1" noChangeShapeType="1" noTextEdit="1"/>
                </p:cNvSpPr>
                <p:nvPr/>
              </p:nvSpPr>
              <p:spPr>
                <a:xfrm>
                  <a:off x="1474400" y="3406335"/>
                  <a:ext cx="815929" cy="246221"/>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A9D52390-DE65-4849-B21B-BFB94CE440E4}"/>
                    </a:ext>
                  </a:extLst>
                </p:cNvPr>
                <p:cNvSpPr/>
                <p:nvPr/>
              </p:nvSpPr>
              <p:spPr>
                <a:xfrm>
                  <a:off x="4631884" y="3403156"/>
                  <a:ext cx="538096" cy="24622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zh-TW" altLang="en-US" sz="1000" i="1" smtClean="0">
                            <a:latin typeface="Cambria Math" panose="02040503050406030204" pitchFamily="18" charset="0"/>
                          </a:rPr>
                          <m:t>𝝆</m:t>
                        </m:r>
                        <m:r>
                          <a:rPr lang="en-US" altLang="zh-TW" sz="1000" b="1" i="1">
                            <a:latin typeface="Cambria Math" panose="02040503050406030204" pitchFamily="18" charset="0"/>
                          </a:rPr>
                          <m:t>=</m:t>
                        </m:r>
                        <m:r>
                          <a:rPr lang="en-US" altLang="zh-TW" sz="1000" b="1" i="1" smtClean="0">
                            <a:latin typeface="Cambria Math" panose="02040503050406030204" pitchFamily="18" charset="0"/>
                          </a:rPr>
                          <m:t>𝟐</m:t>
                        </m:r>
                      </m:oMath>
                    </m:oMathPara>
                  </a14:m>
                  <a:endParaRPr lang="zh-TW" altLang="en-US" sz="1000" dirty="0"/>
                </a:p>
              </p:txBody>
            </p:sp>
          </mc:Choice>
          <mc:Fallback xmlns="">
            <p:sp>
              <p:nvSpPr>
                <p:cNvPr id="22" name="矩形 21">
                  <a:extLst>
                    <a:ext uri="{FF2B5EF4-FFF2-40B4-BE49-F238E27FC236}">
                      <a16:creationId xmlns:a16="http://schemas.microsoft.com/office/drawing/2014/main" id="{A9D52390-DE65-4849-B21B-BFB94CE440E4}"/>
                    </a:ext>
                  </a:extLst>
                </p:cNvPr>
                <p:cNvSpPr>
                  <a:spLocks noRot="1" noChangeAspect="1" noMove="1" noResize="1" noEditPoints="1" noAdjustHandles="1" noChangeArrowheads="1" noChangeShapeType="1" noTextEdit="1"/>
                </p:cNvSpPr>
                <p:nvPr/>
              </p:nvSpPr>
              <p:spPr>
                <a:xfrm>
                  <a:off x="4631884" y="3403156"/>
                  <a:ext cx="538096" cy="246221"/>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38F3E4FB-A77F-43C4-97C0-3D2886D1B405}"/>
                    </a:ext>
                  </a:extLst>
                </p:cNvPr>
                <p:cNvSpPr/>
                <p:nvPr/>
              </p:nvSpPr>
              <p:spPr>
                <a:xfrm>
                  <a:off x="7440340" y="3392967"/>
                  <a:ext cx="691984" cy="24622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zh-TW" altLang="en-US" sz="1000" i="1" smtClean="0">
                            <a:latin typeface="Cambria Math" panose="02040503050406030204" pitchFamily="18" charset="0"/>
                          </a:rPr>
                          <m:t>𝝆</m:t>
                        </m:r>
                        <m:r>
                          <a:rPr lang="en-US" altLang="zh-TW" sz="1000" b="1" i="1">
                            <a:latin typeface="Cambria Math" panose="02040503050406030204" pitchFamily="18" charset="0"/>
                          </a:rPr>
                          <m:t>=</m:t>
                        </m:r>
                        <m:r>
                          <a:rPr lang="en-US" altLang="zh-TW" sz="1000" b="1" i="1" smtClean="0">
                            <a:latin typeface="Cambria Math" panose="02040503050406030204" pitchFamily="18" charset="0"/>
                          </a:rPr>
                          <m:t>𝟑𝟎𝟎</m:t>
                        </m:r>
                      </m:oMath>
                    </m:oMathPara>
                  </a14:m>
                  <a:endParaRPr lang="zh-TW" altLang="en-US" sz="1000" dirty="0"/>
                </a:p>
              </p:txBody>
            </p:sp>
          </mc:Choice>
          <mc:Fallback xmlns="">
            <p:sp>
              <p:nvSpPr>
                <p:cNvPr id="23" name="矩形 22">
                  <a:extLst>
                    <a:ext uri="{FF2B5EF4-FFF2-40B4-BE49-F238E27FC236}">
                      <a16:creationId xmlns:a16="http://schemas.microsoft.com/office/drawing/2014/main" id="{38F3E4FB-A77F-43C4-97C0-3D2886D1B405}"/>
                    </a:ext>
                  </a:extLst>
                </p:cNvPr>
                <p:cNvSpPr>
                  <a:spLocks noRot="1" noChangeAspect="1" noMove="1" noResize="1" noEditPoints="1" noAdjustHandles="1" noChangeArrowheads="1" noChangeShapeType="1" noTextEdit="1"/>
                </p:cNvSpPr>
                <p:nvPr/>
              </p:nvSpPr>
              <p:spPr>
                <a:xfrm>
                  <a:off x="7440340" y="3392967"/>
                  <a:ext cx="691984" cy="246221"/>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50C1EDED-FAFF-4A7D-B53C-530D686581AC}"/>
                    </a:ext>
                  </a:extLst>
                </p:cNvPr>
                <p:cNvSpPr/>
                <p:nvPr/>
              </p:nvSpPr>
              <p:spPr>
                <a:xfrm>
                  <a:off x="10402684" y="3406335"/>
                  <a:ext cx="815929" cy="24622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zh-TW" altLang="en-US" sz="1000" i="1" smtClean="0">
                            <a:latin typeface="Cambria Math" panose="02040503050406030204" pitchFamily="18" charset="0"/>
                          </a:rPr>
                          <m:t>𝝆</m:t>
                        </m:r>
                        <m:r>
                          <a:rPr lang="en-US" altLang="zh-TW" sz="1000" b="1" i="1">
                            <a:latin typeface="Cambria Math" panose="02040503050406030204" pitchFamily="18" charset="0"/>
                          </a:rPr>
                          <m:t>=</m:t>
                        </m:r>
                        <m:r>
                          <a:rPr lang="en-US" altLang="zh-TW" sz="1000" b="1" i="1" smtClean="0">
                            <a:latin typeface="Cambria Math" panose="02040503050406030204" pitchFamily="18" charset="0"/>
                          </a:rPr>
                          <m:t>𝟏𝟎𝟎𝟎</m:t>
                        </m:r>
                      </m:oMath>
                    </m:oMathPara>
                  </a14:m>
                  <a:endParaRPr lang="zh-TW" altLang="en-US" sz="1000" dirty="0"/>
                </a:p>
              </p:txBody>
            </p:sp>
          </mc:Choice>
          <mc:Fallback xmlns="">
            <p:sp>
              <p:nvSpPr>
                <p:cNvPr id="24" name="矩形 23">
                  <a:extLst>
                    <a:ext uri="{FF2B5EF4-FFF2-40B4-BE49-F238E27FC236}">
                      <a16:creationId xmlns:a16="http://schemas.microsoft.com/office/drawing/2014/main" id="{50C1EDED-FAFF-4A7D-B53C-530D686581AC}"/>
                    </a:ext>
                  </a:extLst>
                </p:cNvPr>
                <p:cNvSpPr>
                  <a:spLocks noRot="1" noChangeAspect="1" noMove="1" noResize="1" noEditPoints="1" noAdjustHandles="1" noChangeArrowheads="1" noChangeShapeType="1" noTextEdit="1"/>
                </p:cNvSpPr>
                <p:nvPr/>
              </p:nvSpPr>
              <p:spPr>
                <a:xfrm>
                  <a:off x="10402684" y="3406335"/>
                  <a:ext cx="815929" cy="246221"/>
                </a:xfrm>
                <a:prstGeom prst="rect">
                  <a:avLst/>
                </a:prstGeom>
                <a:blipFill>
                  <a:blip r:embed="rId10"/>
                  <a:stretch>
                    <a:fillRect/>
                  </a:stretch>
                </a:blipFill>
              </p:spPr>
              <p:txBody>
                <a:bodyPr/>
                <a:lstStyle/>
                <a:p>
                  <a:r>
                    <a:rPr lang="zh-TW" altLang="en-US">
                      <a:noFill/>
                    </a:rPr>
                    <a:t> </a:t>
                  </a:r>
                </a:p>
              </p:txBody>
            </p:sp>
          </mc:Fallback>
        </mc:AlternateContent>
      </p:grpSp>
      <p:sp>
        <p:nvSpPr>
          <p:cNvPr id="3" name="投影片編號版面配置區 2">
            <a:extLst>
              <a:ext uri="{FF2B5EF4-FFF2-40B4-BE49-F238E27FC236}">
                <a16:creationId xmlns:a16="http://schemas.microsoft.com/office/drawing/2014/main" id="{5CD64A5C-5B2E-4DE7-89D1-539D3A7A1A66}"/>
              </a:ext>
            </a:extLst>
          </p:cNvPr>
          <p:cNvSpPr>
            <a:spLocks noGrp="1"/>
          </p:cNvSpPr>
          <p:nvPr>
            <p:ph type="sldNum" sz="quarter" idx="12"/>
          </p:nvPr>
        </p:nvSpPr>
        <p:spPr/>
        <p:txBody>
          <a:bodyPr/>
          <a:lstStyle/>
          <a:p>
            <a:fld id="{EE447B55-4713-4C0D-AE2A-0CFE86B7463A}" type="slidenum">
              <a:rPr lang="zh-TW" altLang="en-US" smtClean="0"/>
              <a:t>34</a:t>
            </a:fld>
            <a:endParaRPr lang="zh-TW" altLang="en-US"/>
          </a:p>
        </p:txBody>
      </p:sp>
    </p:spTree>
    <p:extLst>
      <p:ext uri="{BB962C8B-B14F-4D97-AF65-F5344CB8AC3E}">
        <p14:creationId xmlns:p14="http://schemas.microsoft.com/office/powerpoint/2010/main" val="13265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F2681E-7FB1-4EFD-A716-D677EDC13430}"/>
              </a:ext>
            </a:extLst>
          </p:cNvPr>
          <p:cNvSpPr>
            <a:spLocks noGrp="1"/>
          </p:cNvSpPr>
          <p:nvPr>
            <p:ph type="title"/>
          </p:nvPr>
        </p:nvSpPr>
        <p:spPr/>
        <p:txBody>
          <a:bodyPr>
            <a:normAutofit/>
          </a:bodyPr>
          <a:lstStyle/>
          <a:p>
            <a:r>
              <a:rPr lang="en-US" altLang="zh-TW" sz="2200" dirty="0">
                <a:latin typeface="Times New Roman" panose="02020603050405020304" pitchFamily="18" charset="0"/>
                <a:cs typeface="Times New Roman" panose="02020603050405020304" pitchFamily="18" charset="0"/>
              </a:rPr>
              <a:t>Optimal execution strategy versus simple execution strategy from the conventional models. </a:t>
            </a:r>
            <a:br>
              <a:rPr lang="en-US" altLang="zh-TW" dirty="0">
                <a:latin typeface="Times New Roman" panose="02020603050405020304" pitchFamily="18" charset="0"/>
                <a:cs typeface="Times New Roman" panose="02020603050405020304" pitchFamily="18" charset="0"/>
              </a:rPr>
            </a:br>
            <a:endParaRPr lang="zh-TW" altLang="en-US" dirty="0"/>
          </a:p>
        </p:txBody>
      </p:sp>
      <p:grpSp>
        <p:nvGrpSpPr>
          <p:cNvPr id="11" name="群組 10">
            <a:extLst>
              <a:ext uri="{FF2B5EF4-FFF2-40B4-BE49-F238E27FC236}">
                <a16:creationId xmlns:a16="http://schemas.microsoft.com/office/drawing/2014/main" id="{CCF047D0-891E-4BC5-892F-CDE850AAC201}"/>
              </a:ext>
            </a:extLst>
          </p:cNvPr>
          <p:cNvGrpSpPr/>
          <p:nvPr/>
        </p:nvGrpSpPr>
        <p:grpSpPr>
          <a:xfrm>
            <a:off x="1505359" y="1253505"/>
            <a:ext cx="9005538" cy="2918156"/>
            <a:chOff x="1450025" y="1038645"/>
            <a:chExt cx="9005538" cy="2918156"/>
          </a:xfrm>
        </p:grpSpPr>
        <p:pic>
          <p:nvPicPr>
            <p:cNvPr id="4" name="圖片 3">
              <a:extLst>
                <a:ext uri="{FF2B5EF4-FFF2-40B4-BE49-F238E27FC236}">
                  <a16:creationId xmlns:a16="http://schemas.microsoft.com/office/drawing/2014/main" id="{F5933FB4-B1A0-4311-809C-33D1372D45E4}"/>
                </a:ext>
              </a:extLst>
            </p:cNvPr>
            <p:cNvPicPr>
              <a:picLocks noChangeAspect="1"/>
            </p:cNvPicPr>
            <p:nvPr/>
          </p:nvPicPr>
          <p:blipFill rotWithShape="1">
            <a:blip r:embed="rId2"/>
            <a:srcRect b="50000"/>
            <a:stretch/>
          </p:blipFill>
          <p:spPr>
            <a:xfrm>
              <a:off x="1450025" y="1038645"/>
              <a:ext cx="9005538" cy="2459496"/>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1DE07571-ABCD-469D-A04E-BCB807A646A6}"/>
                    </a:ext>
                  </a:extLst>
                </p:cNvPr>
                <p:cNvSpPr txBox="1"/>
                <p:nvPr/>
              </p:nvSpPr>
              <p:spPr>
                <a:xfrm>
                  <a:off x="2750945" y="3679802"/>
                  <a:ext cx="10479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𝜌</m:t>
                        </m:r>
                        <m:r>
                          <a:rPr lang="en-US" altLang="zh-TW" b="0" i="1" smtClean="0">
                            <a:latin typeface="Cambria Math" panose="02040503050406030204" pitchFamily="18" charset="0"/>
                          </a:rPr>
                          <m:t>=0.001</m:t>
                        </m:r>
                      </m:oMath>
                    </m:oMathPara>
                  </a14:m>
                  <a:endParaRPr lang="zh-TW" altLang="en-US" dirty="0"/>
                </a:p>
              </p:txBody>
            </p:sp>
          </mc:Choice>
          <mc:Fallback xmlns="">
            <p:sp>
              <p:nvSpPr>
                <p:cNvPr id="5" name="文字方塊 4">
                  <a:extLst>
                    <a:ext uri="{FF2B5EF4-FFF2-40B4-BE49-F238E27FC236}">
                      <a16:creationId xmlns:a16="http://schemas.microsoft.com/office/drawing/2014/main" id="{1DE07571-ABCD-469D-A04E-BCB807A646A6}"/>
                    </a:ext>
                  </a:extLst>
                </p:cNvPr>
                <p:cNvSpPr txBox="1">
                  <a:spLocks noRot="1" noChangeAspect="1" noMove="1" noResize="1" noEditPoints="1" noAdjustHandles="1" noChangeArrowheads="1" noChangeShapeType="1" noTextEdit="1"/>
                </p:cNvSpPr>
                <p:nvPr/>
              </p:nvSpPr>
              <p:spPr>
                <a:xfrm>
                  <a:off x="2750945" y="3679802"/>
                  <a:ext cx="1047979" cy="276999"/>
                </a:xfrm>
                <a:prstGeom prst="rect">
                  <a:avLst/>
                </a:prstGeom>
                <a:blipFill>
                  <a:blip r:embed="rId3"/>
                  <a:stretch>
                    <a:fillRect l="-5233" r="-5814"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5DD6FF61-F67F-423C-8F84-30DA4E790844}"/>
                    </a:ext>
                  </a:extLst>
                </p:cNvPr>
                <p:cNvSpPr txBox="1"/>
                <p:nvPr/>
              </p:nvSpPr>
              <p:spPr>
                <a:xfrm>
                  <a:off x="5617459" y="3679801"/>
                  <a:ext cx="6151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𝜌</m:t>
                        </m:r>
                        <m:r>
                          <a:rPr lang="en-US" altLang="zh-TW" b="0" i="1" smtClean="0">
                            <a:latin typeface="Cambria Math" panose="02040503050406030204" pitchFamily="18" charset="0"/>
                          </a:rPr>
                          <m:t>=2</m:t>
                        </m:r>
                      </m:oMath>
                    </m:oMathPara>
                  </a14:m>
                  <a:endParaRPr lang="zh-TW" altLang="en-US" dirty="0"/>
                </a:p>
              </p:txBody>
            </p:sp>
          </mc:Choice>
          <mc:Fallback xmlns="">
            <p:sp>
              <p:nvSpPr>
                <p:cNvPr id="6" name="文字方塊 5">
                  <a:extLst>
                    <a:ext uri="{FF2B5EF4-FFF2-40B4-BE49-F238E27FC236}">
                      <a16:creationId xmlns:a16="http://schemas.microsoft.com/office/drawing/2014/main" id="{5DD6FF61-F67F-423C-8F84-30DA4E790844}"/>
                    </a:ext>
                  </a:extLst>
                </p:cNvPr>
                <p:cNvSpPr txBox="1">
                  <a:spLocks noRot="1" noChangeAspect="1" noMove="1" noResize="1" noEditPoints="1" noAdjustHandles="1" noChangeArrowheads="1" noChangeShapeType="1" noTextEdit="1"/>
                </p:cNvSpPr>
                <p:nvPr/>
              </p:nvSpPr>
              <p:spPr>
                <a:xfrm>
                  <a:off x="5617459" y="3679801"/>
                  <a:ext cx="615168" cy="276999"/>
                </a:xfrm>
                <a:prstGeom prst="rect">
                  <a:avLst/>
                </a:prstGeom>
                <a:blipFill>
                  <a:blip r:embed="rId4"/>
                  <a:stretch>
                    <a:fillRect l="-9000" r="-9000"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9584B776-4308-45E3-80F1-A705411AEEAA}"/>
                    </a:ext>
                  </a:extLst>
                </p:cNvPr>
                <p:cNvSpPr txBox="1"/>
                <p:nvPr/>
              </p:nvSpPr>
              <p:spPr>
                <a:xfrm>
                  <a:off x="8437161" y="3679801"/>
                  <a:ext cx="9998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𝜌</m:t>
                        </m:r>
                        <m:r>
                          <a:rPr lang="en-US" altLang="zh-TW" b="0" i="1" smtClean="0">
                            <a:latin typeface="Cambria Math" panose="02040503050406030204" pitchFamily="18" charset="0"/>
                          </a:rPr>
                          <m:t>=1000</m:t>
                        </m:r>
                      </m:oMath>
                    </m:oMathPara>
                  </a14:m>
                  <a:endParaRPr lang="zh-TW" altLang="en-US" dirty="0"/>
                </a:p>
              </p:txBody>
            </p:sp>
          </mc:Choice>
          <mc:Fallback xmlns="">
            <p:sp>
              <p:nvSpPr>
                <p:cNvPr id="7" name="文字方塊 6">
                  <a:extLst>
                    <a:ext uri="{FF2B5EF4-FFF2-40B4-BE49-F238E27FC236}">
                      <a16:creationId xmlns:a16="http://schemas.microsoft.com/office/drawing/2014/main" id="{9584B776-4308-45E3-80F1-A705411AEEAA}"/>
                    </a:ext>
                  </a:extLst>
                </p:cNvPr>
                <p:cNvSpPr txBox="1">
                  <a:spLocks noRot="1" noChangeAspect="1" noMove="1" noResize="1" noEditPoints="1" noAdjustHandles="1" noChangeArrowheads="1" noChangeShapeType="1" noTextEdit="1"/>
                </p:cNvSpPr>
                <p:nvPr/>
              </p:nvSpPr>
              <p:spPr>
                <a:xfrm>
                  <a:off x="8437161" y="3679801"/>
                  <a:ext cx="999889" cy="276999"/>
                </a:xfrm>
                <a:prstGeom prst="rect">
                  <a:avLst/>
                </a:prstGeom>
                <a:blipFill>
                  <a:blip r:embed="rId5"/>
                  <a:stretch>
                    <a:fillRect l="-5488" r="-5488" b="-26667"/>
                  </a:stretch>
                </a:blipFill>
              </p:spPr>
              <p:txBody>
                <a:bodyPr/>
                <a:lstStyle/>
                <a:p>
                  <a:r>
                    <a:rPr lang="zh-TW" altLang="en-US">
                      <a:noFill/>
                    </a:rPr>
                    <a:t> </a:t>
                  </a:r>
                </a:p>
              </p:txBody>
            </p:sp>
          </mc:Fallback>
        </mc:AlternateContent>
      </p:grpSp>
      <p:sp>
        <p:nvSpPr>
          <p:cNvPr id="9" name="矩形 8">
            <a:extLst>
              <a:ext uri="{FF2B5EF4-FFF2-40B4-BE49-F238E27FC236}">
                <a16:creationId xmlns:a16="http://schemas.microsoft.com/office/drawing/2014/main" id="{0521A176-75EF-4A6F-B46E-B5B4FF9E5DED}"/>
              </a:ext>
            </a:extLst>
          </p:cNvPr>
          <p:cNvSpPr/>
          <p:nvPr/>
        </p:nvSpPr>
        <p:spPr>
          <a:xfrm>
            <a:off x="1715961" y="4171660"/>
            <a:ext cx="9144000"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figure plots the time paths of remaining order to be executed for the optimal strategy (solid line) and the simple strategy obtained from the conventional models (dashed line), respectively.</a:t>
            </a:r>
            <a:endParaRPr lang="zh-TW" altLang="en-US"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B3F7CABC-46AB-4482-AF58-9AD4EDC2974C}"/>
              </a:ext>
            </a:extLst>
          </p:cNvPr>
          <p:cNvSpPr txBox="1"/>
          <p:nvPr/>
        </p:nvSpPr>
        <p:spPr>
          <a:xfrm>
            <a:off x="2472653" y="5094990"/>
            <a:ext cx="7630615" cy="1200329"/>
          </a:xfrm>
          <a:prstGeom prst="rect">
            <a:avLst/>
          </a:prstGeom>
          <a:noFill/>
          <a:ln>
            <a:solidFill>
              <a:schemeClr val="tx1"/>
            </a:solidFill>
            <a:prstDash val="dash"/>
          </a:ln>
        </p:spPr>
        <p:txBody>
          <a:bodyPr wrap="none" rtlCol="0">
            <a:spAutoFit/>
          </a:bodyPr>
          <a:lstStyle/>
          <a:p>
            <a:r>
              <a:rPr lang="en-US" altLang="zh-TW" dirty="0">
                <a:latin typeface="Times New Roman" panose="02020603050405020304" pitchFamily="18" charset="0"/>
                <a:cs typeface="Times New Roman" panose="02020603050405020304" pitchFamily="18" charset="0"/>
              </a:rPr>
              <a:t>q = 5, 000 units</a:t>
            </a:r>
          </a:p>
          <a:p>
            <a:r>
              <a:rPr lang="fr-FR" altLang="zh-TW" dirty="0">
                <a:latin typeface="Times New Roman" panose="02020603050405020304" pitchFamily="18" charset="0"/>
                <a:cs typeface="Times New Roman" panose="02020603050405020304" pitchFamily="18" charset="0"/>
              </a:rPr>
              <a:t>λ = 1/(2q) = 10</a:t>
            </a:r>
            <a:r>
              <a:rPr lang="fr-FR" altLang="zh-TW" baseline="30000" dirty="0">
                <a:latin typeface="Times New Roman" panose="02020603050405020304" pitchFamily="18" charset="0"/>
                <a:cs typeface="Times New Roman" panose="02020603050405020304" pitchFamily="18" charset="0"/>
              </a:rPr>
              <a:t>−4</a:t>
            </a:r>
            <a:endParaRPr lang="en-US" altLang="zh-TW" baseline="30000"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T = 1 day</a:t>
            </a:r>
          </a:p>
          <a:p>
            <a:r>
              <a:rPr lang="en-US" altLang="zh-TW" dirty="0">
                <a:latin typeface="Times New Roman" panose="02020603050405020304" pitchFamily="18" charset="0"/>
                <a:cs typeface="Times New Roman" panose="02020603050405020304" pitchFamily="18" charset="0"/>
              </a:rPr>
              <a:t>Panels (a), (b) and (c) plot the strategies for ρ = 0.001, 2 and 1,000, respectively</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7BE15EEF-57C8-44A5-BAA3-7691BC046F24}"/>
              </a:ext>
            </a:extLst>
          </p:cNvPr>
          <p:cNvSpPr>
            <a:spLocks noGrp="1"/>
          </p:cNvSpPr>
          <p:nvPr>
            <p:ph type="sldNum" sz="quarter" idx="12"/>
          </p:nvPr>
        </p:nvSpPr>
        <p:spPr/>
        <p:txBody>
          <a:bodyPr/>
          <a:lstStyle/>
          <a:p>
            <a:fld id="{EE447B55-4713-4C0D-AE2A-0CFE86B7463A}" type="slidenum">
              <a:rPr lang="zh-TW" altLang="en-US" smtClean="0"/>
              <a:t>35</a:t>
            </a:fld>
            <a:endParaRPr lang="zh-TW" altLang="en-US"/>
          </a:p>
        </p:txBody>
      </p:sp>
    </p:spTree>
    <p:extLst>
      <p:ext uri="{BB962C8B-B14F-4D97-AF65-F5344CB8AC3E}">
        <p14:creationId xmlns:p14="http://schemas.microsoft.com/office/powerpoint/2010/main" val="301271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00EB2271-48A7-440E-A63F-DE1D2CFDB49A}"/>
                  </a:ext>
                </a:extLst>
              </p:cNvPr>
              <p:cNvSpPr>
                <a:spLocks noGrp="1"/>
              </p:cNvSpPr>
              <p:nvPr>
                <p:ph type="title"/>
              </p:nvPr>
            </p:nvSpPr>
            <p:spPr/>
            <p:txBody>
              <a:bodyPr/>
              <a:lstStyle/>
              <a:p>
                <a14:m>
                  <m:oMath xmlns:m="http://schemas.openxmlformats.org/officeDocument/2006/math">
                    <m:r>
                      <a:rPr lang="zh-TW" altLang="en-US" i="1">
                        <a:latin typeface="Cambria Math" panose="02040503050406030204" pitchFamily="18" charset="0"/>
                      </a:rPr>
                      <m:t>𝜌</m:t>
                    </m:r>
                  </m:oMath>
                </a14:m>
                <a:r>
                  <a:rPr lang="en-US" altLang="zh-TW" dirty="0">
                    <a:latin typeface="Times New Roman" panose="02020603050405020304" pitchFamily="18" charset="0"/>
                    <a:ea typeface="標楷體" panose="03000509000000000000" pitchFamily="65" charset="-120"/>
                    <a:cs typeface="Times New Roman" panose="02020603050405020304" pitchFamily="18" charset="0"/>
                  </a:rPr>
                  <a:t>_</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校正想法</a:t>
                </a:r>
              </a:p>
            </p:txBody>
          </p:sp>
        </mc:Choice>
        <mc:Fallback xmlns="">
          <p:sp>
            <p:nvSpPr>
              <p:cNvPr id="2" name="標題 1">
                <a:extLst>
                  <a:ext uri="{FF2B5EF4-FFF2-40B4-BE49-F238E27FC236}">
                    <a16:creationId xmlns:a16="http://schemas.microsoft.com/office/drawing/2014/main" id="{00EB2271-48A7-440E-A63F-DE1D2CFDB49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F5014C6-89BD-448D-B06C-0E9AE4387C71}"/>
                  </a:ext>
                </a:extLst>
              </p:cNvPr>
              <p:cNvSpPr>
                <a:spLocks noGrp="1"/>
              </p:cNvSpPr>
              <p:nvPr>
                <p:ph idx="1"/>
              </p:nvPr>
            </p:nvSpPr>
            <p:spPr>
              <a:xfrm>
                <a:off x="838200" y="1555037"/>
                <a:ext cx="10515600" cy="1402767"/>
              </a:xfrm>
            </p:spPr>
            <p:txBody>
              <a:bodyPr/>
              <a:lstStyle/>
              <a:p>
                <a14:m>
                  <m:oMath xmlns:m="http://schemas.openxmlformats.org/officeDocument/2006/math">
                    <m:r>
                      <a:rPr lang="zh-TW" altLang="en-US" sz="2000" i="1" smtClean="0">
                        <a:latin typeface="Cambria Math" panose="02040503050406030204" pitchFamily="18" charset="0"/>
                      </a:rPr>
                      <m:t>𝜌</m:t>
                    </m:r>
                  </m:oMath>
                </a14:m>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是</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resilience coefficient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，對於回復到穩定狀態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sSub>
                      <m:sSubPr>
                        <m:ctrlPr>
                          <a:rPr lang="en-US" altLang="zh-TW" sz="2000" i="1" dirty="0" smtClean="0">
                            <a:latin typeface="Cambria Math" panose="02040503050406030204" pitchFamily="18" charset="0"/>
                          </a:rPr>
                        </m:ctrlPr>
                      </m:sSubPr>
                      <m:e>
                        <m:r>
                          <a:rPr lang="en-US" altLang="zh-TW" sz="2000" i="1" dirty="0">
                            <a:latin typeface="Cambria Math" panose="02040503050406030204" pitchFamily="18" charset="0"/>
                          </a:rPr>
                          <m:t>𝐴</m:t>
                        </m:r>
                      </m:e>
                      <m:sub>
                        <m:r>
                          <a:rPr lang="en-US" altLang="zh-TW" sz="2000" i="1" dirty="0" smtClean="0">
                            <a:latin typeface="Cambria Math" panose="02040503050406030204" pitchFamily="18" charset="0"/>
                          </a:rPr>
                          <m:t>𝑡</m:t>
                        </m:r>
                      </m:sub>
                    </m:sSub>
                    <m:r>
                      <a:rPr lang="en-US" altLang="zh-TW" sz="2000" b="0" i="1" dirty="0" smtClean="0">
                        <a:latin typeface="Cambria Math" panose="02040503050406030204" pitchFamily="18" charset="0"/>
                      </a:rPr>
                      <m:t>)</m:t>
                    </m:r>
                  </m:oMath>
                </a14:m>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非常重要。</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we assume that the limit order book </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converges to its steady state exponentially</a:t>
                </a:r>
              </a:p>
              <a:p>
                <a:pPr lvl="1">
                  <a:buFont typeface="Wingdings" panose="05000000000000000000" pitchFamily="2" charset="2"/>
                  <a:buChar char="ü"/>
                </a:pPr>
                <a14:m>
                  <m:oMath xmlns:m="http://schemas.openxmlformats.org/officeDocument/2006/math">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𝐴</m:t>
                        </m:r>
                      </m:e>
                      <m:sub>
                        <m:r>
                          <a:rPr lang="en-US" altLang="zh-TW" sz="1800" i="1" dirty="0">
                            <a:latin typeface="Cambria Math" panose="02040503050406030204" pitchFamily="18" charset="0"/>
                          </a:rPr>
                          <m:t>𝑡</m:t>
                        </m:r>
                      </m:sub>
                    </m:sSub>
                    <m:r>
                      <a:rPr lang="en-US" altLang="zh-TW" sz="1800" i="1" dirty="0">
                        <a:latin typeface="Cambria Math" panose="02040503050406030204" pitchFamily="18" charset="0"/>
                      </a:rPr>
                      <m:t> = </m:t>
                    </m:r>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𝑉</m:t>
                        </m:r>
                      </m:e>
                      <m:sub>
                        <m:r>
                          <a:rPr lang="en-US" altLang="zh-TW" sz="1800" i="1" dirty="0">
                            <a:latin typeface="Cambria Math" panose="02040503050406030204" pitchFamily="18" charset="0"/>
                          </a:rPr>
                          <m:t>𝑡</m:t>
                        </m:r>
                      </m:sub>
                    </m:sSub>
                    <m:r>
                      <a:rPr lang="en-US" altLang="zh-TW" sz="1800" i="1" dirty="0">
                        <a:latin typeface="Cambria Math" panose="02040503050406030204" pitchFamily="18" charset="0"/>
                      </a:rPr>
                      <m:t> +</m:t>
                    </m:r>
                    <m:f>
                      <m:fPr>
                        <m:ctrlPr>
                          <a:rPr lang="en-US" altLang="zh-TW" sz="1800" i="1" dirty="0">
                            <a:latin typeface="Cambria Math" panose="02040503050406030204" pitchFamily="18" charset="0"/>
                          </a:rPr>
                        </m:ctrlPr>
                      </m:fPr>
                      <m:num>
                        <m:r>
                          <a:rPr lang="en-US" altLang="zh-TW" sz="1800" i="1" dirty="0">
                            <a:latin typeface="Cambria Math" panose="02040503050406030204" pitchFamily="18" charset="0"/>
                          </a:rPr>
                          <m:t>𝑠</m:t>
                        </m:r>
                      </m:num>
                      <m:den>
                        <m:r>
                          <a:rPr lang="en-US" altLang="zh-TW" sz="1800" i="1" dirty="0">
                            <a:latin typeface="Cambria Math" panose="02040503050406030204" pitchFamily="18" charset="0"/>
                          </a:rPr>
                          <m:t>2</m:t>
                        </m:r>
                      </m:den>
                    </m:f>
                    <m:r>
                      <a:rPr lang="en-US" altLang="zh-TW" sz="1800" i="1" dirty="0">
                        <a:latin typeface="Cambria Math" panose="02040503050406030204" pitchFamily="18" charset="0"/>
                      </a:rPr>
                      <m:t>+ </m:t>
                    </m:r>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𝑥</m:t>
                        </m:r>
                      </m:e>
                      <m:sub>
                        <m:r>
                          <a:rPr lang="en-US" altLang="zh-TW" sz="1800" i="1" dirty="0">
                            <a:latin typeface="Cambria Math" panose="02040503050406030204" pitchFamily="18" charset="0"/>
                          </a:rPr>
                          <m:t>0</m:t>
                        </m:r>
                      </m:sub>
                    </m:sSub>
                    <m:r>
                      <a:rPr lang="en-US" altLang="zh-TW" sz="1800" i="1" dirty="0">
                        <a:latin typeface="Cambria Math" panose="02040503050406030204" pitchFamily="18" charset="0"/>
                      </a:rPr>
                      <m:t>𝜅</m:t>
                    </m:r>
                    <m:sSup>
                      <m:sSupPr>
                        <m:ctrlPr>
                          <a:rPr lang="en-US" altLang="zh-TW" sz="1800" i="1" dirty="0">
                            <a:latin typeface="Cambria Math" panose="02040503050406030204" pitchFamily="18" charset="0"/>
                          </a:rPr>
                        </m:ctrlPr>
                      </m:sSupPr>
                      <m:e>
                        <m:r>
                          <a:rPr lang="en-US" altLang="zh-TW" sz="1800" i="1" dirty="0">
                            <a:latin typeface="Cambria Math" panose="02040503050406030204" pitchFamily="18" charset="0"/>
                          </a:rPr>
                          <m:t>𝑒</m:t>
                        </m:r>
                      </m:e>
                      <m:sup>
                        <m:r>
                          <a:rPr lang="en-US" altLang="zh-TW" sz="1800" i="1" dirty="0">
                            <a:latin typeface="Cambria Math" panose="02040503050406030204" pitchFamily="18" charset="0"/>
                          </a:rPr>
                          <m:t>−</m:t>
                        </m:r>
                        <m:r>
                          <a:rPr lang="en-US" altLang="zh-TW" sz="1800" i="1" dirty="0">
                            <a:latin typeface="Cambria Math" panose="02040503050406030204" pitchFamily="18" charset="0"/>
                          </a:rPr>
                          <m:t>𝜌</m:t>
                        </m:r>
                        <m:r>
                          <a:rPr lang="en-US" altLang="zh-TW" sz="1800" i="1" dirty="0">
                            <a:latin typeface="Cambria Math" panose="02040503050406030204" pitchFamily="18" charset="0"/>
                          </a:rPr>
                          <m:t>𝑡</m:t>
                        </m:r>
                      </m:sup>
                    </m:sSup>
                    <m:r>
                      <a:rPr lang="en-US" altLang="zh-TW" sz="1800" i="1" dirty="0">
                        <a:latin typeface="Cambria Math" panose="02040503050406030204" pitchFamily="18" charset="0"/>
                      </a:rPr>
                      <m:t>,     </m:t>
                    </m:r>
                    <m:r>
                      <a:rPr lang="en-US" altLang="zh-TW" sz="1800" i="1" dirty="0">
                        <a:latin typeface="Cambria Math" panose="02040503050406030204" pitchFamily="18" charset="0"/>
                      </a:rPr>
                      <m:t>𝜅</m:t>
                    </m:r>
                    <m:r>
                      <a:rPr lang="en-US" altLang="zh-TW" sz="1800" i="1" dirty="0">
                        <a:latin typeface="Cambria Math" panose="02040503050406030204" pitchFamily="18" charset="0"/>
                      </a:rPr>
                      <m:t> =</m:t>
                    </m:r>
                    <m:f>
                      <m:fPr>
                        <m:ctrlPr>
                          <a:rPr lang="en-US" altLang="zh-TW" sz="1800" i="1" dirty="0">
                            <a:latin typeface="Cambria Math" panose="02040503050406030204" pitchFamily="18" charset="0"/>
                          </a:rPr>
                        </m:ctrlPr>
                      </m:fPr>
                      <m:num>
                        <m:r>
                          <a:rPr lang="en-US" altLang="zh-TW" sz="1800" i="1" dirty="0">
                            <a:latin typeface="Cambria Math" panose="02040503050406030204" pitchFamily="18" charset="0"/>
                          </a:rPr>
                          <m:t>1</m:t>
                        </m:r>
                      </m:num>
                      <m:den>
                        <m:r>
                          <a:rPr lang="en-US" altLang="zh-TW" sz="1800" i="1" dirty="0">
                            <a:latin typeface="Cambria Math" panose="02040503050406030204" pitchFamily="18" charset="0"/>
                          </a:rPr>
                          <m:t>𝑞</m:t>
                        </m:r>
                      </m:den>
                    </m:f>
                    <m:r>
                      <a:rPr lang="en-US" altLang="zh-TW" sz="1800" i="1" dirty="0">
                        <a:latin typeface="Cambria Math" panose="02040503050406030204" pitchFamily="18" charset="0"/>
                      </a:rPr>
                      <m:t>−</m:t>
                    </m:r>
                    <m:r>
                      <a:rPr lang="en-US" altLang="zh-TW" sz="1800" i="1" dirty="0">
                        <a:latin typeface="Cambria Math" panose="02040503050406030204" pitchFamily="18" charset="0"/>
                      </a:rPr>
                      <m:t>𝜆</m:t>
                    </m:r>
                  </m:oMath>
                </a14:m>
                <a:endParaRPr lang="en-US" altLang="zh-TW" dirty="0"/>
              </a:p>
            </p:txBody>
          </p:sp>
        </mc:Choice>
        <mc:Fallback xmlns="">
          <p:sp>
            <p:nvSpPr>
              <p:cNvPr id="3" name="內容版面配置區 2">
                <a:extLst>
                  <a:ext uri="{FF2B5EF4-FFF2-40B4-BE49-F238E27FC236}">
                    <a16:creationId xmlns:a16="http://schemas.microsoft.com/office/drawing/2014/main" id="{4F5014C6-89BD-448D-B06C-0E9AE4387C71}"/>
                  </a:ext>
                </a:extLst>
              </p:cNvPr>
              <p:cNvSpPr>
                <a:spLocks noGrp="1" noRot="1" noChangeAspect="1" noMove="1" noResize="1" noEditPoints="1" noAdjustHandles="1" noChangeArrowheads="1" noChangeShapeType="1" noTextEdit="1"/>
              </p:cNvSpPr>
              <p:nvPr>
                <p:ph idx="1"/>
              </p:nvPr>
            </p:nvSpPr>
            <p:spPr>
              <a:xfrm>
                <a:off x="838200" y="1555037"/>
                <a:ext cx="10515600" cy="1402767"/>
              </a:xfrm>
              <a:blipFill>
                <a:blip r:embed="rId3"/>
                <a:stretch>
                  <a:fillRect l="-522" t="-434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750E997-1F7A-4723-B436-475D334EA67B}"/>
              </a:ext>
            </a:extLst>
          </p:cNvPr>
          <p:cNvSpPr>
            <a:spLocks noGrp="1"/>
          </p:cNvSpPr>
          <p:nvPr>
            <p:ph type="sldNum" sz="quarter" idx="12"/>
          </p:nvPr>
        </p:nvSpPr>
        <p:spPr/>
        <p:txBody>
          <a:bodyPr/>
          <a:lstStyle/>
          <a:p>
            <a:fld id="{EE447B55-4713-4C0D-AE2A-0CFE86B7463A}" type="slidenum">
              <a:rPr lang="zh-TW" altLang="en-US" smtClean="0"/>
              <a:t>36</a:t>
            </a:fld>
            <a:endParaRPr lang="zh-TW" altLang="en-US"/>
          </a:p>
        </p:txBody>
      </p:sp>
      <p:pic>
        <p:nvPicPr>
          <p:cNvPr id="5" name="Picture 2" descr="未提供說明。">
            <a:extLst>
              <a:ext uri="{FF2B5EF4-FFF2-40B4-BE49-F238E27FC236}">
                <a16:creationId xmlns:a16="http://schemas.microsoft.com/office/drawing/2014/main" id="{8C9D521A-9A21-45F3-9A53-69B7497B7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993" y="2776164"/>
            <a:ext cx="7207963" cy="24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020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34169D-89EF-4B32-9089-923154AAA1B4}"/>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Extensions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26531B1-046A-494A-8F34-3161827CBF0C}"/>
              </a:ext>
            </a:extLst>
          </p:cNvPr>
          <p:cNvSpPr>
            <a:spLocks noGrp="1"/>
          </p:cNvSpPr>
          <p:nvPr>
            <p:ph idx="1"/>
          </p:nvPr>
        </p:nvSpPr>
        <p:spPr>
          <a:xfrm>
            <a:off x="838200" y="1474643"/>
            <a:ext cx="10515600" cy="4501284"/>
          </a:xfrm>
        </p:spPr>
        <p:txBody>
          <a:bodyPr>
            <a:normAutofit/>
          </a:bodyPr>
          <a:lstStyle/>
          <a:p>
            <a:pPr>
              <a:lnSpc>
                <a:spcPct val="150000"/>
              </a:lnSpc>
            </a:pPr>
            <a:r>
              <a:rPr lang="en-US" altLang="zh-TW" sz="2000" dirty="0">
                <a:latin typeface="Times New Roman" panose="02020603050405020304" pitchFamily="18" charset="0"/>
                <a:cs typeface="Times New Roman" panose="02020603050405020304" pitchFamily="18" charset="0"/>
              </a:rPr>
              <a:t>Some simple characteristics of the model does not reflect the richness in the LOB dynamics we actually face in the market:</a:t>
            </a:r>
          </a:p>
          <a:p>
            <a:pPr lvl="1">
              <a:lnSpc>
                <a:spcPct val="150000"/>
              </a:lnSpc>
            </a:pPr>
            <a:r>
              <a:rPr lang="en-US" altLang="zh-TW" sz="1800" u="sng" dirty="0">
                <a:latin typeface="Times New Roman" panose="02020603050405020304" pitchFamily="18" charset="0"/>
                <a:cs typeface="Times New Roman" panose="02020603050405020304" pitchFamily="18" charset="0"/>
              </a:rPr>
              <a:t>Time Varying LOB Resiliency</a:t>
            </a:r>
          </a:p>
          <a:p>
            <a:pPr marL="457200" lvl="1" indent="0">
              <a:lnSpc>
                <a:spcPct val="150000"/>
              </a:lnSpc>
              <a:buNone/>
            </a:pPr>
            <a:r>
              <a:rPr lang="en-US" altLang="zh-TW" sz="1600" dirty="0">
                <a:latin typeface="Times New Roman" panose="02020603050405020304" pitchFamily="18" charset="0"/>
                <a:cs typeface="Times New Roman" panose="02020603050405020304" pitchFamily="18" charset="0"/>
              </a:rPr>
              <a:t>we can allow </a:t>
            </a:r>
            <a:r>
              <a:rPr lang="en-US" altLang="zh-TW" sz="1600" b="1" dirty="0">
                <a:latin typeface="Times New Roman" panose="02020603050405020304" pitchFamily="18" charset="0"/>
                <a:cs typeface="Times New Roman" panose="02020603050405020304" pitchFamily="18" charset="0"/>
              </a:rPr>
              <a:t>the resilience coefficient to be time dependent</a:t>
            </a:r>
            <a:r>
              <a:rPr lang="en-US" altLang="zh-TW" sz="1600" dirty="0">
                <a:latin typeface="Times New Roman" panose="02020603050405020304" pitchFamily="18" charset="0"/>
                <a:cs typeface="Times New Roman" panose="02020603050405020304" pitchFamily="18" charset="0"/>
              </a:rPr>
              <a:t>, ρ = </a:t>
            </a:r>
            <a:r>
              <a:rPr lang="en-US" altLang="zh-TW" sz="1600" dirty="0" err="1">
                <a:latin typeface="Times New Roman" panose="02020603050405020304" pitchFamily="18" charset="0"/>
                <a:cs typeface="Times New Roman" panose="02020603050405020304" pitchFamily="18" charset="0"/>
              </a:rPr>
              <a:t>ρ</a:t>
            </a:r>
            <a:r>
              <a:rPr lang="en-US" altLang="zh-TW" sz="1600" baseline="-25000" dirty="0" err="1">
                <a:latin typeface="Times New Roman" panose="02020603050405020304" pitchFamily="18" charset="0"/>
                <a:cs typeface="Times New Roman" panose="02020603050405020304" pitchFamily="18" charset="0"/>
              </a:rPr>
              <a:t>t</a:t>
            </a:r>
            <a:r>
              <a:rPr lang="en-US" altLang="zh-TW" sz="1600" dirty="0">
                <a:latin typeface="Times New Roman" panose="02020603050405020304" pitchFamily="18" charset="0"/>
                <a:cs typeface="Times New Roman" panose="02020603050405020304" pitchFamily="18" charset="0"/>
              </a:rPr>
              <a:t> for t ∈ [0, T].</a:t>
            </a:r>
          </a:p>
          <a:p>
            <a:pPr lvl="1">
              <a:lnSpc>
                <a:spcPct val="150000"/>
              </a:lnSpc>
            </a:pPr>
            <a:r>
              <a:rPr lang="en-US" altLang="zh-TW" sz="1800" u="sng" dirty="0">
                <a:latin typeface="Times New Roman" panose="02020603050405020304" pitchFamily="18" charset="0"/>
                <a:cs typeface="Times New Roman" panose="02020603050405020304" pitchFamily="18" charset="0"/>
              </a:rPr>
              <a:t>Different Shapes for LOB</a:t>
            </a:r>
          </a:p>
          <a:p>
            <a:pPr marL="457200" lvl="1" indent="0">
              <a:lnSpc>
                <a:spcPct val="150000"/>
              </a:lnSpc>
              <a:buNone/>
            </a:pPr>
            <a:r>
              <a:rPr lang="en-US" altLang="zh-TW" sz="1600" dirty="0">
                <a:latin typeface="Times New Roman" panose="02020603050405020304" pitchFamily="18" charset="0"/>
                <a:cs typeface="Times New Roman" panose="02020603050405020304" pitchFamily="18" charset="0"/>
              </a:rPr>
              <a:t>We have considered a simple shape for the LOB. However, empirical literature has suggested that the shape of the LOB can be more complex (e.g., </a:t>
            </a:r>
            <a:r>
              <a:rPr lang="en-US" altLang="zh-TW" sz="1600" dirty="0" err="1">
                <a:latin typeface="Times New Roman" panose="02020603050405020304" pitchFamily="18" charset="0"/>
                <a:cs typeface="Times New Roman" panose="02020603050405020304" pitchFamily="18" charset="0"/>
              </a:rPr>
              <a:t>Hopman</a:t>
            </a:r>
            <a:r>
              <a:rPr lang="en-US" altLang="zh-TW" sz="1600" dirty="0">
                <a:latin typeface="Times New Roman" panose="02020603050405020304" pitchFamily="18" charset="0"/>
                <a:cs typeface="Times New Roman" panose="02020603050405020304" pitchFamily="18" charset="0"/>
              </a:rPr>
              <a:t> (2003)). We can allow </a:t>
            </a:r>
            <a:r>
              <a:rPr lang="en-US" altLang="zh-TW" sz="1600" b="1" dirty="0">
                <a:latin typeface="Times New Roman" panose="02020603050405020304" pitchFamily="18" charset="0"/>
                <a:cs typeface="Times New Roman" panose="02020603050405020304" pitchFamily="18" charset="0"/>
              </a:rPr>
              <a:t>more general shapes of the LOB</a:t>
            </a:r>
            <a:r>
              <a:rPr lang="en-US" altLang="zh-TW" sz="1600" dirty="0">
                <a:latin typeface="Times New Roman" panose="02020603050405020304" pitchFamily="18" charset="0"/>
                <a:cs typeface="Times New Roman" panose="02020603050405020304" pitchFamily="18" charset="0"/>
              </a:rPr>
              <a:t> in our framework.</a:t>
            </a:r>
          </a:p>
          <a:p>
            <a:pPr lvl="1">
              <a:lnSpc>
                <a:spcPct val="150000"/>
              </a:lnSpc>
            </a:pPr>
            <a:r>
              <a:rPr lang="en-US" altLang="zh-TW" sz="1800" u="sng" dirty="0">
                <a:latin typeface="Times New Roman" panose="02020603050405020304" pitchFamily="18" charset="0"/>
                <a:cs typeface="Times New Roman" panose="02020603050405020304" pitchFamily="18" charset="0"/>
              </a:rPr>
              <a:t>Risk Aversion</a:t>
            </a:r>
          </a:p>
          <a:p>
            <a:pPr marL="457200" lvl="1" indent="0">
              <a:lnSpc>
                <a:spcPct val="150000"/>
              </a:lnSpc>
              <a:buNone/>
            </a:pPr>
            <a:r>
              <a:rPr lang="en-US" altLang="zh-TW" sz="1800" dirty="0">
                <a:latin typeface="Times New Roman" panose="02020603050405020304" pitchFamily="18" charset="0"/>
                <a:cs typeface="Times New Roman" panose="02020603050405020304" pitchFamily="18" charset="0"/>
              </a:rPr>
              <a:t>We have to consider the optimal execution problem for </a:t>
            </a:r>
            <a:r>
              <a:rPr lang="en-US" altLang="zh-TW" sz="1800" b="1" dirty="0">
                <a:latin typeface="Times New Roman" panose="02020603050405020304" pitchFamily="18" charset="0"/>
                <a:cs typeface="Times New Roman" panose="02020603050405020304" pitchFamily="18" charset="0"/>
              </a:rPr>
              <a:t>a risk-averse trader</a:t>
            </a:r>
            <a:r>
              <a:rPr lang="en-US" altLang="zh-TW" sz="1800" dirty="0">
                <a:latin typeface="Times New Roman" panose="02020603050405020304" pitchFamily="18" charset="0"/>
                <a:cs typeface="Times New Roman" panose="02020603050405020304" pitchFamily="18" charset="0"/>
              </a:rPr>
              <a:t>.</a:t>
            </a:r>
            <a:endParaRPr lang="en-US" altLang="zh-TW" sz="1800" u="sng" dirty="0">
              <a:latin typeface="Times New Roman" panose="02020603050405020304" pitchFamily="18" charset="0"/>
              <a:cs typeface="Times New Roman" panose="02020603050405020304" pitchFamily="18" charset="0"/>
            </a:endParaRPr>
          </a:p>
          <a:p>
            <a:pPr marL="457200" lvl="1" indent="0">
              <a:buNone/>
            </a:pPr>
            <a:endParaRPr lang="zh-TW" altLang="en-US" sz="16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DC2888E-E415-476F-9187-867C5FDA0099}"/>
              </a:ext>
            </a:extLst>
          </p:cNvPr>
          <p:cNvSpPr>
            <a:spLocks noGrp="1"/>
          </p:cNvSpPr>
          <p:nvPr>
            <p:ph type="sldNum" sz="quarter" idx="12"/>
          </p:nvPr>
        </p:nvSpPr>
        <p:spPr/>
        <p:txBody>
          <a:bodyPr/>
          <a:lstStyle/>
          <a:p>
            <a:fld id="{EE447B55-4713-4C0D-AE2A-0CFE86B7463A}" type="slidenum">
              <a:rPr lang="zh-TW" altLang="en-US" smtClean="0"/>
              <a:t>37</a:t>
            </a:fld>
            <a:endParaRPr lang="zh-TW" altLang="en-US"/>
          </a:p>
        </p:txBody>
      </p:sp>
    </p:spTree>
    <p:extLst>
      <p:ext uri="{BB962C8B-B14F-4D97-AF65-F5344CB8AC3E}">
        <p14:creationId xmlns:p14="http://schemas.microsoft.com/office/powerpoint/2010/main" val="242260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A2310-156C-42DB-AD7B-0A3B517CB94E}"/>
              </a:ext>
            </a:extLst>
          </p:cNvPr>
          <p:cNvSpPr>
            <a:spLocks noGrp="1"/>
          </p:cNvSpPr>
          <p:nvPr>
            <p:ph type="title"/>
          </p:nvPr>
        </p:nvSpPr>
        <p:spPr>
          <a:xfrm>
            <a:off x="826183" y="122380"/>
            <a:ext cx="10515600" cy="1325563"/>
          </a:xfrm>
        </p:spPr>
        <p:txBody>
          <a:bodyPr>
            <a:normAutofit/>
          </a:bodyPr>
          <a:lstStyle/>
          <a:p>
            <a:r>
              <a:rPr lang="en-US" altLang="zh-TW" sz="3600" dirty="0">
                <a:latin typeface="Times New Roman" panose="02020603050405020304" pitchFamily="18" charset="0"/>
                <a:cs typeface="Times New Roman" panose="02020603050405020304" pitchFamily="18" charset="0"/>
              </a:rPr>
              <a:t>Risk Aversion</a:t>
            </a:r>
            <a:endParaRPr lang="zh-TW" altLang="en-US" sz="3600" dirty="0">
              <a:latin typeface="Times New Roman" panose="02020603050405020304" pitchFamily="18" charset="0"/>
              <a:cs typeface="Times New Roman" panose="02020603050405020304" pitchFamily="18" charset="0"/>
            </a:endParaRPr>
          </a:p>
        </p:txBody>
      </p:sp>
      <p:pic>
        <p:nvPicPr>
          <p:cNvPr id="4" name="內容版面配置區 3">
            <a:extLst>
              <a:ext uri="{FF2B5EF4-FFF2-40B4-BE49-F238E27FC236}">
                <a16:creationId xmlns:a16="http://schemas.microsoft.com/office/drawing/2014/main" id="{C1215AEC-3455-4B32-9950-00E8A958768A}"/>
              </a:ext>
            </a:extLst>
          </p:cNvPr>
          <p:cNvPicPr>
            <a:picLocks noGrp="1" noChangeAspect="1"/>
          </p:cNvPicPr>
          <p:nvPr>
            <p:ph idx="1"/>
          </p:nvPr>
        </p:nvPicPr>
        <p:blipFill>
          <a:blip r:embed="rId2"/>
          <a:stretch>
            <a:fillRect/>
          </a:stretch>
        </p:blipFill>
        <p:spPr>
          <a:xfrm>
            <a:off x="850217" y="1274632"/>
            <a:ext cx="5079057" cy="766184"/>
          </a:xfrm>
          <a:prstGeom prst="rect">
            <a:avLst/>
          </a:prstGeom>
        </p:spPr>
      </p:pic>
      <p:pic>
        <p:nvPicPr>
          <p:cNvPr id="5" name="圖片 4">
            <a:extLst>
              <a:ext uri="{FF2B5EF4-FFF2-40B4-BE49-F238E27FC236}">
                <a16:creationId xmlns:a16="http://schemas.microsoft.com/office/drawing/2014/main" id="{1B089F5D-FC81-41CC-B614-8E75F3D52396}"/>
              </a:ext>
            </a:extLst>
          </p:cNvPr>
          <p:cNvPicPr>
            <a:picLocks noChangeAspect="1"/>
          </p:cNvPicPr>
          <p:nvPr/>
        </p:nvPicPr>
        <p:blipFill rotWithShape="1">
          <a:blip r:embed="rId3"/>
          <a:srcRect l="31098" t="-2" r="24867" b="45143"/>
          <a:stretch/>
        </p:blipFill>
        <p:spPr>
          <a:xfrm>
            <a:off x="1420041" y="2218861"/>
            <a:ext cx="3700107" cy="2639165"/>
          </a:xfrm>
          <a:prstGeom prst="rect">
            <a:avLst/>
          </a:prstGeom>
        </p:spPr>
      </p:pic>
      <p:sp>
        <p:nvSpPr>
          <p:cNvPr id="6" name="矩形 5">
            <a:extLst>
              <a:ext uri="{FF2B5EF4-FFF2-40B4-BE49-F238E27FC236}">
                <a16:creationId xmlns:a16="http://schemas.microsoft.com/office/drawing/2014/main" id="{44B7DBD1-060B-4B38-84FC-9442CBF22087}"/>
              </a:ext>
            </a:extLst>
          </p:cNvPr>
          <p:cNvSpPr/>
          <p:nvPr/>
        </p:nvSpPr>
        <p:spPr>
          <a:xfrm>
            <a:off x="622983" y="4858026"/>
            <a:ext cx="7477780" cy="307777"/>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Profiles of the optimal execution strategies for different coefficients of risk aversion. </a:t>
            </a:r>
            <a:endParaRPr lang="zh-TW" altLang="en-US" sz="1400"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8CC2FE93-DD14-4A57-96F6-86BE525B1543}"/>
              </a:ext>
            </a:extLst>
          </p:cNvPr>
          <p:cNvSpPr/>
          <p:nvPr/>
        </p:nvSpPr>
        <p:spPr>
          <a:xfrm>
            <a:off x="1706841" y="5765275"/>
            <a:ext cx="9727777" cy="369332"/>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more risk averse is the trader, the larger the initial trade more trades he shifts to the beginning.</a:t>
            </a:r>
            <a:endParaRPr lang="zh-TW" altLang="en-US"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43A49EA1-C31E-4B6D-AE47-3C3FF66B8DB4}"/>
              </a:ext>
            </a:extLst>
          </p:cNvPr>
          <p:cNvSpPr txBox="1"/>
          <p:nvPr/>
        </p:nvSpPr>
        <p:spPr>
          <a:xfrm>
            <a:off x="7235276" y="2898296"/>
            <a:ext cx="4522615" cy="1815882"/>
          </a:xfrm>
          <a:prstGeom prst="rect">
            <a:avLst/>
          </a:prstGeom>
          <a:noFill/>
          <a:ln>
            <a:solidFill>
              <a:schemeClr val="tx1"/>
            </a:solidFill>
            <a:prstDash val="dash"/>
          </a:ln>
        </p:spPr>
        <p:txBody>
          <a:bodyPr wrap="square" rtlCol="0">
            <a:spAutoFit/>
          </a:bodyPr>
          <a:lstStyle/>
          <a:p>
            <a:r>
              <a:rPr lang="en-US" altLang="zh-TW" sz="1600" dirty="0">
                <a:latin typeface="Times New Roman" panose="02020603050405020304" pitchFamily="18" charset="0"/>
                <a:cs typeface="Times New Roman" panose="02020603050405020304" pitchFamily="18" charset="0"/>
              </a:rPr>
              <a:t>X</a:t>
            </a:r>
            <a:r>
              <a:rPr lang="en-US" altLang="zh-TW" sz="1600" baseline="-25000" dirty="0">
                <a:latin typeface="Times New Roman" panose="02020603050405020304" pitchFamily="18" charset="0"/>
                <a:cs typeface="Times New Roman" panose="02020603050405020304" pitchFamily="18" charset="0"/>
              </a:rPr>
              <a:t>0</a:t>
            </a:r>
            <a:r>
              <a:rPr lang="en-US" altLang="zh-TW" sz="1600" dirty="0">
                <a:latin typeface="Times New Roman" panose="02020603050405020304" pitchFamily="18" charset="0"/>
                <a:cs typeface="Times New Roman" panose="02020603050405020304" pitchFamily="18" charset="0"/>
              </a:rPr>
              <a:t>=100,000</a:t>
            </a:r>
          </a:p>
          <a:p>
            <a:r>
              <a:rPr lang="en-US" altLang="zh-TW" sz="1600" dirty="0">
                <a:latin typeface="Times New Roman" panose="02020603050405020304" pitchFamily="18" charset="0"/>
                <a:cs typeface="Times New Roman" panose="02020603050405020304" pitchFamily="18" charset="0"/>
              </a:rPr>
              <a:t>q = 5, 000 units</a:t>
            </a:r>
          </a:p>
          <a:p>
            <a:r>
              <a:rPr lang="fr-FR" altLang="zh-TW" sz="1600" dirty="0">
                <a:latin typeface="Times New Roman" panose="02020603050405020304" pitchFamily="18" charset="0"/>
                <a:cs typeface="Times New Roman" panose="02020603050405020304" pitchFamily="18" charset="0"/>
              </a:rPr>
              <a:t>λ = </a:t>
            </a:r>
            <a:r>
              <a:rPr lang="en-US" altLang="zh-TW" sz="1600" dirty="0">
                <a:latin typeface="Times New Roman" panose="02020603050405020304" pitchFamily="18" charset="0"/>
                <a:cs typeface="Times New Roman" panose="02020603050405020304" pitchFamily="18" charset="0"/>
              </a:rPr>
              <a:t>0</a:t>
            </a:r>
            <a:endParaRPr lang="en-US" altLang="zh-TW" sz="1600" baseline="30000" dirty="0">
              <a:latin typeface="Times New Roman" panose="02020603050405020304" pitchFamily="18" charset="0"/>
              <a:cs typeface="Times New Roman" panose="02020603050405020304" pitchFamily="18" charset="0"/>
            </a:endParaRPr>
          </a:p>
          <a:p>
            <a:r>
              <a:rPr lang="en-US" altLang="zh-TW" sz="1600" dirty="0">
                <a:latin typeface="Times New Roman" panose="02020603050405020304" pitchFamily="18" charset="0"/>
                <a:cs typeface="Times New Roman" panose="02020603050405020304" pitchFamily="18" charset="0"/>
              </a:rPr>
              <a:t>T = 1 day</a:t>
            </a:r>
          </a:p>
          <a:p>
            <a:r>
              <a:rPr lang="en-US" altLang="zh-TW" sz="1600" dirty="0">
                <a:latin typeface="Times New Roman" panose="02020603050405020304" pitchFamily="18" charset="0"/>
                <a:cs typeface="Times New Roman" panose="02020603050405020304" pitchFamily="18" charset="0"/>
              </a:rPr>
              <a:t>ρ = 1</a:t>
            </a:r>
          </a:p>
          <a:p>
            <a:r>
              <a:rPr lang="en-US" altLang="zh-TW" sz="1600" dirty="0">
                <a:latin typeface="Times New Roman" panose="02020603050405020304" pitchFamily="18" charset="0"/>
                <a:cs typeface="Times New Roman" panose="02020603050405020304" pitchFamily="18" charset="0"/>
              </a:rPr>
              <a:t>coefficients of risk aversion a = 0 (</a:t>
            </a:r>
            <a:r>
              <a:rPr lang="en-US" altLang="zh-TW" sz="1600" dirty="0"/>
              <a:t>risk neutral trader</a:t>
            </a:r>
            <a:r>
              <a:rPr lang="en-US" altLang="zh-TW" sz="1600" dirty="0">
                <a:latin typeface="Times New Roman" panose="02020603050405020304" pitchFamily="18" charset="0"/>
                <a:cs typeface="Times New Roman" panose="02020603050405020304" pitchFamily="18" charset="0"/>
              </a:rPr>
              <a:t>)</a:t>
            </a:r>
          </a:p>
          <a:p>
            <a:r>
              <a:rPr lang="en-US" altLang="zh-TW" sz="1600" dirty="0">
                <a:latin typeface="Times New Roman" panose="02020603050405020304" pitchFamily="18" charset="0"/>
                <a:cs typeface="Times New Roman" panose="02020603050405020304" pitchFamily="18" charset="0"/>
              </a:rPr>
              <a:t> ,0.05 ,0.5 ,1 ,respectively. </a:t>
            </a:r>
            <a:endParaRPr lang="zh-TW" altLang="en-US" sz="16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A9D4EDA2-F4FE-44FF-AD5A-6B31E9B3986C}"/>
              </a:ext>
            </a:extLst>
          </p:cNvPr>
          <p:cNvSpPr>
            <a:spLocks noGrp="1"/>
          </p:cNvSpPr>
          <p:nvPr>
            <p:ph type="sldNum" sz="quarter" idx="12"/>
          </p:nvPr>
        </p:nvSpPr>
        <p:spPr/>
        <p:txBody>
          <a:bodyPr/>
          <a:lstStyle/>
          <a:p>
            <a:fld id="{EE447B55-4713-4C0D-AE2A-0CFE86B7463A}" type="slidenum">
              <a:rPr lang="zh-TW" altLang="en-US" smtClean="0"/>
              <a:t>38</a:t>
            </a:fld>
            <a:endParaRPr lang="zh-TW" altLang="en-US"/>
          </a:p>
        </p:txBody>
      </p:sp>
    </p:spTree>
    <p:extLst>
      <p:ext uri="{BB962C8B-B14F-4D97-AF65-F5344CB8AC3E}">
        <p14:creationId xmlns:p14="http://schemas.microsoft.com/office/powerpoint/2010/main" val="3931791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1D2499-9EC5-4D51-9786-F123D49A8002}"/>
              </a:ext>
            </a:extLst>
          </p:cNvPr>
          <p:cNvSpPr>
            <a:spLocks noGrp="1"/>
          </p:cNvSpPr>
          <p:nvPr>
            <p:ph type="title"/>
          </p:nvPr>
        </p:nvSpPr>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q _</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校正</a:t>
            </a:r>
          </a:p>
        </p:txBody>
      </p:sp>
      <p:sp>
        <p:nvSpPr>
          <p:cNvPr id="4" name="投影片編號版面配置區 3">
            <a:extLst>
              <a:ext uri="{FF2B5EF4-FFF2-40B4-BE49-F238E27FC236}">
                <a16:creationId xmlns:a16="http://schemas.microsoft.com/office/drawing/2014/main" id="{08389D97-D694-464C-8EA9-52F290FAC0EE}"/>
              </a:ext>
            </a:extLst>
          </p:cNvPr>
          <p:cNvSpPr>
            <a:spLocks noGrp="1"/>
          </p:cNvSpPr>
          <p:nvPr>
            <p:ph type="sldNum" sz="quarter" idx="12"/>
          </p:nvPr>
        </p:nvSpPr>
        <p:spPr/>
        <p:txBody>
          <a:bodyPr/>
          <a:lstStyle/>
          <a:p>
            <a:fld id="{96F8A2F4-2C25-4EF2-8650-159F3BB9B758}" type="slidenum">
              <a:rPr lang="zh-TW" altLang="en-US" smtClean="0"/>
              <a:t>39</a:t>
            </a:fld>
            <a:endParaRPr lang="zh-TW" altLang="en-US"/>
          </a:p>
        </p:txBody>
      </p:sp>
      <p:sp>
        <p:nvSpPr>
          <p:cNvPr id="12" name="箭號: 弧形左彎 11">
            <a:hlinkClick r:id="rId3" action="ppaction://hlinksldjump"/>
            <a:extLst>
              <a:ext uri="{FF2B5EF4-FFF2-40B4-BE49-F238E27FC236}">
                <a16:creationId xmlns:a16="http://schemas.microsoft.com/office/drawing/2014/main" id="{253FDC82-33FC-44D9-AE06-936DCB03A6BF}"/>
              </a:ext>
            </a:extLst>
          </p:cNvPr>
          <p:cNvSpPr/>
          <p:nvPr/>
        </p:nvSpPr>
        <p:spPr>
          <a:xfrm>
            <a:off x="469557" y="6067168"/>
            <a:ext cx="368643" cy="54369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026" name="Picture 2" descr="未提供說明。">
            <a:extLst>
              <a:ext uri="{FF2B5EF4-FFF2-40B4-BE49-F238E27FC236}">
                <a16:creationId xmlns:a16="http://schemas.microsoft.com/office/drawing/2014/main" id="{80F57C5D-DBB4-4C20-87B5-471BEC5775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1" r="2361" b="1658"/>
          <a:stretch/>
        </p:blipFill>
        <p:spPr bwMode="auto">
          <a:xfrm>
            <a:off x="1537350" y="1585181"/>
            <a:ext cx="3400653" cy="408549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71F694C1-6850-42E0-BF69-5B58FE83D982}"/>
              </a:ext>
            </a:extLst>
          </p:cNvPr>
          <p:cNvSpPr/>
          <p:nvPr/>
        </p:nvSpPr>
        <p:spPr>
          <a:xfrm>
            <a:off x="1599377" y="5670675"/>
            <a:ext cx="3424784" cy="307777"/>
          </a:xfrm>
          <a:prstGeom prst="rect">
            <a:avLst/>
          </a:prstGeom>
        </p:spPr>
        <p:txBody>
          <a:bodyPr wrap="none">
            <a:spAutoFit/>
          </a:bodyPr>
          <a:lstStyle/>
          <a:p>
            <a:r>
              <a:rPr lang="en-US" altLang="zh-TW" sz="1400" dirty="0">
                <a:latin typeface="Times New Roman" panose="02020603050405020304" pitchFamily="18" charset="0"/>
                <a:cs typeface="Times New Roman" panose="02020603050405020304" pitchFamily="18" charset="0"/>
              </a:rPr>
              <a:t>L. </a:t>
            </a:r>
            <a:r>
              <a:rPr lang="en-US" altLang="zh-TW" sz="1400" dirty="0" err="1">
                <a:latin typeface="Times New Roman" panose="02020603050405020304" pitchFamily="18" charset="0"/>
                <a:cs typeface="Times New Roman" panose="02020603050405020304" pitchFamily="18" charset="0"/>
              </a:rPr>
              <a:t>Boyde</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Suechin</a:t>
            </a:r>
            <a:r>
              <a:rPr lang="en-US" altLang="zh-TW" sz="1400" dirty="0">
                <a:latin typeface="Times New Roman" panose="02020603050405020304" pitchFamily="18" charset="0"/>
                <a:cs typeface="Times New Roman" panose="02020603050405020304" pitchFamily="18" charset="0"/>
              </a:rPr>
              <a:t> Yang, T. Campbell (2018)</a:t>
            </a:r>
            <a:endParaRPr lang="zh-TW" altLang="en-US" sz="1400" dirty="0">
              <a:latin typeface="Times New Roman" panose="02020603050405020304" pitchFamily="18" charset="0"/>
              <a:cs typeface="Times New Roman" panose="02020603050405020304" pitchFamily="18" charset="0"/>
            </a:endParaRPr>
          </a:p>
        </p:txBody>
      </p:sp>
      <p:pic>
        <p:nvPicPr>
          <p:cNvPr id="9" name="內容版面配置區 8">
            <a:extLst>
              <a:ext uri="{FF2B5EF4-FFF2-40B4-BE49-F238E27FC236}">
                <a16:creationId xmlns:a16="http://schemas.microsoft.com/office/drawing/2014/main" id="{869688C2-FFC5-4980-A508-99B41FD1360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785338" y="0"/>
            <a:ext cx="6406662" cy="6869681"/>
          </a:xfrm>
        </p:spPr>
      </p:pic>
    </p:spTree>
    <p:extLst>
      <p:ext uri="{BB962C8B-B14F-4D97-AF65-F5344CB8AC3E}">
        <p14:creationId xmlns:p14="http://schemas.microsoft.com/office/powerpoint/2010/main" val="13403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D01832-82E9-473D-BA4A-5EC1B12FF466}"/>
              </a:ext>
            </a:extLst>
          </p:cNvPr>
          <p:cNvSpPr>
            <a:spLocks noGrp="1"/>
          </p:cNvSpPr>
          <p:nvPr>
            <p:ph type="title"/>
          </p:nvPr>
        </p:nvSpPr>
        <p:spPr>
          <a:xfrm>
            <a:off x="744894" y="383786"/>
            <a:ext cx="10515600" cy="1325563"/>
          </a:xfrm>
        </p:spPr>
        <p:txBody>
          <a:bodyPr>
            <a:normAutofit/>
          </a:bodyPr>
          <a:lstStyle/>
          <a:p>
            <a:r>
              <a:rPr lang="en-US" altLang="zh-TW" sz="3600" dirty="0">
                <a:latin typeface="Times New Roman" panose="02020603050405020304" pitchFamily="18" charset="0"/>
                <a:cs typeface="Times New Roman" panose="02020603050405020304" pitchFamily="18" charset="0"/>
              </a:rPr>
              <a:t>The solution to the trader’s </a:t>
            </a:r>
            <a:r>
              <a:rPr lang="en-US" altLang="zh-TW" sz="3600" dirty="0">
                <a:solidFill>
                  <a:srgbClr val="FF0000"/>
                </a:solidFill>
                <a:latin typeface="Times New Roman" panose="02020603050405020304" pitchFamily="18" charset="0"/>
                <a:cs typeface="Times New Roman" panose="02020603050405020304" pitchFamily="18" charset="0"/>
              </a:rPr>
              <a:t>optimal execution strategy </a:t>
            </a:r>
            <a:endParaRPr lang="zh-TW" altLang="en-US" sz="3600" dirty="0">
              <a:solidFill>
                <a:srgbClr val="FF0000"/>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FC9E242-4C79-48FB-95A0-2A2708B795A2}"/>
              </a:ext>
            </a:extLst>
          </p:cNvPr>
          <p:cNvSpPr>
            <a:spLocks noGrp="1"/>
          </p:cNvSpPr>
          <p:nvPr>
            <p:ph idx="1"/>
          </p:nvPr>
        </p:nvSpPr>
        <p:spPr>
          <a:xfrm>
            <a:off x="838200" y="1782147"/>
            <a:ext cx="10515600" cy="4590759"/>
          </a:xfrm>
        </p:spPr>
        <p:txBody>
          <a:bodyPr>
            <a:normAutofit/>
          </a:bodyPr>
          <a:lstStyle/>
          <a:p>
            <a:pPr marL="0" indent="0">
              <a:buNone/>
            </a:pPr>
            <a:r>
              <a:rPr lang="en-US" altLang="zh-TW" sz="2400" dirty="0">
                <a:latin typeface="Times New Roman" panose="02020603050405020304" pitchFamily="18" charset="0"/>
                <a:cs typeface="Times New Roman" panose="02020603050405020304" pitchFamily="18" charset="0"/>
              </a:rPr>
              <a:t>The solution to the trader’s optimal execution strategy crucially depends on </a:t>
            </a:r>
            <a:r>
              <a:rPr lang="en-US" altLang="zh-TW" sz="2400" dirty="0">
                <a:solidFill>
                  <a:srgbClr val="FF0000"/>
                </a:solidFill>
                <a:latin typeface="Times New Roman" panose="02020603050405020304" pitchFamily="18" charset="0"/>
                <a:cs typeface="Times New Roman" panose="02020603050405020304" pitchFamily="18" charset="0"/>
              </a:rPr>
              <a:t>how his trades impact the prices</a:t>
            </a:r>
            <a:r>
              <a:rPr lang="en-US" altLang="zh-TW" sz="2400" dirty="0">
                <a:latin typeface="Times New Roman" panose="02020603050405020304" pitchFamily="18" charset="0"/>
                <a:cs typeface="Times New Roman" panose="02020603050405020304" pitchFamily="18" charset="0"/>
              </a:rPr>
              <a:t>.</a:t>
            </a:r>
            <a:endParaRPr lang="zh-TW" altLang="zh-TW"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altLang="zh-TW" sz="2400" dirty="0">
                <a:latin typeface="Times New Roman" panose="02020603050405020304" pitchFamily="18" charset="0"/>
                <a:cs typeface="Times New Roman" panose="02020603050405020304" pitchFamily="18" charset="0"/>
              </a:rPr>
              <a:t>It changes the security’s current supply/demand</a:t>
            </a:r>
            <a:endParaRPr lang="zh-TW" altLang="zh-TW"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altLang="zh-TW" sz="2400" dirty="0">
                <a:latin typeface="Times New Roman" panose="02020603050405020304" pitchFamily="18" charset="0"/>
                <a:cs typeface="Times New Roman" panose="02020603050405020304" pitchFamily="18" charset="0"/>
              </a:rPr>
              <a:t>A change in current supply/demand can lead to evolutions in futures supply/demand, which will affect the costs of supply/demand in response to a trade.</a:t>
            </a:r>
            <a:endParaRPr lang="zh-TW" altLang="zh-TW" sz="2400" dirty="0">
              <a:latin typeface="Times New Roman" panose="02020603050405020304" pitchFamily="18" charset="0"/>
              <a:cs typeface="Times New Roman" panose="02020603050405020304" pitchFamily="18" charset="0"/>
            </a:endParaRPr>
          </a:p>
          <a:p>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FCCE7C3-4E39-445D-A786-F66D8A49CF42}"/>
              </a:ext>
            </a:extLst>
          </p:cNvPr>
          <p:cNvSpPr>
            <a:spLocks noGrp="1"/>
          </p:cNvSpPr>
          <p:nvPr>
            <p:ph type="sldNum" sz="quarter" idx="12"/>
          </p:nvPr>
        </p:nvSpPr>
        <p:spPr/>
        <p:txBody>
          <a:bodyPr/>
          <a:lstStyle/>
          <a:p>
            <a:fld id="{96F8A2F4-2C25-4EF2-8650-159F3BB9B758}" type="slidenum">
              <a:rPr lang="zh-TW" altLang="en-US" smtClean="0"/>
              <a:t>4</a:t>
            </a:fld>
            <a:endParaRPr lang="zh-TW" altLang="en-US"/>
          </a:p>
        </p:txBody>
      </p:sp>
      <p:sp>
        <p:nvSpPr>
          <p:cNvPr id="6" name="矩形 5">
            <a:extLst>
              <a:ext uri="{FF2B5EF4-FFF2-40B4-BE49-F238E27FC236}">
                <a16:creationId xmlns:a16="http://schemas.microsoft.com/office/drawing/2014/main" id="{46B2410A-CE53-4381-93C8-29576D82B42F}"/>
              </a:ext>
            </a:extLst>
          </p:cNvPr>
          <p:cNvSpPr/>
          <p:nvPr/>
        </p:nvSpPr>
        <p:spPr>
          <a:xfrm>
            <a:off x="2148016" y="4268625"/>
            <a:ext cx="5416868" cy="461665"/>
          </a:xfrm>
          <a:prstGeom prst="rect">
            <a:avLst/>
          </a:prstGeom>
        </p:spPr>
        <p:txBody>
          <a:bodyPr wrap="none">
            <a:spAutoFit/>
          </a:bodyPr>
          <a:lstStyle/>
          <a:p>
            <a:r>
              <a:rPr lang="zh-TW" altLang="en-US" sz="2400" dirty="0">
                <a:latin typeface="標楷體" panose="03000509000000000000" pitchFamily="65" charset="-120"/>
                <a:ea typeface="標楷體" panose="03000509000000000000" pitchFamily="65" charset="-120"/>
              </a:rPr>
              <a:t>本篇考慮交易對於股票供需的動態變化</a:t>
            </a:r>
          </a:p>
        </p:txBody>
      </p:sp>
      <p:sp>
        <p:nvSpPr>
          <p:cNvPr id="7" name="箭號: 向右 6">
            <a:extLst>
              <a:ext uri="{FF2B5EF4-FFF2-40B4-BE49-F238E27FC236}">
                <a16:creationId xmlns:a16="http://schemas.microsoft.com/office/drawing/2014/main" id="{DB271C5A-DA36-4551-A7B1-71D51B13A7EE}"/>
              </a:ext>
            </a:extLst>
          </p:cNvPr>
          <p:cNvSpPr/>
          <p:nvPr/>
        </p:nvSpPr>
        <p:spPr>
          <a:xfrm>
            <a:off x="1215081" y="4369712"/>
            <a:ext cx="729049" cy="259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2661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6E2BC39B-230A-421A-A4E3-F790EE3C30B4}"/>
                  </a:ext>
                </a:extLst>
              </p:cNvPr>
              <p:cNvGraphicFramePr>
                <a:graphicFrameLocks noGrp="1"/>
              </p:cNvGraphicFramePr>
              <p:nvPr>
                <p:extLst/>
              </p:nvPr>
            </p:nvGraphicFramePr>
            <p:xfrm>
              <a:off x="0" y="14556"/>
              <a:ext cx="12191999" cy="6843445"/>
            </p:xfrm>
            <a:graphic>
              <a:graphicData uri="http://schemas.openxmlformats.org/drawingml/2006/table">
                <a:tbl>
                  <a:tblPr firstRow="1" bandRow="1">
                    <a:tableStyleId>{5940675A-B579-460E-94D1-54222C63F5DA}</a:tableStyleId>
                  </a:tblPr>
                  <a:tblGrid>
                    <a:gridCol w="1358579">
                      <a:extLst>
                        <a:ext uri="{9D8B030D-6E8A-4147-A177-3AD203B41FA5}">
                          <a16:colId xmlns:a16="http://schemas.microsoft.com/office/drawing/2014/main" val="629251853"/>
                        </a:ext>
                      </a:extLst>
                    </a:gridCol>
                    <a:gridCol w="1567501">
                      <a:extLst>
                        <a:ext uri="{9D8B030D-6E8A-4147-A177-3AD203B41FA5}">
                          <a16:colId xmlns:a16="http://schemas.microsoft.com/office/drawing/2014/main" val="2686859741"/>
                        </a:ext>
                      </a:extLst>
                    </a:gridCol>
                    <a:gridCol w="1927274">
                      <a:extLst>
                        <a:ext uri="{9D8B030D-6E8A-4147-A177-3AD203B41FA5}">
                          <a16:colId xmlns:a16="http://schemas.microsoft.com/office/drawing/2014/main" val="3687740346"/>
                        </a:ext>
                      </a:extLst>
                    </a:gridCol>
                    <a:gridCol w="3947226">
                      <a:extLst>
                        <a:ext uri="{9D8B030D-6E8A-4147-A177-3AD203B41FA5}">
                          <a16:colId xmlns:a16="http://schemas.microsoft.com/office/drawing/2014/main" val="1362647926"/>
                        </a:ext>
                      </a:extLst>
                    </a:gridCol>
                    <a:gridCol w="3391419">
                      <a:extLst>
                        <a:ext uri="{9D8B030D-6E8A-4147-A177-3AD203B41FA5}">
                          <a16:colId xmlns:a16="http://schemas.microsoft.com/office/drawing/2014/main" val="1743810607"/>
                        </a:ext>
                      </a:extLst>
                    </a:gridCol>
                  </a:tblGrid>
                  <a:tr h="1125457">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Bertsimas and Lo </a:t>
                          </a:r>
                        </a:p>
                        <a:p>
                          <a:pPr algn="ctr"/>
                          <a:r>
                            <a:rPr lang="en-US" altLang="zh-TW" dirty="0">
                              <a:latin typeface="Times New Roman" panose="02020603050405020304" pitchFamily="18" charset="0"/>
                              <a:cs typeface="Times New Roman" panose="02020603050405020304" pitchFamily="18" charset="0"/>
                            </a:rPr>
                            <a:t>(1998) </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Almgren and </a:t>
                          </a:r>
                          <a:r>
                            <a:rPr lang="en-US" altLang="zh-TW" dirty="0" err="1">
                              <a:latin typeface="Times New Roman" panose="02020603050405020304" pitchFamily="18" charset="0"/>
                              <a:cs typeface="Times New Roman" panose="02020603050405020304" pitchFamily="18" charset="0"/>
                            </a:rPr>
                            <a:t>Chriss</a:t>
                          </a:r>
                          <a:r>
                            <a:rPr lang="en-US" altLang="zh-TW" dirty="0">
                              <a:latin typeface="Times New Roman" panose="02020603050405020304" pitchFamily="18" charset="0"/>
                              <a:cs typeface="Times New Roman" panose="02020603050405020304" pitchFamily="18" charset="0"/>
                            </a:rPr>
                            <a:t> </a:t>
                          </a:r>
                        </a:p>
                        <a:p>
                          <a:pPr algn="ctr"/>
                          <a:r>
                            <a:rPr lang="en-US" altLang="zh-TW" dirty="0">
                              <a:latin typeface="Times New Roman" panose="02020603050405020304" pitchFamily="18" charset="0"/>
                              <a:cs typeface="Times New Roman" panose="02020603050405020304" pitchFamily="18" charset="0"/>
                            </a:rPr>
                            <a:t>(2000)</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Huberman and </a:t>
                          </a:r>
                          <a:r>
                            <a:rPr lang="en-US" altLang="zh-TW" dirty="0" err="1">
                              <a:latin typeface="Times New Roman" panose="02020603050405020304" pitchFamily="18" charset="0"/>
                              <a:cs typeface="Times New Roman" panose="02020603050405020304" pitchFamily="18" charset="0"/>
                            </a:rPr>
                            <a:t>Stanzl</a:t>
                          </a:r>
                          <a:endParaRPr lang="en-US" altLang="zh-TW" dirty="0">
                            <a:latin typeface="Times New Roman" panose="02020603050405020304" pitchFamily="18" charset="0"/>
                            <a:cs typeface="Times New Roman" panose="02020603050405020304" pitchFamily="18" charset="0"/>
                          </a:endParaRPr>
                        </a:p>
                        <a:p>
                          <a:pPr algn="ctr"/>
                          <a:r>
                            <a:rPr lang="en-US" altLang="zh-TW" dirty="0">
                              <a:latin typeface="Times New Roman" panose="02020603050405020304" pitchFamily="18" charset="0"/>
                              <a:cs typeface="Times New Roman" panose="02020603050405020304" pitchFamily="18" charset="0"/>
                            </a:rPr>
                            <a:t>(2000)</a:t>
                          </a:r>
                          <a:endParaRPr lang="zh-TW" altLang="en-US" dirty="0"/>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This paper</a:t>
                          </a:r>
                        </a:p>
                        <a:p>
                          <a:pPr algn="ctr"/>
                          <a:r>
                            <a:rPr lang="en-US" altLang="zh-TW" dirty="0">
                              <a:latin typeface="Times New Roman" panose="02020603050405020304" pitchFamily="18" charset="0"/>
                              <a:cs typeface="Times New Roman" panose="02020603050405020304" pitchFamily="18" charset="0"/>
                            </a:rPr>
                            <a:t>(2005)</a:t>
                          </a:r>
                          <a:endParaRPr lang="zh-TW" altLang="en-US"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2564846748"/>
                      </a:ext>
                    </a:extLst>
                  </a:tr>
                  <a:tr h="937768">
                    <a:tc>
                      <a:txBody>
                        <a:bodyPr/>
                        <a:lstStyle/>
                        <a:p>
                          <a:pPr algn="ctr"/>
                          <a:r>
                            <a:rPr lang="en-US" altLang="zh-TW" dirty="0">
                              <a:latin typeface="Times New Roman" panose="02020603050405020304" pitchFamily="18" charset="0"/>
                              <a:cs typeface="Times New Roman" panose="02020603050405020304" pitchFamily="18" charset="0"/>
                            </a:rPr>
                            <a:t>Trading time setting</a:t>
                          </a:r>
                          <a:endParaRPr lang="zh-TW" altLang="en-US" dirty="0">
                            <a:latin typeface="Times New Roman" panose="02020603050405020304" pitchFamily="18" charset="0"/>
                            <a:cs typeface="Times New Roman" panose="02020603050405020304" pitchFamily="18" charset="0"/>
                          </a:endParaRPr>
                        </a:p>
                      </a:txBody>
                      <a:tcPr/>
                    </a:tc>
                    <a:tc gridSpan="2">
                      <a:txBody>
                        <a:bodyPr/>
                        <a:lstStyle/>
                        <a:p>
                          <a:r>
                            <a:rPr lang="en-US" altLang="zh-TW" dirty="0">
                              <a:latin typeface="Times New Roman" panose="02020603050405020304" pitchFamily="18" charset="0"/>
                              <a:cs typeface="Times New Roman" panose="02020603050405020304" pitchFamily="18" charset="0"/>
                            </a:rPr>
                            <a:t>Discrete-time setting with a </a:t>
                          </a:r>
                          <a:r>
                            <a:rPr lang="en-US" altLang="zh-TW" dirty="0">
                              <a:solidFill>
                                <a:srgbClr val="FF0000"/>
                              </a:solidFill>
                              <a:latin typeface="Times New Roman" panose="02020603050405020304" pitchFamily="18" charset="0"/>
                              <a:cs typeface="Times New Roman" panose="02020603050405020304" pitchFamily="18" charset="0"/>
                            </a:rPr>
                            <a:t>fixed interval</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zh-TW" altLang="en-US" dirty="0"/>
                        </a:p>
                      </a:txBody>
                      <a:tcPr/>
                    </a:tc>
                    <a:tc>
                      <a:txBody>
                        <a:bodyPr/>
                        <a:lstStyle/>
                        <a:p>
                          <a:r>
                            <a:rPr lang="en-US" altLang="zh-TW" dirty="0">
                              <a:latin typeface="Times New Roman" panose="02020603050405020304" pitchFamily="18" charset="0"/>
                              <a:cs typeface="Times New Roman" panose="02020603050405020304" pitchFamily="18" charset="0"/>
                            </a:rPr>
                            <a:t>Take the </a:t>
                          </a:r>
                          <a:r>
                            <a:rPr lang="en-US" altLang="zh-TW" dirty="0">
                              <a:solidFill>
                                <a:srgbClr val="FF0000"/>
                              </a:solidFill>
                              <a:latin typeface="Times New Roman" panose="02020603050405020304" pitchFamily="18" charset="0"/>
                              <a:cs typeface="Times New Roman" panose="02020603050405020304" pitchFamily="18" charset="0"/>
                            </a:rPr>
                            <a:t>continuous time </a:t>
                          </a:r>
                          <a:r>
                            <a:rPr lang="en-US" altLang="zh-TW" dirty="0">
                              <a:latin typeface="Times New Roman" panose="02020603050405020304" pitchFamily="18" charset="0"/>
                              <a:cs typeface="Times New Roman" panose="02020603050405020304" pitchFamily="18" charset="0"/>
                            </a:rPr>
                            <a:t>of the discrete-time solution (N goes to infinity)</a:t>
                          </a:r>
                          <a:endParaRPr lang="zh-TW" altLang="en-US" dirty="0"/>
                        </a:p>
                      </a:txBody>
                      <a:tcPr/>
                    </a:tc>
                    <a:tc>
                      <a:txBody>
                        <a:bodyPr/>
                        <a:lstStyle/>
                        <a:p>
                          <a:r>
                            <a:rPr lang="en-US" altLang="zh-TW" dirty="0">
                              <a:latin typeface="Times New Roman" panose="02020603050405020304" pitchFamily="18" charset="0"/>
                              <a:cs typeface="Times New Roman" panose="02020603050405020304" pitchFamily="18" charset="0"/>
                            </a:rPr>
                            <a:t>continuous-time setting and allow </a:t>
                          </a:r>
                          <a:r>
                            <a:rPr lang="en-US" altLang="zh-TW" i="0" u="sng" dirty="0">
                              <a:latin typeface="Times New Roman" panose="02020603050405020304" pitchFamily="18" charset="0"/>
                              <a:cs typeface="Times New Roman" panose="02020603050405020304" pitchFamily="18" charset="0"/>
                            </a:rPr>
                            <a:t>both continuous and discrete trading strategies</a:t>
                          </a:r>
                          <a:r>
                            <a:rPr lang="en-US" altLang="zh-TW" dirty="0">
                              <a:latin typeface="Times New Roman" panose="02020603050405020304" pitchFamily="18" charset="0"/>
                              <a:cs typeface="Times New Roman" panose="02020603050405020304" pitchFamily="18" charset="0"/>
                            </a:rPr>
                            <a:t>.</a:t>
                          </a:r>
                          <a:endParaRPr lang="zh-TW" altLang="en-US" dirty="0">
                            <a:solidFill>
                              <a:srgbClr val="FF0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048449948"/>
                      </a:ext>
                    </a:extLst>
                  </a:tr>
                  <a:tr h="656437">
                    <a:tc>
                      <a:txBody>
                        <a:bodyPr/>
                        <a:lstStyle/>
                        <a:p>
                          <a:pPr algn="ctr"/>
                          <a:r>
                            <a:rPr lang="en-US" altLang="zh-TW" dirty="0">
                              <a:latin typeface="Times New Roman" panose="02020603050405020304" pitchFamily="18" charset="0"/>
                              <a:cs typeface="Times New Roman" panose="02020603050405020304" pitchFamily="18" charset="0"/>
                            </a:rPr>
                            <a:t>supply/</a:t>
                          </a:r>
                        </a:p>
                        <a:p>
                          <a:pPr algn="ctr"/>
                          <a:r>
                            <a:rPr lang="en-US" altLang="zh-TW" dirty="0">
                              <a:latin typeface="Times New Roman" panose="02020603050405020304" pitchFamily="18" charset="0"/>
                              <a:cs typeface="Times New Roman" panose="02020603050405020304" pitchFamily="18" charset="0"/>
                            </a:rPr>
                            <a:t>Demand</a:t>
                          </a:r>
                          <a:endParaRPr lang="zh-TW" altLang="en-US" dirty="0">
                            <a:latin typeface="Times New Roman" panose="02020603050405020304" pitchFamily="18" charset="0"/>
                            <a:cs typeface="Times New Roman" panose="02020603050405020304" pitchFamily="18" charset="0"/>
                          </a:endParaRPr>
                        </a:p>
                      </a:txBody>
                      <a:tcPr/>
                    </a:tc>
                    <a:tc gridSpan="3">
                      <a:txBody>
                        <a:bodyPr/>
                        <a:lstStyle/>
                        <a:p>
                          <a:pPr algn="ctr"/>
                          <a:r>
                            <a:rPr lang="en-US" altLang="zh-TW" dirty="0">
                              <a:latin typeface="Times New Roman" panose="02020603050405020304" pitchFamily="18" charset="0"/>
                              <a:cs typeface="Times New Roman" panose="02020603050405020304" pitchFamily="18" charset="0"/>
                            </a:rPr>
                            <a:t>Static price-impact function to describe the supply/demand</a:t>
                          </a:r>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txBody>
                      <a:tcPr/>
                    </a:tc>
                    <a:tc hMerge="1">
                      <a:txBody>
                        <a:bodyPr/>
                        <a:lstStyle/>
                        <a:p>
                          <a:endParaRPr lang="zh-TW" altLang="en-US" dirty="0"/>
                        </a:p>
                      </a:txBody>
                      <a:tcPr/>
                    </a:tc>
                    <a:tc hMerge="1">
                      <a:txBody>
                        <a:bodyPr/>
                        <a:lstStyle/>
                        <a:p>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 </a:t>
                          </a:r>
                          <a:r>
                            <a:rPr lang="en-US" altLang="zh-TW" sz="1800" b="1" dirty="0">
                              <a:solidFill>
                                <a:srgbClr val="FF0000"/>
                              </a:solidFill>
                              <a:latin typeface="Times New Roman" panose="02020603050405020304" pitchFamily="18" charset="0"/>
                              <a:cs typeface="Times New Roman" panose="02020603050405020304" pitchFamily="18" charset="0"/>
                            </a:rPr>
                            <a:t>Dynamic Supply/Demand</a:t>
                          </a:r>
                          <a:endParaRPr lang="zh-TW" altLang="en-US" b="1" dirty="0">
                            <a:solidFill>
                              <a:srgbClr val="FF0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730552611"/>
                      </a:ext>
                    </a:extLst>
                  </a:tr>
                  <a:tr h="2657810">
                    <a:tc>
                      <a:txBody>
                        <a:bodyPr/>
                        <a:lstStyle/>
                        <a:p>
                          <a:pPr algn="ctr"/>
                          <a:r>
                            <a:rPr lang="en-US" altLang="zh-TW" dirty="0">
                              <a:latin typeface="Times New Roman" panose="02020603050405020304" pitchFamily="18" charset="0"/>
                              <a:cs typeface="Times New Roman" panose="02020603050405020304" pitchFamily="18" charset="0"/>
                            </a:rPr>
                            <a:t>strategy</a:t>
                          </a:r>
                          <a:endParaRPr lang="zh-TW" altLang="en-US" dirty="0">
                            <a:latin typeface="Times New Roman" panose="02020603050405020304" pitchFamily="18" charset="0"/>
                            <a:cs typeface="Times New Roman" panose="02020603050405020304" pitchFamily="18" charset="0"/>
                          </a:endParaRPr>
                        </a:p>
                      </a:txBody>
                      <a:tcPr/>
                    </a:tc>
                    <a:tc gridSpan="2">
                      <a:txBody>
                        <a:bodyPr/>
                        <a:lstStyle/>
                        <a:p>
                          <a:r>
                            <a:rPr lang="en-US" altLang="zh-TW" dirty="0">
                              <a:latin typeface="Times New Roman" panose="02020603050405020304" pitchFamily="18" charset="0"/>
                              <a:cs typeface="Times New Roman" panose="02020603050405020304" pitchFamily="18" charset="0"/>
                            </a:rPr>
                            <a:t>Split his order into small trades of equal sizes and execute them at regular intervals over the fixed period </a:t>
                          </a:r>
                        </a:p>
                        <a:p>
                          <a:endParaRPr lang="en-US" altLang="zh-TW"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𝑥</m:t>
                                    </m:r>
                                  </m:e>
                                  <m:sub>
                                    <m:r>
                                      <a:rPr lang="en-US" altLang="zh-TW" b="0" i="1" smtClean="0">
                                        <a:latin typeface="Cambria Math" panose="02040503050406030204" pitchFamily="18" charset="0"/>
                                        <a:cs typeface="Times New Roman" panose="02020603050405020304" pitchFamily="18" charset="0"/>
                                      </a:rPr>
                                      <m:t>𝑛</m:t>
                                    </m:r>
                                  </m:sub>
                                </m:sSub>
                                <m:r>
                                  <a:rPr lang="en-US" altLang="zh-TW" b="0" i="1" smtClean="0">
                                    <a:latin typeface="Cambria Math" panose="02040503050406030204" pitchFamily="18" charset="0"/>
                                    <a:cs typeface="Times New Roman" panose="02020603050405020304" pitchFamily="18" charset="0"/>
                                  </a:rPr>
                                  <m:t>=</m:t>
                                </m:r>
                                <m:f>
                                  <m:fPr>
                                    <m:ctrlPr>
                                      <a:rPr lang="en-US" altLang="zh-TW" b="0" i="1" smtClean="0">
                                        <a:latin typeface="Cambria Math" panose="02040503050406030204" pitchFamily="18" charset="0"/>
                                        <a:cs typeface="Times New Roman" panose="02020603050405020304" pitchFamily="18" charset="0"/>
                                      </a:rPr>
                                    </m:ctrlPr>
                                  </m:fPr>
                                  <m:num>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𝑋</m:t>
                                        </m:r>
                                      </m:e>
                                      <m:sub>
                                        <m:r>
                                          <a:rPr lang="en-US" altLang="zh-TW" b="0" i="1" smtClean="0">
                                            <a:latin typeface="Cambria Math" panose="02040503050406030204" pitchFamily="18" charset="0"/>
                                            <a:cs typeface="Times New Roman" panose="02020603050405020304" pitchFamily="18" charset="0"/>
                                          </a:rPr>
                                          <m:t>0</m:t>
                                        </m:r>
                                      </m:sub>
                                    </m:sSub>
                                  </m:num>
                                  <m:den>
                                    <m:r>
                                      <a:rPr lang="en-US" altLang="zh-TW" b="0" i="1" smtClean="0">
                                        <a:latin typeface="Cambria Math" panose="02040503050406030204" pitchFamily="18" charset="0"/>
                                        <a:cs typeface="Times New Roman" panose="02020603050405020304" pitchFamily="18" charset="0"/>
                                      </a:rPr>
                                      <m:t>𝑁</m:t>
                                    </m:r>
                                    <m:r>
                                      <a:rPr lang="en-US" altLang="zh-TW" b="0" i="1" smtClean="0">
                                        <a:latin typeface="Cambria Math" panose="02040503050406030204" pitchFamily="18" charset="0"/>
                                        <a:cs typeface="Times New Roman" panose="02020603050405020304" pitchFamily="18" charset="0"/>
                                      </a:rPr>
                                      <m:t>+1</m:t>
                                    </m:r>
                                  </m:den>
                                </m:f>
                              </m:oMath>
                            </m:oMathPara>
                          </a14:m>
                          <a:endParaRPr lang="zh-TW" altLang="en-US" dirty="0">
                            <a:latin typeface="Times New Roman" panose="02020603050405020304" pitchFamily="18" charset="0"/>
                            <a:cs typeface="Times New Roman" panose="02020603050405020304" pitchFamily="18" charset="0"/>
                          </a:endParaRPr>
                        </a:p>
                      </a:txBody>
                      <a:tcPr/>
                    </a:tc>
                    <a:tc hMerge="1">
                      <a:txBody>
                        <a:bodyPr/>
                        <a:lstStyle/>
                        <a:p>
                          <a:endParaRPr lang="zh-TW" altLang="en-US"/>
                        </a:p>
                      </a:txBody>
                      <a:tcPr/>
                    </a:tc>
                    <a:tc>
                      <a:txBody>
                        <a:bodyPr/>
                        <a:lstStyle/>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for a risk-neutral trader, the execution cost with continuous trading is a fixed number and any continuous strategy is as good as another.</a:t>
                          </a:r>
                        </a:p>
                        <a:p>
                          <a:pPr marL="285750" indent="-285750">
                            <a:buFont typeface="Arial" panose="020B0604020202020204" pitchFamily="34" charset="0"/>
                            <a:buChar char="•"/>
                          </a:pPr>
                          <a:endParaRPr lang="en-US" altLang="zh-TW"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cost of the trades approaches the following limit:</a:t>
                          </a:r>
                        </a:p>
                        <a:p>
                          <a:pPr marL="0" indent="0">
                            <a:buFont typeface="Arial" panose="020B0604020202020204" pitchFamily="34" charset="0"/>
                            <a:buNone/>
                          </a:pPr>
                          <a:r>
                            <a:rPr lang="en-US" altLang="zh-TW" dirty="0">
                              <a:latin typeface="Times New Roman" panose="02020603050405020304" pitchFamily="18" charset="0"/>
                              <a:cs typeface="Times New Roman" panose="02020603050405020304" pitchFamily="18" charset="0"/>
                            </a:rPr>
                            <a:t>     which is strategy-independent.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latin typeface="Times New Roman" panose="02020603050405020304" pitchFamily="18" charset="0"/>
                              <a:cs typeface="Times New Roman" panose="02020603050405020304" pitchFamily="18" charset="0"/>
                            </a:rPr>
                            <a:t>the continuous-time version of the LOB framework and derive the optimal strategy</a:t>
                          </a:r>
                          <a:endParaRPr lang="zh-TW" alt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TW" altLang="en-US"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356472179"/>
                      </a:ext>
                    </a:extLst>
                  </a:tr>
                  <a:tr h="1465973">
                    <a:tc>
                      <a:txBody>
                        <a:bodyPr/>
                        <a:lstStyle/>
                        <a:p>
                          <a:pPr algn="ctr"/>
                          <a:r>
                            <a:rPr lang="en-US" altLang="zh-TW" dirty="0">
                              <a:latin typeface="Times New Roman" panose="02020603050405020304" pitchFamily="18" charset="0"/>
                              <a:cs typeface="Times New Roman" panose="02020603050405020304" pitchFamily="18" charset="0"/>
                            </a:rPr>
                            <a:t>weakness</a:t>
                          </a:r>
                          <a:endParaRPr lang="zh-TW" altLang="en-US" dirty="0">
                            <a:latin typeface="Times New Roman" panose="02020603050405020304" pitchFamily="18" charset="0"/>
                            <a:cs typeface="Times New Roman" panose="02020603050405020304" pitchFamily="18" charset="0"/>
                          </a:endParaRPr>
                        </a:p>
                      </a:txBody>
                      <a:tcPr/>
                    </a:tc>
                    <a:tc gridSpan="2">
                      <a:txBody>
                        <a:bodyPr/>
                        <a:lstStyle/>
                        <a:p>
                          <a:r>
                            <a:rPr lang="en-US" altLang="zh-TW" dirty="0">
                              <a:latin typeface="Times New Roman" panose="02020603050405020304" pitchFamily="18" charset="0"/>
                              <a:cs typeface="Times New Roman" panose="02020603050405020304" pitchFamily="18" charset="0"/>
                            </a:rPr>
                            <a:t>Doesn’t address how to determine the optimal time interval.</a:t>
                          </a:r>
                          <a:endParaRPr lang="zh-TW" altLang="en-US" dirty="0">
                            <a:latin typeface="Times New Roman" panose="02020603050405020304" pitchFamily="18" charset="0"/>
                            <a:cs typeface="Times New Roman" panose="02020603050405020304" pitchFamily="18" charset="0"/>
                          </a:endParaRPr>
                        </a:p>
                      </a:txBody>
                      <a:tcPr/>
                    </a:tc>
                    <a:tc hMerge="1">
                      <a:txBody>
                        <a:bodyPr/>
                        <a:lstStyle/>
                        <a:p>
                          <a:endParaRPr lang="zh-TW" altLang="en-US" dirty="0"/>
                        </a:p>
                      </a:txBody>
                      <a:tcPr/>
                    </a:tc>
                    <a:tc>
                      <a:txBody>
                        <a:bodyPr/>
                        <a:lstStyle/>
                        <a:p>
                          <a:r>
                            <a:rPr lang="en-US" altLang="zh-TW" dirty="0">
                              <a:latin typeface="Times New Roman" panose="02020603050405020304" pitchFamily="18" charset="0"/>
                              <a:cs typeface="Times New Roman" panose="02020603050405020304" pitchFamily="18" charset="0"/>
                            </a:rPr>
                            <a:t>All strategies become equally good. </a:t>
                          </a:r>
                        </a:p>
                        <a:p>
                          <a:r>
                            <a:rPr lang="en-US" altLang="zh-TW" dirty="0">
                              <a:latin typeface="Times New Roman" panose="02020603050405020304" pitchFamily="18" charset="0"/>
                              <a:cs typeface="Times New Roman" panose="02020603050405020304" pitchFamily="18" charset="0"/>
                            </a:rPr>
                            <a:t>This is obviously unrealistic</a:t>
                          </a:r>
                          <a:endParaRPr lang="zh-TW" altLang="en-US" dirty="0">
                            <a:latin typeface="Times New Roman" panose="02020603050405020304" pitchFamily="18" charset="0"/>
                            <a:cs typeface="Times New Roman" panose="02020603050405020304" pitchFamily="18" charset="0"/>
                          </a:endParaRPr>
                        </a:p>
                      </a:txBody>
                      <a:tcPr/>
                    </a:tc>
                    <a:tc>
                      <a:txBody>
                        <a:bodyPr/>
                        <a:lstStyle/>
                        <a:p>
                          <a:endParaRPr lang="zh-TW" altLang="en-US"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854495097"/>
                      </a:ext>
                    </a:extLst>
                  </a:tr>
                </a:tbl>
              </a:graphicData>
            </a:graphic>
          </p:graphicFrame>
        </mc:Choice>
        <mc:Fallback xmlns="">
          <p:graphicFrame>
            <p:nvGraphicFramePr>
              <p:cNvPr id="2" name="表格 1">
                <a:extLst>
                  <a:ext uri="{FF2B5EF4-FFF2-40B4-BE49-F238E27FC236}">
                    <a16:creationId xmlns:a16="http://schemas.microsoft.com/office/drawing/2014/main" id="{6E2BC39B-230A-421A-A4E3-F790EE3C30B4}"/>
                  </a:ext>
                </a:extLst>
              </p:cNvPr>
              <p:cNvGraphicFramePr>
                <a:graphicFrameLocks noGrp="1"/>
              </p:cNvGraphicFramePr>
              <p:nvPr>
                <p:extLst>
                  <p:ext uri="{D42A27DB-BD31-4B8C-83A1-F6EECF244321}">
                    <p14:modId xmlns:p14="http://schemas.microsoft.com/office/powerpoint/2010/main" val="20627173"/>
                  </p:ext>
                </p:extLst>
              </p:nvPr>
            </p:nvGraphicFramePr>
            <p:xfrm>
              <a:off x="0" y="14556"/>
              <a:ext cx="12191999" cy="6843445"/>
            </p:xfrm>
            <a:graphic>
              <a:graphicData uri="http://schemas.openxmlformats.org/drawingml/2006/table">
                <a:tbl>
                  <a:tblPr firstRow="1" bandRow="1">
                    <a:tableStyleId>{5940675A-B579-460E-94D1-54222C63F5DA}</a:tableStyleId>
                  </a:tblPr>
                  <a:tblGrid>
                    <a:gridCol w="1358579">
                      <a:extLst>
                        <a:ext uri="{9D8B030D-6E8A-4147-A177-3AD203B41FA5}">
                          <a16:colId xmlns:a16="http://schemas.microsoft.com/office/drawing/2014/main" val="629251853"/>
                        </a:ext>
                      </a:extLst>
                    </a:gridCol>
                    <a:gridCol w="1567501">
                      <a:extLst>
                        <a:ext uri="{9D8B030D-6E8A-4147-A177-3AD203B41FA5}">
                          <a16:colId xmlns:a16="http://schemas.microsoft.com/office/drawing/2014/main" val="2686859741"/>
                        </a:ext>
                      </a:extLst>
                    </a:gridCol>
                    <a:gridCol w="1927274">
                      <a:extLst>
                        <a:ext uri="{9D8B030D-6E8A-4147-A177-3AD203B41FA5}">
                          <a16:colId xmlns:a16="http://schemas.microsoft.com/office/drawing/2014/main" val="3687740346"/>
                        </a:ext>
                      </a:extLst>
                    </a:gridCol>
                    <a:gridCol w="3947226">
                      <a:extLst>
                        <a:ext uri="{9D8B030D-6E8A-4147-A177-3AD203B41FA5}">
                          <a16:colId xmlns:a16="http://schemas.microsoft.com/office/drawing/2014/main" val="1362647926"/>
                        </a:ext>
                      </a:extLst>
                    </a:gridCol>
                    <a:gridCol w="3391419">
                      <a:extLst>
                        <a:ext uri="{9D8B030D-6E8A-4147-A177-3AD203B41FA5}">
                          <a16:colId xmlns:a16="http://schemas.microsoft.com/office/drawing/2014/main" val="1743810607"/>
                        </a:ext>
                      </a:extLst>
                    </a:gridCol>
                  </a:tblGrid>
                  <a:tr h="1125457">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Bertsimas and Lo </a:t>
                          </a:r>
                        </a:p>
                        <a:p>
                          <a:pPr algn="ctr"/>
                          <a:r>
                            <a:rPr lang="en-US" altLang="zh-TW" dirty="0">
                              <a:latin typeface="Times New Roman" panose="02020603050405020304" pitchFamily="18" charset="0"/>
                              <a:cs typeface="Times New Roman" panose="02020603050405020304" pitchFamily="18" charset="0"/>
                            </a:rPr>
                            <a:t>(1998) </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Almgren and </a:t>
                          </a:r>
                          <a:r>
                            <a:rPr lang="en-US" altLang="zh-TW" dirty="0" err="1">
                              <a:latin typeface="Times New Roman" panose="02020603050405020304" pitchFamily="18" charset="0"/>
                              <a:cs typeface="Times New Roman" panose="02020603050405020304" pitchFamily="18" charset="0"/>
                            </a:rPr>
                            <a:t>Chriss</a:t>
                          </a:r>
                          <a:r>
                            <a:rPr lang="en-US" altLang="zh-TW" dirty="0">
                              <a:latin typeface="Times New Roman" panose="02020603050405020304" pitchFamily="18" charset="0"/>
                              <a:cs typeface="Times New Roman" panose="02020603050405020304" pitchFamily="18" charset="0"/>
                            </a:rPr>
                            <a:t> </a:t>
                          </a:r>
                        </a:p>
                        <a:p>
                          <a:pPr algn="ctr"/>
                          <a:r>
                            <a:rPr lang="en-US" altLang="zh-TW" dirty="0">
                              <a:latin typeface="Times New Roman" panose="02020603050405020304" pitchFamily="18" charset="0"/>
                              <a:cs typeface="Times New Roman" panose="02020603050405020304" pitchFamily="18" charset="0"/>
                            </a:rPr>
                            <a:t>(2000)</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Huberman and </a:t>
                          </a:r>
                          <a:r>
                            <a:rPr lang="en-US" altLang="zh-TW" dirty="0" err="1">
                              <a:latin typeface="Times New Roman" panose="02020603050405020304" pitchFamily="18" charset="0"/>
                              <a:cs typeface="Times New Roman" panose="02020603050405020304" pitchFamily="18" charset="0"/>
                            </a:rPr>
                            <a:t>Stanzl</a:t>
                          </a:r>
                          <a:endParaRPr lang="en-US" altLang="zh-TW" dirty="0">
                            <a:latin typeface="Times New Roman" panose="02020603050405020304" pitchFamily="18" charset="0"/>
                            <a:cs typeface="Times New Roman" panose="02020603050405020304" pitchFamily="18" charset="0"/>
                          </a:endParaRPr>
                        </a:p>
                        <a:p>
                          <a:pPr algn="ctr"/>
                          <a:r>
                            <a:rPr lang="en-US" altLang="zh-TW" dirty="0">
                              <a:latin typeface="Times New Roman" panose="02020603050405020304" pitchFamily="18" charset="0"/>
                              <a:cs typeface="Times New Roman" panose="02020603050405020304" pitchFamily="18" charset="0"/>
                            </a:rPr>
                            <a:t>(2000)</a:t>
                          </a:r>
                          <a:endParaRPr lang="zh-TW" altLang="en-US" dirty="0"/>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This paper</a:t>
                          </a:r>
                        </a:p>
                        <a:p>
                          <a:pPr algn="ctr"/>
                          <a:r>
                            <a:rPr lang="en-US" altLang="zh-TW" dirty="0">
                              <a:latin typeface="Times New Roman" panose="02020603050405020304" pitchFamily="18" charset="0"/>
                              <a:cs typeface="Times New Roman" panose="02020603050405020304" pitchFamily="18" charset="0"/>
                            </a:rPr>
                            <a:t>(2005)</a:t>
                          </a:r>
                          <a:endParaRPr lang="zh-TW" altLang="en-US"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2564846748"/>
                      </a:ext>
                    </a:extLst>
                  </a:tr>
                  <a:tr h="937768">
                    <a:tc>
                      <a:txBody>
                        <a:bodyPr/>
                        <a:lstStyle/>
                        <a:p>
                          <a:pPr algn="ctr"/>
                          <a:r>
                            <a:rPr lang="en-US" altLang="zh-TW" dirty="0">
                              <a:latin typeface="Times New Roman" panose="02020603050405020304" pitchFamily="18" charset="0"/>
                              <a:cs typeface="Times New Roman" panose="02020603050405020304" pitchFamily="18" charset="0"/>
                            </a:rPr>
                            <a:t>Trading time setting</a:t>
                          </a:r>
                          <a:endParaRPr lang="zh-TW" altLang="en-US" dirty="0">
                            <a:latin typeface="Times New Roman" panose="02020603050405020304" pitchFamily="18" charset="0"/>
                            <a:cs typeface="Times New Roman" panose="02020603050405020304" pitchFamily="18" charset="0"/>
                          </a:endParaRPr>
                        </a:p>
                      </a:txBody>
                      <a:tcPr/>
                    </a:tc>
                    <a:tc gridSpan="2">
                      <a:txBody>
                        <a:bodyPr/>
                        <a:lstStyle/>
                        <a:p>
                          <a:r>
                            <a:rPr lang="en-US" altLang="zh-TW" dirty="0">
                              <a:latin typeface="Times New Roman" panose="02020603050405020304" pitchFamily="18" charset="0"/>
                              <a:cs typeface="Times New Roman" panose="02020603050405020304" pitchFamily="18" charset="0"/>
                            </a:rPr>
                            <a:t>Discrete-time setting with a </a:t>
                          </a:r>
                          <a:r>
                            <a:rPr lang="en-US" altLang="zh-TW" dirty="0">
                              <a:solidFill>
                                <a:srgbClr val="FF0000"/>
                              </a:solidFill>
                              <a:latin typeface="Times New Roman" panose="02020603050405020304" pitchFamily="18" charset="0"/>
                              <a:cs typeface="Times New Roman" panose="02020603050405020304" pitchFamily="18" charset="0"/>
                            </a:rPr>
                            <a:t>fixed interval</a:t>
                          </a:r>
                          <a:endParaRPr lang="zh-TW" altLang="en-US"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zh-TW" altLang="en-US" dirty="0"/>
                        </a:p>
                      </a:txBody>
                      <a:tcPr/>
                    </a:tc>
                    <a:tc>
                      <a:txBody>
                        <a:bodyPr/>
                        <a:lstStyle/>
                        <a:p>
                          <a:r>
                            <a:rPr lang="en-US" altLang="zh-TW" dirty="0">
                              <a:latin typeface="Times New Roman" panose="02020603050405020304" pitchFamily="18" charset="0"/>
                              <a:cs typeface="Times New Roman" panose="02020603050405020304" pitchFamily="18" charset="0"/>
                            </a:rPr>
                            <a:t>Take the </a:t>
                          </a:r>
                          <a:r>
                            <a:rPr lang="en-US" altLang="zh-TW" dirty="0">
                              <a:solidFill>
                                <a:srgbClr val="FF0000"/>
                              </a:solidFill>
                              <a:latin typeface="Times New Roman" panose="02020603050405020304" pitchFamily="18" charset="0"/>
                              <a:cs typeface="Times New Roman" panose="02020603050405020304" pitchFamily="18" charset="0"/>
                            </a:rPr>
                            <a:t>continuous time </a:t>
                          </a:r>
                          <a:r>
                            <a:rPr lang="en-US" altLang="zh-TW" dirty="0">
                              <a:latin typeface="Times New Roman" panose="02020603050405020304" pitchFamily="18" charset="0"/>
                              <a:cs typeface="Times New Roman" panose="02020603050405020304" pitchFamily="18" charset="0"/>
                            </a:rPr>
                            <a:t>of the discrete-time solution (N goes to infinity)</a:t>
                          </a:r>
                          <a:endParaRPr lang="zh-TW" altLang="en-US" dirty="0"/>
                        </a:p>
                      </a:txBody>
                      <a:tcPr/>
                    </a:tc>
                    <a:tc>
                      <a:txBody>
                        <a:bodyPr/>
                        <a:lstStyle/>
                        <a:p>
                          <a:r>
                            <a:rPr lang="en-US" altLang="zh-TW" dirty="0">
                              <a:latin typeface="Times New Roman" panose="02020603050405020304" pitchFamily="18" charset="0"/>
                              <a:cs typeface="Times New Roman" panose="02020603050405020304" pitchFamily="18" charset="0"/>
                            </a:rPr>
                            <a:t>continuous-time setting and allow </a:t>
                          </a:r>
                          <a:r>
                            <a:rPr lang="en-US" altLang="zh-TW" i="0" u="sng" dirty="0">
                              <a:latin typeface="Times New Roman" panose="02020603050405020304" pitchFamily="18" charset="0"/>
                              <a:cs typeface="Times New Roman" panose="02020603050405020304" pitchFamily="18" charset="0"/>
                            </a:rPr>
                            <a:t>both continuous and discrete trading strategies</a:t>
                          </a:r>
                          <a:r>
                            <a:rPr lang="en-US" altLang="zh-TW" dirty="0">
                              <a:latin typeface="Times New Roman" panose="02020603050405020304" pitchFamily="18" charset="0"/>
                              <a:cs typeface="Times New Roman" panose="02020603050405020304" pitchFamily="18" charset="0"/>
                            </a:rPr>
                            <a:t>.</a:t>
                          </a:r>
                          <a:endParaRPr lang="zh-TW" altLang="en-US" dirty="0">
                            <a:solidFill>
                              <a:srgbClr val="FF0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048449948"/>
                      </a:ext>
                    </a:extLst>
                  </a:tr>
                  <a:tr h="656437">
                    <a:tc>
                      <a:txBody>
                        <a:bodyPr/>
                        <a:lstStyle/>
                        <a:p>
                          <a:pPr algn="ctr"/>
                          <a:r>
                            <a:rPr lang="en-US" altLang="zh-TW" dirty="0">
                              <a:latin typeface="Times New Roman" panose="02020603050405020304" pitchFamily="18" charset="0"/>
                              <a:cs typeface="Times New Roman" panose="02020603050405020304" pitchFamily="18" charset="0"/>
                            </a:rPr>
                            <a:t>supply/</a:t>
                          </a:r>
                        </a:p>
                        <a:p>
                          <a:pPr algn="ctr"/>
                          <a:r>
                            <a:rPr lang="en-US" altLang="zh-TW" dirty="0">
                              <a:latin typeface="Times New Roman" panose="02020603050405020304" pitchFamily="18" charset="0"/>
                              <a:cs typeface="Times New Roman" panose="02020603050405020304" pitchFamily="18" charset="0"/>
                            </a:rPr>
                            <a:t>Demand</a:t>
                          </a:r>
                          <a:endParaRPr lang="zh-TW" altLang="en-US" dirty="0">
                            <a:latin typeface="Times New Roman" panose="02020603050405020304" pitchFamily="18" charset="0"/>
                            <a:cs typeface="Times New Roman" panose="02020603050405020304" pitchFamily="18" charset="0"/>
                          </a:endParaRPr>
                        </a:p>
                      </a:txBody>
                      <a:tcPr/>
                    </a:tc>
                    <a:tc gridSpan="3">
                      <a:txBody>
                        <a:bodyPr/>
                        <a:lstStyle/>
                        <a:p>
                          <a:pPr algn="ctr"/>
                          <a:r>
                            <a:rPr lang="en-US" altLang="zh-TW" dirty="0">
                              <a:latin typeface="Times New Roman" panose="02020603050405020304" pitchFamily="18" charset="0"/>
                              <a:cs typeface="Times New Roman" panose="02020603050405020304" pitchFamily="18" charset="0"/>
                            </a:rPr>
                            <a:t>Static price-impact function to describe the supply/demand</a:t>
                          </a:r>
                          <a:endParaRPr lang="zh-TW" altLang="en-US"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a:txBody>
                      <a:tcPr/>
                    </a:tc>
                    <a:tc hMerge="1">
                      <a:txBody>
                        <a:bodyPr/>
                        <a:lstStyle/>
                        <a:p>
                          <a:endParaRPr lang="zh-TW" altLang="en-US" dirty="0"/>
                        </a:p>
                      </a:txBody>
                      <a:tcPr/>
                    </a:tc>
                    <a:tc hMerge="1">
                      <a:txBody>
                        <a:bodyPr/>
                        <a:lstStyle/>
                        <a:p>
                          <a:endParaRPr lang="zh-TW" altLang="en-US" dirty="0">
                            <a:latin typeface="Times New Roman" panose="02020603050405020304" pitchFamily="18" charset="0"/>
                            <a:cs typeface="Times New Roman" panose="02020603050405020304" pitchFamily="18" charset="0"/>
                          </a:endParaRPr>
                        </a:p>
                      </a:txBody>
                      <a:tcPr/>
                    </a:tc>
                    <a:tc>
                      <a:txBody>
                        <a:bodyPr/>
                        <a:lstStyle/>
                        <a:p>
                          <a:r>
                            <a:rPr lang="en-US" altLang="zh-TW" sz="1800" dirty="0">
                              <a:latin typeface="Times New Roman" panose="02020603050405020304" pitchFamily="18" charset="0"/>
                              <a:cs typeface="Times New Roman" panose="02020603050405020304" pitchFamily="18" charset="0"/>
                            </a:rPr>
                            <a:t> </a:t>
                          </a:r>
                          <a:r>
                            <a:rPr lang="en-US" altLang="zh-TW" sz="1800" b="1" dirty="0">
                              <a:solidFill>
                                <a:srgbClr val="FF0000"/>
                              </a:solidFill>
                              <a:latin typeface="Times New Roman" panose="02020603050405020304" pitchFamily="18" charset="0"/>
                              <a:cs typeface="Times New Roman" panose="02020603050405020304" pitchFamily="18" charset="0"/>
                            </a:rPr>
                            <a:t>Dynamic Supply/Demand</a:t>
                          </a:r>
                          <a:endParaRPr lang="zh-TW" altLang="en-US" b="1" dirty="0">
                            <a:solidFill>
                              <a:srgbClr val="FF0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730552611"/>
                      </a:ext>
                    </a:extLst>
                  </a:tr>
                  <a:tr h="2657810">
                    <a:tc>
                      <a:txBody>
                        <a:bodyPr/>
                        <a:lstStyle/>
                        <a:p>
                          <a:pPr algn="ctr"/>
                          <a:r>
                            <a:rPr lang="en-US" altLang="zh-TW" dirty="0">
                              <a:latin typeface="Times New Roman" panose="02020603050405020304" pitchFamily="18" charset="0"/>
                              <a:cs typeface="Times New Roman" panose="02020603050405020304" pitchFamily="18" charset="0"/>
                            </a:rPr>
                            <a:t>strategy</a:t>
                          </a:r>
                          <a:endParaRPr lang="zh-TW" altLang="en-US" dirty="0">
                            <a:latin typeface="Times New Roman" panose="02020603050405020304" pitchFamily="18" charset="0"/>
                            <a:cs typeface="Times New Roman" panose="02020603050405020304" pitchFamily="18" charset="0"/>
                          </a:endParaRPr>
                        </a:p>
                      </a:txBody>
                      <a:tcPr/>
                    </a:tc>
                    <a:tc gridSpan="2">
                      <a:txBody>
                        <a:bodyPr/>
                        <a:lstStyle/>
                        <a:p>
                          <a:endParaRPr lang="zh-TW"/>
                        </a:p>
                      </a:txBody>
                      <a:tcPr>
                        <a:blipFill>
                          <a:blip r:embed="rId3"/>
                          <a:stretch>
                            <a:fillRect l="-39267" t="-102752" r="-210646" b="-55734"/>
                          </a:stretch>
                        </a:blipFill>
                      </a:tcPr>
                    </a:tc>
                    <a:tc hMerge="1">
                      <a:txBody>
                        <a:bodyPr/>
                        <a:lstStyle/>
                        <a:p>
                          <a:endParaRPr lang="zh-TW" altLang="en-US"/>
                        </a:p>
                      </a:txBody>
                      <a:tcPr/>
                    </a:tc>
                    <a:tc>
                      <a:txBody>
                        <a:bodyPr/>
                        <a:lstStyle/>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for a risk-neutral trader, the execution cost with continuous trading is a fixed number and any continuous strategy is as good as another.</a:t>
                          </a:r>
                        </a:p>
                        <a:p>
                          <a:pPr marL="285750" indent="-285750">
                            <a:buFont typeface="Arial" panose="020B0604020202020204" pitchFamily="34" charset="0"/>
                            <a:buChar char="•"/>
                          </a:pPr>
                          <a:endParaRPr lang="en-US" altLang="zh-TW"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the cost of the trades approaches the following limit:</a:t>
                          </a:r>
                        </a:p>
                        <a:p>
                          <a:pPr marL="0" indent="0">
                            <a:buFont typeface="Arial" panose="020B0604020202020204" pitchFamily="34" charset="0"/>
                            <a:buNone/>
                          </a:pPr>
                          <a:r>
                            <a:rPr lang="en-US" altLang="zh-TW" dirty="0">
                              <a:latin typeface="Times New Roman" panose="02020603050405020304" pitchFamily="18" charset="0"/>
                              <a:cs typeface="Times New Roman" panose="02020603050405020304" pitchFamily="18" charset="0"/>
                            </a:rPr>
                            <a:t>     which is strategy-independent.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latin typeface="Times New Roman" panose="02020603050405020304" pitchFamily="18" charset="0"/>
                              <a:cs typeface="Times New Roman" panose="02020603050405020304" pitchFamily="18" charset="0"/>
                            </a:rPr>
                            <a:t>the continuous-time version of the LOB framework and derive the optimal strategy</a:t>
                          </a:r>
                          <a:endParaRPr lang="zh-TW" alt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TW" altLang="en-US"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356472179"/>
                      </a:ext>
                    </a:extLst>
                  </a:tr>
                  <a:tr h="1465973">
                    <a:tc>
                      <a:txBody>
                        <a:bodyPr/>
                        <a:lstStyle/>
                        <a:p>
                          <a:pPr algn="ctr"/>
                          <a:r>
                            <a:rPr lang="en-US" altLang="zh-TW" dirty="0">
                              <a:latin typeface="Times New Roman" panose="02020603050405020304" pitchFamily="18" charset="0"/>
                              <a:cs typeface="Times New Roman" panose="02020603050405020304" pitchFamily="18" charset="0"/>
                            </a:rPr>
                            <a:t>weakness</a:t>
                          </a:r>
                          <a:endParaRPr lang="zh-TW" altLang="en-US" dirty="0">
                            <a:latin typeface="Times New Roman" panose="02020603050405020304" pitchFamily="18" charset="0"/>
                            <a:cs typeface="Times New Roman" panose="02020603050405020304" pitchFamily="18" charset="0"/>
                          </a:endParaRPr>
                        </a:p>
                      </a:txBody>
                      <a:tcPr/>
                    </a:tc>
                    <a:tc gridSpan="2">
                      <a:txBody>
                        <a:bodyPr/>
                        <a:lstStyle/>
                        <a:p>
                          <a:r>
                            <a:rPr lang="en-US" altLang="zh-TW" dirty="0">
                              <a:latin typeface="Times New Roman" panose="02020603050405020304" pitchFamily="18" charset="0"/>
                              <a:cs typeface="Times New Roman" panose="02020603050405020304" pitchFamily="18" charset="0"/>
                            </a:rPr>
                            <a:t>Doesn’t address how to determine the optimal time interval.</a:t>
                          </a:r>
                          <a:endParaRPr lang="zh-TW" altLang="en-US" dirty="0">
                            <a:latin typeface="Times New Roman" panose="02020603050405020304" pitchFamily="18" charset="0"/>
                            <a:cs typeface="Times New Roman" panose="02020603050405020304" pitchFamily="18" charset="0"/>
                          </a:endParaRPr>
                        </a:p>
                      </a:txBody>
                      <a:tcPr/>
                    </a:tc>
                    <a:tc hMerge="1">
                      <a:txBody>
                        <a:bodyPr/>
                        <a:lstStyle/>
                        <a:p>
                          <a:endParaRPr lang="zh-TW" altLang="en-US" dirty="0"/>
                        </a:p>
                      </a:txBody>
                      <a:tcPr/>
                    </a:tc>
                    <a:tc>
                      <a:txBody>
                        <a:bodyPr/>
                        <a:lstStyle/>
                        <a:p>
                          <a:r>
                            <a:rPr lang="en-US" altLang="zh-TW" dirty="0">
                              <a:latin typeface="Times New Roman" panose="02020603050405020304" pitchFamily="18" charset="0"/>
                              <a:cs typeface="Times New Roman" panose="02020603050405020304" pitchFamily="18" charset="0"/>
                            </a:rPr>
                            <a:t>All strategies become equally good. </a:t>
                          </a:r>
                        </a:p>
                        <a:p>
                          <a:r>
                            <a:rPr lang="en-US" altLang="zh-TW" dirty="0">
                              <a:latin typeface="Times New Roman" panose="02020603050405020304" pitchFamily="18" charset="0"/>
                              <a:cs typeface="Times New Roman" panose="02020603050405020304" pitchFamily="18" charset="0"/>
                            </a:rPr>
                            <a:t>This is obviously unrealistic</a:t>
                          </a:r>
                          <a:endParaRPr lang="zh-TW" altLang="en-US" dirty="0">
                            <a:latin typeface="Times New Roman" panose="02020603050405020304" pitchFamily="18" charset="0"/>
                            <a:cs typeface="Times New Roman" panose="02020603050405020304" pitchFamily="18" charset="0"/>
                          </a:endParaRPr>
                        </a:p>
                      </a:txBody>
                      <a:tcPr/>
                    </a:tc>
                    <a:tc>
                      <a:txBody>
                        <a:bodyPr/>
                        <a:lstStyle/>
                        <a:p>
                          <a:endParaRPr lang="zh-TW" altLang="en-US"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854495097"/>
                      </a:ext>
                    </a:extLst>
                  </a:tr>
                </a:tbl>
              </a:graphicData>
            </a:graphic>
          </p:graphicFrame>
        </mc:Fallback>
      </mc:AlternateContent>
      <p:sp>
        <p:nvSpPr>
          <p:cNvPr id="3" name="投影片編號版面配置區 2">
            <a:extLst>
              <a:ext uri="{FF2B5EF4-FFF2-40B4-BE49-F238E27FC236}">
                <a16:creationId xmlns:a16="http://schemas.microsoft.com/office/drawing/2014/main" id="{19076790-8D17-49E2-A6AD-81F6BDC4094D}"/>
              </a:ext>
            </a:extLst>
          </p:cNvPr>
          <p:cNvSpPr>
            <a:spLocks noGrp="1"/>
          </p:cNvSpPr>
          <p:nvPr>
            <p:ph type="sldNum" sz="quarter" idx="12"/>
          </p:nvPr>
        </p:nvSpPr>
        <p:spPr/>
        <p:txBody>
          <a:bodyPr/>
          <a:lstStyle/>
          <a:p>
            <a:fld id="{96F8A2F4-2C25-4EF2-8650-159F3BB9B758}" type="slidenum">
              <a:rPr lang="zh-TW" altLang="en-US" smtClean="0"/>
              <a:t>5</a:t>
            </a:fld>
            <a:endParaRPr lang="zh-TW" altLang="en-US"/>
          </a:p>
        </p:txBody>
      </p:sp>
      <p:pic>
        <p:nvPicPr>
          <p:cNvPr id="4" name="圖片 3">
            <a:extLst>
              <a:ext uri="{FF2B5EF4-FFF2-40B4-BE49-F238E27FC236}">
                <a16:creationId xmlns:a16="http://schemas.microsoft.com/office/drawing/2014/main" id="{4101BE1E-326C-40B2-9C49-50FE16236052}"/>
              </a:ext>
            </a:extLst>
          </p:cNvPr>
          <p:cNvPicPr>
            <a:picLocks noChangeAspect="1"/>
          </p:cNvPicPr>
          <p:nvPr/>
        </p:nvPicPr>
        <p:blipFill>
          <a:blip r:embed="rId4"/>
          <a:stretch>
            <a:fillRect/>
          </a:stretch>
        </p:blipFill>
        <p:spPr>
          <a:xfrm>
            <a:off x="6682654" y="4386807"/>
            <a:ext cx="2092070" cy="365125"/>
          </a:xfrm>
          <a:prstGeom prst="rect">
            <a:avLst/>
          </a:prstGeom>
        </p:spPr>
      </p:pic>
    </p:spTree>
    <p:extLst>
      <p:ext uri="{BB962C8B-B14F-4D97-AF65-F5344CB8AC3E}">
        <p14:creationId xmlns:p14="http://schemas.microsoft.com/office/powerpoint/2010/main" val="421124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nance LOB example">
            <a:extLst>
              <a:ext uri="{FF2B5EF4-FFF2-40B4-BE49-F238E27FC236}">
                <a16:creationId xmlns:a16="http://schemas.microsoft.com/office/drawing/2014/main" id="{21165CD2-F334-444E-B4A5-3A6680271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080" y="2535898"/>
            <a:ext cx="7923635" cy="396181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4621F53D-21E1-4130-86E5-A35BB4603EF5}"/>
              </a:ext>
            </a:extLst>
          </p:cNvPr>
          <p:cNvSpPr/>
          <p:nvPr/>
        </p:nvSpPr>
        <p:spPr>
          <a:xfrm>
            <a:off x="737431" y="1229581"/>
            <a:ext cx="7745067" cy="523220"/>
          </a:xfrm>
          <a:prstGeom prst="rect">
            <a:avLst/>
          </a:prstGeom>
        </p:spPr>
        <p:txBody>
          <a:bodyPr wrap="square">
            <a:spAutoFit/>
          </a:bodyPr>
          <a:lstStyle/>
          <a:p>
            <a:r>
              <a:rPr lang="en-US" altLang="zh-TW" sz="2800" dirty="0">
                <a:latin typeface="Times New Roman" panose="02020603050405020304" pitchFamily="18" charset="0"/>
                <a:cs typeface="Times New Roman" panose="02020603050405020304" pitchFamily="18" charset="0"/>
              </a:rPr>
              <a:t>Limit Order Book</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限價委託簿</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矩形 2">
            <a:extLst>
              <a:ext uri="{FF2B5EF4-FFF2-40B4-BE49-F238E27FC236}">
                <a16:creationId xmlns:a16="http://schemas.microsoft.com/office/drawing/2014/main" id="{BEDB0DD6-6B93-44D6-97C8-C754E31EAD8D}"/>
              </a:ext>
            </a:extLst>
          </p:cNvPr>
          <p:cNvSpPr/>
          <p:nvPr/>
        </p:nvSpPr>
        <p:spPr>
          <a:xfrm>
            <a:off x="737431" y="1803010"/>
            <a:ext cx="10173255"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The collection of all limit orders posted can be viewed as the total demand and supply in the market, and the order book consists of a price and a quantity</a:t>
            </a:r>
            <a:endParaRPr lang="zh-TW" altLang="en-US" dirty="0">
              <a:latin typeface="Times New Roman" panose="02020603050405020304" pitchFamily="18" charset="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834D539E-7DE9-43D7-83AF-FA67A9955BC6}"/>
              </a:ext>
            </a:extLst>
          </p:cNvPr>
          <p:cNvSpPr>
            <a:spLocks noGrp="1"/>
          </p:cNvSpPr>
          <p:nvPr>
            <p:ph type="sldNum" sz="quarter" idx="12"/>
          </p:nvPr>
        </p:nvSpPr>
        <p:spPr>
          <a:xfrm>
            <a:off x="9079287" y="6313035"/>
            <a:ext cx="2743200" cy="365125"/>
          </a:xfrm>
        </p:spPr>
        <p:txBody>
          <a:bodyPr/>
          <a:lstStyle/>
          <a:p>
            <a:fld id="{C4B11F26-43B7-4292-AB73-2460AB42A017}" type="slidenum">
              <a:rPr lang="zh-TW" altLang="en-US" smtClean="0">
                <a:latin typeface="Times New Roman" panose="02020603050405020304" pitchFamily="18" charset="0"/>
                <a:cs typeface="Times New Roman" panose="02020603050405020304" pitchFamily="18" charset="0"/>
              </a:rPr>
              <a:t>6</a:t>
            </a:fld>
            <a:endParaRPr lang="zh-TW" altLang="en-US">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6372D186-F3EB-44B6-8CC5-F1C014332F3A}"/>
              </a:ext>
            </a:extLst>
          </p:cNvPr>
          <p:cNvSpPr/>
          <p:nvPr/>
        </p:nvSpPr>
        <p:spPr>
          <a:xfrm>
            <a:off x="4300583" y="4102093"/>
            <a:ext cx="1255537" cy="369332"/>
          </a:xfrm>
          <a:prstGeom prst="rect">
            <a:avLst/>
          </a:prstGeom>
        </p:spPr>
        <p:txBody>
          <a:bodyPr wrap="none">
            <a:spAutoFit/>
          </a:bodyPr>
          <a:lstStyle/>
          <a:p>
            <a:r>
              <a:rPr lang="en-US" altLang="zh-TW" dirty="0">
                <a:solidFill>
                  <a:srgbClr val="363636"/>
                </a:solidFill>
                <a:latin typeface="Times New Roman" panose="02020603050405020304" pitchFamily="18" charset="0"/>
                <a:cs typeface="Times New Roman" panose="02020603050405020304" pitchFamily="18" charset="0"/>
              </a:rPr>
              <a:t>best ask : A</a:t>
            </a:r>
            <a:endParaRPr lang="zh-TW" altLang="en-US"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F3C1D70F-02B2-4600-AE76-A8803689EC7C}"/>
              </a:ext>
            </a:extLst>
          </p:cNvPr>
          <p:cNvSpPr/>
          <p:nvPr/>
        </p:nvSpPr>
        <p:spPr>
          <a:xfrm>
            <a:off x="4300583" y="4453495"/>
            <a:ext cx="1242648" cy="369332"/>
          </a:xfrm>
          <a:prstGeom prst="rect">
            <a:avLst/>
          </a:prstGeom>
        </p:spPr>
        <p:txBody>
          <a:bodyPr wrap="none">
            <a:spAutoFit/>
          </a:bodyPr>
          <a:lstStyle/>
          <a:p>
            <a:r>
              <a:rPr lang="en-US" altLang="zh-TW" dirty="0">
                <a:solidFill>
                  <a:srgbClr val="363636"/>
                </a:solidFill>
                <a:latin typeface="Times New Roman" panose="02020603050405020304" pitchFamily="18" charset="0"/>
                <a:cs typeface="Times New Roman" panose="02020603050405020304" pitchFamily="18" charset="0"/>
              </a:rPr>
              <a:t>best bid : B</a:t>
            </a:r>
            <a:endParaRPr lang="zh-TW" altLang="en-US"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D7C22720-1D11-46DE-A3EA-366D0851B788}"/>
              </a:ext>
            </a:extLst>
          </p:cNvPr>
          <p:cNvSpPr/>
          <p:nvPr/>
        </p:nvSpPr>
        <p:spPr>
          <a:xfrm>
            <a:off x="6500045" y="4221343"/>
            <a:ext cx="4725653" cy="369332"/>
          </a:xfrm>
          <a:prstGeom prst="rect">
            <a:avLst/>
          </a:prstGeom>
        </p:spPr>
        <p:txBody>
          <a:bodyPr wrap="none">
            <a:spAutoFit/>
          </a:bodyPr>
          <a:lstStyle/>
          <a:p>
            <a:r>
              <a:rPr lang="en-US" altLang="zh-TW" dirty="0">
                <a:solidFill>
                  <a:srgbClr val="363636"/>
                </a:solidFill>
                <a:latin typeface="Times New Roman" panose="02020603050405020304" pitchFamily="18" charset="0"/>
                <a:cs typeface="Times New Roman" panose="02020603050405020304" pitchFamily="18" charset="0"/>
              </a:rPr>
              <a:t>mid price : V = (best ask price + best bid price)/2</a:t>
            </a:r>
            <a:endParaRPr lang="zh-TW" altLang="en-US"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9E3D19B7-A52C-4D94-9FE8-C3A26344AC40}"/>
              </a:ext>
            </a:extLst>
          </p:cNvPr>
          <p:cNvPicPr>
            <a:picLocks noChangeAspect="1"/>
          </p:cNvPicPr>
          <p:nvPr/>
        </p:nvPicPr>
        <p:blipFill>
          <a:blip r:embed="rId4"/>
          <a:stretch>
            <a:fillRect/>
          </a:stretch>
        </p:blipFill>
        <p:spPr>
          <a:xfrm>
            <a:off x="7333485" y="4586439"/>
            <a:ext cx="3244222" cy="365125"/>
          </a:xfrm>
          <a:prstGeom prst="rect">
            <a:avLst/>
          </a:prstGeom>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BBA48F20-ACD7-4A1A-A225-D02E29E80884}"/>
                  </a:ext>
                </a:extLst>
              </p:cNvPr>
              <p:cNvSpPr txBox="1"/>
              <p:nvPr/>
            </p:nvSpPr>
            <p:spPr>
              <a:xfrm>
                <a:off x="7491898" y="5075246"/>
                <a:ext cx="1174424" cy="5249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𝐴</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𝑠</m:t>
                          </m:r>
                        </m:num>
                        <m:den>
                          <m:r>
                            <a:rPr lang="en-US" altLang="zh-TW" sz="2000" b="0" i="1" smtClean="0">
                              <a:latin typeface="Cambria Math" panose="02040503050406030204" pitchFamily="18" charset="0"/>
                            </a:rPr>
                            <m:t>2</m:t>
                          </m:r>
                        </m:den>
                      </m:f>
                    </m:oMath>
                  </m:oMathPara>
                </a14:m>
                <a:endParaRPr lang="en-US" altLang="zh-TW" sz="2000" b="0" dirty="0"/>
              </a:p>
            </p:txBody>
          </p:sp>
        </mc:Choice>
        <mc:Fallback xmlns="">
          <p:sp>
            <p:nvSpPr>
              <p:cNvPr id="10" name="文字方塊 9">
                <a:extLst>
                  <a:ext uri="{FF2B5EF4-FFF2-40B4-BE49-F238E27FC236}">
                    <a16:creationId xmlns:a16="http://schemas.microsoft.com/office/drawing/2014/main" id="{BBA48F20-ACD7-4A1A-A225-D02E29E80884}"/>
                  </a:ext>
                </a:extLst>
              </p:cNvPr>
              <p:cNvSpPr txBox="1">
                <a:spLocks noRot="1" noChangeAspect="1" noMove="1" noResize="1" noEditPoints="1" noAdjustHandles="1" noChangeArrowheads="1" noChangeShapeType="1" noTextEdit="1"/>
              </p:cNvSpPr>
              <p:nvPr/>
            </p:nvSpPr>
            <p:spPr>
              <a:xfrm>
                <a:off x="7491898" y="5075246"/>
                <a:ext cx="1174424" cy="524952"/>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E51AEAF6-1F02-4F86-8DED-45E8973A52A4}"/>
                  </a:ext>
                </a:extLst>
              </p:cNvPr>
              <p:cNvSpPr txBox="1"/>
              <p:nvPr/>
            </p:nvSpPr>
            <p:spPr>
              <a:xfrm>
                <a:off x="9079287" y="5059676"/>
                <a:ext cx="986873" cy="410241"/>
              </a:xfrm>
              <a:prstGeom prst="rect">
                <a:avLst/>
              </a:prstGeom>
              <a:noFill/>
            </p:spPr>
            <p:txBody>
              <a:bodyPr wrap="none" lIns="0" tIns="0" rIns="0" bIns="0" rtlCol="0">
                <a:spAutoFit/>
              </a:bodyPr>
              <a:lstStyle/>
              <a:p>
                <a:r>
                  <a:rPr lang="en-US" altLang="zh-TW" sz="2000" b="0" dirty="0"/>
                  <a:t>B</a:t>
                </a:r>
                <a14:m>
                  <m:oMath xmlns:m="http://schemas.openxmlformats.org/officeDocument/2006/math">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𝑠</m:t>
                        </m:r>
                      </m:num>
                      <m:den>
                        <m:r>
                          <a:rPr lang="en-US" altLang="zh-TW" sz="2000" b="0" i="1" smtClean="0">
                            <a:latin typeface="Cambria Math" panose="02040503050406030204" pitchFamily="18" charset="0"/>
                          </a:rPr>
                          <m:t>2</m:t>
                        </m:r>
                      </m:den>
                    </m:f>
                  </m:oMath>
                </a14:m>
                <a:endParaRPr lang="en-US" altLang="zh-TW" sz="2000" b="0" dirty="0"/>
              </a:p>
            </p:txBody>
          </p:sp>
        </mc:Choice>
        <mc:Fallback xmlns="">
          <p:sp>
            <p:nvSpPr>
              <p:cNvPr id="11" name="文字方塊 10">
                <a:extLst>
                  <a:ext uri="{FF2B5EF4-FFF2-40B4-BE49-F238E27FC236}">
                    <a16:creationId xmlns:a16="http://schemas.microsoft.com/office/drawing/2014/main" id="{E51AEAF6-1F02-4F86-8DED-45E8973A52A4}"/>
                  </a:ext>
                </a:extLst>
              </p:cNvPr>
              <p:cNvSpPr txBox="1">
                <a:spLocks noRot="1" noChangeAspect="1" noMove="1" noResize="1" noEditPoints="1" noAdjustHandles="1" noChangeArrowheads="1" noChangeShapeType="1" noTextEdit="1"/>
              </p:cNvSpPr>
              <p:nvPr/>
            </p:nvSpPr>
            <p:spPr>
              <a:xfrm>
                <a:off x="9079287" y="5059676"/>
                <a:ext cx="986873" cy="410241"/>
              </a:xfrm>
              <a:prstGeom prst="rect">
                <a:avLst/>
              </a:prstGeom>
              <a:blipFill>
                <a:blip r:embed="rId6"/>
                <a:stretch>
                  <a:fillRect l="-15432" t="-8955" r="-6173" b="-22388"/>
                </a:stretch>
              </a:blipFill>
            </p:spPr>
            <p:txBody>
              <a:bodyPr/>
              <a:lstStyle/>
              <a:p>
                <a:r>
                  <a:rPr lang="zh-TW" altLang="en-US">
                    <a:noFill/>
                  </a:rPr>
                  <a:t> </a:t>
                </a:r>
              </a:p>
            </p:txBody>
          </p:sp>
        </mc:Fallback>
      </mc:AlternateContent>
      <p:sp>
        <p:nvSpPr>
          <p:cNvPr id="12" name="矩形 11">
            <a:extLst>
              <a:ext uri="{FF2B5EF4-FFF2-40B4-BE49-F238E27FC236}">
                <a16:creationId xmlns:a16="http://schemas.microsoft.com/office/drawing/2014/main" id="{70334678-1C9E-4408-8A02-AC756EC630CD}"/>
              </a:ext>
            </a:extLst>
          </p:cNvPr>
          <p:cNvSpPr/>
          <p:nvPr/>
        </p:nvSpPr>
        <p:spPr>
          <a:xfrm>
            <a:off x="737431" y="396706"/>
            <a:ext cx="10429458" cy="707886"/>
          </a:xfrm>
          <a:prstGeom prst="rect">
            <a:avLst/>
          </a:prstGeom>
        </p:spPr>
        <p:txBody>
          <a:bodyPr wrap="none">
            <a:spAutoFit/>
          </a:bodyPr>
          <a:lstStyle/>
          <a:p>
            <a:r>
              <a:rPr lang="en-US" altLang="zh-TW" sz="4000" dirty="0">
                <a:latin typeface="Times New Roman" panose="02020603050405020304" pitchFamily="18" charset="0"/>
                <a:cs typeface="Times New Roman" panose="02020603050405020304" pitchFamily="18" charset="0"/>
              </a:rPr>
              <a:t>Limit Order Book and Supply/Demand Dynamics</a:t>
            </a:r>
            <a:endParaRPr lang="zh-TW" altLang="en-US" sz="4000" dirty="0"/>
          </a:p>
        </p:txBody>
      </p:sp>
    </p:spTree>
    <p:extLst>
      <p:ext uri="{BB962C8B-B14F-4D97-AF65-F5344CB8AC3E}">
        <p14:creationId xmlns:p14="http://schemas.microsoft.com/office/powerpoint/2010/main" val="363553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1484FE6-4174-4AD6-AD9A-446F39599C96}"/>
              </a:ext>
            </a:extLst>
          </p:cNvPr>
          <p:cNvSpPr>
            <a:spLocks noGrp="1"/>
          </p:cNvSpPr>
          <p:nvPr>
            <p:ph type="sldNum" sz="quarter" idx="12"/>
          </p:nvPr>
        </p:nvSpPr>
        <p:spPr/>
        <p:txBody>
          <a:bodyPr/>
          <a:lstStyle/>
          <a:p>
            <a:fld id="{96F8A2F4-2C25-4EF2-8650-159F3BB9B758}" type="slidenum">
              <a:rPr lang="zh-TW" altLang="en-US" smtClean="0"/>
              <a:t>7</a:t>
            </a:fld>
            <a:endParaRPr lang="zh-TW" altLang="en-US"/>
          </a:p>
        </p:txBody>
      </p:sp>
      <p:sp>
        <p:nvSpPr>
          <p:cNvPr id="3" name="矩形 2">
            <a:extLst>
              <a:ext uri="{FF2B5EF4-FFF2-40B4-BE49-F238E27FC236}">
                <a16:creationId xmlns:a16="http://schemas.microsoft.com/office/drawing/2014/main" id="{95BA1DA0-1B2F-4329-AD1F-07EDEB6C643C}"/>
              </a:ext>
            </a:extLst>
          </p:cNvPr>
          <p:cNvSpPr/>
          <p:nvPr/>
        </p:nvSpPr>
        <p:spPr>
          <a:xfrm>
            <a:off x="296148" y="1513631"/>
            <a:ext cx="2606804"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Some assumptions</a:t>
            </a:r>
            <a:endParaRPr lang="zh-TW"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6ABBF739-7078-42B6-AC4C-0A0269F20094}"/>
                  </a:ext>
                </a:extLst>
              </p:cNvPr>
              <p:cNvSpPr/>
              <p:nvPr/>
            </p:nvSpPr>
            <p:spPr>
              <a:xfrm>
                <a:off x="756920" y="484986"/>
                <a:ext cx="10678160" cy="873572"/>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Because we are considering </a:t>
                </a:r>
                <a:r>
                  <a:rPr lang="en-US" altLang="zh-TW" dirty="0">
                    <a:solidFill>
                      <a:srgbClr val="FF0000"/>
                    </a:solidFill>
                    <a:latin typeface="Times New Roman" panose="02020603050405020304" pitchFamily="18" charset="0"/>
                    <a:cs typeface="Times New Roman" panose="02020603050405020304" pitchFamily="18" charset="0"/>
                  </a:rPr>
                  <a:t>the execution of a large buy order</a:t>
                </a:r>
                <a:r>
                  <a:rPr lang="en-US" altLang="zh-TW" dirty="0">
                    <a:latin typeface="Times New Roman" panose="02020603050405020304" pitchFamily="18" charset="0"/>
                    <a:cs typeface="Times New Roman" panose="02020603050405020304" pitchFamily="18" charset="0"/>
                  </a:rPr>
                  <a:t>, we will focus </a:t>
                </a:r>
                <a:r>
                  <a:rPr lang="en-US" altLang="zh-TW" dirty="0">
                    <a:solidFill>
                      <a:srgbClr val="FF0000"/>
                    </a:solidFill>
                    <a:latin typeface="Times New Roman" panose="02020603050405020304" pitchFamily="18" charset="0"/>
                    <a:cs typeface="Times New Roman" panose="02020603050405020304" pitchFamily="18" charset="0"/>
                  </a:rPr>
                  <a:t>on the upper half of the LOB</a:t>
                </a:r>
                <a:r>
                  <a:rPr lang="en-US" altLang="zh-TW" dirty="0">
                    <a:latin typeface="Times New Roman" panose="02020603050405020304" pitchFamily="18" charset="0"/>
                    <a:cs typeface="Times New Roman" panose="02020603050405020304" pitchFamily="18" charset="0"/>
                  </a:rPr>
                  <a:t>.</a:t>
                </a:r>
              </a:p>
              <a:p>
                <a:pPr>
                  <a:lnSpc>
                    <a:spcPct val="150000"/>
                  </a:lnSpc>
                </a:pPr>
                <a:r>
                  <a:rPr lang="en-US" altLang="zh-TW" dirty="0">
                    <a:latin typeface="Times New Roman" panose="02020603050405020304" pitchFamily="18" charset="0"/>
                    <a:cs typeface="Times New Roman" panose="02020603050405020304" pitchFamily="18" charset="0"/>
                  </a:rPr>
                  <a:t>Let the LOB (</a:t>
                </a:r>
                <a:r>
                  <a:rPr lang="en-US" altLang="zh-TW" dirty="0">
                    <a:solidFill>
                      <a:srgbClr val="FF0000"/>
                    </a:solidFill>
                    <a:latin typeface="Times New Roman" panose="02020603050405020304" pitchFamily="18" charset="0"/>
                    <a:cs typeface="Times New Roman" panose="02020603050405020304" pitchFamily="18" charset="0"/>
                  </a:rPr>
                  <a:t>the upper half of it</a:t>
                </a:r>
                <a:r>
                  <a:rPr lang="en-US" altLang="zh-TW" dirty="0">
                    <a:latin typeface="Times New Roman" panose="02020603050405020304" pitchFamily="18" charset="0"/>
                    <a:cs typeface="Times New Roman" panose="02020603050405020304" pitchFamily="18" charset="0"/>
                  </a:rPr>
                  <a:t>) at time t be </a:t>
                </a: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𝑞</m:t>
                        </m:r>
                      </m:e>
                      <m:sub>
                        <m:r>
                          <a:rPr lang="en-US" altLang="zh-TW" b="0" i="1" smtClean="0">
                            <a:latin typeface="Cambria Math" panose="02040503050406030204" pitchFamily="18" charset="0"/>
                            <a:cs typeface="Times New Roman" panose="02020603050405020304" pitchFamily="18" charset="0"/>
                          </a:rPr>
                          <m:t>𝐴</m:t>
                        </m:r>
                      </m:sub>
                    </m:sSub>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𝑃</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𝐹</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𝑍</m:t>
                        </m:r>
                      </m:e>
                      <m:sub>
                        <m:r>
                          <a:rPr lang="en-US" altLang="zh-TW" b="0" i="1" smtClean="0">
                            <a:latin typeface="Cambria Math" panose="02040503050406030204" pitchFamily="18" charset="0"/>
                            <a:cs typeface="Times New Roman" panose="02020603050405020304" pitchFamily="18" charset="0"/>
                          </a:rPr>
                          <m:t>𝑡</m:t>
                        </m:r>
                      </m:sub>
                    </m:sSub>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𝑡</m:t>
                    </m:r>
                    <m:r>
                      <a:rPr lang="en-US" altLang="zh-TW" b="0" i="1" smtClean="0">
                        <a:latin typeface="Cambria Math" panose="02040503050406030204" pitchFamily="18" charset="0"/>
                        <a:cs typeface="Times New Roman" panose="02020603050405020304" pitchFamily="18" charset="0"/>
                      </a:rPr>
                      <m:t>)</m:t>
                    </m:r>
                  </m:oMath>
                </a14:m>
                <a:endParaRPr lang="zh-TW" altLang="en-US"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6ABBF739-7078-42B6-AC4C-0A0269F20094}"/>
                  </a:ext>
                </a:extLst>
              </p:cNvPr>
              <p:cNvSpPr>
                <a:spLocks noRot="1" noChangeAspect="1" noMove="1" noResize="1" noEditPoints="1" noAdjustHandles="1" noChangeArrowheads="1" noChangeShapeType="1" noTextEdit="1"/>
              </p:cNvSpPr>
              <p:nvPr/>
            </p:nvSpPr>
            <p:spPr>
              <a:xfrm>
                <a:off x="756920" y="484986"/>
                <a:ext cx="10678160" cy="873572"/>
              </a:xfrm>
              <a:prstGeom prst="rect">
                <a:avLst/>
              </a:prstGeom>
              <a:blipFill>
                <a:blip r:embed="rId3"/>
                <a:stretch>
                  <a:fillRect l="-457" b="-104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64E491D0-5B22-4F7E-94C4-FA47CDEBEB74}"/>
                  </a:ext>
                </a:extLst>
              </p:cNvPr>
              <p:cNvSpPr txBox="1"/>
              <p:nvPr/>
            </p:nvSpPr>
            <p:spPr>
              <a:xfrm>
                <a:off x="676872" y="2015678"/>
                <a:ext cx="10678160" cy="2588081"/>
              </a:xfrm>
              <a:prstGeom prst="rect">
                <a:avLst/>
              </a:prstGeom>
              <a:noFill/>
            </p:spPr>
            <p:txBody>
              <a:bodyPr wrap="square" rtlCol="0">
                <a:spAutoFit/>
              </a:bodyPr>
              <a:lstStyle/>
              <a:p>
                <a:pPr>
                  <a:lnSpc>
                    <a:spcPct val="150000"/>
                  </a:lnSpc>
                </a:pPr>
                <a:r>
                  <a:rPr lang="en-US" altLang="zh-TW" dirty="0">
                    <a:latin typeface="Times New Roman" panose="02020603050405020304" pitchFamily="18" charset="0"/>
                    <a:cs typeface="Times New Roman" panose="02020603050405020304" pitchFamily="18" charset="0"/>
                  </a:rPr>
                  <a:t>P</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sell at price P</a:t>
                </a:r>
              </a:p>
              <a:p>
                <a:pPr>
                  <a:lnSpc>
                    <a:spcPct val="150000"/>
                  </a:lnSpc>
                </a:pPr>
                <a:r>
                  <a:rPr lang="zh-TW" alt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𝐹</m:t>
                        </m:r>
                      </m:e>
                      <m:sub>
                        <m:r>
                          <a:rPr lang="en-US" altLang="zh-TW" i="1">
                            <a:latin typeface="Cambria Math" panose="02040503050406030204" pitchFamily="18" charset="0"/>
                            <a:cs typeface="Times New Roman" panose="02020603050405020304" pitchFamily="18" charset="0"/>
                          </a:rPr>
                          <m:t>𝑡</m:t>
                        </m:r>
                      </m:sub>
                    </m:sSub>
                    <m:r>
                      <a:rPr lang="en-US" altLang="zh-TW" i="1">
                        <a:latin typeface="Cambria Math" panose="02040503050406030204" pitchFamily="18" charset="0"/>
                        <a:cs typeface="Times New Roman" panose="02020603050405020304" pitchFamily="18" charset="0"/>
                      </a:rPr>
                      <m:t> </m:t>
                    </m:r>
                  </m:oMath>
                </a14:m>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the fundamental value </a:t>
                </a:r>
                <a:r>
                  <a:rPr lang="en-US" altLang="zh-TW" dirty="0">
                    <a:solidFill>
                      <a:srgbClr val="FF0000"/>
                    </a:solidFill>
                    <a:latin typeface="Times New Roman" panose="02020603050405020304" pitchFamily="18" charset="0"/>
                    <a:cs typeface="Times New Roman" panose="02020603050405020304" pitchFamily="18" charset="0"/>
                  </a:rPr>
                  <a:t>follows a Brownian motion </a:t>
                </a:r>
                <a:r>
                  <a:rPr lang="en-US" altLang="zh-TW" dirty="0">
                    <a:latin typeface="Times New Roman" panose="02020603050405020304" pitchFamily="18" charset="0"/>
                    <a:cs typeface="Times New Roman" panose="02020603050405020304" pitchFamily="18" charset="0"/>
                  </a:rPr>
                  <a:t>, reflecting the fact that in absence of any trades, the mid-quote price (</a:t>
                </a:r>
                <a14:m>
                  <m:oMath xmlns:m="http://schemas.openxmlformats.org/officeDocument/2006/math">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𝑉</m:t>
                        </m:r>
                      </m:e>
                      <m:sub>
                        <m:r>
                          <a:rPr lang="en-US" altLang="zh-TW" i="1">
                            <a:latin typeface="Cambria Math" panose="02040503050406030204" pitchFamily="18" charset="0"/>
                            <a:cs typeface="Times New Roman" panose="02020603050405020304" pitchFamily="18" charset="0"/>
                          </a:rPr>
                          <m:t>𝑡</m:t>
                        </m:r>
                      </m:sub>
                    </m:sSub>
                  </m:oMath>
                </a14:m>
                <a:r>
                  <a:rPr lang="en-US" altLang="zh-TW" dirty="0">
                    <a:latin typeface="Times New Roman" panose="02020603050405020304" pitchFamily="18" charset="0"/>
                    <a:cs typeface="Times New Roman" panose="02020603050405020304" pitchFamily="18" charset="0"/>
                  </a:rPr>
                  <a:t>) may change due to news about the fundamental value of the security. </a:t>
                </a:r>
              </a:p>
              <a:p>
                <a:pPr>
                  <a:lnSpc>
                    <a:spcPct val="150000"/>
                  </a:lnSpc>
                </a:pPr>
                <a14:m>
                  <m:oMath xmlns:m="http://schemas.openxmlformats.org/officeDocument/2006/math">
                    <m:r>
                      <a:rPr lang="en-US" altLang="zh-TW"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 </m:t>
                    </m:r>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𝑉</m:t>
                        </m:r>
                      </m:e>
                      <m:sub>
                        <m:r>
                          <a:rPr lang="en-US" altLang="zh-TW" i="1">
                            <a:latin typeface="Cambria Math" panose="02040503050406030204" pitchFamily="18" charset="0"/>
                            <a:cs typeface="Times New Roman" panose="02020603050405020304" pitchFamily="18" charset="0"/>
                          </a:rPr>
                          <m:t>𝑡</m:t>
                        </m:r>
                      </m:sub>
                    </m:sSub>
                    <m:r>
                      <a:rPr lang="en-US" altLang="zh-TW" i="1">
                        <a:latin typeface="Cambria Math" panose="02040503050406030204" pitchFamily="18" charset="0"/>
                        <a:cs typeface="Times New Roman" panose="02020603050405020304" pitchFamily="18" charset="0"/>
                      </a:rPr>
                      <m:t>=</m:t>
                    </m:r>
                  </m:oMath>
                </a14:m>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𝐹</m:t>
                        </m:r>
                      </m:e>
                      <m:sub>
                        <m:r>
                          <a:rPr lang="en-US" altLang="zh-TW" i="1">
                            <a:latin typeface="Cambria Math" panose="02040503050406030204" pitchFamily="18" charset="0"/>
                            <a:cs typeface="Times New Roman" panose="02020603050405020304" pitchFamily="18" charset="0"/>
                          </a:rPr>
                          <m:t>𝑡</m:t>
                        </m:r>
                      </m:sub>
                    </m:sSub>
                  </m:oMath>
                </a14:m>
                <a:r>
                  <a:rPr lang="en-US" altLang="zh-TW" dirty="0">
                    <a:latin typeface="Times New Roman" panose="02020603050405020304" pitchFamily="18" charset="0"/>
                    <a:cs typeface="Times New Roman" panose="02020603050405020304" pitchFamily="18" charset="0"/>
                  </a:rPr>
                  <a:t>, in absence of any trades and the LOB maintains the same shape except that the mid-point,</a:t>
                </a:r>
              </a:p>
              <a:p>
                <a:pPr>
                  <a:lnSpc>
                    <a:spcPct val="150000"/>
                  </a:lnSpc>
                </a:pPr>
                <a:r>
                  <a:rPr lang="en-US" altLang="zh-TW" dirty="0">
                    <a:latin typeface="Times New Roman" panose="02020603050405020304" pitchFamily="18" charset="0"/>
                    <a:cs typeface="Times New Roman" panose="02020603050405020304" pitchFamily="18" charset="0"/>
                  </a:rPr>
                  <a:t>     (Vt is changing with Ft.)</a:t>
                </a:r>
                <a:r>
                  <a:rPr lang="zh-TW" altLang="en-US" dirty="0">
                    <a:latin typeface="Times New Roman" panose="02020603050405020304" pitchFamily="18" charset="0"/>
                    <a:cs typeface="Times New Roman" panose="02020603050405020304" pitchFamily="18" charset="0"/>
                  </a:rPr>
                  <a:t> </a:t>
                </a:r>
                <a:endParaRPr lang="en-US" altLang="zh-TW"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𝑍</m:t>
                        </m:r>
                      </m:e>
                      <m:sub>
                        <m:r>
                          <a:rPr lang="en-US" altLang="zh-TW" i="1">
                            <a:latin typeface="Cambria Math" panose="02040503050406030204" pitchFamily="18" charset="0"/>
                          </a:rPr>
                          <m:t>𝑡</m:t>
                        </m:r>
                      </m:sub>
                    </m:sSub>
                    <m:r>
                      <a:rPr lang="en-US" altLang="zh-TW" i="1">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 the </a:t>
                </a:r>
                <a:r>
                  <a:rPr lang="en-US" altLang="zh-TW" dirty="0">
                    <a:solidFill>
                      <a:srgbClr val="FF0000"/>
                    </a:solidFill>
                    <a:latin typeface="Times New Roman" panose="02020603050405020304" pitchFamily="18" charset="0"/>
                    <a:cs typeface="Times New Roman" panose="02020603050405020304" pitchFamily="18" charset="0"/>
                  </a:rPr>
                  <a:t>only set of relevant state variables is the history of past trades</a:t>
                </a:r>
                <a:r>
                  <a:rPr lang="en-US" altLang="zh-TW" dirty="0">
                    <a:latin typeface="Times New Roman" panose="02020603050405020304" pitchFamily="18" charset="0"/>
                    <a:cs typeface="Times New Roman" panose="02020603050405020304" pitchFamily="18" charset="0"/>
                  </a:rPr>
                  <a:t>, which we denote by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[0,</m:t>
                        </m:r>
                        <m:r>
                          <a:rPr lang="en-US" altLang="zh-TW" i="1">
                            <a:latin typeface="Cambria Math" panose="02040503050406030204" pitchFamily="18" charset="0"/>
                          </a:rPr>
                          <m:t>𝑡</m:t>
                        </m:r>
                        <m:r>
                          <a:rPr lang="en-US" altLang="zh-TW" i="1">
                            <a:latin typeface="Cambria Math" panose="02040503050406030204" pitchFamily="18" charset="0"/>
                          </a:rPr>
                          <m:t>]</m:t>
                        </m:r>
                      </m:sub>
                    </m:sSub>
                  </m:oMath>
                </a14:m>
                <a:r>
                  <a:rPr lang="en-US" altLang="zh-TW" dirty="0">
                    <a:latin typeface="Times New Roman" panose="02020603050405020304" pitchFamily="18" charset="0"/>
                    <a:cs typeface="Times New Roman" panose="02020603050405020304" pitchFamily="18" charset="0"/>
                  </a:rPr>
                  <a:t>, i.e.,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𝑍</m:t>
                        </m:r>
                      </m:e>
                      <m:sub>
                        <m:r>
                          <a:rPr lang="en-US" altLang="zh-TW" i="1">
                            <a:latin typeface="Cambria Math" panose="02040503050406030204" pitchFamily="18" charset="0"/>
                          </a:rPr>
                          <m:t>𝑡</m:t>
                        </m:r>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d>
                          <m:dPr>
                            <m:begChr m:val="["/>
                            <m:endChr m:val="]"/>
                            <m:ctrlPr>
                              <a:rPr lang="en-US" altLang="zh-TW" i="1">
                                <a:latin typeface="Cambria Math" panose="02040503050406030204" pitchFamily="18" charset="0"/>
                              </a:rPr>
                            </m:ctrlPr>
                          </m:dPr>
                          <m:e>
                            <m:r>
                              <a:rPr lang="en-US" altLang="zh-TW" i="1">
                                <a:latin typeface="Cambria Math" panose="02040503050406030204" pitchFamily="18" charset="0"/>
                              </a:rPr>
                              <m:t>0,</m:t>
                            </m:r>
                            <m:r>
                              <a:rPr lang="en-US" altLang="zh-TW" i="1">
                                <a:latin typeface="Cambria Math" panose="02040503050406030204" pitchFamily="18" charset="0"/>
                              </a:rPr>
                              <m:t>𝑡</m:t>
                            </m:r>
                          </m:e>
                        </m:d>
                      </m:sub>
                    </m:sSub>
                  </m:oMath>
                </a14:m>
                <a:endParaRPr lang="en-US" altLang="zh-TW" dirty="0">
                  <a:latin typeface="Times New Roman" panose="02020603050405020304" pitchFamily="18" charset="0"/>
                  <a:cs typeface="Times New Roman" panose="02020603050405020304" pitchFamily="18" charset="0"/>
                </a:endParaRPr>
              </a:p>
            </p:txBody>
          </p:sp>
        </mc:Choice>
        <mc:Fallback xmlns="">
          <p:sp>
            <p:nvSpPr>
              <p:cNvPr id="5" name="文字方塊 4">
                <a:extLst>
                  <a:ext uri="{FF2B5EF4-FFF2-40B4-BE49-F238E27FC236}">
                    <a16:creationId xmlns:a16="http://schemas.microsoft.com/office/drawing/2014/main" id="{64E491D0-5B22-4F7E-94C4-FA47CDEBEB74}"/>
                  </a:ext>
                </a:extLst>
              </p:cNvPr>
              <p:cNvSpPr txBox="1">
                <a:spLocks noRot="1" noChangeAspect="1" noMove="1" noResize="1" noEditPoints="1" noAdjustHandles="1" noChangeArrowheads="1" noChangeShapeType="1" noTextEdit="1"/>
              </p:cNvSpPr>
              <p:nvPr/>
            </p:nvSpPr>
            <p:spPr>
              <a:xfrm>
                <a:off x="676872" y="2015678"/>
                <a:ext cx="10678160" cy="2588081"/>
              </a:xfrm>
              <a:prstGeom prst="rect">
                <a:avLst/>
              </a:prstGeom>
              <a:blipFill>
                <a:blip r:embed="rId4"/>
                <a:stretch>
                  <a:fillRect l="-457" b="-1887"/>
                </a:stretch>
              </a:blipFill>
            </p:spPr>
            <p:txBody>
              <a:bodyPr/>
              <a:lstStyle/>
              <a:p>
                <a:r>
                  <a:rPr lang="zh-TW" altLang="en-US">
                    <a:noFill/>
                  </a:rPr>
                  <a:t> </a:t>
                </a:r>
              </a:p>
            </p:txBody>
          </p:sp>
        </mc:Fallback>
      </mc:AlternateContent>
      <p:sp>
        <p:nvSpPr>
          <p:cNvPr id="6" name="矩形 5">
            <a:extLst>
              <a:ext uri="{FF2B5EF4-FFF2-40B4-BE49-F238E27FC236}">
                <a16:creationId xmlns:a16="http://schemas.microsoft.com/office/drawing/2014/main" id="{5580FACC-7ABF-4E26-9FFA-3FA713EFE72C}"/>
              </a:ext>
            </a:extLst>
          </p:cNvPr>
          <p:cNvSpPr/>
          <p:nvPr/>
        </p:nvSpPr>
        <p:spPr>
          <a:xfrm>
            <a:off x="6593108" y="1019311"/>
            <a:ext cx="5351273"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Let </a:t>
            </a:r>
            <a:r>
              <a:rPr lang="en-US" altLang="zh-TW" i="1" dirty="0" err="1">
                <a:latin typeface="Times New Roman" panose="02020603050405020304" pitchFamily="18" charset="0"/>
                <a:cs typeface="Times New Roman" panose="02020603050405020304" pitchFamily="18" charset="0"/>
              </a:rPr>
              <a:t>q</a:t>
            </a:r>
            <a:r>
              <a:rPr lang="en-US" altLang="zh-TW" i="1" baseline="-25000" dirty="0" err="1">
                <a:latin typeface="Times New Roman" panose="02020603050405020304" pitchFamily="18" charset="0"/>
                <a:cs typeface="Times New Roman" panose="02020603050405020304" pitchFamily="18" charset="0"/>
              </a:rPr>
              <a:t>A</a:t>
            </a:r>
            <a:r>
              <a:rPr lang="en-US" altLang="zh-TW" i="1" dirty="0">
                <a:latin typeface="Times New Roman" panose="02020603050405020304" pitchFamily="18" charset="0"/>
                <a:cs typeface="Times New Roman" panose="02020603050405020304" pitchFamily="18" charset="0"/>
              </a:rPr>
              <a:t>(P) </a:t>
            </a:r>
            <a:r>
              <a:rPr lang="en-US" altLang="zh-TW" dirty="0">
                <a:latin typeface="Times New Roman" panose="02020603050405020304" pitchFamily="18" charset="0"/>
                <a:cs typeface="Times New Roman" panose="02020603050405020304" pitchFamily="18" charset="0"/>
              </a:rPr>
              <a:t>be the density of limit orders to sell at price P</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80E8CE7-EF36-413D-BA62-D77AD721701B}"/>
                  </a:ext>
                </a:extLst>
              </p:cNvPr>
              <p:cNvSpPr/>
              <p:nvPr/>
            </p:nvSpPr>
            <p:spPr>
              <a:xfrm>
                <a:off x="676872" y="4659244"/>
                <a:ext cx="10838255" cy="2063642"/>
              </a:xfrm>
              <a:prstGeom prst="rect">
                <a:avLst/>
              </a:prstGeom>
            </p:spPr>
            <p:txBody>
              <a:bodyPr wrap="square">
                <a:spAutoFit/>
              </a:bodyPr>
              <a:lstStyle/>
              <a:p>
                <a:pPr>
                  <a:lnSpc>
                    <a:spcPts val="2600"/>
                  </a:lnSpc>
                </a:pPr>
                <a:endParaRPr lang="en-US" altLang="zh-TW" dirty="0">
                  <a:latin typeface="Times New Roman" panose="02020603050405020304" pitchFamily="18" charset="0"/>
                  <a:cs typeface="Times New Roman" panose="02020603050405020304" pitchFamily="18" charset="0"/>
                </a:endParaRPr>
              </a:p>
              <a:p>
                <a:pPr>
                  <a:lnSpc>
                    <a:spcPts val="2600"/>
                  </a:lnSpc>
                </a:pPr>
                <a:r>
                  <a:rPr lang="en-US" altLang="zh-TW" dirty="0">
                    <a:latin typeface="Times New Roman" panose="02020603050405020304" pitchFamily="18" charset="0"/>
                    <a:cs typeface="Times New Roman" panose="02020603050405020304" pitchFamily="18" charset="0"/>
                  </a:rPr>
                  <a:t>At time 0, we assume that the </a:t>
                </a:r>
                <a:r>
                  <a:rPr lang="en-US" altLang="zh-TW" dirty="0">
                    <a:solidFill>
                      <a:srgbClr val="FF0000"/>
                    </a:solidFill>
                    <a:latin typeface="Times New Roman" panose="02020603050405020304" pitchFamily="18" charset="0"/>
                    <a:cs typeface="Times New Roman" panose="02020603050405020304" pitchFamily="18" charset="0"/>
                  </a:rPr>
                  <a:t>mid-quote is </a:t>
                </a:r>
                <a14:m>
                  <m:oMath xmlns:m="http://schemas.openxmlformats.org/officeDocument/2006/math">
                    <m:sSub>
                      <m:sSubPr>
                        <m:ctrlPr>
                          <a:rPr lang="en-US" altLang="zh-TW" b="0" i="1" dirty="0" smtClean="0">
                            <a:solidFill>
                              <a:srgbClr val="FF0000"/>
                            </a:solidFill>
                            <a:latin typeface="Cambria Math" panose="02040503050406030204" pitchFamily="18" charset="0"/>
                          </a:rPr>
                        </m:ctrlPr>
                      </m:sSubPr>
                      <m:e>
                        <m:r>
                          <a:rPr lang="en-US" altLang="zh-TW" i="1" dirty="0" smtClean="0">
                            <a:solidFill>
                              <a:srgbClr val="FF0000"/>
                            </a:solidFill>
                            <a:latin typeface="Cambria Math" panose="02040503050406030204" pitchFamily="18" charset="0"/>
                          </a:rPr>
                          <m:t>𝑉</m:t>
                        </m:r>
                      </m:e>
                      <m:sub>
                        <m:r>
                          <a:rPr lang="en-US" altLang="zh-TW" b="0" i="1" dirty="0" smtClean="0">
                            <a:solidFill>
                              <a:srgbClr val="FF0000"/>
                            </a:solidFill>
                            <a:latin typeface="Cambria Math" panose="02040503050406030204" pitchFamily="18" charset="0"/>
                          </a:rPr>
                          <m:t>0</m:t>
                        </m:r>
                      </m:sub>
                    </m:sSub>
                    <m:r>
                      <a:rPr lang="en-US" altLang="zh-TW" i="1" dirty="0" smtClean="0">
                        <a:solidFill>
                          <a:srgbClr val="FF0000"/>
                        </a:solidFill>
                        <a:latin typeface="Cambria Math" panose="02040503050406030204" pitchFamily="18" charset="0"/>
                      </a:rPr>
                      <m:t> = </m:t>
                    </m:r>
                    <m:sSub>
                      <m:sSubPr>
                        <m:ctrlPr>
                          <a:rPr lang="en-US" altLang="zh-TW" b="0" i="1" dirty="0" smtClean="0">
                            <a:solidFill>
                              <a:srgbClr val="FF0000"/>
                            </a:solidFill>
                            <a:latin typeface="Cambria Math" panose="02040503050406030204" pitchFamily="18" charset="0"/>
                          </a:rPr>
                        </m:ctrlPr>
                      </m:sSubPr>
                      <m:e>
                        <m:r>
                          <a:rPr lang="en-US" altLang="zh-TW" i="1" dirty="0" smtClean="0">
                            <a:solidFill>
                              <a:srgbClr val="FF0000"/>
                            </a:solidFill>
                            <a:latin typeface="Cambria Math" panose="02040503050406030204" pitchFamily="18" charset="0"/>
                          </a:rPr>
                          <m:t>𝐹</m:t>
                        </m:r>
                      </m:e>
                      <m:sub>
                        <m:r>
                          <a:rPr lang="en-US" altLang="zh-TW" b="0" i="1" dirty="0" smtClean="0">
                            <a:solidFill>
                              <a:srgbClr val="FF0000"/>
                            </a:solidFill>
                            <a:latin typeface="Cambria Math" panose="02040503050406030204" pitchFamily="18" charset="0"/>
                          </a:rPr>
                          <m:t>0</m:t>
                        </m:r>
                      </m:sub>
                    </m:sSub>
                    <m:r>
                      <a:rPr lang="en-US" altLang="zh-TW" i="1" dirty="0" smtClean="0">
                        <a:solidFill>
                          <a:srgbClr val="FF0000"/>
                        </a:solidFill>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and LOB has a simple block shape</a:t>
                </a:r>
              </a:p>
              <a:p>
                <a:pPr>
                  <a:lnSpc>
                    <a:spcPts val="2600"/>
                  </a:lnSpc>
                </a:pPr>
                <a:endParaRPr lang="en-US" altLang="zh-TW" dirty="0">
                  <a:latin typeface="Times New Roman" panose="02020603050405020304" pitchFamily="18" charset="0"/>
                  <a:cs typeface="Times New Roman" panose="02020603050405020304" pitchFamily="18" charset="0"/>
                </a:endParaRPr>
              </a:p>
              <a:p>
                <a:pPr>
                  <a:lnSpc>
                    <a:spcPts val="2600"/>
                  </a:lnSpc>
                </a:pPr>
                <a:endParaRPr lang="en-US" altLang="zh-TW" dirty="0">
                  <a:latin typeface="Times New Roman" panose="02020603050405020304" pitchFamily="18" charset="0"/>
                  <a:cs typeface="Times New Roman" panose="02020603050405020304" pitchFamily="18" charset="0"/>
                </a:endParaRPr>
              </a:p>
              <a:p>
                <a:pPr>
                  <a:lnSpc>
                    <a:spcPts val="2600"/>
                  </a:lnSpc>
                </a:pPr>
                <a:r>
                  <a:rPr lang="en-US" altLang="zh-TW" dirty="0">
                    <a:latin typeface="Times New Roman" panose="02020603050405020304" pitchFamily="18" charset="0"/>
                    <a:cs typeface="Times New Roman" panose="02020603050405020304" pitchFamily="18" charset="0"/>
                  </a:rPr>
                  <a:t>where and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𝐴</m:t>
                        </m:r>
                      </m:e>
                      <m:sub>
                        <m:r>
                          <a:rPr lang="en-US" altLang="zh-TW" b="0" i="1" dirty="0" smtClean="0">
                            <a:latin typeface="Cambria Math" panose="02040503050406030204" pitchFamily="18" charset="0"/>
                          </a:rPr>
                          <m:t>0</m:t>
                        </m:r>
                      </m:sub>
                    </m:sSub>
                    <m:r>
                      <a:rPr lang="en-US" altLang="zh-TW" i="1" dirty="0" smtClean="0">
                        <a:latin typeface="Cambria Math" panose="02040503050406030204" pitchFamily="18" charset="0"/>
                      </a:rPr>
                      <m:t> = </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𝐹</m:t>
                        </m:r>
                      </m:e>
                      <m:sub>
                        <m:r>
                          <a:rPr lang="en-US" altLang="zh-TW" b="0" i="1" dirty="0" smtClean="0">
                            <a:latin typeface="Cambria Math" panose="02040503050406030204" pitchFamily="18" charset="0"/>
                          </a:rPr>
                          <m:t>0</m:t>
                        </m:r>
                      </m:sub>
                    </m:sSub>
                    <m:r>
                      <a:rPr lang="en-US" altLang="zh-TW" i="1" dirty="0" smtClean="0">
                        <a:latin typeface="Cambria Math" panose="02040503050406030204" pitchFamily="18" charset="0"/>
                      </a:rPr>
                      <m:t>+</m:t>
                    </m:r>
                    <m:r>
                      <a:rPr lang="en-US" altLang="zh-TW" i="1" dirty="0" smtClean="0">
                        <a:latin typeface="Cambria Math" panose="02040503050406030204" pitchFamily="18" charset="0"/>
                      </a:rPr>
                      <m:t>𝑠</m:t>
                    </m:r>
                    <m:r>
                      <a:rPr lang="en-US" altLang="zh-TW" i="1" dirty="0" smtClean="0">
                        <a:latin typeface="Cambria Math" panose="02040503050406030204" pitchFamily="18" charset="0"/>
                      </a:rPr>
                      <m:t>/2 </m:t>
                    </m:r>
                  </m:oMath>
                </a14:m>
                <a:r>
                  <a:rPr lang="en-US" altLang="zh-TW" dirty="0">
                    <a:latin typeface="Times New Roman" panose="02020603050405020304" pitchFamily="18" charset="0"/>
                    <a:cs typeface="Times New Roman" panose="02020603050405020304" pitchFamily="18" charset="0"/>
                  </a:rPr>
                  <a:t>is the initial ask price and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1</m:t>
                        </m:r>
                      </m:e>
                      <m:sub>
                        <m:r>
                          <a:rPr lang="en-US" altLang="zh-TW" i="1" dirty="0" smtClean="0">
                            <a:latin typeface="Cambria Math" panose="02040503050406030204" pitchFamily="18" charset="0"/>
                          </a:rPr>
                          <m:t>{</m:t>
                        </m:r>
                        <m:r>
                          <a:rPr lang="en-US" altLang="zh-TW" i="1" dirty="0" err="1" smtClean="0">
                            <a:latin typeface="Cambria Math" panose="02040503050406030204" pitchFamily="18" charset="0"/>
                          </a:rPr>
                          <m:t>𝑧</m:t>
                        </m:r>
                        <m:r>
                          <a:rPr lang="en-US" altLang="zh-TW" i="1" dirty="0" err="1" smtClean="0">
                            <a:latin typeface="Cambria Math" panose="02040503050406030204" pitchFamily="18" charset="0"/>
                          </a:rPr>
                          <m:t>≥</m:t>
                        </m:r>
                        <m:r>
                          <a:rPr lang="en-US" altLang="zh-TW" i="1" dirty="0" err="1" smtClean="0">
                            <a:latin typeface="Cambria Math" panose="02040503050406030204" pitchFamily="18" charset="0"/>
                          </a:rPr>
                          <m:t>𝑎</m:t>
                        </m:r>
                        <m:r>
                          <a:rPr lang="en-US" altLang="zh-TW" i="1" dirty="0" smtClean="0">
                            <a:latin typeface="Cambria Math" panose="02040503050406030204" pitchFamily="18" charset="0"/>
                          </a:rPr>
                          <m:t>}</m:t>
                        </m:r>
                      </m:sub>
                    </m:sSub>
                  </m:oMath>
                </a14:m>
                <a:r>
                  <a:rPr lang="en-US" altLang="zh-TW" dirty="0">
                    <a:latin typeface="Times New Roman" panose="02020603050405020304" pitchFamily="18" charset="0"/>
                    <a:cs typeface="Times New Roman" panose="02020603050405020304" pitchFamily="18" charset="0"/>
                  </a:rPr>
                  <a:t> is an indicator function:</a:t>
                </a:r>
              </a:p>
              <a:p>
                <a:pPr>
                  <a:lnSpc>
                    <a:spcPts val="2600"/>
                  </a:lnSpc>
                </a:pPr>
                <a:endParaRPr lang="en-US" altLang="zh-TW" dirty="0">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B80E8CE7-EF36-413D-BA62-D77AD721701B}"/>
                  </a:ext>
                </a:extLst>
              </p:cNvPr>
              <p:cNvSpPr>
                <a:spLocks noRot="1" noChangeAspect="1" noMove="1" noResize="1" noEditPoints="1" noAdjustHandles="1" noChangeArrowheads="1" noChangeShapeType="1" noTextEdit="1"/>
              </p:cNvSpPr>
              <p:nvPr/>
            </p:nvSpPr>
            <p:spPr>
              <a:xfrm>
                <a:off x="676872" y="4659244"/>
                <a:ext cx="10838255" cy="2063642"/>
              </a:xfrm>
              <a:prstGeom prst="rect">
                <a:avLst/>
              </a:prstGeom>
              <a:blipFill>
                <a:blip r:embed="rId5"/>
                <a:stretch>
                  <a:fillRect l="-450"/>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65B776A5-33F0-4166-B5E7-8E4847D85ADD}"/>
              </a:ext>
            </a:extLst>
          </p:cNvPr>
          <p:cNvPicPr>
            <a:picLocks noChangeAspect="1"/>
          </p:cNvPicPr>
          <p:nvPr/>
        </p:nvPicPr>
        <p:blipFill>
          <a:blip r:embed="rId6"/>
          <a:stretch>
            <a:fillRect/>
          </a:stretch>
        </p:blipFill>
        <p:spPr>
          <a:xfrm>
            <a:off x="676872" y="5444803"/>
            <a:ext cx="3415553" cy="492525"/>
          </a:xfrm>
          <a:prstGeom prst="rect">
            <a:avLst/>
          </a:prstGeom>
        </p:spPr>
      </p:pic>
      <p:pic>
        <p:nvPicPr>
          <p:cNvPr id="9" name="圖片 8">
            <a:extLst>
              <a:ext uri="{FF2B5EF4-FFF2-40B4-BE49-F238E27FC236}">
                <a16:creationId xmlns:a16="http://schemas.microsoft.com/office/drawing/2014/main" id="{F5806A8E-13BB-48C6-9E03-916663EED004}"/>
              </a:ext>
            </a:extLst>
          </p:cNvPr>
          <p:cNvPicPr>
            <a:picLocks noChangeAspect="1"/>
          </p:cNvPicPr>
          <p:nvPr/>
        </p:nvPicPr>
        <p:blipFill>
          <a:blip r:embed="rId7"/>
          <a:stretch>
            <a:fillRect/>
          </a:stretch>
        </p:blipFill>
        <p:spPr>
          <a:xfrm>
            <a:off x="8690647" y="5753701"/>
            <a:ext cx="2406053" cy="809068"/>
          </a:xfrm>
          <a:prstGeom prst="rect">
            <a:avLst/>
          </a:prstGeom>
        </p:spPr>
      </p:pic>
      <p:pic>
        <p:nvPicPr>
          <p:cNvPr id="10" name="圖片 9">
            <a:extLst>
              <a:ext uri="{FF2B5EF4-FFF2-40B4-BE49-F238E27FC236}">
                <a16:creationId xmlns:a16="http://schemas.microsoft.com/office/drawing/2014/main" id="{BCA37573-B757-48F3-8A6F-30614260E49A}"/>
              </a:ext>
            </a:extLst>
          </p:cNvPr>
          <p:cNvPicPr>
            <a:picLocks noChangeAspect="1"/>
          </p:cNvPicPr>
          <p:nvPr/>
        </p:nvPicPr>
        <p:blipFill rotWithShape="1">
          <a:blip r:embed="rId6"/>
          <a:srcRect l="80240"/>
          <a:stretch/>
        </p:blipFill>
        <p:spPr>
          <a:xfrm>
            <a:off x="10312327" y="5171377"/>
            <a:ext cx="803157" cy="586112"/>
          </a:xfrm>
          <a:prstGeom prst="rect">
            <a:avLst/>
          </a:prstGeom>
          <a:ln>
            <a:solidFill>
              <a:schemeClr val="accent1"/>
            </a:solidFill>
          </a:ln>
        </p:spPr>
      </p:pic>
    </p:spTree>
    <p:extLst>
      <p:ext uri="{BB962C8B-B14F-4D97-AF65-F5344CB8AC3E}">
        <p14:creationId xmlns:p14="http://schemas.microsoft.com/office/powerpoint/2010/main" val="17200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0AE68F33-5CC1-47FD-A862-7111B7CF1C53}"/>
              </a:ext>
            </a:extLst>
          </p:cNvPr>
          <p:cNvSpPr>
            <a:spLocks noGrp="1"/>
          </p:cNvSpPr>
          <p:nvPr>
            <p:ph type="title"/>
          </p:nvPr>
        </p:nvSpPr>
        <p:spPr>
          <a:xfrm>
            <a:off x="426721" y="136525"/>
            <a:ext cx="10515600" cy="1325563"/>
          </a:xfrm>
        </p:spPr>
        <p:txBody>
          <a:bodyPr>
            <a:normAutofit/>
          </a:bodyPr>
          <a:lstStyle/>
          <a:p>
            <a:r>
              <a:rPr lang="en-US" altLang="zh-TW" sz="3600" dirty="0">
                <a:latin typeface="Times New Roman" panose="02020603050405020304" pitchFamily="18" charset="0"/>
                <a:cs typeface="Times New Roman" panose="02020603050405020304" pitchFamily="18" charset="0"/>
              </a:rPr>
              <a:t>The shape of the limit order book and its dynamics</a:t>
            </a:r>
            <a:endParaRPr lang="zh-TW" altLang="en-US" sz="3600" dirty="0">
              <a:latin typeface="Times New Roman" panose="02020603050405020304" pitchFamily="18" charset="0"/>
              <a:cs typeface="Times New Roman" panose="02020603050405020304" pitchFamily="18" charset="0"/>
            </a:endParaRPr>
          </a:p>
        </p:txBody>
      </p:sp>
      <p:sp>
        <p:nvSpPr>
          <p:cNvPr id="2" name="投影片編號版面配置區 1">
            <a:extLst>
              <a:ext uri="{FF2B5EF4-FFF2-40B4-BE49-F238E27FC236}">
                <a16:creationId xmlns:a16="http://schemas.microsoft.com/office/drawing/2014/main" id="{AC3E15AD-5D3F-48C9-9F1A-97B01DEC7F90}"/>
              </a:ext>
            </a:extLst>
          </p:cNvPr>
          <p:cNvSpPr>
            <a:spLocks noGrp="1"/>
          </p:cNvSpPr>
          <p:nvPr>
            <p:ph type="sldNum" sz="quarter" idx="12"/>
          </p:nvPr>
        </p:nvSpPr>
        <p:spPr/>
        <p:txBody>
          <a:bodyPr/>
          <a:lstStyle/>
          <a:p>
            <a:fld id="{CA1E1AF9-A79D-4062-BEC8-E1FBDFEEE5E0}" type="slidenum">
              <a:rPr lang="zh-TW" altLang="en-US" smtClean="0"/>
              <a:t>8</a:t>
            </a:fld>
            <a:endParaRPr lang="zh-TW" altLang="en-US" dirty="0"/>
          </a:p>
        </p:txBody>
      </p:sp>
      <p:pic>
        <p:nvPicPr>
          <p:cNvPr id="1026" name="Picture 2" descr="未提供說明。">
            <a:extLst>
              <a:ext uri="{FF2B5EF4-FFF2-40B4-BE49-F238E27FC236}">
                <a16:creationId xmlns:a16="http://schemas.microsoft.com/office/drawing/2014/main" id="{F1933889-4EEC-4C25-8CD5-F48D381BB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63" y="2147570"/>
            <a:ext cx="10268837" cy="345102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13CA93E8-78FB-4612-A3BE-CCDEAAAF008C}"/>
              </a:ext>
            </a:extLst>
          </p:cNvPr>
          <p:cNvSpPr/>
          <p:nvPr/>
        </p:nvSpPr>
        <p:spPr>
          <a:xfrm>
            <a:off x="426721" y="4743060"/>
            <a:ext cx="2146752" cy="369332"/>
          </a:xfrm>
          <a:prstGeom prst="rect">
            <a:avLst/>
          </a:prstGeom>
        </p:spPr>
        <p:txBody>
          <a:bodyPr wrap="square">
            <a:spAutoFit/>
          </a:bodyPr>
          <a:lstStyle/>
          <a:p>
            <a:r>
              <a:rPr lang="en-US" altLang="zh-TW" b="1" dirty="0">
                <a:solidFill>
                  <a:schemeClr val="accent1"/>
                </a:solidFill>
                <a:latin typeface="Times New Roman" panose="02020603050405020304" pitchFamily="18" charset="0"/>
                <a:cs typeface="Times New Roman" panose="02020603050405020304" pitchFamily="18" charset="0"/>
              </a:rPr>
              <a:t>A</a:t>
            </a:r>
            <a:r>
              <a:rPr lang="en-US" altLang="zh-TW" b="1" baseline="-25000" dirty="0">
                <a:solidFill>
                  <a:schemeClr val="accent1"/>
                </a:solidFill>
                <a:latin typeface="Times New Roman" panose="02020603050405020304" pitchFamily="18" charset="0"/>
                <a:cs typeface="Times New Roman" panose="02020603050405020304" pitchFamily="18" charset="0"/>
              </a:rPr>
              <a:t>0 </a:t>
            </a:r>
            <a:r>
              <a:rPr lang="en-US" altLang="zh-TW" b="1" dirty="0">
                <a:solidFill>
                  <a:schemeClr val="accent1"/>
                </a:solidFill>
                <a:latin typeface="Times New Roman" panose="02020603050405020304" pitchFamily="18" charset="0"/>
                <a:cs typeface="Times New Roman" panose="02020603050405020304" pitchFamily="18" charset="0"/>
              </a:rPr>
              <a:t>= F</a:t>
            </a:r>
            <a:r>
              <a:rPr lang="en-US" altLang="zh-TW" b="1" baseline="-25000" dirty="0">
                <a:solidFill>
                  <a:schemeClr val="accent1"/>
                </a:solidFill>
                <a:latin typeface="Times New Roman" panose="02020603050405020304" pitchFamily="18" charset="0"/>
                <a:cs typeface="Times New Roman" panose="02020603050405020304" pitchFamily="18" charset="0"/>
              </a:rPr>
              <a:t>0</a:t>
            </a:r>
            <a:r>
              <a:rPr lang="en-US" altLang="zh-TW" b="1" dirty="0">
                <a:solidFill>
                  <a:schemeClr val="accent1"/>
                </a:solidFill>
                <a:latin typeface="Times New Roman" panose="02020603050405020304" pitchFamily="18" charset="0"/>
                <a:cs typeface="Times New Roman" panose="02020603050405020304" pitchFamily="18" charset="0"/>
              </a:rPr>
              <a:t>+s/2=V</a:t>
            </a:r>
            <a:r>
              <a:rPr lang="en-US" altLang="zh-TW" b="1" baseline="-25000" dirty="0">
                <a:solidFill>
                  <a:schemeClr val="accent1"/>
                </a:solidFill>
                <a:latin typeface="Times New Roman" panose="02020603050405020304" pitchFamily="18" charset="0"/>
                <a:cs typeface="Times New Roman" panose="02020603050405020304" pitchFamily="18" charset="0"/>
              </a:rPr>
              <a:t>0</a:t>
            </a:r>
            <a:r>
              <a:rPr lang="en-US" altLang="zh-TW" b="1" dirty="0">
                <a:solidFill>
                  <a:schemeClr val="accent1"/>
                </a:solidFill>
                <a:latin typeface="Times New Roman" panose="02020603050405020304" pitchFamily="18" charset="0"/>
                <a:cs typeface="Times New Roman" panose="02020603050405020304" pitchFamily="18" charset="0"/>
              </a:rPr>
              <a:t>+s/2</a:t>
            </a:r>
            <a:endParaRPr lang="zh-TW" altLang="en-US" b="1" dirty="0">
              <a:solidFill>
                <a:schemeClr val="accent1"/>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C7A0864-8FA4-4DCB-A1F1-0F41494DCCA4}"/>
              </a:ext>
            </a:extLst>
          </p:cNvPr>
          <p:cNvSpPr/>
          <p:nvPr/>
        </p:nvSpPr>
        <p:spPr>
          <a:xfrm>
            <a:off x="3169921" y="2421216"/>
            <a:ext cx="2242410" cy="369332"/>
          </a:xfrm>
          <a:prstGeom prst="rect">
            <a:avLst/>
          </a:prstGeom>
        </p:spPr>
        <p:txBody>
          <a:bodyPr wrap="square">
            <a:spAutoFit/>
          </a:bodyPr>
          <a:lstStyle/>
          <a:p>
            <a:r>
              <a:rPr lang="en-US" altLang="zh-TW" b="1" dirty="0">
                <a:solidFill>
                  <a:schemeClr val="accent1"/>
                </a:solidFill>
                <a:latin typeface="Times New Roman" panose="02020603050405020304" pitchFamily="18" charset="0"/>
                <a:cs typeface="Times New Roman" panose="02020603050405020304" pitchFamily="18" charset="0"/>
              </a:rPr>
              <a:t>A</a:t>
            </a:r>
            <a:r>
              <a:rPr lang="en-US" altLang="zh-TW" b="1" baseline="-25000" dirty="0">
                <a:solidFill>
                  <a:schemeClr val="accent1"/>
                </a:solidFill>
                <a:latin typeface="Times New Roman" panose="02020603050405020304" pitchFamily="18" charset="0"/>
                <a:cs typeface="Times New Roman" panose="02020603050405020304" pitchFamily="18" charset="0"/>
              </a:rPr>
              <a:t>0+ </a:t>
            </a:r>
            <a:r>
              <a:rPr lang="en-US" altLang="zh-TW" b="1" dirty="0">
                <a:solidFill>
                  <a:schemeClr val="accent1"/>
                </a:solidFill>
                <a:latin typeface="Times New Roman" panose="02020603050405020304" pitchFamily="18" charset="0"/>
                <a:cs typeface="Times New Roman" panose="02020603050405020304" pitchFamily="18" charset="0"/>
              </a:rPr>
              <a:t>=( F</a:t>
            </a:r>
            <a:r>
              <a:rPr lang="en-US" altLang="zh-TW" b="1" baseline="-25000" dirty="0">
                <a:solidFill>
                  <a:schemeClr val="accent1"/>
                </a:solidFill>
                <a:latin typeface="Times New Roman" panose="02020603050405020304" pitchFamily="18" charset="0"/>
                <a:cs typeface="Times New Roman" panose="02020603050405020304" pitchFamily="18" charset="0"/>
              </a:rPr>
              <a:t>0</a:t>
            </a:r>
            <a:r>
              <a:rPr lang="en-US" altLang="zh-TW" b="1" dirty="0">
                <a:solidFill>
                  <a:schemeClr val="accent1"/>
                </a:solidFill>
                <a:latin typeface="Times New Roman" panose="02020603050405020304" pitchFamily="18" charset="0"/>
                <a:cs typeface="Times New Roman" panose="02020603050405020304" pitchFamily="18" charset="0"/>
              </a:rPr>
              <a:t>+s/2)+ x</a:t>
            </a:r>
            <a:r>
              <a:rPr lang="en-US" altLang="zh-TW" b="1" baseline="-25000" dirty="0">
                <a:solidFill>
                  <a:schemeClr val="accent1"/>
                </a:solidFill>
                <a:latin typeface="Times New Roman" panose="02020603050405020304" pitchFamily="18" charset="0"/>
                <a:cs typeface="Times New Roman" panose="02020603050405020304" pitchFamily="18" charset="0"/>
              </a:rPr>
              <a:t>0</a:t>
            </a:r>
            <a:r>
              <a:rPr lang="en-US" altLang="zh-TW" b="1" dirty="0">
                <a:solidFill>
                  <a:schemeClr val="accent1"/>
                </a:solidFill>
                <a:latin typeface="Times New Roman" panose="02020603050405020304" pitchFamily="18" charset="0"/>
                <a:cs typeface="Times New Roman" panose="02020603050405020304" pitchFamily="18" charset="0"/>
              </a:rPr>
              <a:t>/q</a:t>
            </a:r>
            <a:endParaRPr lang="zh-TW" altLang="en-US" b="1" dirty="0">
              <a:solidFill>
                <a:schemeClr val="accent1"/>
              </a:solidFill>
              <a:latin typeface="Times New Roman" panose="02020603050405020304" pitchFamily="18" charset="0"/>
              <a:cs typeface="Times New Roman" panose="02020603050405020304" pitchFamily="18" charset="0"/>
            </a:endParaRPr>
          </a:p>
        </p:txBody>
      </p:sp>
      <p:pic>
        <p:nvPicPr>
          <p:cNvPr id="12" name="圖片 11">
            <a:extLst>
              <a:ext uri="{FF2B5EF4-FFF2-40B4-BE49-F238E27FC236}">
                <a16:creationId xmlns:a16="http://schemas.microsoft.com/office/drawing/2014/main" id="{79C30483-D3F3-4380-A82B-3D71D051030F}"/>
              </a:ext>
            </a:extLst>
          </p:cNvPr>
          <p:cNvPicPr>
            <a:picLocks noChangeAspect="1"/>
          </p:cNvPicPr>
          <p:nvPr/>
        </p:nvPicPr>
        <p:blipFill>
          <a:blip r:embed="rId4"/>
          <a:stretch>
            <a:fillRect/>
          </a:stretch>
        </p:blipFill>
        <p:spPr>
          <a:xfrm>
            <a:off x="3403069" y="1800977"/>
            <a:ext cx="1550097" cy="601746"/>
          </a:xfrm>
          <a:prstGeom prst="rect">
            <a:avLst/>
          </a:prstGeom>
          <a:ln>
            <a:solidFill>
              <a:srgbClr val="FF0000"/>
            </a:solidFill>
          </a:ln>
        </p:spPr>
      </p:pic>
      <p:sp>
        <p:nvSpPr>
          <p:cNvPr id="11" name="矩形 10">
            <a:extLst>
              <a:ext uri="{FF2B5EF4-FFF2-40B4-BE49-F238E27FC236}">
                <a16:creationId xmlns:a16="http://schemas.microsoft.com/office/drawing/2014/main" id="{4E99CD14-755F-49FE-BB7F-61C18F2E179E}"/>
              </a:ext>
            </a:extLst>
          </p:cNvPr>
          <p:cNvSpPr/>
          <p:nvPr/>
        </p:nvSpPr>
        <p:spPr>
          <a:xfrm>
            <a:off x="4291126" y="3437330"/>
            <a:ext cx="662040" cy="9741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accent1"/>
                </a:solidFill>
              </a:rPr>
              <a:t>x</a:t>
            </a:r>
            <a:r>
              <a:rPr lang="en-US" altLang="zh-TW" b="1" baseline="-25000" dirty="0">
                <a:solidFill>
                  <a:schemeClr val="accent1"/>
                </a:solidFill>
              </a:rPr>
              <a:t>0</a:t>
            </a:r>
            <a:endParaRPr lang="zh-TW" altLang="en-US" b="1" baseline="-25000" dirty="0">
              <a:solidFill>
                <a:schemeClr val="accent1"/>
              </a:solidFill>
            </a:endParaRPr>
          </a:p>
        </p:txBody>
      </p:sp>
      <p:sp>
        <p:nvSpPr>
          <p:cNvPr id="4" name="矩形 3">
            <a:extLst>
              <a:ext uri="{FF2B5EF4-FFF2-40B4-BE49-F238E27FC236}">
                <a16:creationId xmlns:a16="http://schemas.microsoft.com/office/drawing/2014/main" id="{5FA95E6F-5274-4FE5-9DAC-286A5996DFBF}"/>
              </a:ext>
            </a:extLst>
          </p:cNvPr>
          <p:cNvSpPr/>
          <p:nvPr/>
        </p:nvSpPr>
        <p:spPr>
          <a:xfrm>
            <a:off x="2237036" y="5505814"/>
            <a:ext cx="3182223" cy="1200329"/>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A trade of size x</a:t>
            </a:r>
            <a:r>
              <a:rPr lang="en-US" altLang="zh-TW" baseline="-25000" dirty="0">
                <a:latin typeface="Times New Roman" panose="02020603050405020304" pitchFamily="18" charset="0"/>
                <a:cs typeface="Times New Roman" panose="02020603050405020304" pitchFamily="18" charset="0"/>
              </a:rPr>
              <a:t>0</a:t>
            </a:r>
            <a:r>
              <a:rPr lang="en-US" altLang="zh-TW" dirty="0">
                <a:latin typeface="Times New Roman" panose="02020603050405020304" pitchFamily="18" charset="0"/>
                <a:cs typeface="Times New Roman" panose="02020603050405020304" pitchFamily="18" charset="0"/>
              </a:rPr>
              <a:t> at t = 0. The trade will “eat off” all the sell orders with prices from F</a:t>
            </a:r>
            <a:r>
              <a:rPr lang="en-US" altLang="zh-TW" baseline="-25000" dirty="0">
                <a:latin typeface="Times New Roman" panose="02020603050405020304" pitchFamily="18" charset="0"/>
                <a:cs typeface="Times New Roman" panose="02020603050405020304" pitchFamily="18" charset="0"/>
              </a:rPr>
              <a:t>0</a:t>
            </a:r>
            <a:r>
              <a:rPr lang="en-US" altLang="zh-TW" dirty="0">
                <a:latin typeface="Times New Roman" panose="02020603050405020304" pitchFamily="18" charset="0"/>
                <a:cs typeface="Times New Roman" panose="02020603050405020304" pitchFamily="18" charset="0"/>
              </a:rPr>
              <a:t>+s/2 up to A</a:t>
            </a:r>
            <a:r>
              <a:rPr lang="en-US" altLang="zh-TW" baseline="-25000" dirty="0">
                <a:latin typeface="Times New Roman" panose="02020603050405020304" pitchFamily="18" charset="0"/>
                <a:cs typeface="Times New Roman" panose="02020603050405020304" pitchFamily="18" charset="0"/>
              </a:rPr>
              <a:t>0+</a:t>
            </a:r>
            <a:endParaRPr lang="zh-TW" altLang="en-US" baseline="-250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844C0924-4BD6-46A1-8363-0EDE521D3E03}"/>
              </a:ext>
            </a:extLst>
          </p:cNvPr>
          <p:cNvSpPr/>
          <p:nvPr/>
        </p:nvSpPr>
        <p:spPr>
          <a:xfrm>
            <a:off x="6096000" y="1685905"/>
            <a:ext cx="6096000" cy="923330"/>
          </a:xfrm>
          <a:prstGeom prst="rect">
            <a:avLst/>
          </a:prstGeom>
        </p:spPr>
        <p:txBody>
          <a:bodyPr>
            <a:spAutoFit/>
          </a:bodyPr>
          <a:lstStyle/>
          <a:p>
            <a:r>
              <a:rPr lang="en-US" altLang="zh-TW" dirty="0">
                <a:latin typeface="Times New Roman" panose="02020603050405020304" pitchFamily="18" charset="0"/>
                <a:cs typeface="Times New Roman" panose="02020603050405020304" pitchFamily="18" charset="0"/>
              </a:rPr>
              <a:t>During the following periods, new orders will arrive at the ask price At, which will fill up the book and lower the ask price, until it converges to its new steady state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9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72B118D-5B51-4675-8800-B1322EED6C7F}"/>
              </a:ext>
            </a:extLst>
          </p:cNvPr>
          <p:cNvSpPr/>
          <p:nvPr/>
        </p:nvSpPr>
        <p:spPr>
          <a:xfrm>
            <a:off x="339080" y="345463"/>
            <a:ext cx="4575227" cy="523220"/>
          </a:xfrm>
          <a:prstGeom prst="rect">
            <a:avLst/>
          </a:prstGeom>
        </p:spPr>
        <p:txBody>
          <a:bodyPr wrap="none">
            <a:spAutoFit/>
          </a:bodyPr>
          <a:lstStyle/>
          <a:p>
            <a:r>
              <a:rPr lang="en-US" altLang="zh-TW" sz="2800" b="1" dirty="0">
                <a:latin typeface="Times New Roman" panose="02020603050405020304" pitchFamily="18" charset="0"/>
                <a:cs typeface="Times New Roman" panose="02020603050405020304" pitchFamily="18" charset="0"/>
              </a:rPr>
              <a:t>Limit Order Book Dynamics</a:t>
            </a:r>
            <a:endParaRPr lang="zh-TW" alt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94036529-4621-473E-A281-784A2245E433}"/>
                  </a:ext>
                </a:extLst>
              </p:cNvPr>
              <p:cNvSpPr/>
              <p:nvPr/>
            </p:nvSpPr>
            <p:spPr>
              <a:xfrm>
                <a:off x="339080" y="1248409"/>
                <a:ext cx="11440544" cy="3453894"/>
              </a:xfrm>
              <a:prstGeom prst="rect">
                <a:avLst/>
              </a:prstGeom>
            </p:spPr>
            <p:txBody>
              <a:bodyPr wrap="square">
                <a:spAutoFit/>
              </a:bodyPr>
              <a:lstStyle/>
              <a:p>
                <a:pPr>
                  <a:lnSpc>
                    <a:spcPct val="150000"/>
                  </a:lnSpc>
                </a:pPr>
                <a:r>
                  <a:rPr lang="en-US" altLang="zh-TW" dirty="0">
                    <a:latin typeface="Times New Roman" panose="02020603050405020304" pitchFamily="18" charset="0"/>
                    <a:cs typeface="Times New Roman" panose="02020603050405020304" pitchFamily="18" charset="0"/>
                  </a:rPr>
                  <a:t>The mid-quote price (Vt)  will be shifted up by the trade. </a:t>
                </a:r>
              </a:p>
              <a:p>
                <a:pPr>
                  <a:lnSpc>
                    <a:spcPct val="150000"/>
                  </a:lnSpc>
                </a:pPr>
                <a:r>
                  <a:rPr lang="en-US" altLang="zh-TW" dirty="0">
                    <a:latin typeface="Times New Roman" panose="02020603050405020304" pitchFamily="18" charset="0"/>
                    <a:cs typeface="Times New Roman" panose="02020603050405020304" pitchFamily="18" charset="0"/>
                  </a:rPr>
                  <a:t>We assume that the shift in the mid-quote price will be </a:t>
                </a:r>
                <a:r>
                  <a:rPr lang="en-US" altLang="zh-TW" b="1" dirty="0">
                    <a:latin typeface="Times New Roman" panose="02020603050405020304" pitchFamily="18" charset="0"/>
                    <a:cs typeface="Times New Roman" panose="02020603050405020304" pitchFamily="18" charset="0"/>
                  </a:rPr>
                  <a:t>linear in the size of the total trade</a:t>
                </a:r>
                <a:r>
                  <a:rPr lang="en-US" altLang="zh-TW" dirty="0">
                    <a:latin typeface="Times New Roman" panose="02020603050405020304" pitchFamily="18" charset="0"/>
                    <a:cs typeface="Times New Roman" panose="02020603050405020304" pitchFamily="18" charset="0"/>
                  </a:rPr>
                  <a:t>.</a:t>
                </a:r>
                <a:endParaRPr lang="en-US" altLang="zh-TW" i="1" dirty="0">
                  <a:latin typeface="Cambria Math" panose="02040503050406030204" pitchFamily="18" charset="0"/>
                </a:endParaRPr>
              </a:p>
              <a:p>
                <a:pPr>
                  <a:lnSpc>
                    <a:spcPct val="130000"/>
                  </a:lnSpc>
                </a:pPr>
                <a14:m>
                  <m:oMathPara xmlns:m="http://schemas.openxmlformats.org/officeDocument/2006/math">
                    <m:oMathParaPr>
                      <m:jc m:val="center"/>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𝑉</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0</m:t>
                              </m:r>
                            </m:e>
                            <m:sup>
                              <m:r>
                                <a:rPr lang="en-US" altLang="zh-TW" i="1">
                                  <a:latin typeface="Cambria Math" panose="02040503050406030204" pitchFamily="18" charset="0"/>
                                </a:rPr>
                                <m:t>+</m:t>
                              </m:r>
                            </m:sup>
                          </m:sSup>
                        </m:sub>
                      </m:sSub>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𝐹</m:t>
                          </m:r>
                        </m:e>
                        <m:sub>
                          <m:r>
                            <a:rPr lang="en-US" altLang="zh-TW">
                              <a:latin typeface="Cambria Math" panose="02040503050406030204" pitchFamily="18" charset="0"/>
                            </a:rPr>
                            <m:t>0</m:t>
                          </m:r>
                        </m:sub>
                      </m:sSub>
                      <m:r>
                        <a:rPr lang="en-US" altLang="zh-TW">
                          <a:latin typeface="Cambria Math" panose="02040503050406030204" pitchFamily="18" charset="0"/>
                        </a:rPr>
                        <m:t>+</m:t>
                      </m:r>
                      <m:r>
                        <a:rPr lang="en-US" altLang="zh-TW" i="1">
                          <a:latin typeface="Cambria Math" panose="02040503050406030204" pitchFamily="18" charset="0"/>
                        </a:rPr>
                        <m:t>𝜆</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i="1">
                              <a:latin typeface="Cambria Math" panose="02040503050406030204" pitchFamily="18" charset="0"/>
                            </a:rPr>
                            <m:t>0</m:t>
                          </m:r>
                        </m:sub>
                      </m:sSub>
                    </m:oMath>
                  </m:oMathPara>
                </a14:m>
                <a:endParaRPr lang="en-US" altLang="zh-TW" i="1" dirty="0">
                  <a:latin typeface="Cambria Math" panose="02040503050406030204" pitchFamily="18" charset="0"/>
                  <a:cs typeface="Times New Roman" panose="02020603050405020304" pitchFamily="18" charset="0"/>
                </a:endParaRPr>
              </a:p>
              <a:p>
                <a:pPr marL="285750" indent="-285750">
                  <a:lnSpc>
                    <a:spcPct val="130000"/>
                  </a:lnSpc>
                  <a:buFont typeface="Arial" panose="020B0604020202020204" pitchFamily="34" charset="0"/>
                  <a:buChar char="•"/>
                </a:pPr>
                <a14:m>
                  <m:oMath xmlns:m="http://schemas.openxmlformats.org/officeDocument/2006/math">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𝑉</m:t>
                        </m:r>
                      </m:e>
                      <m:sub>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0</m:t>
                            </m:r>
                          </m:e>
                          <m:sup>
                            <m:r>
                              <a:rPr lang="en-US" altLang="zh-TW" i="1">
                                <a:latin typeface="Cambria Math" panose="02040503050406030204" pitchFamily="18" charset="0"/>
                                <a:cs typeface="Times New Roman" panose="02020603050405020304" pitchFamily="18" charset="0"/>
                              </a:rPr>
                              <m:t>+</m:t>
                            </m:r>
                          </m:sup>
                        </m:sSup>
                      </m:sub>
                    </m:sSub>
                  </m:oMath>
                </a14:m>
                <a:r>
                  <a:rPr lang="en-US" altLang="zh-TW" dirty="0">
                    <a:latin typeface="Times New Roman" panose="02020603050405020304" pitchFamily="18" charset="0"/>
                    <a:cs typeface="Times New Roman" panose="02020603050405020304" pitchFamily="18" charset="0"/>
                  </a:rPr>
                  <a:t> is the mid-quote price at t=</a:t>
                </a:r>
                <a14:m>
                  <m:oMath xmlns:m="http://schemas.openxmlformats.org/officeDocument/2006/math">
                    <m:sSup>
                      <m:sSupPr>
                        <m:ctrlPr>
                          <a:rPr lang="en-US" altLang="zh-TW" i="1">
                            <a:latin typeface="Cambria Math" panose="02040503050406030204" pitchFamily="18" charset="0"/>
                            <a:cs typeface="Times New Roman" panose="02020603050405020304" pitchFamily="18" charset="0"/>
                          </a:rPr>
                        </m:ctrlPr>
                      </m:sSupPr>
                      <m:e>
                        <m:r>
                          <a:rPr lang="en-US" altLang="zh-TW" i="1">
                            <a:latin typeface="Cambria Math" panose="02040503050406030204" pitchFamily="18" charset="0"/>
                            <a:cs typeface="Times New Roman" panose="02020603050405020304" pitchFamily="18" charset="0"/>
                          </a:rPr>
                          <m:t>0</m:t>
                        </m:r>
                      </m:e>
                      <m:sup>
                        <m:r>
                          <a:rPr lang="en-US" altLang="zh-TW" i="1">
                            <a:latin typeface="Cambria Math" panose="02040503050406030204" pitchFamily="18" charset="0"/>
                            <a:cs typeface="Times New Roman" panose="02020603050405020304" pitchFamily="18" charset="0"/>
                          </a:rPr>
                          <m:t>+</m:t>
                        </m:r>
                      </m:sup>
                    </m:sSup>
                  </m:oMath>
                </a14:m>
                <a:endParaRPr lang="en-US" altLang="zh-TW" dirty="0">
                  <a:latin typeface="Times New Roman" panose="02020603050405020304" pitchFamily="18" charset="0"/>
                  <a:cs typeface="Times New Roman" panose="02020603050405020304" pitchFamily="18" charset="0"/>
                </a:endParaRPr>
              </a:p>
              <a:p>
                <a:pPr marL="285750" indent="-285750">
                  <a:lnSpc>
                    <a:spcPct val="130000"/>
                  </a:lnSpc>
                  <a:buFont typeface="Arial" panose="020B0604020202020204" pitchFamily="34" charset="0"/>
                  <a:buChar char="•"/>
                </a:pPr>
                <a14:m>
                  <m:oMath xmlns:m="http://schemas.openxmlformats.org/officeDocument/2006/math">
                    <m:sSub>
                      <m:sSubPr>
                        <m:ctrlPr>
                          <a:rPr lang="en-US" altLang="zh-TW" i="1">
                            <a:latin typeface="Cambria Math" panose="02040503050406030204" pitchFamily="18" charset="0"/>
                            <a:cs typeface="Times New Roman" panose="02020603050405020304" pitchFamily="18" charset="0"/>
                          </a:rPr>
                        </m:ctrlPr>
                      </m:sSubPr>
                      <m:e>
                        <m:r>
                          <a:rPr lang="en-US" altLang="zh-TW" i="1">
                            <a:latin typeface="Cambria Math" panose="02040503050406030204" pitchFamily="18" charset="0"/>
                            <a:cs typeface="Times New Roman" panose="02020603050405020304" pitchFamily="18" charset="0"/>
                          </a:rPr>
                          <m:t>𝐹</m:t>
                        </m:r>
                      </m:e>
                      <m:sub>
                        <m:r>
                          <a:rPr lang="en-US" altLang="zh-TW" i="1">
                            <a:latin typeface="Cambria Math" panose="02040503050406030204" pitchFamily="18" charset="0"/>
                            <a:cs typeface="Times New Roman" panose="02020603050405020304" pitchFamily="18" charset="0"/>
                          </a:rPr>
                          <m:t>0</m:t>
                        </m:r>
                      </m:sub>
                    </m:sSub>
                  </m:oMath>
                </a14:m>
                <a:r>
                  <a:rPr lang="en-US" altLang="zh-TW" dirty="0">
                    <a:latin typeface="Times New Roman" panose="02020603050405020304" pitchFamily="18" charset="0"/>
                    <a:cs typeface="Times New Roman" panose="02020603050405020304" pitchFamily="18" charset="0"/>
                  </a:rPr>
                  <a:t> is the fundamental value at t=0</a:t>
                </a:r>
              </a:p>
              <a:p>
                <a:pPr marL="285750" indent="-285750">
                  <a:lnSpc>
                    <a:spcPct val="130000"/>
                  </a:lnSpc>
                  <a:buFont typeface="Arial" panose="020B0604020202020204" pitchFamily="34" charset="0"/>
                  <a:buChar char="•"/>
                </a:pPr>
                <a14:m>
                  <m:oMath xmlns:m="http://schemas.openxmlformats.org/officeDocument/2006/math">
                    <m:r>
                      <a:rPr lang="en-US" altLang="zh-TW" i="1">
                        <a:latin typeface="Cambria Math" panose="02040503050406030204" pitchFamily="18" charset="0"/>
                      </a:rPr>
                      <m:t>𝜆</m:t>
                    </m:r>
                  </m:oMath>
                </a14:m>
                <a:r>
                  <a:rPr lang="en-US" altLang="zh-TW" dirty="0">
                    <a:latin typeface="Times New Roman" panose="02020603050405020304" pitchFamily="18" charset="0"/>
                    <a:cs typeface="Times New Roman" panose="02020603050405020304" pitchFamily="18" charset="0"/>
                  </a:rPr>
                  <a:t> is the constant of permanent price impact where </a:t>
                </a:r>
                <a14:m>
                  <m:oMath xmlns:m="http://schemas.openxmlformats.org/officeDocument/2006/math">
                    <m:r>
                      <a:rPr lang="en-US" altLang="zh-TW" i="1" dirty="0">
                        <a:latin typeface="Cambria Math" panose="02040503050406030204" pitchFamily="18" charset="0"/>
                      </a:rPr>
                      <m:t>0 ≤ </m:t>
                    </m:r>
                    <m:r>
                      <a:rPr lang="en-US" altLang="zh-TW" i="1" dirty="0">
                        <a:latin typeface="Cambria Math" panose="02040503050406030204" pitchFamily="18" charset="0"/>
                      </a:rPr>
                      <m:t>𝜆</m:t>
                    </m:r>
                    <m:r>
                      <a:rPr lang="en-US" altLang="zh-TW" i="1" dirty="0">
                        <a:latin typeface="Cambria Math" panose="02040503050406030204" pitchFamily="18" charset="0"/>
                      </a:rPr>
                      <m:t> ≤ 1/</m:t>
                    </m:r>
                    <m:r>
                      <a:rPr lang="en-US" altLang="zh-TW" i="1" dirty="0">
                        <a:latin typeface="Cambria Math" panose="02040503050406030204" pitchFamily="18" charset="0"/>
                      </a:rPr>
                      <m:t>𝑞</m:t>
                    </m:r>
                  </m:oMath>
                </a14:m>
                <a:endParaRPr lang="en-US" altLang="zh-TW" dirty="0">
                  <a:latin typeface="Times New Roman" panose="02020603050405020304" pitchFamily="18" charset="0"/>
                  <a:cs typeface="Times New Roman" panose="02020603050405020304" pitchFamily="18" charset="0"/>
                </a:endParaRPr>
              </a:p>
              <a:p>
                <a:pPr marL="285750" indent="-285750">
                  <a:lnSpc>
                    <a:spcPct val="13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smtClean="0">
                        <a:latin typeface="Cambria Math" panose="02040503050406030204" pitchFamily="18" charset="0"/>
                      </a:rPr>
                      <m:t>𝜆</m:t>
                    </m:r>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𝑥</m:t>
                        </m:r>
                      </m:e>
                      <m:sub>
                        <m:r>
                          <a:rPr lang="en-US" altLang="zh-TW" i="1" dirty="0" smtClean="0">
                            <a:latin typeface="Cambria Math" panose="02040503050406030204" pitchFamily="18" charset="0"/>
                          </a:rPr>
                          <m:t>0</m:t>
                        </m:r>
                      </m:sub>
                    </m:sSub>
                  </m:oMath>
                </a14:m>
                <a:r>
                  <a:rPr lang="en-US" altLang="zh-TW" dirty="0">
                    <a:latin typeface="Times New Roman" panose="02020603050405020304" pitchFamily="18" charset="0"/>
                    <a:cs typeface="Times New Roman" panose="02020603050405020304" pitchFamily="18" charset="0"/>
                  </a:rPr>
                  <a:t> gives the </a:t>
                </a:r>
                <a:r>
                  <a:rPr lang="en-US" altLang="zh-TW" b="1" dirty="0">
                    <a:latin typeface="Times New Roman" panose="02020603050405020304" pitchFamily="18" charset="0"/>
                    <a:cs typeface="Times New Roman" panose="02020603050405020304" pitchFamily="18" charset="0"/>
                  </a:rPr>
                  <a:t>permanent price impact </a:t>
                </a:r>
                <a:r>
                  <a:rPr lang="en-US" altLang="zh-TW" dirty="0">
                    <a:latin typeface="Times New Roman" panose="02020603050405020304" pitchFamily="18" charset="0"/>
                    <a:cs typeface="Times New Roman" panose="02020603050405020304" pitchFamily="18" charset="0"/>
                  </a:rPr>
                  <a:t>the trade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𝑥</m:t>
                        </m:r>
                      </m:e>
                      <m:sub>
                        <m:r>
                          <a:rPr lang="en-US" altLang="zh-TW" i="1" dirty="0" smtClean="0">
                            <a:latin typeface="Cambria Math" panose="02040503050406030204" pitchFamily="18" charset="0"/>
                          </a:rPr>
                          <m:t>0</m:t>
                        </m:r>
                      </m:sub>
                    </m:sSub>
                  </m:oMath>
                </a14:m>
                <a:r>
                  <a:rPr lang="en-US" altLang="zh-TW" dirty="0">
                    <a:latin typeface="Times New Roman" panose="02020603050405020304" pitchFamily="18" charset="0"/>
                    <a:cs typeface="Times New Roman" panose="02020603050405020304" pitchFamily="18" charset="0"/>
                  </a:rPr>
                  <a:t> has</a:t>
                </a:r>
              </a:p>
              <a:p>
                <a:pPr marL="285750" indent="-285750">
                  <a:lnSpc>
                    <a:spcPct val="130000"/>
                  </a:lnSpc>
                  <a:buFont typeface="Arial" panose="020B0604020202020204" pitchFamily="34" charset="0"/>
                  <a:buChar char="•"/>
                </a:pPr>
                <a:endParaRPr lang="zh-TW" altLang="en-US" dirty="0">
                  <a:latin typeface="Times New Roman" panose="02020603050405020304" pitchFamily="18" charset="0"/>
                  <a:cs typeface="Times New Roman" panose="02020603050405020304" pitchFamily="18" charset="0"/>
                </a:endParaRPr>
              </a:p>
              <a:p>
                <a:pPr>
                  <a:lnSpc>
                    <a:spcPct val="150000"/>
                  </a:lnSpc>
                </a:pPr>
                <a:endParaRPr lang="zh-TW" altLang="en-US"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94036529-4621-473E-A281-784A2245E433}"/>
                  </a:ext>
                </a:extLst>
              </p:cNvPr>
              <p:cNvSpPr>
                <a:spLocks noRot="1" noChangeAspect="1" noMove="1" noResize="1" noEditPoints="1" noAdjustHandles="1" noChangeArrowheads="1" noChangeShapeType="1" noTextEdit="1"/>
              </p:cNvSpPr>
              <p:nvPr/>
            </p:nvSpPr>
            <p:spPr>
              <a:xfrm>
                <a:off x="339080" y="1248409"/>
                <a:ext cx="11440544" cy="3453894"/>
              </a:xfrm>
              <a:prstGeom prst="rect">
                <a:avLst/>
              </a:prstGeom>
              <a:blipFill>
                <a:blip r:embed="rId3"/>
                <a:stretch>
                  <a:fillRect l="-48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66077DC1-7885-4790-999A-DA680AB1D0DF}"/>
                  </a:ext>
                </a:extLst>
              </p:cNvPr>
              <p:cNvSpPr txBox="1"/>
              <p:nvPr/>
            </p:nvSpPr>
            <p:spPr>
              <a:xfrm>
                <a:off x="339080" y="4049757"/>
                <a:ext cx="10212379" cy="2577116"/>
              </a:xfrm>
              <a:prstGeom prst="rect">
                <a:avLst/>
              </a:prstGeom>
              <a:noFill/>
            </p:spPr>
            <p:txBody>
              <a:bodyPr wrap="square" rtlCol="0">
                <a:spAutoFit/>
              </a:bodyPr>
              <a:lstStyle/>
              <a:p>
                <a:pPr>
                  <a:lnSpc>
                    <a:spcPct val="130000"/>
                  </a:lnSpc>
                </a:pPr>
                <a:r>
                  <a:rPr lang="en-US" altLang="zh-TW" dirty="0">
                    <a:latin typeface="Times New Roman" panose="02020603050405020304" pitchFamily="18" charset="0"/>
                    <a:cs typeface="Times New Roman" panose="02020603050405020304" pitchFamily="18" charset="0"/>
                  </a:rPr>
                  <a:t>If there are</a:t>
                </a:r>
              </a:p>
              <a:p>
                <a:pPr marL="342900" indent="-342900">
                  <a:lnSpc>
                    <a:spcPct val="130000"/>
                  </a:lnSpc>
                  <a:buFont typeface="+mj-lt"/>
                  <a:buAutoNum type="arabicPeriod"/>
                </a:pPr>
                <a:r>
                  <a:rPr lang="en-US" altLang="zh-TW" dirty="0">
                    <a:latin typeface="Times New Roman" panose="02020603050405020304" pitchFamily="18" charset="0"/>
                    <a:cs typeface="Times New Roman" panose="02020603050405020304" pitchFamily="18" charset="0"/>
                  </a:rPr>
                  <a:t>No more trades after the initial trade </a:t>
                </a:r>
                <a14:m>
                  <m:oMath xmlns:m="http://schemas.openxmlformats.org/officeDocument/2006/math">
                    <m:sSub>
                      <m:sSubPr>
                        <m:ctrlPr>
                          <a:rPr lang="en-US" altLang="zh-TW" b="0" i="1" dirty="0" smtClean="0">
                            <a:latin typeface="Cambria Math" panose="02040503050406030204" pitchFamily="18" charset="0"/>
                          </a:rPr>
                        </m:ctrlPr>
                      </m:sSubPr>
                      <m:e>
                        <m:r>
                          <a:rPr lang="en-US" altLang="zh-TW" i="1" dirty="0" smtClean="0">
                            <a:latin typeface="Cambria Math" panose="02040503050406030204" pitchFamily="18" charset="0"/>
                          </a:rPr>
                          <m:t>𝑥</m:t>
                        </m:r>
                      </m:e>
                      <m:sub>
                        <m:r>
                          <a:rPr lang="en-US" altLang="zh-TW" i="1" dirty="0" smtClean="0">
                            <a:latin typeface="Cambria Math" panose="02040503050406030204" pitchFamily="18" charset="0"/>
                          </a:rPr>
                          <m:t>0</m:t>
                        </m:r>
                      </m:sub>
                    </m:sSub>
                  </m:oMath>
                </a14:m>
                <a:r>
                  <a:rPr lang="en-US" altLang="zh-TW" dirty="0">
                    <a:latin typeface="Times New Roman" panose="02020603050405020304" pitchFamily="18" charset="0"/>
                    <a:cs typeface="Times New Roman" panose="02020603050405020304" pitchFamily="18" charset="0"/>
                  </a:rPr>
                  <a:t> at t = 0</a:t>
                </a:r>
              </a:p>
              <a:p>
                <a:pPr marL="342900" indent="-342900">
                  <a:lnSpc>
                    <a:spcPct val="130000"/>
                  </a:lnSpc>
                  <a:buFont typeface="+mj-lt"/>
                  <a:buAutoNum type="arabicPeriod"/>
                </a:pPr>
                <a:r>
                  <a:rPr lang="en-US" altLang="zh-TW" dirty="0">
                    <a:latin typeface="Times New Roman" panose="02020603050405020304" pitchFamily="18" charset="0"/>
                    <a:cs typeface="Times New Roman" panose="02020603050405020304" pitchFamily="18" charset="0"/>
                  </a:rPr>
                  <a:t>No shocks to the fundamental</a:t>
                </a:r>
              </a:p>
              <a:p>
                <a:pPr marL="285750" indent="-285750">
                  <a:lnSpc>
                    <a:spcPct val="130000"/>
                  </a:lnSpc>
                  <a:buFont typeface="Symbol" panose="05050102010706020507" pitchFamily="18" charset="2"/>
                  <a:buChar char="Þ"/>
                </a:pPr>
                <a:r>
                  <a:rPr lang="en-US" altLang="zh-TW" dirty="0">
                    <a:latin typeface="Times New Roman" panose="02020603050405020304" pitchFamily="18" charset="0"/>
                    <a:cs typeface="Times New Roman" panose="02020603050405020304" pitchFamily="18" charset="0"/>
                  </a:rPr>
                  <a:t>The limit order book will eventually converge to its new steady state, the ask price in the steady-state </a:t>
                </a:r>
              </a:p>
              <a:p>
                <a:pPr>
                  <a:lnSpc>
                    <a:spcPct val="130000"/>
                  </a:lnSpc>
                </a:pPr>
                <a14:m>
                  <m:oMathPara xmlns:m="http://schemas.openxmlformats.org/officeDocument/2006/math">
                    <m:oMathParaPr>
                      <m:jc m:val="centerGroup"/>
                    </m:oMathParaPr>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r>
                            <a:rPr lang="en-US" altLang="zh-TW" i="1" dirty="0">
                              <a:latin typeface="Cambria Math" panose="02040503050406030204" pitchFamily="18" charset="0"/>
                            </a:rPr>
                            <m:t>∞</m:t>
                          </m:r>
                        </m:sub>
                      </m:sSub>
                      <m:r>
                        <a:rPr lang="en-US" altLang="zh-TW" i="1" dirty="0">
                          <a:latin typeface="Cambria Math" panose="02040503050406030204" pitchFamily="18" charset="0"/>
                        </a:rPr>
                        <m:t> =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0</m:t>
                          </m:r>
                        </m:sub>
                      </m:sSub>
                      <m:r>
                        <a:rPr lang="en-US" altLang="zh-TW" i="1" dirty="0">
                          <a:latin typeface="Cambria Math" panose="02040503050406030204" pitchFamily="18" charset="0"/>
                        </a:rPr>
                        <m:t>+</m:t>
                      </m:r>
                      <m:r>
                        <a:rPr lang="en-US" altLang="zh-TW" i="1" dirty="0">
                          <a:latin typeface="Cambria Math" panose="02040503050406030204" pitchFamily="18" charset="0"/>
                        </a:rPr>
                        <m:t>𝑠</m:t>
                      </m:r>
                      <m:r>
                        <a:rPr lang="en-US" altLang="zh-TW" i="1" dirty="0">
                          <a:latin typeface="Cambria Math" panose="02040503050406030204" pitchFamily="18" charset="0"/>
                        </a:rPr>
                        <m:t>/2+</m:t>
                      </m:r>
                      <m:r>
                        <a:rPr lang="en-US" altLang="zh-TW" i="1" dirty="0">
                          <a:latin typeface="Cambria Math" panose="02040503050406030204" pitchFamily="18" charset="0"/>
                        </a:rPr>
                        <m:t>𝜆</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0</m:t>
                          </m:r>
                        </m:sub>
                      </m:sSub>
                    </m:oMath>
                  </m:oMathPara>
                </a14:m>
                <a:endParaRPr lang="en-US" altLang="zh-TW" dirty="0">
                  <a:latin typeface="Times New Roman" panose="02020603050405020304" pitchFamily="18" charset="0"/>
                  <a:cs typeface="Times New Roman" panose="02020603050405020304" pitchFamily="18" charset="0"/>
                </a:endParaRPr>
              </a:p>
              <a:p>
                <a:pPr marL="285750" indent="-285750">
                  <a:lnSpc>
                    <a:spcPct val="130000"/>
                  </a:lnSpc>
                  <a:buFont typeface="Arial" panose="020B0604020202020204" pitchFamily="34" charset="0"/>
                  <a:buChar char="•"/>
                </a:pP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m:t>
                        </m:r>
                      </m:e>
                      <m:sub>
                        <m:r>
                          <a:rPr lang="en-US" altLang="zh-TW" i="1" dirty="0">
                            <a:latin typeface="Cambria Math" panose="02040503050406030204" pitchFamily="18" charset="0"/>
                          </a:rPr>
                          <m:t>∞</m:t>
                        </m:r>
                      </m:sub>
                    </m:sSub>
                    <m:r>
                      <a:rPr lang="en-US" altLang="zh-TW" i="1" dirty="0">
                        <a:latin typeface="Cambria Math" panose="02040503050406030204" pitchFamily="18" charset="0"/>
                      </a:rPr>
                      <m:t> </m:t>
                    </m:r>
                  </m:oMath>
                </a14:m>
                <a:r>
                  <a:rPr lang="en-US" altLang="zh-TW" dirty="0">
                    <a:latin typeface="Times New Roman" panose="02020603050405020304" pitchFamily="18" charset="0"/>
                    <a:cs typeface="Times New Roman" panose="02020603050405020304" pitchFamily="18" charset="0"/>
                  </a:rPr>
                  <a:t>is the best ask price at t = </a:t>
                </a:r>
                <a14:m>
                  <m:oMath xmlns:m="http://schemas.openxmlformats.org/officeDocument/2006/math">
                    <m:r>
                      <a:rPr lang="en-US" altLang="zh-TW" i="1" dirty="0">
                        <a:latin typeface="Cambria Math" panose="02040503050406030204" pitchFamily="18" charset="0"/>
                      </a:rPr>
                      <m:t>∞</m:t>
                    </m:r>
                  </m:oMath>
                </a14:m>
                <a:endParaRPr lang="en-US" altLang="zh-TW" dirty="0">
                  <a:latin typeface="Times New Roman" panose="02020603050405020304" pitchFamily="18" charset="0"/>
                  <a:cs typeface="Times New Roman" panose="02020603050405020304" pitchFamily="18" charset="0"/>
                </a:endParaRPr>
              </a:p>
              <a:p>
                <a:pPr marL="285750" indent="-285750">
                  <a:lnSpc>
                    <a:spcPct val="130000"/>
                  </a:lnSpc>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s is the bid-ask spread.</a:t>
                </a:r>
              </a:p>
            </p:txBody>
          </p:sp>
        </mc:Choice>
        <mc:Fallback xmlns="">
          <p:sp>
            <p:nvSpPr>
              <p:cNvPr id="6" name="文字方塊 5">
                <a:extLst>
                  <a:ext uri="{FF2B5EF4-FFF2-40B4-BE49-F238E27FC236}">
                    <a16:creationId xmlns:a16="http://schemas.microsoft.com/office/drawing/2014/main" id="{66077DC1-7885-4790-999A-DA680AB1D0DF}"/>
                  </a:ext>
                </a:extLst>
              </p:cNvPr>
              <p:cNvSpPr txBox="1">
                <a:spLocks noRot="1" noChangeAspect="1" noMove="1" noResize="1" noEditPoints="1" noAdjustHandles="1" noChangeArrowheads="1" noChangeShapeType="1" noTextEdit="1"/>
              </p:cNvSpPr>
              <p:nvPr/>
            </p:nvSpPr>
            <p:spPr>
              <a:xfrm>
                <a:off x="339080" y="4049757"/>
                <a:ext cx="10212379" cy="2577116"/>
              </a:xfrm>
              <a:prstGeom prst="rect">
                <a:avLst/>
              </a:prstGeom>
              <a:blipFill>
                <a:blip r:embed="rId4"/>
                <a:stretch>
                  <a:fillRect l="-537" b="-2837"/>
                </a:stretch>
              </a:blipFill>
            </p:spPr>
            <p:txBody>
              <a:bodyPr/>
              <a:lstStyle/>
              <a:p>
                <a:r>
                  <a:rPr lang="zh-TW" altLang="en-US">
                    <a:noFill/>
                  </a:rPr>
                  <a:t> </a:t>
                </a:r>
              </a:p>
            </p:txBody>
          </p:sp>
        </mc:Fallback>
      </mc:AlternateContent>
      <p:sp>
        <p:nvSpPr>
          <p:cNvPr id="5" name="投影片編號版面配置區 4">
            <a:extLst>
              <a:ext uri="{FF2B5EF4-FFF2-40B4-BE49-F238E27FC236}">
                <a16:creationId xmlns:a16="http://schemas.microsoft.com/office/drawing/2014/main" id="{920468F6-ADAA-4776-A2C4-7F64E1F42C0A}"/>
              </a:ext>
            </a:extLst>
          </p:cNvPr>
          <p:cNvSpPr>
            <a:spLocks noGrp="1"/>
          </p:cNvSpPr>
          <p:nvPr>
            <p:ph type="sldNum" sz="quarter" idx="12"/>
          </p:nvPr>
        </p:nvSpPr>
        <p:spPr/>
        <p:txBody>
          <a:bodyPr/>
          <a:lstStyle/>
          <a:p>
            <a:fld id="{C4B11F26-43B7-4292-AB73-2460AB42A017}" type="slidenum">
              <a:rPr lang="zh-TW" altLang="en-US" smtClean="0"/>
              <a:t>9</a:t>
            </a:fld>
            <a:endParaRPr lang="zh-TW" altLang="en-US" dirty="0"/>
          </a:p>
        </p:txBody>
      </p:sp>
      <p:sp>
        <p:nvSpPr>
          <p:cNvPr id="7" name="矩形 6">
            <a:extLst>
              <a:ext uri="{FF2B5EF4-FFF2-40B4-BE49-F238E27FC236}">
                <a16:creationId xmlns:a16="http://schemas.microsoft.com/office/drawing/2014/main" id="{08606D8C-F99A-48A8-9345-0EF14AF546AA}"/>
              </a:ext>
            </a:extLst>
          </p:cNvPr>
          <p:cNvSpPr/>
          <p:nvPr/>
        </p:nvSpPr>
        <p:spPr>
          <a:xfrm>
            <a:off x="4914307" y="455221"/>
            <a:ext cx="6096541" cy="400110"/>
          </a:xfrm>
          <a:prstGeom prst="rect">
            <a:avLst/>
          </a:prstGeom>
        </p:spPr>
        <p:txBody>
          <a:bodyPr wrap="none">
            <a:spAutoFit/>
          </a:bodyPr>
          <a:lstStyle/>
          <a:p>
            <a:r>
              <a:rPr lang="en-US" altLang="zh-TW" sz="2000" i="1" dirty="0">
                <a:latin typeface="Times New Roman" panose="02020603050405020304" pitchFamily="18" charset="0"/>
                <a:cs typeface="Times New Roman" panose="02020603050405020304" pitchFamily="18" charset="0"/>
              </a:rPr>
              <a:t>How the LOB evolves over time after being hit by </a:t>
            </a:r>
            <a:r>
              <a:rPr lang="en-US" altLang="zh-TW" sz="2000" i="1" dirty="0">
                <a:solidFill>
                  <a:schemeClr val="accent1"/>
                </a:solidFill>
                <a:latin typeface="Times New Roman" panose="02020603050405020304" pitchFamily="18" charset="0"/>
                <a:cs typeface="Times New Roman" panose="02020603050405020304" pitchFamily="18" charset="0"/>
              </a:rPr>
              <a:t>a trade</a:t>
            </a:r>
            <a:endParaRPr lang="zh-TW" altLang="en-US" sz="2000" i="1" dirty="0">
              <a:solidFill>
                <a:schemeClr val="accent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2C664B64-55EC-4332-82F8-0ECFCC6540AD}"/>
              </a:ext>
            </a:extLst>
          </p:cNvPr>
          <p:cNvSpPr/>
          <p:nvPr/>
        </p:nvSpPr>
        <p:spPr>
          <a:xfrm>
            <a:off x="339080" y="941083"/>
            <a:ext cx="7923964" cy="400110"/>
          </a:xfrm>
          <a:prstGeom prst="rect">
            <a:avLst/>
          </a:prstGeom>
        </p:spPr>
        <p:txBody>
          <a:bodyPr wrap="none">
            <a:spAutoFit/>
          </a:bodyPr>
          <a:lstStyle/>
          <a:p>
            <a:pPr marL="342900" indent="-342900">
              <a:buFont typeface="Wingdings" panose="05000000000000000000" pitchFamily="2" charset="2"/>
              <a:buChar char="ü"/>
            </a:pPr>
            <a:r>
              <a:rPr lang="en-US" altLang="zh-TW" sz="2000" dirty="0">
                <a:latin typeface="Times New Roman" panose="02020603050405020304" pitchFamily="18" charset="0"/>
                <a:cs typeface="Times New Roman" panose="02020603050405020304" pitchFamily="18" charset="0"/>
              </a:rPr>
              <a:t>First , we need to specify the impact of the trade on the mid-quote price.</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70525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3478</Words>
  <Application>Microsoft Office PowerPoint</Application>
  <PresentationFormat>寬螢幕</PresentationFormat>
  <Paragraphs>408</Paragraphs>
  <Slides>39</Slides>
  <Notes>17</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39</vt:i4>
      </vt:variant>
    </vt:vector>
  </HeadingPairs>
  <TitlesOfParts>
    <vt:vector size="50" baseType="lpstr">
      <vt:lpstr>微軟正黑體</vt:lpstr>
      <vt:lpstr>新細明體</vt:lpstr>
      <vt:lpstr>標楷體</vt:lpstr>
      <vt:lpstr>Arial</vt:lpstr>
      <vt:lpstr>Calibri</vt:lpstr>
      <vt:lpstr>Calibri Light</vt:lpstr>
      <vt:lpstr>Cambria Math</vt:lpstr>
      <vt:lpstr>Symbol</vt:lpstr>
      <vt:lpstr>Times New Roman</vt:lpstr>
      <vt:lpstr>Wingdings</vt:lpstr>
      <vt:lpstr>Office 佈景主題</vt:lpstr>
      <vt:lpstr>Optimal Trading Strategy and Supply/Demand Dynamics</vt:lpstr>
      <vt:lpstr>Outline</vt:lpstr>
      <vt:lpstr>Statement of the problem</vt:lpstr>
      <vt:lpstr>The solution to the trader’s optimal execution strategy </vt:lpstr>
      <vt:lpstr>PowerPoint 簡報</vt:lpstr>
      <vt:lpstr>PowerPoint 簡報</vt:lpstr>
      <vt:lpstr>PowerPoint 簡報</vt:lpstr>
      <vt:lpstr>The shape of the limit order book and its dynamics</vt:lpstr>
      <vt:lpstr>PowerPoint 簡報</vt:lpstr>
      <vt:lpstr>PowerPoint 簡報</vt:lpstr>
      <vt:lpstr>PowerPoint 簡報</vt:lpstr>
      <vt:lpstr>PowerPoint 簡報</vt:lpstr>
      <vt:lpstr>Model 1</vt:lpstr>
      <vt:lpstr>模型介紹</vt:lpstr>
      <vt:lpstr>PowerPoint 簡報</vt:lpstr>
      <vt:lpstr>PowerPoint 簡報</vt:lpstr>
      <vt:lpstr>Model 1_Implementation</vt:lpstr>
      <vt:lpstr>Model_ 實作</vt:lpstr>
      <vt:lpstr>參數設定</vt:lpstr>
      <vt:lpstr>參數設定</vt:lpstr>
      <vt:lpstr>實作結果</vt:lpstr>
      <vt:lpstr>實作結果</vt:lpstr>
      <vt:lpstr>Model 2</vt:lpstr>
      <vt:lpstr>模型介紹</vt:lpstr>
      <vt:lpstr>PowerPoint 簡報</vt:lpstr>
      <vt:lpstr>PowerPoint 簡報</vt:lpstr>
      <vt:lpstr>Properties of Optimal Execution Strategy</vt:lpstr>
      <vt:lpstr>Model 2_Implementation</vt:lpstr>
      <vt:lpstr>Model_ 實作</vt:lpstr>
      <vt:lpstr>實作結果</vt:lpstr>
      <vt:lpstr>The resilience of the limit order book ρ</vt:lpstr>
      <vt:lpstr>Model 2_Implementation</vt:lpstr>
      <vt:lpstr>Model_ 實作</vt:lpstr>
      <vt:lpstr>實作結果</vt:lpstr>
      <vt:lpstr>Optimal execution strategy versus simple execution strategy from the conventional models.  </vt:lpstr>
      <vt:lpstr>ρ_校正想法</vt:lpstr>
      <vt:lpstr>Extensions</vt:lpstr>
      <vt:lpstr>Risk Aversion</vt:lpstr>
      <vt:lpstr>q _校正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Trading Strategy and Supply/Demand Dynamics</dc:title>
  <dc:creator>郭盈均</dc:creator>
  <cp:lastModifiedBy>郭盈均</cp:lastModifiedBy>
  <cp:revision>2</cp:revision>
  <dcterms:created xsi:type="dcterms:W3CDTF">2023-03-24T15:46:45Z</dcterms:created>
  <dcterms:modified xsi:type="dcterms:W3CDTF">2023-03-24T15:49:37Z</dcterms:modified>
</cp:coreProperties>
</file>