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5" r:id="rId4"/>
    <p:sldId id="258" r:id="rId5"/>
    <p:sldId id="259" r:id="rId6"/>
    <p:sldId id="260" r:id="rId7"/>
    <p:sldId id="263" r:id="rId8"/>
    <p:sldId id="261" r:id="rId9"/>
    <p:sldId id="266" r:id="rId10"/>
    <p:sldId id="262" r:id="rId11"/>
    <p:sldId id="273" r:id="rId12"/>
    <p:sldId id="272" r:id="rId13"/>
    <p:sldId id="274" r:id="rId14"/>
    <p:sldId id="275" r:id="rId15"/>
    <p:sldId id="276" r:id="rId16"/>
    <p:sldId id="267" r:id="rId17"/>
    <p:sldId id="268" r:id="rId18"/>
    <p:sldId id="269" r:id="rId19"/>
    <p:sldId id="270" r:id="rId20"/>
    <p:sldId id="271" r:id="rId21"/>
    <p:sldId id="287" r:id="rId22"/>
    <p:sldId id="279" r:id="rId23"/>
    <p:sldId id="278" r:id="rId24"/>
    <p:sldId id="277" r:id="rId25"/>
    <p:sldId id="280" r:id="rId26"/>
    <p:sldId id="281" r:id="rId27"/>
    <p:sldId id="286" r:id="rId28"/>
    <p:sldId id="282" r:id="rId29"/>
    <p:sldId id="283" r:id="rId30"/>
    <p:sldId id="285" r:id="rId3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30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F9BED-A5A5-498B-88EE-B023CD4BDC61}" type="datetimeFigureOut">
              <a:rPr lang="zh-TW" altLang="en-US" smtClean="0"/>
              <a:t>2023/9/15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6DD07-6181-4099-AED2-A4F1E0BB95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0049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FF1FDD-0E6C-B3A3-705C-1B543F13E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3B02F49-65B3-9A56-D3DD-44CCD80D65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95CF893-2EF3-5B77-9EAB-25685F6D6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71F1-B47E-4BA5-A679-507749AF58B2}" type="datetime1">
              <a:rPr lang="zh-TW" altLang="en-US" smtClean="0"/>
              <a:t>2023/9/15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70E7581-5C89-D31E-F73E-6B7B5539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F0CB1A0-F5FE-91AE-0D69-A50FFF019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8D9E-E7AA-4CCD-9C12-B635F8AAC0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41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80A57D-DF32-9524-9B01-D39A2646D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7AA4B96-AA74-5962-6261-74EF18035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62BE5AE-52FE-E94B-0C35-A5E97D11C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BAAAE-F430-4539-8451-DBCBCC8385CC}" type="datetime1">
              <a:rPr lang="zh-TW" altLang="en-US" smtClean="0"/>
              <a:t>2023/9/15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FFB87E5-47C4-9049-04CE-8D463474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BB7C604-7C32-423B-3BE6-420F1F481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8D9E-E7AA-4CCD-9C12-B635F8AAC0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3887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1A4564E-7CC1-796F-FA6A-BE613D35F2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3BE9D7F-D328-6A3E-96C5-D9CDECC26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B0106C4-7FC4-2D12-4736-6770560D9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4FDF-6A8D-43F9-8691-AB9E6C3B9BFC}" type="datetime1">
              <a:rPr lang="zh-TW" altLang="en-US" smtClean="0"/>
              <a:t>2023/9/15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BE8A4EB-5311-4611-3564-12F960EB1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84A9871-304C-8677-A19D-9F5DF74D2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8D9E-E7AA-4CCD-9C12-B635F8AAC0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096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5C2FBC-EC48-3594-A2FD-2B6956DBB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B37A0A3-5352-2A70-A930-7F4E2B843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C082CE8-F5DD-BB4A-ADB8-310269CB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27A1-D18F-4D22-BD2F-3E9F29FCAD28}" type="datetime1">
              <a:rPr lang="zh-TW" altLang="en-US" smtClean="0"/>
              <a:t>2023/9/15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7E04189-88A3-F490-CD9D-B0E8500AF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8647F3F-1564-18B1-6CC1-B6AEE3A9A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8D9E-E7AA-4CCD-9C12-B635F8AAC0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4450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127BDF-4AAB-32D8-32EF-829F3A5B9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E6B6A51-B1EA-A835-A7CE-37F00B6E2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41048B7-F6E3-A18A-879E-C16FFAB26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BC70-1DD6-4A8F-8E5E-DCF919C5EC88}" type="datetime1">
              <a:rPr lang="zh-TW" altLang="en-US" smtClean="0"/>
              <a:t>2023/9/15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AC785EC-4C37-795B-D2FD-E503795AA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2B6BF5E-5C57-B59A-5314-3538C1D90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8D9E-E7AA-4CCD-9C12-B635F8AAC0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015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AAF52C-E276-9B28-B725-8BCADE20E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300BFC5-C3D7-0C57-A76B-6A0800097F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4325B23-5DBD-A30C-5999-17B3445CF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D3D4582-6492-35F6-DC51-F303E6C73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9829-0B0D-4F6F-90FD-56886BDA4A33}" type="datetime1">
              <a:rPr lang="zh-TW" altLang="en-US" smtClean="0"/>
              <a:t>2023/9/15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9A49DCA-3404-E4BB-34D4-70479C6CE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4283B84-D600-40B3-A50A-5B1144941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8D9E-E7AA-4CCD-9C12-B635F8AAC0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1033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A43AFC-0FE9-88F7-C75C-1B02B2BB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91EF41D-2EA0-8251-6E48-64B2C2A97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AD7DFA1-5127-79B2-114C-A7DB864B5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E14B5BA-1BA8-E05D-C3B3-C5BA9EE7FE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AFFFFAA-9FF3-93C1-181C-7A2636831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8E19BA0-0BE5-9153-F94A-67DD78FC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1CD8-DD4A-4C8E-9C61-826269119FA1}" type="datetime1">
              <a:rPr lang="zh-TW" altLang="en-US" smtClean="0"/>
              <a:t>2023/9/15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AD0135A0-7052-485B-D664-D386C5FB2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411EC8C-05F0-A8C1-BE2A-B01104D7B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8D9E-E7AA-4CCD-9C12-B635F8AAC0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71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5608D7-391B-3F49-3FFB-33924FD32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E0E1F37-351E-AE16-C6E2-099A577F2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1ACF8-0AAD-42AF-A9DB-9CAF13BCAEB5}" type="datetime1">
              <a:rPr lang="zh-TW" altLang="en-US" smtClean="0"/>
              <a:t>2023/9/15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6A404D0-C7C7-799C-34D5-3647C87AA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FE4594E-261A-C9E6-4B63-CFC307CC8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8D9E-E7AA-4CCD-9C12-B635F8AAC0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2065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408CC0B-AA20-C044-AAF3-502331D88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2472F-08DB-4516-9EC5-ACAD5A9064D5}" type="datetime1">
              <a:rPr lang="zh-TW" altLang="en-US" smtClean="0"/>
              <a:t>2023/9/15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D3E52DD-37E7-C552-04FF-CFC9AE6AE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7620D10-D873-B86A-E148-63CACFB7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8D9E-E7AA-4CCD-9C12-B635F8AAC0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618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CE5382-44EB-F5DE-4161-890F93264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59FB27-406C-220E-A3BE-AC6B60E0F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B4DA74B-DCE5-DC00-2F16-99D52C630A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7F3292C-6F00-F80E-B810-C337EC5C3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4A65-139D-4EB8-9371-0E395B5D3F3F}" type="datetime1">
              <a:rPr lang="zh-TW" altLang="en-US" smtClean="0"/>
              <a:t>2023/9/15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CD63B2E-10BF-C71D-3A61-6666C671D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D84ACE2-440F-48EA-C73F-43ED7AFF9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8D9E-E7AA-4CCD-9C12-B635F8AAC0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8875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19B246-FA88-E1AF-AA2E-6BC2815BF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C176C1F-E6E3-8E83-946A-6B6E0C175B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1908C71-4C0B-6472-0501-C28A617C0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D4155A1-EEA4-50DC-198D-4BEC4238B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D520-5C10-4AD9-81F0-9345F96B7AEC}" type="datetime1">
              <a:rPr lang="zh-TW" altLang="en-US" smtClean="0"/>
              <a:t>2023/9/15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BE699E5-5BDF-D74C-6A87-78C9C9D11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AA438F7-5478-4CA8-57E2-245CC8E2B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8D9E-E7AA-4CCD-9C12-B635F8AAC0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0728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A2D22E0-370F-F7DC-CFC1-32C89F5E4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00DD1C6-BC0E-8F73-9292-1919A4E79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567C856-9359-CA8A-43D7-6CDA0D8B8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B357F-F719-4F04-B383-F89E0482B11A}" type="datetime1">
              <a:rPr lang="zh-TW" altLang="en-US" smtClean="0"/>
              <a:t>2023/9/15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FAA7758-D5F4-9EB9-D587-3917CB459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CFD7505-6678-664F-09EE-F87A8128BE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B8D9E-E7AA-4CCD-9C12-B635F8AAC0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956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E235F9-6C6A-8B49-4726-B85C18FC9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68943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An End-to-End Optimal Trade Execution Framework based on Proximal Policy Optimization</a:t>
            </a:r>
            <a:br>
              <a:rPr lang="en-US" altLang="zh-TW" sz="3200" dirty="0"/>
            </a:br>
            <a:r>
              <a:rPr lang="en-US" altLang="zh-TW" sz="2000" dirty="0" err="1"/>
              <a:t>Siyu</a:t>
            </a:r>
            <a:r>
              <a:rPr lang="en-US" altLang="zh-TW" sz="2000" dirty="0"/>
              <a:t> Lin and Peter A. </a:t>
            </a:r>
            <a:r>
              <a:rPr lang="en-US" altLang="zh-TW" sz="2000" dirty="0" err="1"/>
              <a:t>Beling</a:t>
            </a:r>
            <a:r>
              <a:rPr lang="en-US" altLang="zh-TW" sz="2000" dirty="0"/>
              <a:t>, IJCAI, 2020</a:t>
            </a:r>
            <a:endParaRPr lang="zh-TW" altLang="en-US" sz="32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8480E1E-925E-31C2-27EF-A9952699C4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62905"/>
            <a:ext cx="9144000" cy="1655762"/>
          </a:xfrm>
        </p:spPr>
        <p:txBody>
          <a:bodyPr/>
          <a:lstStyle/>
          <a:p>
            <a:r>
              <a:rPr lang="en-US" altLang="zh-TW" dirty="0"/>
              <a:t>2023/9/15   , </a:t>
            </a:r>
            <a:r>
              <a:rPr lang="zh-TW" altLang="en-US" dirty="0"/>
              <a:t>羅名志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999881A-F2F0-7724-CB2C-FEAE81096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8D9E-E7AA-4CCD-9C12-B635F8AAC054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405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0F5532-D7D2-B859-C960-0EA193835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Solutions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DC8001C-F65D-F4CB-C28B-20579EEB8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53725" cy="4351338"/>
          </a:xfrm>
        </p:spPr>
        <p:txBody>
          <a:bodyPr/>
          <a:lstStyle/>
          <a:p>
            <a:r>
              <a:rPr lang="en-US" altLang="zh-TW" dirty="0"/>
              <a:t>propose an end-to-end optimal trade execution</a:t>
            </a:r>
          </a:p>
          <a:p>
            <a:pPr lvl="1"/>
            <a:r>
              <a:rPr lang="en-US" altLang="zh-TW" dirty="0"/>
              <a:t>only need LOB data </a:t>
            </a:r>
          </a:p>
          <a:p>
            <a:r>
              <a:rPr lang="en-US" altLang="zh-TW" dirty="0"/>
              <a:t>using shaped reward function and demonstrate the advantages over IS</a:t>
            </a:r>
          </a:p>
          <a:p>
            <a:r>
              <a:rPr lang="en-US" altLang="zh-TW" dirty="0"/>
              <a:t>using PPO with two different neural network architecture</a:t>
            </a:r>
          </a:p>
          <a:p>
            <a:pPr lvl="1"/>
            <a:r>
              <a:rPr lang="en-US" altLang="zh-TW" dirty="0"/>
              <a:t>PPO + LSTM</a:t>
            </a:r>
          </a:p>
          <a:p>
            <a:pPr lvl="1"/>
            <a:r>
              <a:rPr lang="en-US" altLang="zh-TW" dirty="0"/>
              <a:t>PPO + FCN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E68B2A9-418E-9097-6BCE-21614890F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8D9E-E7AA-4CCD-9C12-B635F8AAC054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5842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85EADA-CE55-72D7-0955-607919E58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PPO algorithm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42C8594-955F-1916-75AA-6AC6809EF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on-policy algorithm</a:t>
            </a:r>
          </a:p>
          <a:p>
            <a:r>
              <a:rPr lang="en-US" altLang="zh-TW" dirty="0"/>
              <a:t>applies to both discrete and continuous action spaces</a:t>
            </a:r>
          </a:p>
          <a:p>
            <a:endParaRPr lang="zh-TW" altLang="en-US" dirty="0"/>
          </a:p>
        </p:txBody>
      </p:sp>
      <p:pic>
        <p:nvPicPr>
          <p:cNvPr id="1026" name="Picture 2" descr="RL — Proximal Policy Optimization (PPO) Explained | by Jonathan Hui | Medium">
            <a:extLst>
              <a:ext uri="{FF2B5EF4-FFF2-40B4-BE49-F238E27FC236}">
                <a16:creationId xmlns:a16="http://schemas.microsoft.com/office/drawing/2014/main" id="{51AD8430-4C89-E502-1B64-753EB3B4A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49" y="2830115"/>
            <a:ext cx="8039101" cy="381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1994530-C885-CB67-FF86-1D9C20673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8D9E-E7AA-4CCD-9C12-B635F8AAC054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4389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C1129C-4469-7977-43A3-DCC35BC41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From policy gradient to PPO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EAC257-6902-AA74-EE0E-DBBB5E08F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22594"/>
            <a:ext cx="10515600" cy="1198881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/>
              <a:t>actor (policy network) : a function of observation</a:t>
            </a:r>
          </a:p>
          <a:p>
            <a:r>
              <a:rPr lang="en-US" altLang="zh-TW" dirty="0"/>
              <a:t>input : observation / output :</a:t>
            </a:r>
            <a:r>
              <a:rPr lang="zh-TW" altLang="en-US" dirty="0"/>
              <a:t> </a:t>
            </a:r>
            <a:r>
              <a:rPr lang="en-US" altLang="zh-TW" dirty="0"/>
              <a:t>action</a:t>
            </a:r>
          </a:p>
          <a:p>
            <a:r>
              <a:rPr lang="en-US" altLang="zh-TW" dirty="0"/>
              <a:t>find a function that maximize reward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ADB2AFE-C1CC-3068-36EA-7342DAAB93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944" y="1690688"/>
            <a:ext cx="7031320" cy="35010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6831AF8-6A73-EF36-32ED-45860DCAF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940E-33FD-4C63-B947-DD8C1C483224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E3F9058-255B-6A5E-409C-77E9ADF6C0A5}"/>
              </a:ext>
            </a:extLst>
          </p:cNvPr>
          <p:cNvSpPr txBox="1"/>
          <p:nvPr/>
        </p:nvSpPr>
        <p:spPr>
          <a:xfrm>
            <a:off x="6456681" y="169068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dirty="0"/>
              <a:t>π</a:t>
            </a:r>
            <a:r>
              <a:rPr lang="en-US" altLang="zh-TW" dirty="0"/>
              <a:t>*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712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8407F4-9563-35A3-320B-B8491B45C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policy gradient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2FFD132-A81A-63FA-6911-0877E9C47D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to maximize expected reward</a:t>
                </a:r>
              </a:p>
              <a:p>
                <a:pPr lvl="1"/>
                <a:r>
                  <a:rPr lang="en-US" altLang="zh-TW" dirty="0"/>
                  <a:t>expected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  <m:sup/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zh-TW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zh-TW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)]</m:t>
                    </m:r>
                  </m:oMath>
                </a14:m>
                <a:endParaRPr lang="en-US" altLang="zh-TW" dirty="0"/>
              </a:p>
              <a:p>
                <a:r>
                  <a:rPr lang="en-US" altLang="zh-TW" dirty="0"/>
                  <a:t>find the optimal </a:t>
                </a:r>
                <a14:m>
                  <m:oMath xmlns:m="http://schemas.openxmlformats.org/officeDocument/2006/math">
                    <m:r>
                      <a:rPr lang="zh-TW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</m:oMath>
                </a14:m>
                <a:r>
                  <a:rPr lang="en-US" altLang="zh-TW" dirty="0"/>
                  <a:t> gradient ascent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zh-TW" altLang="en-US" i="1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  <m:sup/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∇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zh-TW" altLang="en-US" i="1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  <m:sup/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f>
                          <m:f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∇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</m:den>
                        </m:f>
                      </m:e>
                    </m:nary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zh-TW" altLang="en-US" i="1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  <m:sup/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zh-TW" altLang="en-US" i="1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</m:nary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𝑙𝑜𝑔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zh-TW" alt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/>
              </a:p>
              <a:p>
                <a:pPr marL="457200" lvl="1" indent="0">
                  <a:buNone/>
                </a:pPr>
                <a:r>
                  <a:rPr lang="en-US" altLang="zh-TW" dirty="0"/>
                  <a:t>    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𝑙𝑜𝑔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)~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 </m:t>
                        </m:r>
                        <m:r>
                          <m:rPr>
                            <m:sty m:val="p"/>
                          </m:r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𝑙𝑜𝑔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endParaRPr lang="en-US" altLang="zh-TW" dirty="0"/>
              </a:p>
              <a:p>
                <a:r>
                  <a:rPr lang="en-US" altLang="zh-TW" dirty="0"/>
                  <a:t>time-consuming, we have to collect the result of interaction every time we update </a:t>
                </a:r>
                <a:r>
                  <a:rPr lang="el-GR" altLang="zh-TW" dirty="0"/>
                  <a:t>θ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TW" dirty="0"/>
                  <a:t> proximal policy optimization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2FFD132-A81A-63FA-6911-0877E9C47D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40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6B0BD07-5450-4BE8-BC55-E5420931A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8D9E-E7AA-4CCD-9C12-B635F8AAC054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1009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42AF28-67E8-D606-238D-6B819876F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PPO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4677819-0BCD-DEA4-5704-FEF26902F5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400" dirty="0"/>
                  <a:t>based on importance sampling, we know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f>
                      <m:f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TW" sz="2000" dirty="0"/>
              </a:p>
              <a:p>
                <a:r>
                  <a:rPr lang="en-US" altLang="zh-TW" sz="2400" dirty="0"/>
                  <a:t>from policy gradient, we get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</m:oMath>
                </a14:m>
                <a:r>
                  <a:rPr lang="en-US" altLang="zh-TW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zh-TW" altLang="en-US" sz="20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)~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00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zh-TW" altLang="en-US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zh-TW" alt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p>
                        </m:s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 </m:t>
                        </m:r>
                        <m:r>
                          <m:rPr>
                            <m:sty m:val="p"/>
                          </m:r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𝑙𝑜𝑔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zh-TW" altLang="en-US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)~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00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20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zh-TW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p>
                        </m:s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 </m:t>
                        </m:r>
                        <m:r>
                          <m:rPr>
                            <m:sty m:val="p"/>
                          </m:r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𝑙𝑜𝑔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zh-TW" altLang="en-US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f>
                          <m:f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zh-TW" altLang="en-US" sz="20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zh-TW" altLang="en-US" sz="20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  <m:sup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endParaRPr lang="en-US" altLang="zh-TW" sz="2000" dirty="0"/>
              </a:p>
              <a:p>
                <a:pPr marL="457200" lvl="1" indent="0">
                  <a:buNone/>
                </a:pPr>
                <a:r>
                  <a:rPr lang="en-US" altLang="zh-TW" sz="2000" dirty="0"/>
                  <a:t>            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altLang="zh-TW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)~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0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20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p>
                        </m:s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 </m:t>
                        </m:r>
                        <m:r>
                          <m:rPr>
                            <m:sty m:val="p"/>
                          </m:r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𝑙𝑜𝑔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zh-TW" altLang="en-US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f>
                          <m:f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zh-TW" altLang="en-US" sz="20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zh-TW" altLang="en-US" sz="20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  <m:sup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endParaRPr lang="en-US" altLang="zh-TW" sz="2000" dirty="0"/>
              </a:p>
              <a:p>
                <a:r>
                  <a:rPr lang="en-US" altLang="zh-TW" sz="2400" dirty="0"/>
                  <a:t>our objective function become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20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p>
                        </m:sSup>
                        <m:d>
                          <m:d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)~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0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20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p>
                        </m:s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 </m:t>
                        </m:r>
                        <m:f>
                          <m:f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zh-TW" altLang="en-US" sz="20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zh-TW" altLang="en-US" sz="20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  <m:sup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4677819-0BCD-DEA4-5704-FEF26902F5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D35F437-A72A-D747-9714-99F58083B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8D9E-E7AA-4CCD-9C12-B635F8AAC054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1683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296F75-1EF5-98A6-30D1-0BDE95E23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PPO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68B6B81-5369-447F-D3D2-25E65AAC94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68050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400" dirty="0"/>
                  <a:t>to prevent the new policy going far away from the old policy</a:t>
                </a:r>
              </a:p>
              <a:p>
                <a:pPr lvl="1"/>
                <a:r>
                  <a:rPr lang="en-US" altLang="zh-TW" sz="2000" dirty="0"/>
                  <a:t>we need to add constraint to make sure </a:t>
                </a:r>
                <a14:m>
                  <m:oMath xmlns:m="http://schemas.openxmlformats.org/officeDocument/2006/math">
                    <m:r>
                      <a:rPr lang="zh-TW" altLang="en-US" sz="200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0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is close enough</a:t>
                </a:r>
              </a:p>
              <a:p>
                <a:r>
                  <a:rPr lang="en-US" altLang="zh-TW" sz="2400" dirty="0"/>
                  <a:t>using clip function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20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p>
                            </m:sSup>
                            <m:d>
                              <m:d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TW" altLang="en-US" sz="20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= 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)~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0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20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altLang="zh-TW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p>
                            </m:sSup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 </m:t>
                            </m:r>
                            <m:f>
                              <m:f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zh-TW" altLang="en-US" sz="20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zh-TW" altLang="en-US" sz="20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  <m:sup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</m:e>
                        </m:d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)~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0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20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zh-TW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altLang="zh-TW" sz="2000" dirty="0"/>
              </a:p>
              <a:p>
                <a:pPr marL="457200" lvl="1" indent="0">
                  <a:buNone/>
                </a:pPr>
                <a:r>
                  <a:rPr lang="en-US" altLang="zh-TW" sz="2000" dirty="0"/>
                  <a:t>   where</a:t>
                </a:r>
                <a:r>
                  <a:rPr lang="en-US" altLang="zh-TW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zh-TW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TW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min</m:t>
                    </m:r>
                    <m:r>
                      <a:rPr lang="en-US" altLang="zh-TW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sSup>
                          <m:s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zh-TW" altLang="en-US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zh-TW" altLang="en-US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  <m:sup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den>
                    </m:f>
                    <m:r>
                      <a:rPr lang="en-US" altLang="zh-TW" sz="2000" b="0" i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n-US" altLang="zh-TW" sz="2000" b="0" i="0" smtClean="0">
                        <a:latin typeface="Cambria Math" panose="02040503050406030204" pitchFamily="18" charset="0"/>
                      </a:rPr>
                      <m:t>clip</m:t>
                    </m:r>
                    <m:r>
                      <a:rPr lang="en-US" altLang="zh-TW" sz="2000" b="0" i="0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zh-TW" altLang="en-US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zh-TW" altLang="en-US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  <m:sup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den>
                    </m:f>
                    <m:r>
                      <a:rPr lang="en-US" altLang="zh-TW" sz="2000" b="0" i="0" smtClean="0">
                        <a:latin typeface="Cambria Math" panose="02040503050406030204" pitchFamily="18" charset="0"/>
                      </a:rPr>
                      <m:t>,1−</m:t>
                    </m:r>
                    <m:r>
                      <m:rPr>
                        <m:sty m:val="p"/>
                      </m:rPr>
                      <a:rPr lang="el-GR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ϵ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1+</m:t>
                    </m:r>
                    <m:r>
                      <a:rPr lang="zh-TW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altLang="zh-TW" sz="20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sSup>
                          <m:s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TW" sz="2000" dirty="0"/>
                  <a:t>)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68B6B81-5369-447F-D3D2-25E65AAC94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68050" cy="4351338"/>
              </a:xfrm>
              <a:blipFill>
                <a:blip r:embed="rId2"/>
                <a:stretch>
                  <a:fillRect l="-771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261EF45F-00E7-3B22-C529-5622DDDA22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92"/>
          <a:stretch/>
        </p:blipFill>
        <p:spPr>
          <a:xfrm>
            <a:off x="2319996" y="4476750"/>
            <a:ext cx="6790008" cy="1835150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C8F385F-7AB3-C93C-D217-52F42255F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8D9E-E7AA-4CCD-9C12-B635F8AAC054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6231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CCA07E-3B2B-941C-2099-0C91BE684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States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752FB8-C96C-694F-3AA8-E8B1417D4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discard inefficient and time-consuming states in real-world applications</a:t>
            </a:r>
          </a:p>
          <a:p>
            <a:r>
              <a:rPr lang="en-US" altLang="zh-TW" dirty="0"/>
              <a:t>divide the states into 2 parts : public state / private state</a:t>
            </a:r>
          </a:p>
          <a:p>
            <a:endParaRPr lang="zh-TW" altLang="en-US" dirty="0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AD3C741A-582F-4DB5-67BE-33154ED449CB}"/>
              </a:ext>
            </a:extLst>
          </p:cNvPr>
          <p:cNvSpPr/>
          <p:nvPr/>
        </p:nvSpPr>
        <p:spPr>
          <a:xfrm>
            <a:off x="2002367" y="3550973"/>
            <a:ext cx="2840566" cy="2941902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CC80EB6-A3AE-63FC-E2BB-A77498F2E53D}"/>
              </a:ext>
            </a:extLst>
          </p:cNvPr>
          <p:cNvSpPr txBox="1"/>
          <p:nvPr/>
        </p:nvSpPr>
        <p:spPr>
          <a:xfrm>
            <a:off x="2076224" y="3700330"/>
            <a:ext cx="26361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Public State</a:t>
            </a:r>
          </a:p>
          <a:p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LOB data (market data)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top 5 bid/ask prices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associated volumes</a:t>
            </a:r>
          </a:p>
        </p:txBody>
      </p:sp>
      <p:pic>
        <p:nvPicPr>
          <p:cNvPr id="7" name="Picture 2" descr="6.13 Central Limit Order Book | Guidelines - Transaction reporting, order  record keeping and clock synchronisation under MiFID II (updated 7 August  2017) (ESMA/2016/1452) | Better Regulation">
            <a:extLst>
              <a:ext uri="{FF2B5EF4-FFF2-40B4-BE49-F238E27FC236}">
                <a16:creationId xmlns:a16="http://schemas.microsoft.com/office/drawing/2014/main" id="{58042FE0-EAD3-8801-B8B4-D12AFA7300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4" r="50874"/>
          <a:stretch/>
        </p:blipFill>
        <p:spPr bwMode="auto">
          <a:xfrm>
            <a:off x="2426580" y="5061399"/>
            <a:ext cx="1973767" cy="126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8B0C596B-177D-1DD6-07C7-4C9904DB4BFC}"/>
              </a:ext>
            </a:extLst>
          </p:cNvPr>
          <p:cNvSpPr/>
          <p:nvPr/>
        </p:nvSpPr>
        <p:spPr>
          <a:xfrm>
            <a:off x="5780044" y="3588544"/>
            <a:ext cx="3357033" cy="286676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005B78D-E247-B9D9-A381-5581C408F06E}"/>
              </a:ext>
            </a:extLst>
          </p:cNvPr>
          <p:cNvSpPr txBox="1"/>
          <p:nvPr/>
        </p:nvSpPr>
        <p:spPr>
          <a:xfrm>
            <a:off x="6038624" y="3700330"/>
            <a:ext cx="23957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Private State</a:t>
            </a:r>
          </a:p>
          <a:p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info of investor itself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remaining inventory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elapsed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表格 11">
                <a:extLst>
                  <a:ext uri="{FF2B5EF4-FFF2-40B4-BE49-F238E27FC236}">
                    <a16:creationId xmlns:a16="http://schemas.microsoft.com/office/drawing/2014/main" id="{38ED4FCD-AB29-EE82-9734-AB5C5CCB3C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5738833"/>
                  </p:ext>
                </p:extLst>
              </p:nvPr>
            </p:nvGraphicFramePr>
            <p:xfrm>
              <a:off x="5989368" y="5198090"/>
              <a:ext cx="3005666" cy="10555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2833">
                      <a:extLst>
                        <a:ext uri="{9D8B030D-6E8A-4147-A177-3AD203B41FA5}">
                          <a16:colId xmlns:a16="http://schemas.microsoft.com/office/drawing/2014/main" val="3124797619"/>
                        </a:ext>
                      </a:extLst>
                    </a:gridCol>
                    <a:gridCol w="1502833">
                      <a:extLst>
                        <a:ext uri="{9D8B030D-6E8A-4147-A177-3AD203B41FA5}">
                          <a16:colId xmlns:a16="http://schemas.microsoft.com/office/drawing/2014/main" val="1870278398"/>
                        </a:ext>
                      </a:extLst>
                    </a:gridCol>
                  </a:tblGrid>
                  <a:tr h="219708">
                    <a:tc>
                      <a:txBody>
                        <a:bodyPr/>
                        <a:lstStyle/>
                        <a:p>
                          <a:r>
                            <a:rPr lang="en-US" altLang="zh-TW" sz="1000" dirty="0"/>
                            <a:t>attributes</a:t>
                          </a:r>
                          <a:endParaRPr lang="zh-TW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000" dirty="0"/>
                            <a:t>value</a:t>
                          </a:r>
                          <a:endParaRPr lang="zh-TW" altLang="en-US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2219092"/>
                      </a:ext>
                    </a:extLst>
                  </a:tr>
                  <a:tr h="236458">
                    <a:tc>
                      <a:txBody>
                        <a:bodyPr/>
                        <a:lstStyle/>
                        <a:p>
                          <a:r>
                            <a:rPr lang="en-US" altLang="zh-TW" sz="1000" dirty="0"/>
                            <a:t>P (portfolio)</a:t>
                          </a:r>
                          <a:endParaRPr lang="zh-TW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000" dirty="0"/>
                            <a:t>FB, GOOGL, NVDA</a:t>
                          </a:r>
                          <a:endParaRPr lang="zh-TW" altLang="en-US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0400301"/>
                      </a:ext>
                    </a:extLst>
                  </a:tr>
                  <a:tr h="219708">
                    <a:tc>
                      <a:txBody>
                        <a:bodyPr/>
                        <a:lstStyle/>
                        <a:p>
                          <a:r>
                            <a:rPr lang="en-US" altLang="zh-TW" sz="1000" dirty="0"/>
                            <a:t>T (total trading time)</a:t>
                          </a:r>
                          <a:endParaRPr lang="zh-TW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000" dirty="0"/>
                            <a:t>5 day, 30 hours</a:t>
                          </a:r>
                          <a:endParaRPr lang="zh-TW" altLang="en-US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430346"/>
                      </a:ext>
                    </a:extLst>
                  </a:tr>
                  <a:tr h="324076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altLang="zh-TW" sz="1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1000" b="0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zh-TW" sz="1000" dirty="0"/>
                            <a:t> (total</a:t>
                          </a:r>
                          <a:r>
                            <a:rPr lang="en-US" altLang="zh-TW" sz="1000" baseline="0" dirty="0"/>
                            <a:t> shares to trade</a:t>
                          </a:r>
                          <a:r>
                            <a:rPr lang="en-US" altLang="zh-TW" sz="1000" dirty="0"/>
                            <a:t>)</a:t>
                          </a:r>
                          <a:endParaRPr lang="zh-TW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000" dirty="0"/>
                            <a:t>10000 shares</a:t>
                          </a:r>
                          <a:endParaRPr lang="zh-TW" altLang="en-US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55862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表格 11">
                <a:extLst>
                  <a:ext uri="{FF2B5EF4-FFF2-40B4-BE49-F238E27FC236}">
                    <a16:creationId xmlns:a16="http://schemas.microsoft.com/office/drawing/2014/main" id="{38ED4FCD-AB29-EE82-9734-AB5C5CCB3C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5738833"/>
                  </p:ext>
                </p:extLst>
              </p:nvPr>
            </p:nvGraphicFramePr>
            <p:xfrm>
              <a:off x="5989368" y="5198090"/>
              <a:ext cx="3005666" cy="10555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2833">
                      <a:extLst>
                        <a:ext uri="{9D8B030D-6E8A-4147-A177-3AD203B41FA5}">
                          <a16:colId xmlns:a16="http://schemas.microsoft.com/office/drawing/2014/main" val="3124797619"/>
                        </a:ext>
                      </a:extLst>
                    </a:gridCol>
                    <a:gridCol w="1502833">
                      <a:extLst>
                        <a:ext uri="{9D8B030D-6E8A-4147-A177-3AD203B41FA5}">
                          <a16:colId xmlns:a16="http://schemas.microsoft.com/office/drawing/2014/main" val="1870278398"/>
                        </a:ext>
                      </a:extLst>
                    </a:gridCol>
                  </a:tblGrid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altLang="zh-TW" sz="1000" dirty="0"/>
                            <a:t>attributes</a:t>
                          </a:r>
                          <a:endParaRPr lang="zh-TW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000" dirty="0"/>
                            <a:t>value</a:t>
                          </a:r>
                          <a:endParaRPr lang="zh-TW" altLang="en-US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2219092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altLang="zh-TW" sz="1000" dirty="0"/>
                            <a:t>P (portfolio)</a:t>
                          </a:r>
                          <a:endParaRPr lang="zh-TW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000" dirty="0"/>
                            <a:t>FB, GOOGL, NVDA</a:t>
                          </a:r>
                          <a:endParaRPr lang="zh-TW" altLang="en-US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0400301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altLang="zh-TW" sz="1000" dirty="0"/>
                            <a:t>T (total trading time)</a:t>
                          </a:r>
                          <a:endParaRPr lang="zh-TW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000" dirty="0"/>
                            <a:t>5 day, 30 hours</a:t>
                          </a:r>
                          <a:endParaRPr lang="zh-TW" altLang="en-US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430346"/>
                      </a:ext>
                    </a:extLst>
                  </a:tr>
                  <a:tr h="324076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405" t="-230189" r="-101619" b="-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000" dirty="0"/>
                            <a:t>10000 shares</a:t>
                          </a:r>
                          <a:endParaRPr lang="zh-TW" altLang="en-US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55862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文字方塊 11">
            <a:extLst>
              <a:ext uri="{FF2B5EF4-FFF2-40B4-BE49-F238E27FC236}">
                <a16:creationId xmlns:a16="http://schemas.microsoft.com/office/drawing/2014/main" id="{A143720A-29CF-59E0-B3F7-181F624EC7E1}"/>
              </a:ext>
            </a:extLst>
          </p:cNvPr>
          <p:cNvSpPr txBox="1"/>
          <p:nvPr/>
        </p:nvSpPr>
        <p:spPr>
          <a:xfrm>
            <a:off x="5140324" y="4729536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srgbClr val="0070C0"/>
                </a:solidFill>
              </a:rPr>
              <a:t>+</a:t>
            </a:r>
            <a:endParaRPr lang="zh-TW" altLang="en-US" sz="3200" dirty="0">
              <a:solidFill>
                <a:srgbClr val="0070C0"/>
              </a:solidFill>
            </a:endParaRPr>
          </a:p>
        </p:txBody>
      </p:sp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2CA3AB0B-A0A1-CC82-A1E5-3F0F8AE10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8D9E-E7AA-4CCD-9C12-B635F8AAC054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8170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71AAB2-F618-A644-FC8A-FFEBA267C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Actions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B5DC8185-F716-CFC0-B907-0043F49F2A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𝑇𝑊𝐴𝑃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 #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𝑠h𝑎𝑟𝑒𝑠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𝑡𝑜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𝑡𝑟𝑎𝑑𝑒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#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𝑝𝑒𝑟𝑖𝑜𝑑𝑠</m:t>
                        </m:r>
                      </m:den>
                    </m:f>
                  </m:oMath>
                </a14:m>
                <a:endParaRPr lang="en-US" altLang="zh-TW" dirty="0"/>
              </a:p>
              <a:p>
                <a:r>
                  <a:rPr lang="en-US" altLang="zh-TW" dirty="0"/>
                  <a:t>action space = {0, 2 TWAP}</a:t>
                </a:r>
              </a:p>
              <a:p>
                <a:r>
                  <a:rPr lang="en-US" altLang="zh-TW" dirty="0"/>
                  <a:t>assume we want to buy FB 300 shares in 10 periods</a:t>
                </a:r>
              </a:p>
              <a:p>
                <a:pPr lvl="1"/>
                <a:r>
                  <a:rPr lang="en-US" altLang="zh-TW" dirty="0"/>
                  <a:t>action range : 0(conservative)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altLang="zh-TW" dirty="0"/>
                  <a:t> 60(aggressive)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B5DC8185-F716-CFC0-B907-0043F49F2A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18860EA-D777-80DD-05AA-BB15023E6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8D9E-E7AA-4CCD-9C12-B635F8AAC054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9538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BE1668-E108-44A3-52FE-816903DAE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Rewards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73277A3-3DB3-390F-7F1A-9C62C7472F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TWAP could only be computed until the end of the trading horizon and cannot be used for real-time optimization</a:t>
                </a:r>
              </a:p>
              <a:p>
                <a:r>
                  <a:rPr lang="en-US" altLang="zh-TW" b="0" dirty="0"/>
                  <a:t>IS </a:t>
                </a:r>
                <a:r>
                  <a:rPr lang="en-US" altLang="zh-TW" b="0" dirty="0" err="1"/>
                  <a:t>is</a:t>
                </a:r>
                <a:r>
                  <a:rPr lang="en-US" altLang="zh-TW" b="0" dirty="0"/>
                  <a:t> just a surrogate reward function but not direct optimization goal</a:t>
                </a:r>
                <a:endParaRPr lang="en-US" altLang="zh-TW" dirty="0"/>
              </a:p>
              <a:p>
                <a:endParaRPr lang="en-US" altLang="zh-TW" b="0" dirty="0"/>
              </a:p>
              <a:p>
                <a:r>
                  <a:rPr lang="en-US" altLang="zh-TW" b="0" dirty="0"/>
                  <a:t>f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begChr m:val="{"/>
                        <m:endChr m:val="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eqArr>
                              <m:eqArr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−1,                                        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−1,      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O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zh-TW" altLang="en-US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IS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W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0, 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−1,    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IS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W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</m:d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IS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PPO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</m:d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1.1∗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  <m:t>W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1, 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−1, 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 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IS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PPO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</m:d>
                                <m: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1.1∗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IS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TWAP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eqArr>
                          </m:e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0,                                                                                 1≤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eqArr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73277A3-3DB3-390F-7F1A-9C62C7472F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A0F6F0E-F417-D074-35D3-42AD4864C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8D9E-E7AA-4CCD-9C12-B635F8AAC054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2015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10CE78-24BF-7B62-5DB4-210626109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Assumptions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CD1829-5BA5-D311-9C2D-8FB050066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takes only a temporary impact, and the market is completely resilient</a:t>
            </a:r>
          </a:p>
          <a:p>
            <a:r>
              <a:rPr lang="en-US" altLang="zh-TW" dirty="0"/>
              <a:t>ignore commissions and exchange fees</a:t>
            </a:r>
          </a:p>
          <a:p>
            <a:r>
              <a:rPr lang="en-US" altLang="zh-TW" dirty="0"/>
              <a:t>apply quadratic penalty when our trading volume exceeds top 5 bids</a:t>
            </a:r>
          </a:p>
          <a:p>
            <a:r>
              <a:rPr lang="en-US" altLang="zh-TW" dirty="0"/>
              <a:t>remaining unexecuted volumes will be liquidated all at once at the last time step</a:t>
            </a:r>
          </a:p>
          <a:p>
            <a:r>
              <a:rPr lang="en-US" altLang="zh-TW" dirty="0"/>
              <a:t>assume direct and fast access to exchanges with no order arrival delays</a:t>
            </a:r>
          </a:p>
          <a:p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6C1F15E-550D-99EC-BC61-533C0012B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8D9E-E7AA-4CCD-9C12-B635F8AAC054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5577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A13919-7AC7-B536-78EE-73AF8B040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66466C-54C9-D42B-40E8-89278EF83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</a:p>
          <a:p>
            <a:r>
              <a:rPr lang="en-US" altLang="zh-TW" dirty="0"/>
              <a:t>Problem</a:t>
            </a:r>
          </a:p>
          <a:p>
            <a:r>
              <a:rPr lang="en-US" altLang="zh-TW" dirty="0"/>
              <a:t>Related work</a:t>
            </a:r>
          </a:p>
          <a:p>
            <a:r>
              <a:rPr lang="en-US" altLang="zh-TW" dirty="0"/>
              <a:t>Solution</a:t>
            </a:r>
          </a:p>
          <a:p>
            <a:r>
              <a:rPr lang="en-US" altLang="zh-TW" dirty="0"/>
              <a:t>Experiment</a:t>
            </a:r>
          </a:p>
          <a:p>
            <a:r>
              <a:rPr lang="en-US" altLang="zh-TW" dirty="0"/>
              <a:t>Conclusion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260330B-ED23-C19D-DCBC-B72F302EB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8D9E-E7AA-4CCD-9C12-B635F8AAC054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991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2663CD-A7CD-0EA7-DBA9-D2E719706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PPO architecture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790BA72-FD95-5DC9-AAC3-66F3A7171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765" r="-3496"/>
          <a:stretch/>
        </p:blipFill>
        <p:spPr>
          <a:xfrm>
            <a:off x="6267451" y="2513943"/>
            <a:ext cx="4895850" cy="397893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內容版面配置區 2">
                <a:extLst>
                  <a:ext uri="{FF2B5EF4-FFF2-40B4-BE49-F238E27FC236}">
                    <a16:creationId xmlns:a16="http://schemas.microsoft.com/office/drawing/2014/main" id="{A197D563-9088-C7BC-5328-DF26B916F3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6275" y="1690688"/>
                <a:ext cx="7086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TW" dirty="0"/>
                  <a:t>optimize the optimal state-value function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altLang="zh-TW" dirty="0"/>
              </a:p>
              <a:p>
                <a:r>
                  <a:rPr lang="en-US" altLang="zh-TW" dirty="0"/>
                  <a:t>two models</a:t>
                </a:r>
              </a:p>
              <a:p>
                <a:pPr lvl="1"/>
                <a:r>
                  <a:rPr lang="en-US" altLang="zh-TW" dirty="0"/>
                  <a:t>PPO with LSTM</a:t>
                </a:r>
              </a:p>
              <a:p>
                <a:pPr lvl="1"/>
                <a:r>
                  <a:rPr lang="en-US" altLang="zh-TW" dirty="0"/>
                  <a:t>PPO with FCN and Stack </a:t>
                </a:r>
              </a:p>
              <a:p>
                <a:r>
                  <a:rPr lang="en-US" altLang="zh-TW" dirty="0"/>
                  <a:t>stack : </a:t>
                </a:r>
              </a:p>
              <a:p>
                <a:pPr lvl="1"/>
                <a:r>
                  <a:rPr lang="en-US" altLang="zh-TW" dirty="0"/>
                  <a:t>stack recent attributes as model input</a:t>
                </a:r>
              </a:p>
              <a:p>
                <a:endParaRPr lang="en-US" altLang="zh-TW" dirty="0"/>
              </a:p>
            </p:txBody>
          </p:sp>
        </mc:Choice>
        <mc:Fallback xmlns="">
          <p:sp>
            <p:nvSpPr>
              <p:cNvPr id="7" name="內容版面配置區 2">
                <a:extLst>
                  <a:ext uri="{FF2B5EF4-FFF2-40B4-BE49-F238E27FC236}">
                    <a16:creationId xmlns:a16="http://schemas.microsoft.com/office/drawing/2014/main" id="{A197D563-9088-C7BC-5328-DF26B916F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75" y="1690688"/>
                <a:ext cx="7086600" cy="4351338"/>
              </a:xfrm>
              <a:prstGeom prst="rect">
                <a:avLst/>
              </a:prstGeom>
              <a:blipFill>
                <a:blip r:embed="rId3"/>
                <a:stretch>
                  <a:fillRect l="-1549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7509BCE9-A206-6A3B-B50E-04207E607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8D9E-E7AA-4CCD-9C12-B635F8AAC054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5393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5A3CB8-0853-2621-8C7A-8DAE015F4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PPO architecture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1B892F2-E6C4-D280-3DBA-F0EBC8321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Why LSTM?</a:t>
            </a:r>
          </a:p>
          <a:p>
            <a:pPr lvl="1"/>
            <a:r>
              <a:rPr lang="en-US" altLang="zh-TW" dirty="0"/>
              <a:t>allow to store past information and identify temporal patterns</a:t>
            </a:r>
          </a:p>
          <a:p>
            <a:pPr lvl="1"/>
            <a:r>
              <a:rPr lang="en-US" altLang="zh-TW" dirty="0"/>
              <a:t>suitable for sequential data</a:t>
            </a:r>
          </a:p>
          <a:p>
            <a:pPr lvl="1"/>
            <a:r>
              <a:rPr lang="en-US" altLang="zh-TW" dirty="0"/>
              <a:t>resolve the problem of gradient vanishing / exploding from RNN</a:t>
            </a:r>
          </a:p>
          <a:p>
            <a:pPr lvl="1"/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A2241D9-1799-92CA-5FB3-23B2E3A5E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315" y="3556000"/>
            <a:ext cx="5797232" cy="2755900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26531AF-4323-7695-28EA-D7C2C711A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8D9E-E7AA-4CCD-9C12-B635F8AAC054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4695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13A9AE-0497-644F-F295-70ED62CB1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2F20FE6-437D-BFDF-05A4-07F7BAE23F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49A7443-FA31-4A14-C9AE-0265F91D5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8D9E-E7AA-4CCD-9C12-B635F8AAC054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2584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98E3B0-8ADA-9606-5797-6C90F2765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Experimental methodology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862B031-3302-A1E2-5956-207B3A044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apply the proposed PPO algorithms on 14 stocks</a:t>
            </a:r>
          </a:p>
          <a:p>
            <a:pPr lvl="1"/>
            <a:r>
              <a:rPr lang="en-US" altLang="zh-TW" dirty="0"/>
              <a:t>FB, GOOG, TSLA, MCD, WMT…</a:t>
            </a:r>
          </a:p>
          <a:p>
            <a:r>
              <a:rPr lang="en-US" altLang="zh-TW" dirty="0"/>
              <a:t>tune the hyperparameters on FB data only and apply the same neural network to the remaining stocks due to limited computing resources</a:t>
            </a:r>
          </a:p>
          <a:p>
            <a:r>
              <a:rPr lang="en-US" altLang="zh-TW" dirty="0"/>
              <a:t>obtain one-year millisecond LOB data of 14 stocks</a:t>
            </a:r>
          </a:p>
          <a:p>
            <a:pPr lvl="1"/>
            <a:r>
              <a:rPr lang="en-US" altLang="zh-TW" dirty="0"/>
              <a:t>split the data into training (9 months) and testing (3 months)</a:t>
            </a:r>
          </a:p>
          <a:p>
            <a:r>
              <a:rPr lang="en-US" altLang="zh-TW" dirty="0"/>
              <a:t>execution horizon: 1 minute</a:t>
            </a:r>
          </a:p>
          <a:p>
            <a:r>
              <a:rPr lang="en-US" altLang="zh-TW" dirty="0"/>
              <a:t>compare the results with : TWAP, VWAP, AC models, several DRL models, and our baseline model is TWAP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7D6C504-BAB6-2C85-2A28-8364B41F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8D9E-E7AA-4CCD-9C12-B635F8AAC054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4039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6B177D-6BD1-6B52-46AB-6B80296AC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Results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C018124-0F10-FFB9-5078-6B207D879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492" y="2327829"/>
            <a:ext cx="11834270" cy="220234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2C9E9C40-BAAF-0837-6C8A-4985EF466736}"/>
                  </a:ext>
                </a:extLst>
              </p:cNvPr>
              <p:cNvSpPr txBox="1"/>
              <p:nvPr/>
            </p:nvSpPr>
            <p:spPr>
              <a:xfrm>
                <a:off x="5638800" y="2971800"/>
                <a:ext cx="21303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zh-TW" altLang="en-US" i="1" smtClean="0">
                          <a:latin typeface="Cambria Math" panose="02040503050406030204" pitchFamily="18" charset="0"/>
                        </a:rPr>
                        <a:t>在這裡鍵入方程式。</a:t>
                      </a:fl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2C9E9C40-BAAF-0837-6C8A-4985EF466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971800"/>
                <a:ext cx="2130391" cy="276999"/>
              </a:xfrm>
              <a:prstGeom prst="rect">
                <a:avLst/>
              </a:prstGeom>
              <a:blipFill>
                <a:blip r:embed="rId3"/>
                <a:stretch>
                  <a:fillRect l="-3438" t="-11111" r="-3725" b="-3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813088BB-FAD5-087B-78C3-3C9F6A654B1C}"/>
                  </a:ext>
                </a:extLst>
              </p:cNvPr>
              <p:cNvSpPr txBox="1"/>
              <p:nvPr/>
            </p:nvSpPr>
            <p:spPr>
              <a:xfrm>
                <a:off x="777841" y="4775982"/>
                <a:ext cx="8459688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𝑚𝑒𝑎𝑛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 ∆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𝐼𝑆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𝑚𝑜𝑑𝑒𝑙</m:t>
                        </m:r>
                      </m:sub>
                    </m:sSub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𝑇𝑊𝐴𝑃</m:t>
                        </m:r>
                      </m:sub>
                    </m:sSub>
                  </m:oMath>
                </a14:m>
                <a:endParaRPr lang="en-US" altLang="zh-TW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𝐼𝑆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𝑎𝑟𝑟𝑖𝑣𝑎𝑙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𝑝𝑟𝑖𝑐𝑒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𝑒𝑥𝑒𝑐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𝑝𝑟𝑖𝑐𝑒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 ∗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altLang="zh-TW" sz="28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TW" sz="2800" dirty="0"/>
                  <a:t>DQN doesn’t work well with the sparse rewards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TW" sz="2800" dirty="0"/>
                  <a:t>PPO architecture generally outperforms other models</a:t>
                </a:r>
              </a:p>
              <a:p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813088BB-FAD5-087B-78C3-3C9F6A654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41" y="4775982"/>
                <a:ext cx="8459688" cy="2246769"/>
              </a:xfrm>
              <a:prstGeom prst="rect">
                <a:avLst/>
              </a:prstGeom>
              <a:blipFill>
                <a:blip r:embed="rId4"/>
                <a:stretch>
                  <a:fillRect l="-1298" r="-4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3532FC25-158A-F32B-DDC6-BFC133574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8D9E-E7AA-4CCD-9C12-B635F8AAC054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9975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6E9241-6DF0-3E87-25F8-42AB4AA72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Results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73D47BD-0862-0635-F823-004A8D2B9D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044" b="5658"/>
          <a:stretch/>
        </p:blipFill>
        <p:spPr>
          <a:xfrm>
            <a:off x="115076" y="2524125"/>
            <a:ext cx="11961847" cy="200025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A6B1F169-968F-7CBF-1854-48122A9CF850}"/>
                  </a:ext>
                </a:extLst>
              </p:cNvPr>
              <p:cNvSpPr txBox="1"/>
              <p:nvPr/>
            </p:nvSpPr>
            <p:spPr>
              <a:xfrm>
                <a:off x="777841" y="4775982"/>
                <a:ext cx="10796738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𝑠𝑡𝑎𝑛𝑑𝑎𝑟𝑑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𝑑𝑒𝑣𝑖𝑎𝑡𝑖𝑜𝑛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𝑚𝑜𝑑𝑒𝑙</m:t>
                        </m:r>
                      </m:sub>
                    </m:sSub>
                  </m:oMath>
                </a14:m>
                <a:endParaRPr lang="en-US" altLang="zh-TW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TW" sz="2800" dirty="0"/>
                  <a:t>information about the stability of each model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TW" sz="2800" dirty="0"/>
                  <a:t>VWAP’s and DQN‘s volatility is high, not suitable for real word market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A6B1F169-968F-7CBF-1854-48122A9CF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41" y="4775982"/>
                <a:ext cx="10796738" cy="1384995"/>
              </a:xfrm>
              <a:prstGeom prst="rect">
                <a:avLst/>
              </a:prstGeom>
              <a:blipFill>
                <a:blip r:embed="rId3"/>
                <a:stretch>
                  <a:fillRect l="-1016" r="-169" b="-114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56A154A-A378-C6AD-A7B5-F1C2F9EA9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8D9E-E7AA-4CCD-9C12-B635F8AAC054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748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F2D70A-8BB0-F2E3-3CC2-0C58B8B8F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Results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8BE95A6-F4F8-BDD8-C535-7181E6DF6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931" y="2228249"/>
            <a:ext cx="11277380" cy="240150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4E1552DC-33F7-175E-60FD-B5C9D88CF6A4}"/>
                  </a:ext>
                </a:extLst>
              </p:cNvPr>
              <p:cNvSpPr txBox="1"/>
              <p:nvPr/>
            </p:nvSpPr>
            <p:spPr>
              <a:xfrm>
                <a:off x="971550" y="4867275"/>
                <a:ext cx="3507307" cy="12221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800" b="0" i="1" dirty="0">
                    <a:latin typeface="Cambria Math" panose="02040503050406030204" pitchFamily="18" charset="0"/>
                  </a:rPr>
                  <a:t>gain-loss ratio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𝐺𝐿𝑅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|"/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𝐼𝑆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∆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𝐼𝑆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&gt;0]</m:t>
                        </m:r>
                      </m:num>
                      <m:den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|"/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𝐼𝑆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∆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𝐼𝑆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&lt;0]</m:t>
                        </m:r>
                      </m:den>
                    </m:f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4E1552DC-33F7-175E-60FD-B5C9D88CF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50" y="4867275"/>
                <a:ext cx="3507307" cy="1222129"/>
              </a:xfrm>
              <a:prstGeom prst="rect">
                <a:avLst/>
              </a:prstGeom>
              <a:blipFill>
                <a:blip r:embed="rId3"/>
                <a:stretch>
                  <a:fillRect l="-3125" t="-49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FADF313-F240-479A-4B84-D51FF3876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8D9E-E7AA-4CCD-9C12-B635F8AAC054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6313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BF8B6670-C889-1BDB-458C-88ED88CF1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8622" y="1179857"/>
            <a:ext cx="10299347" cy="3430243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5F3B2D7-6595-2525-E1EC-E311C18BA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689" y="4781550"/>
            <a:ext cx="8786621" cy="281964"/>
          </a:xfrm>
          <a:prstGeom prst="rect">
            <a:avLst/>
          </a:prstGeom>
        </p:spPr>
      </p:pic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E3964CB2-0FD0-2A6E-F7ED-6ECCC5290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8D9E-E7AA-4CCD-9C12-B635F8AAC054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2361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EDC206-6194-03CC-5B72-6E56216AF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Conclusion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F9CF9EA-856B-4A93-C661-D9D3A2D11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an end-to-end optimal trade execution framework based on PPO</a:t>
            </a:r>
          </a:p>
          <a:p>
            <a:r>
              <a:rPr lang="en-US" altLang="zh-TW" dirty="0"/>
              <a:t>able to outperform traditional strategies and several DRL methods</a:t>
            </a:r>
          </a:p>
          <a:p>
            <a:r>
              <a:rPr lang="en-US" altLang="zh-TW" dirty="0"/>
              <a:t>prove the strategy works even with sparse rewards and data without feature engineering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D1F8EAC-6B84-C8B3-4A44-CD1E6E935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8D9E-E7AA-4CCD-9C12-B635F8AAC054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7874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63A3F8-772F-5516-8F2D-F22523C60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Future work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6CC4814-08FE-0D94-5B28-6E7BDD300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relax some of the assumptions</a:t>
            </a:r>
          </a:p>
          <a:p>
            <a:r>
              <a:rPr lang="en-US" altLang="zh-TW" dirty="0"/>
              <a:t>model the interactions of multiple DRL agents and their collective decisions in the market</a:t>
            </a:r>
          </a:p>
          <a:p>
            <a:r>
              <a:rPr lang="en-US" altLang="zh-TW" dirty="0"/>
              <a:t>only fine-tuned the parameters on FB only</a:t>
            </a:r>
          </a:p>
          <a:p>
            <a:pPr lvl="1"/>
            <a:r>
              <a:rPr lang="en-US" altLang="zh-TW" dirty="0"/>
              <a:t>finding a more general way to define these parameters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EE29A46-63FC-201A-C8FB-5DD9B1E82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8D9E-E7AA-4CCD-9C12-B635F8AAC054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4014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7F855B-FEA0-767E-BAD2-B4CAFA668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E894C41-612F-9FDF-CD11-A703BEE59D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CFB91B3-B98A-1058-55F8-950BCA065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8D9E-E7AA-4CCD-9C12-B635F8AAC054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11744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685C9F-C08F-0228-9BA6-E2709068D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17663"/>
            <a:ext cx="9144000" cy="2387600"/>
          </a:xfrm>
        </p:spPr>
        <p:txBody>
          <a:bodyPr/>
          <a:lstStyle/>
          <a:p>
            <a:r>
              <a:rPr lang="en-US" altLang="zh-TW" dirty="0"/>
              <a:t>Q&amp;A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8EA8625-F5D3-C75A-8A75-3D7C7C1EC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8D9E-E7AA-4CCD-9C12-B635F8AAC054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21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2188A5-6194-E09D-3180-01C9F9524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6F00F22-67B1-FA2E-343A-4149A20DC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find optimal trade execution strategy</a:t>
            </a:r>
          </a:p>
          <a:p>
            <a:r>
              <a:rPr lang="en-US" altLang="zh-TW" dirty="0"/>
              <a:t>using an end-to-end adaptive framework based on PPO</a:t>
            </a:r>
          </a:p>
          <a:p>
            <a:pPr lvl="1"/>
            <a:r>
              <a:rPr lang="en-US" altLang="zh-TW" dirty="0"/>
              <a:t>input the information of Limit Order Book -&gt; output the optimal strategy</a:t>
            </a:r>
          </a:p>
          <a:p>
            <a:r>
              <a:rPr lang="en-US" altLang="zh-TW" dirty="0"/>
              <a:t>with two different neural networks </a:t>
            </a:r>
          </a:p>
          <a:p>
            <a:pPr lvl="1"/>
            <a:r>
              <a:rPr lang="en-US" altLang="zh-TW" dirty="0"/>
              <a:t>Long short-term memory (LSTM)</a:t>
            </a:r>
          </a:p>
          <a:p>
            <a:pPr lvl="1"/>
            <a:r>
              <a:rPr lang="en-US" altLang="zh-TW" dirty="0"/>
              <a:t>Fully-connected networks (FCN)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6612CED-2252-7CD0-798C-06A6B314F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8D9E-E7AA-4CCD-9C12-B635F8AAC054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3847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DA616C-26E9-D2F4-D7E5-5A2F1FDF7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Problem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469DB6F-03A0-1D5C-9843-0FE594949D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definition of optimal trading strategy</a:t>
                </a:r>
              </a:p>
              <a:p>
                <a:pPr lvl="1"/>
                <a:r>
                  <a:rPr lang="en-US" altLang="zh-TW" dirty="0"/>
                  <a:t>to buy / sell a block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altLang="zh-TW" dirty="0"/>
                  <a:t> stocks over a fixed time interval [0,T] </a:t>
                </a:r>
              </a:p>
              <a:p>
                <a:pPr lvl="1"/>
                <a:r>
                  <a:rPr lang="en-US" altLang="zh-TW" dirty="0"/>
                  <a:t>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be the shares acquired in period t at Price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zh-TW" dirty="0"/>
              </a:p>
              <a:p>
                <a:pPr lvl="1"/>
                <a:r>
                  <a:rPr lang="en-US" altLang="zh-TW" dirty="0"/>
                  <a:t>maximize expected profit or minimize implementation shortfall</a:t>
                </a:r>
              </a:p>
              <a:p>
                <a:r>
                  <a:rPr lang="zh-TW" altLang="en-US" dirty="0"/>
                  <a:t> </a:t>
                </a:r>
                <a:r>
                  <a:rPr lang="en-US" altLang="zh-TW" dirty="0"/>
                  <a:t>The objective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𝑀𝑎𝑥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[</m:t>
                    </m:r>
                    <m:nary>
                      <m:naryPr>
                        <m:chr m:val="∑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nary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TW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𝑀𝑖𝑛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[ 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𝑒𝑥𝑒𝑐𝑢𝑡𝑒𝑑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𝑝𝑟𝑖𝑐𝑒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TW" dirty="0"/>
              </a:p>
              <a:p>
                <a:r>
                  <a:rPr lang="en-US" altLang="zh-TW" dirty="0"/>
                  <a:t>Trade-off between market impact and time risk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469DB6F-03A0-1D5C-9843-0FE594949D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6.13 Central Limit Order Book | Guidelines - Transaction reporting, order  record keeping and clock synchronisation under MiFID II (updated 7 August  2017) (ESMA/2016/1452) | Better Regulation">
            <a:extLst>
              <a:ext uri="{FF2B5EF4-FFF2-40B4-BE49-F238E27FC236}">
                <a16:creationId xmlns:a16="http://schemas.microsoft.com/office/drawing/2014/main" id="{273D3791-946F-C332-03CD-9F6EDFE8A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4" r="50874"/>
          <a:stretch/>
        </p:blipFill>
        <p:spPr bwMode="auto">
          <a:xfrm>
            <a:off x="8336372" y="3890408"/>
            <a:ext cx="3455577" cy="221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群組 43">
            <a:extLst>
              <a:ext uri="{FF2B5EF4-FFF2-40B4-BE49-F238E27FC236}">
                <a16:creationId xmlns:a16="http://schemas.microsoft.com/office/drawing/2014/main" id="{FBB04ADE-B2C4-D0BD-6FBE-A851DD47A5D6}"/>
              </a:ext>
            </a:extLst>
          </p:cNvPr>
          <p:cNvGrpSpPr/>
          <p:nvPr/>
        </p:nvGrpSpPr>
        <p:grpSpPr>
          <a:xfrm>
            <a:off x="1733550" y="5381625"/>
            <a:ext cx="4105275" cy="400050"/>
            <a:chOff x="2247900" y="5657850"/>
            <a:chExt cx="4105275" cy="400050"/>
          </a:xfrm>
        </p:grpSpPr>
        <p:cxnSp>
          <p:nvCxnSpPr>
            <p:cNvPr id="5" name="直線接點 4">
              <a:extLst>
                <a:ext uri="{FF2B5EF4-FFF2-40B4-BE49-F238E27FC236}">
                  <a16:creationId xmlns:a16="http://schemas.microsoft.com/office/drawing/2014/main" id="{19AAD3F8-4F1E-0FB4-4203-F05C8D706BB6}"/>
                </a:ext>
              </a:extLst>
            </p:cNvPr>
            <p:cNvCxnSpPr>
              <a:cxnSpLocks/>
            </p:cNvCxnSpPr>
            <p:nvPr/>
          </p:nvCxnSpPr>
          <p:spPr>
            <a:xfrm>
              <a:off x="2247900" y="5876925"/>
              <a:ext cx="410527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線接點 7">
              <a:extLst>
                <a:ext uri="{FF2B5EF4-FFF2-40B4-BE49-F238E27FC236}">
                  <a16:creationId xmlns:a16="http://schemas.microsoft.com/office/drawing/2014/main" id="{7CCD137F-3298-DC31-BEA2-0D8BE30DADAB}"/>
                </a:ext>
              </a:extLst>
            </p:cNvPr>
            <p:cNvCxnSpPr/>
            <p:nvPr/>
          </p:nvCxnSpPr>
          <p:spPr>
            <a:xfrm>
              <a:off x="2247900" y="5657850"/>
              <a:ext cx="0" cy="381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接點 8">
              <a:extLst>
                <a:ext uri="{FF2B5EF4-FFF2-40B4-BE49-F238E27FC236}">
                  <a16:creationId xmlns:a16="http://schemas.microsoft.com/office/drawing/2014/main" id="{B5F5BABD-4F26-3886-97E8-FE02FF39D0BB}"/>
                </a:ext>
              </a:extLst>
            </p:cNvPr>
            <p:cNvCxnSpPr/>
            <p:nvPr/>
          </p:nvCxnSpPr>
          <p:spPr>
            <a:xfrm>
              <a:off x="6353175" y="5676900"/>
              <a:ext cx="0" cy="381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接點 9">
              <a:extLst>
                <a:ext uri="{FF2B5EF4-FFF2-40B4-BE49-F238E27FC236}">
                  <a16:creationId xmlns:a16="http://schemas.microsoft.com/office/drawing/2014/main" id="{865F9478-54AB-67FE-10E0-25E8B3F8903F}"/>
                </a:ext>
              </a:extLst>
            </p:cNvPr>
            <p:cNvCxnSpPr>
              <a:cxnSpLocks/>
            </p:cNvCxnSpPr>
            <p:nvPr/>
          </p:nvCxnSpPr>
          <p:spPr>
            <a:xfrm>
              <a:off x="2400300" y="5765403"/>
              <a:ext cx="0" cy="2230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接點 12">
              <a:extLst>
                <a:ext uri="{FF2B5EF4-FFF2-40B4-BE49-F238E27FC236}">
                  <a16:creationId xmlns:a16="http://schemas.microsoft.com/office/drawing/2014/main" id="{276E1C33-4F76-DCA4-3D06-FCF08803756F}"/>
                </a:ext>
              </a:extLst>
            </p:cNvPr>
            <p:cNvCxnSpPr>
              <a:cxnSpLocks/>
            </p:cNvCxnSpPr>
            <p:nvPr/>
          </p:nvCxnSpPr>
          <p:spPr>
            <a:xfrm>
              <a:off x="2771775" y="5765403"/>
              <a:ext cx="0" cy="2230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接點 15">
              <a:extLst>
                <a:ext uri="{FF2B5EF4-FFF2-40B4-BE49-F238E27FC236}">
                  <a16:creationId xmlns:a16="http://schemas.microsoft.com/office/drawing/2014/main" id="{B0189D09-AF0A-0FB1-25BF-33437B0264FF}"/>
                </a:ext>
              </a:extLst>
            </p:cNvPr>
            <p:cNvCxnSpPr>
              <a:cxnSpLocks/>
            </p:cNvCxnSpPr>
            <p:nvPr/>
          </p:nvCxnSpPr>
          <p:spPr>
            <a:xfrm>
              <a:off x="3124200" y="5765403"/>
              <a:ext cx="0" cy="2230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接點 17">
              <a:extLst>
                <a:ext uri="{FF2B5EF4-FFF2-40B4-BE49-F238E27FC236}">
                  <a16:creationId xmlns:a16="http://schemas.microsoft.com/office/drawing/2014/main" id="{B4936F58-C8D7-69C2-60F4-F8078616B732}"/>
                </a:ext>
              </a:extLst>
            </p:cNvPr>
            <p:cNvCxnSpPr>
              <a:cxnSpLocks/>
            </p:cNvCxnSpPr>
            <p:nvPr/>
          </p:nvCxnSpPr>
          <p:spPr>
            <a:xfrm>
              <a:off x="3495675" y="5765403"/>
              <a:ext cx="0" cy="2230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接點 19">
              <a:extLst>
                <a:ext uri="{FF2B5EF4-FFF2-40B4-BE49-F238E27FC236}">
                  <a16:creationId xmlns:a16="http://schemas.microsoft.com/office/drawing/2014/main" id="{FE696A74-7836-58D7-699B-85E06071EF8A}"/>
                </a:ext>
              </a:extLst>
            </p:cNvPr>
            <p:cNvCxnSpPr>
              <a:cxnSpLocks/>
            </p:cNvCxnSpPr>
            <p:nvPr/>
          </p:nvCxnSpPr>
          <p:spPr>
            <a:xfrm>
              <a:off x="3838575" y="5765403"/>
              <a:ext cx="0" cy="2230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線接點 21">
              <a:extLst>
                <a:ext uri="{FF2B5EF4-FFF2-40B4-BE49-F238E27FC236}">
                  <a16:creationId xmlns:a16="http://schemas.microsoft.com/office/drawing/2014/main" id="{63BB75B0-F29E-4064-F40F-49011088EB23}"/>
                </a:ext>
              </a:extLst>
            </p:cNvPr>
            <p:cNvCxnSpPr>
              <a:cxnSpLocks/>
            </p:cNvCxnSpPr>
            <p:nvPr/>
          </p:nvCxnSpPr>
          <p:spPr>
            <a:xfrm>
              <a:off x="4210050" y="5765403"/>
              <a:ext cx="0" cy="2230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接點 23">
              <a:extLst>
                <a:ext uri="{FF2B5EF4-FFF2-40B4-BE49-F238E27FC236}">
                  <a16:creationId xmlns:a16="http://schemas.microsoft.com/office/drawing/2014/main" id="{45CAB24A-DB3D-9EBE-856A-9F87ECDF6D1E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5765403"/>
              <a:ext cx="0" cy="2230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線接點 25">
              <a:extLst>
                <a:ext uri="{FF2B5EF4-FFF2-40B4-BE49-F238E27FC236}">
                  <a16:creationId xmlns:a16="http://schemas.microsoft.com/office/drawing/2014/main" id="{5B5343A3-A28B-46BA-02B4-700C246AC2E2}"/>
                </a:ext>
              </a:extLst>
            </p:cNvPr>
            <p:cNvCxnSpPr>
              <a:cxnSpLocks/>
            </p:cNvCxnSpPr>
            <p:nvPr/>
          </p:nvCxnSpPr>
          <p:spPr>
            <a:xfrm>
              <a:off x="4943475" y="5765403"/>
              <a:ext cx="0" cy="2230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線接點 29">
              <a:extLst>
                <a:ext uri="{FF2B5EF4-FFF2-40B4-BE49-F238E27FC236}">
                  <a16:creationId xmlns:a16="http://schemas.microsoft.com/office/drawing/2014/main" id="{BC55FC82-FC6E-769A-B273-B70F2566BB2F}"/>
                </a:ext>
              </a:extLst>
            </p:cNvPr>
            <p:cNvCxnSpPr>
              <a:cxnSpLocks/>
            </p:cNvCxnSpPr>
            <p:nvPr/>
          </p:nvCxnSpPr>
          <p:spPr>
            <a:xfrm>
              <a:off x="5305425" y="5774928"/>
              <a:ext cx="0" cy="2230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線接點 31">
              <a:extLst>
                <a:ext uri="{FF2B5EF4-FFF2-40B4-BE49-F238E27FC236}">
                  <a16:creationId xmlns:a16="http://schemas.microsoft.com/office/drawing/2014/main" id="{C08AB2EE-7E44-A2A0-5800-A42AF20D1BA7}"/>
                </a:ext>
              </a:extLst>
            </p:cNvPr>
            <p:cNvCxnSpPr>
              <a:cxnSpLocks/>
            </p:cNvCxnSpPr>
            <p:nvPr/>
          </p:nvCxnSpPr>
          <p:spPr>
            <a:xfrm>
              <a:off x="5657850" y="5774928"/>
              <a:ext cx="0" cy="2230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直線接點 33">
              <a:extLst>
                <a:ext uri="{FF2B5EF4-FFF2-40B4-BE49-F238E27FC236}">
                  <a16:creationId xmlns:a16="http://schemas.microsoft.com/office/drawing/2014/main" id="{08DC3AD8-F34E-0673-E289-7E42D9EE6274}"/>
                </a:ext>
              </a:extLst>
            </p:cNvPr>
            <p:cNvCxnSpPr>
              <a:cxnSpLocks/>
            </p:cNvCxnSpPr>
            <p:nvPr/>
          </p:nvCxnSpPr>
          <p:spPr>
            <a:xfrm>
              <a:off x="6029325" y="5774928"/>
              <a:ext cx="0" cy="2230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56896A42-7641-E39A-71EA-25FED81A1986}"/>
              </a:ext>
            </a:extLst>
          </p:cNvPr>
          <p:cNvSpPr txBox="1"/>
          <p:nvPr/>
        </p:nvSpPr>
        <p:spPr>
          <a:xfrm>
            <a:off x="1495939" y="5702698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 = 0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D7B1E4BA-3FF1-DA5B-9130-0A8F119161CE}"/>
                  </a:ext>
                </a:extLst>
              </p:cNvPr>
              <p:cNvSpPr txBox="1"/>
              <p:nvPr/>
            </p:nvSpPr>
            <p:spPr>
              <a:xfrm>
                <a:off x="5663126" y="5735638"/>
                <a:ext cx="7788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D7B1E4BA-3FF1-DA5B-9130-0A8F11916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126" y="5735638"/>
                <a:ext cx="77886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051ED3E0-470D-EC70-CF24-82DD3CBDD406}"/>
              </a:ext>
            </a:extLst>
          </p:cNvPr>
          <p:cNvCxnSpPr>
            <a:cxnSpLocks/>
          </p:cNvCxnSpPr>
          <p:nvPr/>
        </p:nvCxnSpPr>
        <p:spPr>
          <a:xfrm>
            <a:off x="2981325" y="5862997"/>
            <a:ext cx="0" cy="386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27E63849-E307-B6AE-B677-E5EAD4C9BE00}"/>
              </a:ext>
            </a:extLst>
          </p:cNvPr>
          <p:cNvCxnSpPr>
            <a:cxnSpLocks/>
          </p:cNvCxnSpPr>
          <p:nvPr/>
        </p:nvCxnSpPr>
        <p:spPr>
          <a:xfrm>
            <a:off x="3605212" y="5881491"/>
            <a:ext cx="0" cy="386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>
            <a:extLst>
              <a:ext uri="{FF2B5EF4-FFF2-40B4-BE49-F238E27FC236}">
                <a16:creationId xmlns:a16="http://schemas.microsoft.com/office/drawing/2014/main" id="{C847C7E3-E610-3516-8713-0D354442889B}"/>
              </a:ext>
            </a:extLst>
          </p:cNvPr>
          <p:cNvCxnSpPr>
            <a:cxnSpLocks/>
          </p:cNvCxnSpPr>
          <p:nvPr/>
        </p:nvCxnSpPr>
        <p:spPr>
          <a:xfrm>
            <a:off x="4257675" y="5881491"/>
            <a:ext cx="0" cy="386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3F7D39B9-D7D6-5EF1-30CD-E39686DA82AB}"/>
                  </a:ext>
                </a:extLst>
              </p:cNvPr>
              <p:cNvSpPr txBox="1"/>
              <p:nvPr/>
            </p:nvSpPr>
            <p:spPr>
              <a:xfrm>
                <a:off x="3324225" y="6311900"/>
                <a:ext cx="6477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3F7D39B9-D7D6-5EF1-30CD-E39686DA8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225" y="6311900"/>
                <a:ext cx="6477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9324CFC-A5D1-E367-EB13-A4391D5F1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8D9E-E7AA-4CCD-9C12-B635F8AAC054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9490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CF01AF-0CD3-A9D8-1D1B-61BE5CC09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8606"/>
            <a:ext cx="10515600" cy="1325563"/>
          </a:xfrm>
        </p:spPr>
        <p:txBody>
          <a:bodyPr/>
          <a:lstStyle/>
          <a:p>
            <a:r>
              <a:rPr lang="en-US" altLang="zh-TW" dirty="0"/>
              <a:t>Related Work</a:t>
            </a:r>
            <a:endParaRPr lang="zh-TW" altLang="en-US" dirty="0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28516191-2AF8-F3A0-CF9A-C5155493A2D1}"/>
              </a:ext>
            </a:extLst>
          </p:cNvPr>
          <p:cNvSpPr/>
          <p:nvPr/>
        </p:nvSpPr>
        <p:spPr>
          <a:xfrm>
            <a:off x="190500" y="1943100"/>
            <a:ext cx="3790950" cy="4636294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5D36353F-9654-CC11-9FAD-FC2672F2F470}"/>
              </a:ext>
            </a:extLst>
          </p:cNvPr>
          <p:cNvSpPr/>
          <p:nvPr/>
        </p:nvSpPr>
        <p:spPr>
          <a:xfrm>
            <a:off x="4200525" y="1943100"/>
            <a:ext cx="3790950" cy="4636294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7FACECD6-8314-5A6D-1DA9-B33111C5147B}"/>
              </a:ext>
            </a:extLst>
          </p:cNvPr>
          <p:cNvSpPr/>
          <p:nvPr/>
        </p:nvSpPr>
        <p:spPr>
          <a:xfrm>
            <a:off x="8210550" y="1943100"/>
            <a:ext cx="3790950" cy="4636294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1EC305E-5F8F-7B4A-FF75-CCC116702F16}"/>
              </a:ext>
            </a:extLst>
          </p:cNvPr>
          <p:cNvSpPr txBox="1"/>
          <p:nvPr/>
        </p:nvSpPr>
        <p:spPr>
          <a:xfrm>
            <a:off x="609599" y="2047875"/>
            <a:ext cx="1838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TWAP model</a:t>
            </a:r>
            <a:endParaRPr lang="zh-TW" altLang="en-US" sz="32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3760ED0-8743-39D0-7C54-1B585E8AAFBF}"/>
              </a:ext>
            </a:extLst>
          </p:cNvPr>
          <p:cNvSpPr txBox="1"/>
          <p:nvPr/>
        </p:nvSpPr>
        <p:spPr>
          <a:xfrm>
            <a:off x="4505324" y="2114550"/>
            <a:ext cx="2105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VWAP model</a:t>
            </a:r>
            <a:endParaRPr lang="zh-TW" altLang="en-US" sz="2400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6710310-823B-5965-B4E9-8D07E277A449}"/>
              </a:ext>
            </a:extLst>
          </p:cNvPr>
          <p:cNvSpPr txBox="1"/>
          <p:nvPr/>
        </p:nvSpPr>
        <p:spPr>
          <a:xfrm>
            <a:off x="8455818" y="2114549"/>
            <a:ext cx="3300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Almgren &amp; Chriss model</a:t>
            </a:r>
            <a:endParaRPr lang="zh-TW" altLang="en-US" sz="24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1582215-120D-E95A-4412-28CC0D0DCF72}"/>
              </a:ext>
            </a:extLst>
          </p:cNvPr>
          <p:cNvSpPr txBox="1"/>
          <p:nvPr/>
        </p:nvSpPr>
        <p:spPr>
          <a:xfrm>
            <a:off x="8358174" y="2983379"/>
            <a:ext cx="349570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b="1" dirty="0"/>
              <a:t>dynamic programming</a:t>
            </a:r>
            <a:r>
              <a:rPr lang="zh-TW" altLang="en-US" b="1" dirty="0"/>
              <a:t> </a:t>
            </a:r>
            <a:r>
              <a:rPr lang="en-US" altLang="zh-TW" dirty="0"/>
              <a:t>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consider risk aversion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min(E(x) + </a:t>
            </a:r>
            <a:r>
              <a:rPr lang="el-GR" altLang="zh-TW" dirty="0"/>
              <a:t>λ</a:t>
            </a:r>
            <a:r>
              <a:rPr lang="en-US" altLang="zh-TW" dirty="0"/>
              <a:t>V(x))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/>
              <a:t>x is our strategy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altLang="zh-TW" dirty="0"/>
              <a:t>λ</a:t>
            </a:r>
            <a:r>
              <a:rPr lang="en-US" altLang="zh-TW" dirty="0"/>
              <a:t> is risk aversion coefficient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TW" dirty="0"/>
          </a:p>
          <a:p>
            <a:r>
              <a:rPr lang="en-US" altLang="zh-TW" dirty="0"/>
              <a:t>[Bertsimas and Lo, 1998]</a:t>
            </a:r>
          </a:p>
          <a:p>
            <a:r>
              <a:rPr lang="en-US" altLang="zh-TW" dirty="0"/>
              <a:t>[Almgren and Chriss, 2000]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9F460F5-8D5C-F4DD-96B6-28BA6AD30BD4}"/>
              </a:ext>
            </a:extLst>
          </p:cNvPr>
          <p:cNvSpPr txBox="1"/>
          <p:nvPr/>
        </p:nvSpPr>
        <p:spPr>
          <a:xfrm>
            <a:off x="4364824" y="2816854"/>
            <a:ext cx="34623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b="1" dirty="0"/>
              <a:t>volume-weight average price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b="0" i="0" dirty="0">
                <a:solidFill>
                  <a:srgbClr val="333333"/>
                </a:solidFill>
                <a:effectLst/>
                <a:latin typeface="-apple-system"/>
              </a:rPr>
              <a:t>To execute the order in proportion follows the percentage of volume traded in the specified trading period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follow historical volume profile</a:t>
            </a:r>
          </a:p>
          <a:p>
            <a:r>
              <a:rPr lang="en-US" altLang="zh-TW" dirty="0"/>
              <a:t>     (e.g. U-shaped pattern)</a:t>
            </a:r>
          </a:p>
        </p:txBody>
      </p:sp>
      <p:pic>
        <p:nvPicPr>
          <p:cNvPr id="2050" name="Picture 2" descr="未提供說明。">
            <a:extLst>
              <a:ext uri="{FF2B5EF4-FFF2-40B4-BE49-F238E27FC236}">
                <a16:creationId xmlns:a16="http://schemas.microsoft.com/office/drawing/2014/main" id="{A8F9CD7D-F859-5A42-70A1-AAEC5D197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940" y="4989808"/>
            <a:ext cx="2474118" cy="144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0DD68C77-F75F-0040-7839-51421CAD41B6}"/>
              </a:ext>
            </a:extLst>
          </p:cNvPr>
          <p:cNvSpPr txBox="1"/>
          <p:nvPr/>
        </p:nvSpPr>
        <p:spPr>
          <a:xfrm>
            <a:off x="354799" y="2958483"/>
            <a:ext cx="34623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b="1" dirty="0"/>
              <a:t>time-weight average price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b="0" i="0" dirty="0">
                <a:solidFill>
                  <a:srgbClr val="333333"/>
                </a:solidFill>
                <a:effectLst/>
                <a:latin typeface="-apple-system"/>
              </a:rPr>
              <a:t>trades evenly over a specified time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333333"/>
                </a:solidFill>
                <a:latin typeface="-apple-system"/>
              </a:rPr>
              <a:t>ensure execution price closely matches the market price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333333"/>
                </a:solidFill>
                <a:latin typeface="-apple-system"/>
              </a:rPr>
              <a:t>lower market impact</a:t>
            </a:r>
            <a:endParaRPr lang="en-US" altLang="zh-TW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52934B8-2F37-4E0D-D453-A0D32DB1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8D9E-E7AA-4CCD-9C12-B635F8AAC054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1351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CF01AF-0CD3-A9D8-1D1B-61BE5CC09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8606"/>
            <a:ext cx="10515600" cy="1325563"/>
          </a:xfrm>
        </p:spPr>
        <p:txBody>
          <a:bodyPr/>
          <a:lstStyle/>
          <a:p>
            <a:r>
              <a:rPr lang="en-US" altLang="zh-TW" dirty="0"/>
              <a:t>Related Work</a:t>
            </a:r>
            <a:endParaRPr lang="zh-TW" altLang="en-US" dirty="0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28516191-2AF8-F3A0-CF9A-C5155493A2D1}"/>
              </a:ext>
            </a:extLst>
          </p:cNvPr>
          <p:cNvSpPr/>
          <p:nvPr/>
        </p:nvSpPr>
        <p:spPr>
          <a:xfrm>
            <a:off x="190500" y="1943100"/>
            <a:ext cx="3790950" cy="4636294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5D36353F-9654-CC11-9FAD-FC2672F2F470}"/>
              </a:ext>
            </a:extLst>
          </p:cNvPr>
          <p:cNvSpPr/>
          <p:nvPr/>
        </p:nvSpPr>
        <p:spPr>
          <a:xfrm>
            <a:off x="4200525" y="1943100"/>
            <a:ext cx="3790950" cy="4636294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7FACECD6-8314-5A6D-1DA9-B33111C5147B}"/>
              </a:ext>
            </a:extLst>
          </p:cNvPr>
          <p:cNvSpPr/>
          <p:nvPr/>
        </p:nvSpPr>
        <p:spPr>
          <a:xfrm>
            <a:off x="8210550" y="1943100"/>
            <a:ext cx="3790950" cy="4636294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1EC305E-5F8F-7B4A-FF75-CCC116702F16}"/>
              </a:ext>
            </a:extLst>
          </p:cNvPr>
          <p:cNvSpPr txBox="1"/>
          <p:nvPr/>
        </p:nvSpPr>
        <p:spPr>
          <a:xfrm>
            <a:off x="609599" y="204787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Pure - RL solution</a:t>
            </a:r>
            <a:endParaRPr lang="zh-TW" altLang="en-US" sz="32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3760ED0-8743-39D0-7C54-1B585E8AAFBF}"/>
              </a:ext>
            </a:extLst>
          </p:cNvPr>
          <p:cNvSpPr txBox="1"/>
          <p:nvPr/>
        </p:nvSpPr>
        <p:spPr>
          <a:xfrm>
            <a:off x="4505323" y="2114550"/>
            <a:ext cx="3143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combined – RL solution</a:t>
            </a:r>
            <a:endParaRPr lang="zh-TW" altLang="en-US" sz="2400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6710310-823B-5965-B4E9-8D07E277A449}"/>
              </a:ext>
            </a:extLst>
          </p:cNvPr>
          <p:cNvSpPr txBox="1"/>
          <p:nvPr/>
        </p:nvSpPr>
        <p:spPr>
          <a:xfrm>
            <a:off x="8455818" y="2114549"/>
            <a:ext cx="3300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Deep Q-Network</a:t>
            </a:r>
            <a:endParaRPr lang="zh-TW" altLang="en-US" sz="24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1582215-120D-E95A-4412-28CC0D0DCF72}"/>
              </a:ext>
            </a:extLst>
          </p:cNvPr>
          <p:cNvSpPr txBox="1"/>
          <p:nvPr/>
        </p:nvSpPr>
        <p:spPr>
          <a:xfrm>
            <a:off x="8358174" y="2983379"/>
            <a:ext cx="34957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b="1" dirty="0"/>
              <a:t>using DQN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address high dimensions and sparse Q-table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/>
          </a:p>
          <a:p>
            <a:r>
              <a:rPr lang="en-US" altLang="zh-TW" dirty="0"/>
              <a:t>[Lin and </a:t>
            </a:r>
            <a:r>
              <a:rPr lang="en-US" altLang="zh-TW" dirty="0" err="1"/>
              <a:t>Beling</a:t>
            </a:r>
            <a:r>
              <a:rPr lang="en-US" altLang="zh-TW" dirty="0"/>
              <a:t>, 2019]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9F460F5-8D5C-F4DD-96B6-28BA6AD30BD4}"/>
              </a:ext>
            </a:extLst>
          </p:cNvPr>
          <p:cNvSpPr txBox="1"/>
          <p:nvPr/>
        </p:nvSpPr>
        <p:spPr>
          <a:xfrm>
            <a:off x="4364824" y="2816854"/>
            <a:ext cx="34623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combine the advice trading volumes of traditional methods with RL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hybrid framework mapping the states to the proportion of the suggested trading volumes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Q-learning</a:t>
            </a:r>
          </a:p>
          <a:p>
            <a:endParaRPr lang="en-US" altLang="zh-TW" dirty="0"/>
          </a:p>
          <a:p>
            <a:r>
              <a:rPr lang="en-US" altLang="zh-TW" dirty="0"/>
              <a:t>[Hendricks and Wilcox, 2014]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0DD68C77-F75F-0040-7839-51421CAD41B6}"/>
              </a:ext>
            </a:extLst>
          </p:cNvPr>
          <p:cNvSpPr txBox="1"/>
          <p:nvPr/>
        </p:nvSpPr>
        <p:spPr>
          <a:xfrm>
            <a:off x="338125" y="2983379"/>
            <a:ext cx="34623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b="1" dirty="0"/>
              <a:t>using RL method </a:t>
            </a:r>
            <a:r>
              <a:rPr lang="en-US" altLang="zh-TW" dirty="0"/>
              <a:t>to interact with the market and learn from its experiences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fewer assumptions than closed-form solution (could be real-time strategy)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Q-learning (Markov Decision Process)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/>
          </a:p>
          <a:p>
            <a:r>
              <a:rPr lang="en-US" altLang="zh-TW" dirty="0"/>
              <a:t>[</a:t>
            </a:r>
            <a:r>
              <a:rPr lang="en-US" altLang="zh-TW" dirty="0" err="1"/>
              <a:t>Nevmyvaka</a:t>
            </a:r>
            <a:r>
              <a:rPr lang="en-US" altLang="zh-TW" dirty="0"/>
              <a:t> et al., 2006]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35E04B02-D305-C65C-27B1-0F08DD83C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8D9E-E7AA-4CCD-9C12-B635F8AAC054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3717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C11DB7-717B-76B2-2CB4-7B24E4647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Related Work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85A0663-6D28-8758-1090-708DA20F6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Problems of previous research</a:t>
            </a:r>
          </a:p>
          <a:p>
            <a:r>
              <a:rPr lang="en-US" altLang="zh-TW" dirty="0"/>
              <a:t>lots of manually designed attributes</a:t>
            </a:r>
          </a:p>
          <a:p>
            <a:pPr lvl="1"/>
            <a:r>
              <a:rPr lang="en-US" altLang="zh-TW" dirty="0"/>
              <a:t> require domain knowledge and complicated feature engineering</a:t>
            </a:r>
          </a:p>
          <a:p>
            <a:r>
              <a:rPr lang="en-US" altLang="zh-TW" dirty="0"/>
              <a:t>on most of the paper using RL methods, they use Implementation shortfall as reward function</a:t>
            </a:r>
          </a:p>
          <a:p>
            <a:pPr lvl="1"/>
            <a:r>
              <a:rPr lang="en-US" altLang="zh-TW" dirty="0"/>
              <a:t>difficult to tuning its parameters and risk of overfitting</a:t>
            </a:r>
          </a:p>
          <a:p>
            <a:r>
              <a:rPr lang="en-US" altLang="zh-TW" dirty="0"/>
              <a:t>the number of data in LOB is immense and time-dependent</a:t>
            </a:r>
          </a:p>
          <a:p>
            <a:pPr lvl="1"/>
            <a:r>
              <a:rPr lang="en-US" altLang="zh-TW" dirty="0"/>
              <a:t>calculation is quite time-consuming</a:t>
            </a:r>
          </a:p>
          <a:p>
            <a:pPr lvl="1"/>
            <a:r>
              <a:rPr lang="en-US" altLang="zh-TW" dirty="0"/>
              <a:t>lack of comprehensive pairs of state and action (</a:t>
            </a:r>
            <a:r>
              <a:rPr lang="en-US" altLang="zh-TW" dirty="0" err="1"/>
              <a:t>s,a</a:t>
            </a:r>
            <a:r>
              <a:rPr lang="en-US" altLang="zh-TW" dirty="0"/>
              <a:t>)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B9F4A7B-E722-9CC1-97EA-DD6431152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8D9E-E7AA-4CCD-9C12-B635F8AAC054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2634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B2916A-5145-2816-50CF-668CC7F24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Solution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5659912-7CC8-C2A5-4847-F568E0FACD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63F3B10-1304-277A-BA17-636E97709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8D9E-E7AA-4CCD-9C12-B635F8AAC054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0893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4457</TotalTime>
  <Words>1206</Words>
  <Application>Microsoft Office PowerPoint</Application>
  <PresentationFormat>寬螢幕</PresentationFormat>
  <Paragraphs>225</Paragraphs>
  <Slides>30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6" baseType="lpstr">
      <vt:lpstr>-apple-system</vt:lpstr>
      <vt:lpstr>Arial</vt:lpstr>
      <vt:lpstr>Calibri</vt:lpstr>
      <vt:lpstr>Calibri Light</vt:lpstr>
      <vt:lpstr>Cambria Math</vt:lpstr>
      <vt:lpstr>Office 佈景主題</vt:lpstr>
      <vt:lpstr>An End-to-End Optimal Trade Execution Framework based on Proximal Policy Optimization Siyu Lin and Peter A. Beling, IJCAI, 2020</vt:lpstr>
      <vt:lpstr>Outline</vt:lpstr>
      <vt:lpstr>Introduction</vt:lpstr>
      <vt:lpstr>Introduction</vt:lpstr>
      <vt:lpstr>Problem</vt:lpstr>
      <vt:lpstr>Related Work</vt:lpstr>
      <vt:lpstr>Related Work</vt:lpstr>
      <vt:lpstr>Related Work</vt:lpstr>
      <vt:lpstr>Solution</vt:lpstr>
      <vt:lpstr>Solutions </vt:lpstr>
      <vt:lpstr>PPO algorithm</vt:lpstr>
      <vt:lpstr>From policy gradient to PPO</vt:lpstr>
      <vt:lpstr>policy gradient</vt:lpstr>
      <vt:lpstr>PPO</vt:lpstr>
      <vt:lpstr>PPO</vt:lpstr>
      <vt:lpstr>States</vt:lpstr>
      <vt:lpstr>Actions</vt:lpstr>
      <vt:lpstr>Rewards</vt:lpstr>
      <vt:lpstr>Assumptions</vt:lpstr>
      <vt:lpstr>The PPO architecture</vt:lpstr>
      <vt:lpstr>The PPO architecture</vt:lpstr>
      <vt:lpstr>Experiment</vt:lpstr>
      <vt:lpstr>Experimental methodology</vt:lpstr>
      <vt:lpstr>Results</vt:lpstr>
      <vt:lpstr>Results</vt:lpstr>
      <vt:lpstr>Results</vt:lpstr>
      <vt:lpstr>PowerPoint 簡報</vt:lpstr>
      <vt:lpstr>Conclusion</vt:lpstr>
      <vt:lpstr>Future work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End-to-End Optimal Trade Execution Framework based on Proximal Policy Optimization</dc:title>
  <dc:creator>羅名志</dc:creator>
  <cp:lastModifiedBy>羅名志</cp:lastModifiedBy>
  <cp:revision>5</cp:revision>
  <dcterms:created xsi:type="dcterms:W3CDTF">2023-09-12T17:55:54Z</dcterms:created>
  <dcterms:modified xsi:type="dcterms:W3CDTF">2023-09-17T17:57:27Z</dcterms:modified>
</cp:coreProperties>
</file>