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21" r:id="rId3"/>
    <p:sldId id="322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02867-6A31-4A4E-A778-529897B2A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EB1E3F-018A-4C4F-A05A-32B95B489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4FEB5C-52E5-41FB-8070-2D8CE550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8532E6-2019-4EE2-8242-A9EDD0FC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447394-F6FB-4C82-9469-2CE653C2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95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80CA02-7BD8-408D-83FC-923B6D0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01FAA7-DBE7-4182-9CC1-9CD3BC510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F4CAD-AE0E-4CAB-B6CD-B2282429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3F583C-9086-483A-9E46-4E762555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713142-4D18-4D56-A5D7-E899BA93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62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E3D26B4-EB33-4C30-B048-5B37542D8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A4E7308-40C7-4DE3-B3B4-907B3E212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593BA2-F224-4B05-8EF5-3D738175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E39E79-5CD1-4321-B43B-39E8140A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DA9405-34C8-4135-8D57-1B6ACFEF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3EAF1-2401-45AA-89CA-D3FB9F34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FFCFF8-4960-4D81-8B40-4987EB81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240058-66E7-418D-9147-BC7A56E3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DDD5A2-F514-47CE-9BA3-EB007C0E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F9192E-CA97-4FFB-B4B2-181B207B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2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2793FA-5561-41A0-8B2D-E734BF65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2F8B45-4667-4A67-A737-91973E366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9AA618-9BB2-4D0D-B4E0-98D574AF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EB9C16-2A4B-4F05-A5A5-82ADC081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4C399B-E2CA-4193-BE7A-579DFF0F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1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C0AF71-BC6A-45D2-B75F-A4E8CEC9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E8392D-CA4E-4113-A798-3A3BA781F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8C5F74-2742-47C5-B995-0DC11D9B9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522A1B-8268-4841-9591-10102E31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F1EFF5-8F7F-43C3-95A0-092267C5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A0D5E1-4205-41FD-A39C-2E7D8E08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036EB0-9381-4B98-A443-FA39DF7F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81CA4D-C4A4-44D8-9A84-6E6D39F4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5A8039-E5E0-41DF-9F1F-958349BD8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8397EC4-62A8-4645-A381-5F1775D53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20EECE-0EFF-44CF-807D-B6C41BF7D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632D966-8FBD-48EB-A65B-6AD442A4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9CCAE51-BFE7-41CA-BFBC-0A580442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82A2F6-622B-44E7-B8B8-48A38FF1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8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43868-5D94-4C7D-8B52-F6161123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1999030-0C7A-4040-957E-A2F283D7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0081AE-52C3-4B3F-8426-40FEF9FB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4E9F22-D180-4995-9FBE-B7FD130A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01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9A76BE-E908-4EB9-8E37-37A21B5A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9183B0F-399F-44D1-B646-45F4D04B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D0DA0B-BCFB-4D43-B6BC-8D56755A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56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0F7E15-0DD7-4D13-A2FD-808194A1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1D49C-209E-423F-9F0D-2358DA1C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EA111F-0FC2-43C2-88CF-6E564BDCC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BCF1AA-EFF8-43D2-BC76-4DAC940C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455BC7-2E9A-46EB-942F-7ED01EF8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7FDFE0-9B88-4117-8019-459EC9EE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B5C9A-5B69-4804-BA1C-A5BD04AC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DAA924-E76B-42C3-8816-CA6D01989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7C648D-108A-451D-914C-08564E32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27BBE5-C714-40C0-99A4-AE2D2756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EE5D12-7FC4-4098-B65A-349C1E0D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79DB16-4624-4C89-BB0A-D0D980FB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66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9123A77-55E9-494F-A1E2-5270EFE8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B06380-0146-4E0B-8392-5407A791E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523366-1EDF-49B5-A856-D89C06FC7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108E-5193-4631-8A47-49F76AC4E6A1}" type="datetimeFigureOut">
              <a:rPr lang="zh-TW" altLang="en-US" smtClean="0"/>
              <a:t>2023/8/11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C11EB0-4ED6-4034-88B4-3A3A29431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F3CA4C-7535-4EFD-A135-7AE08560B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AE508-FF85-48F8-8231-50EA689DA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8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44064C-700C-4CDA-BC1E-0E42EA7B9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482" y="2235200"/>
            <a:ext cx="9897035" cy="2387600"/>
          </a:xfrm>
        </p:spPr>
        <p:txBody>
          <a:bodyPr anchor="ctr">
            <a:normAutofit/>
          </a:bodyPr>
          <a:lstStyle/>
          <a:p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for optimized trade execution</a:t>
            </a:r>
            <a:r>
              <a:rPr lang="en-US" altLang="zh-TW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TW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Nevmyvaka</a:t>
            </a:r>
            <a:r>
              <a:rPr lang="en-US" altLang="zh-TW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altLang="zh-TW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Yuriy</a:t>
            </a:r>
            <a:r>
              <a:rPr lang="en-US" altLang="zh-TW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Yi Feng, and Michael Kearns. "Reinforcement learning for optimized trade execution." Proceedings of the 23rd international conference on Machine learning. 2006.</a:t>
            </a:r>
            <a:endParaRPr lang="zh-TW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EF4F695-7448-4919-94EF-E1B4460E808F}"/>
              </a:ext>
            </a:extLst>
          </p:cNvPr>
          <p:cNvSpPr txBox="1"/>
          <p:nvPr/>
        </p:nvSpPr>
        <p:spPr>
          <a:xfrm>
            <a:off x="5503529" y="4953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羅名志</a:t>
            </a:r>
          </a:p>
        </p:txBody>
      </p:sp>
    </p:spTree>
    <p:extLst>
      <p:ext uri="{BB962C8B-B14F-4D97-AF65-F5344CB8AC3E}">
        <p14:creationId xmlns:p14="http://schemas.microsoft.com/office/powerpoint/2010/main" val="9875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7EBD6BB-7D62-464D-B835-2141DDBADE8A}"/>
              </a:ext>
            </a:extLst>
          </p:cNvPr>
          <p:cNvSpPr/>
          <p:nvPr/>
        </p:nvSpPr>
        <p:spPr>
          <a:xfrm>
            <a:off x="359275" y="570926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(private var only)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F2AF089-723A-437B-A079-7195BA327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9" y="1900032"/>
            <a:ext cx="11221292" cy="305793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7DCB432-C066-424D-9777-3E5F8B10DCD8}"/>
              </a:ext>
            </a:extLst>
          </p:cNvPr>
          <p:cNvSpPr txBox="1"/>
          <p:nvPr/>
        </p:nvSpPr>
        <p:spPr>
          <a:xfrm>
            <a:off x="704850" y="5480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visualization of time and inventory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D595FDD-BFE4-4BA8-8327-A3224C99B690}"/>
              </a:ext>
            </a:extLst>
          </p:cNvPr>
          <p:cNvSpPr txBox="1"/>
          <p:nvPr/>
        </p:nvSpPr>
        <p:spPr>
          <a:xfrm>
            <a:off x="9944100" y="5018581"/>
            <a:ext cx="1769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TW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action : ask-a</a:t>
            </a:r>
            <a:endParaRPr lang="en-US" altLang="zh-TW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7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76966E-8289-45CA-B0EA-7FDB15A2E7D0}"/>
              </a:ext>
            </a:extLst>
          </p:cNvPr>
          <p:cNvSpPr/>
          <p:nvPr/>
        </p:nvSpPr>
        <p:spPr>
          <a:xfrm>
            <a:off x="359275" y="570926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(private var only)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02B0A6-95DF-466D-9767-7A8A1469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23" y="1328344"/>
            <a:ext cx="10209102" cy="47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12711BF-9A14-4297-A56C-9B59B842AB19}"/>
              </a:ext>
            </a:extLst>
          </p:cNvPr>
          <p:cNvSpPr/>
          <p:nvPr/>
        </p:nvSpPr>
        <p:spPr>
          <a:xfrm>
            <a:off x="359275" y="570926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(with market var)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E9BE872-D14B-49C4-8151-5619F43842B7}"/>
              </a:ext>
            </a:extLst>
          </p:cNvPr>
          <p:cNvSpPr txBox="1"/>
          <p:nvPr/>
        </p:nvSpPr>
        <p:spPr>
          <a:xfrm>
            <a:off x="438149" y="1598290"/>
            <a:ext cx="10448925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Additional trading cost reduction with introducing market variables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combinations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B81D27-7161-42FC-9431-A4D7D4D45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"/>
          <a:stretch/>
        </p:blipFill>
        <p:spPr bwMode="auto">
          <a:xfrm>
            <a:off x="4905375" y="2319905"/>
            <a:ext cx="5534025" cy="22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9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2ECB432-0D5D-4C03-9CE3-1BC07DB95908}"/>
              </a:ext>
            </a:extLst>
          </p:cNvPr>
          <p:cNvSpPr/>
          <p:nvPr/>
        </p:nvSpPr>
        <p:spPr>
          <a:xfrm>
            <a:off x="359275" y="570926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(with market var)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0F0CCB-B8B6-4982-975A-5838B29C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1866682"/>
            <a:ext cx="7649643" cy="312463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A3C5FB9-5DFD-4C5B-BB27-305A7C3B365E}"/>
              </a:ext>
            </a:extLst>
          </p:cNvPr>
          <p:cNvSpPr txBox="1"/>
          <p:nvPr/>
        </p:nvSpPr>
        <p:spPr>
          <a:xfrm>
            <a:off x="9410700" y="5234285"/>
            <a:ext cx="1925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TW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action : ask-a</a:t>
            </a:r>
            <a:endParaRPr lang="en-US" altLang="zh-TW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9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2ECB432-0D5D-4C03-9CE3-1BC07DB95908}"/>
              </a:ext>
            </a:extLst>
          </p:cNvPr>
          <p:cNvSpPr/>
          <p:nvPr/>
        </p:nvSpPr>
        <p:spPr>
          <a:xfrm>
            <a:off x="359275" y="570926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(with market var)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B9D84A-276A-45E7-A786-BAA77615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1571366"/>
            <a:ext cx="8516539" cy="371526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CA7D77B-DDC7-493D-901A-2ED8808075EE}"/>
              </a:ext>
            </a:extLst>
          </p:cNvPr>
          <p:cNvSpPr txBox="1"/>
          <p:nvPr/>
        </p:nvSpPr>
        <p:spPr>
          <a:xfrm>
            <a:off x="1112055" y="5825409"/>
            <a:ext cx="998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TW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 market variables do not improve the performance of our algorithm</a:t>
            </a:r>
            <a:endParaRPr lang="en-US" altLang="zh-TW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7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2ECB432-0D5D-4C03-9CE3-1BC07DB95908}"/>
              </a:ext>
            </a:extLst>
          </p:cNvPr>
          <p:cNvSpPr/>
          <p:nvPr/>
        </p:nvSpPr>
        <p:spPr>
          <a:xfrm>
            <a:off x="359275" y="570926"/>
            <a:ext cx="3969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3">
                <a:extLst>
                  <a:ext uri="{FF2B5EF4-FFF2-40B4-BE49-F238E27FC236}">
                    <a16:creationId xmlns:a16="http://schemas.microsoft.com/office/drawing/2014/main" id="{731AEA95-4F0E-438C-B86D-66AD9BCED0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18978" y="1527175"/>
              <a:ext cx="10754044" cy="413404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086168">
                      <a:extLst>
                        <a:ext uri="{9D8B030D-6E8A-4147-A177-3AD203B41FA5}">
                          <a16:colId xmlns:a16="http://schemas.microsoft.com/office/drawing/2014/main" val="129994128"/>
                        </a:ext>
                      </a:extLst>
                    </a:gridCol>
                    <a:gridCol w="4833938">
                      <a:extLst>
                        <a:ext uri="{9D8B030D-6E8A-4147-A177-3AD203B41FA5}">
                          <a16:colId xmlns:a16="http://schemas.microsoft.com/office/drawing/2014/main" val="2878254085"/>
                        </a:ext>
                      </a:extLst>
                    </a:gridCol>
                    <a:gridCol w="4833938">
                      <a:extLst>
                        <a:ext uri="{9D8B030D-6E8A-4147-A177-3AD203B41FA5}">
                          <a16:colId xmlns:a16="http://schemas.microsoft.com/office/drawing/2014/main" val="12135838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altLang="zh-TW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aper</a:t>
                          </a:r>
                          <a:endParaRPr lang="zh-TW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implementation</a:t>
                          </a:r>
                          <a:endParaRPr lang="zh-TW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7201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problems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sell X shares in 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sell X shares in  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344850"/>
                      </a:ext>
                    </a:extLst>
                  </a:tr>
                  <a:tr h="185420">
                    <a:tc rowSpan="2"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private variables : elapsed time t / remaining inventory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private variables : elapsed time t / remaining inventory 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597016"/>
                      </a:ext>
                    </a:extLst>
                  </a:tr>
                  <a:tr h="18542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market variables :</a:t>
                          </a:r>
                          <a:r>
                            <a:rPr lang="zh-TW" alt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spread, volume misbalance, market order cost, transaction volume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market variables :</a:t>
                          </a:r>
                          <a:r>
                            <a:rPr lang="zh-TW" alt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spread, volume misbalance, return 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983439"/>
                      </a:ext>
                    </a:extLst>
                  </a:tr>
                  <a:tr h="39878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actions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place a </a:t>
                          </a:r>
                          <a:r>
                            <a:rPr lang="en-US" altLang="zh-TW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limit order</a:t>
                          </a: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for all of our unexecuted shares at </a:t>
                          </a:r>
                          <a:r>
                            <a:rPr lang="en-US" altLang="zh-TW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‘ask-a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percentage of X to trade</a:t>
                          </a:r>
                          <a:r>
                            <a:rPr lang="zh-TW" altLang="en-US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TW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 of X</a:t>
                          </a:r>
                          <a:r>
                            <a:rPr lang="zh-TW" altLang="en-US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en-US" altLang="zh-TW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437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rewards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 price – initial mid price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current selling shares * current </a:t>
                          </a:r>
                          <a:r>
                            <a:rPr lang="en-US" altLang="zh-TW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price</a:t>
                          </a:r>
                          <a:r>
                            <a:rPr lang="zh-TW" altLang="en-US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TW" altLang="en-US" sz="1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18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800" b="1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800" b="1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𝒄𝒖𝒓𝒓𝒆𝒏𝒕</m:t>
                                          </m:r>
                                          <m:r>
                                            <a:rPr lang="en-US" altLang="zh-TW" sz="1800" b="1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800" b="1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𝒔𝒆𝒍𝒍𝒊𝒏𝒈</m:t>
                                          </m:r>
                                          <m:r>
                                            <a:rPr lang="en-US" altLang="zh-TW" sz="1800" b="1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TW" sz="1800" b="1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𝒔𝒉𝒂𝒓𝒆𝒔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8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zh-TW" altLang="en-US" sz="1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∗ </m:t>
                              </m:r>
                              <m:r>
                                <a:rPr lang="en-US" altLang="zh-TW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  <m:r>
                                <a:rPr lang="en-US" altLang="zh-TW" sz="1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altLang="zh-TW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1949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Q-learning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Q-learning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8004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3">
                <a:extLst>
                  <a:ext uri="{FF2B5EF4-FFF2-40B4-BE49-F238E27FC236}">
                    <a16:creationId xmlns:a16="http://schemas.microsoft.com/office/drawing/2014/main" id="{731AEA95-4F0E-438C-B86D-66AD9BCED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563009"/>
                  </p:ext>
                </p:extLst>
              </p:nvPr>
            </p:nvGraphicFramePr>
            <p:xfrm>
              <a:off x="718978" y="1527175"/>
              <a:ext cx="10754044" cy="413404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086168">
                      <a:extLst>
                        <a:ext uri="{9D8B030D-6E8A-4147-A177-3AD203B41FA5}">
                          <a16:colId xmlns:a16="http://schemas.microsoft.com/office/drawing/2014/main" val="129994128"/>
                        </a:ext>
                      </a:extLst>
                    </a:gridCol>
                    <a:gridCol w="4833938">
                      <a:extLst>
                        <a:ext uri="{9D8B030D-6E8A-4147-A177-3AD203B41FA5}">
                          <a16:colId xmlns:a16="http://schemas.microsoft.com/office/drawing/2014/main" val="2878254085"/>
                        </a:ext>
                      </a:extLst>
                    </a:gridCol>
                    <a:gridCol w="4833938">
                      <a:extLst>
                        <a:ext uri="{9D8B030D-6E8A-4147-A177-3AD203B41FA5}">
                          <a16:colId xmlns:a16="http://schemas.microsoft.com/office/drawing/2014/main" val="121358389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TW" altLang="en-US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altLang="zh-TW"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aper</a:t>
                          </a:r>
                          <a:endParaRPr lang="zh-TW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implementation</a:t>
                          </a:r>
                          <a:endParaRPr lang="zh-TW" alt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72018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problems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sell X shares in 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 sell X shares in  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344850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private variables : elapsed time t / remaining inventory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private variables : elapsed time t / remaining inventory 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597016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market variables :</a:t>
                          </a:r>
                          <a:r>
                            <a:rPr lang="zh-TW" alt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spread, volume misbalance, market order cost, transaction volume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market variables :</a:t>
                          </a:r>
                          <a:r>
                            <a:rPr lang="zh-TW" alt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spread, volume misbalance, return 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98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actions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place a </a:t>
                          </a:r>
                          <a:r>
                            <a:rPr lang="en-US" altLang="zh-TW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limit order</a:t>
                          </a:r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for all of our unexecuted shares at </a:t>
                          </a:r>
                          <a:r>
                            <a:rPr lang="en-US" altLang="zh-TW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‘ask-a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percentage of X to trade</a:t>
                          </a:r>
                          <a:r>
                            <a:rPr lang="zh-TW" altLang="en-US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TW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 of X</a:t>
                          </a:r>
                          <a:r>
                            <a:rPr lang="zh-TW" altLang="en-US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en-US" altLang="zh-TW" sz="1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0437879"/>
                      </a:ext>
                    </a:extLst>
                  </a:tr>
                  <a:tr h="1075881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rewards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exec price – initial mid price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22544" t="-251977" r="-504" b="-42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1949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Q-learning</a:t>
                          </a:r>
                          <a:endParaRPr lang="zh-TW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Q-learning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8004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D3737F72-50DF-4326-AF99-3A064A931EB3}"/>
              </a:ext>
            </a:extLst>
          </p:cNvPr>
          <p:cNvSpPr txBox="1"/>
          <p:nvPr/>
        </p:nvSpPr>
        <p:spPr>
          <a:xfrm>
            <a:off x="823912" y="5963908"/>
            <a:ext cx="10544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 the original setup in the paper requires using Limit Order Book (LOB) data, which we lack, we will need to make modifications to accommodate this limitation.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8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E42113-EB0B-4370-A41B-FEE5915139A1}"/>
              </a:ext>
            </a:extLst>
          </p:cNvPr>
          <p:cNvSpPr/>
          <p:nvPr/>
        </p:nvSpPr>
        <p:spPr>
          <a:xfrm>
            <a:off x="359275" y="570926"/>
            <a:ext cx="3969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359546A-8694-4EB0-8E25-F059D4766293}"/>
              </a:ext>
            </a:extLst>
          </p:cNvPr>
          <p:cNvSpPr txBox="1">
            <a:spLocks/>
          </p:cNvSpPr>
          <p:nvPr/>
        </p:nvSpPr>
        <p:spPr>
          <a:xfrm>
            <a:off x="771525" y="147600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(days)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＆　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10000 (shares)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: 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2914.T (</a:t>
            </a:r>
            <a:r>
              <a:rPr lang="fr-FR" altLang="zh-TW" sz="2000" b="1" dirty="0">
                <a:solidFill>
                  <a:srgbClr val="232A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Tobacco Inc.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: 2021 / 7 / 1 – 2022 / 2 / 28 ( 150 trading days)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data : 2022 / 3 / 7 – 2022 / 3 / 18 ( 10 trading days)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with overlap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7/1~7/10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7/2~7/11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without overlap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7/1~7/10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7/11~7/20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1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9F1737-4A5B-45C6-800C-5CCDC6105F87}"/>
              </a:ext>
            </a:extLst>
          </p:cNvPr>
          <p:cNvSpPr/>
          <p:nvPr/>
        </p:nvSpPr>
        <p:spPr>
          <a:xfrm>
            <a:off x="359275" y="570926"/>
            <a:ext cx="5186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reward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E6397351-0387-4D3E-8D1B-F036C7EEB5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25" y="2295669"/>
                <a:ext cx="10639425" cy="226666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Price at time 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Trading volume at time 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Marginal impact of trading volume on price</a:t>
                </a: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E6397351-0387-4D3E-8D1B-F036C7EE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295669"/>
                <a:ext cx="10639425" cy="2266661"/>
              </a:xfrm>
              <a:prstGeom prst="rect">
                <a:avLst/>
              </a:prstGeom>
              <a:blipFill>
                <a:blip r:embed="rId2"/>
                <a:stretch>
                  <a:fillRect l="-516" b="-4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0CD7368-9392-478A-9075-DE8193AC6D0D}"/>
                  </a:ext>
                </a:extLst>
              </p:cNvPr>
              <p:cNvSpPr txBox="1"/>
              <p:nvPr/>
            </p:nvSpPr>
            <p:spPr>
              <a:xfrm>
                <a:off x="2096509" y="1283160"/>
                <a:ext cx="7989456" cy="697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rewards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selling shares * current price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𝒄𝒖𝒓𝒓𝒆𝒏𝒕</m:t>
                                </m:r>
                                <m:r>
                                  <a:rPr lang="en-US" altLang="zh-TW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TW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𝒔𝒆𝒍𝒍𝒊𝒏𝒈</m:t>
                                </m:r>
                                <m:r>
                                  <a:rPr lang="en-US" altLang="zh-TW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TW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𝒔𝒉𝒂𝒓𝒆𝒔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zh-TW" alt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 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TW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0CD7368-9392-478A-9075-DE8193AC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09" y="1283160"/>
                <a:ext cx="7989456" cy="697435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C171B942-6626-4446-A586-828001BBD0A8}"/>
              </a:ext>
            </a:extLst>
          </p:cNvPr>
          <p:cNvSpPr txBox="1"/>
          <p:nvPr/>
        </p:nvSpPr>
        <p:spPr>
          <a:xfrm>
            <a:off x="6182791" y="19805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1F17CB8-7ED8-43A5-B911-79DCC638312D}"/>
              </a:ext>
            </a:extLst>
          </p:cNvPr>
          <p:cNvSpPr txBox="1"/>
          <p:nvPr/>
        </p:nvSpPr>
        <p:spPr>
          <a:xfrm>
            <a:off x="4334106" y="1962702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612FB20-08D8-4F9E-B492-78383BA8DEC0}"/>
                  </a:ext>
                </a:extLst>
              </p:cNvPr>
              <p:cNvSpPr txBox="1"/>
              <p:nvPr/>
            </p:nvSpPr>
            <p:spPr>
              <a:xfrm>
                <a:off x="7971532" y="1962702"/>
                <a:ext cx="488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612FB20-08D8-4F9E-B492-78383BA8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532" y="1962702"/>
                <a:ext cx="4882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EE62FB7-EE01-417C-B34C-F6F235DD5C02}"/>
                  </a:ext>
                </a:extLst>
              </p:cNvPr>
              <p:cNvSpPr txBox="1"/>
              <p:nvPr/>
            </p:nvSpPr>
            <p:spPr>
              <a:xfrm>
                <a:off x="9385103" y="1962702"/>
                <a:ext cx="614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EE62FB7-EE01-417C-B34C-F6F235DD5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103" y="1962702"/>
                <a:ext cx="61420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32685A04-E4C8-4B70-B0A6-31C0B15774F8}"/>
              </a:ext>
            </a:extLst>
          </p:cNvPr>
          <p:cNvSpPr/>
          <p:nvPr/>
        </p:nvSpPr>
        <p:spPr>
          <a:xfrm>
            <a:off x="8021991" y="3433791"/>
            <a:ext cx="2987465" cy="998131"/>
          </a:xfrm>
          <a:prstGeom prst="triangle">
            <a:avLst>
              <a:gd name="adj" fmla="val 10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4AC69E3-FF70-4041-B709-6657A2EC7E60}"/>
              </a:ext>
            </a:extLst>
          </p:cNvPr>
          <p:cNvSpPr txBox="1"/>
          <p:nvPr/>
        </p:nvSpPr>
        <p:spPr>
          <a:xfrm>
            <a:off x="7934325" y="4562330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867EBEF-EC75-47FA-865D-F2262D7D2E55}"/>
              </a:ext>
            </a:extLst>
          </p:cNvPr>
          <p:cNvSpPr txBox="1"/>
          <p:nvPr/>
        </p:nvSpPr>
        <p:spPr>
          <a:xfrm>
            <a:off x="10866870" y="4562330"/>
            <a:ext cx="696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D535DE2-1DD6-46B7-86E3-62AD0CA981F4}"/>
              </a:ext>
            </a:extLst>
          </p:cNvPr>
          <p:cNvSpPr txBox="1"/>
          <p:nvPr/>
        </p:nvSpPr>
        <p:spPr>
          <a:xfrm>
            <a:off x="1092842" y="4864085"/>
            <a:ext cx="251517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BL model, first generation</a:t>
            </a: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5306E351-F46C-4F68-B088-3D7E7BBAE4DB}"/>
              </a:ext>
            </a:extLst>
          </p:cNvPr>
          <p:cNvSpPr/>
          <p:nvPr/>
        </p:nvSpPr>
        <p:spPr>
          <a:xfrm>
            <a:off x="8460491" y="3533557"/>
            <a:ext cx="2463431" cy="823048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market impact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D8E9AE6-0272-4A74-AE99-BF8D3057514B}"/>
                  </a:ext>
                </a:extLst>
              </p:cNvPr>
              <p:cNvSpPr txBox="1"/>
              <p:nvPr/>
            </p:nvSpPr>
            <p:spPr>
              <a:xfrm>
                <a:off x="10661071" y="3748190"/>
                <a:ext cx="6967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altLang="zh-TW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D8E9AE6-0272-4A74-AE99-BF8D30575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071" y="3748190"/>
                <a:ext cx="6967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23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A3B344-6514-434A-A8BB-22E40573305D}"/>
              </a:ext>
            </a:extLst>
          </p:cNvPr>
          <p:cNvSpPr/>
          <p:nvPr/>
        </p:nvSpPr>
        <p:spPr>
          <a:xfrm>
            <a:off x="359275" y="570926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Q-table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B760E4-9E09-7D8E-DB44-19A9B595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988" y="570926"/>
            <a:ext cx="5564737" cy="6162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0CF36CD-B85C-DEFE-05D0-932B8D145F23}"/>
                  </a:ext>
                </a:extLst>
              </p:cNvPr>
              <p:cNvSpPr txBox="1"/>
              <p:nvPr/>
            </p:nvSpPr>
            <p:spPr>
              <a:xfrm>
                <a:off x="5147795" y="819988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0CF36CD-B85C-DEFE-05D0-932B8D145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95" y="819988"/>
                <a:ext cx="697627" cy="646331"/>
              </a:xfrm>
              <a:prstGeom prst="rect">
                <a:avLst/>
              </a:prstGeom>
              <a:blipFill>
                <a:blip r:embed="rId3"/>
                <a:stretch>
                  <a:fillRect l="-6957" t="-5660" r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91EB267-2C37-F558-EFC0-DE60CF949E0E}"/>
                  </a:ext>
                </a:extLst>
              </p:cNvPr>
              <p:cNvSpPr txBox="1"/>
              <p:nvPr/>
            </p:nvSpPr>
            <p:spPr>
              <a:xfrm>
                <a:off x="6153686" y="81247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91EB267-2C37-F558-EFC0-DE60CF94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86" y="81247"/>
                <a:ext cx="1013419" cy="369332"/>
              </a:xfrm>
              <a:prstGeom prst="rect">
                <a:avLst/>
              </a:prstGeom>
              <a:blipFill>
                <a:blip r:embed="rId4"/>
                <a:stretch>
                  <a:fillRect l="-4790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510CAC4A-56F2-4026-BF30-7D38E6C883F1}"/>
              </a:ext>
            </a:extLst>
          </p:cNvPr>
          <p:cNvSpPr txBox="1"/>
          <p:nvPr/>
        </p:nvSpPr>
        <p:spPr>
          <a:xfrm>
            <a:off x="401671" y="1685925"/>
            <a:ext cx="5443752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0~99999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Divide the range of each variable's values in the training data into ten equal intervals.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digit represents the corresponding variable's interval.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DF323DD-1D80-44E8-B063-547175AEA259}"/>
              </a:ext>
            </a:extLst>
          </p:cNvPr>
          <p:cNvSpPr txBox="1"/>
          <p:nvPr/>
        </p:nvSpPr>
        <p:spPr>
          <a:xfrm>
            <a:off x="401671" y="4025599"/>
            <a:ext cx="5443752" cy="87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Trade a quantity of the smallest units(10%</a:t>
            </a:r>
            <a:r>
              <a:rPr lang="zh-TW" alt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1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C544ED8-F59B-44C2-81ED-369218155E9D}"/>
              </a:ext>
            </a:extLst>
          </p:cNvPr>
          <p:cNvSpPr/>
          <p:nvPr/>
        </p:nvSpPr>
        <p:spPr>
          <a:xfrm>
            <a:off x="359275" y="570926"/>
            <a:ext cx="4955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623A5550-BD25-451C-95D3-A00456E9785F}"/>
              </a:ext>
            </a:extLst>
          </p:cNvPr>
          <p:cNvGraphicFramePr>
            <a:graphicFrameLocks noGrp="1"/>
          </p:cNvGraphicFramePr>
          <p:nvPr/>
        </p:nvGraphicFramePr>
        <p:xfrm>
          <a:off x="1752745" y="1228164"/>
          <a:ext cx="8686510" cy="500118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55480">
                  <a:extLst>
                    <a:ext uri="{9D8B030D-6E8A-4147-A177-3AD203B41FA5}">
                      <a16:colId xmlns:a16="http://schemas.microsoft.com/office/drawing/2014/main" val="4037462010"/>
                    </a:ext>
                  </a:extLst>
                </a:gridCol>
                <a:gridCol w="3515515">
                  <a:extLst>
                    <a:ext uri="{9D8B030D-6E8A-4147-A177-3AD203B41FA5}">
                      <a16:colId xmlns:a16="http://schemas.microsoft.com/office/drawing/2014/main" val="311535211"/>
                    </a:ext>
                  </a:extLst>
                </a:gridCol>
                <a:gridCol w="3515515">
                  <a:extLst>
                    <a:ext uri="{9D8B030D-6E8A-4147-A177-3AD203B41FA5}">
                      <a16:colId xmlns:a16="http://schemas.microsoft.com/office/drawing/2014/main" val="2725293665"/>
                    </a:ext>
                  </a:extLst>
                </a:gridCol>
              </a:tblGrid>
              <a:tr h="389258"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with overlap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without overlap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extLst>
                  <a:ext uri="{0D108BD9-81ED-4DB2-BD59-A6C34878D82A}">
                    <a16:rowId xmlns:a16="http://schemas.microsoft.com/office/drawing/2014/main" val="3451642580"/>
                  </a:ext>
                </a:extLst>
              </a:tr>
              <a:tr h="230596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Reward with market impact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62339828"/>
                  </a:ext>
                </a:extLst>
              </a:tr>
              <a:tr h="2305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Reward without market impact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63919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6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391386-3B0E-4C54-826A-B1236D369048}"/>
              </a:ext>
            </a:extLst>
          </p:cNvPr>
          <p:cNvSpPr txBox="1"/>
          <p:nvPr/>
        </p:nvSpPr>
        <p:spPr>
          <a:xfrm>
            <a:off x="359275" y="1251972"/>
            <a:ext cx="1146125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large-scale empirical application of reinforcement learning to optimized trade execution.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1.5 years of millisecond time-scale limit order data from NASDAQ (from INET)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Overall, we can achieve improvement in execution of 50% or more over baseline policy (S&amp;L).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zh-TW" alt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2F07976-97F5-4AF9-BD9C-8ADA2B5C8651}"/>
              </a:ext>
            </a:extLst>
          </p:cNvPr>
          <p:cNvSpPr txBox="1"/>
          <p:nvPr/>
        </p:nvSpPr>
        <p:spPr>
          <a:xfrm>
            <a:off x="371475" y="3087501"/>
            <a:ext cx="9420225" cy="133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SELL 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shares of a given stock within a fixed time period 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maximizes the revenue received </a:t>
            </a:r>
            <a:r>
              <a:rPr lang="en-US" altLang="zh-TW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 trading cost to measure)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D8F8F5D-A5AA-42CF-9C5E-94384B8934C5}"/>
              </a:ext>
            </a:extLst>
          </p:cNvPr>
          <p:cNvSpPr txBox="1"/>
          <p:nvPr/>
        </p:nvSpPr>
        <p:spPr>
          <a:xfrm>
            <a:off x="371475" y="4765204"/>
            <a:ext cx="9420225" cy="92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Q-learnin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(using Q-table)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1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F9960EF-02A0-4C48-9C05-99223752F2AD}"/>
              </a:ext>
            </a:extLst>
          </p:cNvPr>
          <p:cNvGraphicFramePr>
            <a:graphicFrameLocks noGrp="1"/>
          </p:cNvGraphicFramePr>
          <p:nvPr/>
        </p:nvGraphicFramePr>
        <p:xfrm>
          <a:off x="1752745" y="1228164"/>
          <a:ext cx="8686510" cy="269522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55480">
                  <a:extLst>
                    <a:ext uri="{9D8B030D-6E8A-4147-A177-3AD203B41FA5}">
                      <a16:colId xmlns:a16="http://schemas.microsoft.com/office/drawing/2014/main" val="4037462010"/>
                    </a:ext>
                  </a:extLst>
                </a:gridCol>
                <a:gridCol w="3515515">
                  <a:extLst>
                    <a:ext uri="{9D8B030D-6E8A-4147-A177-3AD203B41FA5}">
                      <a16:colId xmlns:a16="http://schemas.microsoft.com/office/drawing/2014/main" val="311535211"/>
                    </a:ext>
                  </a:extLst>
                </a:gridCol>
                <a:gridCol w="3515515">
                  <a:extLst>
                    <a:ext uri="{9D8B030D-6E8A-4147-A177-3AD203B41FA5}">
                      <a16:colId xmlns:a16="http://schemas.microsoft.com/office/drawing/2014/main" val="2725293665"/>
                    </a:ext>
                  </a:extLst>
                </a:gridCol>
              </a:tblGrid>
              <a:tr h="389258"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with overlap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without overlap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extLst>
                  <a:ext uri="{0D108BD9-81ED-4DB2-BD59-A6C34878D82A}">
                    <a16:rowId xmlns:a16="http://schemas.microsoft.com/office/drawing/2014/main" val="3451642580"/>
                  </a:ext>
                </a:extLst>
              </a:tr>
              <a:tr h="2305964"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Reward with market impact</a:t>
                      </a:r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74" marR="79674" marT="39837" marB="39837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623398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CEDC71A0-67C6-4241-917F-1425D51A4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25" y="4217266"/>
                <a:ext cx="10639425" cy="201208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model will choose to sell all positions on the day with the highest stock price.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rewards</a:t>
                </a:r>
                <a:r>
                  <a:rPr lang="zh-TW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selling shares * current price</a:t>
                </a:r>
                <a:r>
                  <a:rPr lang="zh-TW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𝒄𝒖𝒓𝒓𝒆𝒏𝒕</m:t>
                                </m:r>
                                <m:r>
                                  <a:rPr lang="en-US" altLang="zh-TW" sz="20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𝒔𝒆𝒍𝒍𝒊𝒏𝒈</m:t>
                                </m:r>
                                <m:r>
                                  <a:rPr lang="en-US" altLang="zh-TW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𝒔𝒉𝒂𝒓𝒆𝒔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zh-TW" alt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∗ 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altLang="zh-TW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TW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內容版面配置區 2">
                <a:extLst>
                  <a:ext uri="{FF2B5EF4-FFF2-40B4-BE49-F238E27FC236}">
                    <a16:creationId xmlns:a16="http://schemas.microsoft.com/office/drawing/2014/main" id="{CEDC71A0-67C6-4241-917F-1425D51A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4217266"/>
                <a:ext cx="10639425" cy="2012084"/>
              </a:xfrm>
              <a:prstGeom prst="rect">
                <a:avLst/>
              </a:prstGeom>
              <a:blipFill>
                <a:blip r:embed="rId4"/>
                <a:stretch>
                  <a:fillRect l="-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20EE48B0-4ACE-41A0-8CAC-74A10C42B183}"/>
              </a:ext>
            </a:extLst>
          </p:cNvPr>
          <p:cNvSpPr/>
          <p:nvPr/>
        </p:nvSpPr>
        <p:spPr>
          <a:xfrm>
            <a:off x="359275" y="570926"/>
            <a:ext cx="4955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21177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1E7C3B0-7509-4C1A-BD65-BC9AADA5668A}"/>
              </a:ext>
            </a:extLst>
          </p:cNvPr>
          <p:cNvSpPr/>
          <p:nvPr/>
        </p:nvSpPr>
        <p:spPr>
          <a:xfrm>
            <a:off x="359275" y="570926"/>
            <a:ext cx="409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53257CA-276E-4AD3-99A2-85528ABA16C7}"/>
              </a:ext>
            </a:extLst>
          </p:cNvPr>
          <p:cNvSpPr txBox="1">
            <a:spLocks/>
          </p:cNvSpPr>
          <p:nvPr/>
        </p:nvSpPr>
        <p:spPr>
          <a:xfrm>
            <a:off x="838200" y="159982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improvement of the reward function is necessary.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adjusting the trading time to be in hours as a way to enhance the reward function.</a:t>
            </a:r>
          </a:p>
        </p:txBody>
      </p:sp>
    </p:spTree>
    <p:extLst>
      <p:ext uri="{BB962C8B-B14F-4D97-AF65-F5344CB8AC3E}">
        <p14:creationId xmlns:p14="http://schemas.microsoft.com/office/powerpoint/2010/main" val="306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5328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Problems and Action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6138E8-CD99-4FBB-BF92-EFEC69AB9C03}"/>
              </a:ext>
            </a:extLst>
          </p:cNvPr>
          <p:cNvSpPr txBox="1"/>
          <p:nvPr/>
        </p:nvSpPr>
        <p:spPr>
          <a:xfrm>
            <a:off x="359275" y="1337697"/>
            <a:ext cx="11461250" cy="220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en-US" altLang="zh-TW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sell V shares of a given stock in time horizon 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: submit and leave (S&amp;L) policies </a:t>
            </a:r>
            <a:r>
              <a:rPr lang="en-US" altLang="zh-TW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a fixed limit order price p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place a sell order for all V shares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fter H minutes, submit a market order for remaining shares and leave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8A9887-29AE-46E2-8818-2E164968F287}"/>
              </a:ext>
            </a:extLst>
          </p:cNvPr>
          <p:cNvSpPr txBox="1"/>
          <p:nvPr/>
        </p:nvSpPr>
        <p:spPr>
          <a:xfrm>
            <a:off x="371475" y="3343275"/>
            <a:ext cx="11461250" cy="179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endParaRPr lang="zh-TW" alt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a : place a limit order for all of our unexecuted shares at ‘ask-a’</a:t>
            </a:r>
          </a:p>
          <a:p>
            <a:pPr>
              <a:lnSpc>
                <a:spcPct val="150000"/>
              </a:lnSpc>
            </a:pPr>
            <a:endParaRPr lang="zh-TW" alt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TW" alt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1B4118-B612-45F5-9755-868B5EAD1A58}"/>
                  </a:ext>
                </a:extLst>
              </p:cNvPr>
              <p:cNvSpPr txBox="1"/>
              <p:nvPr/>
            </p:nvSpPr>
            <p:spPr>
              <a:xfrm>
                <a:off x="371475" y="4483981"/>
                <a:ext cx="12192001" cy="1548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zh-TW" altLang="en-US" sz="10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effectively withdrawing any previous outstanding limit order</a:t>
                </a:r>
                <a:r>
                  <a:rPr lang="zh-TW" alt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18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𝑐𝑜𝑚𝑚𝑖𝑛𝑔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𝑐𝑢𝑟𝑟𝑒𝑛𝑡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𝑎𝑠𝑘</m:t>
                            </m:r>
                          </m:e>
                          <m:e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&gt;0,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𝑐𝑟𝑜𝑠𝑠𝑖𝑛𝑔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𝑠𝑝𝑟𝑒𝑎𝑎𝑑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𝑏𝑢𝑦𝑒𝑟𝑠</m:t>
                            </m:r>
                          </m:e>
                          <m:e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&lt;0,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𝑝𝑙𝑎𝑐𝑒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𝑜𝑢𝑟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𝑜𝑟𝑑𝑒𝑟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𝑠𝑒𝑙𝑙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𝑏𝑜𝑜𝑘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1800" b="0" i="1" u="none" strike="noStrike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𝑑𝑒𝑒𝑝𝑒𝑟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1B4118-B612-45F5-9755-868B5EAD1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4483981"/>
                <a:ext cx="12192001" cy="1548886"/>
              </a:xfrm>
              <a:prstGeom prst="rect">
                <a:avLst/>
              </a:prstGeom>
              <a:blipFill>
                <a:blip r:embed="rId2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42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States and Rewards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737E47-D260-4464-9A80-825188155499}"/>
              </a:ext>
            </a:extLst>
          </p:cNvPr>
          <p:cNvSpPr txBox="1"/>
          <p:nvPr/>
        </p:nvSpPr>
        <p:spPr>
          <a:xfrm>
            <a:off x="359275" y="1337697"/>
            <a:ext cx="11461250" cy="382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private and market variables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elapsed time : 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inventory : 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Bid-Ask Spread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Bid-Ask Volume Misbalance : signed difference between volumes quoted at the bid and at the ask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Order Cost : how much will it cost to submit a market order for the balance of inventory immediately.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 Transaction Volume : the signed volume of all trades within last 15 sec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CA9CA8-5F33-4607-8938-5419D3F992B7}"/>
              </a:ext>
            </a:extLst>
          </p:cNvPr>
          <p:cNvSpPr txBox="1"/>
          <p:nvPr/>
        </p:nvSpPr>
        <p:spPr>
          <a:xfrm>
            <a:off x="359275" y="5261997"/>
            <a:ext cx="11461250" cy="920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TW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exec price – initial mid price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1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393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Algorithm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D91196-A2CB-4633-8B05-66A1E59A2D09}"/>
              </a:ext>
            </a:extLst>
          </p:cNvPr>
          <p:cNvSpPr txBox="1"/>
          <p:nvPr/>
        </p:nvSpPr>
        <p:spPr>
          <a:xfrm>
            <a:off x="359275" y="1337697"/>
            <a:ext cx="11461250" cy="46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approximately Markovian nature of trade execution 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optimal action at any given point in time is approximately independent of any previous actions.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T, forced to submit a market order for all unexecuted shares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now have all the information we need to determine the optimal action for t = T-1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done that, we move one step t = T-2 and so on until t = 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arrived at t = 0, we have a globally optimal policy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ssumption</a:t>
            </a:r>
            <a:r>
              <a:rPr lang="zh-TW" alt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actions do not affect the behavior of other market participants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affect market state variables )</a:t>
            </a:r>
          </a:p>
        </p:txBody>
      </p:sp>
    </p:spTree>
    <p:extLst>
      <p:ext uri="{BB962C8B-B14F-4D97-AF65-F5344CB8AC3E}">
        <p14:creationId xmlns:p14="http://schemas.microsoft.com/office/powerpoint/2010/main" val="409974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2D76D4B-B24D-4B26-B3D4-10BB02E22DD2}"/>
              </a:ext>
            </a:extLst>
          </p:cNvPr>
          <p:cNvSpPr/>
          <p:nvPr/>
        </p:nvSpPr>
        <p:spPr>
          <a:xfrm>
            <a:off x="359275" y="570926"/>
            <a:ext cx="3933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A5B49CA-536E-4DB3-B06E-2B51E45874CE}"/>
                  </a:ext>
                </a:extLst>
              </p:cNvPr>
              <p:cNvSpPr txBox="1"/>
              <p:nvPr/>
            </p:nvSpPr>
            <p:spPr>
              <a:xfrm>
                <a:off x="359275" y="1337697"/>
                <a:ext cx="11461250" cy="3956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approach is similar to Q-learning</a:t>
                </a:r>
                <a:r>
                  <a:rPr lang="zh-TW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altLang="zh-TW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try all possible actions and update the expected cost associated with taking each action and following the optimal strategy afterwards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update rule of Q-table</a:t>
                </a:r>
                <a:r>
                  <a:rPr lang="zh-TW" altLang="en-US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𝑖𝑚</m:t>
                        </m:r>
                      </m:sub>
                    </m:sSub>
                    <m:d>
                      <m:dPr>
                        <m:ctrlP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𝑎𝑟𝑔𝑚𝑎𝑥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TW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en-US" altLang="zh-TW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cost of taking action a in the state x and in all subsequent states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𝑖𝑚</m:t>
                        </m:r>
                      </m:sub>
                    </m:sSub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TW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zh-TW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immediate cost of taking action a in state x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n: the number of times we tried a in x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: new State after taking a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 the action taken in y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A5B49CA-536E-4DB3-B06E-2B51E4587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5" y="1337697"/>
                <a:ext cx="11461250" cy="3956339"/>
              </a:xfrm>
              <a:prstGeom prst="rect">
                <a:avLst/>
              </a:prstGeom>
              <a:blipFill>
                <a:blip r:embed="rId2"/>
                <a:stretch>
                  <a:fillRect l="-372" b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86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379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Algorithm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29FCCE-CC43-49FE-A922-6A3824DA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50" y="1468982"/>
            <a:ext cx="6763694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627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Experimental Methodology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CB1E6A1-2BFC-4470-A3C0-F552E1D20ECB}"/>
              </a:ext>
            </a:extLst>
          </p:cNvPr>
          <p:cNvSpPr txBox="1"/>
          <p:nvPr/>
        </p:nvSpPr>
        <p:spPr>
          <a:xfrm>
            <a:off x="359275" y="1347529"/>
            <a:ext cx="11461250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3 stocks : AMZN, NVDA, QCOM;  two order sizes :  V = 5000 shares / 10,000 shares; two execution horizons : H = 2 min / 8 min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for the I, T was made, which are the resolutions to </a:t>
            </a:r>
            <a:r>
              <a:rPr lang="en-US" altLang="zh-TW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variables were selected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pply the algorithm to learn an optimized execution policy over the chosen state space</a:t>
            </a:r>
          </a:p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on the 6 month test set with several baseline strategies</a:t>
            </a:r>
            <a:endParaRPr lang="en-US" altLang="zh-TW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6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2F6B26-73A5-4BC0-8313-B6880FE789CC}"/>
              </a:ext>
            </a:extLst>
          </p:cNvPr>
          <p:cNvSpPr/>
          <p:nvPr/>
        </p:nvSpPr>
        <p:spPr>
          <a:xfrm>
            <a:off x="359275" y="570926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(private var only)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16147A-E575-4D5A-B14B-CB817E97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57325"/>
            <a:ext cx="106775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D3DD05C-84F9-4B0A-926E-2F018043D03B}"/>
              </a:ext>
            </a:extLst>
          </p:cNvPr>
          <p:cNvSpPr txBox="1"/>
          <p:nvPr/>
        </p:nvSpPr>
        <p:spPr>
          <a:xfrm>
            <a:off x="619124" y="5763854"/>
            <a:ext cx="9572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Relative improvement over S&amp;L ranges from 27.16% to 35.50% depending on our choices of T and I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8E3C16-0D6E-4E3C-ADE7-E1DC0EFAE24F}"/>
              </a:ext>
            </a:extLst>
          </p:cNvPr>
          <p:cNvSpPr txBox="1"/>
          <p:nvPr/>
        </p:nvSpPr>
        <p:spPr>
          <a:xfrm>
            <a:off x="8467725" y="570926"/>
            <a:ext cx="336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: numbers of time interval</a:t>
            </a:r>
            <a:endParaRPr lang="en-US" altLang="zh-TW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: numbers of inventory interval </a:t>
            </a:r>
            <a:endParaRPr lang="en-US" altLang="zh-TW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1210</Words>
  <Application>Microsoft Office PowerPoint</Application>
  <PresentationFormat>寬螢幕</PresentationFormat>
  <Paragraphs>146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佈景主題</vt:lpstr>
      <vt:lpstr>Reinforcement learning for optimized trade execution   Nevmyvaka, Yuriy, Yi Feng, and Michael Kearns. "Reinforcement learning for optimized trade execution." Proceedings of the 23rd international conference on Machine learning. 2006.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for optimized trade execution   Nevmyvaka, Yuriy, Yi Feng, and Michael Kearns. "Reinforcement learning for optimized trade execution." Proceedings of the 23rd international conference on Machine learning. 2006.</dc:title>
  <dc:creator>冠銘 劉</dc:creator>
  <cp:lastModifiedBy>冠銘 劉</cp:lastModifiedBy>
  <cp:revision>1</cp:revision>
  <dcterms:created xsi:type="dcterms:W3CDTF">2023-08-10T18:25:33Z</dcterms:created>
  <dcterms:modified xsi:type="dcterms:W3CDTF">2023-08-10T18:26:33Z</dcterms:modified>
</cp:coreProperties>
</file>