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0" r:id="rId3"/>
    <p:sldId id="271" r:id="rId4"/>
    <p:sldId id="258" r:id="rId5"/>
    <p:sldId id="259" r:id="rId6"/>
    <p:sldId id="301" r:id="rId7"/>
    <p:sldId id="261" r:id="rId8"/>
    <p:sldId id="298" r:id="rId9"/>
    <p:sldId id="299" r:id="rId10"/>
    <p:sldId id="302" r:id="rId11"/>
    <p:sldId id="262" r:id="rId12"/>
    <p:sldId id="275" r:id="rId13"/>
    <p:sldId id="272" r:id="rId14"/>
    <p:sldId id="273"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D4F09-BC07-403A-AB6D-4D096A73AD65}" type="datetimeFigureOut">
              <a:rPr lang="zh-TW" altLang="en-US" smtClean="0"/>
              <a:t>2023/8/11</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4797D-D1E7-4275-925C-00DB9D3AA862}" type="slidenum">
              <a:rPr lang="zh-TW" altLang="en-US" smtClean="0"/>
              <a:t>‹#›</a:t>
            </a:fld>
            <a:endParaRPr lang="zh-TW" altLang="en-US"/>
          </a:p>
        </p:txBody>
      </p:sp>
    </p:spTree>
    <p:extLst>
      <p:ext uri="{BB962C8B-B14F-4D97-AF65-F5344CB8AC3E}">
        <p14:creationId xmlns:p14="http://schemas.microsoft.com/office/powerpoint/2010/main" val="172239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2</a:t>
            </a:fld>
            <a:endParaRPr lang="zh-TW" altLang="en-US"/>
          </a:p>
        </p:txBody>
      </p:sp>
    </p:spTree>
    <p:extLst>
      <p:ext uri="{BB962C8B-B14F-4D97-AF65-F5344CB8AC3E}">
        <p14:creationId xmlns:p14="http://schemas.microsoft.com/office/powerpoint/2010/main" val="119043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5</a:t>
            </a:fld>
            <a:endParaRPr lang="zh-TW" altLang="en-US"/>
          </a:p>
        </p:txBody>
      </p:sp>
    </p:spTree>
    <p:extLst>
      <p:ext uri="{BB962C8B-B14F-4D97-AF65-F5344CB8AC3E}">
        <p14:creationId xmlns:p14="http://schemas.microsoft.com/office/powerpoint/2010/main" val="282090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0B33A812-29DB-4BC8-9D09-B07485D14E50}" type="slidenum">
              <a:rPr lang="zh-TW" altLang="en-US" smtClean="0"/>
              <a:t>7</a:t>
            </a:fld>
            <a:endParaRPr lang="zh-TW" altLang="en-US"/>
          </a:p>
        </p:txBody>
      </p:sp>
    </p:spTree>
    <p:extLst>
      <p:ext uri="{BB962C8B-B14F-4D97-AF65-F5344CB8AC3E}">
        <p14:creationId xmlns:p14="http://schemas.microsoft.com/office/powerpoint/2010/main" val="3724147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8</a:t>
            </a:fld>
            <a:endParaRPr lang="zh-TW" altLang="en-US"/>
          </a:p>
        </p:txBody>
      </p:sp>
    </p:spTree>
    <p:extLst>
      <p:ext uri="{BB962C8B-B14F-4D97-AF65-F5344CB8AC3E}">
        <p14:creationId xmlns:p14="http://schemas.microsoft.com/office/powerpoint/2010/main" val="2390588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9</a:t>
            </a:fld>
            <a:endParaRPr lang="zh-TW" altLang="en-US"/>
          </a:p>
        </p:txBody>
      </p:sp>
    </p:spTree>
    <p:extLst>
      <p:ext uri="{BB962C8B-B14F-4D97-AF65-F5344CB8AC3E}">
        <p14:creationId xmlns:p14="http://schemas.microsoft.com/office/powerpoint/2010/main" val="3103457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11</a:t>
            </a:fld>
            <a:endParaRPr lang="zh-TW" altLang="en-US"/>
          </a:p>
        </p:txBody>
      </p:sp>
    </p:spTree>
    <p:extLst>
      <p:ext uri="{BB962C8B-B14F-4D97-AF65-F5344CB8AC3E}">
        <p14:creationId xmlns:p14="http://schemas.microsoft.com/office/powerpoint/2010/main" val="2357510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8DE318EF-2204-4CDE-A3B7-1A7E752F8425}" type="slidenum">
              <a:rPr lang="zh-TW" altLang="en-US" smtClean="0"/>
              <a:t>12</a:t>
            </a:fld>
            <a:endParaRPr lang="zh-TW" altLang="en-US"/>
          </a:p>
        </p:txBody>
      </p:sp>
    </p:spTree>
    <p:extLst>
      <p:ext uri="{BB962C8B-B14F-4D97-AF65-F5344CB8AC3E}">
        <p14:creationId xmlns:p14="http://schemas.microsoft.com/office/powerpoint/2010/main" val="620535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FEFDF3-FA65-4906-8F52-FD2032B44036}"/>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1F6B18D1-77F8-466D-8557-D5CBAFD12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623A2F2B-9F18-4B96-A9FF-C582B686E333}"/>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2A90E0F3-E5F0-4832-9378-CEE968FD8FE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99D25FC-8233-4045-8ADF-059E8D34F360}"/>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2911550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AF53E4D-4EBC-42F1-9447-CF89515B857D}"/>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913E13F-FFC2-4386-B8AC-016592EB5211}"/>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DFA0E42-82E8-40FC-862F-91123DF48188}"/>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D4E761A6-4F5A-47AA-AADB-D611B3BE1B4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A79D58C-C284-43AE-9176-D9625BD14303}"/>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695301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27C611A-8393-4B96-BAA4-6D5FD950A1A5}"/>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955CD4DD-0D6B-4E6C-AC2B-E051B2CFD8C4}"/>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F017CC9-DFE8-42EE-9CA5-883A82132D95}"/>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8C51746A-06EF-41DD-AE8F-4DC7BCA8193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E8EA426-891D-4659-8517-36E8BCBB45E2}"/>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145513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3E5493-B8E6-4792-BE2B-D82A326DD7A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F38A03CD-4DF8-40E0-B91C-652FCC940E16}"/>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4EBC7B5-A245-4739-86B2-F3470BCDF6E4}"/>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B4559BC7-13D6-4BC9-96E0-776B6226D4B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AFA26B9-11D8-4FC0-BE76-9F5F51AB1C82}"/>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340882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A3BADA-07E6-4790-A606-ECFF9A3962A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188F3A6B-67CB-40C7-B876-7F59DAB19A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3E78C1A2-1F53-4D0A-A955-2C95FA305A53}"/>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790EDEDF-CF48-4631-AA1A-F95506BFC0A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F977336-A50E-49CB-939A-59509D1433F7}"/>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187147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EDD011-4105-4961-871B-6BCC604419C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A6679AD-A90D-40A2-8A64-4F21B256AB23}"/>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E7CA6037-40F8-413B-A6A8-5C6F2B65B74F}"/>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485F8DD9-CF03-459C-8C5B-032A3110861F}"/>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6" name="頁尾版面配置區 5">
            <a:extLst>
              <a:ext uri="{FF2B5EF4-FFF2-40B4-BE49-F238E27FC236}">
                <a16:creationId xmlns:a16="http://schemas.microsoft.com/office/drawing/2014/main" id="{3308CDCC-52DA-4D98-8A58-AA2ABF7A445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B6C7A82-CA1C-40CB-B59F-C11E3B623077}"/>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3777867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A878D3E-51B1-4121-8E9A-E6F2419E03FE}"/>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6FBBB32-4564-478A-8AF3-CCCE00BBE0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A4AE7C27-8252-4FCB-8E10-CBCD41B10D4B}"/>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429B2454-4EA0-4CE4-9F95-42973A52FA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769762BA-54A5-4D88-A25C-EAA641976C2C}"/>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4EE1E656-09EB-4D02-B07D-AC88EE706EAF}"/>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8" name="頁尾版面配置區 7">
            <a:extLst>
              <a:ext uri="{FF2B5EF4-FFF2-40B4-BE49-F238E27FC236}">
                <a16:creationId xmlns:a16="http://schemas.microsoft.com/office/drawing/2014/main" id="{9BA6001F-6070-4429-8C4A-D38386FF7782}"/>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02A067FE-49C0-49BF-BB41-0FE11DBE7410}"/>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11139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6CF9CF2-D495-424E-B947-802EFBE36F60}"/>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8E2C80D-2432-40B8-BCE8-48848AE1EA58}"/>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4" name="頁尾版面配置區 3">
            <a:extLst>
              <a:ext uri="{FF2B5EF4-FFF2-40B4-BE49-F238E27FC236}">
                <a16:creationId xmlns:a16="http://schemas.microsoft.com/office/drawing/2014/main" id="{AC6D71BE-B09B-4315-AD88-752132604402}"/>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7FD738CD-B831-4E05-924E-56FEA6305AEE}"/>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56809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20CB24AB-E98F-4A14-A1F4-284F3818D232}"/>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3" name="頁尾版面配置區 2">
            <a:extLst>
              <a:ext uri="{FF2B5EF4-FFF2-40B4-BE49-F238E27FC236}">
                <a16:creationId xmlns:a16="http://schemas.microsoft.com/office/drawing/2014/main" id="{C7C891B0-041E-4F0C-81C9-61F04F5CCA4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00FC8096-9EE6-4AA4-84AA-DE4129794448}"/>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61381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2D951A-38AD-44CD-80D6-2450A1483E2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20598BA4-4447-4145-8AD8-3CB5FC0A55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283CD19-F783-4DCE-82B1-2E010FFD23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AECE26DC-F7F5-4CAC-A521-E535828C19EF}"/>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6" name="頁尾版面配置區 5">
            <a:extLst>
              <a:ext uri="{FF2B5EF4-FFF2-40B4-BE49-F238E27FC236}">
                <a16:creationId xmlns:a16="http://schemas.microsoft.com/office/drawing/2014/main" id="{23EDA832-7DAD-48FA-9410-8F613862E30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2A3BBE0-B132-4A0F-BDE8-6829B7EE7F35}"/>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3099066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FD33E4-DABE-4C00-AEDE-9AAF5D2683B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06CDAF1A-45C5-4CE2-8E70-1DBAE5D015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6F130752-E21A-4895-BDA8-18ECB5B60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EA562AA3-8F27-463F-8E7A-3FF6DD906D03}"/>
              </a:ext>
            </a:extLst>
          </p:cNvPr>
          <p:cNvSpPr>
            <a:spLocks noGrp="1"/>
          </p:cNvSpPr>
          <p:nvPr>
            <p:ph type="dt" sz="half" idx="10"/>
          </p:nvPr>
        </p:nvSpPr>
        <p:spPr/>
        <p:txBody>
          <a:bodyPr/>
          <a:lstStyle/>
          <a:p>
            <a:fld id="{DEDDA115-5B52-448A-8291-856118CFE886}" type="datetimeFigureOut">
              <a:rPr lang="zh-TW" altLang="en-US" smtClean="0"/>
              <a:t>2023/8/11</a:t>
            </a:fld>
            <a:endParaRPr lang="zh-TW" altLang="en-US"/>
          </a:p>
        </p:txBody>
      </p:sp>
      <p:sp>
        <p:nvSpPr>
          <p:cNvPr id="6" name="頁尾版面配置區 5">
            <a:extLst>
              <a:ext uri="{FF2B5EF4-FFF2-40B4-BE49-F238E27FC236}">
                <a16:creationId xmlns:a16="http://schemas.microsoft.com/office/drawing/2014/main" id="{4BB65340-2B4B-471A-B73D-C0AB6F0C3785}"/>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66CF586-CB7A-4C28-8369-AC4258ED72DD}"/>
              </a:ext>
            </a:extLst>
          </p:cNvPr>
          <p:cNvSpPr>
            <a:spLocks noGrp="1"/>
          </p:cNvSpPr>
          <p:nvPr>
            <p:ph type="sldNum" sz="quarter" idx="12"/>
          </p:nvPr>
        </p:nvSpPr>
        <p:spPr/>
        <p:txBody>
          <a:body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99436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EC2DB73-1ADF-48B4-9B59-40A564AD80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E6C36543-5ADE-459A-8932-9AAC28C4D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1D6A908-6261-4077-8840-3A924E7B53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DA115-5B52-448A-8291-856118CFE886}" type="datetimeFigureOut">
              <a:rPr lang="zh-TW" altLang="en-US" smtClean="0"/>
              <a:t>2023/8/11</a:t>
            </a:fld>
            <a:endParaRPr lang="zh-TW" altLang="en-US"/>
          </a:p>
        </p:txBody>
      </p:sp>
      <p:sp>
        <p:nvSpPr>
          <p:cNvPr id="5" name="頁尾版面配置區 4">
            <a:extLst>
              <a:ext uri="{FF2B5EF4-FFF2-40B4-BE49-F238E27FC236}">
                <a16:creationId xmlns:a16="http://schemas.microsoft.com/office/drawing/2014/main" id="{B6DEA24B-1F2C-40FF-B8D3-F4D772425D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2A99C29A-333C-4315-8962-9EE9E6B8D6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597D3-4E58-4030-A6EE-4F6AC61ADB56}" type="slidenum">
              <a:rPr lang="zh-TW" altLang="en-US" smtClean="0"/>
              <a:t>‹#›</a:t>
            </a:fld>
            <a:endParaRPr lang="zh-TW" altLang="en-US"/>
          </a:p>
        </p:txBody>
      </p:sp>
    </p:spTree>
    <p:extLst>
      <p:ext uri="{BB962C8B-B14F-4D97-AF65-F5344CB8AC3E}">
        <p14:creationId xmlns:p14="http://schemas.microsoft.com/office/powerpoint/2010/main" val="4042890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7.png"/><Relationship Id="rId7"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80.pn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2.png"/><Relationship Id="rId4" Type="http://schemas.openxmlformats.org/officeDocument/2006/relationships/image" Target="../media/image31.png"/></Relationships>
</file>

<file path=ppt/slides/_rels/slide13.xml.rels><?xml version="1.0" encoding="UTF-8" standalone="yes"?>
<Relationships xmlns="http://schemas.openxmlformats.org/package/2006/relationships"><Relationship Id="rId8" Type="http://schemas.openxmlformats.org/officeDocument/2006/relationships/image" Target="../media/image260.png"/><Relationship Id="rId3" Type="http://schemas.openxmlformats.org/officeDocument/2006/relationships/image" Target="../media/image14.png"/><Relationship Id="rId7" Type="http://schemas.openxmlformats.org/officeDocument/2006/relationships/image" Target="../media/image250.png"/><Relationship Id="rId12" Type="http://schemas.openxmlformats.org/officeDocument/2006/relationships/image" Target="../media/image36.png"/><Relationship Id="rId2" Type="http://schemas.openxmlformats.org/officeDocument/2006/relationships/image" Target="../media/image33.png"/><Relationship Id="rId1" Type="http://schemas.openxmlformats.org/officeDocument/2006/relationships/slideLayout" Target="../slideLayouts/slideLayout2.xml"/><Relationship Id="rId11" Type="http://schemas.openxmlformats.org/officeDocument/2006/relationships/image" Target="../media/image35.png"/><Relationship Id="rId10" Type="http://schemas.openxmlformats.org/officeDocument/2006/relationships/image" Target="../media/image34.png"/><Relationship Id="rId9" Type="http://schemas.openxmlformats.org/officeDocument/2006/relationships/image" Target="../media/image27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244064C-700C-4CDA-BC1E-0E42EA7B948F}"/>
              </a:ext>
            </a:extLst>
          </p:cNvPr>
          <p:cNvSpPr>
            <a:spLocks noGrp="1"/>
          </p:cNvSpPr>
          <p:nvPr>
            <p:ph type="ctrTitle"/>
          </p:nvPr>
        </p:nvSpPr>
        <p:spPr>
          <a:xfrm>
            <a:off x="1147482" y="2235200"/>
            <a:ext cx="9897035" cy="2387600"/>
          </a:xfrm>
        </p:spPr>
        <p:txBody>
          <a:bodyPr anchor="ctr">
            <a:normAutofit fontScale="90000"/>
          </a:bodyPr>
          <a:lstStyle/>
          <a:p>
            <a:r>
              <a:rPr lang="en-US" altLang="zh-TW" sz="4400" dirty="0">
                <a:latin typeface="Times New Roman" panose="02020603050405020304" pitchFamily="18" charset="0"/>
                <a:cs typeface="Times New Roman" panose="02020603050405020304" pitchFamily="18" charset="0"/>
              </a:rPr>
              <a:t>Fluctuations and response in financial markets: the subtle nature of ‘random’ price changes</a:t>
            </a:r>
            <a:br>
              <a:rPr lang="en-US" altLang="zh-TW" sz="4400" dirty="0">
                <a:latin typeface="Times New Roman" panose="02020603050405020304" pitchFamily="18" charset="0"/>
                <a:cs typeface="Times New Roman" panose="02020603050405020304" pitchFamily="18" charset="0"/>
              </a:rPr>
            </a:br>
            <a:r>
              <a:rPr lang="en-US" altLang="zh-TW" sz="2700" dirty="0">
                <a:latin typeface="Times New Roman" panose="02020603050405020304" pitchFamily="18" charset="0"/>
                <a:cs typeface="Times New Roman" panose="02020603050405020304" pitchFamily="18" charset="0"/>
              </a:rPr>
              <a:t> </a:t>
            </a:r>
            <a:br>
              <a:rPr lang="en-US" altLang="zh-TW" sz="2700" dirty="0">
                <a:latin typeface="Times New Roman" panose="02020603050405020304" pitchFamily="18" charset="0"/>
                <a:cs typeface="Times New Roman" panose="02020603050405020304" pitchFamily="18" charset="0"/>
              </a:rPr>
            </a:br>
            <a:r>
              <a:rPr lang="en-US" altLang="zh-TW" sz="2000" b="0" i="0" dirty="0" err="1">
                <a:solidFill>
                  <a:srgbClr val="222222"/>
                </a:solidFill>
                <a:effectLst/>
                <a:latin typeface="Times New Roman" panose="02020603050405020304" pitchFamily="18" charset="0"/>
              </a:rPr>
              <a:t>Bouchaud</a:t>
            </a:r>
            <a:r>
              <a:rPr lang="en-US" altLang="zh-TW" sz="2000" b="0" i="0" dirty="0">
                <a:solidFill>
                  <a:srgbClr val="222222"/>
                </a:solidFill>
                <a:effectLst/>
                <a:latin typeface="Times New Roman" panose="02020603050405020304" pitchFamily="18" charset="0"/>
              </a:rPr>
              <a:t>, Jean-Philippe, et al. "Fluctuations and response in financial markets: the subtle nature </a:t>
            </a:r>
            <a:r>
              <a:rPr lang="en-US" altLang="zh-TW" sz="2000" b="0" i="0" dirty="0" err="1">
                <a:solidFill>
                  <a:srgbClr val="222222"/>
                </a:solidFill>
                <a:effectLst/>
                <a:latin typeface="Times New Roman" panose="02020603050405020304" pitchFamily="18" charset="0"/>
              </a:rPr>
              <a:t>ofrandom'price</a:t>
            </a:r>
            <a:r>
              <a:rPr lang="en-US" altLang="zh-TW" sz="2000" b="0" i="0" dirty="0">
                <a:solidFill>
                  <a:srgbClr val="222222"/>
                </a:solidFill>
                <a:effectLst/>
                <a:latin typeface="Times New Roman" panose="02020603050405020304" pitchFamily="18" charset="0"/>
              </a:rPr>
              <a:t> changes." </a:t>
            </a:r>
            <a:r>
              <a:rPr lang="en-US" altLang="zh-TW" sz="2000" b="0" i="1" dirty="0">
                <a:solidFill>
                  <a:srgbClr val="222222"/>
                </a:solidFill>
                <a:effectLst/>
                <a:latin typeface="Times New Roman" panose="02020603050405020304" pitchFamily="18" charset="0"/>
              </a:rPr>
              <a:t>Quantitative finance</a:t>
            </a:r>
            <a:r>
              <a:rPr lang="en-US" altLang="zh-TW" sz="2000" b="0" i="0" dirty="0">
                <a:solidFill>
                  <a:srgbClr val="222222"/>
                </a:solidFill>
                <a:effectLst/>
                <a:latin typeface="Times New Roman" panose="02020603050405020304" pitchFamily="18" charset="0"/>
              </a:rPr>
              <a:t> 4.2 (2003): 176.</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66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A68E50FC-C823-4AC2-A20D-D56479542596}"/>
              </a:ext>
            </a:extLst>
          </p:cNvPr>
          <p:cNvSpPr txBox="1"/>
          <p:nvPr/>
        </p:nvSpPr>
        <p:spPr>
          <a:xfrm>
            <a:off x="385010" y="561474"/>
            <a:ext cx="3054041" cy="523220"/>
          </a:xfrm>
          <a:prstGeom prst="rect">
            <a:avLst/>
          </a:prstGeom>
          <a:noFill/>
        </p:spPr>
        <p:txBody>
          <a:bodyPr wrap="none" rtlCol="0">
            <a:spAutoFit/>
          </a:bodyPr>
          <a:lstStyle/>
          <a:p>
            <a:r>
              <a:rPr lang="en-US" altLang="zh-TW" sz="2800" dirty="0">
                <a:latin typeface="Times New Roman" panose="02020603050405020304" pitchFamily="18" charset="0"/>
              </a:rPr>
              <a:t>Models – Condition</a:t>
            </a:r>
            <a:endParaRPr lang="zh-TW" altLang="en-US" sz="2800"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矩形 1">
                <a:extLst>
                  <a:ext uri="{FF2B5EF4-FFF2-40B4-BE49-F238E27FC236}">
                    <a16:creationId xmlns:a16="http://schemas.microsoft.com/office/drawing/2014/main" id="{9D1653E2-CEEF-4B2A-BE27-21C8A8CFAEE0}"/>
                  </a:ext>
                </a:extLst>
              </p:cNvPr>
              <p:cNvSpPr/>
              <p:nvPr/>
            </p:nvSpPr>
            <p:spPr>
              <a:xfrm>
                <a:off x="385010" y="1146249"/>
                <a:ext cx="11663555" cy="2489271"/>
              </a:xfrm>
              <a:prstGeom prst="rect">
                <a:avLst/>
              </a:prstGeom>
            </p:spPr>
            <p:txBody>
              <a:bodyPr wrap="square">
                <a:spAutoFit/>
              </a:bodyPr>
              <a:lstStyle/>
              <a:p>
                <a:pPr>
                  <a:lnSpc>
                    <a:spcPct val="150000"/>
                  </a:lnSpc>
                </a:pPr>
                <a:r>
                  <a:rPr lang="en-US" altLang="zh-TW" dirty="0">
                    <a:latin typeface="Times New Roman" panose="02020603050405020304" pitchFamily="18" charset="0"/>
                    <a:cs typeface="Times New Roman" panose="02020603050405020304" pitchFamily="18" charset="0"/>
                  </a:rPr>
                  <a:t>We make the ansatz that the bare impact function G0(ℓ) also decays as a power-law</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𝐺</m:t>
                        </m:r>
                      </m:e>
                      <m:sub>
                        <m:r>
                          <a:rPr lang="en-US" altLang="zh-TW" i="1">
                            <a:latin typeface="Cambria Math" panose="02040503050406030204" pitchFamily="18" charset="0"/>
                          </a:rPr>
                          <m:t>0</m:t>
                        </m:r>
                      </m:sub>
                    </m:sSub>
                    <m:d>
                      <m:dPr>
                        <m:ctrlPr>
                          <a:rPr lang="en-US" altLang="zh-TW" i="1">
                            <a:latin typeface="Cambria Math" panose="02040503050406030204" pitchFamily="18" charset="0"/>
                          </a:rPr>
                        </m:ctrlPr>
                      </m:dPr>
                      <m:e>
                        <m:r>
                          <a:rPr lang="en-US" altLang="zh-TW" i="1">
                            <a:latin typeface="Cambria Math" panose="02040503050406030204" pitchFamily="18" charset="0"/>
                          </a:rPr>
                          <m:t>𝑙</m:t>
                        </m:r>
                      </m:e>
                    </m:d>
                    <m:r>
                      <a:rPr lang="en-US" altLang="zh-TW" i="1">
                        <a:latin typeface="Cambria Math" panose="02040503050406030204" pitchFamily="18" charset="0"/>
                      </a:rPr>
                      <m:t>=</m:t>
                    </m:r>
                    <m:f>
                      <m:fPr>
                        <m:ctrlPr>
                          <a:rPr lang="en-US" altLang="zh-TW" i="1">
                            <a:latin typeface="Cambria Math" panose="02040503050406030204" pitchFamily="18" charset="0"/>
                          </a:rPr>
                        </m:ctrlPr>
                      </m:fPr>
                      <m:num>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Γ</m:t>
                            </m:r>
                          </m:e>
                          <m:sub>
                            <m:r>
                              <a:rPr lang="en-US" altLang="zh-TW" i="1">
                                <a:latin typeface="Cambria Math" panose="02040503050406030204" pitchFamily="18" charset="0"/>
                              </a:rPr>
                              <m:t>0</m:t>
                            </m:r>
                          </m:sub>
                        </m:sSub>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𝑙</m:t>
                            </m:r>
                          </m:e>
                          <m:sub>
                            <m:r>
                              <a:rPr lang="en-US" altLang="zh-TW" i="1">
                                <a:latin typeface="Cambria Math" panose="02040503050406030204" pitchFamily="18" charset="0"/>
                              </a:rPr>
                              <m:t>0</m:t>
                            </m:r>
                          </m:sub>
                          <m:sup>
                            <m:r>
                              <a:rPr lang="en-US" altLang="zh-TW" i="1">
                                <a:latin typeface="Cambria Math" panose="02040503050406030204" pitchFamily="18" charset="0"/>
                              </a:rPr>
                              <m:t>𝛽</m:t>
                            </m:r>
                          </m:sup>
                        </m:sSubSup>
                      </m:num>
                      <m:den>
                        <m:sSup>
                          <m:sSupPr>
                            <m:ctrlPr>
                              <a:rPr lang="en-US" altLang="zh-TW" i="1">
                                <a:latin typeface="Cambria Math" panose="02040503050406030204" pitchFamily="18" charset="0"/>
                              </a:rPr>
                            </m:ctrlPr>
                          </m:sSupPr>
                          <m:e>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𝑙</m:t>
                                    </m:r>
                                  </m:e>
                                  <m:sub>
                                    <m:r>
                                      <a:rPr lang="en-US" altLang="zh-TW" i="1">
                                        <a:latin typeface="Cambria Math" panose="02040503050406030204" pitchFamily="18" charset="0"/>
                                      </a:rPr>
                                      <m:t>0</m:t>
                                    </m:r>
                                  </m:sub>
                                </m:sSub>
                                <m:r>
                                  <a:rPr lang="en-US" altLang="zh-TW" i="1">
                                    <a:latin typeface="Cambria Math" panose="02040503050406030204" pitchFamily="18" charset="0"/>
                                  </a:rPr>
                                  <m:t>+</m:t>
                                </m:r>
                                <m:r>
                                  <a:rPr lang="en-US" altLang="zh-TW" i="1">
                                    <a:latin typeface="Cambria Math" panose="02040503050406030204" pitchFamily="18" charset="0"/>
                                  </a:rPr>
                                  <m:t>𝑙</m:t>
                                </m:r>
                              </m:e>
                            </m:d>
                          </m:e>
                          <m:sup>
                            <m:r>
                              <a:rPr lang="en-US" altLang="zh-TW" i="1">
                                <a:latin typeface="Cambria Math" panose="02040503050406030204" pitchFamily="18" charset="0"/>
                              </a:rPr>
                              <m:t>𝛽</m:t>
                            </m:r>
                          </m:sup>
                        </m:sSup>
                      </m:den>
                    </m:f>
                  </m:oMath>
                </a14:m>
                <a:endParaRPr lang="en-US" altLang="zh-TW"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i="1">
                        <a:solidFill>
                          <a:srgbClr val="FF0000"/>
                        </a:solidFill>
                        <a:latin typeface="Cambria Math" panose="02040503050406030204" pitchFamily="18" charset="0"/>
                      </a:rPr>
                      <m:t>𝛾</m:t>
                    </m:r>
                  </m:oMath>
                </a14:m>
                <a:r>
                  <a:rPr lang="en-US" altLang="zh-TW" dirty="0">
                    <a:solidFill>
                      <a:srgbClr val="FF0000"/>
                    </a:solidFill>
                    <a:latin typeface="Times New Roman" panose="02020603050405020304" pitchFamily="18" charset="0"/>
                    <a:cs typeface="Times New Roman" panose="02020603050405020304" pitchFamily="18" charset="0"/>
                  </a:rPr>
                  <a:t> : Decay rate of the correlation function over time. by fitting empirical data (</a:t>
                </a:r>
                <a14:m>
                  <m:oMath xmlns:m="http://schemas.openxmlformats.org/officeDocument/2006/math">
                    <m:sSub>
                      <m:sSubPr>
                        <m:ctrlPr>
                          <a:rPr lang="en-US" altLang="zh-TW" i="1">
                            <a:solidFill>
                              <a:srgbClr val="FF0000"/>
                            </a:solidFill>
                            <a:latin typeface="Cambria Math" panose="02040503050406030204" pitchFamily="18" charset="0"/>
                            <a:cs typeface="Times New Roman" panose="02020603050405020304" pitchFamily="18" charset="0"/>
                          </a:rPr>
                        </m:ctrlPr>
                      </m:sSubPr>
                      <m:e>
                        <m:r>
                          <m:rPr>
                            <m:sty m:val="p"/>
                          </m:rPr>
                          <a:rPr lang="en-US" altLang="zh-TW">
                            <a:solidFill>
                              <a:srgbClr val="FF0000"/>
                            </a:solidFill>
                            <a:latin typeface="Cambria Math" panose="02040503050406030204" pitchFamily="18" charset="0"/>
                            <a:cs typeface="Times New Roman" panose="02020603050405020304" pitchFamily="18" charset="0"/>
                          </a:rPr>
                          <m:t>C</m:t>
                        </m:r>
                      </m:e>
                      <m:sub>
                        <m:r>
                          <a:rPr lang="en-US" altLang="zh-TW">
                            <a:solidFill>
                              <a:srgbClr val="FF0000"/>
                            </a:solidFill>
                            <a:latin typeface="Cambria Math" panose="02040503050406030204" pitchFamily="18" charset="0"/>
                            <a:cs typeface="Times New Roman" panose="02020603050405020304" pitchFamily="18" charset="0"/>
                          </a:rPr>
                          <m:t>0</m:t>
                        </m:r>
                      </m:sub>
                    </m:sSub>
                    <m:r>
                      <a:rPr lang="en-US" altLang="zh-TW" i="1">
                        <a:solidFill>
                          <a:srgbClr val="FF0000"/>
                        </a:solidFill>
                        <a:latin typeface="Cambria Math" panose="02040503050406030204" pitchFamily="18" charset="0"/>
                        <a:cs typeface="Times New Roman" panose="02020603050405020304" pitchFamily="18" charset="0"/>
                      </a:rPr>
                      <m:t>(</m:t>
                    </m:r>
                    <m:r>
                      <a:rPr lang="en-US" altLang="zh-TW" i="1">
                        <a:solidFill>
                          <a:srgbClr val="FF0000"/>
                        </a:solidFill>
                        <a:latin typeface="Cambria Math" panose="02040503050406030204" pitchFamily="18" charset="0"/>
                        <a:cs typeface="Times New Roman" panose="02020603050405020304" pitchFamily="18" charset="0"/>
                      </a:rPr>
                      <m:t>𝑙</m:t>
                    </m:r>
                  </m:oMath>
                </a14:m>
                <a:r>
                  <a:rPr lang="en-US" altLang="zh-TW" dirty="0">
                    <a:solidFill>
                      <a:srgbClr val="FF0000"/>
                    </a:solidFill>
                    <a:latin typeface="Times New Roman" panose="02020603050405020304" pitchFamily="18" charset="0"/>
                    <a:cs typeface="Times New Roman" panose="02020603050405020304" pitchFamily="18" charset="0"/>
                  </a:rPr>
                  <a:t>)) </a:t>
                </a:r>
                <a:endParaRPr lang="en-US" altLang="zh-TW" i="1" dirty="0">
                  <a:solidFill>
                    <a:srgbClr val="FF0000"/>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i="1">
                        <a:solidFill>
                          <a:srgbClr val="FF0000"/>
                        </a:solidFill>
                        <a:latin typeface="Cambria Math" panose="02040503050406030204" pitchFamily="18" charset="0"/>
                      </a:rPr>
                      <m:t>𝛽</m:t>
                    </m:r>
                  </m:oMath>
                </a14:m>
                <a:r>
                  <a:rPr lang="en-US" altLang="zh-TW" dirty="0">
                    <a:solidFill>
                      <a:srgbClr val="FF0000"/>
                    </a:solidFill>
                    <a:latin typeface="Times New Roman" panose="02020603050405020304" pitchFamily="18" charset="0"/>
                    <a:cs typeface="Times New Roman" panose="02020603050405020304" pitchFamily="18" charset="0"/>
                  </a:rPr>
                  <a:t> :</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Decay rate of the average market impact over time.</a:t>
                </a:r>
                <a:r>
                  <a:rPr lang="en-US" altLang="zh-TW" dirty="0"/>
                  <a:t> </a:t>
                </a:r>
                <a:r>
                  <a:rPr lang="en-US" altLang="zh-TW" dirty="0">
                    <a:solidFill>
                      <a:srgbClr val="FF0000"/>
                    </a:solidFill>
                    <a:latin typeface="Times New Roman" panose="02020603050405020304" pitchFamily="18" charset="0"/>
                    <a:cs typeface="Times New Roman" panose="02020603050405020304" pitchFamily="18" charset="0"/>
                  </a:rPr>
                  <a:t>by fitting empirical data (</a:t>
                </a:r>
                <a14:m>
                  <m:oMath xmlns:m="http://schemas.openxmlformats.org/officeDocument/2006/math">
                    <m:r>
                      <m:rPr>
                        <m:sty m:val="p"/>
                      </m:rPr>
                      <a:rPr lang="en-US" altLang="zh-TW">
                        <a:solidFill>
                          <a:srgbClr val="FF0000"/>
                        </a:solidFill>
                        <a:latin typeface="Cambria Math" panose="02040503050406030204" pitchFamily="18" charset="0"/>
                        <a:cs typeface="Times New Roman" panose="02020603050405020304" pitchFamily="18" charset="0"/>
                      </a:rPr>
                      <m:t>R</m:t>
                    </m:r>
                    <m:r>
                      <a:rPr lang="en-US" altLang="zh-TW" i="1">
                        <a:solidFill>
                          <a:srgbClr val="FF0000"/>
                        </a:solidFill>
                        <a:latin typeface="Cambria Math" panose="02040503050406030204" pitchFamily="18" charset="0"/>
                        <a:cs typeface="Times New Roman" panose="02020603050405020304" pitchFamily="18" charset="0"/>
                      </a:rPr>
                      <m:t>(</m:t>
                    </m:r>
                    <m:r>
                      <a:rPr lang="en-US" altLang="zh-TW" i="1">
                        <a:solidFill>
                          <a:srgbClr val="FF0000"/>
                        </a:solidFill>
                        <a:latin typeface="Cambria Math" panose="02040503050406030204" pitchFamily="18" charset="0"/>
                        <a:cs typeface="Times New Roman" panose="02020603050405020304" pitchFamily="18" charset="0"/>
                      </a:rPr>
                      <m:t>𝑙</m:t>
                    </m:r>
                    <m:r>
                      <a:rPr lang="en-US" altLang="zh-TW" i="1">
                        <a:solidFill>
                          <a:srgbClr val="FF0000"/>
                        </a:solidFill>
                        <a:latin typeface="Cambria Math" panose="02040503050406030204" pitchFamily="18" charset="0"/>
                        <a:cs typeface="Times New Roman" panose="02020603050405020304" pitchFamily="18" charset="0"/>
                      </a:rPr>
                      <m:t>)</m:t>
                    </m:r>
                  </m:oMath>
                </a14:m>
                <a:r>
                  <a:rPr lang="en-US" altLang="zh-TW" dirty="0">
                    <a:solidFill>
                      <a:srgbClr val="FF0000"/>
                    </a:solidFill>
                    <a:latin typeface="Times New Roman" panose="02020603050405020304" pitchFamily="18" charset="0"/>
                    <a:cs typeface="Times New Roman" panose="02020603050405020304" pitchFamily="18" charset="0"/>
                  </a:rPr>
                  <a:t>) </a:t>
                </a:r>
              </a:p>
              <a:p>
                <a:pPr>
                  <a:lnSpc>
                    <a:spcPct val="150000"/>
                  </a:lnSpc>
                </a:pPr>
                <a:endParaRPr lang="en-US" altLang="zh-TW" dirty="0">
                  <a:latin typeface="Times New Roman" panose="02020603050405020304" pitchFamily="18" charset="0"/>
                  <a:cs typeface="Times New Roman" panose="02020603050405020304" pitchFamily="18" charset="0"/>
                </a:endParaRPr>
              </a:p>
              <a:p>
                <a:pPr>
                  <a:lnSpc>
                    <a:spcPct val="150000"/>
                  </a:lnSpc>
                </a:pPr>
                <a:r>
                  <a:rPr lang="en-US" altLang="zh-TW" dirty="0">
                    <a:latin typeface="Times New Roman" panose="02020603050405020304" pitchFamily="18" charset="0"/>
                    <a:cs typeface="Times New Roman" panose="02020603050405020304" pitchFamily="18" charset="0"/>
                  </a:rPr>
                  <a:t>According to the rule of </a:t>
                </a:r>
                <a:r>
                  <a:rPr lang="en-US" altLang="zh-TW" u="sng" dirty="0">
                    <a:latin typeface="Times New Roman" panose="02020603050405020304" pitchFamily="18" charset="0"/>
                    <a:cs typeface="Times New Roman" panose="02020603050405020304" pitchFamily="18" charset="0"/>
                  </a:rPr>
                  <a:t>Hurst exponent</a:t>
                </a:r>
                <a:r>
                  <a:rPr lang="en-US" altLang="zh-TW" dirty="0">
                    <a:latin typeface="Times New Roman" panose="02020603050405020304" pitchFamily="18" charset="0"/>
                    <a:cs typeface="Times New Roman" panose="02020603050405020304" pitchFamily="18" charset="0"/>
                  </a:rPr>
                  <a:t> for normal diffusion </a:t>
                </a:r>
                <a:r>
                  <a:rPr lang="zh-TW" altLang="en-US" dirty="0">
                    <a:latin typeface="Times New Roman" panose="02020603050405020304" pitchFamily="18" charset="0"/>
                    <a:cs typeface="Times New Roman" panose="02020603050405020304" pitchFamily="18" charset="0"/>
                  </a:rPr>
                  <a:t>：</a:t>
                </a:r>
                <a14:m>
                  <m:oMath xmlns:m="http://schemas.openxmlformats.org/officeDocument/2006/math">
                    <m:r>
                      <a:rPr lang="el-GR" altLang="zh-TW" b="1" i="1" dirty="0">
                        <a:latin typeface="Cambria Math" panose="02040503050406030204" pitchFamily="18" charset="0"/>
                      </a:rPr>
                      <m:t>𝟐</m:t>
                    </m:r>
                    <m:r>
                      <a:rPr lang="el-GR" altLang="zh-TW" b="1" i="1" dirty="0">
                        <a:latin typeface="Cambria Math" panose="02040503050406030204" pitchFamily="18" charset="0"/>
                      </a:rPr>
                      <m:t>𝜷</m:t>
                    </m:r>
                    <m:r>
                      <a:rPr lang="el-GR" altLang="zh-TW" b="1" i="1" dirty="0">
                        <a:latin typeface="Cambria Math" panose="02040503050406030204" pitchFamily="18" charset="0"/>
                      </a:rPr>
                      <m:t> + </m:t>
                    </m:r>
                    <m:r>
                      <a:rPr lang="el-GR" altLang="zh-TW" b="1" i="1" dirty="0">
                        <a:latin typeface="Cambria Math" panose="02040503050406030204" pitchFamily="18" charset="0"/>
                      </a:rPr>
                      <m:t>𝜸</m:t>
                    </m:r>
                    <m:r>
                      <a:rPr lang="el-GR" altLang="zh-TW" b="1" i="1" dirty="0">
                        <a:latin typeface="Cambria Math" panose="02040503050406030204" pitchFamily="18" charset="0"/>
                      </a:rPr>
                      <m:t> = </m:t>
                    </m:r>
                    <m:r>
                      <a:rPr lang="el-GR" altLang="zh-TW" b="1" i="1" dirty="0">
                        <a:latin typeface="Cambria Math" panose="02040503050406030204" pitchFamily="18" charset="0"/>
                      </a:rPr>
                      <m:t>𝟏</m:t>
                    </m:r>
                    <m:r>
                      <a:rPr lang="el-GR" altLang="zh-TW" b="1" i="1" dirty="0">
                        <a:latin typeface="Cambria Math" panose="02040503050406030204" pitchFamily="18" charset="0"/>
                      </a:rPr>
                      <m:t> </m:t>
                    </m:r>
                  </m:oMath>
                </a14:m>
                <a:endParaRPr lang="zh-TW" altLang="en-US" dirty="0">
                  <a:latin typeface="Times New Roman" panose="02020603050405020304" pitchFamily="18" charset="0"/>
                  <a:cs typeface="Times New Roman" panose="02020603050405020304" pitchFamily="18" charset="0"/>
                </a:endParaRPr>
              </a:p>
            </p:txBody>
          </p:sp>
        </mc:Choice>
        <mc:Fallback xmlns="">
          <p:sp>
            <p:nvSpPr>
              <p:cNvPr id="2" name="矩形 1">
                <a:extLst>
                  <a:ext uri="{FF2B5EF4-FFF2-40B4-BE49-F238E27FC236}">
                    <a16:creationId xmlns:a16="http://schemas.microsoft.com/office/drawing/2014/main" id="{9D1653E2-CEEF-4B2A-BE27-21C8A8CFAEE0}"/>
                  </a:ext>
                </a:extLst>
              </p:cNvPr>
              <p:cNvSpPr>
                <a:spLocks noRot="1" noChangeAspect="1" noMove="1" noResize="1" noEditPoints="1" noAdjustHandles="1" noChangeArrowheads="1" noChangeShapeType="1" noTextEdit="1"/>
              </p:cNvSpPr>
              <p:nvPr/>
            </p:nvSpPr>
            <p:spPr>
              <a:xfrm>
                <a:off x="385010" y="1146249"/>
                <a:ext cx="11663555" cy="2489271"/>
              </a:xfrm>
              <a:prstGeom prst="rect">
                <a:avLst/>
              </a:prstGeom>
              <a:blipFill>
                <a:blip r:embed="rId2"/>
                <a:stretch>
                  <a:fillRect l="-418" b="-3186"/>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3CD93FA1-8EDE-49FA-B237-0D9971EB30FF}"/>
                  </a:ext>
                </a:extLst>
              </p:cNvPr>
              <p:cNvSpPr/>
              <p:nvPr/>
            </p:nvSpPr>
            <p:spPr>
              <a:xfrm>
                <a:off x="504826" y="4093393"/>
                <a:ext cx="6400799" cy="1238609"/>
              </a:xfrm>
              <a:prstGeom prst="rect">
                <a:avLst/>
              </a:prstGeom>
              <a:ln>
                <a:solidFill>
                  <a:schemeClr val="tx1"/>
                </a:solidFill>
              </a:ln>
            </p:spPr>
            <p:txBody>
              <a:bodyPr wrap="square">
                <a:spAutoFit/>
              </a:bodyPr>
              <a:lstStyle/>
              <a:p>
                <a:r>
                  <a:rPr lang="en-US" altLang="zh-TW" sz="1400" dirty="0">
                    <a:solidFill>
                      <a:schemeClr val="tx1"/>
                    </a:solidFill>
                    <a:latin typeface="Times New Roman" panose="02020603050405020304" pitchFamily="18" charset="0"/>
                    <a:cs typeface="Times New Roman" panose="02020603050405020304" pitchFamily="18" charset="0"/>
                  </a:rPr>
                  <a:t>Hurst exponent : U</a:t>
                </a:r>
                <a:r>
                  <a:rPr lang="en-US" altLang="zh-TW" sz="1400" b="0" i="0" dirty="0">
                    <a:solidFill>
                      <a:schemeClr val="tx1"/>
                    </a:solidFill>
                    <a:effectLst/>
                    <a:latin typeface="Times New Roman" panose="02020603050405020304" pitchFamily="18" charset="0"/>
                    <a:cs typeface="Times New Roman" panose="02020603050405020304" pitchFamily="18" charset="0"/>
                  </a:rPr>
                  <a:t>sed to determine whether time series data follows a random walk.</a:t>
                </a:r>
                <a:endParaRPr lang="en-US" altLang="zh-TW" sz="1400"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0≤</m:t>
                    </m:r>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&lt;0.5 </m:t>
                    </m:r>
                  </m:oMath>
                </a14:m>
                <a:r>
                  <a:rPr lang="en-US" altLang="zh-TW" sz="1400" dirty="0">
                    <a:solidFill>
                      <a:schemeClr val="tx1"/>
                    </a:solidFill>
                    <a:latin typeface="Times New Roman" panose="02020603050405020304" pitchFamily="18" charset="0"/>
                    <a:cs typeface="Times New Roman" panose="02020603050405020304" pitchFamily="18" charset="0"/>
                  </a:rPr>
                  <a:t>: sub diffusion</a:t>
                </a:r>
                <a:endParaRPr lang="en-US" altLang="zh-TW" sz="1400" i="1"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=0.5</m:t>
                    </m:r>
                  </m:oMath>
                </a14:m>
                <a:r>
                  <a:rPr lang="en-US" altLang="zh-TW" sz="1400" dirty="0">
                    <a:solidFill>
                      <a:schemeClr val="tx1"/>
                    </a:solidFill>
                    <a:latin typeface="Times New Roman" panose="02020603050405020304" pitchFamily="18" charset="0"/>
                    <a:cs typeface="Times New Roman" panose="02020603050405020304" pitchFamily="18" charset="0"/>
                  </a:rPr>
                  <a:t> : normal diffusion</a:t>
                </a:r>
                <a:endParaRPr lang="en-US" altLang="zh-TW" sz="1400" i="1"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0.5&lt;</m:t>
                    </m:r>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≤1</m:t>
                    </m:r>
                  </m:oMath>
                </a14:m>
                <a:r>
                  <a:rPr lang="zh-TW" altLang="en-US" sz="1400" dirty="0">
                    <a:solidFill>
                      <a:schemeClr val="tx1"/>
                    </a:solidFill>
                    <a:latin typeface="Times New Roman" panose="02020603050405020304" pitchFamily="18" charset="0"/>
                    <a:cs typeface="Times New Roman" panose="02020603050405020304" pitchFamily="18" charset="0"/>
                  </a:rPr>
                  <a:t> </a:t>
                </a:r>
                <a:r>
                  <a:rPr lang="en-US" altLang="zh-TW" sz="1400" dirty="0">
                    <a:solidFill>
                      <a:schemeClr val="tx1"/>
                    </a:solidFill>
                    <a:latin typeface="Times New Roman" panose="02020603050405020304" pitchFamily="18" charset="0"/>
                    <a:cs typeface="Times New Roman" panose="02020603050405020304" pitchFamily="18" charset="0"/>
                  </a:rPr>
                  <a:t>: super diffusion</a:t>
                </a:r>
              </a:p>
            </p:txBody>
          </p:sp>
        </mc:Choice>
        <mc:Fallback xmlns="">
          <p:sp>
            <p:nvSpPr>
              <p:cNvPr id="9" name="矩形 8">
                <a:extLst>
                  <a:ext uri="{FF2B5EF4-FFF2-40B4-BE49-F238E27FC236}">
                    <a16:creationId xmlns:a16="http://schemas.microsoft.com/office/drawing/2014/main" id="{3CD93FA1-8EDE-49FA-B237-0D9971EB30FF}"/>
                  </a:ext>
                </a:extLst>
              </p:cNvPr>
              <p:cNvSpPr>
                <a:spLocks noRot="1" noChangeAspect="1" noMove="1" noResize="1" noEditPoints="1" noAdjustHandles="1" noChangeArrowheads="1" noChangeShapeType="1" noTextEdit="1"/>
              </p:cNvSpPr>
              <p:nvPr/>
            </p:nvSpPr>
            <p:spPr>
              <a:xfrm>
                <a:off x="504826" y="4093393"/>
                <a:ext cx="6400799" cy="1238609"/>
              </a:xfrm>
              <a:prstGeom prst="rect">
                <a:avLst/>
              </a:prstGeom>
              <a:blipFill>
                <a:blip r:embed="rId3"/>
                <a:stretch>
                  <a:fillRect l="-190" b="-3398"/>
                </a:stretch>
              </a:blipFill>
              <a:ln>
                <a:solidFill>
                  <a:schemeClr val="tx1"/>
                </a:solidFill>
              </a:ln>
            </p:spPr>
            <p:txBody>
              <a:bodyPr/>
              <a:lstStyle/>
              <a:p>
                <a:r>
                  <a:rPr lang="zh-TW" altLang="en-US">
                    <a:noFill/>
                  </a:rPr>
                  <a:t> </a:t>
                </a:r>
              </a:p>
            </p:txBody>
          </p:sp>
        </mc:Fallback>
      </mc:AlternateContent>
    </p:spTree>
    <p:extLst>
      <p:ext uri="{BB962C8B-B14F-4D97-AF65-F5344CB8AC3E}">
        <p14:creationId xmlns:p14="http://schemas.microsoft.com/office/powerpoint/2010/main" val="2623888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095450F1-BEE3-4956-A075-8FA8CA10F263}"/>
              </a:ext>
            </a:extLst>
          </p:cNvPr>
          <p:cNvSpPr txBox="1"/>
          <p:nvPr/>
        </p:nvSpPr>
        <p:spPr>
          <a:xfrm>
            <a:off x="385010" y="561474"/>
            <a:ext cx="2454518" cy="523220"/>
          </a:xfrm>
          <a:prstGeom prst="rect">
            <a:avLst/>
          </a:prstGeom>
          <a:noFill/>
        </p:spPr>
        <p:txBody>
          <a:bodyPr wrap="none" rtlCol="0">
            <a:spAutoFit/>
          </a:bodyPr>
          <a:lstStyle/>
          <a:p>
            <a:r>
              <a:rPr lang="en-US" altLang="zh-TW" sz="2800" dirty="0">
                <a:latin typeface="Times New Roman" panose="02020603050405020304" pitchFamily="18" charset="0"/>
              </a:rPr>
              <a:t>Implementation</a:t>
            </a:r>
            <a:endParaRPr lang="zh-TW" altLang="en-US" sz="2800"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矩形 3">
                <a:extLst>
                  <a:ext uri="{FF2B5EF4-FFF2-40B4-BE49-F238E27FC236}">
                    <a16:creationId xmlns:a16="http://schemas.microsoft.com/office/drawing/2014/main" id="{2914B14D-EAF8-4692-88B4-2A51D279A077}"/>
                  </a:ext>
                </a:extLst>
              </p:cNvPr>
              <p:cNvSpPr/>
              <p:nvPr/>
            </p:nvSpPr>
            <p:spPr>
              <a:xfrm>
                <a:off x="385010" y="1798451"/>
                <a:ext cx="7217873" cy="584775"/>
              </a:xfrm>
              <a:prstGeom prst="rect">
                <a:avLst/>
              </a:prstGeom>
            </p:spPr>
            <p:txBody>
              <a:bodyPr wrap="square">
                <a:spAutoFit/>
              </a:bodyPr>
              <a:lstStyle/>
              <a:p>
                <a:r>
                  <a:rPr lang="en-US" altLang="zh-TW" sz="1600" dirty="0">
                    <a:latin typeface="Times New Roman" panose="02020603050405020304" pitchFamily="18" charset="0"/>
                    <a:cs typeface="Times New Roman" panose="02020603050405020304" pitchFamily="18" charset="0"/>
                  </a:rPr>
                  <a:t>Response function (impact function):</a:t>
                </a:r>
                <a14:m>
                  <m:oMath xmlns:m="http://schemas.openxmlformats.org/officeDocument/2006/math">
                    <m:r>
                      <a:rPr lang="en-US" altLang="zh-TW" sz="1600" b="0" i="0" smtClean="0">
                        <a:latin typeface="Cambria Math" panose="02040503050406030204" pitchFamily="18" charset="0"/>
                      </a:rPr>
                      <m:t> </m:t>
                    </m:r>
                    <m:r>
                      <a:rPr lang="en-US" altLang="zh-TW" sz="1600" b="1" i="1">
                        <a:latin typeface="Cambria Math" panose="02040503050406030204" pitchFamily="18" charset="0"/>
                      </a:rPr>
                      <m:t>𝐑</m:t>
                    </m:r>
                    <m:d>
                      <m:dPr>
                        <m:ctrlPr>
                          <a:rPr lang="en-US" altLang="zh-TW" sz="1600" b="1" i="1">
                            <a:latin typeface="Cambria Math" panose="02040503050406030204" pitchFamily="18" charset="0"/>
                          </a:rPr>
                        </m:ctrlPr>
                      </m:dPr>
                      <m:e>
                        <m:r>
                          <a:rPr lang="en-US" altLang="zh-TW" sz="1600" b="1" i="1">
                            <a:latin typeface="Cambria Math" panose="02040503050406030204" pitchFamily="18" charset="0"/>
                          </a:rPr>
                          <m:t>𝒍</m:t>
                        </m:r>
                      </m:e>
                    </m:d>
                    <m:r>
                      <a:rPr lang="en-US" altLang="zh-TW" sz="1600" b="1" i="0" smtClean="0">
                        <a:latin typeface="Cambria Math" panose="02040503050406030204" pitchFamily="18" charset="0"/>
                      </a:rPr>
                      <m:t>≔</m:t>
                    </m:r>
                    <m:r>
                      <a:rPr lang="en-US" altLang="zh-TW" sz="1600" b="1" i="1">
                        <a:latin typeface="Cambria Math" panose="02040503050406030204" pitchFamily="18" charset="0"/>
                      </a:rPr>
                      <m:t>&lt;</m:t>
                    </m:r>
                    <m:d>
                      <m:dPr>
                        <m:ctrlPr>
                          <a:rPr lang="en-US" altLang="zh-TW" sz="1600" b="1" i="1">
                            <a:latin typeface="Cambria Math" panose="02040503050406030204" pitchFamily="18" charset="0"/>
                          </a:rPr>
                        </m:ctrlPr>
                      </m:dPr>
                      <m:e>
                        <m:sSub>
                          <m:sSubPr>
                            <m:ctrlPr>
                              <a:rPr lang="en-US" altLang="zh-TW" sz="1600" b="1" i="1">
                                <a:latin typeface="Cambria Math" panose="02040503050406030204" pitchFamily="18" charset="0"/>
                              </a:rPr>
                            </m:ctrlPr>
                          </m:sSubPr>
                          <m:e>
                            <m:r>
                              <a:rPr lang="en-US" altLang="zh-TW" sz="1600" b="1" i="1">
                                <a:latin typeface="Cambria Math" panose="02040503050406030204" pitchFamily="18" charset="0"/>
                              </a:rPr>
                              <m:t>𝒑</m:t>
                            </m:r>
                          </m:e>
                          <m:sub>
                            <m:r>
                              <a:rPr lang="en-US" altLang="zh-TW" sz="1600" b="1" i="1">
                                <a:latin typeface="Cambria Math" panose="02040503050406030204" pitchFamily="18" charset="0"/>
                              </a:rPr>
                              <m:t>𝒏</m:t>
                            </m:r>
                            <m:r>
                              <a:rPr lang="en-US" altLang="zh-TW" sz="1600" b="1" i="1">
                                <a:latin typeface="Cambria Math" panose="02040503050406030204" pitchFamily="18" charset="0"/>
                              </a:rPr>
                              <m:t>+</m:t>
                            </m:r>
                            <m:r>
                              <a:rPr lang="en-US" altLang="zh-TW" sz="1600" b="1" i="1">
                                <a:latin typeface="Cambria Math" panose="02040503050406030204" pitchFamily="18" charset="0"/>
                              </a:rPr>
                              <m:t>𝒍</m:t>
                            </m:r>
                          </m:sub>
                        </m:sSub>
                        <m:r>
                          <a:rPr lang="en-US" altLang="zh-TW" sz="1600" b="1" i="1">
                            <a:latin typeface="Cambria Math" panose="02040503050406030204" pitchFamily="18" charset="0"/>
                          </a:rPr>
                          <m:t>−</m:t>
                        </m:r>
                        <m:sSub>
                          <m:sSubPr>
                            <m:ctrlPr>
                              <a:rPr lang="en-US" altLang="zh-TW" sz="1600" b="1" i="1">
                                <a:latin typeface="Cambria Math" panose="02040503050406030204" pitchFamily="18" charset="0"/>
                              </a:rPr>
                            </m:ctrlPr>
                          </m:sSubPr>
                          <m:e>
                            <m:r>
                              <a:rPr lang="en-US" altLang="zh-TW" sz="1600" b="1" i="1">
                                <a:latin typeface="Cambria Math" panose="02040503050406030204" pitchFamily="18" charset="0"/>
                              </a:rPr>
                              <m:t>𝒑</m:t>
                            </m:r>
                          </m:e>
                          <m:sub>
                            <m:r>
                              <a:rPr lang="en-US" altLang="zh-TW" sz="1600" b="1" i="1">
                                <a:latin typeface="Cambria Math" panose="02040503050406030204" pitchFamily="18" charset="0"/>
                              </a:rPr>
                              <m:t>𝒏</m:t>
                            </m:r>
                          </m:sub>
                        </m:sSub>
                      </m:e>
                    </m:d>
                    <m:r>
                      <a:rPr lang="en-US" altLang="zh-TW" sz="1600" b="1" i="1">
                        <a:latin typeface="Cambria Math" panose="02040503050406030204" pitchFamily="18" charset="0"/>
                      </a:rPr>
                      <m:t>⋅</m:t>
                    </m:r>
                    <m:sSub>
                      <m:sSubPr>
                        <m:ctrlPr>
                          <a:rPr lang="en-US" altLang="zh-TW" sz="1600" b="1" i="1">
                            <a:latin typeface="Cambria Math" panose="02040503050406030204" pitchFamily="18" charset="0"/>
                          </a:rPr>
                        </m:ctrlPr>
                      </m:sSubPr>
                      <m:e>
                        <m:r>
                          <a:rPr lang="en-US" altLang="zh-TW" sz="1600" b="1" i="1">
                            <a:latin typeface="Cambria Math" panose="02040503050406030204" pitchFamily="18" charset="0"/>
                          </a:rPr>
                          <m:t>𝜺</m:t>
                        </m:r>
                      </m:e>
                      <m:sub>
                        <m:r>
                          <a:rPr lang="en-US" altLang="zh-TW" sz="1600" b="1" i="1">
                            <a:latin typeface="Cambria Math" panose="02040503050406030204" pitchFamily="18" charset="0"/>
                          </a:rPr>
                          <m:t>𝒏</m:t>
                        </m:r>
                      </m:sub>
                    </m:sSub>
                    <m:r>
                      <a:rPr lang="en-US" altLang="zh-TW" sz="1600" b="1" i="1">
                        <a:latin typeface="Cambria Math" panose="02040503050406030204" pitchFamily="18" charset="0"/>
                      </a:rPr>
                      <m:t>&gt;</m:t>
                    </m:r>
                  </m:oMath>
                </a14:m>
                <a:endParaRPr lang="en-US" altLang="zh-TW" sz="1600" b="1" dirty="0">
                  <a:latin typeface="Times New Roman" panose="02020603050405020304" pitchFamily="18" charset="0"/>
                  <a:cs typeface="Times New Roman" panose="02020603050405020304" pitchFamily="18" charset="0"/>
                </a:endParaRPr>
              </a:p>
              <a:p>
                <a:endParaRPr lang="en-US" altLang="zh-TW" sz="1600" b="1" dirty="0">
                  <a:latin typeface="Times New Roman" panose="02020603050405020304" pitchFamily="18" charset="0"/>
                  <a:cs typeface="Times New Roman" panose="02020603050405020304" pitchFamily="18" charset="0"/>
                </a:endParaRPr>
              </a:p>
            </p:txBody>
          </p:sp>
        </mc:Choice>
        <mc:Fallback xmlns="">
          <p:sp>
            <p:nvSpPr>
              <p:cNvPr id="4" name="矩形 3">
                <a:extLst>
                  <a:ext uri="{FF2B5EF4-FFF2-40B4-BE49-F238E27FC236}">
                    <a16:creationId xmlns:a16="http://schemas.microsoft.com/office/drawing/2014/main" id="{2914B14D-EAF8-4692-88B4-2A51D279A077}"/>
                  </a:ext>
                </a:extLst>
              </p:cNvPr>
              <p:cNvSpPr>
                <a:spLocks noRot="1" noChangeAspect="1" noMove="1" noResize="1" noEditPoints="1" noAdjustHandles="1" noChangeArrowheads="1" noChangeShapeType="1" noTextEdit="1"/>
              </p:cNvSpPr>
              <p:nvPr/>
            </p:nvSpPr>
            <p:spPr>
              <a:xfrm>
                <a:off x="385010" y="1798451"/>
                <a:ext cx="7217873" cy="584775"/>
              </a:xfrm>
              <a:prstGeom prst="rect">
                <a:avLst/>
              </a:prstGeom>
              <a:blipFill>
                <a:blip r:embed="rId3"/>
                <a:stretch>
                  <a:fillRect l="-422" t="-3125"/>
                </a:stretch>
              </a:blipFill>
            </p:spPr>
            <p:txBody>
              <a:bodyPr/>
              <a:lstStyle/>
              <a:p>
                <a:r>
                  <a:rPr lang="zh-TW" altLang="en-US">
                    <a:noFill/>
                  </a:rPr>
                  <a:t> </a:t>
                </a:r>
              </a:p>
            </p:txBody>
          </p:sp>
        </mc:Fallback>
      </mc:AlternateContent>
      <p:pic>
        <p:nvPicPr>
          <p:cNvPr id="5" name="圖片 4">
            <a:extLst>
              <a:ext uri="{FF2B5EF4-FFF2-40B4-BE49-F238E27FC236}">
                <a16:creationId xmlns:a16="http://schemas.microsoft.com/office/drawing/2014/main" id="{0E6A1908-4E1E-4194-841E-BCD8D6C9986E}"/>
              </a:ext>
            </a:extLst>
          </p:cNvPr>
          <p:cNvPicPr>
            <a:picLocks noChangeAspect="1"/>
          </p:cNvPicPr>
          <p:nvPr/>
        </p:nvPicPr>
        <p:blipFill>
          <a:blip r:embed="rId4"/>
          <a:stretch>
            <a:fillRect/>
          </a:stretch>
        </p:blipFill>
        <p:spPr>
          <a:xfrm>
            <a:off x="9246746" y="1109075"/>
            <a:ext cx="2633991" cy="1990192"/>
          </a:xfrm>
          <a:prstGeom prst="rect">
            <a:avLst/>
          </a:prstGeom>
        </p:spPr>
      </p:pic>
      <p:sp>
        <p:nvSpPr>
          <p:cNvPr id="7" name="矩形 6">
            <a:extLst>
              <a:ext uri="{FF2B5EF4-FFF2-40B4-BE49-F238E27FC236}">
                <a16:creationId xmlns:a16="http://schemas.microsoft.com/office/drawing/2014/main" id="{788D72E8-6EEB-4190-8A9E-1436C439AFBB}"/>
              </a:ext>
            </a:extLst>
          </p:cNvPr>
          <p:cNvSpPr/>
          <p:nvPr/>
        </p:nvSpPr>
        <p:spPr>
          <a:xfrm>
            <a:off x="6096000" y="273838"/>
            <a:ext cx="5910592" cy="646331"/>
          </a:xfrm>
          <a:prstGeom prst="rect">
            <a:avLst/>
          </a:prstGeom>
        </p:spPr>
        <p:txBody>
          <a:bodyPr wrap="none">
            <a:spAutoFit/>
          </a:bodyPr>
          <a:lstStyle/>
          <a:p>
            <a:r>
              <a:rPr lang="en-US" altLang="zh-TW" dirty="0">
                <a:latin typeface="Times New Roman" panose="02020603050405020304" pitchFamily="18" charset="0"/>
                <a:cs typeface="Times New Roman" panose="02020603050405020304" pitchFamily="18" charset="0"/>
              </a:rPr>
              <a:t>Data</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we use</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8306.T from 2021.07.01 to 2022.06.30</a:t>
            </a:r>
          </a:p>
          <a:p>
            <a:r>
              <a:rPr lang="en-US" altLang="zh-TW" dirty="0">
                <a:latin typeface="Times New Roman" panose="02020603050405020304" pitchFamily="18" charset="0"/>
                <a:cs typeface="Times New Roman" panose="02020603050405020304" pitchFamily="18" charset="0"/>
              </a:rPr>
              <a:t>Data used in paper</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French stocks in the years 2001 and 2002</a:t>
            </a:r>
            <a:endParaRPr lang="zh-TW" altLang="en-US" dirty="0"/>
          </a:p>
        </p:txBody>
      </p:sp>
      <p:pic>
        <p:nvPicPr>
          <p:cNvPr id="8" name="圖片 7">
            <a:extLst>
              <a:ext uri="{FF2B5EF4-FFF2-40B4-BE49-F238E27FC236}">
                <a16:creationId xmlns:a16="http://schemas.microsoft.com/office/drawing/2014/main" id="{592334E8-BCD1-4B61-BD1D-7B1E1CF11D0B}"/>
              </a:ext>
            </a:extLst>
          </p:cNvPr>
          <p:cNvPicPr>
            <a:picLocks noChangeAspect="1"/>
          </p:cNvPicPr>
          <p:nvPr/>
        </p:nvPicPr>
        <p:blipFill>
          <a:blip r:embed="rId5"/>
          <a:stretch>
            <a:fillRect/>
          </a:stretch>
        </p:blipFill>
        <p:spPr>
          <a:xfrm>
            <a:off x="6096000" y="3758768"/>
            <a:ext cx="2913059" cy="2097402"/>
          </a:xfrm>
          <a:prstGeom prst="rect">
            <a:avLst/>
          </a:prstGeom>
        </p:spPr>
      </p:pic>
      <mc:AlternateContent xmlns:mc="http://schemas.openxmlformats.org/markup-compatibility/2006" xmlns:a14="http://schemas.microsoft.com/office/drawing/2010/main">
        <mc:Choice Requires="a14">
          <p:sp>
            <p:nvSpPr>
              <p:cNvPr id="9" name="矩形 8">
                <a:extLst>
                  <a:ext uri="{FF2B5EF4-FFF2-40B4-BE49-F238E27FC236}">
                    <a16:creationId xmlns:a16="http://schemas.microsoft.com/office/drawing/2014/main" id="{4F8BF58B-056D-49CA-8D41-7DF4D73668D0}"/>
                  </a:ext>
                </a:extLst>
              </p:cNvPr>
              <p:cNvSpPr/>
              <p:nvPr/>
            </p:nvSpPr>
            <p:spPr>
              <a:xfrm>
                <a:off x="385010" y="4343127"/>
                <a:ext cx="4672369" cy="344133"/>
              </a:xfrm>
              <a:prstGeom prst="rect">
                <a:avLst/>
              </a:prstGeom>
            </p:spPr>
            <p:txBody>
              <a:bodyPr wrap="none">
                <a:spAutoFit/>
              </a:bodyPr>
              <a:lstStyle/>
              <a:p>
                <a:r>
                  <a:rPr lang="en-US" altLang="zh-TW" sz="1600" dirty="0">
                    <a:latin typeface="Times New Roman" panose="02020603050405020304" pitchFamily="18" charset="0"/>
                    <a:cs typeface="Times New Roman" panose="02020603050405020304" pitchFamily="18" charset="0"/>
                  </a:rPr>
                  <a:t>Price fluctuation function </a:t>
                </a:r>
                <a14:m>
                  <m:oMath xmlns:m="http://schemas.openxmlformats.org/officeDocument/2006/math">
                    <m:r>
                      <a:rPr lang="en-US" altLang="zh-TW" sz="1600" b="0" i="0" smtClean="0">
                        <a:latin typeface="Cambria Math" panose="02040503050406030204" pitchFamily="18" charset="0"/>
                      </a:rPr>
                      <m:t>:</m:t>
                    </m:r>
                    <m:r>
                      <a:rPr lang="en-US" altLang="zh-TW" sz="1600" b="1" i="1" smtClean="0">
                        <a:latin typeface="Cambria Math" panose="02040503050406030204" pitchFamily="18" charset="0"/>
                      </a:rPr>
                      <m:t>𝑫</m:t>
                    </m:r>
                    <m:d>
                      <m:dPr>
                        <m:ctrlPr>
                          <a:rPr lang="en-US" altLang="zh-TW" sz="1600" b="1" i="1" smtClean="0">
                            <a:latin typeface="Cambria Math" panose="02040503050406030204" pitchFamily="18" charset="0"/>
                          </a:rPr>
                        </m:ctrlPr>
                      </m:dPr>
                      <m:e>
                        <m:r>
                          <a:rPr lang="en-US" altLang="zh-TW" sz="1600" b="1" i="1" smtClean="0">
                            <a:latin typeface="Cambria Math" panose="02040503050406030204" pitchFamily="18" charset="0"/>
                          </a:rPr>
                          <m:t>𝒍</m:t>
                        </m:r>
                      </m:e>
                    </m:d>
                    <m:r>
                      <a:rPr lang="en-US" altLang="zh-TW" sz="1600" b="1" i="1" smtClean="0">
                        <a:latin typeface="Cambria Math" panose="02040503050406030204" pitchFamily="18" charset="0"/>
                      </a:rPr>
                      <m:t>≔&lt;</m:t>
                    </m:r>
                    <m:sSup>
                      <m:sSupPr>
                        <m:ctrlPr>
                          <a:rPr lang="en-US" altLang="zh-TW" sz="1600" b="1" i="1" smtClean="0">
                            <a:latin typeface="Cambria Math" panose="02040503050406030204" pitchFamily="18" charset="0"/>
                          </a:rPr>
                        </m:ctrlPr>
                      </m:sSupPr>
                      <m:e>
                        <m:d>
                          <m:dPr>
                            <m:ctrlPr>
                              <a:rPr lang="en-US" altLang="zh-TW" sz="1600" b="1" i="1" smtClean="0">
                                <a:latin typeface="Cambria Math" panose="02040503050406030204" pitchFamily="18" charset="0"/>
                              </a:rPr>
                            </m:ctrlPr>
                          </m:dPr>
                          <m:e>
                            <m:sSub>
                              <m:sSubPr>
                                <m:ctrlPr>
                                  <a:rPr lang="en-US" altLang="zh-TW" sz="1600" b="1" i="1" smtClean="0">
                                    <a:latin typeface="Cambria Math" panose="02040503050406030204" pitchFamily="18" charset="0"/>
                                  </a:rPr>
                                </m:ctrlPr>
                              </m:sSubPr>
                              <m:e>
                                <m:r>
                                  <a:rPr lang="en-US" altLang="zh-TW" sz="1600" b="1" i="1" smtClean="0">
                                    <a:latin typeface="Cambria Math" panose="02040503050406030204" pitchFamily="18" charset="0"/>
                                  </a:rPr>
                                  <m:t>𝒑</m:t>
                                </m:r>
                              </m:e>
                              <m:sub>
                                <m:r>
                                  <a:rPr lang="en-US" altLang="zh-TW" sz="1600" b="1" i="1" smtClean="0">
                                    <a:latin typeface="Cambria Math" panose="02040503050406030204" pitchFamily="18" charset="0"/>
                                  </a:rPr>
                                  <m:t>𝒏</m:t>
                                </m:r>
                                <m:r>
                                  <a:rPr lang="en-US" altLang="zh-TW" sz="1600" b="1" i="1" smtClean="0">
                                    <a:latin typeface="Cambria Math" panose="02040503050406030204" pitchFamily="18" charset="0"/>
                                  </a:rPr>
                                  <m:t>+</m:t>
                                </m:r>
                                <m:r>
                                  <a:rPr lang="en-US" altLang="zh-TW" sz="1600" b="1" i="1" smtClean="0">
                                    <a:latin typeface="Cambria Math" panose="02040503050406030204" pitchFamily="18" charset="0"/>
                                  </a:rPr>
                                  <m:t>𝒍</m:t>
                                </m:r>
                              </m:sub>
                            </m:sSub>
                            <m:r>
                              <a:rPr lang="en-US" altLang="zh-TW" sz="1600" b="1" i="1" smtClean="0">
                                <a:latin typeface="Cambria Math" panose="02040503050406030204" pitchFamily="18" charset="0"/>
                              </a:rPr>
                              <m:t>−</m:t>
                            </m:r>
                            <m:sSub>
                              <m:sSubPr>
                                <m:ctrlPr>
                                  <a:rPr lang="en-US" altLang="zh-TW" sz="1600" b="1" i="1" smtClean="0">
                                    <a:latin typeface="Cambria Math" panose="02040503050406030204" pitchFamily="18" charset="0"/>
                                  </a:rPr>
                                </m:ctrlPr>
                              </m:sSubPr>
                              <m:e>
                                <m:r>
                                  <a:rPr lang="en-US" altLang="zh-TW" sz="1600" b="1" i="1" smtClean="0">
                                    <a:latin typeface="Cambria Math" panose="02040503050406030204" pitchFamily="18" charset="0"/>
                                  </a:rPr>
                                  <m:t>𝒑</m:t>
                                </m:r>
                              </m:e>
                              <m:sub>
                                <m:r>
                                  <a:rPr lang="en-US" altLang="zh-TW" sz="1600" b="1" i="1" smtClean="0">
                                    <a:latin typeface="Cambria Math" panose="02040503050406030204" pitchFamily="18" charset="0"/>
                                  </a:rPr>
                                  <m:t>𝒏</m:t>
                                </m:r>
                              </m:sub>
                            </m:sSub>
                          </m:e>
                        </m:d>
                      </m:e>
                      <m:sup>
                        <m:r>
                          <a:rPr lang="en-US" altLang="zh-TW" sz="1600" b="1" i="1" smtClean="0">
                            <a:latin typeface="Cambria Math" panose="02040503050406030204" pitchFamily="18" charset="0"/>
                          </a:rPr>
                          <m:t>𝟐</m:t>
                        </m:r>
                      </m:sup>
                    </m:sSup>
                    <m:r>
                      <a:rPr lang="en-US" altLang="zh-TW" sz="1600" b="1" i="1" smtClean="0">
                        <a:latin typeface="Cambria Math" panose="02040503050406030204" pitchFamily="18" charset="0"/>
                      </a:rPr>
                      <m:t>&gt;</m:t>
                    </m:r>
                  </m:oMath>
                </a14:m>
                <a:endParaRPr lang="en-US" altLang="zh-TW" sz="1600" b="1" dirty="0">
                  <a:latin typeface="Times New Roman" panose="02020603050405020304" pitchFamily="18" charset="0"/>
                  <a:cs typeface="Times New Roman" panose="02020603050405020304" pitchFamily="18" charset="0"/>
                </a:endParaRPr>
              </a:p>
            </p:txBody>
          </p:sp>
        </mc:Choice>
        <mc:Fallback xmlns="">
          <p:sp>
            <p:nvSpPr>
              <p:cNvPr id="9" name="矩形 8">
                <a:extLst>
                  <a:ext uri="{FF2B5EF4-FFF2-40B4-BE49-F238E27FC236}">
                    <a16:creationId xmlns:a16="http://schemas.microsoft.com/office/drawing/2014/main" id="{4F8BF58B-056D-49CA-8D41-7DF4D73668D0}"/>
                  </a:ext>
                </a:extLst>
              </p:cNvPr>
              <p:cNvSpPr>
                <a:spLocks noRot="1" noChangeAspect="1" noMove="1" noResize="1" noEditPoints="1" noAdjustHandles="1" noChangeArrowheads="1" noChangeShapeType="1" noTextEdit="1"/>
              </p:cNvSpPr>
              <p:nvPr/>
            </p:nvSpPr>
            <p:spPr>
              <a:xfrm>
                <a:off x="385010" y="4343127"/>
                <a:ext cx="4672369" cy="344133"/>
              </a:xfrm>
              <a:prstGeom prst="rect">
                <a:avLst/>
              </a:prstGeom>
              <a:blipFill>
                <a:blip r:embed="rId6"/>
                <a:stretch>
                  <a:fillRect l="-652" t="-3509" b="-21053"/>
                </a:stretch>
              </a:blipFill>
            </p:spPr>
            <p:txBody>
              <a:bodyPr/>
              <a:lstStyle/>
              <a:p>
                <a:r>
                  <a:rPr lang="zh-TW" altLang="en-US">
                    <a:noFill/>
                  </a:rPr>
                  <a:t> </a:t>
                </a:r>
              </a:p>
            </p:txBody>
          </p:sp>
        </mc:Fallback>
      </mc:AlternateContent>
      <p:pic>
        <p:nvPicPr>
          <p:cNvPr id="10" name="圖片 9">
            <a:extLst>
              <a:ext uri="{FF2B5EF4-FFF2-40B4-BE49-F238E27FC236}">
                <a16:creationId xmlns:a16="http://schemas.microsoft.com/office/drawing/2014/main" id="{8FB088DA-BA62-40AC-8661-362D557F8B67}"/>
              </a:ext>
            </a:extLst>
          </p:cNvPr>
          <p:cNvPicPr>
            <a:picLocks noChangeAspect="1"/>
          </p:cNvPicPr>
          <p:nvPr/>
        </p:nvPicPr>
        <p:blipFill>
          <a:blip r:embed="rId7"/>
          <a:stretch>
            <a:fillRect/>
          </a:stretch>
        </p:blipFill>
        <p:spPr>
          <a:xfrm>
            <a:off x="6243702" y="1037132"/>
            <a:ext cx="3003044" cy="2128740"/>
          </a:xfrm>
          <a:prstGeom prst="rect">
            <a:avLst/>
          </a:prstGeom>
        </p:spPr>
      </p:pic>
    </p:spTree>
    <p:extLst>
      <p:ext uri="{BB962C8B-B14F-4D97-AF65-F5344CB8AC3E}">
        <p14:creationId xmlns:p14="http://schemas.microsoft.com/office/powerpoint/2010/main" val="3917219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095450F1-BEE3-4956-A075-8FA8CA10F263}"/>
              </a:ext>
            </a:extLst>
          </p:cNvPr>
          <p:cNvSpPr txBox="1"/>
          <p:nvPr/>
        </p:nvSpPr>
        <p:spPr>
          <a:xfrm>
            <a:off x="385010" y="561474"/>
            <a:ext cx="2454518" cy="523220"/>
          </a:xfrm>
          <a:prstGeom prst="rect">
            <a:avLst/>
          </a:prstGeom>
          <a:noFill/>
        </p:spPr>
        <p:txBody>
          <a:bodyPr wrap="none" rtlCol="0">
            <a:spAutoFit/>
          </a:bodyPr>
          <a:lstStyle/>
          <a:p>
            <a:r>
              <a:rPr lang="en-US" altLang="zh-TW" sz="2800" dirty="0">
                <a:latin typeface="Times New Roman" panose="02020603050405020304" pitchFamily="18" charset="0"/>
              </a:rPr>
              <a:t>Implementation</a:t>
            </a:r>
            <a:endParaRPr lang="zh-TW" altLang="en-US" sz="2800" dirty="0">
              <a:latin typeface="Times New Roman" panose="02020603050405020304" pitchFamily="18" charset="0"/>
            </a:endParaRPr>
          </a:p>
        </p:txBody>
      </p:sp>
      <p:pic>
        <p:nvPicPr>
          <p:cNvPr id="12" name="圖片 11">
            <a:extLst>
              <a:ext uri="{FF2B5EF4-FFF2-40B4-BE49-F238E27FC236}">
                <a16:creationId xmlns:a16="http://schemas.microsoft.com/office/drawing/2014/main" id="{D8ADE742-3C56-4C51-9207-8407182A64C5}"/>
              </a:ext>
            </a:extLst>
          </p:cNvPr>
          <p:cNvPicPr>
            <a:picLocks noChangeAspect="1"/>
          </p:cNvPicPr>
          <p:nvPr/>
        </p:nvPicPr>
        <p:blipFill>
          <a:blip r:embed="rId3"/>
          <a:stretch>
            <a:fillRect/>
          </a:stretch>
        </p:blipFill>
        <p:spPr>
          <a:xfrm>
            <a:off x="5677184" y="2634317"/>
            <a:ext cx="5847248" cy="3816182"/>
          </a:xfrm>
          <a:prstGeom prst="rect">
            <a:avLst/>
          </a:prstGeom>
        </p:spPr>
      </p:pic>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E34F71C6-C3FC-4976-B68A-A00EF0006BB7}"/>
                  </a:ext>
                </a:extLst>
              </p:cNvPr>
              <p:cNvSpPr/>
              <p:nvPr/>
            </p:nvSpPr>
            <p:spPr>
              <a:xfrm>
                <a:off x="385010" y="1339288"/>
                <a:ext cx="9787690" cy="874407"/>
              </a:xfrm>
              <a:prstGeom prst="rect">
                <a:avLst/>
              </a:prstGeom>
            </p:spPr>
            <p:txBody>
              <a:bodyPr wrap="square">
                <a:spAutoFit/>
              </a:bodyPr>
              <a:lstStyle/>
              <a:p>
                <a:pPr marL="285750" indent="-285750">
                  <a:lnSpc>
                    <a:spcPct val="150000"/>
                  </a:lnSpc>
                  <a:buFont typeface="Arial" panose="020B0604020202020204" pitchFamily="34" charset="0"/>
                  <a:buChar char="•"/>
                </a:pPr>
                <a14:m>
                  <m:oMath xmlns:m="http://schemas.openxmlformats.org/officeDocument/2006/math">
                    <m:r>
                      <a:rPr lang="en-US" altLang="zh-TW" i="1" smtClean="0">
                        <a:solidFill>
                          <a:schemeClr val="tx1"/>
                        </a:solidFill>
                        <a:latin typeface="Cambria Math" panose="02040503050406030204" pitchFamily="18" charset="0"/>
                      </a:rPr>
                      <m:t>𝛾</m:t>
                    </m:r>
                  </m:oMath>
                </a14:m>
                <a:r>
                  <a:rPr lang="en-US" altLang="zh-TW" dirty="0">
                    <a:solidFill>
                      <a:schemeClr val="tx1"/>
                    </a:solidFill>
                    <a:latin typeface="Times New Roman" panose="02020603050405020304" pitchFamily="18" charset="0"/>
                    <a:cs typeface="Times New Roman" panose="02020603050405020304" pitchFamily="18" charset="0"/>
                  </a:rPr>
                  <a:t> : Decay rate of the correlation function over time. By fitting empirical data (</a:t>
                </a:r>
                <a14:m>
                  <m:oMath xmlns:m="http://schemas.openxmlformats.org/officeDocument/2006/math">
                    <m:sSub>
                      <m:sSubPr>
                        <m:ctrlPr>
                          <a:rPr lang="en-US" altLang="zh-TW" i="1">
                            <a:solidFill>
                              <a:schemeClr val="tx1"/>
                            </a:solidFill>
                            <a:latin typeface="Cambria Math" panose="02040503050406030204" pitchFamily="18" charset="0"/>
                            <a:cs typeface="Times New Roman" panose="02020603050405020304" pitchFamily="18" charset="0"/>
                          </a:rPr>
                        </m:ctrlPr>
                      </m:sSubPr>
                      <m:e>
                        <m:r>
                          <m:rPr>
                            <m:sty m:val="p"/>
                          </m:rPr>
                          <a:rPr lang="en-US" altLang="zh-TW">
                            <a:solidFill>
                              <a:schemeClr val="tx1"/>
                            </a:solidFill>
                            <a:latin typeface="Cambria Math" panose="02040503050406030204" pitchFamily="18" charset="0"/>
                            <a:cs typeface="Times New Roman" panose="02020603050405020304" pitchFamily="18" charset="0"/>
                          </a:rPr>
                          <m:t>C</m:t>
                        </m:r>
                      </m:e>
                      <m:sub>
                        <m:r>
                          <a:rPr lang="en-US" altLang="zh-TW">
                            <a:solidFill>
                              <a:schemeClr val="tx1"/>
                            </a:solidFill>
                            <a:latin typeface="Cambria Math" panose="02040503050406030204" pitchFamily="18" charset="0"/>
                            <a:cs typeface="Times New Roman" panose="02020603050405020304" pitchFamily="18" charset="0"/>
                          </a:rPr>
                          <m:t>0</m:t>
                        </m:r>
                      </m:sub>
                    </m:sSub>
                    <m:r>
                      <a:rPr lang="en-US" altLang="zh-TW" i="1">
                        <a:solidFill>
                          <a:schemeClr val="tx1"/>
                        </a:solidFill>
                        <a:latin typeface="Cambria Math" panose="02040503050406030204" pitchFamily="18" charset="0"/>
                        <a:cs typeface="Times New Roman" panose="02020603050405020304" pitchFamily="18" charset="0"/>
                      </a:rPr>
                      <m:t>(</m:t>
                    </m:r>
                    <m:r>
                      <a:rPr lang="en-US" altLang="zh-TW" i="1">
                        <a:solidFill>
                          <a:schemeClr val="tx1"/>
                        </a:solidFill>
                        <a:latin typeface="Cambria Math" panose="02040503050406030204" pitchFamily="18" charset="0"/>
                        <a:cs typeface="Times New Roman" panose="02020603050405020304" pitchFamily="18" charset="0"/>
                      </a:rPr>
                      <m:t>𝑙</m:t>
                    </m:r>
                  </m:oMath>
                </a14:m>
                <a:r>
                  <a:rPr lang="en-US" altLang="zh-TW" dirty="0">
                    <a:solidFill>
                      <a:schemeClr val="tx1"/>
                    </a:solidFill>
                    <a:latin typeface="Times New Roman" panose="02020603050405020304" pitchFamily="18" charset="0"/>
                    <a:cs typeface="Times New Roman" panose="02020603050405020304" pitchFamily="18" charset="0"/>
                  </a:rPr>
                  <a:t>)) </a:t>
                </a:r>
                <a:endParaRPr lang="en-US" altLang="zh-TW" i="1"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i="1">
                        <a:solidFill>
                          <a:schemeClr val="tx1"/>
                        </a:solidFill>
                        <a:latin typeface="Cambria Math" panose="02040503050406030204" pitchFamily="18" charset="0"/>
                      </a:rPr>
                      <m:t>𝛽</m:t>
                    </m:r>
                  </m:oMath>
                </a14:m>
                <a:r>
                  <a:rPr lang="en-US" altLang="zh-TW" dirty="0">
                    <a:solidFill>
                      <a:schemeClr val="tx1"/>
                    </a:solidFill>
                    <a:latin typeface="Times New Roman" panose="02020603050405020304" pitchFamily="18" charset="0"/>
                    <a:cs typeface="Times New Roman" panose="02020603050405020304" pitchFamily="18" charset="0"/>
                  </a:rPr>
                  <a:t> :</a:t>
                </a:r>
                <a:r>
                  <a:rPr lang="zh-TW" altLang="en-US" dirty="0">
                    <a:solidFill>
                      <a:schemeClr val="tx1"/>
                    </a:solidFill>
                    <a:latin typeface="Times New Roman" panose="02020603050405020304" pitchFamily="18" charset="0"/>
                    <a:cs typeface="Times New Roman" panose="02020603050405020304" pitchFamily="18" charset="0"/>
                  </a:rPr>
                  <a:t> </a:t>
                </a:r>
                <a:r>
                  <a:rPr lang="en-US" altLang="zh-TW" dirty="0">
                    <a:solidFill>
                      <a:schemeClr val="tx1"/>
                    </a:solidFill>
                    <a:latin typeface="Times New Roman" panose="02020603050405020304" pitchFamily="18" charset="0"/>
                    <a:cs typeface="Times New Roman" panose="02020603050405020304" pitchFamily="18" charset="0"/>
                  </a:rPr>
                  <a:t>Decay rate of the average market impact over time. By fitting empirical data (</a:t>
                </a:r>
                <a14:m>
                  <m:oMath xmlns:m="http://schemas.openxmlformats.org/officeDocument/2006/math">
                    <m:r>
                      <m:rPr>
                        <m:sty m:val="p"/>
                      </m:rPr>
                      <a:rPr lang="en-US" altLang="zh-TW">
                        <a:solidFill>
                          <a:schemeClr val="tx1"/>
                        </a:solidFill>
                        <a:latin typeface="Cambria Math" panose="02040503050406030204" pitchFamily="18" charset="0"/>
                        <a:cs typeface="Times New Roman" panose="02020603050405020304" pitchFamily="18" charset="0"/>
                      </a:rPr>
                      <m:t>R</m:t>
                    </m:r>
                    <m:r>
                      <a:rPr lang="en-US" altLang="zh-TW" i="1">
                        <a:solidFill>
                          <a:schemeClr val="tx1"/>
                        </a:solidFill>
                        <a:latin typeface="Cambria Math" panose="02040503050406030204" pitchFamily="18" charset="0"/>
                        <a:cs typeface="Times New Roman" panose="02020603050405020304" pitchFamily="18" charset="0"/>
                      </a:rPr>
                      <m:t>(</m:t>
                    </m:r>
                    <m:r>
                      <a:rPr lang="en-US" altLang="zh-TW" i="1">
                        <a:solidFill>
                          <a:schemeClr val="tx1"/>
                        </a:solidFill>
                        <a:latin typeface="Cambria Math" panose="02040503050406030204" pitchFamily="18" charset="0"/>
                        <a:cs typeface="Times New Roman" panose="02020603050405020304" pitchFamily="18" charset="0"/>
                      </a:rPr>
                      <m:t>𝑙</m:t>
                    </m:r>
                    <m:r>
                      <a:rPr lang="en-US" altLang="zh-TW" i="1">
                        <a:solidFill>
                          <a:schemeClr val="tx1"/>
                        </a:solidFill>
                        <a:latin typeface="Cambria Math" panose="02040503050406030204" pitchFamily="18" charset="0"/>
                        <a:cs typeface="Times New Roman" panose="02020603050405020304" pitchFamily="18" charset="0"/>
                      </a:rPr>
                      <m:t>)</m:t>
                    </m:r>
                  </m:oMath>
                </a14:m>
                <a:r>
                  <a:rPr lang="en-US" altLang="zh-TW" dirty="0">
                    <a:solidFill>
                      <a:schemeClr val="tx1"/>
                    </a:solidFill>
                    <a:latin typeface="Times New Roman" panose="02020603050405020304" pitchFamily="18" charset="0"/>
                    <a:cs typeface="Times New Roman" panose="02020603050405020304" pitchFamily="18" charset="0"/>
                  </a:rPr>
                  <a:t>) </a:t>
                </a:r>
              </a:p>
            </p:txBody>
          </p:sp>
        </mc:Choice>
        <mc:Fallback xmlns="">
          <p:sp>
            <p:nvSpPr>
              <p:cNvPr id="6" name="矩形 5">
                <a:extLst>
                  <a:ext uri="{FF2B5EF4-FFF2-40B4-BE49-F238E27FC236}">
                    <a16:creationId xmlns:a16="http://schemas.microsoft.com/office/drawing/2014/main" id="{E34F71C6-C3FC-4976-B68A-A00EF0006BB7}"/>
                  </a:ext>
                </a:extLst>
              </p:cNvPr>
              <p:cNvSpPr>
                <a:spLocks noRot="1" noChangeAspect="1" noMove="1" noResize="1" noEditPoints="1" noAdjustHandles="1" noChangeArrowheads="1" noChangeShapeType="1" noTextEdit="1"/>
              </p:cNvSpPr>
              <p:nvPr/>
            </p:nvSpPr>
            <p:spPr>
              <a:xfrm>
                <a:off x="385010" y="1339288"/>
                <a:ext cx="9787690" cy="874407"/>
              </a:xfrm>
              <a:prstGeom prst="rect">
                <a:avLst/>
              </a:prstGeom>
              <a:blipFill>
                <a:blip r:embed="rId4"/>
                <a:stretch>
                  <a:fillRect l="-374" b="-10490"/>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2AB9B6D5-67AD-4669-BE01-2B26493AC8FB}"/>
                  </a:ext>
                </a:extLst>
              </p:cNvPr>
              <p:cNvSpPr/>
              <p:nvPr/>
            </p:nvSpPr>
            <p:spPr>
              <a:xfrm>
                <a:off x="457201" y="2634317"/>
                <a:ext cx="4914899" cy="1454052"/>
              </a:xfrm>
              <a:prstGeom prst="rect">
                <a:avLst/>
              </a:prstGeom>
              <a:ln>
                <a:solidFill>
                  <a:schemeClr val="tx1"/>
                </a:solidFill>
              </a:ln>
            </p:spPr>
            <p:txBody>
              <a:bodyPr wrap="square">
                <a:spAutoFit/>
              </a:bodyPr>
              <a:lstStyle/>
              <a:p>
                <a:r>
                  <a:rPr lang="en-US" altLang="zh-TW" sz="1400" dirty="0">
                    <a:solidFill>
                      <a:schemeClr val="tx1"/>
                    </a:solidFill>
                    <a:latin typeface="Times New Roman" panose="02020603050405020304" pitchFamily="18" charset="0"/>
                    <a:cs typeface="Times New Roman" panose="02020603050405020304" pitchFamily="18" charset="0"/>
                  </a:rPr>
                  <a:t>Hurst exponent : U</a:t>
                </a:r>
                <a:r>
                  <a:rPr lang="en-US" altLang="zh-TW" sz="1400" b="0" i="0" dirty="0">
                    <a:solidFill>
                      <a:schemeClr val="tx1"/>
                    </a:solidFill>
                    <a:effectLst/>
                    <a:latin typeface="Times New Roman" panose="02020603050405020304" pitchFamily="18" charset="0"/>
                    <a:cs typeface="Times New Roman" panose="02020603050405020304" pitchFamily="18" charset="0"/>
                  </a:rPr>
                  <a:t>sed to determine whether time series data follows a random walk.</a:t>
                </a:r>
                <a:endParaRPr lang="en-US" altLang="zh-TW" sz="1400"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0≤</m:t>
                    </m:r>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&lt;0.5 </m:t>
                    </m:r>
                  </m:oMath>
                </a14:m>
                <a:r>
                  <a:rPr lang="en-US" altLang="zh-TW" sz="1400" dirty="0">
                    <a:solidFill>
                      <a:schemeClr val="tx1"/>
                    </a:solidFill>
                    <a:latin typeface="Times New Roman" panose="02020603050405020304" pitchFamily="18" charset="0"/>
                    <a:cs typeface="Times New Roman" panose="02020603050405020304" pitchFamily="18" charset="0"/>
                  </a:rPr>
                  <a:t>: sub diffusion</a:t>
                </a:r>
                <a:endParaRPr lang="en-US" altLang="zh-TW" sz="1400" i="1"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=0.5</m:t>
                    </m:r>
                  </m:oMath>
                </a14:m>
                <a:r>
                  <a:rPr lang="en-US" altLang="zh-TW" sz="1400" dirty="0">
                    <a:solidFill>
                      <a:schemeClr val="tx1"/>
                    </a:solidFill>
                    <a:latin typeface="Times New Roman" panose="02020603050405020304" pitchFamily="18" charset="0"/>
                    <a:cs typeface="Times New Roman" panose="02020603050405020304" pitchFamily="18" charset="0"/>
                  </a:rPr>
                  <a:t> : normal diffusion</a:t>
                </a:r>
                <a:endParaRPr lang="en-US" altLang="zh-TW" sz="1400" i="1"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sz="1400" i="1">
                        <a:solidFill>
                          <a:schemeClr val="tx1"/>
                        </a:solidFill>
                        <a:latin typeface="Cambria Math" panose="02040503050406030204" pitchFamily="18" charset="0"/>
                      </a:rPr>
                      <m:t>0.5&lt;</m:t>
                    </m:r>
                    <m:r>
                      <a:rPr lang="en-US" altLang="zh-TW" sz="1400" i="1">
                        <a:solidFill>
                          <a:schemeClr val="tx1"/>
                        </a:solidFill>
                        <a:latin typeface="Cambria Math" panose="02040503050406030204" pitchFamily="18" charset="0"/>
                      </a:rPr>
                      <m:t>𝐻</m:t>
                    </m:r>
                    <m:r>
                      <a:rPr lang="en-US" altLang="zh-TW" sz="1400" i="1">
                        <a:solidFill>
                          <a:schemeClr val="tx1"/>
                        </a:solidFill>
                        <a:latin typeface="Cambria Math" panose="02040503050406030204" pitchFamily="18" charset="0"/>
                      </a:rPr>
                      <m:t>≤1</m:t>
                    </m:r>
                  </m:oMath>
                </a14:m>
                <a:r>
                  <a:rPr lang="zh-TW" altLang="en-US" sz="1400" dirty="0">
                    <a:solidFill>
                      <a:schemeClr val="tx1"/>
                    </a:solidFill>
                    <a:latin typeface="Times New Roman" panose="02020603050405020304" pitchFamily="18" charset="0"/>
                    <a:cs typeface="Times New Roman" panose="02020603050405020304" pitchFamily="18" charset="0"/>
                  </a:rPr>
                  <a:t> </a:t>
                </a:r>
                <a:r>
                  <a:rPr lang="en-US" altLang="zh-TW" sz="1400" dirty="0">
                    <a:solidFill>
                      <a:schemeClr val="tx1"/>
                    </a:solidFill>
                    <a:latin typeface="Times New Roman" panose="02020603050405020304" pitchFamily="18" charset="0"/>
                    <a:cs typeface="Times New Roman" panose="02020603050405020304" pitchFamily="18" charset="0"/>
                  </a:rPr>
                  <a:t>: super diffusion</a:t>
                </a:r>
              </a:p>
            </p:txBody>
          </p:sp>
        </mc:Choice>
        <mc:Fallback xmlns="">
          <p:sp>
            <p:nvSpPr>
              <p:cNvPr id="7" name="矩形 6">
                <a:extLst>
                  <a:ext uri="{FF2B5EF4-FFF2-40B4-BE49-F238E27FC236}">
                    <a16:creationId xmlns:a16="http://schemas.microsoft.com/office/drawing/2014/main" id="{2AB9B6D5-67AD-4669-BE01-2B26493AC8FB}"/>
                  </a:ext>
                </a:extLst>
              </p:cNvPr>
              <p:cNvSpPr>
                <a:spLocks noRot="1" noChangeAspect="1" noMove="1" noResize="1" noEditPoints="1" noAdjustHandles="1" noChangeArrowheads="1" noChangeShapeType="1" noTextEdit="1"/>
              </p:cNvSpPr>
              <p:nvPr/>
            </p:nvSpPr>
            <p:spPr>
              <a:xfrm>
                <a:off x="457201" y="2634317"/>
                <a:ext cx="4914899" cy="1454052"/>
              </a:xfrm>
              <a:prstGeom prst="rect">
                <a:avLst/>
              </a:prstGeom>
              <a:blipFill>
                <a:blip r:embed="rId5"/>
                <a:stretch>
                  <a:fillRect l="-248" t="-415" b="-2905"/>
                </a:stretch>
              </a:blipFill>
              <a:ln>
                <a:solidFill>
                  <a:schemeClr val="tx1"/>
                </a:solidFill>
              </a:ln>
            </p:spPr>
            <p:txBody>
              <a:bodyPr/>
              <a:lstStyle/>
              <a:p>
                <a:r>
                  <a:rPr lang="zh-TW" altLang="en-US">
                    <a:noFill/>
                  </a:rPr>
                  <a:t> </a:t>
                </a:r>
              </a:p>
            </p:txBody>
          </p:sp>
        </mc:Fallback>
      </mc:AlternateContent>
      <p:sp>
        <p:nvSpPr>
          <p:cNvPr id="3" name="矩形 2">
            <a:extLst>
              <a:ext uri="{FF2B5EF4-FFF2-40B4-BE49-F238E27FC236}">
                <a16:creationId xmlns:a16="http://schemas.microsoft.com/office/drawing/2014/main" id="{15EC5FD4-DE71-4587-9C9F-EA28B2D8BA58}"/>
              </a:ext>
            </a:extLst>
          </p:cNvPr>
          <p:cNvSpPr/>
          <p:nvPr/>
        </p:nvSpPr>
        <p:spPr>
          <a:xfrm>
            <a:off x="6248400" y="2819400"/>
            <a:ext cx="5276032" cy="3631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b="0" i="0" dirty="0">
                <a:solidFill>
                  <a:schemeClr val="bg1"/>
                </a:solidFill>
                <a:effectLst/>
                <a:latin typeface="Times New Roman" panose="02020603050405020304" pitchFamily="18" charset="0"/>
                <a:cs typeface="Times New Roman" panose="02020603050405020304" pitchFamily="18" charset="0"/>
              </a:rPr>
              <a:t>Data is not publicly available.</a:t>
            </a:r>
            <a:endParaRPr lang="zh-TW" alt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5365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A3B3CE8A-1776-48D7-8E4E-3FD28F6D394D}"/>
              </a:ext>
            </a:extLst>
          </p:cNvPr>
          <p:cNvSpPr txBox="1"/>
          <p:nvPr/>
        </p:nvSpPr>
        <p:spPr>
          <a:xfrm>
            <a:off x="385010" y="561474"/>
            <a:ext cx="2454518" cy="523220"/>
          </a:xfrm>
          <a:prstGeom prst="rect">
            <a:avLst/>
          </a:prstGeom>
          <a:noFill/>
        </p:spPr>
        <p:txBody>
          <a:bodyPr wrap="none" rtlCol="0">
            <a:spAutoFit/>
          </a:bodyPr>
          <a:lstStyle/>
          <a:p>
            <a:r>
              <a:rPr lang="en-US" altLang="zh-TW" sz="2800" dirty="0">
                <a:latin typeface="Times New Roman" panose="02020603050405020304" pitchFamily="18" charset="0"/>
              </a:rPr>
              <a:t>Implementation</a:t>
            </a:r>
            <a:endParaRPr lang="zh-TW" altLang="en-US" sz="2800" dirty="0">
              <a:latin typeface="Times New Roman" panose="02020603050405020304" pitchFamily="18" charset="0"/>
            </a:endParaRPr>
          </a:p>
        </p:txBody>
      </p:sp>
      <p:pic>
        <p:nvPicPr>
          <p:cNvPr id="6" name="圖片 5">
            <a:extLst>
              <a:ext uri="{FF2B5EF4-FFF2-40B4-BE49-F238E27FC236}">
                <a16:creationId xmlns:a16="http://schemas.microsoft.com/office/drawing/2014/main" id="{245F9BAD-6734-4EFB-9E96-35141D0FEC20}"/>
              </a:ext>
            </a:extLst>
          </p:cNvPr>
          <p:cNvPicPr>
            <a:picLocks noChangeAspect="1"/>
          </p:cNvPicPr>
          <p:nvPr/>
        </p:nvPicPr>
        <p:blipFill>
          <a:blip r:embed="rId2"/>
          <a:stretch>
            <a:fillRect/>
          </a:stretch>
        </p:blipFill>
        <p:spPr>
          <a:xfrm>
            <a:off x="8088301" y="3606258"/>
            <a:ext cx="3988551" cy="3086941"/>
          </a:xfrm>
          <a:prstGeom prst="rect">
            <a:avLst/>
          </a:prstGeom>
        </p:spPr>
      </p:pic>
      <p:pic>
        <p:nvPicPr>
          <p:cNvPr id="8" name="圖片 7">
            <a:extLst>
              <a:ext uri="{FF2B5EF4-FFF2-40B4-BE49-F238E27FC236}">
                <a16:creationId xmlns:a16="http://schemas.microsoft.com/office/drawing/2014/main" id="{4877DE48-0F20-4535-8655-57A9563349F6}"/>
              </a:ext>
            </a:extLst>
          </p:cNvPr>
          <p:cNvPicPr>
            <a:picLocks noChangeAspect="1"/>
          </p:cNvPicPr>
          <p:nvPr/>
        </p:nvPicPr>
        <p:blipFill>
          <a:blip r:embed="rId3"/>
          <a:stretch>
            <a:fillRect/>
          </a:stretch>
        </p:blipFill>
        <p:spPr>
          <a:xfrm>
            <a:off x="1041715" y="3300687"/>
            <a:ext cx="4719006" cy="1165381"/>
          </a:xfrm>
          <a:prstGeom prst="rect">
            <a:avLst/>
          </a:prstGeom>
          <a:ln>
            <a:noFill/>
          </a:ln>
        </p:spPr>
      </p:pic>
      <p:sp>
        <p:nvSpPr>
          <p:cNvPr id="10" name="矩形 9">
            <a:extLst>
              <a:ext uri="{FF2B5EF4-FFF2-40B4-BE49-F238E27FC236}">
                <a16:creationId xmlns:a16="http://schemas.microsoft.com/office/drawing/2014/main" id="{6E6340A4-F717-4D59-AD39-E3EE94F8185E}"/>
              </a:ext>
            </a:extLst>
          </p:cNvPr>
          <p:cNvSpPr/>
          <p:nvPr/>
        </p:nvSpPr>
        <p:spPr>
          <a:xfrm>
            <a:off x="413112" y="1367130"/>
            <a:ext cx="1914307" cy="584775"/>
          </a:xfrm>
          <a:prstGeom prst="rect">
            <a:avLst/>
          </a:prstGeom>
        </p:spPr>
        <p:txBody>
          <a:bodyPr wrap="none">
            <a:spAutoFit/>
          </a:bodyPr>
          <a:lstStyle/>
          <a:p>
            <a:r>
              <a:rPr lang="en-US" altLang="zh-TW" sz="1600" dirty="0">
                <a:latin typeface="Times New Roman" panose="02020603050405020304" pitchFamily="18" charset="0"/>
                <a:cs typeface="Times New Roman" panose="02020603050405020304" pitchFamily="18" charset="0"/>
              </a:rPr>
              <a:t>Response function</a:t>
            </a:r>
            <a:r>
              <a:rPr lang="zh-TW" altLang="en-US" sz="1600" dirty="0">
                <a:latin typeface="Times New Roman" panose="02020603050405020304" pitchFamily="18" charset="0"/>
                <a:cs typeface="Times New Roman" panose="02020603050405020304" pitchFamily="18" charset="0"/>
              </a:rPr>
              <a:t>：</a:t>
            </a:r>
            <a:endParaRPr lang="zh-TW" altLang="en-US" sz="1600" dirty="0"/>
          </a:p>
          <a:p>
            <a:endParaRPr lang="zh-TW" altLang="en-US" sz="1600" dirty="0"/>
          </a:p>
        </p:txBody>
      </p:sp>
      <p:sp>
        <p:nvSpPr>
          <p:cNvPr id="11" name="矩形 10">
            <a:extLst>
              <a:ext uri="{FF2B5EF4-FFF2-40B4-BE49-F238E27FC236}">
                <a16:creationId xmlns:a16="http://schemas.microsoft.com/office/drawing/2014/main" id="{BCB794AC-888C-4E52-A011-6374F318C4FD}"/>
              </a:ext>
            </a:extLst>
          </p:cNvPr>
          <p:cNvSpPr/>
          <p:nvPr/>
        </p:nvSpPr>
        <p:spPr>
          <a:xfrm>
            <a:off x="413112" y="2276154"/>
            <a:ext cx="1757212" cy="584775"/>
          </a:xfrm>
          <a:prstGeom prst="rect">
            <a:avLst/>
          </a:prstGeom>
        </p:spPr>
        <p:txBody>
          <a:bodyPr wrap="none">
            <a:spAutoFit/>
          </a:bodyPr>
          <a:lstStyle/>
          <a:p>
            <a:r>
              <a:rPr lang="en-US" altLang="zh-TW" sz="1600" dirty="0">
                <a:latin typeface="Times New Roman" panose="02020603050405020304" pitchFamily="18" charset="0"/>
                <a:cs typeface="Times New Roman" panose="02020603050405020304" pitchFamily="18" charset="0"/>
              </a:rPr>
              <a:t>Price fluctuation</a:t>
            </a:r>
            <a:r>
              <a:rPr lang="zh-TW" altLang="en-US" sz="1600" dirty="0">
                <a:latin typeface="Times New Roman" panose="02020603050405020304" pitchFamily="18" charset="0"/>
                <a:cs typeface="Times New Roman" panose="02020603050405020304" pitchFamily="18" charset="0"/>
              </a:rPr>
              <a:t>：</a:t>
            </a:r>
            <a:endParaRPr lang="en-US" altLang="zh-TW" sz="1600" dirty="0">
              <a:latin typeface="Times New Roman" panose="02020603050405020304" pitchFamily="18" charset="0"/>
              <a:cs typeface="Times New Roman" panose="02020603050405020304" pitchFamily="18" charset="0"/>
            </a:endParaRPr>
          </a:p>
          <a:p>
            <a:r>
              <a:rPr lang="en-US" altLang="zh-TW" sz="1600" dirty="0">
                <a:latin typeface="Times New Roman" panose="02020603050405020304" pitchFamily="18" charset="0"/>
                <a:cs typeface="Times New Roman" panose="02020603050405020304" pitchFamily="18" charset="0"/>
              </a:rPr>
              <a:t> </a:t>
            </a:r>
            <a:endParaRPr lang="zh-TW" altLang="en-US" sz="1600" dirty="0"/>
          </a:p>
        </p:txBody>
      </p:sp>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id="{049ADB41-50AE-4D97-8B65-85A8F3E1231E}"/>
                  </a:ext>
                </a:extLst>
              </p:cNvPr>
              <p:cNvSpPr/>
              <p:nvPr/>
            </p:nvSpPr>
            <p:spPr>
              <a:xfrm>
                <a:off x="9894287" y="249031"/>
                <a:ext cx="1912703" cy="752129"/>
              </a:xfrm>
              <a:prstGeom prst="rect">
                <a:avLst/>
              </a:prstGeom>
              <a:ln>
                <a:solidFill>
                  <a:schemeClr val="tx1"/>
                </a:solidFill>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𝐺</m:t>
                          </m:r>
                        </m:e>
                        <m:sub>
                          <m:r>
                            <a:rPr lang="en-US" altLang="zh-TW" i="1">
                              <a:latin typeface="Cambria Math" panose="02040503050406030204" pitchFamily="18" charset="0"/>
                            </a:rPr>
                            <m:t>0</m:t>
                          </m:r>
                        </m:sub>
                      </m:sSub>
                      <m:d>
                        <m:dPr>
                          <m:ctrlPr>
                            <a:rPr lang="en-US" altLang="zh-TW" i="1">
                              <a:latin typeface="Cambria Math" panose="02040503050406030204" pitchFamily="18" charset="0"/>
                            </a:rPr>
                          </m:ctrlPr>
                        </m:dPr>
                        <m:e>
                          <m:r>
                            <a:rPr lang="en-US" altLang="zh-TW" i="1">
                              <a:latin typeface="Cambria Math" panose="02040503050406030204" pitchFamily="18" charset="0"/>
                            </a:rPr>
                            <m:t>𝑙</m:t>
                          </m:r>
                        </m:e>
                      </m:d>
                      <m:r>
                        <a:rPr lang="en-US" altLang="zh-TW" i="1">
                          <a:latin typeface="Cambria Math" panose="02040503050406030204" pitchFamily="18" charset="0"/>
                        </a:rPr>
                        <m:t>=</m:t>
                      </m:r>
                      <m:f>
                        <m:fPr>
                          <m:ctrlPr>
                            <a:rPr lang="en-US" altLang="zh-TW" i="1">
                              <a:latin typeface="Cambria Math" panose="02040503050406030204" pitchFamily="18" charset="0"/>
                            </a:rPr>
                          </m:ctrlPr>
                        </m:fPr>
                        <m:num>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Γ</m:t>
                              </m:r>
                            </m:e>
                            <m:sub>
                              <m:r>
                                <a:rPr lang="en-US" altLang="zh-TW" i="1">
                                  <a:latin typeface="Cambria Math" panose="02040503050406030204" pitchFamily="18" charset="0"/>
                                </a:rPr>
                                <m:t>0</m:t>
                              </m:r>
                            </m:sub>
                          </m:sSub>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𝑙</m:t>
                              </m:r>
                            </m:e>
                            <m:sub>
                              <m:r>
                                <a:rPr lang="en-US" altLang="zh-TW" i="1">
                                  <a:latin typeface="Cambria Math" panose="02040503050406030204" pitchFamily="18" charset="0"/>
                                </a:rPr>
                                <m:t>0</m:t>
                              </m:r>
                            </m:sub>
                            <m:sup>
                              <m:r>
                                <a:rPr lang="en-US" altLang="zh-TW" i="1">
                                  <a:latin typeface="Cambria Math" panose="02040503050406030204" pitchFamily="18" charset="0"/>
                                </a:rPr>
                                <m:t>𝛽</m:t>
                              </m:r>
                            </m:sup>
                          </m:sSubSup>
                        </m:num>
                        <m:den>
                          <m:sSup>
                            <m:sSupPr>
                              <m:ctrlPr>
                                <a:rPr lang="en-US" altLang="zh-TW" i="1">
                                  <a:latin typeface="Cambria Math" panose="02040503050406030204" pitchFamily="18" charset="0"/>
                                </a:rPr>
                              </m:ctrlPr>
                            </m:sSupPr>
                            <m:e>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𝑙</m:t>
                                      </m:r>
                                    </m:e>
                                    <m:sub>
                                      <m:r>
                                        <a:rPr lang="en-US" altLang="zh-TW" i="1">
                                          <a:latin typeface="Cambria Math" panose="02040503050406030204" pitchFamily="18" charset="0"/>
                                        </a:rPr>
                                        <m:t>0</m:t>
                                      </m:r>
                                    </m:sub>
                                  </m:sSub>
                                  <m:r>
                                    <a:rPr lang="en-US" altLang="zh-TW" i="1">
                                      <a:latin typeface="Cambria Math" panose="02040503050406030204" pitchFamily="18" charset="0"/>
                                    </a:rPr>
                                    <m:t>+</m:t>
                                  </m:r>
                                  <m:r>
                                    <a:rPr lang="en-US" altLang="zh-TW" i="1">
                                      <a:latin typeface="Cambria Math" panose="02040503050406030204" pitchFamily="18" charset="0"/>
                                    </a:rPr>
                                    <m:t>𝑙</m:t>
                                  </m:r>
                                </m:e>
                              </m:d>
                            </m:e>
                            <m:sup>
                              <m:r>
                                <a:rPr lang="en-US" altLang="zh-TW" i="1">
                                  <a:latin typeface="Cambria Math" panose="02040503050406030204" pitchFamily="18" charset="0"/>
                                </a:rPr>
                                <m:t>𝛽</m:t>
                              </m:r>
                            </m:sup>
                          </m:sSup>
                        </m:den>
                      </m:f>
                    </m:oMath>
                  </m:oMathPara>
                </a14:m>
                <a:endParaRPr lang="zh-TW" altLang="en-US" dirty="0"/>
              </a:p>
            </p:txBody>
          </p:sp>
        </mc:Choice>
        <mc:Fallback xmlns="">
          <p:sp>
            <p:nvSpPr>
              <p:cNvPr id="14" name="矩形 13">
                <a:extLst>
                  <a:ext uri="{FF2B5EF4-FFF2-40B4-BE49-F238E27FC236}">
                    <a16:creationId xmlns:a16="http://schemas.microsoft.com/office/drawing/2014/main" id="{049ADB41-50AE-4D97-8B65-85A8F3E1231E}"/>
                  </a:ext>
                </a:extLst>
              </p:cNvPr>
              <p:cNvSpPr>
                <a:spLocks noRot="1" noChangeAspect="1" noMove="1" noResize="1" noEditPoints="1" noAdjustHandles="1" noChangeArrowheads="1" noChangeShapeType="1" noTextEdit="1"/>
              </p:cNvSpPr>
              <p:nvPr/>
            </p:nvSpPr>
            <p:spPr>
              <a:xfrm>
                <a:off x="9894287" y="249031"/>
                <a:ext cx="1912703" cy="752129"/>
              </a:xfrm>
              <a:prstGeom prst="rect">
                <a:avLst/>
              </a:prstGeom>
              <a:blipFill>
                <a:blip r:embed="rId7"/>
                <a:stretch>
                  <a:fillRect/>
                </a:stretch>
              </a:blipFill>
              <a:ln>
                <a:solidFill>
                  <a:schemeClr val="tx1"/>
                </a:solid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3D7C2152-C11A-4115-815F-A5965F900EC9}"/>
                  </a:ext>
                </a:extLst>
              </p:cNvPr>
              <p:cNvSpPr/>
              <p:nvPr/>
            </p:nvSpPr>
            <p:spPr>
              <a:xfrm>
                <a:off x="413112" y="1659517"/>
                <a:ext cx="11186188" cy="6160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𝑅</m:t>
                          </m:r>
                        </m:e>
                        <m:sub>
                          <m:r>
                            <a:rPr lang="en-US" altLang="zh-TW" sz="1400" i="1">
                              <a:latin typeface="Cambria Math" panose="02040503050406030204" pitchFamily="18" charset="0"/>
                              <a:cs typeface="Times New Roman" panose="02020603050405020304" pitchFamily="18" charset="0"/>
                            </a:rPr>
                            <m:t>𝑡</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e>
                      </m:d>
                      <m:r>
                        <a:rPr lang="en-US" altLang="zh-TW" sz="1400" i="1">
                          <a:latin typeface="Cambria Math" panose="02040503050406030204" pitchFamily="18" charset="0"/>
                          <a:cs typeface="Times New Roman" panose="02020603050405020304" pitchFamily="18" charset="0"/>
                        </a:rPr>
                        <m:t>= &lt;</m:t>
                      </m:r>
                      <m:r>
                        <a:rPr lang="en-US" altLang="zh-TW" sz="1400" i="1">
                          <a:latin typeface="Cambria Math" panose="02040503050406030204" pitchFamily="18" charset="0"/>
                          <a:cs typeface="Times New Roman" panose="02020603050405020304" pitchFamily="18" charset="0"/>
                        </a:rPr>
                        <m:t>𝑙𝑛𝑉</m:t>
                      </m:r>
                      <m:r>
                        <a:rPr lang="en-US" altLang="zh-TW" sz="1400" i="1">
                          <a:latin typeface="Cambria Math" panose="02040503050406030204" pitchFamily="18" charset="0"/>
                          <a:cs typeface="Times New Roman" panose="02020603050405020304" pitchFamily="18" charset="0"/>
                        </a:rPr>
                        <m:t>&gt;</m:t>
                      </m:r>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e>
                      </m:d>
                      <m:r>
                        <a:rPr lang="en-US" altLang="zh-TW" sz="1400" i="1">
                          <a:latin typeface="Cambria Math" panose="02040503050406030204" pitchFamily="18" charset="0"/>
                          <a:cs typeface="Times New Roman" panose="02020603050405020304" pitchFamily="18" charset="0"/>
                        </a:rPr>
                        <m:t>+</m:t>
                      </m:r>
                      <m:nary>
                        <m:naryPr>
                          <m:chr m:val="∑"/>
                          <m:supHide m:val="on"/>
                          <m:ctrlPr>
                            <a:rPr lang="en-US" altLang="zh-TW" sz="1400" i="1">
                              <a:latin typeface="Cambria Math" panose="02040503050406030204" pitchFamily="18" charset="0"/>
                              <a:cs typeface="Times New Roman" panose="02020603050405020304" pitchFamily="18" charset="0"/>
                            </a:rPr>
                          </m:ctrlPr>
                        </m:naryPr>
                        <m:sub>
                          <m:r>
                            <m:rPr>
                              <m:brk m:alnAt="7"/>
                            </m:rPr>
                            <a:rPr lang="en-US" altLang="zh-TW" sz="1400" i="1">
                              <a:latin typeface="Cambria Math" panose="02040503050406030204" pitchFamily="18" charset="0"/>
                              <a:cs typeface="Times New Roman" panose="02020603050405020304" pitchFamily="18" charset="0"/>
                            </a:rPr>
                            <m:t>0</m:t>
                          </m:r>
                          <m:r>
                            <a:rPr lang="en-US" altLang="zh-TW" sz="1400" i="1">
                              <a:latin typeface="Cambria Math" panose="02040503050406030204" pitchFamily="18" charset="0"/>
                              <a:cs typeface="Times New Roman" panose="02020603050405020304" pitchFamily="18" charset="0"/>
                            </a:rPr>
                            <m:t>&lt;</m:t>
                          </m:r>
                          <m:r>
                            <a:rPr lang="en-US" altLang="zh-TW" sz="1400" i="1">
                              <a:latin typeface="Cambria Math" panose="02040503050406030204" pitchFamily="18" charset="0"/>
                              <a:cs typeface="Times New Roman" panose="02020603050405020304" pitchFamily="18" charset="0"/>
                            </a:rPr>
                            <m:t>𝑛</m:t>
                          </m:r>
                          <m:r>
                            <a:rPr lang="en-US" altLang="zh-TW" sz="1400" i="1">
                              <a:latin typeface="Cambria Math" panose="02040503050406030204" pitchFamily="18" charset="0"/>
                              <a:cs typeface="Times New Roman" panose="02020603050405020304" pitchFamily="18" charset="0"/>
                            </a:rPr>
                            <m:t>&lt;</m:t>
                          </m:r>
                          <m:r>
                            <a:rPr lang="en-US" altLang="zh-TW" sz="1400" i="1">
                              <a:latin typeface="Cambria Math" panose="02040503050406030204" pitchFamily="18" charset="0"/>
                              <a:cs typeface="Times New Roman" panose="02020603050405020304" pitchFamily="18" charset="0"/>
                            </a:rPr>
                            <m:t>𝑙</m:t>
                          </m:r>
                        </m:sub>
                        <m:sup/>
                        <m:e>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𝑛</m:t>
                              </m:r>
                            </m:e>
                          </m:d>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𝐶</m:t>
                              </m:r>
                            </m:e>
                            <m:sub>
                              <m:r>
                                <a:rPr lang="en-US" altLang="zh-TW" sz="1400" i="1">
                                  <a:latin typeface="Cambria Math" panose="02040503050406030204" pitchFamily="18" charset="0"/>
                                  <a:cs typeface="Times New Roman" panose="02020603050405020304" pitchFamily="18" charset="0"/>
                                </a:rPr>
                                <m:t>1</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𝑛</m:t>
                              </m:r>
                            </m:e>
                          </m:d>
                          <m:r>
                            <a:rPr lang="en-US" altLang="zh-TW" sz="1400" i="1">
                              <a:latin typeface="Cambria Math" panose="02040503050406030204" pitchFamily="18" charset="0"/>
                              <a:cs typeface="Times New Roman" panose="02020603050405020304" pitchFamily="18" charset="0"/>
                            </a:rPr>
                            <m:t>+</m:t>
                          </m:r>
                          <m:nary>
                            <m:naryPr>
                              <m:chr m:val="∑"/>
                              <m:supHide m:val="on"/>
                              <m:ctrlPr>
                                <a:rPr lang="en-US" altLang="zh-TW" sz="1400" i="1">
                                  <a:latin typeface="Cambria Math" panose="02040503050406030204" pitchFamily="18" charset="0"/>
                                  <a:cs typeface="Times New Roman" panose="02020603050405020304" pitchFamily="18" charset="0"/>
                                </a:rPr>
                              </m:ctrlPr>
                            </m:naryPr>
                            <m:sub>
                              <m:r>
                                <a:rPr lang="en-US" altLang="zh-TW" sz="1400" i="1">
                                  <a:latin typeface="Cambria Math" panose="02040503050406030204" pitchFamily="18" charset="0"/>
                                  <a:cs typeface="Times New Roman" panose="02020603050405020304" pitchFamily="18" charset="0"/>
                                </a:rPr>
                                <m:t>𝑛</m:t>
                              </m:r>
                              <m:r>
                                <a:rPr lang="en-US" altLang="zh-TW" sz="1400" i="1">
                                  <a:latin typeface="Cambria Math" panose="02040503050406030204" pitchFamily="18" charset="0"/>
                                  <a:cs typeface="Times New Roman" panose="02020603050405020304" pitchFamily="18" charset="0"/>
                                </a:rPr>
                                <m:t>&gt;0</m:t>
                              </m:r>
                            </m:sub>
                            <m:sup/>
                            <m:e>
                              <m:d>
                                <m:dPr>
                                  <m:begChr m:val="["/>
                                  <m:endChr m:val="]"/>
                                  <m:ctrlPr>
                                    <a:rPr lang="en-US" altLang="zh-TW" sz="1400" i="1">
                                      <a:latin typeface="Cambria Math" panose="02040503050406030204" pitchFamily="18" charset="0"/>
                                      <a:cs typeface="Times New Roman" panose="02020603050405020304" pitchFamily="18" charset="0"/>
                                    </a:rPr>
                                  </m:ctrlPr>
                                </m:dPr>
                                <m:e>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𝑛</m:t>
                                      </m:r>
                                    </m:e>
                                  </m:d>
                                  <m:r>
                                    <a:rPr lang="en-US" altLang="zh-TW" sz="1400" i="1">
                                      <a:latin typeface="Cambria Math" panose="02040503050406030204" pitchFamily="18" charset="0"/>
                                      <a:cs typeface="Times New Roman" panose="02020603050405020304" pitchFamily="18" charset="0"/>
                                    </a:rPr>
                                    <m:t>−</m:t>
                                  </m:r>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𝑛</m:t>
                                      </m:r>
                                    </m:e>
                                  </m:d>
                                </m:e>
                              </m:d>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𝐶</m:t>
                                  </m:r>
                                </m:e>
                                <m:sub>
                                  <m:r>
                                    <a:rPr lang="en-US" altLang="zh-TW" sz="1400" i="1">
                                      <a:latin typeface="Cambria Math" panose="02040503050406030204" pitchFamily="18" charset="0"/>
                                      <a:cs typeface="Times New Roman" panose="02020603050405020304" pitchFamily="18" charset="0"/>
                                    </a:rPr>
                                    <m:t>1</m:t>
                                  </m:r>
                                </m:sub>
                              </m:sSub>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𝑛</m:t>
                              </m:r>
                              <m:r>
                                <a:rPr lang="en-US" altLang="zh-TW" sz="1400" i="1">
                                  <a:latin typeface="Cambria Math" panose="02040503050406030204" pitchFamily="18" charset="0"/>
                                  <a:cs typeface="Times New Roman" panose="02020603050405020304" pitchFamily="18" charset="0"/>
                                </a:rPr>
                                <m:t>)</m:t>
                              </m:r>
                            </m:e>
                          </m:nary>
                          <m:r>
                            <a:rPr lang="en-US" altLang="zh-TW" sz="1400" i="1">
                              <a:latin typeface="Cambria Math" panose="02040503050406030204" pitchFamily="18" charset="0"/>
                              <a:cs typeface="Times New Roman" panose="02020603050405020304" pitchFamily="18" charset="0"/>
                            </a:rPr>
                            <m:t> </m:t>
                          </m:r>
                        </m:e>
                      </m:nary>
                    </m:oMath>
                  </m:oMathPara>
                </a14:m>
                <a:endParaRPr lang="zh-TW" altLang="en-US" sz="1400" dirty="0"/>
              </a:p>
            </p:txBody>
          </p:sp>
        </mc:Choice>
        <mc:Fallback xmlns="">
          <p:sp>
            <p:nvSpPr>
              <p:cNvPr id="15" name="矩形 14">
                <a:extLst>
                  <a:ext uri="{FF2B5EF4-FFF2-40B4-BE49-F238E27FC236}">
                    <a16:creationId xmlns:a16="http://schemas.microsoft.com/office/drawing/2014/main" id="{3D7C2152-C11A-4115-815F-A5965F900EC9}"/>
                  </a:ext>
                </a:extLst>
              </p:cNvPr>
              <p:cNvSpPr>
                <a:spLocks noRot="1" noChangeAspect="1" noMove="1" noResize="1" noEditPoints="1" noAdjustHandles="1" noChangeArrowheads="1" noChangeShapeType="1" noTextEdit="1"/>
              </p:cNvSpPr>
              <p:nvPr/>
            </p:nvSpPr>
            <p:spPr>
              <a:xfrm>
                <a:off x="413112" y="1659517"/>
                <a:ext cx="11186188" cy="616002"/>
              </a:xfrm>
              <a:prstGeom prst="rect">
                <a:avLst/>
              </a:prstGeom>
              <a:blipFill>
                <a:blip r:embed="rId8"/>
                <a:stretch>
                  <a:fillRect t="-115842" b="-166337"/>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69012BF6-5B4D-4575-93A4-CD9551DA7C17}"/>
                  </a:ext>
                </a:extLst>
              </p:cNvPr>
              <p:cNvSpPr/>
              <p:nvPr/>
            </p:nvSpPr>
            <p:spPr>
              <a:xfrm>
                <a:off x="385010" y="2585791"/>
                <a:ext cx="9552432" cy="66595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𝐷</m:t>
                          </m:r>
                        </m:e>
                        <m:sub>
                          <m:r>
                            <a:rPr lang="en-US" altLang="zh-TW" sz="1400" i="1">
                              <a:latin typeface="Cambria Math" panose="02040503050406030204" pitchFamily="18" charset="0"/>
                              <a:cs typeface="Times New Roman" panose="02020603050405020304" pitchFamily="18" charset="0"/>
                            </a:rPr>
                            <m:t>𝑡</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e>
                      </m:d>
                      <m:r>
                        <a:rPr lang="en-US" altLang="zh-TW" sz="1400" i="1">
                          <a:latin typeface="Cambria Math" panose="02040503050406030204" pitchFamily="18" charset="0"/>
                          <a:cs typeface="Times New Roman" panose="02020603050405020304" pitchFamily="18" charset="0"/>
                        </a:rPr>
                        <m:t>= &lt;</m:t>
                      </m:r>
                      <m:func>
                        <m:funcPr>
                          <m:ctrlPr>
                            <a:rPr lang="en-US" altLang="zh-TW" sz="1400" i="1">
                              <a:latin typeface="Cambria Math" panose="02040503050406030204" pitchFamily="18" charset="0"/>
                              <a:cs typeface="Times New Roman" panose="02020603050405020304" pitchFamily="18" charset="0"/>
                            </a:rPr>
                          </m:ctrlPr>
                        </m:funcPr>
                        <m:fName>
                          <m:sSup>
                            <m:sSupPr>
                              <m:ctrlPr>
                                <a:rPr lang="en-US" altLang="zh-TW" sz="1400" i="1">
                                  <a:latin typeface="Cambria Math" panose="02040503050406030204" pitchFamily="18" charset="0"/>
                                  <a:cs typeface="Times New Roman" panose="02020603050405020304" pitchFamily="18" charset="0"/>
                                </a:rPr>
                              </m:ctrlPr>
                            </m:sSupPr>
                            <m:e>
                              <m:r>
                                <m:rPr>
                                  <m:sty m:val="p"/>
                                </m:rPr>
                                <a:rPr lang="en-US" altLang="zh-TW" sz="1400">
                                  <a:latin typeface="Cambria Math" panose="02040503050406030204" pitchFamily="18" charset="0"/>
                                  <a:cs typeface="Times New Roman" panose="02020603050405020304" pitchFamily="18" charset="0"/>
                                </a:rPr>
                                <m:t>ln</m:t>
                              </m:r>
                            </m:e>
                            <m:sup>
                              <m:r>
                                <a:rPr lang="en-US" altLang="zh-TW" sz="1400" i="1">
                                  <a:latin typeface="Cambria Math" panose="02040503050406030204" pitchFamily="18" charset="0"/>
                                  <a:cs typeface="Times New Roman" panose="02020603050405020304" pitchFamily="18" charset="0"/>
                                </a:rPr>
                                <m:t>2</m:t>
                              </m:r>
                            </m:sup>
                          </m:sSup>
                        </m:fName>
                        <m:e>
                          <m:r>
                            <a:rPr lang="en-US" altLang="zh-TW" sz="1400" i="1">
                              <a:latin typeface="Cambria Math" panose="02040503050406030204" pitchFamily="18" charset="0"/>
                              <a:cs typeface="Times New Roman" panose="02020603050405020304" pitchFamily="18" charset="0"/>
                            </a:rPr>
                            <m:t>𝑉</m:t>
                          </m:r>
                        </m:e>
                      </m:func>
                      <m:r>
                        <a:rPr lang="en-US" altLang="zh-TW" sz="1400" i="1">
                          <a:latin typeface="Cambria Math" panose="02040503050406030204" pitchFamily="18" charset="0"/>
                          <a:cs typeface="Times New Roman" panose="02020603050405020304" pitchFamily="18" charset="0"/>
                        </a:rPr>
                        <m:t>&gt;</m:t>
                      </m:r>
                      <m:d>
                        <m:dPr>
                          <m:ctrlPr>
                            <a:rPr lang="en-US" altLang="zh-TW" sz="1400" i="1">
                              <a:latin typeface="Cambria Math" panose="02040503050406030204" pitchFamily="18" charset="0"/>
                              <a:cs typeface="Times New Roman" panose="02020603050405020304" pitchFamily="18" charset="0"/>
                            </a:rPr>
                          </m:ctrlPr>
                        </m:dPr>
                        <m:e>
                          <m:nary>
                            <m:naryPr>
                              <m:chr m:val="∑"/>
                              <m:supHide m:val="on"/>
                              <m:ctrlPr>
                                <a:rPr lang="en-US" altLang="zh-TW" sz="1400" i="1">
                                  <a:latin typeface="Cambria Math" panose="02040503050406030204" pitchFamily="18" charset="0"/>
                                  <a:cs typeface="Times New Roman" panose="02020603050405020304" pitchFamily="18" charset="0"/>
                                </a:rPr>
                              </m:ctrlPr>
                            </m:naryPr>
                            <m:sub>
                              <m:r>
                                <a:rPr lang="en-US" altLang="zh-TW" sz="1400" i="1">
                                  <a:latin typeface="Cambria Math" panose="02040503050406030204" pitchFamily="18" charset="0"/>
                                  <a:cs typeface="Times New Roman" panose="02020603050405020304" pitchFamily="18" charset="0"/>
                                </a:rPr>
                                <m:t>0≤</m:t>
                              </m:r>
                              <m:r>
                                <a:rPr lang="en-US" altLang="zh-TW" sz="1400" i="1">
                                  <a:latin typeface="Cambria Math" panose="02040503050406030204" pitchFamily="18" charset="0"/>
                                  <a:cs typeface="Times New Roman" panose="02020603050405020304" pitchFamily="18" charset="0"/>
                                </a:rPr>
                                <m:t>𝑛</m:t>
                              </m:r>
                              <m:r>
                                <a:rPr lang="en-US" altLang="zh-TW" sz="1400" i="1">
                                  <a:latin typeface="Cambria Math" panose="02040503050406030204" pitchFamily="18" charset="0"/>
                                  <a:cs typeface="Times New Roman" panose="02020603050405020304" pitchFamily="18" charset="0"/>
                                </a:rPr>
                                <m:t>&lt;</m:t>
                              </m:r>
                              <m:r>
                                <a:rPr lang="en-US" altLang="zh-TW" sz="1400" i="1">
                                  <a:latin typeface="Cambria Math" panose="02040503050406030204" pitchFamily="18" charset="0"/>
                                  <a:cs typeface="Times New Roman" panose="02020603050405020304" pitchFamily="18" charset="0"/>
                                </a:rPr>
                                <m:t>𝑙</m:t>
                              </m:r>
                            </m:sub>
                            <m:sup/>
                            <m:e>
                              <m:sSubSup>
                                <m:sSubSupPr>
                                  <m:ctrlPr>
                                    <a:rPr lang="en-US" altLang="zh-TW" sz="1400" i="1">
                                      <a:latin typeface="Cambria Math" panose="02040503050406030204" pitchFamily="18" charset="0"/>
                                      <a:cs typeface="Times New Roman" panose="02020603050405020304" pitchFamily="18" charset="0"/>
                                    </a:rPr>
                                  </m:ctrlPr>
                                </m:sSubSup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up>
                                  <m:r>
                                    <a:rPr lang="en-US" altLang="zh-TW" sz="1400" i="1">
                                      <a:latin typeface="Cambria Math" panose="02040503050406030204" pitchFamily="18" charset="0"/>
                                      <a:cs typeface="Times New Roman" panose="02020603050405020304" pitchFamily="18" charset="0"/>
                                    </a:rPr>
                                    <m:t>2</m:t>
                                  </m:r>
                                </m:sup>
                              </m:sSubSup>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𝑛</m:t>
                                  </m:r>
                                </m:e>
                              </m:d>
                              <m:r>
                                <a:rPr lang="en-US" altLang="zh-TW" sz="1400" i="1">
                                  <a:latin typeface="Cambria Math" panose="02040503050406030204" pitchFamily="18" charset="0"/>
                                  <a:cs typeface="Times New Roman" panose="02020603050405020304" pitchFamily="18" charset="0"/>
                                </a:rPr>
                                <m:t>+</m:t>
                              </m:r>
                              <m:nary>
                                <m:naryPr>
                                  <m:chr m:val="∑"/>
                                  <m:supHide m:val="on"/>
                                  <m:ctrlPr>
                                    <a:rPr lang="en-US" altLang="zh-TW" sz="1400" i="1">
                                      <a:latin typeface="Cambria Math" panose="02040503050406030204" pitchFamily="18" charset="0"/>
                                      <a:cs typeface="Times New Roman" panose="02020603050405020304" pitchFamily="18" charset="0"/>
                                    </a:rPr>
                                  </m:ctrlPr>
                                </m:naryPr>
                                <m:sub>
                                  <m:r>
                                    <a:rPr lang="en-US" altLang="zh-TW" sz="1400" i="1">
                                      <a:latin typeface="Cambria Math" panose="02040503050406030204" pitchFamily="18" charset="0"/>
                                      <a:cs typeface="Times New Roman" panose="02020603050405020304" pitchFamily="18" charset="0"/>
                                    </a:rPr>
                                    <m:t>𝑛</m:t>
                                  </m:r>
                                  <m:r>
                                    <a:rPr lang="en-US" altLang="zh-TW" sz="1400" i="1">
                                      <a:latin typeface="Cambria Math" panose="02040503050406030204" pitchFamily="18" charset="0"/>
                                      <a:cs typeface="Times New Roman" panose="02020603050405020304" pitchFamily="18" charset="0"/>
                                    </a:rPr>
                                    <m:t>&gt;0</m:t>
                                  </m:r>
                                </m:sub>
                                <m:sup/>
                                <m:e>
                                  <m:sSup>
                                    <m:sSupPr>
                                      <m:ctrlPr>
                                        <a:rPr lang="en-US" altLang="zh-TW" sz="1400" i="1">
                                          <a:latin typeface="Cambria Math" panose="02040503050406030204" pitchFamily="18" charset="0"/>
                                          <a:cs typeface="Times New Roman" panose="02020603050405020304" pitchFamily="18" charset="0"/>
                                        </a:rPr>
                                      </m:ctrlPr>
                                    </m:sSupPr>
                                    <m:e>
                                      <m:d>
                                        <m:dPr>
                                          <m:begChr m:val="["/>
                                          <m:endChr m:val="]"/>
                                          <m:ctrlPr>
                                            <a:rPr lang="en-US" altLang="zh-TW" sz="1400" i="1">
                                              <a:latin typeface="Cambria Math" panose="02040503050406030204" pitchFamily="18" charset="0"/>
                                              <a:cs typeface="Times New Roman" panose="02020603050405020304" pitchFamily="18" charset="0"/>
                                            </a:rPr>
                                          </m:ctrlPr>
                                        </m:dPr>
                                        <m:e>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𝑙</m:t>
                                              </m:r>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𝑛</m:t>
                                              </m:r>
                                            </m:e>
                                          </m:d>
                                          <m:r>
                                            <a:rPr lang="en-US" altLang="zh-TW" sz="1400" i="1">
                                              <a:latin typeface="Cambria Math" panose="02040503050406030204" pitchFamily="18" charset="0"/>
                                              <a:cs typeface="Times New Roman" panose="02020603050405020304" pitchFamily="18" charset="0"/>
                                            </a:rPr>
                                            <m:t>−</m:t>
                                          </m:r>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𝐺</m:t>
                                              </m:r>
                                            </m:e>
                                            <m:sub>
                                              <m:r>
                                                <a:rPr lang="en-US" altLang="zh-TW" sz="1400" i="1">
                                                  <a:latin typeface="Cambria Math" panose="02040503050406030204" pitchFamily="18" charset="0"/>
                                                  <a:cs typeface="Times New Roman" panose="02020603050405020304" pitchFamily="18" charset="0"/>
                                                </a:rPr>
                                                <m:t>0</m:t>
                                              </m:r>
                                            </m:sub>
                                          </m:sSub>
                                          <m:d>
                                            <m:dPr>
                                              <m:ctrlPr>
                                                <a:rPr lang="en-US" altLang="zh-TW" sz="1400" i="1">
                                                  <a:latin typeface="Cambria Math" panose="02040503050406030204" pitchFamily="18" charset="0"/>
                                                  <a:cs typeface="Times New Roman" panose="02020603050405020304" pitchFamily="18" charset="0"/>
                                                </a:rPr>
                                              </m:ctrlPr>
                                            </m:dPr>
                                            <m:e>
                                              <m:r>
                                                <a:rPr lang="en-US" altLang="zh-TW" sz="1400" i="1">
                                                  <a:latin typeface="Cambria Math" panose="02040503050406030204" pitchFamily="18" charset="0"/>
                                                  <a:cs typeface="Times New Roman" panose="02020603050405020304" pitchFamily="18" charset="0"/>
                                                </a:rPr>
                                                <m:t>𝑛</m:t>
                                              </m:r>
                                            </m:e>
                                          </m:d>
                                        </m:e>
                                      </m:d>
                                    </m:e>
                                    <m:sup>
                                      <m:r>
                                        <a:rPr lang="en-US" altLang="zh-TW" sz="1400" i="1">
                                          <a:latin typeface="Cambria Math" panose="02040503050406030204" pitchFamily="18" charset="0"/>
                                          <a:cs typeface="Times New Roman" panose="02020603050405020304" pitchFamily="18" charset="0"/>
                                        </a:rPr>
                                        <m:t>2</m:t>
                                      </m:r>
                                    </m:sup>
                                  </m:sSup>
                                </m:e>
                              </m:nary>
                            </m:e>
                          </m:nary>
                        </m:e>
                      </m:d>
                      <m:r>
                        <a:rPr lang="en-US" altLang="zh-TW" sz="1400" i="1">
                          <a:latin typeface="Cambria Math" panose="02040503050406030204" pitchFamily="18" charset="0"/>
                          <a:cs typeface="Times New Roman" panose="02020603050405020304" pitchFamily="18" charset="0"/>
                        </a:rPr>
                        <m:t>+2</m:t>
                      </m:r>
                      <m:r>
                        <m:rPr>
                          <m:sty m:val="p"/>
                        </m:rPr>
                        <a:rPr lang="en-US" altLang="zh-TW" sz="1400">
                          <a:latin typeface="Cambria Math" panose="02040503050406030204" pitchFamily="18" charset="0"/>
                          <a:cs typeface="Times New Roman" panose="02020603050405020304" pitchFamily="18" charset="0"/>
                        </a:rPr>
                        <m:t>Δ</m:t>
                      </m:r>
                      <m:r>
                        <a:rPr lang="en-US" altLang="zh-TW" sz="1400" i="1">
                          <a:latin typeface="Cambria Math" panose="02040503050406030204" pitchFamily="18" charset="0"/>
                          <a:cs typeface="Times New Roman" panose="02020603050405020304" pitchFamily="18" charset="0"/>
                        </a:rPr>
                        <m:t>(</m:t>
                      </m:r>
                      <m:r>
                        <a:rPr lang="en-US" altLang="zh-TW" sz="1400" i="1">
                          <a:latin typeface="Cambria Math" panose="02040503050406030204" pitchFamily="18" charset="0"/>
                          <a:cs typeface="Times New Roman" panose="02020603050405020304" pitchFamily="18" charset="0"/>
                        </a:rPr>
                        <m:t>𝑙</m:t>
                      </m:r>
                      <m:r>
                        <a:rPr lang="en-US" altLang="zh-TW" sz="1400" i="1">
                          <a:latin typeface="Cambria Math" panose="02040503050406030204" pitchFamily="18" charset="0"/>
                          <a:cs typeface="Times New Roman" panose="02020603050405020304" pitchFamily="18" charset="0"/>
                        </a:rPr>
                        <m:t>)+</m:t>
                      </m:r>
                      <m:sSub>
                        <m:sSubPr>
                          <m:ctrlPr>
                            <a:rPr lang="en-US" altLang="zh-TW" sz="1400" i="1">
                              <a:latin typeface="Cambria Math" panose="02040503050406030204" pitchFamily="18" charset="0"/>
                              <a:cs typeface="Times New Roman" panose="02020603050405020304" pitchFamily="18" charset="0"/>
                            </a:rPr>
                          </m:ctrlPr>
                        </m:sSubPr>
                        <m:e>
                          <m:r>
                            <a:rPr lang="en-US" altLang="zh-TW" sz="1400" i="1">
                              <a:latin typeface="Cambria Math" panose="02040503050406030204" pitchFamily="18" charset="0"/>
                              <a:cs typeface="Times New Roman" panose="02020603050405020304" pitchFamily="18" charset="0"/>
                            </a:rPr>
                            <m:t>𝐷</m:t>
                          </m:r>
                        </m:e>
                        <m:sub>
                          <m:r>
                            <a:rPr lang="en-US" altLang="zh-TW" sz="1400" i="1">
                              <a:latin typeface="Cambria Math" panose="02040503050406030204" pitchFamily="18" charset="0"/>
                              <a:cs typeface="Times New Roman" panose="02020603050405020304" pitchFamily="18" charset="0"/>
                            </a:rPr>
                            <m:t>𝜂</m:t>
                          </m:r>
                        </m:sub>
                      </m:sSub>
                      <m:r>
                        <a:rPr lang="en-US" altLang="zh-TW" sz="1400" i="1">
                          <a:latin typeface="Cambria Math" panose="02040503050406030204" pitchFamily="18" charset="0"/>
                          <a:cs typeface="Times New Roman" panose="02020603050405020304" pitchFamily="18" charset="0"/>
                        </a:rPr>
                        <m:t>𝑙</m:t>
                      </m:r>
                    </m:oMath>
                  </m:oMathPara>
                </a14:m>
                <a:endParaRPr lang="zh-TW" altLang="en-US" sz="1400" dirty="0"/>
              </a:p>
            </p:txBody>
          </p:sp>
        </mc:Choice>
        <mc:Fallback xmlns="">
          <p:sp>
            <p:nvSpPr>
              <p:cNvPr id="16" name="矩形 15">
                <a:extLst>
                  <a:ext uri="{FF2B5EF4-FFF2-40B4-BE49-F238E27FC236}">
                    <a16:creationId xmlns:a16="http://schemas.microsoft.com/office/drawing/2014/main" id="{69012BF6-5B4D-4575-93A4-CD9551DA7C17}"/>
                  </a:ext>
                </a:extLst>
              </p:cNvPr>
              <p:cNvSpPr>
                <a:spLocks noRot="1" noChangeAspect="1" noMove="1" noResize="1" noEditPoints="1" noAdjustHandles="1" noChangeArrowheads="1" noChangeShapeType="1" noTextEdit="1"/>
              </p:cNvSpPr>
              <p:nvPr/>
            </p:nvSpPr>
            <p:spPr>
              <a:xfrm>
                <a:off x="385010" y="2585791"/>
                <a:ext cx="9552432" cy="665952"/>
              </a:xfrm>
              <a:prstGeom prst="rect">
                <a:avLst/>
              </a:prstGeom>
              <a:blipFill>
                <a:blip r:embed="rId9"/>
                <a:stretch>
                  <a:fillRect/>
                </a:stretch>
              </a:blipFill>
            </p:spPr>
            <p:txBody>
              <a:bodyPr/>
              <a:lstStyle/>
              <a:p>
                <a:r>
                  <a:rPr lang="zh-TW" altLang="en-US">
                    <a:noFill/>
                  </a:rPr>
                  <a:t> </a:t>
                </a:r>
              </a:p>
            </p:txBody>
          </p:sp>
        </mc:Fallback>
      </mc:AlternateContent>
      <p:pic>
        <p:nvPicPr>
          <p:cNvPr id="17" name="圖片 16">
            <a:extLst>
              <a:ext uri="{FF2B5EF4-FFF2-40B4-BE49-F238E27FC236}">
                <a16:creationId xmlns:a16="http://schemas.microsoft.com/office/drawing/2014/main" id="{37D370F1-DA6D-4E78-AF65-290E75EECC50}"/>
              </a:ext>
            </a:extLst>
          </p:cNvPr>
          <p:cNvPicPr>
            <a:picLocks noChangeAspect="1"/>
          </p:cNvPicPr>
          <p:nvPr/>
        </p:nvPicPr>
        <p:blipFill>
          <a:blip r:embed="rId10"/>
          <a:stretch>
            <a:fillRect/>
          </a:stretch>
        </p:blipFill>
        <p:spPr>
          <a:xfrm>
            <a:off x="115148" y="4611280"/>
            <a:ext cx="3186258" cy="2246720"/>
          </a:xfrm>
          <a:prstGeom prst="rect">
            <a:avLst/>
          </a:prstGeom>
        </p:spPr>
      </p:pic>
      <p:pic>
        <p:nvPicPr>
          <p:cNvPr id="18" name="圖片 17">
            <a:extLst>
              <a:ext uri="{FF2B5EF4-FFF2-40B4-BE49-F238E27FC236}">
                <a16:creationId xmlns:a16="http://schemas.microsoft.com/office/drawing/2014/main" id="{4D056F0F-DEBC-43DE-B872-F98CD847F618}"/>
              </a:ext>
            </a:extLst>
          </p:cNvPr>
          <p:cNvPicPr>
            <a:picLocks noChangeAspect="1"/>
          </p:cNvPicPr>
          <p:nvPr/>
        </p:nvPicPr>
        <p:blipFill>
          <a:blip r:embed="rId11"/>
          <a:stretch>
            <a:fillRect/>
          </a:stretch>
        </p:blipFill>
        <p:spPr>
          <a:xfrm>
            <a:off x="3401218" y="4671255"/>
            <a:ext cx="3117552" cy="2179022"/>
          </a:xfrm>
          <a:prstGeom prst="rect">
            <a:avLst/>
          </a:prstGeom>
        </p:spPr>
      </p:pic>
      <p:pic>
        <p:nvPicPr>
          <p:cNvPr id="19" name="圖片 18">
            <a:extLst>
              <a:ext uri="{FF2B5EF4-FFF2-40B4-BE49-F238E27FC236}">
                <a16:creationId xmlns:a16="http://schemas.microsoft.com/office/drawing/2014/main" id="{B78F8C90-EF6E-4E02-ADA0-A6E6D04A0899}"/>
              </a:ext>
            </a:extLst>
          </p:cNvPr>
          <p:cNvPicPr>
            <a:picLocks noChangeAspect="1"/>
          </p:cNvPicPr>
          <p:nvPr/>
        </p:nvPicPr>
        <p:blipFill>
          <a:blip r:embed="rId12"/>
          <a:stretch>
            <a:fillRect/>
          </a:stretch>
        </p:blipFill>
        <p:spPr>
          <a:xfrm>
            <a:off x="7955039" y="1146249"/>
            <a:ext cx="3878496" cy="2610889"/>
          </a:xfrm>
          <a:prstGeom prst="rect">
            <a:avLst/>
          </a:prstGeom>
        </p:spPr>
      </p:pic>
    </p:spTree>
    <p:extLst>
      <p:ext uri="{BB962C8B-B14F-4D97-AF65-F5344CB8AC3E}">
        <p14:creationId xmlns:p14="http://schemas.microsoft.com/office/powerpoint/2010/main" val="2186195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A7E18809-9E62-4F60-BFA5-4BB0F7A623ED}"/>
              </a:ext>
            </a:extLst>
          </p:cNvPr>
          <p:cNvSpPr txBox="1"/>
          <p:nvPr/>
        </p:nvSpPr>
        <p:spPr>
          <a:xfrm>
            <a:off x="385010" y="561474"/>
            <a:ext cx="1818126" cy="523220"/>
          </a:xfrm>
          <a:prstGeom prst="rect">
            <a:avLst/>
          </a:prstGeom>
          <a:noFill/>
        </p:spPr>
        <p:txBody>
          <a:bodyPr wrap="none" rtlCol="0">
            <a:spAutoFit/>
          </a:bodyPr>
          <a:lstStyle/>
          <a:p>
            <a:r>
              <a:rPr lang="en-US" altLang="zh-TW" sz="2800" dirty="0">
                <a:latin typeface="Times New Roman" panose="02020603050405020304" pitchFamily="18" charset="0"/>
              </a:rPr>
              <a:t>Conclusion</a:t>
            </a:r>
            <a:endParaRPr lang="zh-TW" altLang="en-US" sz="2800" dirty="0">
              <a:latin typeface="Times New Roman" panose="02020603050405020304" pitchFamily="18" charset="0"/>
            </a:endParaRPr>
          </a:p>
        </p:txBody>
      </p:sp>
      <p:sp>
        <p:nvSpPr>
          <p:cNvPr id="5" name="文字方塊 4">
            <a:extLst>
              <a:ext uri="{FF2B5EF4-FFF2-40B4-BE49-F238E27FC236}">
                <a16:creationId xmlns:a16="http://schemas.microsoft.com/office/drawing/2014/main" id="{E0B35CBB-122E-4549-B8BD-D058B637EC11}"/>
              </a:ext>
            </a:extLst>
          </p:cNvPr>
          <p:cNvSpPr txBox="1"/>
          <p:nvPr/>
        </p:nvSpPr>
        <p:spPr>
          <a:xfrm>
            <a:off x="385010" y="1371600"/>
            <a:ext cx="10982237" cy="212006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altLang="zh-TW" b="0" i="0" dirty="0">
                <a:effectLst/>
                <a:latin typeface="Times New Roman" panose="02020603050405020304" pitchFamily="18" charset="0"/>
                <a:cs typeface="Times New Roman" panose="02020603050405020304" pitchFamily="18" charset="0"/>
              </a:rPr>
              <a:t>The initially calculated values of the Response function no longer align well with the descriptions in the paper.</a:t>
            </a:r>
          </a:p>
          <a:p>
            <a:pPr marL="285750" indent="-285750">
              <a:lnSpc>
                <a:spcPct val="150000"/>
              </a:lnSpc>
              <a:buFont typeface="Arial" panose="020B0604020202020204" pitchFamily="34" charset="0"/>
              <a:buChar char="•"/>
            </a:pPr>
            <a:r>
              <a:rPr lang="en-US" altLang="zh-TW" b="0" i="0" dirty="0">
                <a:effectLst/>
                <a:latin typeface="Times New Roman" panose="02020603050405020304" pitchFamily="18" charset="0"/>
                <a:cs typeface="Times New Roman" panose="02020603050405020304" pitchFamily="18" charset="0"/>
              </a:rPr>
              <a:t>After data processing, the theoretical responses and price fluctuations calculated using the fitted beta and gamma from historical data also exhibit significant discrepancies from the actual historical data. The reason might be attributed to the significant difference in market trading volume between twenty years ago and the present.</a:t>
            </a:r>
            <a:endParaRPr lang="en-US" altLang="zh-TW"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598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1495CD03-BD7D-4261-9B6E-7E35AEC6FC47}"/>
              </a:ext>
            </a:extLst>
          </p:cNvPr>
          <p:cNvSpPr txBox="1"/>
          <p:nvPr/>
        </p:nvSpPr>
        <p:spPr>
          <a:xfrm>
            <a:off x="385010" y="561474"/>
            <a:ext cx="1959191" cy="523220"/>
          </a:xfrm>
          <a:prstGeom prst="rect">
            <a:avLst/>
          </a:prstGeom>
          <a:noFill/>
        </p:spPr>
        <p:txBody>
          <a:bodyPr wrap="none" rtlCol="0">
            <a:spAutoFit/>
          </a:bodyPr>
          <a:lstStyle/>
          <a:p>
            <a:r>
              <a:rPr lang="en-US" altLang="zh-TW" sz="2800" dirty="0">
                <a:latin typeface="Times New Roman" panose="02020603050405020304" pitchFamily="18" charset="0"/>
              </a:rPr>
              <a:t>Introduction</a:t>
            </a:r>
            <a:endParaRPr lang="zh-TW" altLang="en-US" sz="2800" dirty="0">
              <a:latin typeface="Times New Roman" panose="02020603050405020304" pitchFamily="18" charset="0"/>
            </a:endParaRPr>
          </a:p>
        </p:txBody>
      </p:sp>
      <p:sp>
        <p:nvSpPr>
          <p:cNvPr id="3" name="矩形 2">
            <a:extLst>
              <a:ext uri="{FF2B5EF4-FFF2-40B4-BE49-F238E27FC236}">
                <a16:creationId xmlns:a16="http://schemas.microsoft.com/office/drawing/2014/main" id="{F447236B-B923-4D63-A75B-F5CB4675C3E7}"/>
              </a:ext>
            </a:extLst>
          </p:cNvPr>
          <p:cNvSpPr/>
          <p:nvPr/>
        </p:nvSpPr>
        <p:spPr>
          <a:xfrm>
            <a:off x="385010" y="1423009"/>
            <a:ext cx="11197390" cy="1427570"/>
          </a:xfrm>
          <a:prstGeom prst="rect">
            <a:avLst/>
          </a:prstGeom>
        </p:spPr>
        <p:txBody>
          <a:bodyPr wrap="square">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The aim of this paper</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Study how price changing at the trade by trade level </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Analyze the interplay between the impact of each trade on the price and the volatility</a:t>
            </a:r>
          </a:p>
        </p:txBody>
      </p:sp>
      <p:sp>
        <p:nvSpPr>
          <p:cNvPr id="4" name="矩形 3">
            <a:extLst>
              <a:ext uri="{FF2B5EF4-FFF2-40B4-BE49-F238E27FC236}">
                <a16:creationId xmlns:a16="http://schemas.microsoft.com/office/drawing/2014/main" id="{531BCD92-6B71-4070-9608-69ECC9A2854F}"/>
              </a:ext>
            </a:extLst>
          </p:cNvPr>
          <p:cNvSpPr/>
          <p:nvPr/>
        </p:nvSpPr>
        <p:spPr>
          <a:xfrm>
            <a:off x="385010" y="2988057"/>
            <a:ext cx="11197390" cy="3505062"/>
          </a:xfrm>
          <a:prstGeom prst="rect">
            <a:avLst/>
          </a:prstGeom>
        </p:spPr>
        <p:txBody>
          <a:bodyPr wrap="square">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Main concepts :</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The random walk nature of prices is in fact highly non trivial and results from a fine-tuned competition between two populations of traders, </a:t>
            </a:r>
            <a:r>
              <a:rPr lang="en-US" altLang="zh-TW" dirty="0">
                <a:solidFill>
                  <a:srgbClr val="FF0000"/>
                </a:solidFill>
                <a:latin typeface="Times New Roman" panose="02020603050405020304" pitchFamily="18" charset="0"/>
                <a:cs typeface="Times New Roman" panose="02020603050405020304" pitchFamily="18" charset="0"/>
              </a:rPr>
              <a:t>liquidity providers </a:t>
            </a:r>
            <a:r>
              <a:rPr lang="en-US" altLang="zh-TW" dirty="0">
                <a:latin typeface="Times New Roman" panose="02020603050405020304" pitchFamily="18" charset="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Liquidity providers</a:t>
            </a:r>
            <a:r>
              <a:rPr lang="en-US" altLang="zh-TW" dirty="0">
                <a:latin typeface="Times New Roman" panose="02020603050405020304" pitchFamily="18" charset="0"/>
                <a:cs typeface="Times New Roman" panose="02020603050405020304" pitchFamily="18" charset="0"/>
              </a:rPr>
              <a:t>) on the one hand, and </a:t>
            </a:r>
            <a:r>
              <a:rPr lang="en-US" altLang="zh-TW" dirty="0">
                <a:solidFill>
                  <a:srgbClr val="FF0000"/>
                </a:solidFill>
                <a:latin typeface="Times New Roman" panose="02020603050405020304" pitchFamily="18" charset="0"/>
                <a:cs typeface="Times New Roman" panose="02020603050405020304" pitchFamily="18" charset="0"/>
              </a:rPr>
              <a:t>liquidity takers</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Liquidity takers</a:t>
            </a:r>
            <a:r>
              <a:rPr lang="en-US" altLang="zh-TW" dirty="0">
                <a:latin typeface="Times New Roman" panose="02020603050405020304" pitchFamily="18" charset="0"/>
                <a:cs typeface="Times New Roman" panose="02020603050405020304" pitchFamily="18" charset="0"/>
              </a:rPr>
              <a:t>)</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Deliver the observations of price fluctuation, price response and trades’ correlation from empirical data.</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Compare the price fluctuation and price response with and without trades correlation exists.</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Based on the features of price fluctuations and response in empirical data, construct a pairwise price model and bare impact function(decay function) which can explain the features.</a:t>
            </a:r>
          </a:p>
        </p:txBody>
      </p:sp>
      <p:pic>
        <p:nvPicPr>
          <p:cNvPr id="5" name="Picture 2" descr="Anomalous diffusion - Wikipedia">
            <a:extLst>
              <a:ext uri="{FF2B5EF4-FFF2-40B4-BE49-F238E27FC236}">
                <a16:creationId xmlns:a16="http://schemas.microsoft.com/office/drawing/2014/main" id="{3782E632-2583-4D18-9B67-46099E95C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9906" y="626637"/>
            <a:ext cx="2907084" cy="2223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002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BE662F1D-E9E7-4D88-8120-FFFDF512C47D}"/>
              </a:ext>
            </a:extLst>
          </p:cNvPr>
          <p:cNvSpPr txBox="1"/>
          <p:nvPr/>
        </p:nvSpPr>
        <p:spPr>
          <a:xfrm>
            <a:off x="385010" y="561474"/>
            <a:ext cx="1959191" cy="523220"/>
          </a:xfrm>
          <a:prstGeom prst="rect">
            <a:avLst/>
          </a:prstGeom>
          <a:noFill/>
        </p:spPr>
        <p:txBody>
          <a:bodyPr wrap="none" rtlCol="0">
            <a:spAutoFit/>
          </a:bodyPr>
          <a:lstStyle/>
          <a:p>
            <a:r>
              <a:rPr lang="en-US" altLang="zh-TW" sz="2800" dirty="0">
                <a:latin typeface="Times New Roman" panose="02020603050405020304" pitchFamily="18" charset="0"/>
              </a:rPr>
              <a:t>Introduction</a:t>
            </a:r>
            <a:endParaRPr lang="zh-TW" altLang="en-US" sz="2800" dirty="0">
              <a:latin typeface="Times New Roman" panose="02020603050405020304" pitchFamily="18" charset="0"/>
            </a:endParaRPr>
          </a:p>
        </p:txBody>
      </p:sp>
      <p:sp>
        <p:nvSpPr>
          <p:cNvPr id="5" name="矩形 4">
            <a:extLst>
              <a:ext uri="{FF2B5EF4-FFF2-40B4-BE49-F238E27FC236}">
                <a16:creationId xmlns:a16="http://schemas.microsoft.com/office/drawing/2014/main" id="{1F92A89E-ED22-45D7-9A92-C231962FAACD}"/>
              </a:ext>
            </a:extLst>
          </p:cNvPr>
          <p:cNvSpPr/>
          <p:nvPr/>
        </p:nvSpPr>
        <p:spPr>
          <a:xfrm>
            <a:off x="385010" y="1423009"/>
            <a:ext cx="11197390" cy="2223942"/>
          </a:xfrm>
          <a:prstGeom prst="rect">
            <a:avLst/>
          </a:prstGeom>
        </p:spPr>
        <p:txBody>
          <a:bodyPr wrap="square">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Liquidity takers:</a:t>
            </a:r>
          </a:p>
          <a:p>
            <a:pPr marL="285750" indent="-285750">
              <a:lnSpc>
                <a:spcPct val="20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Leading to </a:t>
            </a:r>
            <a:r>
              <a:rPr lang="en-US" altLang="zh-TW" dirty="0">
                <a:solidFill>
                  <a:srgbClr val="FF0000"/>
                </a:solidFill>
                <a:latin typeface="Times New Roman" panose="02020603050405020304" pitchFamily="18" charset="0"/>
                <a:cs typeface="Times New Roman" panose="02020603050405020304" pitchFamily="18" charset="0"/>
              </a:rPr>
              <a:t>super-diffusion</a:t>
            </a:r>
            <a:r>
              <a:rPr lang="en-US" altLang="zh-TW" dirty="0">
                <a:latin typeface="Times New Roman" panose="02020603050405020304" pitchFamily="18" charset="0"/>
                <a:cs typeface="Times New Roman" panose="02020603050405020304" pitchFamily="18" charset="0"/>
              </a:rPr>
              <a:t> – the autocorrelation of market order flow.</a:t>
            </a:r>
          </a:p>
          <a:p>
            <a:pPr marL="285750" indent="-285750">
              <a:lnSpc>
                <a:spcPct val="200000"/>
              </a:lnSpc>
              <a:buFont typeface="Arial" panose="020B0604020202020204" pitchFamily="34" charset="0"/>
              <a:buChar char="•"/>
            </a:pPr>
            <a:r>
              <a:rPr lang="en-US" altLang="zh-TW" dirty="0">
                <a:solidFill>
                  <a:srgbClr val="FF0000"/>
                </a:solidFill>
                <a:latin typeface="Times New Roman" panose="02020603050405020304" pitchFamily="18" charset="0"/>
                <a:cs typeface="Times New Roman" panose="02020603050405020304" pitchFamily="18" charset="0"/>
              </a:rPr>
              <a:t>Dividing one’s order in small chunks</a:t>
            </a:r>
            <a:r>
              <a:rPr lang="en-US" altLang="zh-TW" dirty="0">
                <a:latin typeface="Times New Roman" panose="02020603050405020304" pitchFamily="18" charset="0"/>
                <a:cs typeface="Times New Roman" panose="02020603050405020304" pitchFamily="18" charset="0"/>
              </a:rPr>
              <a:t> and disperse these as much as possible over time so as not to appear on the ‘radar screens’. </a:t>
            </a:r>
          </a:p>
        </p:txBody>
      </p:sp>
      <p:sp>
        <p:nvSpPr>
          <p:cNvPr id="6" name="矩形 5">
            <a:extLst>
              <a:ext uri="{FF2B5EF4-FFF2-40B4-BE49-F238E27FC236}">
                <a16:creationId xmlns:a16="http://schemas.microsoft.com/office/drawing/2014/main" id="{07913332-5611-4935-9C83-025E7DF3895E}"/>
              </a:ext>
            </a:extLst>
          </p:cNvPr>
          <p:cNvSpPr/>
          <p:nvPr/>
        </p:nvSpPr>
        <p:spPr>
          <a:xfrm>
            <a:off x="385010" y="3765047"/>
            <a:ext cx="11197390" cy="1669944"/>
          </a:xfrm>
          <a:prstGeom prst="rect">
            <a:avLst/>
          </a:prstGeom>
        </p:spPr>
        <p:txBody>
          <a:bodyPr wrap="square">
            <a:spAutoFit/>
          </a:bodyPr>
          <a:lstStyle/>
          <a:p>
            <a:pPr>
              <a:lnSpc>
                <a:spcPct val="150000"/>
              </a:lnSpc>
            </a:pPr>
            <a:r>
              <a:rPr lang="en-US" altLang="zh-TW" sz="2400" dirty="0">
                <a:latin typeface="Times New Roman" panose="02020603050405020304" pitchFamily="18" charset="0"/>
                <a:cs typeface="Times New Roman" panose="02020603050405020304" pitchFamily="18" charset="0"/>
              </a:rPr>
              <a:t>Liquidity providers(or market makers):</a:t>
            </a:r>
          </a:p>
          <a:p>
            <a:pPr marL="285750" indent="-285750">
              <a:lnSpc>
                <a:spcPct val="20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Leading to </a:t>
            </a:r>
            <a:r>
              <a:rPr lang="en-US" altLang="zh-TW" dirty="0">
                <a:solidFill>
                  <a:srgbClr val="FF0000"/>
                </a:solidFill>
                <a:latin typeface="Times New Roman" panose="02020603050405020304" pitchFamily="18" charset="0"/>
                <a:cs typeface="Times New Roman" panose="02020603050405020304" pitchFamily="18" charset="0"/>
              </a:rPr>
              <a:t>sub-diffusion</a:t>
            </a:r>
            <a:r>
              <a:rPr lang="en-US" altLang="zh-TW" dirty="0">
                <a:latin typeface="Times New Roman" panose="02020603050405020304" pitchFamily="18" charset="0"/>
                <a:cs typeface="Times New Roman" panose="02020603050405020304" pitchFamily="18" charset="0"/>
              </a:rPr>
              <a:t> – the decay of the bare impact function.</a:t>
            </a:r>
          </a:p>
          <a:p>
            <a:pPr marL="285750" indent="-285750">
              <a:lnSpc>
                <a:spcPct val="20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Their </a:t>
            </a:r>
            <a:r>
              <a:rPr lang="en-US" altLang="zh-TW" dirty="0">
                <a:solidFill>
                  <a:srgbClr val="FF0000"/>
                </a:solidFill>
                <a:latin typeface="Times New Roman" panose="02020603050405020304" pitchFamily="18" charset="0"/>
                <a:cs typeface="Times New Roman" panose="02020603050405020304" pitchFamily="18" charset="0"/>
              </a:rPr>
              <a:t>profit comes from the bid-ask spread</a:t>
            </a:r>
            <a:r>
              <a:rPr lang="en-US" altLang="zh-TW"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4158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文字方塊 1">
                <a:extLst>
                  <a:ext uri="{FF2B5EF4-FFF2-40B4-BE49-F238E27FC236}">
                    <a16:creationId xmlns:a16="http://schemas.microsoft.com/office/drawing/2014/main" id="{545892FA-C8F4-46B2-959F-8AF9F8305C46}"/>
                  </a:ext>
                </a:extLst>
              </p:cNvPr>
              <p:cNvSpPr txBox="1"/>
              <p:nvPr/>
            </p:nvSpPr>
            <p:spPr>
              <a:xfrm>
                <a:off x="385010" y="1309433"/>
                <a:ext cx="11394614" cy="3787383"/>
              </a:xfrm>
              <a:prstGeom prst="rect">
                <a:avLst/>
              </a:prstGeom>
              <a:noFill/>
            </p:spPr>
            <p:txBody>
              <a:bodyPr wrap="square" rtlCol="0">
                <a:spAutoFit/>
              </a:bodyPr>
              <a:lstStyle/>
              <a:p>
                <a:pPr marL="285750" indent="-285750">
                  <a:lnSpc>
                    <a:spcPct val="150000"/>
                  </a:lnSpc>
                  <a:buFont typeface="Arial" panose="020B0604020202020204" pitchFamily="34" charset="0"/>
                  <a:buChar char="•"/>
                </a:pPr>
                <a14:m>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𝑝</m:t>
                        </m:r>
                      </m:e>
                      <m:sub>
                        <m:r>
                          <a:rPr lang="en-US" altLang="zh-TW" b="0" i="1" smtClean="0">
                            <a:latin typeface="Cambria Math" panose="02040503050406030204" pitchFamily="18" charset="0"/>
                          </a:rPr>
                          <m:t>𝑛</m:t>
                        </m:r>
                      </m:sub>
                    </m:sSub>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The stock price at time point n.</a:t>
                </a:r>
                <a:endParaRPr lang="en-US" altLang="zh-TW" b="0" i="1"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sSub>
                      <m:sSubPr>
                        <m:ctrlPr>
                          <a:rPr lang="en-US" altLang="zh-TW" b="0" i="1" smtClean="0">
                            <a:latin typeface="Cambria Math" panose="02040503050406030204" pitchFamily="18" charset="0"/>
                          </a:rPr>
                        </m:ctrlPr>
                      </m:sSubPr>
                      <m:e>
                        <m:r>
                          <a:rPr lang="en-US" altLang="zh-TW" b="0" i="1" smtClean="0">
                            <a:latin typeface="Cambria Math" panose="02040503050406030204" pitchFamily="18" charset="0"/>
                          </a:rPr>
                          <m:t>𝜀</m:t>
                        </m:r>
                      </m:e>
                      <m:sub>
                        <m:r>
                          <a:rPr lang="en-US" altLang="zh-TW" b="0" i="1" smtClean="0">
                            <a:latin typeface="Cambria Math" panose="02040503050406030204" pitchFamily="18" charset="0"/>
                          </a:rPr>
                          <m:t>𝑛</m:t>
                        </m:r>
                      </m:sub>
                    </m:sSub>
                    <m:r>
                      <a:rPr lang="en-US" altLang="zh-TW" b="0" i="1" smtClean="0">
                        <a:latin typeface="Cambria Math" panose="02040503050406030204" pitchFamily="18" charset="0"/>
                      </a:rPr>
                      <m:t> </m:t>
                    </m:r>
                  </m:oMath>
                </a14:m>
                <a:r>
                  <a:rPr lang="en-US" altLang="zh-TW" dirty="0">
                    <a:latin typeface="Times New Roman" panose="02020603050405020304" pitchFamily="18" charset="0"/>
                    <a:cs typeface="Times New Roman" panose="02020603050405020304" pitchFamily="18" charset="0"/>
                  </a:rPr>
                  <a:t>: The sign of a completed buy or sell at time point n. +1 for a buy and -1 for a sell.</a:t>
                </a:r>
              </a:p>
              <a:p>
                <a:pPr>
                  <a:lnSpc>
                    <a:spcPct val="150000"/>
                  </a:lnSpc>
                </a:pPr>
                <a:r>
                  <a:rPr lang="en-US" altLang="zh-TW" dirty="0">
                    <a:latin typeface="Times New Roman" panose="02020603050405020304" pitchFamily="18" charset="0"/>
                    <a:cs typeface="Times New Roman" panose="02020603050405020304" pitchFamily="18" charset="0"/>
                  </a:rPr>
                  <a:t>	</a:t>
                </a:r>
                <a14:m>
                  <m:oMath xmlns:m="http://schemas.openxmlformats.org/officeDocument/2006/math">
                    <m:r>
                      <a:rPr lang="en-US" altLang="zh-TW" i="1">
                        <a:latin typeface="Cambria Math" panose="02040503050406030204" pitchFamily="18" charset="0"/>
                      </a:rPr>
                      <m:t>𝑎</m:t>
                    </m:r>
                    <m:r>
                      <a:rPr lang="en-US" altLang="zh-TW" i="1">
                        <a:latin typeface="Cambria Math" panose="02040503050406030204" pitchFamily="18" charset="0"/>
                      </a:rPr>
                      <m:t>=</m:t>
                    </m:r>
                    <m:r>
                      <a:rPr lang="en-US" altLang="zh-TW" i="1">
                        <a:latin typeface="Cambria Math" panose="02040503050406030204" pitchFamily="18" charset="0"/>
                      </a:rPr>
                      <m:t>𝑏𝑒𝑠𝑡</m:t>
                    </m:r>
                    <m:r>
                      <a:rPr lang="en-US" altLang="zh-TW" i="1">
                        <a:latin typeface="Cambria Math" panose="02040503050406030204" pitchFamily="18" charset="0"/>
                      </a:rPr>
                      <m:t> </m:t>
                    </m:r>
                    <m:r>
                      <a:rPr lang="en-US" altLang="zh-TW" i="1">
                        <a:latin typeface="Cambria Math" panose="02040503050406030204" pitchFamily="18" charset="0"/>
                      </a:rPr>
                      <m:t>𝑏𝑢𝑦</m:t>
                    </m:r>
                    <m:r>
                      <a:rPr lang="en-US" altLang="zh-TW" i="1">
                        <a:latin typeface="Cambria Math" panose="02040503050406030204" pitchFamily="18" charset="0"/>
                      </a:rPr>
                      <m:t> </m:t>
                    </m:r>
                    <m:r>
                      <a:rPr lang="en-US" altLang="zh-TW" i="1">
                        <a:latin typeface="Cambria Math" panose="02040503050406030204" pitchFamily="18" charset="0"/>
                      </a:rPr>
                      <m:t>𝑝𝑟𝑖𝑐𝑒</m:t>
                    </m:r>
                    <m:r>
                      <a:rPr lang="en-US" altLang="zh-TW" i="1">
                        <a:latin typeface="Cambria Math" panose="02040503050406030204" pitchFamily="18" charset="0"/>
                      </a:rPr>
                      <m:t>  </m:t>
                    </m:r>
                    <m:r>
                      <a:rPr lang="en-US" altLang="zh-TW" i="1">
                        <a:latin typeface="Cambria Math" panose="02040503050406030204" pitchFamily="18" charset="0"/>
                      </a:rPr>
                      <m:t>𝑏</m:t>
                    </m:r>
                    <m:r>
                      <a:rPr lang="en-US" altLang="zh-TW" i="1">
                        <a:latin typeface="Cambria Math" panose="02040503050406030204" pitchFamily="18" charset="0"/>
                      </a:rPr>
                      <m:t>=</m:t>
                    </m:r>
                    <m:r>
                      <a:rPr lang="en-US" altLang="zh-TW" i="1">
                        <a:latin typeface="Cambria Math" panose="02040503050406030204" pitchFamily="18" charset="0"/>
                      </a:rPr>
                      <m:t>𝑏𝑒𝑠𝑡</m:t>
                    </m:r>
                    <m:r>
                      <a:rPr lang="en-US" altLang="zh-TW" i="1">
                        <a:latin typeface="Cambria Math" panose="02040503050406030204" pitchFamily="18" charset="0"/>
                      </a:rPr>
                      <m:t> </m:t>
                    </m:r>
                    <m:r>
                      <a:rPr lang="en-US" altLang="zh-TW" i="1">
                        <a:latin typeface="Cambria Math" panose="02040503050406030204" pitchFamily="18" charset="0"/>
                      </a:rPr>
                      <m:t>𝑠𝑒𝑙𝑙</m:t>
                    </m:r>
                    <m:r>
                      <a:rPr lang="en-US" altLang="zh-TW" i="1">
                        <a:latin typeface="Cambria Math" panose="02040503050406030204" pitchFamily="18" charset="0"/>
                      </a:rPr>
                      <m:t> </m:t>
                    </m:r>
                    <m:r>
                      <a:rPr lang="en-US" altLang="zh-TW" i="1">
                        <a:latin typeface="Cambria Math" panose="02040503050406030204" pitchFamily="18" charset="0"/>
                      </a:rPr>
                      <m:t>𝑝𝑟𝑖𝑐𝑒</m:t>
                    </m:r>
                  </m:oMath>
                </a14:m>
                <a:r>
                  <a:rPr lang="en-US" altLang="zh-TW" dirty="0">
                    <a:latin typeface="Times New Roman" panose="02020603050405020304" pitchFamily="18" charset="0"/>
                    <a:cs typeface="Times New Roman" panose="02020603050405020304" pitchFamily="18" charset="0"/>
                  </a:rPr>
                  <a:t> on limit order book. </a:t>
                </a:r>
              </a:p>
              <a:p>
                <a:pPr>
                  <a:lnSpc>
                    <a:spcPct val="150000"/>
                  </a:lnSpc>
                </a:pPr>
                <a:r>
                  <a:rPr lang="en-US" altLang="zh-TW" dirty="0">
                    <a:latin typeface="Times New Roman" panose="02020603050405020304" pitchFamily="18" charset="0"/>
                    <a:cs typeface="Times New Roman" panose="02020603050405020304" pitchFamily="18" charset="0"/>
                  </a:rPr>
                  <a:t>	If the traded price is above the last midpoint m = (a + b)/2, assign to that trade a variable ε = +1. If, on the other 	hand the traded price is below the last midpoint m = (a + b)/2, then ε = −1 </a:t>
                </a:r>
                <a:endParaRPr lang="en-US" altLang="zh-TW" b="0" i="1"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r>
                      <a:rPr lang="en-US" altLang="zh-TW" b="0" i="1" smtClean="0">
                        <a:latin typeface="Cambria Math" panose="02040503050406030204" pitchFamily="18" charset="0"/>
                      </a:rPr>
                      <m:t>𝑙</m:t>
                    </m:r>
                  </m:oMath>
                </a14:m>
                <a:r>
                  <a:rPr lang="en-US" altLang="zh-TW" dirty="0">
                    <a:latin typeface="Times New Roman" panose="02020603050405020304" pitchFamily="18" charset="0"/>
                    <a:cs typeface="Times New Roman" panose="02020603050405020304" pitchFamily="18" charset="0"/>
                  </a:rPr>
                  <a:t> : The unit of time used to calculate, representing the number of completed trades.</a:t>
                </a: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𝑝</m:t>
                        </m:r>
                      </m:e>
                      <m:sub>
                        <m:r>
                          <a:rPr lang="en-US" altLang="zh-TW" i="1">
                            <a:latin typeface="Cambria Math" panose="02040503050406030204" pitchFamily="18" charset="0"/>
                          </a:rPr>
                          <m:t>𝑛</m:t>
                        </m:r>
                      </m:sub>
                    </m:sSub>
                    <m:r>
                      <a:rPr lang="zh-TW" altLang="en-US" i="1" smtClean="0">
                        <a:latin typeface="Cambria Math" panose="02040503050406030204" pitchFamily="18" charset="0"/>
                      </a:rPr>
                      <m:t> </m:t>
                    </m:r>
                    <m:r>
                      <a:rPr lang="en-US" altLang="zh-TW" b="0" i="1" smtClean="0">
                        <a:latin typeface="Cambria Math" panose="02040503050406030204" pitchFamily="18" charset="0"/>
                      </a:rPr>
                      <m:t>𝑎𝑛𝑑</m:t>
                    </m:r>
                    <m:r>
                      <a:rPr lang="en-US" altLang="zh-TW" i="1">
                        <a:latin typeface="Cambria Math" panose="02040503050406030204" pitchFamily="18" charset="0"/>
                      </a:rPr>
                      <m:t> </m:t>
                    </m:r>
                    <m:sSub>
                      <m:sSubPr>
                        <m:ctrlPr>
                          <a:rPr lang="en-US" altLang="zh-TW" i="1">
                            <a:latin typeface="Cambria Math" panose="02040503050406030204" pitchFamily="18" charset="0"/>
                          </a:rPr>
                        </m:ctrlPr>
                      </m:sSubPr>
                      <m:e>
                        <m:r>
                          <a:rPr lang="en-US" altLang="zh-TW" i="1">
                            <a:latin typeface="Cambria Math" panose="02040503050406030204" pitchFamily="18" charset="0"/>
                          </a:rPr>
                          <m:t>𝑝</m:t>
                        </m:r>
                      </m:e>
                      <m:sub>
                        <m:r>
                          <a:rPr lang="en-US" altLang="zh-TW" i="1">
                            <a:latin typeface="Cambria Math" panose="02040503050406030204" pitchFamily="18" charset="0"/>
                          </a:rPr>
                          <m:t>𝑛</m:t>
                        </m:r>
                        <m:r>
                          <a:rPr lang="en-US" altLang="zh-TW" b="0" i="1" smtClean="0">
                            <a:latin typeface="Cambria Math" panose="02040503050406030204" pitchFamily="18" charset="0"/>
                          </a:rPr>
                          <m:t>+</m:t>
                        </m:r>
                        <m:r>
                          <a:rPr lang="en-US" altLang="zh-TW" b="0" i="1" smtClean="0">
                            <a:latin typeface="Cambria Math" panose="02040503050406030204" pitchFamily="18" charset="0"/>
                          </a:rPr>
                          <m:t>𝑙</m:t>
                        </m:r>
                      </m:sub>
                    </m:sSub>
                  </m:oMath>
                </a14:m>
                <a:r>
                  <a:rPr lang="en-US" altLang="zh-TW" dirty="0">
                    <a:latin typeface="Times New Roman" panose="02020603050405020304" pitchFamily="18" charset="0"/>
                    <a:cs typeface="Times New Roman" panose="02020603050405020304" pitchFamily="18" charset="0"/>
                  </a:rPr>
                  <a:t> represent prices completed in between </a:t>
                </a:r>
                <a:r>
                  <a:rPr lang="zh-TW" altLang="en-US" dirty="0">
                    <a:latin typeface="Times New Roman" panose="02020603050405020304" pitchFamily="18" charset="0"/>
                    <a:cs typeface="Times New Roman" panose="02020603050405020304" pitchFamily="18" charset="0"/>
                  </a:rPr>
                  <a:t>𝑙 </a:t>
                </a:r>
                <a:r>
                  <a:rPr lang="en-US" altLang="zh-TW" dirty="0">
                    <a:latin typeface="Times New Roman" panose="02020603050405020304" pitchFamily="18" charset="0"/>
                    <a:cs typeface="Times New Roman" panose="02020603050405020304" pitchFamily="18" charset="0"/>
                  </a:rPr>
                  <a:t>trades.</a:t>
                </a:r>
                <a:r>
                  <a:rPr lang="zh-TW" altLang="en-US" dirty="0">
                    <a:latin typeface="Times New Roman" panose="02020603050405020304" pitchFamily="18" charset="0"/>
                    <a:cs typeface="Times New Roman" panose="02020603050405020304" pitchFamily="18" charset="0"/>
                  </a:rPr>
                  <a:t>）。</a:t>
                </a:r>
                <a:endParaRPr lang="en-US" altLang="zh-TW" dirty="0">
                  <a:latin typeface="Times New Roman" panose="02020603050405020304" pitchFamily="18" charset="0"/>
                  <a:cs typeface="Times New Roman" panose="02020603050405020304" pitchFamily="18" charset="0"/>
                </a:endParaRPr>
              </a:p>
              <a:p>
                <a:pPr marL="285750" indent="-285750">
                  <a:lnSpc>
                    <a:spcPct val="150000"/>
                  </a:lnSpc>
                  <a:buFont typeface="Arial" panose="020B0604020202020204" pitchFamily="34" charset="0"/>
                  <a:buChar char="•"/>
                </a:pPr>
                <a14:m>
                  <m:oMath xmlns:m="http://schemas.openxmlformats.org/officeDocument/2006/math">
                    <m:sSub>
                      <m:sSubPr>
                        <m:ctrlPr>
                          <a:rPr lang="en-US" altLang="zh-TW" i="1">
                            <a:latin typeface="Cambria Math" panose="02040503050406030204" pitchFamily="18" charset="0"/>
                          </a:rPr>
                        </m:ctrlPr>
                      </m:sSubPr>
                      <m:e>
                        <m:r>
                          <a:rPr lang="en-US" altLang="zh-TW" b="0" i="1" smtClean="0">
                            <a:latin typeface="Cambria Math" panose="02040503050406030204" pitchFamily="18" charset="0"/>
                          </a:rPr>
                          <m:t>𝑉</m:t>
                        </m:r>
                      </m:e>
                      <m:sub>
                        <m:r>
                          <a:rPr lang="en-US" altLang="zh-TW" i="1">
                            <a:latin typeface="Cambria Math" panose="02040503050406030204" pitchFamily="18" charset="0"/>
                          </a:rPr>
                          <m:t>𝑛</m:t>
                        </m:r>
                      </m:sub>
                    </m:sSub>
                  </m:oMath>
                </a14:m>
                <a:r>
                  <a:rPr lang="en-US" altLang="zh-TW" dirty="0">
                    <a:latin typeface="Times New Roman" panose="02020603050405020304" pitchFamily="18" charset="0"/>
                    <a:cs typeface="Times New Roman" panose="02020603050405020304" pitchFamily="18" charset="0"/>
                  </a:rPr>
                  <a:t> : The volume of completed trades at time point n.</a:t>
                </a:r>
              </a:p>
              <a:p>
                <a:pPr marL="285750" indent="-28575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&lt; </a:t>
                </a:r>
                <a14:m>
                  <m:oMath xmlns:m="http://schemas.openxmlformats.org/officeDocument/2006/math">
                    <m:r>
                      <a:rPr lang="en-US" altLang="zh-TW" i="1">
                        <a:latin typeface="Cambria Math" panose="02040503050406030204" pitchFamily="18" charset="0"/>
                      </a:rPr>
                      <m:t>. </m:t>
                    </m:r>
                  </m:oMath>
                </a14:m>
                <a:r>
                  <a:rPr lang="en-US" altLang="zh-TW" dirty="0">
                    <a:latin typeface="Times New Roman" panose="02020603050405020304" pitchFamily="18" charset="0"/>
                    <a:cs typeface="Times New Roman" panose="02020603050405020304" pitchFamily="18" charset="0"/>
                  </a:rPr>
                  <a:t>&gt;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Represents the concept of averaging.</a:t>
                </a:r>
              </a:p>
            </p:txBody>
          </p:sp>
        </mc:Choice>
        <mc:Fallback xmlns="">
          <p:sp>
            <p:nvSpPr>
              <p:cNvPr id="2" name="文字方塊 1">
                <a:extLst>
                  <a:ext uri="{FF2B5EF4-FFF2-40B4-BE49-F238E27FC236}">
                    <a16:creationId xmlns:a16="http://schemas.microsoft.com/office/drawing/2014/main" id="{545892FA-C8F4-46B2-959F-8AF9F8305C46}"/>
                  </a:ext>
                </a:extLst>
              </p:cNvPr>
              <p:cNvSpPr txBox="1">
                <a:spLocks noRot="1" noChangeAspect="1" noMove="1" noResize="1" noEditPoints="1" noAdjustHandles="1" noChangeArrowheads="1" noChangeShapeType="1" noTextEdit="1"/>
              </p:cNvSpPr>
              <p:nvPr/>
            </p:nvSpPr>
            <p:spPr>
              <a:xfrm>
                <a:off x="385010" y="1309433"/>
                <a:ext cx="11394614" cy="3787383"/>
              </a:xfrm>
              <a:prstGeom prst="rect">
                <a:avLst/>
              </a:prstGeom>
              <a:blipFill>
                <a:blip r:embed="rId2"/>
                <a:stretch>
                  <a:fillRect l="-321" r="-161" b="-1610"/>
                </a:stretch>
              </a:blipFill>
            </p:spPr>
            <p:txBody>
              <a:bodyPr/>
              <a:lstStyle/>
              <a:p>
                <a:r>
                  <a:rPr lang="zh-TW" altLang="en-US">
                    <a:noFill/>
                  </a:rPr>
                  <a:t> </a:t>
                </a:r>
              </a:p>
            </p:txBody>
          </p:sp>
        </mc:Fallback>
      </mc:AlternateContent>
      <p:sp>
        <p:nvSpPr>
          <p:cNvPr id="3" name="文字方塊 2">
            <a:extLst>
              <a:ext uri="{FF2B5EF4-FFF2-40B4-BE49-F238E27FC236}">
                <a16:creationId xmlns:a16="http://schemas.microsoft.com/office/drawing/2014/main" id="{549D5140-6A8C-47F7-9FF4-9C9435621EA3}"/>
              </a:ext>
            </a:extLst>
          </p:cNvPr>
          <p:cNvSpPr txBox="1"/>
          <p:nvPr/>
        </p:nvSpPr>
        <p:spPr>
          <a:xfrm>
            <a:off x="385010" y="561474"/>
            <a:ext cx="3852337" cy="523220"/>
          </a:xfrm>
          <a:prstGeom prst="rect">
            <a:avLst/>
          </a:prstGeom>
          <a:noFill/>
        </p:spPr>
        <p:txBody>
          <a:bodyPr wrap="none" rtlCol="0">
            <a:spAutoFit/>
          </a:bodyPr>
          <a:lstStyle/>
          <a:p>
            <a:r>
              <a:rPr lang="en-US" altLang="zh-TW" sz="2800" dirty="0">
                <a:latin typeface="Times New Roman" panose="02020603050405020304" pitchFamily="18" charset="0"/>
              </a:rPr>
              <a:t>Introduction - Parameters</a:t>
            </a:r>
            <a:endParaRPr lang="zh-TW" altLang="en-US" sz="2800" dirty="0">
              <a:latin typeface="Times New Roman" panose="02020603050405020304" pitchFamily="18" charset="0"/>
            </a:endParaRPr>
          </a:p>
        </p:txBody>
      </p:sp>
    </p:spTree>
    <p:extLst>
      <p:ext uri="{BB962C8B-B14F-4D97-AF65-F5344CB8AC3E}">
        <p14:creationId xmlns:p14="http://schemas.microsoft.com/office/powerpoint/2010/main" val="166583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CD84E88A-F1AC-4457-BC50-1FBB920D5DB7}"/>
              </a:ext>
            </a:extLst>
          </p:cNvPr>
          <p:cNvSpPr txBox="1"/>
          <p:nvPr/>
        </p:nvSpPr>
        <p:spPr>
          <a:xfrm>
            <a:off x="385010" y="561474"/>
            <a:ext cx="3674404" cy="523220"/>
          </a:xfrm>
          <a:prstGeom prst="rect">
            <a:avLst/>
          </a:prstGeom>
          <a:noFill/>
        </p:spPr>
        <p:txBody>
          <a:bodyPr wrap="none" rtlCol="0">
            <a:spAutoFit/>
          </a:bodyPr>
          <a:lstStyle/>
          <a:p>
            <a:r>
              <a:rPr lang="en-US" altLang="zh-TW" sz="2800" dirty="0">
                <a:latin typeface="Times New Roman" panose="02020603050405020304" pitchFamily="18" charset="0"/>
              </a:rPr>
              <a:t>Introduction - Functions</a:t>
            </a:r>
            <a:endParaRPr lang="zh-TW" altLang="en-US" sz="2800"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矩形 2">
                <a:extLst>
                  <a:ext uri="{FF2B5EF4-FFF2-40B4-BE49-F238E27FC236}">
                    <a16:creationId xmlns:a16="http://schemas.microsoft.com/office/drawing/2014/main" id="{073E4D29-FF95-465F-8E92-0ACA78286213}"/>
                  </a:ext>
                </a:extLst>
              </p:cNvPr>
              <p:cNvSpPr/>
              <p:nvPr/>
            </p:nvSpPr>
            <p:spPr>
              <a:xfrm>
                <a:off x="385010" y="1462037"/>
                <a:ext cx="5781391" cy="407099"/>
              </a:xfrm>
              <a:prstGeom prst="rect">
                <a:avLst/>
              </a:prstGeom>
            </p:spPr>
            <p:txBody>
              <a:bodyPr wrap="none">
                <a:spAutoFit/>
              </a:bodyPr>
              <a:lstStyle/>
              <a:p>
                <a:r>
                  <a:rPr lang="en-US" altLang="zh-TW" sz="2000" dirty="0">
                    <a:latin typeface="Times New Roman" panose="02020603050405020304" pitchFamily="18" charset="0"/>
                    <a:cs typeface="Times New Roman" panose="02020603050405020304" pitchFamily="18" charset="0"/>
                  </a:rPr>
                  <a:t>Price fluctuation function </a:t>
                </a:r>
                <a14:m>
                  <m:oMath xmlns:m="http://schemas.openxmlformats.org/officeDocument/2006/math">
                    <m:r>
                      <a:rPr lang="en-US" altLang="zh-TW" sz="2000" b="0" i="0" smtClean="0">
                        <a:latin typeface="Cambria Math" panose="02040503050406030204" pitchFamily="18" charset="0"/>
                      </a:rPr>
                      <m:t>:</m:t>
                    </m:r>
                    <m:r>
                      <a:rPr lang="en-US" altLang="zh-TW" sz="2000" b="1" i="1" smtClean="0">
                        <a:latin typeface="Cambria Math" panose="02040503050406030204" pitchFamily="18" charset="0"/>
                      </a:rPr>
                      <m:t>𝑫</m:t>
                    </m:r>
                    <m:d>
                      <m:dPr>
                        <m:ctrlPr>
                          <a:rPr lang="en-US" altLang="zh-TW" sz="2000" b="1" i="1" smtClean="0">
                            <a:latin typeface="Cambria Math" panose="02040503050406030204" pitchFamily="18" charset="0"/>
                          </a:rPr>
                        </m:ctrlPr>
                      </m:dPr>
                      <m:e>
                        <m:r>
                          <a:rPr lang="en-US" altLang="zh-TW" sz="2000" b="1" i="1" smtClean="0">
                            <a:latin typeface="Cambria Math" panose="02040503050406030204" pitchFamily="18" charset="0"/>
                          </a:rPr>
                          <m:t>𝒍</m:t>
                        </m:r>
                      </m:e>
                    </m:d>
                    <m:r>
                      <a:rPr lang="en-US" altLang="zh-TW" sz="2000" b="1" i="1" smtClean="0">
                        <a:latin typeface="Cambria Math" panose="02040503050406030204" pitchFamily="18" charset="0"/>
                      </a:rPr>
                      <m:t>≔&lt;</m:t>
                    </m:r>
                    <m:sSup>
                      <m:sSupPr>
                        <m:ctrlPr>
                          <a:rPr lang="en-US" altLang="zh-TW" sz="2000" b="1" i="1" smtClean="0">
                            <a:latin typeface="Cambria Math" panose="02040503050406030204" pitchFamily="18" charset="0"/>
                          </a:rPr>
                        </m:ctrlPr>
                      </m:sSupPr>
                      <m:e>
                        <m:d>
                          <m:dPr>
                            <m:ctrlPr>
                              <a:rPr lang="en-US" altLang="zh-TW" sz="2000" b="1" i="1" smtClean="0">
                                <a:latin typeface="Cambria Math" panose="02040503050406030204" pitchFamily="18" charset="0"/>
                              </a:rPr>
                            </m:ctrlPr>
                          </m:dPr>
                          <m:e>
                            <m:sSub>
                              <m:sSubPr>
                                <m:ctrlPr>
                                  <a:rPr lang="en-US" altLang="zh-TW" sz="2000" b="1" i="1" smtClean="0">
                                    <a:latin typeface="Cambria Math" panose="02040503050406030204" pitchFamily="18" charset="0"/>
                                  </a:rPr>
                                </m:ctrlPr>
                              </m:sSubPr>
                              <m:e>
                                <m:r>
                                  <a:rPr lang="en-US" altLang="zh-TW" sz="2000" b="1" i="1" smtClean="0">
                                    <a:latin typeface="Cambria Math" panose="02040503050406030204" pitchFamily="18" charset="0"/>
                                  </a:rPr>
                                  <m:t>𝒑</m:t>
                                </m:r>
                              </m:e>
                              <m:sub>
                                <m:r>
                                  <a:rPr lang="en-US" altLang="zh-TW" sz="2000" b="1" i="1" smtClean="0">
                                    <a:latin typeface="Cambria Math" panose="02040503050406030204" pitchFamily="18" charset="0"/>
                                  </a:rPr>
                                  <m:t>𝒏</m:t>
                                </m:r>
                                <m:r>
                                  <a:rPr lang="en-US" altLang="zh-TW" sz="2000" b="1" i="1" smtClean="0">
                                    <a:latin typeface="Cambria Math" panose="02040503050406030204" pitchFamily="18" charset="0"/>
                                  </a:rPr>
                                  <m:t>+</m:t>
                                </m:r>
                                <m:r>
                                  <a:rPr lang="en-US" altLang="zh-TW" sz="2000" b="1" i="1" smtClean="0">
                                    <a:latin typeface="Cambria Math" panose="02040503050406030204" pitchFamily="18" charset="0"/>
                                  </a:rPr>
                                  <m:t>𝒍</m:t>
                                </m:r>
                              </m:sub>
                            </m:sSub>
                            <m:r>
                              <a:rPr lang="en-US" altLang="zh-TW" sz="2000" b="1" i="1" smtClean="0">
                                <a:latin typeface="Cambria Math" panose="02040503050406030204" pitchFamily="18" charset="0"/>
                              </a:rPr>
                              <m:t>−</m:t>
                            </m:r>
                            <m:sSub>
                              <m:sSubPr>
                                <m:ctrlPr>
                                  <a:rPr lang="en-US" altLang="zh-TW" sz="2000" b="1" i="1" smtClean="0">
                                    <a:latin typeface="Cambria Math" panose="02040503050406030204" pitchFamily="18" charset="0"/>
                                  </a:rPr>
                                </m:ctrlPr>
                              </m:sSubPr>
                              <m:e>
                                <m:r>
                                  <a:rPr lang="en-US" altLang="zh-TW" sz="2000" b="1" i="1" smtClean="0">
                                    <a:latin typeface="Cambria Math" panose="02040503050406030204" pitchFamily="18" charset="0"/>
                                  </a:rPr>
                                  <m:t>𝒑</m:t>
                                </m:r>
                              </m:e>
                              <m:sub>
                                <m:r>
                                  <a:rPr lang="en-US" altLang="zh-TW" sz="2000" b="1" i="1" smtClean="0">
                                    <a:latin typeface="Cambria Math" panose="02040503050406030204" pitchFamily="18" charset="0"/>
                                  </a:rPr>
                                  <m:t>𝒏</m:t>
                                </m:r>
                              </m:sub>
                            </m:sSub>
                          </m:e>
                        </m:d>
                      </m:e>
                      <m:sup>
                        <m:r>
                          <a:rPr lang="en-US" altLang="zh-TW" sz="2000" b="1" i="1" smtClean="0">
                            <a:latin typeface="Cambria Math" panose="02040503050406030204" pitchFamily="18" charset="0"/>
                          </a:rPr>
                          <m:t>𝟐</m:t>
                        </m:r>
                      </m:sup>
                    </m:sSup>
                    <m:r>
                      <a:rPr lang="en-US" altLang="zh-TW" sz="2000" b="1" i="1" smtClean="0">
                        <a:latin typeface="Cambria Math" panose="02040503050406030204" pitchFamily="18" charset="0"/>
                      </a:rPr>
                      <m:t>&gt;</m:t>
                    </m:r>
                  </m:oMath>
                </a14:m>
                <a:endParaRPr lang="en-US" altLang="zh-TW" sz="2000" b="1" dirty="0">
                  <a:latin typeface="Times New Roman" panose="02020603050405020304" pitchFamily="18" charset="0"/>
                  <a:cs typeface="Times New Roman" panose="02020603050405020304" pitchFamily="18" charset="0"/>
                </a:endParaRPr>
              </a:p>
            </p:txBody>
          </p:sp>
        </mc:Choice>
        <mc:Fallback xmlns="">
          <p:sp>
            <p:nvSpPr>
              <p:cNvPr id="3" name="矩形 2">
                <a:extLst>
                  <a:ext uri="{FF2B5EF4-FFF2-40B4-BE49-F238E27FC236}">
                    <a16:creationId xmlns:a16="http://schemas.microsoft.com/office/drawing/2014/main" id="{073E4D29-FF95-465F-8E92-0ACA78286213}"/>
                  </a:ext>
                </a:extLst>
              </p:cNvPr>
              <p:cNvSpPr>
                <a:spLocks noRot="1" noChangeAspect="1" noMove="1" noResize="1" noEditPoints="1" noAdjustHandles="1" noChangeArrowheads="1" noChangeShapeType="1" noTextEdit="1"/>
              </p:cNvSpPr>
              <p:nvPr/>
            </p:nvSpPr>
            <p:spPr>
              <a:xfrm>
                <a:off x="385010" y="1462037"/>
                <a:ext cx="5781391" cy="407099"/>
              </a:xfrm>
              <a:prstGeom prst="rect">
                <a:avLst/>
              </a:prstGeom>
              <a:blipFill>
                <a:blip r:embed="rId3"/>
                <a:stretch>
                  <a:fillRect l="-1054" t="-7463" b="-25373"/>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 name="矩形 3">
                <a:extLst>
                  <a:ext uri="{FF2B5EF4-FFF2-40B4-BE49-F238E27FC236}">
                    <a16:creationId xmlns:a16="http://schemas.microsoft.com/office/drawing/2014/main" id="{253A9742-D068-4A48-934D-CCC97BD878B6}"/>
                  </a:ext>
                </a:extLst>
              </p:cNvPr>
              <p:cNvSpPr/>
              <p:nvPr/>
            </p:nvSpPr>
            <p:spPr>
              <a:xfrm>
                <a:off x="385010" y="1984869"/>
                <a:ext cx="7217873" cy="400110"/>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Response function (impact function):</a:t>
                </a:r>
                <a14:m>
                  <m:oMath xmlns:m="http://schemas.openxmlformats.org/officeDocument/2006/math">
                    <m:r>
                      <a:rPr lang="en-US" altLang="zh-TW" sz="2000" b="0" i="0" smtClean="0">
                        <a:latin typeface="Cambria Math" panose="02040503050406030204" pitchFamily="18" charset="0"/>
                      </a:rPr>
                      <m:t> </m:t>
                    </m:r>
                    <m:r>
                      <a:rPr lang="en-US" altLang="zh-TW" sz="2000" b="1" i="1">
                        <a:latin typeface="Cambria Math" panose="02040503050406030204" pitchFamily="18" charset="0"/>
                      </a:rPr>
                      <m:t>𝐑</m:t>
                    </m:r>
                    <m:d>
                      <m:dPr>
                        <m:ctrlPr>
                          <a:rPr lang="en-US" altLang="zh-TW" sz="2000" b="1" i="1">
                            <a:latin typeface="Cambria Math" panose="02040503050406030204" pitchFamily="18" charset="0"/>
                          </a:rPr>
                        </m:ctrlPr>
                      </m:dPr>
                      <m:e>
                        <m:r>
                          <a:rPr lang="en-US" altLang="zh-TW" sz="2000" b="1" i="1">
                            <a:latin typeface="Cambria Math" panose="02040503050406030204" pitchFamily="18" charset="0"/>
                          </a:rPr>
                          <m:t>𝒍</m:t>
                        </m:r>
                      </m:e>
                    </m:d>
                    <m:r>
                      <a:rPr lang="en-US" altLang="zh-TW" sz="2000" b="1" i="0" smtClean="0">
                        <a:latin typeface="Cambria Math" panose="02040503050406030204" pitchFamily="18" charset="0"/>
                      </a:rPr>
                      <m:t>≔</m:t>
                    </m:r>
                    <m:r>
                      <a:rPr lang="en-US" altLang="zh-TW" sz="2000" b="1" i="1">
                        <a:latin typeface="Cambria Math" panose="02040503050406030204" pitchFamily="18" charset="0"/>
                      </a:rPr>
                      <m:t>&lt;</m:t>
                    </m:r>
                    <m:d>
                      <m:dPr>
                        <m:ctrlPr>
                          <a:rPr lang="en-US" altLang="zh-TW" sz="2000" b="1" i="1">
                            <a:latin typeface="Cambria Math" panose="02040503050406030204" pitchFamily="18" charset="0"/>
                          </a:rPr>
                        </m:ctrlPr>
                      </m:dPr>
                      <m:e>
                        <m:sSub>
                          <m:sSubPr>
                            <m:ctrlPr>
                              <a:rPr lang="en-US" altLang="zh-TW" sz="2000" b="1" i="1">
                                <a:latin typeface="Cambria Math" panose="02040503050406030204" pitchFamily="18" charset="0"/>
                              </a:rPr>
                            </m:ctrlPr>
                          </m:sSubPr>
                          <m:e>
                            <m:r>
                              <a:rPr lang="en-US" altLang="zh-TW" sz="2000" b="1" i="1">
                                <a:latin typeface="Cambria Math" panose="02040503050406030204" pitchFamily="18" charset="0"/>
                              </a:rPr>
                              <m:t>𝒑</m:t>
                            </m:r>
                          </m:e>
                          <m:sub>
                            <m:r>
                              <a:rPr lang="en-US" altLang="zh-TW" sz="2000" b="1" i="1">
                                <a:latin typeface="Cambria Math" panose="02040503050406030204" pitchFamily="18" charset="0"/>
                              </a:rPr>
                              <m:t>𝒏</m:t>
                            </m:r>
                            <m:r>
                              <a:rPr lang="en-US" altLang="zh-TW" sz="2000" b="1" i="1">
                                <a:latin typeface="Cambria Math" panose="02040503050406030204" pitchFamily="18" charset="0"/>
                              </a:rPr>
                              <m:t>+</m:t>
                            </m:r>
                            <m:r>
                              <a:rPr lang="en-US" altLang="zh-TW" sz="2000" b="1" i="1">
                                <a:latin typeface="Cambria Math" panose="02040503050406030204" pitchFamily="18" charset="0"/>
                              </a:rPr>
                              <m:t>𝒍</m:t>
                            </m:r>
                          </m:sub>
                        </m:sSub>
                        <m:r>
                          <a:rPr lang="en-US" altLang="zh-TW" sz="2000" b="1" i="1">
                            <a:latin typeface="Cambria Math" panose="02040503050406030204" pitchFamily="18" charset="0"/>
                          </a:rPr>
                          <m:t>−</m:t>
                        </m:r>
                        <m:sSub>
                          <m:sSubPr>
                            <m:ctrlPr>
                              <a:rPr lang="en-US" altLang="zh-TW" sz="2000" b="1" i="1">
                                <a:latin typeface="Cambria Math" panose="02040503050406030204" pitchFamily="18" charset="0"/>
                              </a:rPr>
                            </m:ctrlPr>
                          </m:sSubPr>
                          <m:e>
                            <m:r>
                              <a:rPr lang="en-US" altLang="zh-TW" sz="2000" b="1" i="1">
                                <a:latin typeface="Cambria Math" panose="02040503050406030204" pitchFamily="18" charset="0"/>
                              </a:rPr>
                              <m:t>𝒑</m:t>
                            </m:r>
                          </m:e>
                          <m:sub>
                            <m:r>
                              <a:rPr lang="en-US" altLang="zh-TW" sz="2000" b="1" i="1">
                                <a:latin typeface="Cambria Math" panose="02040503050406030204" pitchFamily="18" charset="0"/>
                              </a:rPr>
                              <m:t>𝒏</m:t>
                            </m:r>
                          </m:sub>
                        </m:sSub>
                      </m:e>
                    </m:d>
                    <m:r>
                      <a:rPr lang="en-US" altLang="zh-TW" sz="2000" b="1" i="1">
                        <a:latin typeface="Cambria Math" panose="02040503050406030204" pitchFamily="18" charset="0"/>
                      </a:rPr>
                      <m:t>⋅</m:t>
                    </m:r>
                    <m:sSub>
                      <m:sSubPr>
                        <m:ctrlPr>
                          <a:rPr lang="en-US" altLang="zh-TW" sz="2000" b="1" i="1">
                            <a:latin typeface="Cambria Math" panose="02040503050406030204" pitchFamily="18" charset="0"/>
                          </a:rPr>
                        </m:ctrlPr>
                      </m:sSubPr>
                      <m:e>
                        <m:r>
                          <a:rPr lang="en-US" altLang="zh-TW" sz="2000" b="1" i="1">
                            <a:latin typeface="Cambria Math" panose="02040503050406030204" pitchFamily="18" charset="0"/>
                          </a:rPr>
                          <m:t>𝜺</m:t>
                        </m:r>
                      </m:e>
                      <m:sub>
                        <m:r>
                          <a:rPr lang="en-US" altLang="zh-TW" sz="2000" b="1" i="1">
                            <a:latin typeface="Cambria Math" panose="02040503050406030204" pitchFamily="18" charset="0"/>
                          </a:rPr>
                          <m:t>𝒏</m:t>
                        </m:r>
                      </m:sub>
                    </m:sSub>
                    <m:r>
                      <a:rPr lang="en-US" altLang="zh-TW" sz="2000" b="1" i="1">
                        <a:latin typeface="Cambria Math" panose="02040503050406030204" pitchFamily="18" charset="0"/>
                      </a:rPr>
                      <m:t>&gt;</m:t>
                    </m:r>
                  </m:oMath>
                </a14:m>
                <a:endParaRPr lang="en-US" altLang="zh-TW" sz="2000" b="1" dirty="0">
                  <a:latin typeface="Times New Roman" panose="02020603050405020304" pitchFamily="18" charset="0"/>
                  <a:cs typeface="Times New Roman" panose="02020603050405020304" pitchFamily="18" charset="0"/>
                </a:endParaRPr>
              </a:p>
            </p:txBody>
          </p:sp>
        </mc:Choice>
        <mc:Fallback xmlns="">
          <p:sp>
            <p:nvSpPr>
              <p:cNvPr id="4" name="矩形 3">
                <a:extLst>
                  <a:ext uri="{FF2B5EF4-FFF2-40B4-BE49-F238E27FC236}">
                    <a16:creationId xmlns:a16="http://schemas.microsoft.com/office/drawing/2014/main" id="{253A9742-D068-4A48-934D-CCC97BD878B6}"/>
                  </a:ext>
                </a:extLst>
              </p:cNvPr>
              <p:cNvSpPr>
                <a:spLocks noRot="1" noChangeAspect="1" noMove="1" noResize="1" noEditPoints="1" noAdjustHandles="1" noChangeArrowheads="1" noChangeShapeType="1" noTextEdit="1"/>
              </p:cNvSpPr>
              <p:nvPr/>
            </p:nvSpPr>
            <p:spPr>
              <a:xfrm>
                <a:off x="385010" y="1984869"/>
                <a:ext cx="7217873" cy="400110"/>
              </a:xfrm>
              <a:prstGeom prst="rect">
                <a:avLst/>
              </a:prstGeom>
              <a:blipFill>
                <a:blip r:embed="rId4"/>
                <a:stretch>
                  <a:fillRect l="-845" t="-9231" b="-27692"/>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5" name="矩形 4">
                <a:extLst>
                  <a:ext uri="{FF2B5EF4-FFF2-40B4-BE49-F238E27FC236}">
                    <a16:creationId xmlns:a16="http://schemas.microsoft.com/office/drawing/2014/main" id="{AEE006AA-A43B-4E71-B765-2D67FB2B5C69}"/>
                  </a:ext>
                </a:extLst>
              </p:cNvPr>
              <p:cNvSpPr/>
              <p:nvPr/>
            </p:nvSpPr>
            <p:spPr>
              <a:xfrm>
                <a:off x="385009" y="2500712"/>
                <a:ext cx="7217873" cy="536942"/>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Correlation function: </a:t>
                </a:r>
                <a14:m>
                  <m:oMath xmlns:m="http://schemas.openxmlformats.org/officeDocument/2006/math">
                    <m:sSub>
                      <m:sSubPr>
                        <m:ctrlPr>
                          <a:rPr lang="en-US" altLang="zh-TW" sz="2000" b="1" i="1">
                            <a:latin typeface="Cambria Math" panose="02040503050406030204" pitchFamily="18" charset="0"/>
                            <a:cs typeface="Times New Roman" panose="02020603050405020304" pitchFamily="18" charset="0"/>
                          </a:rPr>
                        </m:ctrlPr>
                      </m:sSubPr>
                      <m:e>
                        <m:r>
                          <a:rPr lang="en-US" altLang="zh-TW" sz="2000" b="1" i="1">
                            <a:latin typeface="Cambria Math" panose="02040503050406030204" pitchFamily="18" charset="0"/>
                            <a:cs typeface="Times New Roman" panose="02020603050405020304" pitchFamily="18" charset="0"/>
                          </a:rPr>
                          <m:t>𝑪</m:t>
                        </m:r>
                      </m:e>
                      <m:sub>
                        <m:r>
                          <a:rPr lang="en-US" altLang="zh-TW" sz="2000" b="1" i="1">
                            <a:latin typeface="Cambria Math" panose="02040503050406030204" pitchFamily="18" charset="0"/>
                            <a:cs typeface="Times New Roman" panose="02020603050405020304" pitchFamily="18" charset="0"/>
                          </a:rPr>
                          <m:t>𝟎</m:t>
                        </m:r>
                      </m:sub>
                    </m:sSub>
                    <m:d>
                      <m:dPr>
                        <m:ctrlPr>
                          <a:rPr lang="en-US" altLang="zh-TW" sz="2000" b="1" i="1">
                            <a:latin typeface="Cambria Math" panose="02040503050406030204" pitchFamily="18" charset="0"/>
                            <a:cs typeface="Times New Roman" panose="02020603050405020304" pitchFamily="18" charset="0"/>
                          </a:rPr>
                        </m:ctrlPr>
                      </m:dPr>
                      <m:e>
                        <m:r>
                          <a:rPr lang="en-US" altLang="zh-TW" sz="2000" b="1" i="1" smtClean="0">
                            <a:latin typeface="Cambria Math" panose="02040503050406030204" pitchFamily="18" charset="0"/>
                            <a:cs typeface="Times New Roman" panose="02020603050405020304" pitchFamily="18" charset="0"/>
                          </a:rPr>
                          <m:t>𝒍</m:t>
                        </m:r>
                      </m:e>
                    </m:d>
                    <m:r>
                      <a:rPr lang="en-US" altLang="zh-TW" sz="2000" b="1" i="1">
                        <a:latin typeface="Cambria Math" panose="02040503050406030204" pitchFamily="18" charset="0"/>
                        <a:cs typeface="Times New Roman" panose="02020603050405020304" pitchFamily="18" charset="0"/>
                      </a:rPr>
                      <m:t>=&lt;</m:t>
                    </m:r>
                    <m:sSub>
                      <m:sSubPr>
                        <m:ctrlPr>
                          <a:rPr lang="en-US" altLang="zh-TW" sz="2000" b="1" i="1">
                            <a:latin typeface="Cambria Math" panose="02040503050406030204" pitchFamily="18" charset="0"/>
                            <a:cs typeface="Times New Roman" panose="02020603050405020304" pitchFamily="18" charset="0"/>
                          </a:rPr>
                        </m:ctrlPr>
                      </m:sSubPr>
                      <m:e>
                        <m:r>
                          <a:rPr lang="en-US" altLang="zh-TW" sz="2000" b="1" i="1">
                            <a:latin typeface="Cambria Math" panose="02040503050406030204" pitchFamily="18" charset="0"/>
                            <a:cs typeface="Times New Roman" panose="02020603050405020304" pitchFamily="18" charset="0"/>
                          </a:rPr>
                          <m:t>𝜺</m:t>
                        </m:r>
                      </m:e>
                      <m:sub>
                        <m:r>
                          <a:rPr lang="en-US" altLang="zh-TW" sz="2000" b="1" i="1">
                            <a:latin typeface="Cambria Math" panose="02040503050406030204" pitchFamily="18" charset="0"/>
                            <a:cs typeface="Times New Roman" panose="02020603050405020304" pitchFamily="18" charset="0"/>
                          </a:rPr>
                          <m:t>𝒏</m:t>
                        </m:r>
                        <m:r>
                          <a:rPr lang="en-US" altLang="zh-TW" sz="2000" b="1" i="1">
                            <a:latin typeface="Cambria Math" panose="02040503050406030204" pitchFamily="18" charset="0"/>
                            <a:cs typeface="Times New Roman" panose="02020603050405020304" pitchFamily="18" charset="0"/>
                          </a:rPr>
                          <m:t>+</m:t>
                        </m:r>
                        <m:r>
                          <a:rPr lang="en-US" altLang="zh-TW" sz="2000" b="1" i="1">
                            <a:latin typeface="Cambria Math" panose="02040503050406030204" pitchFamily="18" charset="0"/>
                            <a:cs typeface="Times New Roman" panose="02020603050405020304" pitchFamily="18" charset="0"/>
                          </a:rPr>
                          <m:t>𝒍</m:t>
                        </m:r>
                      </m:sub>
                    </m:sSub>
                    <m:sSub>
                      <m:sSubPr>
                        <m:ctrlPr>
                          <a:rPr lang="en-US" altLang="zh-TW" sz="2000" b="1" i="1">
                            <a:latin typeface="Cambria Math" panose="02040503050406030204" pitchFamily="18" charset="0"/>
                            <a:cs typeface="Times New Roman" panose="02020603050405020304" pitchFamily="18" charset="0"/>
                          </a:rPr>
                        </m:ctrlPr>
                      </m:sSubPr>
                      <m:e>
                        <m:r>
                          <a:rPr lang="en-US" altLang="zh-TW" sz="2000" b="1" i="1">
                            <a:latin typeface="Cambria Math" panose="02040503050406030204" pitchFamily="18" charset="0"/>
                            <a:cs typeface="Times New Roman" panose="02020603050405020304" pitchFamily="18" charset="0"/>
                          </a:rPr>
                          <m:t>𝜺</m:t>
                        </m:r>
                      </m:e>
                      <m:sub>
                        <m:r>
                          <a:rPr lang="en-US" altLang="zh-TW" sz="2000" b="1" i="1">
                            <a:latin typeface="Cambria Math" panose="02040503050406030204" pitchFamily="18" charset="0"/>
                            <a:cs typeface="Times New Roman" panose="02020603050405020304" pitchFamily="18" charset="0"/>
                          </a:rPr>
                          <m:t>𝒏</m:t>
                        </m:r>
                      </m:sub>
                    </m:sSub>
                    <m:r>
                      <a:rPr lang="en-US" altLang="zh-TW" sz="2000" b="1" i="1">
                        <a:latin typeface="Cambria Math" panose="02040503050406030204" pitchFamily="18" charset="0"/>
                        <a:cs typeface="Times New Roman" panose="02020603050405020304" pitchFamily="18" charset="0"/>
                      </a:rPr>
                      <m:t>&gt;− &lt;</m:t>
                    </m:r>
                    <m:sSub>
                      <m:sSubPr>
                        <m:ctrlPr>
                          <a:rPr lang="en-US" altLang="zh-TW" sz="2000" b="1" i="1">
                            <a:latin typeface="Cambria Math" panose="02040503050406030204" pitchFamily="18" charset="0"/>
                            <a:cs typeface="Times New Roman" panose="02020603050405020304" pitchFamily="18" charset="0"/>
                          </a:rPr>
                        </m:ctrlPr>
                      </m:sSubPr>
                      <m:e>
                        <m:r>
                          <a:rPr lang="en-US" altLang="zh-TW" sz="2000" b="1" i="1">
                            <a:latin typeface="Cambria Math" panose="02040503050406030204" pitchFamily="18" charset="0"/>
                            <a:cs typeface="Times New Roman" panose="02020603050405020304" pitchFamily="18" charset="0"/>
                          </a:rPr>
                          <m:t>𝜺</m:t>
                        </m:r>
                      </m:e>
                      <m:sub>
                        <m:r>
                          <a:rPr lang="en-US" altLang="zh-TW" sz="2000" b="1" i="1">
                            <a:latin typeface="Cambria Math" panose="02040503050406030204" pitchFamily="18" charset="0"/>
                            <a:cs typeface="Times New Roman" panose="02020603050405020304" pitchFamily="18" charset="0"/>
                          </a:rPr>
                          <m:t>𝒏</m:t>
                        </m:r>
                      </m:sub>
                    </m:sSub>
                    <m:sSup>
                      <m:sSupPr>
                        <m:ctrlPr>
                          <a:rPr lang="en-US" altLang="zh-TW" sz="2000" b="1" i="1">
                            <a:latin typeface="Cambria Math" panose="02040503050406030204" pitchFamily="18" charset="0"/>
                            <a:cs typeface="Times New Roman" panose="02020603050405020304" pitchFamily="18" charset="0"/>
                          </a:rPr>
                        </m:ctrlPr>
                      </m:sSupPr>
                      <m:e>
                        <m:r>
                          <a:rPr lang="en-US" altLang="zh-TW" sz="2000" b="1" i="1">
                            <a:latin typeface="Cambria Math" panose="02040503050406030204" pitchFamily="18" charset="0"/>
                            <a:cs typeface="Times New Roman" panose="02020603050405020304" pitchFamily="18" charset="0"/>
                          </a:rPr>
                          <m:t>&gt;</m:t>
                        </m:r>
                      </m:e>
                      <m:sup>
                        <m:r>
                          <a:rPr lang="en-US" altLang="zh-TW" sz="2000" b="1" i="1">
                            <a:latin typeface="Cambria Math" panose="02040503050406030204" pitchFamily="18" charset="0"/>
                            <a:cs typeface="Times New Roman" panose="02020603050405020304" pitchFamily="18" charset="0"/>
                          </a:rPr>
                          <m:t>𝟐</m:t>
                        </m:r>
                      </m:sup>
                    </m:sSup>
                    <m:r>
                      <a:rPr lang="en-US" altLang="zh-TW" sz="2000" b="1" i="1" smtClean="0">
                        <a:latin typeface="Cambria Math" panose="02040503050406030204" pitchFamily="18" charset="0"/>
                      </a:rPr>
                      <m:t>≃</m:t>
                    </m:r>
                    <m:f>
                      <m:fPr>
                        <m:ctrlPr>
                          <a:rPr lang="en-US" altLang="zh-TW" sz="2000" b="1" i="1">
                            <a:latin typeface="Cambria Math" panose="02040503050406030204" pitchFamily="18" charset="0"/>
                          </a:rPr>
                        </m:ctrlPr>
                      </m:fPr>
                      <m:num>
                        <m:sSub>
                          <m:sSubPr>
                            <m:ctrlPr>
                              <a:rPr lang="en-US" altLang="zh-TW" sz="2000" b="1" i="1">
                                <a:latin typeface="Cambria Math" panose="02040503050406030204" pitchFamily="18" charset="0"/>
                              </a:rPr>
                            </m:ctrlPr>
                          </m:sSubPr>
                          <m:e>
                            <m:r>
                              <a:rPr lang="en-US" altLang="zh-TW" sz="2000" b="1" i="1">
                                <a:latin typeface="Cambria Math" panose="02040503050406030204" pitchFamily="18" charset="0"/>
                              </a:rPr>
                              <m:t>𝑪</m:t>
                            </m:r>
                          </m:e>
                          <m:sub>
                            <m:r>
                              <a:rPr lang="en-US" altLang="zh-TW" sz="2000" b="1" i="1">
                                <a:latin typeface="Cambria Math" panose="02040503050406030204" pitchFamily="18" charset="0"/>
                              </a:rPr>
                              <m:t>𝟎</m:t>
                            </m:r>
                          </m:sub>
                        </m:sSub>
                      </m:num>
                      <m:den>
                        <m:sSup>
                          <m:sSupPr>
                            <m:ctrlPr>
                              <a:rPr lang="en-US" altLang="zh-TW" sz="2000" b="1" i="1">
                                <a:latin typeface="Cambria Math" panose="02040503050406030204" pitchFamily="18" charset="0"/>
                              </a:rPr>
                            </m:ctrlPr>
                          </m:sSupPr>
                          <m:e>
                            <m:r>
                              <a:rPr lang="en-US" altLang="zh-TW" sz="2000" b="1" i="1">
                                <a:latin typeface="Cambria Math" panose="02040503050406030204" pitchFamily="18" charset="0"/>
                              </a:rPr>
                              <m:t>𝒍</m:t>
                            </m:r>
                          </m:e>
                          <m:sup>
                            <m:r>
                              <a:rPr lang="en-US" altLang="zh-TW" sz="2000" b="1" i="1">
                                <a:latin typeface="Cambria Math" panose="02040503050406030204" pitchFamily="18" charset="0"/>
                              </a:rPr>
                              <m:t>𝜸</m:t>
                            </m:r>
                          </m:sup>
                        </m:sSup>
                      </m:den>
                    </m:f>
                  </m:oMath>
                </a14:m>
                <a:endParaRPr lang="en-US" altLang="zh-TW" sz="2000" b="1" dirty="0">
                  <a:latin typeface="Times New Roman" panose="02020603050405020304" pitchFamily="18" charset="0"/>
                  <a:cs typeface="Times New Roman" panose="02020603050405020304" pitchFamily="18" charset="0"/>
                </a:endParaRPr>
              </a:p>
            </p:txBody>
          </p:sp>
        </mc:Choice>
        <mc:Fallback xmlns="">
          <p:sp>
            <p:nvSpPr>
              <p:cNvPr id="5" name="矩形 4">
                <a:extLst>
                  <a:ext uri="{FF2B5EF4-FFF2-40B4-BE49-F238E27FC236}">
                    <a16:creationId xmlns:a16="http://schemas.microsoft.com/office/drawing/2014/main" id="{AEE006AA-A43B-4E71-B765-2D67FB2B5C69}"/>
                  </a:ext>
                </a:extLst>
              </p:cNvPr>
              <p:cNvSpPr>
                <a:spLocks noRot="1" noChangeAspect="1" noMove="1" noResize="1" noEditPoints="1" noAdjustHandles="1" noChangeArrowheads="1" noChangeShapeType="1" noTextEdit="1"/>
              </p:cNvSpPr>
              <p:nvPr/>
            </p:nvSpPr>
            <p:spPr>
              <a:xfrm>
                <a:off x="385009" y="2500712"/>
                <a:ext cx="7217873" cy="536942"/>
              </a:xfrm>
              <a:prstGeom prst="rect">
                <a:avLst/>
              </a:prstGeom>
              <a:blipFill>
                <a:blip r:embed="rId5"/>
                <a:stretch>
                  <a:fillRect l="-845" b="-681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3617F951-FCEA-4653-A91C-C718CBF61793}"/>
                  </a:ext>
                </a:extLst>
              </p:cNvPr>
              <p:cNvSpPr/>
              <p:nvPr/>
            </p:nvSpPr>
            <p:spPr>
              <a:xfrm>
                <a:off x="6634740" y="2553222"/>
                <a:ext cx="6096000" cy="1200329"/>
              </a:xfrm>
              <a:prstGeom prst="rect">
                <a:avLst/>
              </a:prstGeom>
            </p:spPr>
            <p:txBody>
              <a:bodyPr>
                <a:spAutoFit/>
              </a:bodyPr>
              <a:lstStyle/>
              <a:p>
                <a:pPr marL="285750" indent="-285750">
                  <a:buFont typeface="Arial" panose="020B0604020202020204" pitchFamily="34" charset="0"/>
                  <a:buChar char="•"/>
                </a:pPr>
                <a14:m>
                  <m:oMath xmlns:m="http://schemas.openxmlformats.org/officeDocument/2006/math">
                    <m:sSub>
                      <m:sSubPr>
                        <m:ctrlPr>
                          <a:rPr lang="en-US" altLang="zh-TW" i="1" smtClean="0">
                            <a:latin typeface="Cambria Math" panose="02040503050406030204" pitchFamily="18" charset="0"/>
                          </a:rPr>
                        </m:ctrlPr>
                      </m:sSubPr>
                      <m:e>
                        <m:r>
                          <m:rPr>
                            <m:sty m:val="p"/>
                          </m:rPr>
                          <a:rPr lang="en-US" altLang="zh-TW">
                            <a:latin typeface="Cambria Math" panose="02040503050406030204" pitchFamily="18" charset="0"/>
                          </a:rPr>
                          <m:t>C</m:t>
                        </m:r>
                      </m:e>
                      <m:sub>
                        <m:r>
                          <a:rPr lang="en-US" altLang="zh-TW">
                            <a:latin typeface="Cambria Math" panose="02040503050406030204" pitchFamily="18" charset="0"/>
                          </a:rPr>
                          <m:t>1</m:t>
                        </m:r>
                      </m:sub>
                    </m:sSub>
                    <m:d>
                      <m:dPr>
                        <m:ctrlPr>
                          <a:rPr lang="en-US" altLang="zh-TW" i="1" smtClean="0">
                            <a:latin typeface="Cambria Math" panose="02040503050406030204" pitchFamily="18" charset="0"/>
                          </a:rPr>
                        </m:ctrlPr>
                      </m:dPr>
                      <m:e>
                        <m:r>
                          <a:rPr lang="en-US" altLang="zh-TW" i="1">
                            <a:latin typeface="Cambria Math" panose="02040503050406030204" pitchFamily="18" charset="0"/>
                          </a:rPr>
                          <m:t>𝑙</m:t>
                        </m:r>
                      </m:e>
                    </m:d>
                    <m:r>
                      <a:rPr lang="en-US" altLang="zh-TW" b="0" i="1" smtClean="0">
                        <a:latin typeface="Cambria Math" panose="02040503050406030204" pitchFamily="18" charset="0"/>
                      </a:rPr>
                      <m:t>≔ </m:t>
                    </m:r>
                    <m:r>
                      <a:rPr lang="en-US" altLang="zh-TW" i="1">
                        <a:latin typeface="Cambria Math" panose="02040503050406030204" pitchFamily="18" charset="0"/>
                      </a:rPr>
                      <m:t>&lt;</m:t>
                    </m:r>
                    <m:sSub>
                      <m:sSubPr>
                        <m:ctrlPr>
                          <a:rPr lang="en-US" altLang="zh-TW" i="1">
                            <a:latin typeface="Cambria Math" panose="02040503050406030204" pitchFamily="18" charset="0"/>
                          </a:rPr>
                        </m:ctrlPr>
                      </m:sSubPr>
                      <m:e>
                        <m:r>
                          <a:rPr lang="en-US" altLang="zh-TW" i="1">
                            <a:latin typeface="Cambria Math" panose="02040503050406030204" pitchFamily="18" charset="0"/>
                          </a:rPr>
                          <m:t>𝜀</m:t>
                        </m:r>
                      </m:e>
                      <m:sub>
                        <m:r>
                          <a:rPr lang="en-US" altLang="zh-TW" i="1">
                            <a:latin typeface="Cambria Math" panose="02040503050406030204" pitchFamily="18" charset="0"/>
                          </a:rPr>
                          <m:t>𝑛</m:t>
                        </m:r>
                        <m:r>
                          <a:rPr lang="en-US" altLang="zh-TW" i="1">
                            <a:latin typeface="Cambria Math" panose="02040503050406030204" pitchFamily="18" charset="0"/>
                          </a:rPr>
                          <m:t>+</m:t>
                        </m:r>
                        <m:r>
                          <a:rPr lang="en-US" altLang="zh-TW" i="1">
                            <a:latin typeface="Cambria Math" panose="02040503050406030204" pitchFamily="18" charset="0"/>
                          </a:rPr>
                          <m:t>𝑙</m:t>
                        </m:r>
                      </m:sub>
                    </m:sSub>
                    <m:sSub>
                      <m:sSubPr>
                        <m:ctrlPr>
                          <a:rPr lang="en-US" altLang="zh-TW" i="1">
                            <a:latin typeface="Cambria Math" panose="02040503050406030204" pitchFamily="18" charset="0"/>
                          </a:rPr>
                        </m:ctrlPr>
                      </m:sSubPr>
                      <m:e>
                        <m:r>
                          <a:rPr lang="en-US" altLang="zh-TW" i="1">
                            <a:latin typeface="Cambria Math" panose="02040503050406030204" pitchFamily="18" charset="0"/>
                          </a:rPr>
                          <m:t>𝜀</m:t>
                        </m:r>
                      </m:e>
                      <m:sub>
                        <m:r>
                          <a:rPr lang="en-US" altLang="zh-TW" i="1">
                            <a:latin typeface="Cambria Math" panose="02040503050406030204" pitchFamily="18" charset="0"/>
                          </a:rPr>
                          <m:t>𝑛</m:t>
                        </m:r>
                      </m:sub>
                    </m:sSub>
                    <m:r>
                      <a:rPr lang="en-US" altLang="zh-TW" i="1">
                        <a:latin typeface="Cambria Math" panose="02040503050406030204" pitchFamily="18" charset="0"/>
                      </a:rPr>
                      <m:t>𝑙𝑛</m:t>
                    </m:r>
                    <m:sSub>
                      <m:sSubPr>
                        <m:ctrlPr>
                          <a:rPr lang="en-US" altLang="zh-TW" i="1">
                            <a:latin typeface="Cambria Math" panose="02040503050406030204" pitchFamily="18" charset="0"/>
                          </a:rPr>
                        </m:ctrlPr>
                      </m:sSubPr>
                      <m:e>
                        <m:r>
                          <a:rPr lang="en-US" altLang="zh-TW" i="1">
                            <a:latin typeface="Cambria Math" panose="02040503050406030204" pitchFamily="18" charset="0"/>
                          </a:rPr>
                          <m:t>𝑉</m:t>
                        </m:r>
                      </m:e>
                      <m:sub>
                        <m:r>
                          <a:rPr lang="en-US" altLang="zh-TW" i="1">
                            <a:latin typeface="Cambria Math" panose="02040503050406030204" pitchFamily="18" charset="0"/>
                          </a:rPr>
                          <m:t>𝑛</m:t>
                        </m:r>
                      </m:sub>
                    </m:sSub>
                    <m:r>
                      <a:rPr lang="en-US" altLang="zh-TW" i="1">
                        <a:latin typeface="Cambria Math" panose="02040503050406030204" pitchFamily="18" charset="0"/>
                      </a:rPr>
                      <m:t>&gt;</m:t>
                    </m:r>
                    <m:r>
                      <a:rPr lang="en-US" altLang="zh-TW" b="0" i="1" smtClean="0">
                        <a:latin typeface="Cambria Math" panose="02040503050406030204" pitchFamily="18" charset="0"/>
                      </a:rPr>
                      <m:t> </m:t>
                    </m:r>
                    <m:r>
                      <a:rPr lang="en-US" altLang="zh-TW"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 &lt;</m:t>
                    </m:r>
                    <m:r>
                      <a:rPr lang="en-US" altLang="zh-TW" b="0" i="1" smtClean="0">
                        <a:latin typeface="Cambria Math" panose="02040503050406030204" pitchFamily="18" charset="0"/>
                        <a:ea typeface="Cambria Math" panose="02040503050406030204" pitchFamily="18" charset="0"/>
                      </a:rPr>
                      <m:t>𝑙𝑛𝑉</m:t>
                    </m:r>
                    <m:r>
                      <a:rPr lang="en-US" altLang="zh-TW" b="0" i="1" smtClean="0">
                        <a:latin typeface="Cambria Math" panose="02040503050406030204" pitchFamily="18" charset="0"/>
                        <a:ea typeface="Cambria Math" panose="02040503050406030204" pitchFamily="18" charset="0"/>
                      </a:rPr>
                      <m:t>&gt;</m:t>
                    </m:r>
                    <m:sSub>
                      <m:sSubPr>
                        <m:ctrlPr>
                          <a:rPr lang="en-US" altLang="zh-TW" b="0" i="1" smtClean="0">
                            <a:latin typeface="Cambria Math" panose="02040503050406030204" pitchFamily="18" charset="0"/>
                            <a:ea typeface="Cambria Math" panose="02040503050406030204" pitchFamily="18" charset="0"/>
                          </a:rPr>
                        </m:ctrlPr>
                      </m:sSubPr>
                      <m:e>
                        <m:r>
                          <a:rPr lang="en-US" altLang="zh-TW" b="0" i="1" smtClean="0">
                            <a:latin typeface="Cambria Math" panose="02040503050406030204" pitchFamily="18" charset="0"/>
                            <a:ea typeface="Cambria Math" panose="02040503050406030204" pitchFamily="18" charset="0"/>
                          </a:rPr>
                          <m:t>𝐶</m:t>
                        </m:r>
                      </m:e>
                      <m:sub>
                        <m:r>
                          <a:rPr lang="en-US" altLang="zh-TW" b="0" i="1" smtClean="0">
                            <a:latin typeface="Cambria Math" panose="02040503050406030204" pitchFamily="18" charset="0"/>
                            <a:ea typeface="Cambria Math" panose="02040503050406030204" pitchFamily="18" charset="0"/>
                          </a:rPr>
                          <m:t>0</m:t>
                        </m:r>
                      </m:sub>
                    </m:sSub>
                    <m:r>
                      <a:rPr lang="en-US" altLang="zh-TW" b="0" i="1" smtClean="0">
                        <a:latin typeface="Cambria Math" panose="02040503050406030204" pitchFamily="18" charset="0"/>
                        <a:ea typeface="Cambria Math" panose="02040503050406030204" pitchFamily="18" charset="0"/>
                      </a:rPr>
                      <m:t>(</m:t>
                    </m:r>
                    <m:r>
                      <a:rPr lang="en-US" altLang="zh-TW" b="0" i="1" smtClean="0">
                        <a:latin typeface="Cambria Math" panose="02040503050406030204" pitchFamily="18" charset="0"/>
                        <a:ea typeface="Cambria Math" panose="02040503050406030204" pitchFamily="18" charset="0"/>
                      </a:rPr>
                      <m:t>𝑙</m:t>
                    </m:r>
                    <m:r>
                      <a:rPr lang="en-US" altLang="zh-TW" b="0" i="1" smtClean="0">
                        <a:latin typeface="Cambria Math" panose="02040503050406030204" pitchFamily="18" charset="0"/>
                        <a:ea typeface="Cambria Math" panose="02040503050406030204" pitchFamily="18" charset="0"/>
                      </a:rPr>
                      <m:t>)</m:t>
                    </m:r>
                  </m:oMath>
                </a14:m>
                <a:endParaRPr lang="en-US" altLang="zh-TW"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altLang="zh-TW"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14:m>
                  <m:oMath xmlns:m="http://schemas.openxmlformats.org/officeDocument/2006/math">
                    <m:sSub>
                      <m:sSubPr>
                        <m:ctrlPr>
                          <a:rPr lang="en-US" altLang="zh-TW" i="1">
                            <a:latin typeface="Cambria Math" panose="02040503050406030204" pitchFamily="18" charset="0"/>
                          </a:rPr>
                        </m:ctrlPr>
                      </m:sSubPr>
                      <m:e>
                        <m:r>
                          <m:rPr>
                            <m:sty m:val="p"/>
                          </m:rPr>
                          <a:rPr lang="en-US" altLang="zh-TW">
                            <a:latin typeface="Cambria Math" panose="02040503050406030204" pitchFamily="18" charset="0"/>
                          </a:rPr>
                          <m:t>C</m:t>
                        </m:r>
                      </m:e>
                      <m:sub>
                        <m:r>
                          <a:rPr lang="en-US" altLang="zh-TW">
                            <a:latin typeface="Cambria Math" panose="02040503050406030204" pitchFamily="18" charset="0"/>
                          </a:rPr>
                          <m:t>2</m:t>
                        </m:r>
                      </m:sub>
                    </m:sSub>
                    <m:d>
                      <m:dPr>
                        <m:ctrlPr>
                          <a:rPr lang="en-US" altLang="zh-TW" i="1">
                            <a:latin typeface="Cambria Math" panose="02040503050406030204" pitchFamily="18" charset="0"/>
                          </a:rPr>
                        </m:ctrlPr>
                      </m:dPr>
                      <m:e>
                        <m:r>
                          <a:rPr lang="en-US" altLang="zh-TW" i="1">
                            <a:latin typeface="Cambria Math" panose="02040503050406030204" pitchFamily="18" charset="0"/>
                          </a:rPr>
                          <m:t>𝑙</m:t>
                        </m:r>
                      </m:e>
                    </m:d>
                    <m:r>
                      <a:rPr lang="en-US" altLang="zh-TW" b="0" i="1" smtClean="0">
                        <a:latin typeface="Cambria Math" panose="02040503050406030204" pitchFamily="18" charset="0"/>
                      </a:rPr>
                      <m:t>≔ </m:t>
                    </m:r>
                    <m:r>
                      <a:rPr lang="en-US" altLang="zh-TW" i="1">
                        <a:latin typeface="Cambria Math" panose="02040503050406030204" pitchFamily="18" charset="0"/>
                      </a:rPr>
                      <m:t>&lt;</m:t>
                    </m:r>
                    <m:sSub>
                      <m:sSubPr>
                        <m:ctrlPr>
                          <a:rPr lang="en-US" altLang="zh-TW" i="1">
                            <a:latin typeface="Cambria Math" panose="02040503050406030204" pitchFamily="18" charset="0"/>
                          </a:rPr>
                        </m:ctrlPr>
                      </m:sSubPr>
                      <m:e>
                        <m:r>
                          <a:rPr lang="en-US" altLang="zh-TW" i="1">
                            <a:latin typeface="Cambria Math" panose="02040503050406030204" pitchFamily="18" charset="0"/>
                          </a:rPr>
                          <m:t>𝜀</m:t>
                        </m:r>
                      </m:e>
                      <m:sub>
                        <m:r>
                          <a:rPr lang="en-US" altLang="zh-TW" i="1">
                            <a:latin typeface="Cambria Math" panose="02040503050406030204" pitchFamily="18" charset="0"/>
                          </a:rPr>
                          <m:t>𝑛</m:t>
                        </m:r>
                        <m:r>
                          <a:rPr lang="en-US" altLang="zh-TW" i="1">
                            <a:latin typeface="Cambria Math" panose="02040503050406030204" pitchFamily="18" charset="0"/>
                          </a:rPr>
                          <m:t>+</m:t>
                        </m:r>
                        <m:r>
                          <a:rPr lang="en-US" altLang="zh-TW" i="1">
                            <a:latin typeface="Cambria Math" panose="02040503050406030204" pitchFamily="18" charset="0"/>
                          </a:rPr>
                          <m:t>𝑙</m:t>
                        </m:r>
                      </m:sub>
                    </m:sSub>
                    <m:sSub>
                      <m:sSubPr>
                        <m:ctrlPr>
                          <a:rPr lang="en-US" altLang="zh-TW" i="1">
                            <a:latin typeface="Cambria Math" panose="02040503050406030204" pitchFamily="18" charset="0"/>
                          </a:rPr>
                        </m:ctrlPr>
                      </m:sSubPr>
                      <m:e>
                        <m:r>
                          <a:rPr lang="en-US" altLang="zh-TW" i="1">
                            <a:latin typeface="Cambria Math" panose="02040503050406030204" pitchFamily="18" charset="0"/>
                          </a:rPr>
                          <m:t>𝜀</m:t>
                        </m:r>
                      </m:e>
                      <m:sub>
                        <m:r>
                          <a:rPr lang="en-US" altLang="zh-TW" i="1">
                            <a:latin typeface="Cambria Math" panose="02040503050406030204" pitchFamily="18" charset="0"/>
                          </a:rPr>
                          <m:t>𝑛</m:t>
                        </m:r>
                      </m:sub>
                    </m:sSub>
                    <m:r>
                      <a:rPr lang="en-US" altLang="zh-TW" i="1">
                        <a:latin typeface="Cambria Math" panose="02040503050406030204" pitchFamily="18" charset="0"/>
                      </a:rPr>
                      <m:t>𝑙𝑛</m:t>
                    </m:r>
                    <m:sSub>
                      <m:sSubPr>
                        <m:ctrlPr>
                          <a:rPr lang="en-US" altLang="zh-TW" i="1">
                            <a:latin typeface="Cambria Math" panose="02040503050406030204" pitchFamily="18" charset="0"/>
                          </a:rPr>
                        </m:ctrlPr>
                      </m:sSubPr>
                      <m:e>
                        <m:r>
                          <a:rPr lang="en-US" altLang="zh-TW" i="1">
                            <a:latin typeface="Cambria Math" panose="02040503050406030204" pitchFamily="18" charset="0"/>
                          </a:rPr>
                          <m:t>𝑉</m:t>
                        </m:r>
                      </m:e>
                      <m:sub>
                        <m:r>
                          <a:rPr lang="en-US" altLang="zh-TW" i="1">
                            <a:latin typeface="Cambria Math" panose="02040503050406030204" pitchFamily="18" charset="0"/>
                          </a:rPr>
                          <m:t>𝑛</m:t>
                        </m:r>
                      </m:sub>
                    </m:sSub>
                    <m:r>
                      <a:rPr lang="en-US" altLang="zh-TW" i="1">
                        <a:latin typeface="Cambria Math" panose="02040503050406030204" pitchFamily="18" charset="0"/>
                      </a:rPr>
                      <m:t>𝑙𝑛</m:t>
                    </m:r>
                    <m:sSub>
                      <m:sSubPr>
                        <m:ctrlPr>
                          <a:rPr lang="en-US" altLang="zh-TW" i="1">
                            <a:latin typeface="Cambria Math" panose="02040503050406030204" pitchFamily="18" charset="0"/>
                          </a:rPr>
                        </m:ctrlPr>
                      </m:sSubPr>
                      <m:e>
                        <m:r>
                          <a:rPr lang="en-US" altLang="zh-TW" i="1">
                            <a:latin typeface="Cambria Math" panose="02040503050406030204" pitchFamily="18" charset="0"/>
                          </a:rPr>
                          <m:t>𝑉</m:t>
                        </m:r>
                      </m:e>
                      <m:sub>
                        <m:r>
                          <a:rPr lang="en-US" altLang="zh-TW" i="1">
                            <a:latin typeface="Cambria Math" panose="02040503050406030204" pitchFamily="18" charset="0"/>
                          </a:rPr>
                          <m:t>𝑛</m:t>
                        </m:r>
                        <m:r>
                          <a:rPr lang="en-US" altLang="zh-TW" i="1">
                            <a:latin typeface="Cambria Math" panose="02040503050406030204" pitchFamily="18" charset="0"/>
                          </a:rPr>
                          <m:t>+</m:t>
                        </m:r>
                        <m:r>
                          <a:rPr lang="en-US" altLang="zh-TW" i="1">
                            <a:latin typeface="Cambria Math" panose="02040503050406030204" pitchFamily="18" charset="0"/>
                          </a:rPr>
                          <m:t>𝑙</m:t>
                        </m:r>
                      </m:sub>
                    </m:sSub>
                    <m:r>
                      <a:rPr lang="en-US" altLang="zh-TW" i="1">
                        <a:latin typeface="Cambria Math" panose="02040503050406030204" pitchFamily="18" charset="0"/>
                      </a:rPr>
                      <m:t>&gt;</m:t>
                    </m:r>
                    <m:r>
                      <a:rPr lang="en-US" altLang="zh-TW" b="0" i="1" smtClean="0">
                        <a:latin typeface="Cambria Math" panose="02040503050406030204" pitchFamily="18" charset="0"/>
                      </a:rPr>
                      <m:t> </m:t>
                    </m:r>
                    <m:r>
                      <a:rPr lang="en-US" altLang="zh-TW" i="1">
                        <a:latin typeface="Cambria Math" panose="02040503050406030204" pitchFamily="18" charset="0"/>
                        <a:ea typeface="Cambria Math" panose="02040503050406030204" pitchFamily="18" charset="0"/>
                      </a:rPr>
                      <m:t>≈ &lt;</m:t>
                    </m:r>
                    <m:r>
                      <a:rPr lang="en-US" altLang="zh-TW" i="1">
                        <a:latin typeface="Cambria Math" panose="02040503050406030204" pitchFamily="18" charset="0"/>
                        <a:ea typeface="Cambria Math" panose="02040503050406030204" pitchFamily="18" charset="0"/>
                      </a:rPr>
                      <m:t>𝑙𝑛𝑉</m:t>
                    </m:r>
                    <m:sSup>
                      <m:sSupPr>
                        <m:ctrlPr>
                          <a:rPr lang="en-US" altLang="zh-TW" b="0" i="1" smtClean="0">
                            <a:latin typeface="Cambria Math" panose="02040503050406030204" pitchFamily="18" charset="0"/>
                            <a:ea typeface="Cambria Math" panose="02040503050406030204" pitchFamily="18" charset="0"/>
                          </a:rPr>
                        </m:ctrlPr>
                      </m:sSupPr>
                      <m:e>
                        <m:r>
                          <a:rPr lang="en-US" altLang="zh-TW" i="1">
                            <a:latin typeface="Cambria Math" panose="02040503050406030204" pitchFamily="18" charset="0"/>
                            <a:ea typeface="Cambria Math" panose="02040503050406030204" pitchFamily="18" charset="0"/>
                          </a:rPr>
                          <m:t>&gt;</m:t>
                        </m:r>
                      </m:e>
                      <m:sup>
                        <m:r>
                          <a:rPr lang="en-US" altLang="zh-TW" b="0" i="1" smtClean="0">
                            <a:latin typeface="Cambria Math" panose="02040503050406030204" pitchFamily="18" charset="0"/>
                            <a:ea typeface="Cambria Math" panose="02040503050406030204" pitchFamily="18" charset="0"/>
                          </a:rPr>
                          <m:t>2</m:t>
                        </m:r>
                      </m:sup>
                    </m:sSup>
                    <m:sSub>
                      <m:sSubPr>
                        <m:ctrlPr>
                          <a:rPr lang="en-US" altLang="zh-TW" i="1">
                            <a:latin typeface="Cambria Math" panose="02040503050406030204" pitchFamily="18" charset="0"/>
                            <a:ea typeface="Cambria Math" panose="02040503050406030204" pitchFamily="18" charset="0"/>
                          </a:rPr>
                        </m:ctrlPr>
                      </m:sSubPr>
                      <m:e>
                        <m:r>
                          <a:rPr lang="en-US" altLang="zh-TW" i="1">
                            <a:latin typeface="Cambria Math" panose="02040503050406030204" pitchFamily="18" charset="0"/>
                            <a:ea typeface="Cambria Math" panose="02040503050406030204" pitchFamily="18" charset="0"/>
                          </a:rPr>
                          <m:t>𝐶</m:t>
                        </m:r>
                      </m:e>
                      <m:sub>
                        <m:r>
                          <a:rPr lang="en-US" altLang="zh-TW" i="1">
                            <a:latin typeface="Cambria Math" panose="02040503050406030204" pitchFamily="18" charset="0"/>
                            <a:ea typeface="Cambria Math" panose="02040503050406030204" pitchFamily="18" charset="0"/>
                          </a:rPr>
                          <m:t>0</m:t>
                        </m:r>
                      </m:sub>
                    </m:sSub>
                    <m:r>
                      <a:rPr lang="en-US" altLang="zh-TW" i="1">
                        <a:latin typeface="Cambria Math" panose="02040503050406030204" pitchFamily="18" charset="0"/>
                        <a:ea typeface="Cambria Math" panose="02040503050406030204" pitchFamily="18" charset="0"/>
                      </a:rPr>
                      <m:t>(</m:t>
                    </m:r>
                    <m:r>
                      <a:rPr lang="en-US" altLang="zh-TW" i="1">
                        <a:latin typeface="Cambria Math" panose="02040503050406030204" pitchFamily="18" charset="0"/>
                        <a:ea typeface="Cambria Math" panose="02040503050406030204" pitchFamily="18" charset="0"/>
                      </a:rPr>
                      <m:t>𝑙</m:t>
                    </m:r>
                    <m:r>
                      <a:rPr lang="en-US" altLang="zh-TW" i="1">
                        <a:latin typeface="Cambria Math" panose="02040503050406030204" pitchFamily="18" charset="0"/>
                        <a:ea typeface="Cambria Math" panose="02040503050406030204" pitchFamily="18" charset="0"/>
                      </a:rPr>
                      <m:t>)</m:t>
                    </m:r>
                  </m:oMath>
                </a14:m>
                <a:endParaRPr lang="en-US" altLang="zh-TW"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altLang="zh-TW" dirty="0">
                  <a:latin typeface="Times New Roman" panose="02020603050405020304" pitchFamily="18" charset="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3617F951-FCEA-4653-A91C-C718CBF61793}"/>
                  </a:ext>
                </a:extLst>
              </p:cNvPr>
              <p:cNvSpPr>
                <a:spLocks noRot="1" noChangeAspect="1" noMove="1" noResize="1" noEditPoints="1" noAdjustHandles="1" noChangeArrowheads="1" noChangeShapeType="1" noTextEdit="1"/>
              </p:cNvSpPr>
              <p:nvPr/>
            </p:nvSpPr>
            <p:spPr>
              <a:xfrm>
                <a:off x="6634740" y="2553222"/>
                <a:ext cx="6096000" cy="1200329"/>
              </a:xfrm>
              <a:prstGeom prst="rect">
                <a:avLst/>
              </a:prstGeom>
              <a:blipFill>
                <a:blip r:embed="rId6"/>
                <a:stretch>
                  <a:fillRect l="-600" t="-1015"/>
                </a:stretch>
              </a:blipFill>
            </p:spPr>
            <p:txBody>
              <a:bodyPr/>
              <a:lstStyle/>
              <a:p>
                <a:r>
                  <a:rPr lang="zh-TW" altLang="en-US">
                    <a:noFill/>
                  </a:rPr>
                  <a:t> </a:t>
                </a:r>
              </a:p>
            </p:txBody>
          </p:sp>
        </mc:Fallback>
      </mc:AlternateContent>
      <p:pic>
        <p:nvPicPr>
          <p:cNvPr id="7" name="圖片 6">
            <a:extLst>
              <a:ext uri="{FF2B5EF4-FFF2-40B4-BE49-F238E27FC236}">
                <a16:creationId xmlns:a16="http://schemas.microsoft.com/office/drawing/2014/main" id="{34D14C4B-9757-42C7-A27E-9C782BB7C34A}"/>
              </a:ext>
            </a:extLst>
          </p:cNvPr>
          <p:cNvPicPr>
            <a:picLocks noChangeAspect="1"/>
          </p:cNvPicPr>
          <p:nvPr/>
        </p:nvPicPr>
        <p:blipFill>
          <a:blip r:embed="rId7"/>
          <a:stretch>
            <a:fillRect/>
          </a:stretch>
        </p:blipFill>
        <p:spPr>
          <a:xfrm>
            <a:off x="385009" y="3593645"/>
            <a:ext cx="3470322" cy="2644653"/>
          </a:xfrm>
          <a:prstGeom prst="rect">
            <a:avLst/>
          </a:prstGeom>
        </p:spPr>
      </p:pic>
      <p:pic>
        <p:nvPicPr>
          <p:cNvPr id="8" name="圖片 7">
            <a:extLst>
              <a:ext uri="{FF2B5EF4-FFF2-40B4-BE49-F238E27FC236}">
                <a16:creationId xmlns:a16="http://schemas.microsoft.com/office/drawing/2014/main" id="{9F004096-272A-430F-B5F1-615CB4C32308}"/>
              </a:ext>
            </a:extLst>
          </p:cNvPr>
          <p:cNvPicPr>
            <a:picLocks noChangeAspect="1"/>
          </p:cNvPicPr>
          <p:nvPr/>
        </p:nvPicPr>
        <p:blipFill>
          <a:blip r:embed="rId8"/>
          <a:stretch>
            <a:fillRect/>
          </a:stretch>
        </p:blipFill>
        <p:spPr>
          <a:xfrm>
            <a:off x="4090594" y="3612844"/>
            <a:ext cx="3657093" cy="2655517"/>
          </a:xfrm>
          <a:prstGeom prst="rect">
            <a:avLst/>
          </a:prstGeom>
        </p:spPr>
      </p:pic>
      <p:pic>
        <p:nvPicPr>
          <p:cNvPr id="9" name="圖片 8">
            <a:extLst>
              <a:ext uri="{FF2B5EF4-FFF2-40B4-BE49-F238E27FC236}">
                <a16:creationId xmlns:a16="http://schemas.microsoft.com/office/drawing/2014/main" id="{F71BE8BF-1CFC-4335-8C1D-8229EF0434F8}"/>
              </a:ext>
            </a:extLst>
          </p:cNvPr>
          <p:cNvPicPr>
            <a:picLocks noChangeAspect="1"/>
          </p:cNvPicPr>
          <p:nvPr/>
        </p:nvPicPr>
        <p:blipFill>
          <a:blip r:embed="rId9"/>
          <a:stretch>
            <a:fillRect/>
          </a:stretch>
        </p:blipFill>
        <p:spPr>
          <a:xfrm>
            <a:off x="7982950" y="3584680"/>
            <a:ext cx="3657092" cy="2711846"/>
          </a:xfrm>
          <a:prstGeom prst="rect">
            <a:avLst/>
          </a:prstGeom>
        </p:spPr>
      </p:pic>
      <p:sp>
        <p:nvSpPr>
          <p:cNvPr id="11" name="文字方塊 10">
            <a:extLst>
              <a:ext uri="{FF2B5EF4-FFF2-40B4-BE49-F238E27FC236}">
                <a16:creationId xmlns:a16="http://schemas.microsoft.com/office/drawing/2014/main" id="{E0F05B26-3C46-4212-B631-E80FCC451939}"/>
              </a:ext>
            </a:extLst>
          </p:cNvPr>
          <p:cNvSpPr txBox="1"/>
          <p:nvPr/>
        </p:nvSpPr>
        <p:spPr>
          <a:xfrm>
            <a:off x="1497857" y="6296526"/>
            <a:ext cx="6367462" cy="369332"/>
          </a:xfrm>
          <a:prstGeom prst="rect">
            <a:avLst/>
          </a:prstGeom>
          <a:noFill/>
        </p:spPr>
        <p:txBody>
          <a:bodyPr wrap="square">
            <a:spAutoFit/>
          </a:bodyPr>
          <a:lstStyle/>
          <a:p>
            <a:r>
              <a:rPr lang="en-US" altLang="zh-TW" sz="1800" dirty="0">
                <a:latin typeface="Times New Roman" panose="02020603050405020304" pitchFamily="18" charset="0"/>
                <a:cs typeface="Times New Roman" panose="02020603050405020304" pitchFamily="18" charset="0"/>
              </a:rPr>
              <a:t>Price fluctuation</a:t>
            </a:r>
            <a:endParaRPr lang="zh-TW" altLang="en-US" dirty="0"/>
          </a:p>
        </p:txBody>
      </p:sp>
      <p:sp>
        <p:nvSpPr>
          <p:cNvPr id="13" name="文字方塊 12">
            <a:extLst>
              <a:ext uri="{FF2B5EF4-FFF2-40B4-BE49-F238E27FC236}">
                <a16:creationId xmlns:a16="http://schemas.microsoft.com/office/drawing/2014/main" id="{900C11BE-FA2E-4A81-B845-08E16E12E5B7}"/>
              </a:ext>
            </a:extLst>
          </p:cNvPr>
          <p:cNvSpPr txBox="1"/>
          <p:nvPr/>
        </p:nvSpPr>
        <p:spPr>
          <a:xfrm>
            <a:off x="5226937" y="6284281"/>
            <a:ext cx="6367462" cy="369332"/>
          </a:xfrm>
          <a:prstGeom prst="rect">
            <a:avLst/>
          </a:prstGeom>
          <a:noFill/>
        </p:spPr>
        <p:txBody>
          <a:bodyPr wrap="square">
            <a:spAutoFit/>
          </a:bodyPr>
          <a:lstStyle/>
          <a:p>
            <a:r>
              <a:rPr lang="en-US" altLang="zh-TW" sz="1800" dirty="0">
                <a:latin typeface="Times New Roman" panose="02020603050405020304" pitchFamily="18" charset="0"/>
                <a:cs typeface="Times New Roman" panose="02020603050405020304" pitchFamily="18" charset="0"/>
              </a:rPr>
              <a:t>Response function </a:t>
            </a:r>
            <a:endParaRPr lang="zh-TW" altLang="en-US" dirty="0"/>
          </a:p>
        </p:txBody>
      </p:sp>
      <p:sp>
        <p:nvSpPr>
          <p:cNvPr id="15" name="文字方塊 14">
            <a:extLst>
              <a:ext uri="{FF2B5EF4-FFF2-40B4-BE49-F238E27FC236}">
                <a16:creationId xmlns:a16="http://schemas.microsoft.com/office/drawing/2014/main" id="{114B5F56-0FD1-442B-8103-B53556168114}"/>
              </a:ext>
            </a:extLst>
          </p:cNvPr>
          <p:cNvSpPr txBox="1"/>
          <p:nvPr/>
        </p:nvSpPr>
        <p:spPr>
          <a:xfrm>
            <a:off x="8956017" y="6296526"/>
            <a:ext cx="3068835" cy="369332"/>
          </a:xfrm>
          <a:prstGeom prst="rect">
            <a:avLst/>
          </a:prstGeom>
          <a:noFill/>
        </p:spPr>
        <p:txBody>
          <a:bodyPr wrap="square">
            <a:spAutoFit/>
          </a:bodyPr>
          <a:lstStyle/>
          <a:p>
            <a:r>
              <a:rPr lang="en-US" altLang="zh-TW" sz="1800" dirty="0">
                <a:latin typeface="Times New Roman" panose="02020603050405020304" pitchFamily="18" charset="0"/>
                <a:cs typeface="Times New Roman" panose="02020603050405020304" pitchFamily="18" charset="0"/>
              </a:rPr>
              <a:t>Correlation function</a:t>
            </a:r>
            <a:endParaRPr lang="zh-TW" altLang="en-US" dirty="0"/>
          </a:p>
        </p:txBody>
      </p:sp>
    </p:spTree>
    <p:extLst>
      <p:ext uri="{BB962C8B-B14F-4D97-AF65-F5344CB8AC3E}">
        <p14:creationId xmlns:p14="http://schemas.microsoft.com/office/powerpoint/2010/main" val="342164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549D5140-6A8C-47F7-9FF4-9C9435621EA3}"/>
              </a:ext>
            </a:extLst>
          </p:cNvPr>
          <p:cNvSpPr txBox="1"/>
          <p:nvPr/>
        </p:nvSpPr>
        <p:spPr>
          <a:xfrm>
            <a:off x="385010" y="561474"/>
            <a:ext cx="2297424" cy="523220"/>
          </a:xfrm>
          <a:prstGeom prst="rect">
            <a:avLst/>
          </a:prstGeom>
          <a:noFill/>
        </p:spPr>
        <p:txBody>
          <a:bodyPr wrap="none" rtlCol="0">
            <a:spAutoFit/>
          </a:bodyPr>
          <a:lstStyle/>
          <a:p>
            <a:r>
              <a:rPr lang="en-US" altLang="zh-TW" sz="2800" dirty="0">
                <a:latin typeface="Times New Roman" panose="02020603050405020304" pitchFamily="18" charset="0"/>
              </a:rPr>
              <a:t>Models - Price</a:t>
            </a:r>
            <a:endParaRPr lang="zh-TW" altLang="en-US" sz="2800" dirty="0">
              <a:latin typeface="Times New Roman" panose="02020603050405020304" pitchFamily="18" charset="0"/>
            </a:endParaRPr>
          </a:p>
        </p:txBody>
      </p:sp>
      <p:sp>
        <p:nvSpPr>
          <p:cNvPr id="5" name="文字方塊 4">
            <a:extLst>
              <a:ext uri="{FF2B5EF4-FFF2-40B4-BE49-F238E27FC236}">
                <a16:creationId xmlns:a16="http://schemas.microsoft.com/office/drawing/2014/main" id="{341A0AF5-97AB-4B05-B0E9-11221BAE29B0}"/>
              </a:ext>
            </a:extLst>
          </p:cNvPr>
          <p:cNvSpPr txBox="1"/>
          <p:nvPr/>
        </p:nvSpPr>
        <p:spPr>
          <a:xfrm>
            <a:off x="385010" y="1415534"/>
            <a:ext cx="10921166" cy="967957"/>
          </a:xfrm>
          <a:prstGeom prst="rect">
            <a:avLst/>
          </a:prstGeom>
          <a:noFill/>
        </p:spPr>
        <p:txBody>
          <a:bodyPr wrap="square">
            <a:spAutoFit/>
          </a:bodyPr>
          <a:lstStyle/>
          <a:p>
            <a:pPr>
              <a:lnSpc>
                <a:spcPct val="150000"/>
              </a:lnSpc>
            </a:pPr>
            <a:r>
              <a:rPr lang="en-US" altLang="zh-TW" sz="2000" dirty="0">
                <a:latin typeface="Times New Roman" panose="02020603050405020304" pitchFamily="18" charset="0"/>
                <a:cs typeface="Times New Roman" panose="02020603050405020304" pitchFamily="18" charset="0"/>
              </a:rPr>
              <a:t>T</a:t>
            </a:r>
            <a:r>
              <a:rPr lang="en-US" altLang="zh-TW" sz="2000" b="0" i="0" u="none" strike="noStrike" baseline="0" dirty="0">
                <a:latin typeface="Times New Roman" panose="02020603050405020304" pitchFamily="18" charset="0"/>
                <a:cs typeface="Times New Roman" panose="02020603050405020304" pitchFamily="18" charset="0"/>
              </a:rPr>
              <a:t>he price at time n is written as a sum over all past trades, of the impact of one given trade propagated up to time n:</a:t>
            </a:r>
            <a:endParaRPr lang="zh-TW" altLang="en-US" sz="2000" dirty="0">
              <a:latin typeface="Times New Roman" panose="02020603050405020304" pitchFamily="18" charset="0"/>
              <a:cs typeface="Times New Roman" panose="02020603050405020304" pitchFamily="18" charset="0"/>
            </a:endParaRPr>
          </a:p>
        </p:txBody>
      </p:sp>
      <p:pic>
        <p:nvPicPr>
          <p:cNvPr id="7" name="圖片 6">
            <a:extLst>
              <a:ext uri="{FF2B5EF4-FFF2-40B4-BE49-F238E27FC236}">
                <a16:creationId xmlns:a16="http://schemas.microsoft.com/office/drawing/2014/main" id="{2A26B89A-2EB3-4C87-B568-CB25A06C61FD}"/>
              </a:ext>
            </a:extLst>
          </p:cNvPr>
          <p:cNvPicPr>
            <a:picLocks noChangeAspect="1"/>
          </p:cNvPicPr>
          <p:nvPr/>
        </p:nvPicPr>
        <p:blipFill>
          <a:blip r:embed="rId2"/>
          <a:stretch>
            <a:fillRect/>
          </a:stretch>
        </p:blipFill>
        <p:spPr>
          <a:xfrm>
            <a:off x="3900181" y="2027517"/>
            <a:ext cx="4391636" cy="878328"/>
          </a:xfrm>
          <a:prstGeom prst="rect">
            <a:avLst/>
          </a:prstGeom>
        </p:spPr>
      </p:pic>
      <mc:AlternateContent xmlns:mc="http://schemas.openxmlformats.org/markup-compatibility/2006" xmlns:a14="http://schemas.microsoft.com/office/drawing/2010/main">
        <mc:Choice Requires="a14">
          <p:sp>
            <p:nvSpPr>
              <p:cNvPr id="8" name="文字方塊 7">
                <a:extLst>
                  <a:ext uri="{FF2B5EF4-FFF2-40B4-BE49-F238E27FC236}">
                    <a16:creationId xmlns:a16="http://schemas.microsoft.com/office/drawing/2014/main" id="{9FC20916-97CB-45C7-8B94-FFDDB7B85EC2}"/>
                  </a:ext>
                </a:extLst>
              </p:cNvPr>
              <p:cNvSpPr txBox="1"/>
              <p:nvPr/>
            </p:nvSpPr>
            <p:spPr>
              <a:xfrm>
                <a:off x="636154" y="2848858"/>
                <a:ext cx="10919691" cy="2031325"/>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sSub>
                      <m:sSubPr>
                        <m:ctrlPr>
                          <a:rPr lang="en-US" altLang="zh-TW" i="1" smtClean="0">
                            <a:latin typeface="Cambria Math" panose="02040503050406030204" pitchFamily="18" charset="0"/>
                          </a:rPr>
                        </m:ctrlPr>
                      </m:sSubPr>
                      <m:e>
                        <m:r>
                          <a:rPr lang="en-US" altLang="zh-TW" b="0" i="1" smtClean="0">
                            <a:latin typeface="Cambria Math" panose="02040503050406030204" pitchFamily="18" charset="0"/>
                          </a:rPr>
                          <m:t>𝐺</m:t>
                        </m:r>
                      </m:e>
                      <m:sub>
                        <m:r>
                          <a:rPr lang="en-US" altLang="zh-TW" b="0" i="1" smtClean="0">
                            <a:latin typeface="Cambria Math" panose="02040503050406030204" pitchFamily="18" charset="0"/>
                          </a:rPr>
                          <m:t>0</m:t>
                        </m:r>
                      </m:sub>
                    </m:sSub>
                    <m:d>
                      <m:dPr>
                        <m:ctrlPr>
                          <a:rPr lang="en-US" altLang="zh-TW" b="0" i="1" smtClean="0">
                            <a:latin typeface="Cambria Math" panose="02040503050406030204" pitchFamily="18" charset="0"/>
                          </a:rPr>
                        </m:ctrlPr>
                      </m:dPr>
                      <m:e>
                        <m:r>
                          <a:rPr lang="en-US" altLang="zh-TW" b="0" i="1" smtClean="0">
                            <a:latin typeface="Cambria Math" panose="02040503050406030204" pitchFamily="18" charset="0"/>
                          </a:rPr>
                          <m:t> .</m:t>
                        </m:r>
                      </m:e>
                    </m:d>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is the ‘bare’ impact function of a single trade, that we assume to be a fixed (is not itself fluctuating), non random function that only depends on time differences. (the average impact of a single trade after ℓ trades)</a:t>
                </a:r>
              </a:p>
              <a:p>
                <a:pPr marL="285750" indent="-285750">
                  <a:buFont typeface="Arial" panose="020B0604020202020204" pitchFamily="34" charset="0"/>
                  <a:buChar char="•"/>
                </a:pPr>
                <a:endParaRPr lang="en-US" altLang="zh-TW"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14:m>
                  <m:oMath xmlns:m="http://schemas.openxmlformats.org/officeDocument/2006/math">
                    <m:sSub>
                      <m:sSubPr>
                        <m:ctrlPr>
                          <a:rPr lang="en-US" altLang="zh-TW" i="1" smtClean="0">
                            <a:latin typeface="Cambria Math" panose="02040503050406030204" pitchFamily="18" charset="0"/>
                            <a:cs typeface="Times New Roman" panose="02020603050405020304" pitchFamily="18" charset="0"/>
                          </a:rPr>
                        </m:ctrlPr>
                      </m:sSubPr>
                      <m:e>
                        <m:r>
                          <a:rPr lang="zh-TW" altLang="en-US" i="1" smtClean="0">
                            <a:latin typeface="Cambria Math" panose="02040503050406030204" pitchFamily="18" charset="0"/>
                            <a:cs typeface="Times New Roman" panose="02020603050405020304" pitchFamily="18" charset="0"/>
                          </a:rPr>
                          <m:t>𝜂</m:t>
                        </m:r>
                      </m:e>
                      <m:sub>
                        <m:r>
                          <a:rPr lang="en-US" altLang="zh-TW" b="0" i="1" smtClean="0">
                            <a:latin typeface="Cambria Math" panose="02040503050406030204" pitchFamily="18" charset="0"/>
                            <a:cs typeface="Times New Roman" panose="02020603050405020304" pitchFamily="18" charset="0"/>
                          </a:rPr>
                          <m:t>𝑛</m:t>
                        </m:r>
                      </m:sub>
                    </m:sSub>
                  </m:oMath>
                </a14:m>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 random variables, assumed to be independent from the </a:t>
                </a: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zh-TW" altLang="en-US" i="1" smtClean="0">
                            <a:latin typeface="Cambria Math" panose="02040503050406030204" pitchFamily="18" charset="0"/>
                            <a:cs typeface="Times New Roman" panose="02020603050405020304" pitchFamily="18" charset="0"/>
                          </a:rPr>
                          <m:t>𝜀</m:t>
                        </m:r>
                      </m:e>
                      <m:sub>
                        <m:r>
                          <a:rPr lang="en-US" altLang="zh-TW" i="1">
                            <a:latin typeface="Cambria Math" panose="02040503050406030204" pitchFamily="18" charset="0"/>
                            <a:cs typeface="Times New Roman" panose="02020603050405020304" pitchFamily="18" charset="0"/>
                          </a:rPr>
                          <m:t>𝑛</m:t>
                        </m:r>
                      </m:sub>
                    </m:sSub>
                  </m:oMath>
                </a14:m>
                <a:r>
                  <a:rPr lang="en-US" altLang="zh-TW" dirty="0">
                    <a:latin typeface="Times New Roman" panose="02020603050405020304" pitchFamily="18" charset="0"/>
                    <a:cs typeface="Times New Roman" panose="02020603050405020304" pitchFamily="18" charset="0"/>
                  </a:rPr>
                  <a:t> and model all sources of price changes not described by the direct impact of the trades: the bid-ask can change as the result of some news, or of some order flow, in the absence of any trades. (All other factors beyond those that can be represented by the model, such as the influence of news events and other external factors.)</a:t>
                </a:r>
                <a:endParaRPr lang="zh-TW" altLang="en-US" dirty="0">
                  <a:latin typeface="Times New Roman" panose="02020603050405020304" pitchFamily="18" charset="0"/>
                  <a:cs typeface="Times New Roman" panose="02020603050405020304" pitchFamily="18" charset="0"/>
                </a:endParaRPr>
              </a:p>
            </p:txBody>
          </p:sp>
        </mc:Choice>
        <mc:Fallback xmlns="">
          <p:sp>
            <p:nvSpPr>
              <p:cNvPr id="8" name="文字方塊 7">
                <a:extLst>
                  <a:ext uri="{FF2B5EF4-FFF2-40B4-BE49-F238E27FC236}">
                    <a16:creationId xmlns:a16="http://schemas.microsoft.com/office/drawing/2014/main" id="{9FC20916-97CB-45C7-8B94-FFDDB7B85EC2}"/>
                  </a:ext>
                </a:extLst>
              </p:cNvPr>
              <p:cNvSpPr txBox="1">
                <a:spLocks noRot="1" noChangeAspect="1" noMove="1" noResize="1" noEditPoints="1" noAdjustHandles="1" noChangeArrowheads="1" noChangeShapeType="1" noTextEdit="1"/>
              </p:cNvSpPr>
              <p:nvPr/>
            </p:nvSpPr>
            <p:spPr>
              <a:xfrm>
                <a:off x="636154" y="2848858"/>
                <a:ext cx="10919691" cy="2031325"/>
              </a:xfrm>
              <a:prstGeom prst="rect">
                <a:avLst/>
              </a:prstGeom>
              <a:blipFill>
                <a:blip r:embed="rId3"/>
                <a:stretch>
                  <a:fillRect l="-335" t="-1497" b="-3593"/>
                </a:stretch>
              </a:blipFill>
            </p:spPr>
            <p:txBody>
              <a:bodyPr/>
              <a:lstStyle/>
              <a:p>
                <a:r>
                  <a:rPr lang="zh-TW" altLang="en-US">
                    <a:noFill/>
                  </a:rPr>
                  <a:t> </a:t>
                </a:r>
              </a:p>
            </p:txBody>
          </p:sp>
        </mc:Fallback>
      </mc:AlternateContent>
      <p:sp>
        <p:nvSpPr>
          <p:cNvPr id="9" name="文字方塊 8">
            <a:extLst>
              <a:ext uri="{FF2B5EF4-FFF2-40B4-BE49-F238E27FC236}">
                <a16:creationId xmlns:a16="http://schemas.microsoft.com/office/drawing/2014/main" id="{66B673CC-8940-49A2-BE08-1FCAD1FDC14D}"/>
              </a:ext>
            </a:extLst>
          </p:cNvPr>
          <p:cNvSpPr txBox="1"/>
          <p:nvPr/>
        </p:nvSpPr>
        <p:spPr>
          <a:xfrm>
            <a:off x="385010" y="4965451"/>
            <a:ext cx="10921166" cy="498663"/>
          </a:xfrm>
          <a:prstGeom prst="rect">
            <a:avLst/>
          </a:prstGeom>
          <a:noFill/>
        </p:spPr>
        <p:txBody>
          <a:bodyPr wrap="square">
            <a:spAutoFit/>
          </a:bodyPr>
          <a:lstStyle/>
          <a:p>
            <a:pPr>
              <a:lnSpc>
                <a:spcPct val="150000"/>
              </a:lnSpc>
            </a:pPr>
            <a:r>
              <a:rPr lang="en-US" altLang="zh-TW" sz="2000" dirty="0">
                <a:latin typeface="Times New Roman" panose="02020603050405020304" pitchFamily="18" charset="0"/>
                <a:cs typeface="Times New Roman" panose="02020603050405020304" pitchFamily="18" charset="0"/>
              </a:rPr>
              <a:t>Using this representation, the price increment between an arbitrarily chosen initial time 0 and time ℓ is:</a:t>
            </a:r>
            <a:endParaRPr lang="zh-TW" altLang="en-US" sz="2000" dirty="0">
              <a:latin typeface="Times New Roman" panose="02020603050405020304" pitchFamily="18" charset="0"/>
              <a:cs typeface="Times New Roman" panose="02020603050405020304" pitchFamily="18" charset="0"/>
            </a:endParaRPr>
          </a:p>
        </p:txBody>
      </p:sp>
      <p:pic>
        <p:nvPicPr>
          <p:cNvPr id="10" name="圖片 9">
            <a:extLst>
              <a:ext uri="{FF2B5EF4-FFF2-40B4-BE49-F238E27FC236}">
                <a16:creationId xmlns:a16="http://schemas.microsoft.com/office/drawing/2014/main" id="{4CAD8120-7A75-42E0-A363-17595701C4B9}"/>
              </a:ext>
            </a:extLst>
          </p:cNvPr>
          <p:cNvPicPr>
            <a:picLocks noChangeAspect="1"/>
          </p:cNvPicPr>
          <p:nvPr/>
        </p:nvPicPr>
        <p:blipFill>
          <a:blip r:embed="rId4"/>
          <a:stretch>
            <a:fillRect/>
          </a:stretch>
        </p:blipFill>
        <p:spPr>
          <a:xfrm>
            <a:off x="1287843" y="5569152"/>
            <a:ext cx="9616313" cy="759386"/>
          </a:xfrm>
          <a:prstGeom prst="rect">
            <a:avLst/>
          </a:prstGeom>
        </p:spPr>
      </p:pic>
    </p:spTree>
    <p:extLst>
      <p:ext uri="{BB962C8B-B14F-4D97-AF65-F5344CB8AC3E}">
        <p14:creationId xmlns:p14="http://schemas.microsoft.com/office/powerpoint/2010/main" val="26122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204EED4-8710-44F9-87ED-54711399684D}"/>
              </a:ext>
            </a:extLst>
          </p:cNvPr>
          <p:cNvSpPr txBox="1"/>
          <p:nvPr/>
        </p:nvSpPr>
        <p:spPr>
          <a:xfrm>
            <a:off x="385010" y="561474"/>
            <a:ext cx="4370042" cy="523220"/>
          </a:xfrm>
          <a:prstGeom prst="rect">
            <a:avLst/>
          </a:prstGeom>
          <a:noFill/>
        </p:spPr>
        <p:txBody>
          <a:bodyPr wrap="none" rtlCol="0">
            <a:spAutoFit/>
          </a:bodyPr>
          <a:lstStyle/>
          <a:p>
            <a:r>
              <a:rPr lang="en-US" altLang="zh-TW" sz="2800" dirty="0">
                <a:latin typeface="Times New Roman" panose="02020603050405020304" pitchFamily="18" charset="0"/>
              </a:rPr>
              <a:t>Models – Theoretical models</a:t>
            </a:r>
            <a:endParaRPr lang="zh-TW" altLang="en-US" sz="2800" dirty="0">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文字方塊 2">
                <a:extLst>
                  <a:ext uri="{FF2B5EF4-FFF2-40B4-BE49-F238E27FC236}">
                    <a16:creationId xmlns:a16="http://schemas.microsoft.com/office/drawing/2014/main" id="{44D97AB9-4D71-4318-932D-14824A487ECC}"/>
                  </a:ext>
                </a:extLst>
              </p:cNvPr>
              <p:cNvSpPr txBox="1"/>
              <p:nvPr/>
            </p:nvSpPr>
            <p:spPr>
              <a:xfrm>
                <a:off x="385010" y="1371600"/>
                <a:ext cx="9002977" cy="3749424"/>
              </a:xfrm>
              <a:prstGeom prst="rect">
                <a:avLst/>
              </a:prstGeom>
              <a:noFill/>
            </p:spPr>
            <p:txBody>
              <a:bodyPr wrap="none" rtlCol="0">
                <a:spAutoFit/>
              </a:bodyPr>
              <a:lstStyle/>
              <a:p>
                <a:pPr>
                  <a:lnSpc>
                    <a:spcPct val="150000"/>
                  </a:lnSpc>
                </a:pPr>
                <a:r>
                  <a:rPr lang="en-US" altLang="zh-TW" dirty="0">
                    <a:latin typeface="Times New Roman" panose="02020603050405020304" pitchFamily="18" charset="0"/>
                    <a:cs typeface="Times New Roman" panose="02020603050405020304" pitchFamily="18" charset="0"/>
                  </a:rPr>
                  <a:t>There are two situations : </a:t>
                </a:r>
              </a:p>
              <a:p>
                <a:pPr marL="342900" indent="-342900">
                  <a:lnSpc>
                    <a:spcPct val="15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ε were independent random variables :</a:t>
                </a:r>
              </a:p>
              <a:p>
                <a:pPr marL="800100" lvl="1" indent="-342900">
                  <a:lnSpc>
                    <a:spcPct val="200000"/>
                  </a:lnSpc>
                  <a:buFont typeface="+mj-lt"/>
                  <a:buAutoNum type="arabicPeriod"/>
                </a:pP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𝐷</m:t>
                        </m:r>
                      </m:e>
                      <m:sub>
                        <m:r>
                          <a:rPr lang="en-US" altLang="zh-TW" i="1">
                            <a:latin typeface="Cambria Math" panose="02040503050406030204" pitchFamily="18" charset="0"/>
                            <a:cs typeface="Times New Roman" panose="02020603050405020304" pitchFamily="18" charset="0"/>
                          </a:rPr>
                          <m:t>𝑡</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e>
                    </m:d>
                    <m:r>
                      <a:rPr lang="en-US" altLang="zh-TW" i="1">
                        <a:latin typeface="Cambria Math" panose="02040503050406030204" pitchFamily="18" charset="0"/>
                        <a:cs typeface="Times New Roman" panose="02020603050405020304" pitchFamily="18" charset="0"/>
                      </a:rPr>
                      <m:t>= &lt;</m:t>
                    </m:r>
                    <m:func>
                      <m:funcPr>
                        <m:ctrlPr>
                          <a:rPr lang="en-US" altLang="zh-TW" i="1">
                            <a:latin typeface="Cambria Math" panose="02040503050406030204" pitchFamily="18" charset="0"/>
                            <a:cs typeface="Times New Roman" panose="02020603050405020304" pitchFamily="18" charset="0"/>
                          </a:rPr>
                        </m:ctrlPr>
                      </m:funcPr>
                      <m:fName>
                        <m:sSup>
                          <m:sSupPr>
                            <m:ctrlPr>
                              <a:rPr lang="en-US" altLang="zh-TW" i="1">
                                <a:latin typeface="Cambria Math" panose="02040503050406030204" pitchFamily="18" charset="0"/>
                                <a:cs typeface="Times New Roman" panose="02020603050405020304" pitchFamily="18" charset="0"/>
                              </a:rPr>
                            </m:ctrlPr>
                          </m:sSupPr>
                          <m:e>
                            <m:r>
                              <m:rPr>
                                <m:sty m:val="p"/>
                              </m:rPr>
                              <a:rPr lang="en-US" altLang="zh-TW">
                                <a:latin typeface="Cambria Math" panose="02040503050406030204" pitchFamily="18" charset="0"/>
                                <a:cs typeface="Times New Roman" panose="02020603050405020304" pitchFamily="18" charset="0"/>
                              </a:rPr>
                              <m:t>ln</m:t>
                            </m:r>
                          </m:e>
                          <m:sup>
                            <m:r>
                              <a:rPr lang="en-US" altLang="zh-TW" i="1">
                                <a:latin typeface="Cambria Math" panose="02040503050406030204" pitchFamily="18" charset="0"/>
                                <a:cs typeface="Times New Roman" panose="02020603050405020304" pitchFamily="18" charset="0"/>
                              </a:rPr>
                              <m:t>2</m:t>
                            </m:r>
                          </m:sup>
                        </m:sSup>
                      </m:fName>
                      <m:e>
                        <m:r>
                          <a:rPr lang="en-US" altLang="zh-TW" i="1">
                            <a:latin typeface="Cambria Math" panose="02040503050406030204" pitchFamily="18" charset="0"/>
                            <a:cs typeface="Times New Roman" panose="02020603050405020304" pitchFamily="18" charset="0"/>
                          </a:rPr>
                          <m:t>𝑉</m:t>
                        </m:r>
                      </m:e>
                    </m:func>
                    <m:r>
                      <a:rPr lang="en-US" altLang="zh-TW" i="1">
                        <a:latin typeface="Cambria Math" panose="02040503050406030204" pitchFamily="18" charset="0"/>
                        <a:cs typeface="Times New Roman" panose="02020603050405020304" pitchFamily="18" charset="0"/>
                      </a:rPr>
                      <m:t>&gt;</m:t>
                    </m:r>
                    <m:d>
                      <m:dPr>
                        <m:ctrlPr>
                          <a:rPr lang="en-US" altLang="zh-TW" i="1">
                            <a:latin typeface="Cambria Math" panose="02040503050406030204" pitchFamily="18" charset="0"/>
                            <a:cs typeface="Times New Roman" panose="02020603050405020304" pitchFamily="18" charset="0"/>
                          </a:rPr>
                        </m:ctrlPr>
                      </m:dPr>
                      <m:e>
                        <m:nary>
                          <m:naryPr>
                            <m:chr m:val="∑"/>
                            <m:supHide m:val="on"/>
                            <m:ctrlPr>
                              <a:rPr lang="en-US" altLang="zh-TW" i="1">
                                <a:latin typeface="Cambria Math" panose="02040503050406030204" pitchFamily="18" charset="0"/>
                                <a:cs typeface="Times New Roman" panose="02020603050405020304" pitchFamily="18" charset="0"/>
                              </a:rPr>
                            </m:ctrlPr>
                          </m:naryPr>
                          <m:sub>
                            <m:r>
                              <a:rPr lang="en-US" altLang="zh-TW" i="1">
                                <a:latin typeface="Cambria Math" panose="02040503050406030204" pitchFamily="18" charset="0"/>
                                <a:cs typeface="Times New Roman" panose="02020603050405020304" pitchFamily="18" charset="0"/>
                              </a:rPr>
                              <m:t>0&lt;</m:t>
                            </m:r>
                            <m:r>
                              <a:rPr lang="en-US" altLang="zh-TW" i="1">
                                <a:latin typeface="Cambria Math" panose="02040503050406030204" pitchFamily="18" charset="0"/>
                                <a:cs typeface="Times New Roman" panose="02020603050405020304" pitchFamily="18" charset="0"/>
                              </a:rPr>
                              <m:t>𝑛</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𝑙</m:t>
                            </m:r>
                          </m:sub>
                          <m:sup/>
                          <m:e>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up>
                                <m:r>
                                  <a:rPr lang="en-US" altLang="zh-TW" i="1">
                                    <a:latin typeface="Cambria Math" panose="02040503050406030204" pitchFamily="18" charset="0"/>
                                    <a:cs typeface="Times New Roman" panose="02020603050405020304" pitchFamily="18" charset="0"/>
                                  </a:rPr>
                                  <m:t>2</m:t>
                                </m:r>
                              </m:sup>
                            </m:sSub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𝑛</m:t>
                                </m:r>
                              </m:e>
                            </m:d>
                            <m:r>
                              <a:rPr lang="en-US" altLang="zh-TW" i="1">
                                <a:latin typeface="Cambria Math" panose="02040503050406030204" pitchFamily="18" charset="0"/>
                                <a:cs typeface="Times New Roman" panose="02020603050405020304" pitchFamily="18" charset="0"/>
                              </a:rPr>
                              <m:t>+</m:t>
                            </m:r>
                            <m:nary>
                              <m:naryPr>
                                <m:chr m:val="∑"/>
                                <m:supHide m:val="on"/>
                                <m:ctrlPr>
                                  <a:rPr lang="en-US" altLang="zh-TW" i="1">
                                    <a:latin typeface="Cambria Math" panose="02040503050406030204" pitchFamily="18" charset="0"/>
                                    <a:cs typeface="Times New Roman" panose="02020603050405020304" pitchFamily="18" charset="0"/>
                                  </a:rPr>
                                </m:ctrlPr>
                              </m:naryPr>
                              <m:sub>
                                <m:r>
                                  <a:rPr lang="en-US" altLang="zh-TW" i="1">
                                    <a:latin typeface="Cambria Math" panose="02040503050406030204" pitchFamily="18" charset="0"/>
                                    <a:cs typeface="Times New Roman" panose="02020603050405020304" pitchFamily="18" charset="0"/>
                                  </a:rPr>
                                  <m:t>𝑛</m:t>
                                </m:r>
                                <m:r>
                                  <a:rPr lang="en-US" altLang="zh-TW" i="1">
                                    <a:latin typeface="Cambria Math" panose="02040503050406030204" pitchFamily="18" charset="0"/>
                                    <a:cs typeface="Times New Roman" panose="02020603050405020304" pitchFamily="18" charset="0"/>
                                  </a:rPr>
                                  <m:t>&gt;0</m:t>
                                </m:r>
                              </m:sub>
                              <m:sup/>
                              <m:e>
                                <m:sSup>
                                  <m:sSupPr>
                                    <m:ctrlPr>
                                      <a:rPr lang="en-US" altLang="zh-TW" i="1">
                                        <a:latin typeface="Cambria Math" panose="02040503050406030204" pitchFamily="18" charset="0"/>
                                        <a:cs typeface="Times New Roman" panose="02020603050405020304" pitchFamily="18" charset="0"/>
                                      </a:rPr>
                                    </m:ctrlPr>
                                  </m:sSupPr>
                                  <m:e>
                                    <m:d>
                                      <m:dPr>
                                        <m:begChr m:val="["/>
                                        <m:endChr m:val="]"/>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𝑛</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𝑛</m:t>
                                            </m:r>
                                          </m:e>
                                        </m:d>
                                      </m:e>
                                    </m:d>
                                  </m:e>
                                  <m:sup>
                                    <m:r>
                                      <a:rPr lang="en-US" altLang="zh-TW" i="1">
                                        <a:latin typeface="Cambria Math" panose="02040503050406030204" pitchFamily="18" charset="0"/>
                                        <a:cs typeface="Times New Roman" panose="02020603050405020304" pitchFamily="18" charset="0"/>
                                      </a:rPr>
                                      <m:t>2</m:t>
                                    </m:r>
                                  </m:sup>
                                </m:sSup>
                              </m:e>
                            </m:nary>
                          </m:e>
                        </m:nary>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𝐷</m:t>
                        </m:r>
                      </m:e>
                      <m:sub>
                        <m:r>
                          <a:rPr lang="en-US" altLang="zh-TW" i="1">
                            <a:latin typeface="Cambria Math" panose="02040503050406030204" pitchFamily="18" charset="0"/>
                            <a:cs typeface="Times New Roman" panose="02020603050405020304" pitchFamily="18" charset="0"/>
                          </a:rPr>
                          <m:t>𝜂</m:t>
                        </m:r>
                      </m:sub>
                    </m:sSub>
                    <m:r>
                      <a:rPr lang="en-US" altLang="zh-TW" i="1">
                        <a:latin typeface="Cambria Math" panose="02040503050406030204" pitchFamily="18" charset="0"/>
                        <a:cs typeface="Times New Roman" panose="02020603050405020304" pitchFamily="18" charset="0"/>
                      </a:rPr>
                      <m:t>𝑙</m:t>
                    </m:r>
                  </m:oMath>
                </a14:m>
                <a:endParaRPr lang="en-US" altLang="zh-TW" i="1" dirty="0">
                  <a:latin typeface="Cambria Math" panose="02040503050406030204" pitchFamily="18" charset="0"/>
                  <a:cs typeface="Times New Roman" panose="02020603050405020304" pitchFamily="18" charset="0"/>
                </a:endParaRPr>
              </a:p>
              <a:p>
                <a:pPr marL="800100" lvl="1" indent="-342900">
                  <a:lnSpc>
                    <a:spcPct val="200000"/>
                  </a:lnSpc>
                  <a:buFont typeface="+mj-lt"/>
                  <a:buAutoNum type="arabicPeriod"/>
                </a:pPr>
                <a14:m>
                  <m:oMath xmlns:m="http://schemas.openxmlformats.org/officeDocument/2006/math">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𝑅</m:t>
                        </m:r>
                      </m:e>
                      <m:sub>
                        <m:r>
                          <a:rPr lang="en-US" altLang="zh-TW" b="0" i="1" smtClean="0">
                            <a:latin typeface="Cambria Math" panose="02040503050406030204" pitchFamily="18" charset="0"/>
                            <a:cs typeface="Times New Roman" panose="02020603050405020304" pitchFamily="18" charset="0"/>
                          </a:rPr>
                          <m:t>𝑡</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𝑙</m:t>
                        </m:r>
                      </m:e>
                    </m:d>
                    <m:r>
                      <a:rPr lang="en-US" altLang="zh-TW" b="0" i="1" smtClean="0">
                        <a:latin typeface="Cambria Math" panose="02040503050406030204" pitchFamily="18" charset="0"/>
                        <a:cs typeface="Times New Roman" panose="02020603050405020304" pitchFamily="18" charset="0"/>
                      </a:rPr>
                      <m:t>= &lt;</m:t>
                    </m:r>
                    <m:r>
                      <a:rPr lang="en-US" altLang="zh-TW" b="0" i="1" smtClean="0">
                        <a:latin typeface="Cambria Math" panose="02040503050406030204" pitchFamily="18" charset="0"/>
                        <a:cs typeface="Times New Roman" panose="02020603050405020304" pitchFamily="18" charset="0"/>
                      </a:rPr>
                      <m:t>𝑙𝑛𝑉</m:t>
                    </m:r>
                    <m:r>
                      <a:rPr lang="en-US" altLang="zh-TW" b="0" i="1" smtClean="0">
                        <a:latin typeface="Cambria Math" panose="02040503050406030204" pitchFamily="18" charset="0"/>
                        <a:cs typeface="Times New Roman" panose="02020603050405020304" pitchFamily="18" charset="0"/>
                      </a:rPr>
                      <m:t>&gt;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𝐺</m:t>
                        </m:r>
                      </m:e>
                      <m:sub>
                        <m:r>
                          <a:rPr lang="en-US" altLang="zh-TW" b="0" i="1" smtClean="0">
                            <a:latin typeface="Cambria Math" panose="02040503050406030204" pitchFamily="18" charset="0"/>
                            <a:cs typeface="Times New Roman" panose="02020603050405020304" pitchFamily="18" charset="0"/>
                          </a:rPr>
                          <m:t>0</m:t>
                        </m:r>
                      </m:sub>
                    </m:sSub>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𝑙</m:t>
                    </m:r>
                    <m:r>
                      <a:rPr lang="en-US" altLang="zh-TW" b="0" i="1" smtClean="0">
                        <a:latin typeface="Cambria Math" panose="02040503050406030204" pitchFamily="18" charset="0"/>
                        <a:cs typeface="Times New Roman" panose="02020603050405020304" pitchFamily="18" charset="0"/>
                      </a:rPr>
                      <m:t>)</m:t>
                    </m:r>
                  </m:oMath>
                </a14:m>
                <a:endParaRPr lang="en-US" altLang="zh-TW" dirty="0">
                  <a:latin typeface="Times New Roman" panose="02020603050405020304" pitchFamily="18" charset="0"/>
                  <a:cs typeface="Times New Roman" panose="02020603050405020304" pitchFamily="18" charset="0"/>
                </a:endParaRPr>
              </a:p>
              <a:p>
                <a:pPr marL="342900" indent="-342900">
                  <a:lnSpc>
                    <a:spcPct val="200000"/>
                  </a:lnSpc>
                  <a:buFont typeface="Arial" panose="020B0604020202020204" pitchFamily="34" charset="0"/>
                  <a:buChar char="•"/>
                </a:pPr>
                <a:r>
                  <a:rPr lang="en-US" altLang="zh-TW" dirty="0">
                    <a:latin typeface="Times New Roman" panose="02020603050405020304" pitchFamily="18" charset="0"/>
                    <a:cs typeface="Times New Roman" panose="02020603050405020304" pitchFamily="18" charset="0"/>
                  </a:rPr>
                  <a:t>ε has long range correlations : </a:t>
                </a:r>
              </a:p>
              <a:p>
                <a:pPr marL="800100" lvl="1" indent="-342900">
                  <a:lnSpc>
                    <a:spcPct val="200000"/>
                  </a:lnSpc>
                  <a:buFont typeface="+mj-lt"/>
                  <a:buAutoNum type="arabicPeriod"/>
                </a:pP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𝐷</m:t>
                        </m:r>
                      </m:e>
                      <m:sub>
                        <m:r>
                          <a:rPr lang="en-US" altLang="zh-TW" i="1">
                            <a:latin typeface="Cambria Math" panose="02040503050406030204" pitchFamily="18" charset="0"/>
                            <a:cs typeface="Times New Roman" panose="02020603050405020304" pitchFamily="18" charset="0"/>
                          </a:rPr>
                          <m:t>𝑡</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e>
                    </m:d>
                    <m:r>
                      <a:rPr lang="en-US" altLang="zh-TW" i="1">
                        <a:latin typeface="Cambria Math" panose="02040503050406030204" pitchFamily="18" charset="0"/>
                        <a:cs typeface="Times New Roman" panose="02020603050405020304" pitchFamily="18" charset="0"/>
                      </a:rPr>
                      <m:t>= &lt;</m:t>
                    </m:r>
                    <m:func>
                      <m:funcPr>
                        <m:ctrlPr>
                          <a:rPr lang="en-US" altLang="zh-TW" i="1">
                            <a:latin typeface="Cambria Math" panose="02040503050406030204" pitchFamily="18" charset="0"/>
                            <a:cs typeface="Times New Roman" panose="02020603050405020304" pitchFamily="18" charset="0"/>
                          </a:rPr>
                        </m:ctrlPr>
                      </m:funcPr>
                      <m:fName>
                        <m:sSup>
                          <m:sSupPr>
                            <m:ctrlPr>
                              <a:rPr lang="en-US" altLang="zh-TW" i="1">
                                <a:latin typeface="Cambria Math" panose="02040503050406030204" pitchFamily="18" charset="0"/>
                                <a:cs typeface="Times New Roman" panose="02020603050405020304" pitchFamily="18" charset="0"/>
                              </a:rPr>
                            </m:ctrlPr>
                          </m:sSupPr>
                          <m:e>
                            <m:r>
                              <m:rPr>
                                <m:sty m:val="p"/>
                              </m:rPr>
                              <a:rPr lang="en-US" altLang="zh-TW">
                                <a:latin typeface="Cambria Math" panose="02040503050406030204" pitchFamily="18" charset="0"/>
                                <a:cs typeface="Times New Roman" panose="02020603050405020304" pitchFamily="18" charset="0"/>
                              </a:rPr>
                              <m:t>ln</m:t>
                            </m:r>
                          </m:e>
                          <m:sup>
                            <m:r>
                              <a:rPr lang="en-US" altLang="zh-TW" i="1">
                                <a:latin typeface="Cambria Math" panose="02040503050406030204" pitchFamily="18" charset="0"/>
                                <a:cs typeface="Times New Roman" panose="02020603050405020304" pitchFamily="18" charset="0"/>
                              </a:rPr>
                              <m:t>2</m:t>
                            </m:r>
                          </m:sup>
                        </m:sSup>
                      </m:fName>
                      <m:e>
                        <m:r>
                          <a:rPr lang="en-US" altLang="zh-TW" i="1">
                            <a:latin typeface="Cambria Math" panose="02040503050406030204" pitchFamily="18" charset="0"/>
                            <a:cs typeface="Times New Roman" panose="02020603050405020304" pitchFamily="18" charset="0"/>
                          </a:rPr>
                          <m:t>𝑉</m:t>
                        </m:r>
                      </m:e>
                    </m:func>
                    <m:r>
                      <a:rPr lang="en-US" altLang="zh-TW" i="1">
                        <a:latin typeface="Cambria Math" panose="02040503050406030204" pitchFamily="18" charset="0"/>
                        <a:cs typeface="Times New Roman" panose="02020603050405020304" pitchFamily="18" charset="0"/>
                      </a:rPr>
                      <m:t>&gt;</m:t>
                    </m:r>
                    <m:d>
                      <m:dPr>
                        <m:ctrlPr>
                          <a:rPr lang="en-US" altLang="zh-TW" i="1">
                            <a:latin typeface="Cambria Math" panose="02040503050406030204" pitchFamily="18" charset="0"/>
                            <a:cs typeface="Times New Roman" panose="02020603050405020304" pitchFamily="18" charset="0"/>
                          </a:rPr>
                        </m:ctrlPr>
                      </m:dPr>
                      <m:e>
                        <m:nary>
                          <m:naryPr>
                            <m:chr m:val="∑"/>
                            <m:supHide m:val="on"/>
                            <m:ctrlPr>
                              <a:rPr lang="en-US" altLang="zh-TW" i="1">
                                <a:latin typeface="Cambria Math" panose="02040503050406030204" pitchFamily="18" charset="0"/>
                                <a:cs typeface="Times New Roman" panose="02020603050405020304" pitchFamily="18" charset="0"/>
                              </a:rPr>
                            </m:ctrlPr>
                          </m:naryPr>
                          <m:sub>
                            <m:r>
                              <a:rPr lang="en-US" altLang="zh-TW" i="1">
                                <a:latin typeface="Cambria Math" panose="02040503050406030204" pitchFamily="18" charset="0"/>
                                <a:cs typeface="Times New Roman" panose="02020603050405020304" pitchFamily="18" charset="0"/>
                              </a:rPr>
                              <m:t>0≤</m:t>
                            </m:r>
                            <m:r>
                              <a:rPr lang="en-US" altLang="zh-TW" i="1">
                                <a:latin typeface="Cambria Math" panose="02040503050406030204" pitchFamily="18" charset="0"/>
                                <a:cs typeface="Times New Roman" panose="02020603050405020304" pitchFamily="18" charset="0"/>
                              </a:rPr>
                              <m:t>𝑛</m:t>
                            </m:r>
                            <m:r>
                              <a:rPr lang="en-US" altLang="zh-TW" i="1">
                                <a:latin typeface="Cambria Math" panose="02040503050406030204" pitchFamily="18" charset="0"/>
                                <a:cs typeface="Times New Roman" panose="02020603050405020304" pitchFamily="18" charset="0"/>
                              </a:rPr>
                              <m:t>&lt;</m:t>
                            </m:r>
                            <m:r>
                              <a:rPr lang="en-US" altLang="zh-TW" i="1">
                                <a:latin typeface="Cambria Math" panose="02040503050406030204" pitchFamily="18" charset="0"/>
                                <a:cs typeface="Times New Roman" panose="02020603050405020304" pitchFamily="18" charset="0"/>
                              </a:rPr>
                              <m:t>𝑙</m:t>
                            </m:r>
                          </m:sub>
                          <m:sup/>
                          <m:e>
                            <m:sSubSup>
                              <m:sSubSupPr>
                                <m:ctrlPr>
                                  <a:rPr lang="en-US" altLang="zh-TW" i="1">
                                    <a:latin typeface="Cambria Math" panose="02040503050406030204" pitchFamily="18" charset="0"/>
                                    <a:cs typeface="Times New Roman" panose="02020603050405020304" pitchFamily="18" charset="0"/>
                                  </a:rPr>
                                </m:ctrlPr>
                              </m:sSubSup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up>
                                <m:r>
                                  <a:rPr lang="en-US" altLang="zh-TW" i="1">
                                    <a:latin typeface="Cambria Math" panose="02040503050406030204" pitchFamily="18" charset="0"/>
                                    <a:cs typeface="Times New Roman" panose="02020603050405020304" pitchFamily="18" charset="0"/>
                                  </a:rPr>
                                  <m:t>2</m:t>
                                </m:r>
                              </m:sup>
                            </m:sSubSup>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𝑛</m:t>
                                </m:r>
                              </m:e>
                            </m:d>
                            <m:r>
                              <a:rPr lang="en-US" altLang="zh-TW" i="1">
                                <a:latin typeface="Cambria Math" panose="02040503050406030204" pitchFamily="18" charset="0"/>
                                <a:cs typeface="Times New Roman" panose="02020603050405020304" pitchFamily="18" charset="0"/>
                              </a:rPr>
                              <m:t>+</m:t>
                            </m:r>
                            <m:nary>
                              <m:naryPr>
                                <m:chr m:val="∑"/>
                                <m:supHide m:val="on"/>
                                <m:ctrlPr>
                                  <a:rPr lang="en-US" altLang="zh-TW" i="1">
                                    <a:latin typeface="Cambria Math" panose="02040503050406030204" pitchFamily="18" charset="0"/>
                                    <a:cs typeface="Times New Roman" panose="02020603050405020304" pitchFamily="18" charset="0"/>
                                  </a:rPr>
                                </m:ctrlPr>
                              </m:naryPr>
                              <m:sub>
                                <m:r>
                                  <a:rPr lang="en-US" altLang="zh-TW" i="1">
                                    <a:latin typeface="Cambria Math" panose="02040503050406030204" pitchFamily="18" charset="0"/>
                                    <a:cs typeface="Times New Roman" panose="02020603050405020304" pitchFamily="18" charset="0"/>
                                  </a:rPr>
                                  <m:t>𝑛</m:t>
                                </m:r>
                                <m:r>
                                  <a:rPr lang="en-US" altLang="zh-TW" i="1">
                                    <a:latin typeface="Cambria Math" panose="02040503050406030204" pitchFamily="18" charset="0"/>
                                    <a:cs typeface="Times New Roman" panose="02020603050405020304" pitchFamily="18" charset="0"/>
                                  </a:rPr>
                                  <m:t>&gt;0</m:t>
                                </m:r>
                              </m:sub>
                              <m:sup/>
                              <m:e>
                                <m:sSup>
                                  <m:sSupPr>
                                    <m:ctrlPr>
                                      <a:rPr lang="en-US" altLang="zh-TW" i="1">
                                        <a:latin typeface="Cambria Math" panose="02040503050406030204" pitchFamily="18" charset="0"/>
                                        <a:cs typeface="Times New Roman" panose="02020603050405020304" pitchFamily="18" charset="0"/>
                                      </a:rPr>
                                    </m:ctrlPr>
                                  </m:sSupPr>
                                  <m:e>
                                    <m:d>
                                      <m:dPr>
                                        <m:begChr m:val="["/>
                                        <m:endChr m:val="]"/>
                                        <m:ctrlPr>
                                          <a:rPr lang="en-US" altLang="zh-TW" i="1">
                                            <a:latin typeface="Cambria Math" panose="02040503050406030204" pitchFamily="18" charset="0"/>
                                            <a:cs typeface="Times New Roman" panose="02020603050405020304" pitchFamily="18" charset="0"/>
                                          </a:rPr>
                                        </m:ctrlPr>
                                      </m:dPr>
                                      <m:e>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r>
                                              <a:rPr lang="en-US" altLang="zh-TW" i="1">
                                                <a:latin typeface="Cambria Math" panose="02040503050406030204" pitchFamily="18" charset="0"/>
                                                <a:cs typeface="Times New Roman" panose="02020603050405020304" pitchFamily="18" charset="0"/>
                                              </a:rPr>
                                              <m:t>+</m:t>
                                            </m:r>
                                            <m:r>
                                              <a:rPr lang="en-US" altLang="zh-TW" i="1">
                                                <a:latin typeface="Cambria Math" panose="02040503050406030204" pitchFamily="18" charset="0"/>
                                                <a:cs typeface="Times New Roman" panose="02020603050405020304" pitchFamily="18" charset="0"/>
                                              </a:rPr>
                                              <m:t>𝑛</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𝑛</m:t>
                                            </m:r>
                                          </m:e>
                                        </m:d>
                                      </m:e>
                                    </m:d>
                                  </m:e>
                                  <m:sup>
                                    <m:r>
                                      <a:rPr lang="en-US" altLang="zh-TW" i="1">
                                        <a:latin typeface="Cambria Math" panose="02040503050406030204" pitchFamily="18" charset="0"/>
                                        <a:cs typeface="Times New Roman" panose="02020603050405020304" pitchFamily="18" charset="0"/>
                                      </a:rPr>
                                      <m:t>2</m:t>
                                    </m:r>
                                  </m:sup>
                                </m:sSup>
                              </m:e>
                            </m:nary>
                          </m:e>
                        </m:nary>
                      </m:e>
                    </m:d>
                    <m:r>
                      <a:rPr lang="en-US" altLang="zh-TW" i="1">
                        <a:latin typeface="Cambria Math" panose="02040503050406030204" pitchFamily="18" charset="0"/>
                        <a:cs typeface="Times New Roman" panose="02020603050405020304" pitchFamily="18" charset="0"/>
                      </a:rPr>
                      <m:t>+2</m:t>
                    </m:r>
                    <m:r>
                      <m:rPr>
                        <m:sty m:val="p"/>
                      </m:rPr>
                      <a:rPr lang="en-US" altLang="zh-TW" smtClean="0">
                        <a:solidFill>
                          <a:srgbClr val="0070C0"/>
                        </a:solidFill>
                        <a:latin typeface="Cambria Math" panose="02040503050406030204" pitchFamily="18" charset="0"/>
                        <a:cs typeface="Times New Roman" panose="02020603050405020304" pitchFamily="18" charset="0"/>
                      </a:rPr>
                      <m:t>Δ</m:t>
                    </m:r>
                    <m:d>
                      <m:dPr>
                        <m:ctrlPr>
                          <a:rPr lang="en-US" altLang="zh-TW" i="1" smtClean="0">
                            <a:solidFill>
                              <a:srgbClr val="0070C0"/>
                            </a:solidFill>
                            <a:latin typeface="Cambria Math" panose="02040503050406030204" pitchFamily="18" charset="0"/>
                            <a:cs typeface="Times New Roman" panose="02020603050405020304" pitchFamily="18" charset="0"/>
                          </a:rPr>
                        </m:ctrlPr>
                      </m:dPr>
                      <m:e>
                        <m:r>
                          <a:rPr lang="en-US" altLang="zh-TW" i="1">
                            <a:solidFill>
                              <a:srgbClr val="0070C0"/>
                            </a:solidFill>
                            <a:latin typeface="Cambria Math" panose="02040503050406030204" pitchFamily="18" charset="0"/>
                            <a:cs typeface="Times New Roman" panose="02020603050405020304" pitchFamily="18" charset="0"/>
                          </a:rPr>
                          <m:t>𝑙</m:t>
                        </m:r>
                      </m:e>
                    </m:d>
                    <m:r>
                      <a:rPr lang="en-US" altLang="zh-TW" i="1">
                        <a:latin typeface="Cambria Math" panose="02040503050406030204" pitchFamily="18" charset="0"/>
                        <a:cs typeface="Times New Roman" panose="02020603050405020304" pitchFamily="18" charset="0"/>
                      </a:rPr>
                      <m: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𝐷</m:t>
                        </m:r>
                      </m:e>
                      <m:sub>
                        <m:r>
                          <a:rPr lang="en-US" altLang="zh-TW" i="1">
                            <a:latin typeface="Cambria Math" panose="02040503050406030204" pitchFamily="18" charset="0"/>
                            <a:cs typeface="Times New Roman" panose="02020603050405020304" pitchFamily="18" charset="0"/>
                          </a:rPr>
                          <m:t>𝜂</m:t>
                        </m:r>
                      </m:sub>
                    </m:sSub>
                    <m:r>
                      <a:rPr lang="en-US" altLang="zh-TW" i="1">
                        <a:latin typeface="Cambria Math" panose="02040503050406030204" pitchFamily="18" charset="0"/>
                        <a:cs typeface="Times New Roman" panose="02020603050405020304" pitchFamily="18" charset="0"/>
                      </a:rPr>
                      <m:t>𝑙</m:t>
                    </m:r>
                  </m:oMath>
                </a14:m>
                <a:endParaRPr lang="en-US" altLang="zh-TW" i="1" dirty="0">
                  <a:latin typeface="Cambria Math" panose="02040503050406030204" pitchFamily="18" charset="0"/>
                  <a:cs typeface="Times New Roman" panose="02020603050405020304" pitchFamily="18" charset="0"/>
                </a:endParaRPr>
              </a:p>
              <a:p>
                <a:pPr marL="800100" lvl="1" indent="-342900">
                  <a:lnSpc>
                    <a:spcPct val="200000"/>
                  </a:lnSpc>
                  <a:buFont typeface="+mj-lt"/>
                  <a:buAutoNum type="arabicPeriod"/>
                </a:pPr>
                <a14:m>
                  <m:oMath xmlns:m="http://schemas.openxmlformats.org/officeDocument/2006/math">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𝑅</m:t>
                        </m:r>
                      </m:e>
                      <m:sub>
                        <m:r>
                          <a:rPr lang="en-US" altLang="zh-TW" i="1">
                            <a:latin typeface="Cambria Math" panose="02040503050406030204" pitchFamily="18" charset="0"/>
                            <a:cs typeface="Times New Roman" panose="02020603050405020304" pitchFamily="18" charset="0"/>
                          </a:rPr>
                          <m:t>𝑡</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e>
                    </m:d>
                    <m:r>
                      <a:rPr lang="en-US" altLang="zh-TW" i="1">
                        <a:latin typeface="Cambria Math" panose="02040503050406030204" pitchFamily="18" charset="0"/>
                        <a:cs typeface="Times New Roman" panose="02020603050405020304" pitchFamily="18" charset="0"/>
                      </a:rPr>
                      <m:t>= &lt;</m:t>
                    </m:r>
                    <m:r>
                      <a:rPr lang="en-US" altLang="zh-TW" i="1">
                        <a:latin typeface="Cambria Math" panose="02040503050406030204" pitchFamily="18" charset="0"/>
                        <a:cs typeface="Times New Roman" panose="02020603050405020304" pitchFamily="18" charset="0"/>
                      </a:rPr>
                      <m:t>𝑙𝑛𝑉</m:t>
                    </m:r>
                    <m:r>
                      <a:rPr lang="en-US" altLang="zh-TW" i="1">
                        <a:latin typeface="Cambria Math" panose="02040503050406030204" pitchFamily="18" charset="0"/>
                        <a:cs typeface="Times New Roman" panose="02020603050405020304" pitchFamily="18" charset="0"/>
                      </a:rPr>
                      <m:t>&gt;</m:t>
                    </m:r>
                    <m:sSub>
                      <m:sSubPr>
                        <m:ctrlPr>
                          <a:rPr lang="en-US" altLang="zh-TW" i="1">
                            <a:latin typeface="Cambria Math" panose="02040503050406030204" pitchFamily="18" charset="0"/>
                            <a:cs typeface="Times New Roman" panose="02020603050405020304" pitchFamily="18" charset="0"/>
                          </a:rPr>
                        </m:ctrlPr>
                      </m:sSubPr>
                      <m:e>
                        <m:r>
                          <a:rPr lang="en-US" altLang="zh-TW" i="1">
                            <a:latin typeface="Cambria Math" panose="02040503050406030204" pitchFamily="18" charset="0"/>
                            <a:cs typeface="Times New Roman" panose="02020603050405020304" pitchFamily="18" charset="0"/>
                          </a:rPr>
                          <m:t>𝐺</m:t>
                        </m:r>
                      </m:e>
                      <m:sub>
                        <m:r>
                          <a:rPr lang="en-US" altLang="zh-TW" i="1">
                            <a:latin typeface="Cambria Math" panose="02040503050406030204" pitchFamily="18" charset="0"/>
                            <a:cs typeface="Times New Roman" panose="02020603050405020304" pitchFamily="18" charset="0"/>
                          </a:rPr>
                          <m:t>0</m:t>
                        </m:r>
                      </m:sub>
                    </m:sSub>
                    <m:d>
                      <m:dPr>
                        <m:ctrlPr>
                          <a:rPr lang="en-US" altLang="zh-TW" i="1">
                            <a:latin typeface="Cambria Math" panose="02040503050406030204" pitchFamily="18" charset="0"/>
                            <a:cs typeface="Times New Roman" panose="02020603050405020304" pitchFamily="18" charset="0"/>
                          </a:rPr>
                        </m:ctrlPr>
                      </m:dPr>
                      <m:e>
                        <m:r>
                          <a:rPr lang="en-US" altLang="zh-TW" i="1">
                            <a:latin typeface="Cambria Math" panose="02040503050406030204" pitchFamily="18" charset="0"/>
                            <a:cs typeface="Times New Roman" panose="02020603050405020304" pitchFamily="18" charset="0"/>
                          </a:rPr>
                          <m:t>𝑙</m:t>
                        </m:r>
                      </m:e>
                    </m:d>
                    <m:r>
                      <a:rPr lang="en-US" altLang="zh-TW" b="0" i="1" smtClean="0">
                        <a:latin typeface="Cambria Math" panose="02040503050406030204" pitchFamily="18" charset="0"/>
                        <a:cs typeface="Times New Roman" panose="02020603050405020304" pitchFamily="18" charset="0"/>
                      </a:rPr>
                      <m:t>+</m:t>
                    </m:r>
                    <m:nary>
                      <m:naryPr>
                        <m:chr m:val="∑"/>
                        <m:supHide m:val="on"/>
                        <m:ctrlPr>
                          <a:rPr lang="en-US" altLang="zh-TW" b="0" i="1" smtClean="0">
                            <a:latin typeface="Cambria Math" panose="02040503050406030204" pitchFamily="18" charset="0"/>
                            <a:cs typeface="Times New Roman" panose="02020603050405020304" pitchFamily="18" charset="0"/>
                          </a:rPr>
                        </m:ctrlPr>
                      </m:naryPr>
                      <m:sub>
                        <m:r>
                          <m:rPr>
                            <m:brk m:alnAt="7"/>
                          </m:rPr>
                          <a:rPr lang="en-US" altLang="zh-TW" b="0" i="1" smtClean="0">
                            <a:latin typeface="Cambria Math" panose="02040503050406030204" pitchFamily="18" charset="0"/>
                            <a:cs typeface="Times New Roman" panose="02020603050405020304" pitchFamily="18" charset="0"/>
                          </a:rPr>
                          <m:t>0</m:t>
                        </m:r>
                        <m:r>
                          <a:rPr lang="en-US" altLang="zh-TW" b="0" i="1" smtClean="0">
                            <a:latin typeface="Cambria Math" panose="02040503050406030204" pitchFamily="18" charset="0"/>
                            <a:cs typeface="Times New Roman" panose="02020603050405020304" pitchFamily="18" charset="0"/>
                          </a:rPr>
                          <m:t>&lt;</m:t>
                        </m:r>
                        <m:r>
                          <a:rPr lang="en-US" altLang="zh-TW" b="0" i="1" smtClean="0">
                            <a:latin typeface="Cambria Math" panose="02040503050406030204" pitchFamily="18" charset="0"/>
                            <a:cs typeface="Times New Roman" panose="02020603050405020304" pitchFamily="18" charset="0"/>
                          </a:rPr>
                          <m:t>𝑛</m:t>
                        </m:r>
                        <m:r>
                          <a:rPr lang="en-US" altLang="zh-TW" b="0" i="1" smtClean="0">
                            <a:latin typeface="Cambria Math" panose="02040503050406030204" pitchFamily="18" charset="0"/>
                            <a:cs typeface="Times New Roman" panose="02020603050405020304" pitchFamily="18" charset="0"/>
                          </a:rPr>
                          <m:t>&lt;</m:t>
                        </m:r>
                        <m:r>
                          <a:rPr lang="en-US" altLang="zh-TW" b="0" i="1" smtClean="0">
                            <a:latin typeface="Cambria Math" panose="02040503050406030204" pitchFamily="18" charset="0"/>
                            <a:cs typeface="Times New Roman" panose="02020603050405020304" pitchFamily="18" charset="0"/>
                          </a:rPr>
                          <m:t>𝑙</m:t>
                        </m:r>
                      </m:sub>
                      <m:sup/>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𝐺</m:t>
                            </m:r>
                          </m:e>
                          <m:sub>
                            <m:r>
                              <a:rPr lang="en-US" altLang="zh-TW" b="0" i="1" smtClean="0">
                                <a:latin typeface="Cambria Math" panose="02040503050406030204" pitchFamily="18" charset="0"/>
                                <a:cs typeface="Times New Roman" panose="02020603050405020304" pitchFamily="18" charset="0"/>
                              </a:rPr>
                              <m:t>0</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𝑙</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𝑛</m:t>
                            </m:r>
                          </m:e>
                        </m:d>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𝐶</m:t>
                            </m:r>
                          </m:e>
                          <m:sub>
                            <m:r>
                              <a:rPr lang="en-US" altLang="zh-TW" b="0" i="1" smtClean="0">
                                <a:latin typeface="Cambria Math" panose="02040503050406030204" pitchFamily="18" charset="0"/>
                                <a:cs typeface="Times New Roman" panose="02020603050405020304" pitchFamily="18" charset="0"/>
                              </a:rPr>
                              <m:t>1</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𝑛</m:t>
                            </m:r>
                          </m:e>
                        </m:d>
                        <m:r>
                          <a:rPr lang="en-US" altLang="zh-TW" b="0" i="1" smtClean="0">
                            <a:latin typeface="Cambria Math" panose="02040503050406030204" pitchFamily="18" charset="0"/>
                            <a:cs typeface="Times New Roman" panose="02020603050405020304" pitchFamily="18" charset="0"/>
                          </a:rPr>
                          <m:t>+</m:t>
                        </m:r>
                        <m:nary>
                          <m:naryPr>
                            <m:chr m:val="∑"/>
                            <m:supHide m:val="on"/>
                            <m:ctrlPr>
                              <a:rPr lang="en-US" altLang="zh-TW" b="0" i="1" smtClean="0">
                                <a:latin typeface="Cambria Math" panose="02040503050406030204" pitchFamily="18" charset="0"/>
                                <a:cs typeface="Times New Roman" panose="02020603050405020304" pitchFamily="18" charset="0"/>
                              </a:rPr>
                            </m:ctrlPr>
                          </m:naryPr>
                          <m:sub>
                            <m:r>
                              <a:rPr lang="en-US" altLang="zh-TW" b="0" i="1" smtClean="0">
                                <a:latin typeface="Cambria Math" panose="02040503050406030204" pitchFamily="18" charset="0"/>
                                <a:cs typeface="Times New Roman" panose="02020603050405020304" pitchFamily="18" charset="0"/>
                              </a:rPr>
                              <m:t>𝑛</m:t>
                            </m:r>
                            <m:r>
                              <a:rPr lang="en-US" altLang="zh-TW" b="0" i="1" smtClean="0">
                                <a:latin typeface="Cambria Math" panose="02040503050406030204" pitchFamily="18" charset="0"/>
                                <a:cs typeface="Times New Roman" panose="02020603050405020304" pitchFamily="18" charset="0"/>
                              </a:rPr>
                              <m:t>&gt;0</m:t>
                            </m:r>
                          </m:sub>
                          <m:sup/>
                          <m:e>
                            <m:d>
                              <m:dPr>
                                <m:begChr m:val="["/>
                                <m:endChr m:val="]"/>
                                <m:ctrlPr>
                                  <a:rPr lang="en-US" altLang="zh-TW" b="0" i="1" smtClean="0">
                                    <a:latin typeface="Cambria Math" panose="02040503050406030204" pitchFamily="18" charset="0"/>
                                    <a:cs typeface="Times New Roman" panose="02020603050405020304" pitchFamily="18" charset="0"/>
                                  </a:rPr>
                                </m:ctrlPr>
                              </m:dPr>
                              <m:e>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𝐺</m:t>
                                    </m:r>
                                  </m:e>
                                  <m:sub>
                                    <m:r>
                                      <a:rPr lang="en-US" altLang="zh-TW" b="0" i="1" smtClean="0">
                                        <a:latin typeface="Cambria Math" panose="02040503050406030204" pitchFamily="18" charset="0"/>
                                        <a:cs typeface="Times New Roman" panose="02020603050405020304" pitchFamily="18" charset="0"/>
                                      </a:rPr>
                                      <m:t>0</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𝑙</m:t>
                                    </m:r>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𝑛</m:t>
                                    </m:r>
                                  </m:e>
                                </m:d>
                                <m:r>
                                  <a:rPr lang="en-US" altLang="zh-TW" b="0" i="1" smtClean="0">
                                    <a:latin typeface="Cambria Math" panose="02040503050406030204" pitchFamily="18" charset="0"/>
                                    <a:cs typeface="Times New Roman" panose="02020603050405020304" pitchFamily="18" charset="0"/>
                                  </a:rPr>
                                  <m:t>−</m:t>
                                </m:r>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𝐺</m:t>
                                    </m:r>
                                  </m:e>
                                  <m:sub>
                                    <m:r>
                                      <a:rPr lang="en-US" altLang="zh-TW" b="0" i="1" smtClean="0">
                                        <a:latin typeface="Cambria Math" panose="02040503050406030204" pitchFamily="18" charset="0"/>
                                        <a:cs typeface="Times New Roman" panose="02020603050405020304" pitchFamily="18" charset="0"/>
                                      </a:rPr>
                                      <m:t>0</m:t>
                                    </m:r>
                                  </m:sub>
                                </m:sSub>
                                <m:d>
                                  <m:dPr>
                                    <m:ctrlPr>
                                      <a:rPr lang="en-US" altLang="zh-TW" b="0" i="1" smtClean="0">
                                        <a:latin typeface="Cambria Math" panose="02040503050406030204" pitchFamily="18" charset="0"/>
                                        <a:cs typeface="Times New Roman" panose="02020603050405020304" pitchFamily="18" charset="0"/>
                                      </a:rPr>
                                    </m:ctrlPr>
                                  </m:dPr>
                                  <m:e>
                                    <m:r>
                                      <a:rPr lang="en-US" altLang="zh-TW" b="0" i="1" smtClean="0">
                                        <a:latin typeface="Cambria Math" panose="02040503050406030204" pitchFamily="18" charset="0"/>
                                        <a:cs typeface="Times New Roman" panose="02020603050405020304" pitchFamily="18" charset="0"/>
                                      </a:rPr>
                                      <m:t>𝑛</m:t>
                                    </m:r>
                                  </m:e>
                                </m:d>
                              </m:e>
                            </m:d>
                            <m:sSub>
                              <m:sSubPr>
                                <m:ctrlPr>
                                  <a:rPr lang="en-US" altLang="zh-TW" b="0" i="1" smtClean="0">
                                    <a:latin typeface="Cambria Math" panose="02040503050406030204" pitchFamily="18" charset="0"/>
                                    <a:cs typeface="Times New Roman" panose="02020603050405020304" pitchFamily="18" charset="0"/>
                                  </a:rPr>
                                </m:ctrlPr>
                              </m:sSubPr>
                              <m:e>
                                <m:r>
                                  <a:rPr lang="en-US" altLang="zh-TW" b="0" i="1" smtClean="0">
                                    <a:latin typeface="Cambria Math" panose="02040503050406030204" pitchFamily="18" charset="0"/>
                                    <a:cs typeface="Times New Roman" panose="02020603050405020304" pitchFamily="18" charset="0"/>
                                  </a:rPr>
                                  <m:t>𝐶</m:t>
                                </m:r>
                              </m:e>
                              <m:sub>
                                <m:r>
                                  <a:rPr lang="en-US" altLang="zh-TW" b="0" i="1" smtClean="0">
                                    <a:latin typeface="Cambria Math" panose="02040503050406030204" pitchFamily="18" charset="0"/>
                                    <a:cs typeface="Times New Roman" panose="02020603050405020304" pitchFamily="18" charset="0"/>
                                  </a:rPr>
                                  <m:t>1</m:t>
                                </m:r>
                              </m:sub>
                            </m:sSub>
                            <m:r>
                              <a:rPr lang="en-US" altLang="zh-TW" b="0" i="1" smtClean="0">
                                <a:latin typeface="Cambria Math" panose="02040503050406030204" pitchFamily="18" charset="0"/>
                                <a:cs typeface="Times New Roman" panose="02020603050405020304" pitchFamily="18" charset="0"/>
                              </a:rPr>
                              <m:t>(</m:t>
                            </m:r>
                            <m:r>
                              <a:rPr lang="en-US" altLang="zh-TW" b="0" i="1" smtClean="0">
                                <a:latin typeface="Cambria Math" panose="02040503050406030204" pitchFamily="18" charset="0"/>
                                <a:cs typeface="Times New Roman" panose="02020603050405020304" pitchFamily="18" charset="0"/>
                              </a:rPr>
                              <m:t>𝑛</m:t>
                            </m:r>
                            <m:r>
                              <a:rPr lang="en-US" altLang="zh-TW" b="0" i="1" smtClean="0">
                                <a:latin typeface="Cambria Math" panose="02040503050406030204" pitchFamily="18" charset="0"/>
                                <a:cs typeface="Times New Roman" panose="02020603050405020304" pitchFamily="18" charset="0"/>
                              </a:rPr>
                              <m:t>)</m:t>
                            </m:r>
                          </m:e>
                        </m:nary>
                        <m:r>
                          <a:rPr lang="en-US" altLang="zh-TW" b="0" i="1" smtClean="0">
                            <a:latin typeface="Cambria Math" panose="02040503050406030204" pitchFamily="18" charset="0"/>
                            <a:cs typeface="Times New Roman" panose="02020603050405020304" pitchFamily="18" charset="0"/>
                          </a:rPr>
                          <m:t> </m:t>
                        </m:r>
                      </m:e>
                    </m:nary>
                  </m:oMath>
                </a14:m>
                <a:endParaRPr lang="zh-TW" altLang="en-US" dirty="0">
                  <a:latin typeface="Times New Roman" panose="02020603050405020304" pitchFamily="18" charset="0"/>
                  <a:cs typeface="Times New Roman" panose="02020603050405020304" pitchFamily="18" charset="0"/>
                </a:endParaRPr>
              </a:p>
            </p:txBody>
          </p:sp>
        </mc:Choice>
        <mc:Fallback xmlns="">
          <p:sp>
            <p:nvSpPr>
              <p:cNvPr id="3" name="文字方塊 2">
                <a:extLst>
                  <a:ext uri="{FF2B5EF4-FFF2-40B4-BE49-F238E27FC236}">
                    <a16:creationId xmlns:a16="http://schemas.microsoft.com/office/drawing/2014/main" id="{44D97AB9-4D71-4318-932D-14824A487ECC}"/>
                  </a:ext>
                </a:extLst>
              </p:cNvPr>
              <p:cNvSpPr txBox="1">
                <a:spLocks noRot="1" noChangeAspect="1" noMove="1" noResize="1" noEditPoints="1" noAdjustHandles="1" noChangeArrowheads="1" noChangeShapeType="1" noTextEdit="1"/>
              </p:cNvSpPr>
              <p:nvPr/>
            </p:nvSpPr>
            <p:spPr>
              <a:xfrm>
                <a:off x="385010" y="1371600"/>
                <a:ext cx="9002977" cy="3749424"/>
              </a:xfrm>
              <a:prstGeom prst="rect">
                <a:avLst/>
              </a:prstGeom>
              <a:blipFill>
                <a:blip r:embed="rId3"/>
                <a:stretch>
                  <a:fillRect l="-542" b="-17561"/>
                </a:stretch>
              </a:blipFill>
            </p:spPr>
            <p:txBody>
              <a:bodyPr/>
              <a:lstStyle/>
              <a:p>
                <a:r>
                  <a:rPr lang="zh-TW" altLang="en-US">
                    <a:noFill/>
                  </a:rPr>
                  <a:t> </a:t>
                </a:r>
              </a:p>
            </p:txBody>
          </p:sp>
        </mc:Fallback>
      </mc:AlternateContent>
      <p:pic>
        <p:nvPicPr>
          <p:cNvPr id="4" name="圖片 3">
            <a:extLst>
              <a:ext uri="{FF2B5EF4-FFF2-40B4-BE49-F238E27FC236}">
                <a16:creationId xmlns:a16="http://schemas.microsoft.com/office/drawing/2014/main" id="{CEB6C0C8-9667-4082-AEF2-AC6238DE88B9}"/>
              </a:ext>
            </a:extLst>
          </p:cNvPr>
          <p:cNvPicPr>
            <a:picLocks noChangeAspect="1"/>
          </p:cNvPicPr>
          <p:nvPr/>
        </p:nvPicPr>
        <p:blipFill>
          <a:blip r:embed="rId4"/>
          <a:stretch>
            <a:fillRect/>
          </a:stretch>
        </p:blipFill>
        <p:spPr>
          <a:xfrm>
            <a:off x="6344788" y="5486399"/>
            <a:ext cx="4923287" cy="1215829"/>
          </a:xfrm>
          <a:prstGeom prst="rect">
            <a:avLst/>
          </a:prstGeom>
          <a:ln>
            <a:solidFill>
              <a:schemeClr val="accent1"/>
            </a:solidFill>
          </a:ln>
        </p:spPr>
      </p:pic>
      <p:cxnSp>
        <p:nvCxnSpPr>
          <p:cNvPr id="5" name="直線接點 4">
            <a:extLst>
              <a:ext uri="{FF2B5EF4-FFF2-40B4-BE49-F238E27FC236}">
                <a16:creationId xmlns:a16="http://schemas.microsoft.com/office/drawing/2014/main" id="{609B309B-1A5B-439F-9771-54943C23A097}"/>
              </a:ext>
            </a:extLst>
          </p:cNvPr>
          <p:cNvCxnSpPr>
            <a:cxnSpLocks/>
            <a:stCxn id="4" idx="0"/>
          </p:cNvCxnSpPr>
          <p:nvPr/>
        </p:nvCxnSpPr>
        <p:spPr>
          <a:xfrm flipH="1" flipV="1">
            <a:off x="8168256" y="4458269"/>
            <a:ext cx="638176" cy="1028130"/>
          </a:xfrm>
          <a:prstGeom prst="line">
            <a:avLst/>
          </a:prstGeom>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59D2196A-4400-4525-A851-113EA61E118B}"/>
              </a:ext>
            </a:extLst>
          </p:cNvPr>
          <p:cNvSpPr txBox="1"/>
          <p:nvPr/>
        </p:nvSpPr>
        <p:spPr>
          <a:xfrm>
            <a:off x="6096000" y="561474"/>
            <a:ext cx="5838825" cy="369332"/>
          </a:xfrm>
          <a:prstGeom prst="rect">
            <a:avLst/>
          </a:prstGeom>
          <a:noFill/>
        </p:spPr>
        <p:txBody>
          <a:bodyPr wrap="square">
            <a:spAutoFit/>
          </a:bodyPr>
          <a:lstStyle/>
          <a:p>
            <a:r>
              <a:rPr lang="en-US" altLang="zh-TW" dirty="0">
                <a:latin typeface="Times New Roman" panose="02020603050405020304" pitchFamily="18" charset="0"/>
                <a:cs typeface="Times New Roman" panose="02020603050405020304" pitchFamily="18" charset="0"/>
              </a:rPr>
              <a:t>We put theoretical </a:t>
            </a:r>
            <a:r>
              <a:rPr lang="en-US" altLang="zh-TW" sz="1800" dirty="0">
                <a:latin typeface="Times New Roman" panose="02020603050405020304" pitchFamily="18" charset="0"/>
                <a:cs typeface="Times New Roman" panose="02020603050405020304" pitchFamily="18" charset="0"/>
              </a:rPr>
              <a:t>price increment into definition functions</a:t>
            </a:r>
            <a:endParaRPr lang="zh-TW" altLang="en-US" dirty="0"/>
          </a:p>
        </p:txBody>
      </p:sp>
    </p:spTree>
    <p:extLst>
      <p:ext uri="{BB962C8B-B14F-4D97-AF65-F5344CB8AC3E}">
        <p14:creationId xmlns:p14="http://schemas.microsoft.com/office/powerpoint/2010/main" val="3781204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2" name="文字方塊 21">
                <a:extLst>
                  <a:ext uri="{FF2B5EF4-FFF2-40B4-BE49-F238E27FC236}">
                    <a16:creationId xmlns:a16="http://schemas.microsoft.com/office/drawing/2014/main" id="{8F7B277A-7036-4A4C-8206-C7CFCF3A776F}"/>
                  </a:ext>
                </a:extLst>
              </p:cNvPr>
              <p:cNvSpPr txBox="1"/>
              <p:nvPr/>
            </p:nvSpPr>
            <p:spPr>
              <a:xfrm>
                <a:off x="182880" y="2543835"/>
                <a:ext cx="12009120" cy="4679486"/>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14:m>
                  <m:oMathPara xmlns:m="http://schemas.openxmlformats.org/officeDocument/2006/math">
                    <m:oMathParaPr>
                      <m:jc m:val="left"/>
                    </m:oMathParaPr>
                    <m:oMath xmlns:m="http://schemas.openxmlformats.org/officeDocument/2006/math">
                      <m:sSub>
                        <m:sSubPr>
                          <m:ctrlPr>
                            <a:rPr lang="en-US" altLang="zh-TW" sz="1350" b="0" i="1" smtClean="0">
                              <a:latin typeface="Cambria Math" panose="02040503050406030204" pitchFamily="18" charset="0"/>
                            </a:rPr>
                          </m:ctrlPr>
                        </m:sSubPr>
                        <m:e>
                          <m:r>
                            <a:rPr lang="en-US" altLang="zh-TW" sz="1350" b="0" i="1" smtClean="0">
                              <a:latin typeface="Cambria Math" panose="02040503050406030204" pitchFamily="18" charset="0"/>
                            </a:rPr>
                            <m:t>𝐷</m:t>
                          </m:r>
                        </m:e>
                        <m:sub>
                          <m:r>
                            <a:rPr lang="en-US" altLang="zh-TW" sz="1350" b="0" i="1" smtClean="0">
                              <a:latin typeface="Cambria Math" panose="02040503050406030204" pitchFamily="18" charset="0"/>
                            </a:rPr>
                            <m:t>𝑡</m:t>
                          </m:r>
                        </m:sub>
                      </m:sSub>
                      <m:d>
                        <m:dPr>
                          <m:ctrlPr>
                            <a:rPr lang="en-US" altLang="zh-TW" sz="1350" b="0" i="1" smtClean="0">
                              <a:latin typeface="Cambria Math" panose="02040503050406030204" pitchFamily="18" charset="0"/>
                            </a:rPr>
                          </m:ctrlPr>
                        </m:dPr>
                        <m:e>
                          <m:r>
                            <a:rPr lang="en-US" altLang="zh-TW" sz="1350" b="0" i="1" smtClean="0">
                              <a:latin typeface="Cambria Math" panose="02040503050406030204" pitchFamily="18" charset="0"/>
                            </a:rPr>
                            <m:t>𝑙</m:t>
                          </m:r>
                        </m:e>
                      </m:d>
                    </m:oMath>
                  </m:oMathPara>
                </a14:m>
                <a:endParaRPr lang="en-US" altLang="zh-TW" sz="1350" b="0" i="1" dirty="0">
                  <a:latin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b="0" i="1" smtClean="0">
                          <a:latin typeface="Cambria Math" panose="02040503050406030204" pitchFamily="18" charset="0"/>
                        </a:rPr>
                        <m:t>=&lt;</m:t>
                      </m:r>
                      <m:sSup>
                        <m:sSupPr>
                          <m:ctrlPr>
                            <a:rPr lang="en-US" altLang="zh-TW" sz="1350" b="0" i="1" smtClean="0">
                              <a:latin typeface="Cambria Math" panose="02040503050406030204" pitchFamily="18" charset="0"/>
                            </a:rPr>
                          </m:ctrlPr>
                        </m:sSupPr>
                        <m:e>
                          <m:d>
                            <m:dPr>
                              <m:ctrlPr>
                                <a:rPr lang="en-US" altLang="zh-TW" sz="1350" b="0" i="1" smtClean="0">
                                  <a:latin typeface="Cambria Math" panose="02040503050406030204" pitchFamily="18" charset="0"/>
                                </a:rPr>
                              </m:ctrlPr>
                            </m:dPr>
                            <m:e>
                              <m:sSub>
                                <m:sSubPr>
                                  <m:ctrlPr>
                                    <a:rPr lang="en-US" altLang="zh-TW" sz="1350" b="0" i="1" smtClean="0">
                                      <a:latin typeface="Cambria Math" panose="02040503050406030204" pitchFamily="18" charset="0"/>
                                    </a:rPr>
                                  </m:ctrlPr>
                                </m:sSubPr>
                                <m:e>
                                  <m:r>
                                    <a:rPr lang="en-US" altLang="zh-TW" sz="1350" b="0" i="1" smtClean="0">
                                      <a:latin typeface="Cambria Math" panose="02040503050406030204" pitchFamily="18" charset="0"/>
                                    </a:rPr>
                                    <m:t>𝑃</m:t>
                                  </m:r>
                                </m:e>
                                <m:sub>
                                  <m:r>
                                    <a:rPr lang="en-US" altLang="zh-TW" sz="1350" b="0" i="1" smtClean="0">
                                      <a:latin typeface="Cambria Math" panose="02040503050406030204" pitchFamily="18" charset="0"/>
                                    </a:rPr>
                                    <m:t>𝑛</m:t>
                                  </m:r>
                                  <m:r>
                                    <a:rPr lang="en-US" altLang="zh-TW" sz="1350" b="0" i="1" smtClean="0">
                                      <a:latin typeface="Cambria Math" panose="02040503050406030204" pitchFamily="18" charset="0"/>
                                    </a:rPr>
                                    <m:t>+</m:t>
                                  </m:r>
                                  <m:r>
                                    <a:rPr lang="en-US" altLang="zh-TW" sz="1350" b="0" i="1" smtClean="0">
                                      <a:latin typeface="Cambria Math" panose="02040503050406030204" pitchFamily="18" charset="0"/>
                                    </a:rPr>
                                    <m:t>𝑙</m:t>
                                  </m:r>
                                </m:sub>
                              </m:sSub>
                              <m:r>
                                <a:rPr lang="en-US" altLang="zh-TW" sz="1350" b="0" i="1" smtClean="0">
                                  <a:latin typeface="Cambria Math" panose="02040503050406030204" pitchFamily="18" charset="0"/>
                                </a:rPr>
                                <m:t>−</m:t>
                              </m:r>
                              <m:sSub>
                                <m:sSubPr>
                                  <m:ctrlPr>
                                    <a:rPr lang="en-US" altLang="zh-TW" sz="1350" b="0" i="1" smtClean="0">
                                      <a:latin typeface="Cambria Math" panose="02040503050406030204" pitchFamily="18" charset="0"/>
                                    </a:rPr>
                                  </m:ctrlPr>
                                </m:sSubPr>
                                <m:e>
                                  <m:r>
                                    <a:rPr lang="en-US" altLang="zh-TW" sz="1350" b="0" i="1" smtClean="0">
                                      <a:latin typeface="Cambria Math" panose="02040503050406030204" pitchFamily="18" charset="0"/>
                                    </a:rPr>
                                    <m:t>𝑃</m:t>
                                  </m:r>
                                </m:e>
                                <m:sub>
                                  <m:r>
                                    <a:rPr lang="en-US" altLang="zh-TW" sz="1350" b="0" i="1" smtClean="0">
                                      <a:latin typeface="Cambria Math" panose="02040503050406030204" pitchFamily="18" charset="0"/>
                                    </a:rPr>
                                    <m:t>𝑛</m:t>
                                  </m:r>
                                </m:sub>
                              </m:sSub>
                            </m:e>
                          </m:d>
                        </m:e>
                        <m:sup>
                          <m:r>
                            <a:rPr lang="en-US" altLang="zh-TW" sz="1350" b="0" i="1" smtClean="0">
                              <a:latin typeface="Cambria Math" panose="02040503050406030204" pitchFamily="18" charset="0"/>
                            </a:rPr>
                            <m:t>2</m:t>
                          </m:r>
                        </m:sup>
                      </m:sSup>
                      <m:r>
                        <a:rPr lang="en-US" altLang="zh-TW" sz="1350" b="0" i="1" smtClean="0">
                          <a:latin typeface="Cambria Math" panose="02040503050406030204" pitchFamily="18" charset="0"/>
                          <a:ea typeface="Cambria Math" panose="02040503050406030204" pitchFamily="18" charset="0"/>
                        </a:rPr>
                        <m:t>&gt;</m:t>
                      </m:r>
                    </m:oMath>
                  </m:oMathPara>
                </a14:m>
                <a:endParaRPr lang="en-US" altLang="zh-TW" sz="1350" b="0" i="1"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b="0" i="1" smtClean="0">
                          <a:latin typeface="Cambria Math" panose="02040503050406030204" pitchFamily="18" charset="0"/>
                          <a:ea typeface="Cambria Math" panose="02040503050406030204" pitchFamily="18" charset="0"/>
                        </a:rPr>
                        <m:t>= </m:t>
                      </m:r>
                      <m:r>
                        <a:rPr lang="en-US" altLang="zh-TW" sz="1350" b="0" i="1" smtClean="0">
                          <a:latin typeface="Cambria Math" panose="02040503050406030204" pitchFamily="18" charset="0"/>
                        </a:rPr>
                        <m:t>𝐸</m:t>
                      </m:r>
                      <m:r>
                        <a:rPr lang="en-US" altLang="zh-TW" sz="1350" b="0" i="1" smtClean="0">
                          <a:latin typeface="Cambria Math" panose="02040503050406030204" pitchFamily="18" charset="0"/>
                        </a:rPr>
                        <m:t>(</m:t>
                      </m:r>
                      <m:sSup>
                        <m:sSupPr>
                          <m:ctrlPr>
                            <a:rPr lang="en-US" altLang="zh-TW" sz="1350" b="0" i="1" smtClean="0">
                              <a:latin typeface="Cambria Math" panose="02040503050406030204" pitchFamily="18" charset="0"/>
                            </a:rPr>
                          </m:ctrlPr>
                        </m:sSupPr>
                        <m:e>
                          <m:d>
                            <m:dPr>
                              <m:ctrlPr>
                                <a:rPr lang="en-US" altLang="zh-TW" sz="1350" b="0" i="1" smtClean="0">
                                  <a:latin typeface="Cambria Math" panose="02040503050406030204" pitchFamily="18" charset="0"/>
                                </a:rPr>
                              </m:ctrlPr>
                            </m:dPr>
                            <m:e>
                              <m:sSub>
                                <m:sSubPr>
                                  <m:ctrlPr>
                                    <a:rPr lang="en-US" altLang="zh-TW" sz="1350" b="0" i="1" smtClean="0">
                                      <a:latin typeface="Cambria Math" panose="02040503050406030204" pitchFamily="18" charset="0"/>
                                    </a:rPr>
                                  </m:ctrlPr>
                                </m:sSubPr>
                                <m:e>
                                  <m:r>
                                    <a:rPr lang="en-US" altLang="zh-TW" sz="1350" b="0" i="1" smtClean="0">
                                      <a:latin typeface="Cambria Math" panose="02040503050406030204" pitchFamily="18" charset="0"/>
                                    </a:rPr>
                                    <m:t>𝑃</m:t>
                                  </m:r>
                                </m:e>
                                <m:sub>
                                  <m:r>
                                    <a:rPr lang="en-US" altLang="zh-TW" sz="1350" b="0" i="1" smtClean="0">
                                      <a:latin typeface="Cambria Math" panose="02040503050406030204" pitchFamily="18" charset="0"/>
                                    </a:rPr>
                                    <m:t>𝑛</m:t>
                                  </m:r>
                                  <m:r>
                                    <a:rPr lang="en-US" altLang="zh-TW" sz="1350" b="0" i="1" smtClean="0">
                                      <a:latin typeface="Cambria Math" panose="02040503050406030204" pitchFamily="18" charset="0"/>
                                    </a:rPr>
                                    <m:t>+</m:t>
                                  </m:r>
                                  <m:r>
                                    <a:rPr lang="en-US" altLang="zh-TW" sz="1350" b="0" i="1" smtClean="0">
                                      <a:latin typeface="Cambria Math" panose="02040503050406030204" pitchFamily="18" charset="0"/>
                                    </a:rPr>
                                    <m:t>𝑙</m:t>
                                  </m:r>
                                </m:sub>
                              </m:sSub>
                              <m:r>
                                <a:rPr lang="en-US" altLang="zh-TW" sz="1350" b="0" i="1" smtClean="0">
                                  <a:latin typeface="Cambria Math" panose="02040503050406030204" pitchFamily="18" charset="0"/>
                                </a:rPr>
                                <m:t>−</m:t>
                              </m:r>
                              <m:sSub>
                                <m:sSubPr>
                                  <m:ctrlPr>
                                    <a:rPr lang="en-US" altLang="zh-TW" sz="1350" b="0" i="1" smtClean="0">
                                      <a:latin typeface="Cambria Math" panose="02040503050406030204" pitchFamily="18" charset="0"/>
                                    </a:rPr>
                                  </m:ctrlPr>
                                </m:sSubPr>
                                <m:e>
                                  <m:r>
                                    <a:rPr lang="en-US" altLang="zh-TW" sz="1350" b="0" i="1" smtClean="0">
                                      <a:latin typeface="Cambria Math" panose="02040503050406030204" pitchFamily="18" charset="0"/>
                                    </a:rPr>
                                    <m:t>𝑃</m:t>
                                  </m:r>
                                </m:e>
                                <m:sub>
                                  <m:r>
                                    <a:rPr lang="en-US" altLang="zh-TW" sz="1350" b="0" i="1" smtClean="0">
                                      <a:latin typeface="Cambria Math" panose="02040503050406030204" pitchFamily="18" charset="0"/>
                                    </a:rPr>
                                    <m:t>𝑛</m:t>
                                  </m:r>
                                </m:sub>
                              </m:sSub>
                            </m:e>
                          </m:d>
                        </m:e>
                        <m:sup>
                          <m:r>
                            <a:rPr lang="en-US" altLang="zh-TW" sz="1350" b="0" i="1" smtClean="0">
                              <a:latin typeface="Cambria Math" panose="02040503050406030204" pitchFamily="18" charset="0"/>
                            </a:rPr>
                            <m:t>2</m:t>
                          </m:r>
                        </m:sup>
                      </m:sSup>
                      <m:r>
                        <a:rPr lang="en-US" altLang="zh-TW" sz="1350" b="0" i="1" smtClean="0">
                          <a:latin typeface="Cambria Math" panose="02040503050406030204" pitchFamily="18" charset="0"/>
                          <a:ea typeface="Cambria Math" panose="02040503050406030204" pitchFamily="18" charset="0"/>
                        </a:rPr>
                        <m:t>)</m:t>
                      </m:r>
                    </m:oMath>
                  </m:oMathPara>
                </a14:m>
                <a:endParaRPr lang="en-US" altLang="zh-TW" sz="1350" i="1"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b="0" i="0" smtClean="0">
                          <a:latin typeface="Cambria Math" panose="02040503050406030204" pitchFamily="18" charset="0"/>
                          <a:ea typeface="Cambria Math" panose="02040503050406030204" pitchFamily="18" charset="0"/>
                        </a:rPr>
                        <m:t>=</m:t>
                      </m:r>
                      <m:r>
                        <m:rPr>
                          <m:sty m:val="p"/>
                        </m:rPr>
                        <a:rPr lang="en-US" altLang="zh-TW" sz="1350" b="0" i="0" smtClean="0">
                          <a:solidFill>
                            <a:srgbClr val="FF0000"/>
                          </a:solidFill>
                          <a:latin typeface="Cambria Math" panose="02040503050406030204" pitchFamily="18" charset="0"/>
                          <a:ea typeface="Cambria Math" panose="02040503050406030204" pitchFamily="18" charset="0"/>
                        </a:rPr>
                        <m:t>E</m:t>
                      </m:r>
                      <m:d>
                        <m:dPr>
                          <m:ctrlPr>
                            <a:rPr lang="en-US" altLang="zh-TW" sz="1350" b="0" i="1" smtClean="0">
                              <a:solidFill>
                                <a:srgbClr val="FF0000"/>
                              </a:solidFill>
                              <a:latin typeface="Cambria Math" panose="02040503050406030204" pitchFamily="18" charset="0"/>
                              <a:ea typeface="Cambria Math" panose="02040503050406030204" pitchFamily="18" charset="0"/>
                            </a:rPr>
                          </m:ctrlPr>
                        </m:dPr>
                        <m:e>
                          <m:nary>
                            <m:naryPr>
                              <m:chr m:val="∑"/>
                              <m:supHide m:val="on"/>
                              <m:ctrlPr>
                                <a:rPr lang="en-US" altLang="zh-TW" sz="1350" i="1">
                                  <a:solidFill>
                                    <a:srgbClr val="FF0000"/>
                                  </a:solidFill>
                                  <a:latin typeface="Cambria Math" panose="02040503050406030204" pitchFamily="18" charset="0"/>
                                  <a:ea typeface="Cambria Math" panose="02040503050406030204" pitchFamily="18" charset="0"/>
                                </a:rPr>
                              </m:ctrlPr>
                            </m:naryPr>
                            <m:sub>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 </m:t>
                                  </m:r>
                                  <m:r>
                                    <m:rPr>
                                      <m:brk m:alnAt="7"/>
                                    </m:rPr>
                                    <a:rPr lang="en-US" altLang="zh-TW" sz="1350" i="1">
                                      <a:solidFill>
                                        <a:srgbClr val="FF0000"/>
                                      </a:solidFill>
                                      <a:latin typeface="Cambria Math" panose="02040503050406030204" pitchFamily="18" charset="0"/>
                                      <a:ea typeface="Cambria Math" panose="02040503050406030204" pitchFamily="18" charset="0"/>
                                    </a:rPr>
                                    <m:t>𝑛</m:t>
                                  </m:r>
                                </m:e>
                                <m:sup>
                                  <m:r>
                                    <m:rPr>
                                      <m:brk m:alnAt="7"/>
                                    </m:rPr>
                                    <a:rPr lang="en-US" altLang="zh-TW" sz="1350" i="1">
                                      <a:solidFill>
                                        <a:srgbClr val="FF0000"/>
                                      </a:solidFill>
                                      <a:latin typeface="Cambria Math" panose="02040503050406030204" pitchFamily="18" charset="0"/>
                                      <a:ea typeface="Cambria Math" panose="02040503050406030204" pitchFamily="18" charset="0"/>
                                    </a:rPr>
                                    <m:t>′</m:t>
                                  </m:r>
                                </m:sup>
                              </m:sSup>
                              <m:r>
                                <m:rPr>
                                  <m:brk m:alnAt="7"/>
                                </m:rPr>
                                <a:rPr lang="en-US" altLang="zh-TW" sz="1350" i="1">
                                  <a:solidFill>
                                    <a:srgbClr val="FF0000"/>
                                  </a:solidFill>
                                  <a:latin typeface="Cambria Math" panose="02040503050406030204" pitchFamily="18" charset="0"/>
                                  <a:ea typeface="Cambria Math" panose="02040503050406030204" pitchFamily="18" charset="0"/>
                                </a:rPr>
                                <m:t>&lt;</m:t>
                              </m:r>
                              <m:r>
                                <a:rPr lang="en-US" altLang="zh-TW" sz="1350" i="1">
                                  <a:solidFill>
                                    <a:srgbClr val="FF0000"/>
                                  </a:solidFill>
                                  <a:latin typeface="Cambria Math" panose="02040503050406030204" pitchFamily="18" charset="0"/>
                                  <a:ea typeface="Cambria Math" panose="02040503050406030204" pitchFamily="18" charset="0"/>
                                </a:rPr>
                                <m:t>𝑛</m:t>
                              </m:r>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𝑙</m:t>
                              </m:r>
                            </m:sub>
                            <m:sup/>
                            <m:e>
                              <m:sSubSup>
                                <m:sSubSupPr>
                                  <m:ctrlPr>
                                    <a:rPr lang="en-US" altLang="zh-TW" sz="1350" i="1">
                                      <a:solidFill>
                                        <a:srgbClr val="FF0000"/>
                                      </a:solidFill>
                                      <a:latin typeface="Cambria Math" panose="02040503050406030204" pitchFamily="18" charset="0"/>
                                      <a:ea typeface="Cambria Math" panose="02040503050406030204" pitchFamily="18" charset="0"/>
                                    </a:rPr>
                                  </m:ctrlPr>
                                </m:sSubSupPr>
                                <m:e>
                                  <m:r>
                                    <a:rPr lang="en-US" altLang="zh-TW" sz="1350" i="1">
                                      <a:solidFill>
                                        <a:srgbClr val="FF0000"/>
                                      </a:solidFill>
                                      <a:latin typeface="Cambria Math" panose="02040503050406030204" pitchFamily="18" charset="0"/>
                                      <a:ea typeface="Cambria Math" panose="02040503050406030204" pitchFamily="18" charset="0"/>
                                    </a:rPr>
                                    <m:t>𝐺</m:t>
                                  </m:r>
                                </m:e>
                                <m:sub>
                                  <m:r>
                                    <a:rPr lang="en-US" altLang="zh-TW" sz="1350" i="1">
                                      <a:solidFill>
                                        <a:srgbClr val="FF0000"/>
                                      </a:solidFill>
                                      <a:latin typeface="Cambria Math" panose="02040503050406030204" pitchFamily="18" charset="0"/>
                                      <a:ea typeface="Cambria Math" panose="02040503050406030204" pitchFamily="18" charset="0"/>
                                    </a:rPr>
                                    <m:t>0</m:t>
                                  </m:r>
                                </m:sub>
                                <m:sup>
                                  <m:r>
                                    <a:rPr lang="en-US" altLang="zh-TW" sz="1350" i="1">
                                      <a:solidFill>
                                        <a:srgbClr val="FF0000"/>
                                      </a:solidFill>
                                      <a:latin typeface="Cambria Math" panose="02040503050406030204" pitchFamily="18" charset="0"/>
                                      <a:ea typeface="Cambria Math" panose="02040503050406030204" pitchFamily="18" charset="0"/>
                                    </a:rPr>
                                    <m:t>2</m:t>
                                  </m:r>
                                </m:sup>
                              </m:sSubSup>
                              <m:d>
                                <m:dPr>
                                  <m:ctrlPr>
                                    <a:rPr lang="en-US" altLang="zh-TW" sz="1350" i="1">
                                      <a:solidFill>
                                        <a:srgbClr val="FF0000"/>
                                      </a:solidFill>
                                      <a:latin typeface="Cambria Math" panose="02040503050406030204" pitchFamily="18" charset="0"/>
                                      <a:ea typeface="Cambria Math" panose="02040503050406030204" pitchFamily="18" charset="0"/>
                                    </a:rPr>
                                  </m:ctrlPr>
                                </m:dPr>
                                <m:e>
                                  <m:r>
                                    <a:rPr lang="en-US" altLang="zh-TW" sz="1350" i="1">
                                      <a:solidFill>
                                        <a:srgbClr val="FF0000"/>
                                      </a:solidFill>
                                      <a:latin typeface="Cambria Math" panose="02040503050406030204" pitchFamily="18" charset="0"/>
                                      <a:ea typeface="Cambria Math" panose="02040503050406030204" pitchFamily="18" charset="0"/>
                                    </a:rPr>
                                    <m:t>𝑛</m:t>
                                  </m:r>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𝑙</m:t>
                                  </m:r>
                                  <m:r>
                                    <a:rPr lang="en-US" altLang="zh-TW" sz="1350" i="1">
                                      <a:solidFill>
                                        <a:srgbClr val="FF0000"/>
                                      </a:solidFill>
                                      <a:latin typeface="Cambria Math" panose="02040503050406030204" pitchFamily="18" charset="0"/>
                                      <a:ea typeface="Cambria Math" panose="02040503050406030204" pitchFamily="18" charset="0"/>
                                    </a:rPr>
                                    <m:t>−</m:t>
                                  </m:r>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e>
                              </m:d>
                            </m:e>
                          </m:nary>
                          <m:sSubSup>
                            <m:sSubSupPr>
                              <m:ctrlPr>
                                <a:rPr lang="en-US" altLang="zh-TW" sz="1350" b="0" i="1" smtClean="0">
                                  <a:solidFill>
                                    <a:srgbClr val="FF0000"/>
                                  </a:solidFill>
                                  <a:latin typeface="Cambria Math" panose="02040503050406030204" pitchFamily="18" charset="0"/>
                                  <a:ea typeface="Cambria Math" panose="02040503050406030204" pitchFamily="18" charset="0"/>
                                </a:rPr>
                              </m:ctrlPr>
                            </m:sSubSupPr>
                            <m:e>
                              <m:r>
                                <a:rPr lang="zh-TW" altLang="en-US" sz="1350" i="1" smtClean="0">
                                  <a:solidFill>
                                    <a:srgbClr val="FF0000"/>
                                  </a:solidFill>
                                  <a:latin typeface="Cambria Math" panose="02040503050406030204" pitchFamily="18" charset="0"/>
                                  <a:ea typeface="Cambria Math" panose="02040503050406030204" pitchFamily="18" charset="0"/>
                                </a:rPr>
                                <m:t>𝜀</m:t>
                              </m:r>
                            </m:e>
                            <m:sub>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sub>
                            <m:sup>
                              <m:r>
                                <a:rPr lang="en-US" altLang="zh-TW" sz="1350" b="0" i="1" smtClean="0">
                                  <a:solidFill>
                                    <a:srgbClr val="FF0000"/>
                                  </a:solidFill>
                                  <a:latin typeface="Cambria Math" panose="02040503050406030204" pitchFamily="18" charset="0"/>
                                  <a:ea typeface="Cambria Math" panose="02040503050406030204" pitchFamily="18" charset="0"/>
                                </a:rPr>
                                <m:t>2</m:t>
                              </m:r>
                            </m:sup>
                          </m:sSubSup>
                          <m:func>
                            <m:funcPr>
                              <m:ctrlPr>
                                <a:rPr lang="en-US" altLang="zh-TW" sz="1350" b="0" i="1" smtClean="0">
                                  <a:solidFill>
                                    <a:srgbClr val="FF0000"/>
                                  </a:solidFill>
                                  <a:latin typeface="Cambria Math" panose="02040503050406030204" pitchFamily="18" charset="0"/>
                                  <a:ea typeface="Cambria Math" panose="02040503050406030204" pitchFamily="18" charset="0"/>
                                </a:rPr>
                              </m:ctrlPr>
                            </m:funcPr>
                            <m:fName>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m:rPr>
                                      <m:sty m:val="p"/>
                                    </m:rPr>
                                    <a:rPr lang="en-US" altLang="zh-TW" sz="1350" i="0">
                                      <a:solidFill>
                                        <a:srgbClr val="FF0000"/>
                                      </a:solidFill>
                                      <a:latin typeface="Cambria Math" panose="02040503050406030204" pitchFamily="18" charset="0"/>
                                      <a:ea typeface="Cambria Math" panose="02040503050406030204" pitchFamily="18" charset="0"/>
                                    </a:rPr>
                                    <m:t>ln</m:t>
                                  </m:r>
                                </m:e>
                                <m:sup>
                                  <m:r>
                                    <a:rPr lang="en-US" altLang="zh-TW" sz="1350" b="0" i="1" smtClean="0">
                                      <a:solidFill>
                                        <a:srgbClr val="FF0000"/>
                                      </a:solidFill>
                                      <a:latin typeface="Cambria Math" panose="02040503050406030204" pitchFamily="18" charset="0"/>
                                      <a:ea typeface="Cambria Math" panose="02040503050406030204" pitchFamily="18" charset="0"/>
                                    </a:rPr>
                                    <m:t>2</m:t>
                                  </m:r>
                                </m:sup>
                              </m:sSup>
                            </m:fName>
                            <m:e>
                              <m:sSub>
                                <m:sSubPr>
                                  <m:ctrlPr>
                                    <a:rPr lang="en-US" altLang="zh-TW" sz="1350" b="0" i="1" smtClean="0">
                                      <a:solidFill>
                                        <a:srgbClr val="FF0000"/>
                                      </a:solidFill>
                                      <a:latin typeface="Cambria Math" panose="02040503050406030204" pitchFamily="18" charset="0"/>
                                      <a:ea typeface="Cambria Math" panose="02040503050406030204" pitchFamily="18" charset="0"/>
                                    </a:rPr>
                                  </m:ctrlPr>
                                </m:sSubPr>
                                <m:e>
                                  <m:r>
                                    <a:rPr lang="en-US" altLang="zh-TW" sz="1350" b="0" i="1" smtClean="0">
                                      <a:solidFill>
                                        <a:srgbClr val="FF0000"/>
                                      </a:solidFill>
                                      <a:latin typeface="Cambria Math" panose="02040503050406030204" pitchFamily="18" charset="0"/>
                                      <a:ea typeface="Cambria Math" panose="02040503050406030204" pitchFamily="18" charset="0"/>
                                    </a:rPr>
                                    <m:t>𝑉</m:t>
                                  </m:r>
                                </m:e>
                                <m:sub>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sub>
                              </m:sSub>
                            </m:e>
                          </m:func>
                          <m:r>
                            <a:rPr lang="en-US" altLang="zh-TW" sz="1350" b="0" i="1" smtClean="0">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 </m:t>
                          </m:r>
                          <m:nary>
                            <m:naryPr>
                              <m:chr m:val="∑"/>
                              <m:supHide m:val="on"/>
                              <m:ctrlPr>
                                <a:rPr lang="en-US" altLang="zh-TW" sz="1350" i="1">
                                  <a:solidFill>
                                    <a:srgbClr val="FF0000"/>
                                  </a:solidFill>
                                  <a:latin typeface="Cambria Math" panose="02040503050406030204" pitchFamily="18" charset="0"/>
                                  <a:ea typeface="Cambria Math" panose="02040503050406030204" pitchFamily="18" charset="0"/>
                                </a:rPr>
                              </m:ctrlPr>
                            </m:naryPr>
                            <m:sub>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m:rPr>
                                      <m:brk m:alnAt="7"/>
                                    </m:rPr>
                                    <a:rPr lang="en-US" altLang="zh-TW" sz="1350" i="1">
                                      <a:solidFill>
                                        <a:srgbClr val="FF0000"/>
                                      </a:solidFill>
                                      <a:latin typeface="Cambria Math" panose="02040503050406030204" pitchFamily="18" charset="0"/>
                                      <a:ea typeface="Cambria Math" panose="02040503050406030204" pitchFamily="18" charset="0"/>
                                    </a:rPr>
                                    <m:t>𝑛</m:t>
                                  </m:r>
                                </m:e>
                                <m:sup>
                                  <m:r>
                                    <m:rPr>
                                      <m:brk m:alnAt="7"/>
                                    </m:rPr>
                                    <a:rPr lang="en-US" altLang="zh-TW" sz="1350" i="1">
                                      <a:solidFill>
                                        <a:srgbClr val="FF0000"/>
                                      </a:solidFill>
                                      <a:latin typeface="Cambria Math" panose="02040503050406030204" pitchFamily="18" charset="0"/>
                                      <a:ea typeface="Cambria Math" panose="02040503050406030204" pitchFamily="18" charset="0"/>
                                    </a:rPr>
                                    <m:t>′</m:t>
                                  </m:r>
                                </m:sup>
                              </m:sSup>
                              <m:r>
                                <m:rPr>
                                  <m:brk m:alnAt="7"/>
                                </m:rPr>
                                <a:rPr lang="en-US" altLang="zh-TW" sz="1350" i="1">
                                  <a:solidFill>
                                    <a:srgbClr val="FF0000"/>
                                  </a:solidFill>
                                  <a:latin typeface="Cambria Math" panose="02040503050406030204" pitchFamily="18" charset="0"/>
                                  <a:ea typeface="Cambria Math" panose="02040503050406030204" pitchFamily="18" charset="0"/>
                                </a:rPr>
                                <m:t>&lt;</m:t>
                              </m:r>
                              <m:r>
                                <a:rPr lang="en-US" altLang="zh-TW" sz="1350" i="1">
                                  <a:solidFill>
                                    <a:srgbClr val="FF0000"/>
                                  </a:solidFill>
                                  <a:latin typeface="Cambria Math" panose="02040503050406030204" pitchFamily="18" charset="0"/>
                                  <a:ea typeface="Cambria Math" panose="02040503050406030204" pitchFamily="18" charset="0"/>
                                </a:rPr>
                                <m:t>𝑛</m:t>
                              </m:r>
                            </m:sub>
                            <m:sup/>
                            <m:e>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d>
                                    <m:dPr>
                                      <m:begChr m:val="["/>
                                      <m:endChr m:val="]"/>
                                      <m:ctrlPr>
                                        <a:rPr lang="en-US" altLang="zh-TW" sz="1350" b="0" i="1" smtClean="0">
                                          <a:solidFill>
                                            <a:srgbClr val="FF0000"/>
                                          </a:solidFill>
                                          <a:latin typeface="Cambria Math" panose="02040503050406030204" pitchFamily="18" charset="0"/>
                                          <a:ea typeface="Cambria Math" panose="02040503050406030204" pitchFamily="18" charset="0"/>
                                        </a:rPr>
                                      </m:ctrlPr>
                                    </m:dPr>
                                    <m:e>
                                      <m:sSub>
                                        <m:sSubPr>
                                          <m:ctrlPr>
                                            <a:rPr lang="en-US" altLang="zh-TW" sz="1350" i="1">
                                              <a:solidFill>
                                                <a:srgbClr val="FF0000"/>
                                              </a:solidFill>
                                              <a:latin typeface="Cambria Math" panose="02040503050406030204" pitchFamily="18" charset="0"/>
                                              <a:ea typeface="Cambria Math" panose="02040503050406030204" pitchFamily="18" charset="0"/>
                                            </a:rPr>
                                          </m:ctrlPr>
                                        </m:sSubPr>
                                        <m:e>
                                          <m:r>
                                            <a:rPr lang="en-US" altLang="zh-TW" sz="1350" i="1">
                                              <a:solidFill>
                                                <a:srgbClr val="FF0000"/>
                                              </a:solidFill>
                                              <a:latin typeface="Cambria Math" panose="02040503050406030204" pitchFamily="18" charset="0"/>
                                              <a:ea typeface="Cambria Math" panose="02040503050406030204" pitchFamily="18" charset="0"/>
                                            </a:rPr>
                                            <m:t>𝐺</m:t>
                                          </m:r>
                                        </m:e>
                                        <m:sub>
                                          <m:r>
                                            <a:rPr lang="en-US" altLang="zh-TW" sz="1350" i="1">
                                              <a:solidFill>
                                                <a:srgbClr val="FF0000"/>
                                              </a:solidFill>
                                              <a:latin typeface="Cambria Math" panose="02040503050406030204" pitchFamily="18" charset="0"/>
                                              <a:ea typeface="Cambria Math" panose="02040503050406030204" pitchFamily="18" charset="0"/>
                                            </a:rPr>
                                            <m:t>0</m:t>
                                          </m:r>
                                        </m:sub>
                                      </m:sSub>
                                      <m:d>
                                        <m:dPr>
                                          <m:ctrlPr>
                                            <a:rPr lang="en-US" altLang="zh-TW" sz="1350" b="0" i="1" smtClean="0">
                                              <a:solidFill>
                                                <a:srgbClr val="FF0000"/>
                                              </a:solidFill>
                                              <a:latin typeface="Cambria Math" panose="02040503050406030204" pitchFamily="18" charset="0"/>
                                              <a:ea typeface="Cambria Math" panose="02040503050406030204" pitchFamily="18" charset="0"/>
                                            </a:rPr>
                                          </m:ctrlPr>
                                        </m:dPr>
                                        <m:e>
                                          <m:r>
                                            <a:rPr lang="en-US" altLang="zh-TW" sz="1350" b="0" i="1" smtClean="0">
                                              <a:solidFill>
                                                <a:srgbClr val="FF0000"/>
                                              </a:solidFill>
                                              <a:latin typeface="Cambria Math" panose="02040503050406030204" pitchFamily="18" charset="0"/>
                                              <a:ea typeface="Cambria Math" panose="02040503050406030204" pitchFamily="18" charset="0"/>
                                            </a:rPr>
                                            <m:t>𝑙</m:t>
                                          </m:r>
                                          <m:r>
                                            <a:rPr lang="en-US" altLang="zh-TW" sz="1350" b="0" i="1" smtClean="0">
                                              <a:solidFill>
                                                <a:srgbClr val="FF0000"/>
                                              </a:solidFill>
                                              <a:latin typeface="Cambria Math" panose="02040503050406030204" pitchFamily="18" charset="0"/>
                                              <a:ea typeface="Cambria Math" panose="02040503050406030204" pitchFamily="18" charset="0"/>
                                            </a:rPr>
                                            <m:t>+</m:t>
                                          </m:r>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m:t>
                                          </m:r>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e>
                                      </m:d>
                                      <m:r>
                                        <a:rPr lang="en-US" altLang="zh-TW" sz="1350" b="0" i="1" smtClean="0">
                                          <a:solidFill>
                                            <a:srgbClr val="FF0000"/>
                                          </a:solidFill>
                                          <a:latin typeface="Cambria Math" panose="02040503050406030204" pitchFamily="18" charset="0"/>
                                          <a:ea typeface="Cambria Math" panose="02040503050406030204" pitchFamily="18" charset="0"/>
                                        </a:rPr>
                                        <m:t>−</m:t>
                                      </m:r>
                                      <m:sSub>
                                        <m:sSubPr>
                                          <m:ctrlPr>
                                            <a:rPr lang="en-US" altLang="zh-TW" sz="1350" b="0" i="1" smtClean="0">
                                              <a:solidFill>
                                                <a:srgbClr val="FF0000"/>
                                              </a:solidFill>
                                              <a:latin typeface="Cambria Math" panose="02040503050406030204" pitchFamily="18" charset="0"/>
                                              <a:ea typeface="Cambria Math" panose="02040503050406030204" pitchFamily="18" charset="0"/>
                                            </a:rPr>
                                          </m:ctrlPr>
                                        </m:sSubPr>
                                        <m:e>
                                          <m:r>
                                            <a:rPr lang="en-US" altLang="zh-TW" sz="1350" b="0" i="1" smtClean="0">
                                              <a:solidFill>
                                                <a:srgbClr val="FF0000"/>
                                              </a:solidFill>
                                              <a:latin typeface="Cambria Math" panose="02040503050406030204" pitchFamily="18" charset="0"/>
                                              <a:ea typeface="Cambria Math" panose="02040503050406030204" pitchFamily="18" charset="0"/>
                                            </a:rPr>
                                            <m:t>𝐺</m:t>
                                          </m:r>
                                        </m:e>
                                        <m:sub>
                                          <m:r>
                                            <a:rPr lang="en-US" altLang="zh-TW" sz="1350" b="0" i="1" smtClean="0">
                                              <a:solidFill>
                                                <a:srgbClr val="FF0000"/>
                                              </a:solidFill>
                                              <a:latin typeface="Cambria Math" panose="02040503050406030204" pitchFamily="18" charset="0"/>
                                              <a:ea typeface="Cambria Math" panose="02040503050406030204" pitchFamily="18" charset="0"/>
                                            </a:rPr>
                                            <m:t>0</m:t>
                                          </m:r>
                                        </m:sub>
                                      </m:sSub>
                                      <m:d>
                                        <m:dPr>
                                          <m:ctrlPr>
                                            <a:rPr lang="en-US" altLang="zh-TW" sz="1350" b="0" i="1" smtClean="0">
                                              <a:solidFill>
                                                <a:srgbClr val="FF0000"/>
                                              </a:solidFill>
                                              <a:latin typeface="Cambria Math" panose="02040503050406030204" pitchFamily="18" charset="0"/>
                                              <a:ea typeface="Cambria Math" panose="02040503050406030204" pitchFamily="18" charset="0"/>
                                            </a:rPr>
                                          </m:ctrlPr>
                                        </m:dPr>
                                        <m:e>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m:t>
                                          </m:r>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e>
                                      </m:d>
                                    </m:e>
                                  </m:d>
                                </m:e>
                                <m:sup>
                                  <m:r>
                                    <a:rPr lang="en-US" altLang="zh-TW" sz="1350" b="0" i="1" smtClean="0">
                                      <a:solidFill>
                                        <a:srgbClr val="FF0000"/>
                                      </a:solidFill>
                                      <a:latin typeface="Cambria Math" panose="02040503050406030204" pitchFamily="18" charset="0"/>
                                      <a:ea typeface="Cambria Math" panose="02040503050406030204" pitchFamily="18" charset="0"/>
                                    </a:rPr>
                                    <m:t>2</m:t>
                                  </m:r>
                                </m:sup>
                              </m:sSup>
                              <m:sSubSup>
                                <m:sSubSupPr>
                                  <m:ctrlPr>
                                    <a:rPr lang="en-US" altLang="zh-TW" sz="1350" i="1">
                                      <a:solidFill>
                                        <a:srgbClr val="FF0000"/>
                                      </a:solidFill>
                                      <a:latin typeface="Cambria Math" panose="02040503050406030204" pitchFamily="18" charset="0"/>
                                      <a:ea typeface="Cambria Math" panose="02040503050406030204" pitchFamily="18" charset="0"/>
                                    </a:rPr>
                                  </m:ctrlPr>
                                </m:sSubSupPr>
                                <m:e>
                                  <m:r>
                                    <a:rPr lang="zh-TW" altLang="en-US" sz="1350" i="1">
                                      <a:solidFill>
                                        <a:srgbClr val="FF0000"/>
                                      </a:solidFill>
                                      <a:latin typeface="Cambria Math" panose="02040503050406030204" pitchFamily="18" charset="0"/>
                                      <a:ea typeface="Cambria Math" panose="02040503050406030204" pitchFamily="18" charset="0"/>
                                    </a:rPr>
                                    <m:t>𝜀</m:t>
                                  </m:r>
                                </m:e>
                                <m:sub>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sub>
                                <m:sup>
                                  <m:r>
                                    <a:rPr lang="en-US" altLang="zh-TW" sz="1350" i="1">
                                      <a:solidFill>
                                        <a:srgbClr val="FF0000"/>
                                      </a:solidFill>
                                      <a:latin typeface="Cambria Math" panose="02040503050406030204" pitchFamily="18" charset="0"/>
                                      <a:ea typeface="Cambria Math" panose="02040503050406030204" pitchFamily="18" charset="0"/>
                                    </a:rPr>
                                    <m:t>2</m:t>
                                  </m:r>
                                </m:sup>
                              </m:sSubSup>
                              <m:func>
                                <m:funcPr>
                                  <m:ctrlPr>
                                    <a:rPr lang="en-US" altLang="zh-TW" sz="1350" i="1">
                                      <a:solidFill>
                                        <a:srgbClr val="FF0000"/>
                                      </a:solidFill>
                                      <a:latin typeface="Cambria Math" panose="02040503050406030204" pitchFamily="18" charset="0"/>
                                      <a:ea typeface="Cambria Math" panose="02040503050406030204" pitchFamily="18" charset="0"/>
                                    </a:rPr>
                                  </m:ctrlPr>
                                </m:funcPr>
                                <m:fName>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m:rPr>
                                          <m:sty m:val="p"/>
                                        </m:rPr>
                                        <a:rPr lang="en-US" altLang="zh-TW" sz="1350">
                                          <a:solidFill>
                                            <a:srgbClr val="FF0000"/>
                                          </a:solidFill>
                                          <a:latin typeface="Cambria Math" panose="02040503050406030204" pitchFamily="18" charset="0"/>
                                          <a:ea typeface="Cambria Math" panose="02040503050406030204" pitchFamily="18" charset="0"/>
                                        </a:rPr>
                                        <m:t>ln</m:t>
                                      </m:r>
                                    </m:e>
                                    <m:sup>
                                      <m:r>
                                        <a:rPr lang="en-US" altLang="zh-TW" sz="1350" i="1">
                                          <a:solidFill>
                                            <a:srgbClr val="FF0000"/>
                                          </a:solidFill>
                                          <a:latin typeface="Cambria Math" panose="02040503050406030204" pitchFamily="18" charset="0"/>
                                          <a:ea typeface="Cambria Math" panose="02040503050406030204" pitchFamily="18" charset="0"/>
                                        </a:rPr>
                                        <m:t>2</m:t>
                                      </m:r>
                                    </m:sup>
                                  </m:sSup>
                                </m:fName>
                                <m:e>
                                  <m:sSub>
                                    <m:sSubPr>
                                      <m:ctrlPr>
                                        <a:rPr lang="en-US" altLang="zh-TW" sz="1350" i="1">
                                          <a:solidFill>
                                            <a:srgbClr val="FF0000"/>
                                          </a:solidFill>
                                          <a:latin typeface="Cambria Math" panose="02040503050406030204" pitchFamily="18" charset="0"/>
                                          <a:ea typeface="Cambria Math" panose="02040503050406030204" pitchFamily="18" charset="0"/>
                                        </a:rPr>
                                      </m:ctrlPr>
                                    </m:sSubPr>
                                    <m:e>
                                      <m:r>
                                        <a:rPr lang="en-US" altLang="zh-TW" sz="1350" i="1">
                                          <a:solidFill>
                                            <a:srgbClr val="FF0000"/>
                                          </a:solidFill>
                                          <a:latin typeface="Cambria Math" panose="02040503050406030204" pitchFamily="18" charset="0"/>
                                          <a:ea typeface="Cambria Math" panose="02040503050406030204" pitchFamily="18" charset="0"/>
                                        </a:rPr>
                                        <m:t>𝑉</m:t>
                                      </m:r>
                                    </m:e>
                                    <m:sub>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sub>
                                  </m:sSub>
                                </m:e>
                              </m:func>
                            </m:e>
                          </m:nary>
                          <m:r>
                            <a:rPr lang="en-US" altLang="zh-TW" sz="1350" b="0" i="0" smtClean="0">
                              <a:solidFill>
                                <a:srgbClr val="FF0000"/>
                              </a:solidFill>
                              <a:latin typeface="Cambria Math" panose="02040503050406030204" pitchFamily="18" charset="0"/>
                              <a:ea typeface="Cambria Math" panose="02040503050406030204" pitchFamily="18" charset="0"/>
                            </a:rPr>
                            <m:t>+</m:t>
                          </m:r>
                          <m:nary>
                            <m:naryPr>
                              <m:chr m:val="∑"/>
                              <m:supHide m:val="on"/>
                              <m:ctrlPr>
                                <a:rPr lang="en-US" altLang="zh-TW" sz="1350" b="0" i="1" smtClean="0">
                                  <a:solidFill>
                                    <a:srgbClr val="FF0000"/>
                                  </a:solidFill>
                                  <a:latin typeface="Cambria Math" panose="02040503050406030204" pitchFamily="18" charset="0"/>
                                  <a:ea typeface="Cambria Math" panose="02040503050406030204" pitchFamily="18" charset="0"/>
                                </a:rPr>
                              </m:ctrlPr>
                            </m:naryPr>
                            <m:sub>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 </m:t>
                              </m:r>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m:rPr>
                                      <m:brk m:alnAt="7"/>
                                    </m:rPr>
                                    <a:rPr lang="en-US" altLang="zh-TW" sz="1350" b="0" i="1" smtClean="0">
                                      <a:solidFill>
                                        <a:srgbClr val="FF0000"/>
                                      </a:solidFill>
                                      <a:latin typeface="Cambria Math" panose="02040503050406030204" pitchFamily="18" charset="0"/>
                                      <a:ea typeface="Cambria Math" panose="02040503050406030204" pitchFamily="18" charset="0"/>
                                    </a:rPr>
                                    <m:t>𝑛</m:t>
                                  </m:r>
                                </m:e>
                                <m:sup>
                                  <m:r>
                                    <m:rPr>
                                      <m:brk m:alnAt="7"/>
                                    </m:rPr>
                                    <a:rPr lang="en-US" altLang="zh-TW" sz="1350" b="0" i="1" smtClean="0">
                                      <a:solidFill>
                                        <a:srgbClr val="FF0000"/>
                                      </a:solidFill>
                                      <a:latin typeface="Cambria Math" panose="02040503050406030204" pitchFamily="18" charset="0"/>
                                      <a:ea typeface="Cambria Math" panose="02040503050406030204" pitchFamily="18" charset="0"/>
                                    </a:rPr>
                                    <m:t>′</m:t>
                                  </m:r>
                                </m:sup>
                              </m:sSup>
                              <m:r>
                                <m:rPr>
                                  <m:brk m:alnAt="7"/>
                                </m:rPr>
                                <a:rPr lang="en-US" altLang="zh-TW" sz="1350" b="0" i="1" smtClean="0">
                                  <a:solidFill>
                                    <a:srgbClr val="FF0000"/>
                                  </a:solidFill>
                                  <a:latin typeface="Cambria Math" panose="02040503050406030204" pitchFamily="18" charset="0"/>
                                  <a:ea typeface="Cambria Math" panose="02040503050406030204" pitchFamily="18" charset="0"/>
                                </a:rPr>
                                <m:t>&lt;</m:t>
                              </m:r>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m:t>
                              </m:r>
                              <m:r>
                                <a:rPr lang="en-US" altLang="zh-TW" sz="1350" b="0" i="1" smtClean="0">
                                  <a:solidFill>
                                    <a:srgbClr val="FF0000"/>
                                  </a:solidFill>
                                  <a:latin typeface="Cambria Math" panose="02040503050406030204" pitchFamily="18" charset="0"/>
                                  <a:ea typeface="Cambria Math" panose="02040503050406030204" pitchFamily="18" charset="0"/>
                                </a:rPr>
                                <m:t>𝑙</m:t>
                              </m:r>
                            </m:sub>
                            <m:sup/>
                            <m:e>
                              <m:sSubSup>
                                <m:sSubSupPr>
                                  <m:ctrlPr>
                                    <a:rPr lang="en-US" altLang="zh-TW" sz="1350" b="0" i="1" smtClean="0">
                                      <a:solidFill>
                                        <a:srgbClr val="FF0000"/>
                                      </a:solidFill>
                                      <a:latin typeface="Cambria Math" panose="02040503050406030204" pitchFamily="18" charset="0"/>
                                      <a:ea typeface="Cambria Math" panose="02040503050406030204" pitchFamily="18" charset="0"/>
                                    </a:rPr>
                                  </m:ctrlPr>
                                </m:sSubSupPr>
                                <m:e>
                                  <m:r>
                                    <a:rPr lang="zh-TW" altLang="en-US" sz="1350" b="0" i="1" smtClean="0">
                                      <a:solidFill>
                                        <a:srgbClr val="FF0000"/>
                                      </a:solidFill>
                                      <a:latin typeface="Cambria Math" panose="02040503050406030204" pitchFamily="18" charset="0"/>
                                      <a:ea typeface="Cambria Math" panose="02040503050406030204" pitchFamily="18" charset="0"/>
                                    </a:rPr>
                                    <m:t>𝜂</m:t>
                                  </m:r>
                                </m:e>
                                <m:sub>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sub>
                                <m:sup>
                                  <m:r>
                                    <a:rPr lang="en-US" altLang="zh-TW" sz="1350" b="0" i="1" smtClean="0">
                                      <a:solidFill>
                                        <a:srgbClr val="FF0000"/>
                                      </a:solidFill>
                                      <a:latin typeface="Cambria Math" panose="02040503050406030204" pitchFamily="18" charset="0"/>
                                      <a:ea typeface="Cambria Math" panose="02040503050406030204" pitchFamily="18" charset="0"/>
                                    </a:rPr>
                                    <m:t>2</m:t>
                                  </m:r>
                                </m:sup>
                              </m:sSubSup>
                            </m:e>
                          </m:nary>
                        </m:e>
                      </m:d>
                    </m:oMath>
                  </m:oMathPara>
                </a14:m>
                <a:endParaRPr lang="en-US" altLang="zh-TW" sz="1350" b="0" i="1"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b="0" i="1" smtClean="0">
                          <a:latin typeface="Cambria Math" panose="02040503050406030204" pitchFamily="18" charset="0"/>
                          <a:ea typeface="Cambria Math" panose="02040503050406030204" pitchFamily="18" charset="0"/>
                        </a:rPr>
                        <m:t>+</m:t>
                      </m:r>
                      <m:r>
                        <a:rPr lang="en-US" altLang="zh-TW" sz="1350" b="0" i="0" smtClean="0">
                          <a:solidFill>
                            <a:schemeClr val="accent1"/>
                          </a:solidFill>
                          <a:latin typeface="Cambria Math" panose="02040503050406030204" pitchFamily="18" charset="0"/>
                          <a:ea typeface="Cambria Math" panose="02040503050406030204" pitchFamily="18" charset="0"/>
                        </a:rPr>
                        <m:t>2</m:t>
                      </m:r>
                      <m:d>
                        <m:dPr>
                          <m:begChr m:val="["/>
                          <m:endChr m:val="]"/>
                          <m:ctrlPr>
                            <a:rPr lang="en-US" altLang="zh-TW" sz="1350" b="0" i="1" smtClean="0">
                              <a:solidFill>
                                <a:schemeClr val="accent1"/>
                              </a:solidFill>
                              <a:latin typeface="Cambria Math" panose="02040503050406030204" pitchFamily="18" charset="0"/>
                              <a:ea typeface="Cambria Math" panose="02040503050406030204" pitchFamily="18" charset="0"/>
                            </a:rPr>
                          </m:ctrlPr>
                        </m:dPr>
                        <m:e>
                          <m:r>
                            <m:rPr>
                              <m:sty m:val="p"/>
                            </m:rPr>
                            <a:rPr lang="en-US" altLang="zh-TW" sz="1350" b="0" i="0" smtClean="0">
                              <a:solidFill>
                                <a:schemeClr val="accent1"/>
                              </a:solidFill>
                              <a:latin typeface="Cambria Math" panose="02040503050406030204" pitchFamily="18" charset="0"/>
                              <a:ea typeface="Cambria Math" panose="02040503050406030204" pitchFamily="18" charset="0"/>
                            </a:rPr>
                            <m:t>E</m:t>
                          </m:r>
                          <m:d>
                            <m:dPr>
                              <m:ctrlPr>
                                <a:rPr lang="en-US" altLang="zh-TW" sz="1350" b="0" i="1" smtClean="0">
                                  <a:solidFill>
                                    <a:schemeClr val="accent1"/>
                                  </a:solidFill>
                                  <a:latin typeface="Cambria Math" panose="02040503050406030204" pitchFamily="18" charset="0"/>
                                  <a:ea typeface="Cambria Math" panose="02040503050406030204" pitchFamily="18" charset="0"/>
                                </a:rPr>
                              </m:ctrlPr>
                            </m:dPr>
                            <m:e>
                              <m:nary>
                                <m:naryPr>
                                  <m:chr m:val="∑"/>
                                  <m:supHide m:val="on"/>
                                  <m:ctrlPr>
                                    <a:rPr lang="en-US" altLang="zh-TW" sz="1350" i="1">
                                      <a:solidFill>
                                        <a:schemeClr val="accent1"/>
                                      </a:solidFill>
                                      <a:latin typeface="Cambria Math" panose="02040503050406030204" pitchFamily="18" charset="0"/>
                                      <a:ea typeface="Cambria Math" panose="02040503050406030204" pitchFamily="18" charset="0"/>
                                    </a:rPr>
                                  </m:ctrlPr>
                                </m:naryPr>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 </m:t>
                                      </m:r>
                                      <m:r>
                                        <m:rPr>
                                          <m:brk m:alnAt="7"/>
                                        </m:rPr>
                                        <a:rPr lang="en-US" altLang="zh-TW" sz="1350" i="1">
                                          <a:solidFill>
                                            <a:schemeClr val="accent1"/>
                                          </a:solidFill>
                                          <a:latin typeface="Cambria Math" panose="02040503050406030204" pitchFamily="18" charset="0"/>
                                          <a:ea typeface="Cambria Math" panose="02040503050406030204" pitchFamily="18" charset="0"/>
                                        </a:rPr>
                                        <m:t>𝑛</m:t>
                                      </m:r>
                                    </m:e>
                                    <m:sup>
                                      <m:r>
                                        <m:rPr>
                                          <m:brk m:alnAt="7"/>
                                        </m:rPr>
                                        <a:rPr lang="en-US" altLang="zh-TW" sz="1350" i="1">
                                          <a:solidFill>
                                            <a:schemeClr val="accent1"/>
                                          </a:solidFill>
                                          <a:latin typeface="Cambria Math" panose="02040503050406030204" pitchFamily="18" charset="0"/>
                                          <a:ea typeface="Cambria Math" panose="02040503050406030204" pitchFamily="18" charset="0"/>
                                        </a:rPr>
                                        <m:t>′</m:t>
                                      </m:r>
                                    </m:sup>
                                  </m:sSup>
                                  <m:r>
                                    <a:rPr lang="en-US" altLang="zh-TW" sz="1350" b="0" i="1" smtClean="0">
                                      <a:solidFill>
                                        <a:schemeClr val="accent1"/>
                                      </a:solidFill>
                                      <a:latin typeface="Cambria Math" panose="02040503050406030204" pitchFamily="18" charset="0"/>
                                      <a:ea typeface="Cambria Math" panose="02040503050406030204" pitchFamily="18" charset="0"/>
                                    </a:rPr>
                                    <m:t>&lt;</m:t>
                                  </m:r>
                                  <m:sSup>
                                    <m:sSupPr>
                                      <m:ctrlPr>
                                        <a:rPr lang="en-US" altLang="zh-TW" sz="1350" b="0" i="1" smtClean="0">
                                          <a:solidFill>
                                            <a:schemeClr val="accent1"/>
                                          </a:solidFill>
                                          <a:latin typeface="Cambria Math" panose="02040503050406030204" pitchFamily="18" charset="0"/>
                                          <a:ea typeface="Cambria Math" panose="02040503050406030204" pitchFamily="18" charset="0"/>
                                        </a:rPr>
                                      </m:ctrlPr>
                                    </m:sSupPr>
                                    <m:e>
                                      <m:r>
                                        <a:rPr lang="en-US" altLang="zh-TW" sz="1350" b="0" i="1" smtClean="0">
                                          <a:solidFill>
                                            <a:schemeClr val="accent1"/>
                                          </a:solidFill>
                                          <a:latin typeface="Cambria Math" panose="02040503050406030204" pitchFamily="18" charset="0"/>
                                          <a:ea typeface="Cambria Math" panose="02040503050406030204" pitchFamily="18" charset="0"/>
                                        </a:rPr>
                                        <m:t>𝑛</m:t>
                                      </m:r>
                                    </m:e>
                                    <m:sup>
                                      <m:r>
                                        <a:rPr lang="en-US" altLang="zh-TW" sz="1350" b="0" i="1" smtClean="0">
                                          <a:solidFill>
                                            <a:schemeClr val="accent1"/>
                                          </a:solidFill>
                                          <a:latin typeface="Cambria Math" panose="02040503050406030204" pitchFamily="18" charset="0"/>
                                          <a:ea typeface="Cambria Math" panose="02040503050406030204" pitchFamily="18" charset="0"/>
                                        </a:rPr>
                                        <m:t>′′</m:t>
                                      </m:r>
                                    </m:sup>
                                  </m:sSup>
                                  <m:r>
                                    <m:rPr>
                                      <m:brk m:alnAt="7"/>
                                    </m:rPr>
                                    <a:rPr lang="en-US" altLang="zh-TW" sz="1350" i="1">
                                      <a:solidFill>
                                        <a:schemeClr val="accent1"/>
                                      </a:solidFill>
                                      <a:latin typeface="Cambria Math" panose="02040503050406030204" pitchFamily="18" charset="0"/>
                                      <a:ea typeface="Cambria Math" panose="02040503050406030204" pitchFamily="18" charset="0"/>
                                    </a:rPr>
                                    <m:t>&lt;</m:t>
                                  </m:r>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𝑙</m:t>
                                  </m:r>
                                </m:sub>
                                <m:sup/>
                                <m:e>
                                  <m:sSubSup>
                                    <m:sSubSupPr>
                                      <m:ctrlPr>
                                        <a:rPr lang="en-US" altLang="zh-TW" sz="1350" i="1">
                                          <a:solidFill>
                                            <a:schemeClr val="accent1"/>
                                          </a:solidFill>
                                          <a:latin typeface="Cambria Math" panose="02040503050406030204" pitchFamily="18" charset="0"/>
                                          <a:ea typeface="Cambria Math" panose="02040503050406030204" pitchFamily="18" charset="0"/>
                                        </a:rPr>
                                      </m:ctrlPr>
                                    </m:sSubSup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up>
                                      <m:r>
                                        <a:rPr lang="en-US" altLang="zh-TW" sz="1350" i="1">
                                          <a:solidFill>
                                            <a:schemeClr val="accent1"/>
                                          </a:solidFill>
                                          <a:latin typeface="Cambria Math" panose="02040503050406030204" pitchFamily="18" charset="0"/>
                                          <a:ea typeface="Cambria Math" panose="02040503050406030204" pitchFamily="18" charset="0"/>
                                        </a:rPr>
                                        <m:t>2</m:t>
                                      </m:r>
                                    </m:sup>
                                  </m:sSubSup>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sSubSup>
                                    <m:sSubSupPr>
                                      <m:ctrlPr>
                                        <a:rPr lang="en-US" altLang="zh-TW" sz="1350" i="1">
                                          <a:solidFill>
                                            <a:schemeClr val="accent1"/>
                                          </a:solidFill>
                                          <a:latin typeface="Cambria Math" panose="02040503050406030204" pitchFamily="18" charset="0"/>
                                          <a:ea typeface="Cambria Math" panose="02040503050406030204" pitchFamily="18" charset="0"/>
                                        </a:rPr>
                                      </m:ctrlPr>
                                    </m:sSubSup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up>
                                      <m:r>
                                        <a:rPr lang="en-US" altLang="zh-TW" sz="1350" i="1">
                                          <a:solidFill>
                                            <a:schemeClr val="accent1"/>
                                          </a:solidFill>
                                          <a:latin typeface="Cambria Math" panose="02040503050406030204" pitchFamily="18" charset="0"/>
                                          <a:ea typeface="Cambria Math" panose="02040503050406030204" pitchFamily="18" charset="0"/>
                                        </a:rPr>
                                        <m:t>2</m:t>
                                      </m:r>
                                    </m:sup>
                                  </m:sSubSup>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e>
                                  </m:d>
                                </m:e>
                              </m:nary>
                              <m:sSub>
                                <m:sSubPr>
                                  <m:ctrlPr>
                                    <a:rPr lang="en-US" altLang="zh-TW" sz="1350" b="0" i="1" smtClean="0">
                                      <a:solidFill>
                                        <a:schemeClr val="accent1"/>
                                      </a:solidFill>
                                      <a:latin typeface="Cambria Math" panose="02040503050406030204" pitchFamily="18" charset="0"/>
                                      <a:ea typeface="Cambria Math" panose="02040503050406030204" pitchFamily="18" charset="0"/>
                                    </a:rPr>
                                  </m:ctrlPr>
                                </m:sSubPr>
                                <m:e>
                                  <m:r>
                                    <a:rPr lang="zh-TW" altLang="en-US" sz="1350" i="1" smtClean="0">
                                      <a:solidFill>
                                        <a:schemeClr val="accent1"/>
                                      </a:solidFill>
                                      <a:latin typeface="Cambria Math" panose="02040503050406030204" pitchFamily="18" charset="0"/>
                                      <a:ea typeface="Cambria Math" panose="02040503050406030204" pitchFamily="18" charset="0"/>
                                    </a:rPr>
                                    <m:t>𝜀</m:t>
                                  </m:r>
                                </m:e>
                                <m:sub>
                                  <m:sSup>
                                    <m:sSupPr>
                                      <m:ctrlPr>
                                        <a:rPr lang="en-US" altLang="zh-TW" sz="1350" b="0" i="1" smtClean="0">
                                          <a:solidFill>
                                            <a:schemeClr val="accent1"/>
                                          </a:solidFill>
                                          <a:latin typeface="Cambria Math" panose="02040503050406030204" pitchFamily="18" charset="0"/>
                                          <a:ea typeface="Cambria Math" panose="02040503050406030204" pitchFamily="18" charset="0"/>
                                        </a:rPr>
                                      </m:ctrlPr>
                                    </m:sSupPr>
                                    <m:e>
                                      <m:r>
                                        <a:rPr lang="en-US" altLang="zh-TW" sz="1350" b="0" i="1" smtClean="0">
                                          <a:solidFill>
                                            <a:schemeClr val="accent1"/>
                                          </a:solidFill>
                                          <a:latin typeface="Cambria Math" panose="02040503050406030204" pitchFamily="18" charset="0"/>
                                          <a:ea typeface="Cambria Math" panose="02040503050406030204" pitchFamily="18" charset="0"/>
                                        </a:rPr>
                                        <m:t>𝑛</m:t>
                                      </m:r>
                                    </m:e>
                                    <m:sup>
                                      <m:r>
                                        <a:rPr lang="en-US" altLang="zh-TW" sz="1350" b="0" i="1" smtClean="0">
                                          <a:solidFill>
                                            <a:schemeClr val="accent1"/>
                                          </a:solidFill>
                                          <a:latin typeface="Cambria Math" panose="02040503050406030204" pitchFamily="18" charset="0"/>
                                          <a:ea typeface="Cambria Math" panose="02040503050406030204" pitchFamily="18" charset="0"/>
                                        </a:rPr>
                                        <m:t>′</m:t>
                                      </m:r>
                                    </m:sup>
                                  </m:sSup>
                                </m:sub>
                              </m:sSub>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zh-TW" altLang="en-US" sz="1350" i="1">
                                      <a:solidFill>
                                        <a:schemeClr val="accent1"/>
                                      </a:solidFill>
                                      <a:latin typeface="Cambria Math" panose="02040503050406030204" pitchFamily="18" charset="0"/>
                                      <a:ea typeface="Cambria Math" panose="02040503050406030204" pitchFamily="18" charset="0"/>
                                    </a:rPr>
                                    <m:t>𝜀</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b="0" i="1" smtClean="0">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i="1">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sub>
                                      </m:sSub>
                                    </m:e>
                                  </m:func>
                                </m:e>
                              </m:func>
                              <m:r>
                                <a:rPr lang="en-US" altLang="zh-TW" sz="1350" b="0" i="1" smtClean="0">
                                  <a:solidFill>
                                    <a:schemeClr val="accent1"/>
                                  </a:solidFill>
                                  <a:latin typeface="Cambria Math" panose="02040503050406030204" pitchFamily="18" charset="0"/>
                                  <a:ea typeface="Cambria Math" panose="02040503050406030204" pitchFamily="18" charset="0"/>
                                </a:rPr>
                                <m:t>+</m:t>
                              </m:r>
                              <m:nary>
                                <m:naryPr>
                                  <m:chr m:val="∑"/>
                                  <m:supHide m:val="on"/>
                                  <m:ctrlPr>
                                    <a:rPr lang="en-US" altLang="zh-TW" sz="1350" i="1">
                                      <a:solidFill>
                                        <a:schemeClr val="accent1"/>
                                      </a:solidFill>
                                      <a:latin typeface="Cambria Math" panose="02040503050406030204" pitchFamily="18" charset="0"/>
                                      <a:ea typeface="Cambria Math" panose="02040503050406030204" pitchFamily="18" charset="0"/>
                                    </a:rPr>
                                  </m:ctrlPr>
                                </m:naryPr>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 </m:t>
                                      </m:r>
                                      <m:r>
                                        <m:rPr>
                                          <m:brk m:alnAt="7"/>
                                        </m:rPr>
                                        <a:rPr lang="en-US" altLang="zh-TW" sz="1350" i="1">
                                          <a:solidFill>
                                            <a:schemeClr val="accent1"/>
                                          </a:solidFill>
                                          <a:latin typeface="Cambria Math" panose="02040503050406030204" pitchFamily="18" charset="0"/>
                                          <a:ea typeface="Cambria Math" panose="02040503050406030204" pitchFamily="18" charset="0"/>
                                        </a:rPr>
                                        <m:t>𝑛</m:t>
                                      </m:r>
                                    </m:e>
                                    <m:sup>
                                      <m:r>
                                        <m:rPr>
                                          <m:brk m:alnAt="7"/>
                                        </m:rPr>
                                        <a:rPr lang="en-US" altLang="zh-TW" sz="1350" i="1">
                                          <a:solidFill>
                                            <a:schemeClr val="accent1"/>
                                          </a:solidFill>
                                          <a:latin typeface="Cambria Math" panose="02040503050406030204" pitchFamily="18" charset="0"/>
                                          <a:ea typeface="Cambria Math" panose="02040503050406030204" pitchFamily="18" charset="0"/>
                                        </a:rPr>
                                        <m:t>′</m:t>
                                      </m:r>
                                    </m:sup>
                                  </m:sSup>
                                  <m:r>
                                    <a:rPr lang="en-US" altLang="zh-TW" sz="1350" i="1">
                                      <a:solidFill>
                                        <a:schemeClr val="accent1"/>
                                      </a:solidFill>
                                      <a:latin typeface="Cambria Math" panose="02040503050406030204" pitchFamily="18" charset="0"/>
                                      <a:ea typeface="Cambria Math" panose="02040503050406030204" pitchFamily="18" charset="0"/>
                                    </a:rPr>
                                    <m:t>&lt;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r>
                                    <m:rPr>
                                      <m:brk m:alnAt="7"/>
                                    </m:rPr>
                                    <a:rPr lang="en-US" altLang="zh-TW" sz="1350" i="1">
                                      <a:solidFill>
                                        <a:schemeClr val="accent1"/>
                                      </a:solidFill>
                                      <a:latin typeface="Cambria Math" panose="02040503050406030204" pitchFamily="18" charset="0"/>
                                      <a:ea typeface="Cambria Math" panose="02040503050406030204" pitchFamily="18" charset="0"/>
                                    </a:rPr>
                                    <m:t>&lt;</m:t>
                                  </m:r>
                                  <m:r>
                                    <a:rPr lang="en-US" altLang="zh-TW" sz="1350" i="1">
                                      <a:solidFill>
                                        <a:schemeClr val="accent1"/>
                                      </a:solidFill>
                                      <a:latin typeface="Cambria Math" panose="02040503050406030204" pitchFamily="18" charset="0"/>
                                      <a:ea typeface="Cambria Math" panose="02040503050406030204" pitchFamily="18" charset="0"/>
                                    </a:rPr>
                                    <m:t>𝑛</m:t>
                                  </m:r>
                                </m:sub>
                                <m:sup/>
                                <m:e>
                                  <m:r>
                                    <a:rPr lang="en-US" altLang="zh-TW" sz="1350" b="0" i="1" smtClean="0">
                                      <a:solidFill>
                                        <a:schemeClr val="accent1"/>
                                      </a:solidFill>
                                      <a:latin typeface="Cambria Math" panose="02040503050406030204" pitchFamily="18" charset="0"/>
                                      <a:ea typeface="Cambria Math" panose="02040503050406030204" pitchFamily="18" charset="0"/>
                                    </a:rPr>
                                    <m:t>[</m:t>
                                  </m:r>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r>
                                    <a:rPr lang="en-US" altLang="zh-TW" sz="1350" i="1">
                                      <a:solidFill>
                                        <a:schemeClr val="accent1"/>
                                      </a:solidFill>
                                      <a:latin typeface="Cambria Math" panose="02040503050406030204" pitchFamily="18" charset="0"/>
                                      <a:ea typeface="Cambria Math" panose="02040503050406030204" pitchFamily="18" charset="0"/>
                                    </a:rPr>
                                    <m:t>−</m:t>
                                  </m:r>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r>
                                    <a:rPr lang="en-US" altLang="zh-TW" sz="1350" b="0" i="1" smtClean="0">
                                      <a:solidFill>
                                        <a:schemeClr val="accent1"/>
                                      </a:solidFill>
                                      <a:latin typeface="Cambria Math" panose="02040503050406030204" pitchFamily="18" charset="0"/>
                                      <a:ea typeface="Cambria Math" panose="02040503050406030204" pitchFamily="18" charset="0"/>
                                    </a:rPr>
                                    <m:t>]</m:t>
                                  </m:r>
                                </m:e>
                              </m:nary>
                              <m:d>
                                <m:dPr>
                                  <m:begChr m:val="["/>
                                  <m:endChr m:val="]"/>
                                  <m:ctrlPr>
                                    <a:rPr lang="en-US" altLang="zh-TW" sz="1350" b="0" i="1" smtClean="0">
                                      <a:solidFill>
                                        <a:schemeClr val="accent1"/>
                                      </a:solidFill>
                                      <a:latin typeface="Cambria Math" panose="02040503050406030204" pitchFamily="18" charset="0"/>
                                      <a:ea typeface="Cambria Math" panose="02040503050406030204" pitchFamily="18" charset="0"/>
                                    </a:rPr>
                                  </m:ctrlPr>
                                </m:dPr>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e>
                                  </m:d>
                                  <m:r>
                                    <a:rPr lang="en-US" altLang="zh-TW" sz="1350" i="1">
                                      <a:solidFill>
                                        <a:schemeClr val="accent1"/>
                                      </a:solidFill>
                                      <a:latin typeface="Cambria Math" panose="02040503050406030204" pitchFamily="18" charset="0"/>
                                      <a:ea typeface="Cambria Math" panose="02040503050406030204" pitchFamily="18" charset="0"/>
                                    </a:rPr>
                                    <m:t>−</m:t>
                                  </m:r>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e>
                                  </m:d>
                                </m:e>
                              </m:d>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zh-TW" altLang="en-US" sz="1350" i="1">
                                      <a:solidFill>
                                        <a:schemeClr val="accent1"/>
                                      </a:solidFill>
                                      <a:latin typeface="Cambria Math" panose="02040503050406030204" pitchFamily="18" charset="0"/>
                                      <a:ea typeface="Cambria Math" panose="02040503050406030204" pitchFamily="18" charset="0"/>
                                    </a:rPr>
                                    <m:t>𝜀</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zh-TW" altLang="en-US" sz="1350" i="1">
                                      <a:solidFill>
                                        <a:schemeClr val="accent1"/>
                                      </a:solidFill>
                                      <a:latin typeface="Cambria Math" panose="02040503050406030204" pitchFamily="18" charset="0"/>
                                      <a:ea typeface="Cambria Math" panose="02040503050406030204" pitchFamily="18" charset="0"/>
                                    </a:rPr>
                                    <m:t>𝜀</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i="1">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i="1">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e>
                                  </m:func>
                                </m:e>
                              </m:func>
                              <m:r>
                                <a:rPr lang="en-US" altLang="zh-TW" sz="1350" b="0" i="1" smtClean="0">
                                  <a:solidFill>
                                    <a:schemeClr val="accent1"/>
                                  </a:solidFill>
                                  <a:latin typeface="Cambria Math" panose="02040503050406030204" pitchFamily="18" charset="0"/>
                                  <a:ea typeface="Cambria Math" panose="02040503050406030204" pitchFamily="18" charset="0"/>
                                </a:rPr>
                                <m:t>+</m:t>
                              </m:r>
                              <m:nary>
                                <m:naryPr>
                                  <m:chr m:val="∑"/>
                                  <m:supHide m:val="on"/>
                                  <m:ctrlPr>
                                    <a:rPr lang="en-US" altLang="zh-TW" sz="1350" b="0" i="1" smtClean="0">
                                      <a:solidFill>
                                        <a:schemeClr val="accent1"/>
                                      </a:solidFill>
                                      <a:latin typeface="Cambria Math" panose="02040503050406030204" pitchFamily="18" charset="0"/>
                                      <a:ea typeface="Cambria Math" panose="02040503050406030204" pitchFamily="18" charset="0"/>
                                    </a:rPr>
                                  </m:ctrlPr>
                                </m:naryPr>
                                <m:sub>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𝑛</m:t>
                                  </m:r>
                                  <m:r>
                                    <a:rPr lang="en-US" altLang="zh-TW" sz="1350" b="0" i="1" smtClean="0">
                                      <a:solidFill>
                                        <a:schemeClr val="accent1"/>
                                      </a:solidFill>
                                      <a:latin typeface="Cambria Math" panose="02040503050406030204" pitchFamily="18" charset="0"/>
                                      <a:ea typeface="Cambria Math" panose="02040503050406030204" pitchFamily="18" charset="0"/>
                                    </a:rPr>
                                    <m:t>≤</m:t>
                                  </m:r>
                                  <m:sSup>
                                    <m:sSupPr>
                                      <m:ctrlPr>
                                        <a:rPr lang="en-US" altLang="zh-TW" sz="1350" b="0" i="1" smtClean="0">
                                          <a:solidFill>
                                            <a:schemeClr val="accent1"/>
                                          </a:solidFill>
                                          <a:latin typeface="Cambria Math" panose="02040503050406030204" pitchFamily="18" charset="0"/>
                                          <a:ea typeface="Cambria Math" panose="02040503050406030204" pitchFamily="18" charset="0"/>
                                        </a:rPr>
                                      </m:ctrlPr>
                                    </m:sSupPr>
                                    <m:e>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𝑛</m:t>
                                      </m:r>
                                    </m:e>
                                    <m:sup>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m:t>
                                      </m:r>
                                    </m:sup>
                                  </m:sSup>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&lt;</m:t>
                                  </m:r>
                                  <m:r>
                                    <a:rPr lang="en-US" altLang="zh-TW" sz="1350" b="0" i="1" smtClean="0">
                                      <a:solidFill>
                                        <a:schemeClr val="accent1"/>
                                      </a:solidFill>
                                      <a:latin typeface="Cambria Math" panose="02040503050406030204" pitchFamily="18" charset="0"/>
                                      <a:ea typeface="Cambria Math" panose="02040503050406030204" pitchFamily="18" charset="0"/>
                                    </a:rPr>
                                    <m:t>𝑛</m:t>
                                  </m:r>
                                  <m:r>
                                    <a:rPr lang="en-US" altLang="zh-TW" sz="1350" b="0" i="1" smtClean="0">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𝑙</m:t>
                                  </m:r>
                                </m:sub>
                                <m:sup/>
                                <m:e>
                                  <m:nary>
                                    <m:naryPr>
                                      <m:chr m:val="∑"/>
                                      <m:supHide m:val="on"/>
                                      <m:ctrlPr>
                                        <a:rPr lang="en-US" altLang="zh-TW" sz="1350" b="0" i="1" smtClean="0">
                                          <a:solidFill>
                                            <a:schemeClr val="accent1"/>
                                          </a:solidFill>
                                          <a:latin typeface="Cambria Math" panose="02040503050406030204" pitchFamily="18" charset="0"/>
                                          <a:ea typeface="Cambria Math" panose="02040503050406030204" pitchFamily="18" charset="0"/>
                                        </a:rPr>
                                      </m:ctrlPr>
                                    </m:naryPr>
                                    <m:sub>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𝑛</m:t>
                                      </m:r>
                                      <m:r>
                                        <a:rPr lang="en-US" altLang="zh-TW" sz="1350" b="0" i="1" smtClean="0">
                                          <a:solidFill>
                                            <a:schemeClr val="accent1"/>
                                          </a:solidFill>
                                          <a:latin typeface="Cambria Math" panose="02040503050406030204" pitchFamily="18" charset="0"/>
                                          <a:ea typeface="Cambria Math" panose="02040503050406030204" pitchFamily="18" charset="0"/>
                                        </a:rPr>
                                        <m:t>&lt;</m:t>
                                      </m:r>
                                      <m:sSup>
                                        <m:sSupPr>
                                          <m:ctrlPr>
                                            <a:rPr lang="en-US" altLang="zh-TW" sz="1350" b="0" i="1" smtClean="0">
                                              <a:solidFill>
                                                <a:schemeClr val="accent1"/>
                                              </a:solidFill>
                                              <a:latin typeface="Cambria Math" panose="02040503050406030204" pitchFamily="18" charset="0"/>
                                              <a:ea typeface="Cambria Math" panose="02040503050406030204" pitchFamily="18" charset="0"/>
                                            </a:rPr>
                                          </m:ctrlPr>
                                        </m:sSupPr>
                                        <m:e>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𝑛</m:t>
                                          </m:r>
                                        </m:e>
                                        <m:sup>
                                          <m:r>
                                            <m:rPr>
                                              <m:brk m:alnAt="7"/>
                                            </m:rPr>
                                            <a:rPr lang="en-US" altLang="zh-TW" sz="1350" b="0" i="1" smtClean="0">
                                              <a:solidFill>
                                                <a:schemeClr val="accent1"/>
                                              </a:solidFill>
                                              <a:latin typeface="Cambria Math" panose="02040503050406030204" pitchFamily="18" charset="0"/>
                                              <a:ea typeface="Cambria Math" panose="02040503050406030204" pitchFamily="18" charset="0"/>
                                            </a:rPr>
                                            <m:t>′</m:t>
                                          </m:r>
                                          <m:r>
                                            <a:rPr lang="en-US" altLang="zh-TW" sz="1350" b="0" i="1" smtClean="0">
                                              <a:solidFill>
                                                <a:schemeClr val="accent1"/>
                                              </a:solidFill>
                                              <a:latin typeface="Cambria Math" panose="02040503050406030204" pitchFamily="18" charset="0"/>
                                              <a:ea typeface="Cambria Math" panose="02040503050406030204" pitchFamily="18" charset="0"/>
                                            </a:rPr>
                                            <m:t>′</m:t>
                                          </m:r>
                                        </m:sup>
                                      </m:sSup>
                                    </m:sub>
                                    <m:sup/>
                                    <m:e>
                                      <m:sSubSup>
                                        <m:sSubSupPr>
                                          <m:ctrlPr>
                                            <a:rPr lang="en-US" altLang="zh-TW" sz="1350" i="1">
                                              <a:solidFill>
                                                <a:schemeClr val="accent1"/>
                                              </a:solidFill>
                                              <a:latin typeface="Cambria Math" panose="02040503050406030204" pitchFamily="18" charset="0"/>
                                              <a:ea typeface="Cambria Math" panose="02040503050406030204" pitchFamily="18" charset="0"/>
                                            </a:rPr>
                                          </m:ctrlPr>
                                        </m:sSubSup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up>
                                          <m:r>
                                            <a:rPr lang="en-US" altLang="zh-TW" sz="1350" i="1">
                                              <a:solidFill>
                                                <a:schemeClr val="accent1"/>
                                              </a:solidFill>
                                              <a:latin typeface="Cambria Math" panose="02040503050406030204" pitchFamily="18" charset="0"/>
                                              <a:ea typeface="Cambria Math" panose="02040503050406030204" pitchFamily="18" charset="0"/>
                                            </a:rPr>
                                            <m:t>2</m:t>
                                          </m:r>
                                        </m:sup>
                                      </m:sSubSup>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e>
                                  </m:nary>
                                </m:e>
                              </m:nary>
                              <m:d>
                                <m:dPr>
                                  <m:begChr m:val="["/>
                                  <m:endChr m:val="]"/>
                                  <m:ctrlPr>
                                    <a:rPr lang="en-US" altLang="zh-TW" sz="1350" i="1">
                                      <a:solidFill>
                                        <a:schemeClr val="accent1"/>
                                      </a:solidFill>
                                      <a:latin typeface="Cambria Math" panose="02040503050406030204" pitchFamily="18" charset="0"/>
                                      <a:ea typeface="Cambria Math" panose="02040503050406030204" pitchFamily="18" charset="0"/>
                                    </a:rPr>
                                  </m:ctrlPr>
                                </m:dPr>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𝑙</m:t>
                                      </m:r>
                                      <m:r>
                                        <a:rPr lang="en-US" altLang="zh-TW" sz="1350" i="1">
                                          <a:solidFill>
                                            <a:schemeClr val="accent1"/>
                                          </a:solidFill>
                                          <a:latin typeface="Cambria Math" panose="02040503050406030204" pitchFamily="18" charset="0"/>
                                          <a:ea typeface="Cambria Math" panose="02040503050406030204" pitchFamily="18" charset="0"/>
                                        </a:rPr>
                                        <m:t>+</m:t>
                                      </m:r>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r>
                                    <a:rPr lang="en-US" altLang="zh-TW" sz="1350" i="1">
                                      <a:solidFill>
                                        <a:schemeClr val="accent1"/>
                                      </a:solidFill>
                                      <a:latin typeface="Cambria Math" panose="02040503050406030204" pitchFamily="18" charset="0"/>
                                      <a:ea typeface="Cambria Math" panose="02040503050406030204" pitchFamily="18" charset="0"/>
                                    </a:rPr>
                                    <m:t>−</m:t>
                                  </m:r>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𝐺</m:t>
                                      </m:r>
                                    </m:e>
                                    <m:sub>
                                      <m:r>
                                        <a:rPr lang="en-US" altLang="zh-TW" sz="1350" i="1">
                                          <a:solidFill>
                                            <a:schemeClr val="accent1"/>
                                          </a:solidFill>
                                          <a:latin typeface="Cambria Math" panose="02040503050406030204" pitchFamily="18" charset="0"/>
                                          <a:ea typeface="Cambria Math" panose="02040503050406030204" pitchFamily="18" charset="0"/>
                                        </a:rPr>
                                        <m:t>0</m:t>
                                      </m:r>
                                    </m:sub>
                                  </m:sSub>
                                  <m:d>
                                    <m:dPr>
                                      <m:ctrlPr>
                                        <a:rPr lang="en-US" altLang="zh-TW" sz="1350" i="1">
                                          <a:solidFill>
                                            <a:schemeClr val="accent1"/>
                                          </a:solidFill>
                                          <a:latin typeface="Cambria Math" panose="02040503050406030204" pitchFamily="18" charset="0"/>
                                          <a:ea typeface="Cambria Math" panose="02040503050406030204" pitchFamily="18" charset="0"/>
                                        </a:rPr>
                                      </m:ctrlPr>
                                    </m:dPr>
                                    <m:e>
                                      <m:r>
                                        <a:rPr lang="en-US" altLang="zh-TW" sz="1350" i="1">
                                          <a:solidFill>
                                            <a:schemeClr val="accent1"/>
                                          </a:solidFill>
                                          <a:latin typeface="Cambria Math" panose="02040503050406030204" pitchFamily="18" charset="0"/>
                                          <a:ea typeface="Cambria Math" panose="02040503050406030204" pitchFamily="18" charset="0"/>
                                        </a:rPr>
                                        <m:t>𝑛</m:t>
                                      </m:r>
                                      <m:r>
                                        <a:rPr lang="en-US" altLang="zh-TW" sz="1350" i="1">
                                          <a:solidFill>
                                            <a:schemeClr val="accent1"/>
                                          </a:solidFill>
                                          <a:latin typeface="Cambria Math" panose="02040503050406030204" pitchFamily="18" charset="0"/>
                                          <a:ea typeface="Cambria Math" panose="02040503050406030204" pitchFamily="18" charset="0"/>
                                        </a:rPr>
                                        <m:t>−</m:t>
                                      </m:r>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e>
                                  </m:d>
                                </m:e>
                              </m:d>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zh-TW" altLang="en-US" sz="1350" i="1">
                                      <a:solidFill>
                                        <a:schemeClr val="accent1"/>
                                      </a:solidFill>
                                      <a:latin typeface="Cambria Math" panose="02040503050406030204" pitchFamily="18" charset="0"/>
                                      <a:ea typeface="Cambria Math" panose="02040503050406030204" pitchFamily="18" charset="0"/>
                                    </a:rPr>
                                    <m:t>𝜀</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zh-TW" altLang="en-US" sz="1350" i="1">
                                      <a:solidFill>
                                        <a:schemeClr val="accent1"/>
                                      </a:solidFill>
                                      <a:latin typeface="Cambria Math" panose="02040503050406030204" pitchFamily="18" charset="0"/>
                                      <a:ea typeface="Cambria Math" panose="02040503050406030204" pitchFamily="18" charset="0"/>
                                    </a:rPr>
                                    <m:t>𝜀</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i="1">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func>
                                    <m:funcPr>
                                      <m:ctrlPr>
                                        <a:rPr lang="en-US" altLang="zh-TW" sz="1350" i="1">
                                          <a:solidFill>
                                            <a:schemeClr val="accent1"/>
                                          </a:solidFill>
                                          <a:latin typeface="Cambria Math" panose="02040503050406030204" pitchFamily="18" charset="0"/>
                                          <a:ea typeface="Cambria Math" panose="02040503050406030204" pitchFamily="18" charset="0"/>
                                        </a:rPr>
                                      </m:ctrlPr>
                                    </m:funcPr>
                                    <m:fName>
                                      <m:r>
                                        <a:rPr lang="en-US" altLang="zh-TW" sz="1350" i="1">
                                          <a:solidFill>
                                            <a:schemeClr val="accent1"/>
                                          </a:solidFill>
                                          <a:latin typeface="Cambria Math" panose="02040503050406030204" pitchFamily="18" charset="0"/>
                                          <a:ea typeface="Cambria Math" panose="02040503050406030204" pitchFamily="18" charset="0"/>
                                        </a:rPr>
                                        <m:t>𝑙𝑛</m:t>
                                      </m:r>
                                    </m:fName>
                                    <m:e>
                                      <m:sSub>
                                        <m:sSubPr>
                                          <m:ctrlPr>
                                            <a:rPr lang="en-US" altLang="zh-TW" sz="1350" i="1">
                                              <a:solidFill>
                                                <a:schemeClr val="accent1"/>
                                              </a:solidFill>
                                              <a:latin typeface="Cambria Math" panose="02040503050406030204" pitchFamily="18" charset="0"/>
                                              <a:ea typeface="Cambria Math" panose="02040503050406030204" pitchFamily="18" charset="0"/>
                                            </a:rPr>
                                          </m:ctrlPr>
                                        </m:sSubPr>
                                        <m:e>
                                          <m:r>
                                            <a:rPr lang="en-US" altLang="zh-TW" sz="1350" i="1">
                                              <a:solidFill>
                                                <a:schemeClr val="accent1"/>
                                              </a:solidFill>
                                              <a:latin typeface="Cambria Math" panose="02040503050406030204" pitchFamily="18" charset="0"/>
                                              <a:ea typeface="Cambria Math" panose="02040503050406030204" pitchFamily="18" charset="0"/>
                                            </a:rPr>
                                            <m:t>𝑉</m:t>
                                          </m:r>
                                        </m:e>
                                        <m:sub>
                                          <m:sSup>
                                            <m:sSupPr>
                                              <m:ctrlPr>
                                                <a:rPr lang="en-US" altLang="zh-TW" sz="1350" i="1">
                                                  <a:solidFill>
                                                    <a:schemeClr val="accent1"/>
                                                  </a:solidFill>
                                                  <a:latin typeface="Cambria Math" panose="02040503050406030204" pitchFamily="18" charset="0"/>
                                                  <a:ea typeface="Cambria Math" panose="02040503050406030204" pitchFamily="18" charset="0"/>
                                                </a:rPr>
                                              </m:ctrlPr>
                                            </m:sSupPr>
                                            <m:e>
                                              <m:r>
                                                <a:rPr lang="en-US" altLang="zh-TW" sz="1350" i="1">
                                                  <a:solidFill>
                                                    <a:schemeClr val="accent1"/>
                                                  </a:solidFill>
                                                  <a:latin typeface="Cambria Math" panose="02040503050406030204" pitchFamily="18" charset="0"/>
                                                  <a:ea typeface="Cambria Math" panose="02040503050406030204" pitchFamily="18" charset="0"/>
                                                </a:rPr>
                                                <m:t>𝑛</m:t>
                                              </m:r>
                                            </m:e>
                                            <m:sup>
                                              <m:r>
                                                <a:rPr lang="en-US" altLang="zh-TW" sz="1350" i="1">
                                                  <a:solidFill>
                                                    <a:schemeClr val="accent1"/>
                                                  </a:solidFill>
                                                  <a:latin typeface="Cambria Math" panose="02040503050406030204" pitchFamily="18" charset="0"/>
                                                  <a:ea typeface="Cambria Math" panose="02040503050406030204" pitchFamily="18" charset="0"/>
                                                </a:rPr>
                                                <m:t>′′</m:t>
                                              </m:r>
                                            </m:sup>
                                          </m:sSup>
                                        </m:sub>
                                      </m:sSub>
                                    </m:e>
                                  </m:func>
                                </m:e>
                              </m:func>
                            </m:e>
                          </m:d>
                        </m:e>
                      </m:d>
                      <m:r>
                        <a:rPr lang="en-US" altLang="zh-TW" sz="1350" b="0" i="0" smtClean="0">
                          <a:latin typeface="Cambria Math" panose="02040503050406030204" pitchFamily="18" charset="0"/>
                          <a:ea typeface="Cambria Math" panose="02040503050406030204" pitchFamily="18" charset="0"/>
                        </a:rPr>
                        <m:t>+2</m:t>
                      </m:r>
                      <m:r>
                        <a:rPr lang="en-US" altLang="zh-TW" sz="1350" b="0" i="1" smtClean="0">
                          <a:latin typeface="Cambria Math" panose="02040503050406030204" pitchFamily="18" charset="0"/>
                          <a:ea typeface="Cambria Math" panose="02040503050406030204" pitchFamily="18" charset="0"/>
                        </a:rPr>
                        <m:t>𝐸</m:t>
                      </m:r>
                      <m:d>
                        <m:dPr>
                          <m:ctrlPr>
                            <a:rPr lang="en-US" altLang="zh-TW" sz="1350" b="0" i="1" smtClean="0">
                              <a:latin typeface="Cambria Math" panose="02040503050406030204" pitchFamily="18" charset="0"/>
                              <a:ea typeface="Cambria Math" panose="02040503050406030204" pitchFamily="18" charset="0"/>
                            </a:rPr>
                          </m:ctrlPr>
                        </m:dPr>
                        <m:e>
                          <m:nary>
                            <m:naryPr>
                              <m:chr m:val="∑"/>
                              <m:supHide m:val="on"/>
                              <m:ctrlPr>
                                <a:rPr lang="en-US" altLang="zh-TW" sz="1350" i="1">
                                  <a:latin typeface="Cambria Math" panose="02040503050406030204" pitchFamily="18" charset="0"/>
                                  <a:ea typeface="Cambria Math" panose="02040503050406030204" pitchFamily="18" charset="0"/>
                                </a:rPr>
                              </m:ctrlPr>
                            </m:naryPr>
                            <m:sub>
                              <m:r>
                                <m:rPr>
                                  <m:brk m:alnAt="7"/>
                                </m:rP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sSup>
                                <m:sSupPr>
                                  <m:ctrlPr>
                                    <a:rPr lang="en-US" altLang="zh-TW" sz="1350" i="1">
                                      <a:latin typeface="Cambria Math" panose="02040503050406030204" pitchFamily="18" charset="0"/>
                                      <a:ea typeface="Cambria Math" panose="02040503050406030204" pitchFamily="18" charset="0"/>
                                    </a:rPr>
                                  </m:ctrlPr>
                                </m:sSupPr>
                                <m:e>
                                  <m:r>
                                    <m:rPr>
                                      <m:brk m:alnAt="7"/>
                                    </m:rPr>
                                    <a:rPr lang="en-US" altLang="zh-TW" sz="1350" i="1">
                                      <a:latin typeface="Cambria Math" panose="02040503050406030204" pitchFamily="18" charset="0"/>
                                      <a:ea typeface="Cambria Math" panose="02040503050406030204" pitchFamily="18" charset="0"/>
                                    </a:rPr>
                                    <m:t>𝑛</m:t>
                                  </m:r>
                                </m:e>
                                <m:sup>
                                  <m:r>
                                    <m:rPr>
                                      <m:brk m:alnAt="7"/>
                                    </m:rPr>
                                    <a:rPr lang="en-US" altLang="zh-TW" sz="1350" i="1">
                                      <a:latin typeface="Cambria Math" panose="02040503050406030204" pitchFamily="18" charset="0"/>
                                      <a:ea typeface="Cambria Math" panose="02040503050406030204" pitchFamily="18" charset="0"/>
                                    </a:rPr>
                                    <m:t>′</m:t>
                                  </m:r>
                                </m:sup>
                              </m:sSup>
                              <m:r>
                                <m:rPr>
                                  <m:brk m:alnAt="7"/>
                                </m:rPr>
                                <a:rPr lang="en-US" altLang="zh-TW" sz="1350" i="1">
                                  <a:latin typeface="Cambria Math" panose="02040503050406030204" pitchFamily="18" charset="0"/>
                                  <a:ea typeface="Cambria Math" panose="02040503050406030204" pitchFamily="18" charset="0"/>
                                </a:rPr>
                                <m:t>&lt;</m:t>
                              </m:r>
                              <m:sSup>
                                <m:sSupPr>
                                  <m:ctrlPr>
                                    <a:rPr lang="en-US" altLang="zh-TW" sz="1350" i="1">
                                      <a:latin typeface="Cambria Math" panose="02040503050406030204" pitchFamily="18" charset="0"/>
                                      <a:ea typeface="Cambria Math" panose="02040503050406030204" pitchFamily="18" charset="0"/>
                                    </a:rPr>
                                  </m:ctrlPr>
                                </m:sSupPr>
                                <m:e>
                                  <m:r>
                                    <m:rPr>
                                      <m:brk m:alnAt="7"/>
                                    </m:rPr>
                                    <a:rPr lang="en-US" altLang="zh-TW" sz="1350" i="1">
                                      <a:latin typeface="Cambria Math" panose="02040503050406030204" pitchFamily="18" charset="0"/>
                                      <a:ea typeface="Cambria Math" panose="02040503050406030204" pitchFamily="18" charset="0"/>
                                    </a:rPr>
                                    <m:t>𝑛</m:t>
                                  </m:r>
                                </m:e>
                                <m:sup>
                                  <m:r>
                                    <m:rPr>
                                      <m:brk m:alnAt="7"/>
                                    </m:rP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m:t>
                                  </m:r>
                                </m:sup>
                              </m:sSup>
                              <m:r>
                                <m:rPr>
                                  <m:brk m:alnAt="7"/>
                                </m:rPr>
                                <a:rPr lang="en-US" altLang="zh-TW" sz="1350" i="1">
                                  <a:latin typeface="Cambria Math" panose="02040503050406030204" pitchFamily="18" charset="0"/>
                                  <a:ea typeface="Cambria Math" panose="02040503050406030204" pitchFamily="18" charset="0"/>
                                </a:rPr>
                                <m:t>&lt;</m:t>
                              </m:r>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 </m:t>
                              </m:r>
                            </m:sub>
                            <m:sup/>
                            <m:e>
                              <m:sSub>
                                <m:sSubPr>
                                  <m:ctrlPr>
                                    <a:rPr lang="en-US" altLang="zh-TW" sz="1350" i="1">
                                      <a:latin typeface="Cambria Math" panose="02040503050406030204" pitchFamily="18" charset="0"/>
                                      <a:ea typeface="Cambria Math" panose="02040503050406030204" pitchFamily="18" charset="0"/>
                                    </a:rPr>
                                  </m:ctrlPr>
                                </m:sSubPr>
                                <m:e>
                                  <m:r>
                                    <a:rPr lang="zh-TW" altLang="en-US" sz="1350" i="1">
                                      <a:latin typeface="Cambria Math" panose="02040503050406030204" pitchFamily="18" charset="0"/>
                                      <a:ea typeface="Cambria Math" panose="02040503050406030204" pitchFamily="18" charset="0"/>
                                    </a:rPr>
                                    <m:t>𝜂</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Sub>
                              <m:sSub>
                                <m:sSubPr>
                                  <m:ctrlPr>
                                    <a:rPr lang="en-US" altLang="zh-TW" sz="1350" i="1">
                                      <a:latin typeface="Cambria Math" panose="02040503050406030204" pitchFamily="18" charset="0"/>
                                      <a:ea typeface="Cambria Math" panose="02040503050406030204" pitchFamily="18" charset="0"/>
                                    </a:rPr>
                                  </m:ctrlPr>
                                </m:sSubPr>
                                <m:e>
                                  <m:r>
                                    <a:rPr lang="zh-TW" altLang="en-US" sz="1350" i="1">
                                      <a:latin typeface="Cambria Math" panose="02040503050406030204" pitchFamily="18" charset="0"/>
                                      <a:ea typeface="Cambria Math" panose="02040503050406030204" pitchFamily="18" charset="0"/>
                                    </a:rPr>
                                    <m:t>𝜂</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Sub>
                            </m:e>
                          </m:nary>
                        </m:e>
                      </m:d>
                    </m:oMath>
                  </m:oMathPara>
                </a14:m>
                <a:endParaRPr lang="en-US" altLang="zh-TW" sz="1350" b="0" i="0"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a:latin typeface="Cambria Math" panose="02040503050406030204" pitchFamily="18" charset="0"/>
                          <a:ea typeface="Cambria Math" panose="02040503050406030204" pitchFamily="18" charset="0"/>
                        </a:rPr>
                        <m:t>=</m:t>
                      </m:r>
                      <m:r>
                        <m:rPr>
                          <m:sty m:val="p"/>
                        </m:rPr>
                        <a:rPr lang="en-US" altLang="zh-TW" sz="1350" b="0" i="0" smtClean="0">
                          <a:latin typeface="Cambria Math" panose="02040503050406030204" pitchFamily="18" charset="0"/>
                          <a:ea typeface="Cambria Math" panose="02040503050406030204" pitchFamily="18" charset="0"/>
                        </a:rPr>
                        <m:t>E</m:t>
                      </m:r>
                      <m:d>
                        <m:dPr>
                          <m:ctrlPr>
                            <a:rPr lang="en-US" altLang="zh-TW" sz="1350" b="0" i="1" smtClean="0">
                              <a:latin typeface="Cambria Math" panose="02040503050406030204" pitchFamily="18" charset="0"/>
                              <a:ea typeface="Cambria Math" panose="02040503050406030204" pitchFamily="18" charset="0"/>
                            </a:rPr>
                          </m:ctrlPr>
                        </m:dPr>
                        <m:e>
                          <m:func>
                            <m:funcPr>
                              <m:ctrlPr>
                                <a:rPr lang="en-US" altLang="zh-TW" sz="1350" i="1">
                                  <a:latin typeface="Cambria Math" panose="02040503050406030204" pitchFamily="18" charset="0"/>
                                  <a:ea typeface="Cambria Math" panose="02040503050406030204" pitchFamily="18" charset="0"/>
                                </a:rPr>
                              </m:ctrlPr>
                            </m:funcPr>
                            <m:fName>
                              <m:sSup>
                                <m:sSupPr>
                                  <m:ctrlPr>
                                    <a:rPr lang="en-US" altLang="zh-TW" sz="1350" i="1">
                                      <a:latin typeface="Cambria Math" panose="02040503050406030204" pitchFamily="18" charset="0"/>
                                      <a:ea typeface="Cambria Math" panose="02040503050406030204" pitchFamily="18" charset="0"/>
                                    </a:rPr>
                                  </m:ctrlPr>
                                </m:sSupPr>
                                <m:e>
                                  <m:r>
                                    <m:rPr>
                                      <m:sty m:val="p"/>
                                    </m:rPr>
                                    <a:rPr lang="en-US" altLang="zh-TW" sz="1350">
                                      <a:latin typeface="Cambria Math" panose="02040503050406030204" pitchFamily="18" charset="0"/>
                                      <a:ea typeface="Cambria Math" panose="02040503050406030204" pitchFamily="18" charset="0"/>
                                    </a:rPr>
                                    <m:t>ln</m:t>
                                  </m:r>
                                </m:e>
                                <m:sup>
                                  <m:r>
                                    <a:rPr lang="en-US" altLang="zh-TW" sz="1350" i="1">
                                      <a:latin typeface="Cambria Math" panose="02040503050406030204" pitchFamily="18" charset="0"/>
                                      <a:ea typeface="Cambria Math" panose="02040503050406030204" pitchFamily="18" charset="0"/>
                                    </a:rPr>
                                    <m:t>2</m:t>
                                  </m:r>
                                </m:sup>
                              </m:sSup>
                            </m:fName>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𝑉</m:t>
                                  </m:r>
                                </m:e>
                                <m:sub>
                                  <m:r>
                                    <a:rPr lang="en-US" altLang="zh-TW" sz="1350" b="0" i="1" smtClean="0">
                                      <a:latin typeface="Cambria Math" panose="02040503050406030204" pitchFamily="18" charset="0"/>
                                      <a:ea typeface="Cambria Math" panose="02040503050406030204" pitchFamily="18" charset="0"/>
                                    </a:rPr>
                                    <m:t>𝑛</m:t>
                                  </m:r>
                                </m:sub>
                              </m:sSub>
                            </m:e>
                          </m:func>
                        </m:e>
                      </m:d>
                      <m:d>
                        <m:dPr>
                          <m:ctrlPr>
                            <a:rPr lang="en-US" altLang="zh-TW" sz="1350" i="1">
                              <a:latin typeface="Cambria Math" panose="02040503050406030204" pitchFamily="18" charset="0"/>
                              <a:ea typeface="Cambria Math" panose="02040503050406030204" pitchFamily="18" charset="0"/>
                            </a:rPr>
                          </m:ctrlPr>
                        </m:dPr>
                        <m:e>
                          <m:nary>
                            <m:naryPr>
                              <m:chr m:val="∑"/>
                              <m:supHide m:val="on"/>
                              <m:ctrlPr>
                                <a:rPr lang="en-US" altLang="zh-TW" sz="1350" i="1">
                                  <a:latin typeface="Cambria Math" panose="02040503050406030204" pitchFamily="18" charset="0"/>
                                  <a:ea typeface="Cambria Math" panose="02040503050406030204" pitchFamily="18" charset="0"/>
                                </a:rPr>
                              </m:ctrlPr>
                            </m:naryPr>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 </m:t>
                                  </m:r>
                                  <m:r>
                                    <m:rPr>
                                      <m:brk m:alnAt="7"/>
                                    </m:rPr>
                                    <a:rPr lang="en-US" altLang="zh-TW" sz="1350" i="1">
                                      <a:latin typeface="Cambria Math" panose="02040503050406030204" pitchFamily="18" charset="0"/>
                                      <a:ea typeface="Cambria Math" panose="02040503050406030204" pitchFamily="18" charset="0"/>
                                    </a:rPr>
                                    <m:t>𝑛</m:t>
                                  </m:r>
                                </m:e>
                                <m:sup>
                                  <m:r>
                                    <m:rPr>
                                      <m:brk m:alnAt="7"/>
                                    </m:rPr>
                                    <a:rPr lang="en-US" altLang="zh-TW" sz="1350" i="1">
                                      <a:latin typeface="Cambria Math" panose="02040503050406030204" pitchFamily="18" charset="0"/>
                                      <a:ea typeface="Cambria Math" panose="02040503050406030204" pitchFamily="18" charset="0"/>
                                    </a:rPr>
                                    <m:t>′</m:t>
                                  </m:r>
                                </m:sup>
                              </m:sSup>
                              <m:r>
                                <m:rPr>
                                  <m:brk m:alnAt="7"/>
                                </m:rPr>
                                <a:rPr lang="en-US" altLang="zh-TW" sz="1350" i="1">
                                  <a:latin typeface="Cambria Math" panose="02040503050406030204" pitchFamily="18" charset="0"/>
                                  <a:ea typeface="Cambria Math" panose="02040503050406030204" pitchFamily="18" charset="0"/>
                                </a:rPr>
                                <m:t>&lt;</m:t>
                              </m:r>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sub>
                            <m:sup/>
                            <m:e>
                              <m:sSubSup>
                                <m:sSubSupPr>
                                  <m:ctrlPr>
                                    <a:rPr lang="en-US" altLang="zh-TW" sz="1350" i="1">
                                      <a:latin typeface="Cambria Math" panose="02040503050406030204" pitchFamily="18" charset="0"/>
                                      <a:ea typeface="Cambria Math" panose="02040503050406030204" pitchFamily="18" charset="0"/>
                                    </a:rPr>
                                  </m:ctrlPr>
                                </m:sSubSup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up>
                                  <m:r>
                                    <a:rPr lang="en-US" altLang="zh-TW" sz="1350" i="1">
                                      <a:latin typeface="Cambria Math" panose="02040503050406030204" pitchFamily="18" charset="0"/>
                                      <a:ea typeface="Cambria Math" panose="02040503050406030204" pitchFamily="18" charset="0"/>
                                    </a:rPr>
                                    <m:t>2</m:t>
                                  </m:r>
                                </m:sup>
                              </m:sSubSup>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e>
                              </m:d>
                            </m:e>
                          </m:nary>
                          <m:sSubSup>
                            <m:sSubSupPr>
                              <m:ctrlPr>
                                <a:rPr lang="en-US" altLang="zh-TW" sz="1350" i="1">
                                  <a:latin typeface="Cambria Math" panose="02040503050406030204" pitchFamily="18" charset="0"/>
                                  <a:ea typeface="Cambria Math" panose="02040503050406030204" pitchFamily="18" charset="0"/>
                                </a:rPr>
                              </m:ctrlPr>
                            </m:sSubSupPr>
                            <m:e>
                              <m:r>
                                <a:rPr lang="zh-TW" altLang="en-US" sz="1350" i="1">
                                  <a:latin typeface="Cambria Math" panose="02040503050406030204" pitchFamily="18" charset="0"/>
                                  <a:ea typeface="Cambria Math" panose="02040503050406030204" pitchFamily="18" charset="0"/>
                                </a:rPr>
                                <m:t>𝜀</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up>
                              <m:r>
                                <a:rPr lang="en-US" altLang="zh-TW" sz="1350" i="1">
                                  <a:latin typeface="Cambria Math" panose="02040503050406030204" pitchFamily="18" charset="0"/>
                                  <a:ea typeface="Cambria Math" panose="02040503050406030204" pitchFamily="18" charset="0"/>
                                </a:rPr>
                                <m:t>2</m:t>
                              </m:r>
                            </m:sup>
                          </m:sSubSup>
                          <m:func>
                            <m:funcPr>
                              <m:ctrlPr>
                                <a:rPr lang="en-US" altLang="zh-TW" sz="1350" i="1">
                                  <a:latin typeface="Cambria Math" panose="02040503050406030204" pitchFamily="18" charset="0"/>
                                  <a:ea typeface="Cambria Math" panose="02040503050406030204" pitchFamily="18" charset="0"/>
                                </a:rPr>
                              </m:ctrlPr>
                            </m:funcPr>
                            <m:fName>
                              <m:sSup>
                                <m:sSupPr>
                                  <m:ctrlPr>
                                    <a:rPr lang="en-US" altLang="zh-TW" sz="1350" i="1">
                                      <a:latin typeface="Cambria Math" panose="02040503050406030204" pitchFamily="18" charset="0"/>
                                      <a:ea typeface="Cambria Math" panose="02040503050406030204" pitchFamily="18" charset="0"/>
                                    </a:rPr>
                                  </m:ctrlPr>
                                </m:sSupPr>
                                <m:e>
                                  <m:r>
                                    <m:rPr>
                                      <m:sty m:val="p"/>
                                    </m:rPr>
                                    <a:rPr lang="en-US" altLang="zh-TW" sz="1350">
                                      <a:latin typeface="Cambria Math" panose="02040503050406030204" pitchFamily="18" charset="0"/>
                                      <a:ea typeface="Cambria Math" panose="02040503050406030204" pitchFamily="18" charset="0"/>
                                    </a:rPr>
                                    <m:t>ln</m:t>
                                  </m:r>
                                </m:e>
                                <m:sup>
                                  <m:r>
                                    <a:rPr lang="en-US" altLang="zh-TW" sz="1350" i="1">
                                      <a:latin typeface="Cambria Math" panose="02040503050406030204" pitchFamily="18" charset="0"/>
                                      <a:ea typeface="Cambria Math" panose="02040503050406030204" pitchFamily="18" charset="0"/>
                                    </a:rPr>
                                    <m:t>2</m:t>
                                  </m:r>
                                </m:sup>
                              </m:sSup>
                            </m:fName>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𝑉</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Sub>
                            </m:e>
                          </m:func>
                          <m:r>
                            <a:rPr lang="en-US" altLang="zh-TW" sz="1350" i="1">
                              <a:latin typeface="Cambria Math" panose="02040503050406030204" pitchFamily="18" charset="0"/>
                              <a:ea typeface="Cambria Math" panose="02040503050406030204" pitchFamily="18" charset="0"/>
                            </a:rPr>
                            <m:t>+ </m:t>
                          </m:r>
                          <m:nary>
                            <m:naryPr>
                              <m:chr m:val="∑"/>
                              <m:supHide m:val="on"/>
                              <m:ctrlPr>
                                <a:rPr lang="en-US" altLang="zh-TW" sz="1350" i="1">
                                  <a:latin typeface="Cambria Math" panose="02040503050406030204" pitchFamily="18" charset="0"/>
                                  <a:ea typeface="Cambria Math" panose="02040503050406030204" pitchFamily="18" charset="0"/>
                                </a:rPr>
                              </m:ctrlPr>
                            </m:naryPr>
                            <m:sub>
                              <m:sSup>
                                <m:sSupPr>
                                  <m:ctrlPr>
                                    <a:rPr lang="en-US" altLang="zh-TW" sz="1350" i="1">
                                      <a:latin typeface="Cambria Math" panose="02040503050406030204" pitchFamily="18" charset="0"/>
                                      <a:ea typeface="Cambria Math" panose="02040503050406030204" pitchFamily="18" charset="0"/>
                                    </a:rPr>
                                  </m:ctrlPr>
                                </m:sSupPr>
                                <m:e>
                                  <m:r>
                                    <m:rPr>
                                      <m:brk m:alnAt="7"/>
                                    </m:rPr>
                                    <a:rPr lang="en-US" altLang="zh-TW" sz="1350" i="1">
                                      <a:latin typeface="Cambria Math" panose="02040503050406030204" pitchFamily="18" charset="0"/>
                                      <a:ea typeface="Cambria Math" panose="02040503050406030204" pitchFamily="18" charset="0"/>
                                    </a:rPr>
                                    <m:t>𝑛</m:t>
                                  </m:r>
                                </m:e>
                                <m:sup>
                                  <m:r>
                                    <m:rPr>
                                      <m:brk m:alnAt="7"/>
                                    </m:rPr>
                                    <a:rPr lang="en-US" altLang="zh-TW" sz="1350" i="1">
                                      <a:latin typeface="Cambria Math" panose="02040503050406030204" pitchFamily="18" charset="0"/>
                                      <a:ea typeface="Cambria Math" panose="02040503050406030204" pitchFamily="18" charset="0"/>
                                    </a:rPr>
                                    <m:t>′</m:t>
                                  </m:r>
                                </m:sup>
                              </m:sSup>
                              <m:r>
                                <m:rPr>
                                  <m:brk m:alnAt="7"/>
                                </m:rPr>
                                <a:rPr lang="en-US" altLang="zh-TW" sz="1350" i="1">
                                  <a:latin typeface="Cambria Math" panose="02040503050406030204" pitchFamily="18" charset="0"/>
                                  <a:ea typeface="Cambria Math" panose="02040503050406030204" pitchFamily="18" charset="0"/>
                                </a:rPr>
                                <m:t>&lt;</m:t>
                              </m:r>
                              <m:r>
                                <a:rPr lang="en-US" altLang="zh-TW" sz="1350" i="1">
                                  <a:latin typeface="Cambria Math" panose="02040503050406030204" pitchFamily="18" charset="0"/>
                                  <a:ea typeface="Cambria Math" panose="02040503050406030204" pitchFamily="18" charset="0"/>
                                </a:rPr>
                                <m:t>𝑛</m:t>
                              </m:r>
                            </m:sub>
                            <m:sup/>
                            <m:e>
                              <m:sSup>
                                <m:sSupPr>
                                  <m:ctrlPr>
                                    <a:rPr lang="en-US" altLang="zh-TW" sz="1350" i="1">
                                      <a:latin typeface="Cambria Math" panose="02040503050406030204" pitchFamily="18" charset="0"/>
                                      <a:ea typeface="Cambria Math" panose="02040503050406030204" pitchFamily="18" charset="0"/>
                                    </a:rPr>
                                  </m:ctrlPr>
                                </m:sSupPr>
                                <m:e>
                                  <m:d>
                                    <m:dPr>
                                      <m:begChr m:val="["/>
                                      <m:endChr m:val="]"/>
                                      <m:ctrlPr>
                                        <a:rPr lang="en-US" altLang="zh-TW" sz="1350" i="1">
                                          <a:latin typeface="Cambria Math" panose="02040503050406030204" pitchFamily="18" charset="0"/>
                                          <a:ea typeface="Cambria Math" panose="02040503050406030204" pitchFamily="18" charset="0"/>
                                        </a:rPr>
                                      </m:ctrlPr>
                                    </m:dPr>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e>
                                      </m:d>
                                      <m:r>
                                        <a:rPr lang="en-US" altLang="zh-TW" sz="1350" i="1">
                                          <a:latin typeface="Cambria Math" panose="02040503050406030204" pitchFamily="18" charset="0"/>
                                          <a:ea typeface="Cambria Math" panose="02040503050406030204" pitchFamily="18" charset="0"/>
                                        </a:rPr>
                                        <m:t>−</m:t>
                                      </m:r>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e>
                                      </m:d>
                                    </m:e>
                                  </m:d>
                                </m:e>
                                <m:sup>
                                  <m:r>
                                    <a:rPr lang="en-US" altLang="zh-TW" sz="1350" i="1">
                                      <a:latin typeface="Cambria Math" panose="02040503050406030204" pitchFamily="18" charset="0"/>
                                      <a:ea typeface="Cambria Math" panose="02040503050406030204" pitchFamily="18" charset="0"/>
                                    </a:rPr>
                                    <m:t>2</m:t>
                                  </m:r>
                                </m:sup>
                              </m:sSup>
                              <m:sSubSup>
                                <m:sSubSupPr>
                                  <m:ctrlPr>
                                    <a:rPr lang="en-US" altLang="zh-TW" sz="1350" i="1">
                                      <a:latin typeface="Cambria Math" panose="02040503050406030204" pitchFamily="18" charset="0"/>
                                      <a:ea typeface="Cambria Math" panose="02040503050406030204" pitchFamily="18" charset="0"/>
                                    </a:rPr>
                                  </m:ctrlPr>
                                </m:sSubSupPr>
                                <m:e>
                                  <m:r>
                                    <a:rPr lang="zh-TW" altLang="en-US" sz="1350" i="1">
                                      <a:latin typeface="Cambria Math" panose="02040503050406030204" pitchFamily="18" charset="0"/>
                                      <a:ea typeface="Cambria Math" panose="02040503050406030204" pitchFamily="18" charset="0"/>
                                    </a:rPr>
                                    <m:t>𝜀</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up>
                                  <m:r>
                                    <a:rPr lang="en-US" altLang="zh-TW" sz="1350" i="1">
                                      <a:latin typeface="Cambria Math" panose="02040503050406030204" pitchFamily="18" charset="0"/>
                                      <a:ea typeface="Cambria Math" panose="02040503050406030204" pitchFamily="18" charset="0"/>
                                    </a:rPr>
                                    <m:t>2</m:t>
                                  </m:r>
                                </m:sup>
                              </m:sSubSup>
                              <m:func>
                                <m:funcPr>
                                  <m:ctrlPr>
                                    <a:rPr lang="en-US" altLang="zh-TW" sz="1350" i="1">
                                      <a:latin typeface="Cambria Math" panose="02040503050406030204" pitchFamily="18" charset="0"/>
                                      <a:ea typeface="Cambria Math" panose="02040503050406030204" pitchFamily="18" charset="0"/>
                                    </a:rPr>
                                  </m:ctrlPr>
                                </m:funcPr>
                                <m:fName>
                                  <m:sSup>
                                    <m:sSupPr>
                                      <m:ctrlPr>
                                        <a:rPr lang="en-US" altLang="zh-TW" sz="1350" i="1">
                                          <a:latin typeface="Cambria Math" panose="02040503050406030204" pitchFamily="18" charset="0"/>
                                          <a:ea typeface="Cambria Math" panose="02040503050406030204" pitchFamily="18" charset="0"/>
                                        </a:rPr>
                                      </m:ctrlPr>
                                    </m:sSupPr>
                                    <m:e>
                                      <m:r>
                                        <m:rPr>
                                          <m:sty m:val="p"/>
                                        </m:rPr>
                                        <a:rPr lang="en-US" altLang="zh-TW" sz="1350">
                                          <a:latin typeface="Cambria Math" panose="02040503050406030204" pitchFamily="18" charset="0"/>
                                          <a:ea typeface="Cambria Math" panose="02040503050406030204" pitchFamily="18" charset="0"/>
                                        </a:rPr>
                                        <m:t>ln</m:t>
                                      </m:r>
                                    </m:e>
                                    <m:sup>
                                      <m:r>
                                        <a:rPr lang="en-US" altLang="zh-TW" sz="1350" i="1">
                                          <a:latin typeface="Cambria Math" panose="02040503050406030204" pitchFamily="18" charset="0"/>
                                          <a:ea typeface="Cambria Math" panose="02040503050406030204" pitchFamily="18" charset="0"/>
                                        </a:rPr>
                                        <m:t>2</m:t>
                                      </m:r>
                                    </m:sup>
                                  </m:sSup>
                                </m:fName>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𝑉</m:t>
                                      </m:r>
                                    </m:e>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sup>
                                      </m:sSup>
                                    </m:sub>
                                  </m:sSub>
                                </m:e>
                              </m:func>
                            </m:e>
                          </m:nary>
                        </m:e>
                      </m:d>
                      <m:r>
                        <a:rPr lang="en-US" altLang="zh-TW" sz="1350" b="0" i="1" smtClean="0">
                          <a:latin typeface="Cambria Math" panose="02040503050406030204" pitchFamily="18" charset="0"/>
                          <a:ea typeface="Cambria Math" panose="02040503050406030204" pitchFamily="18" charset="0"/>
                        </a:rPr>
                        <m:t>+</m:t>
                      </m:r>
                      <m:sSub>
                        <m:sSubPr>
                          <m:ctrlPr>
                            <a:rPr lang="en-US" altLang="zh-TW" sz="1350" b="0" i="1" smtClean="0">
                              <a:latin typeface="Cambria Math" panose="02040503050406030204" pitchFamily="18" charset="0"/>
                              <a:ea typeface="Cambria Math" panose="02040503050406030204" pitchFamily="18" charset="0"/>
                            </a:rPr>
                          </m:ctrlPr>
                        </m:sSubPr>
                        <m:e>
                          <m:r>
                            <a:rPr lang="en-US" altLang="zh-TW" sz="1350" b="0" i="1" smtClean="0">
                              <a:latin typeface="Cambria Math" panose="02040503050406030204" pitchFamily="18" charset="0"/>
                              <a:ea typeface="Cambria Math" panose="02040503050406030204" pitchFamily="18" charset="0"/>
                            </a:rPr>
                            <m:t>𝐷</m:t>
                          </m:r>
                        </m:e>
                        <m:sub>
                          <m:r>
                            <a:rPr lang="zh-TW" altLang="en-US" sz="1350" b="0" i="1" smtClean="0">
                              <a:latin typeface="Cambria Math" panose="02040503050406030204" pitchFamily="18" charset="0"/>
                              <a:ea typeface="Cambria Math" panose="02040503050406030204" pitchFamily="18" charset="0"/>
                            </a:rPr>
                            <m:t>𝜂</m:t>
                          </m:r>
                        </m:sub>
                      </m:sSub>
                      <m:r>
                        <a:rPr lang="en-US" altLang="zh-TW" sz="1350" b="0" i="1" smtClean="0">
                          <a:latin typeface="Cambria Math" panose="02040503050406030204" pitchFamily="18" charset="0"/>
                          <a:ea typeface="Cambria Math" panose="02040503050406030204" pitchFamily="18" charset="0"/>
                        </a:rPr>
                        <m:t>𝑙</m:t>
                      </m:r>
                      <m:r>
                        <a:rPr lang="en-US" altLang="zh-TW" sz="1350" b="0" i="1" smtClean="0">
                          <a:latin typeface="Cambria Math" panose="02040503050406030204" pitchFamily="18" charset="0"/>
                          <a:ea typeface="Cambria Math" panose="02040503050406030204" pitchFamily="18" charset="0"/>
                        </a:rPr>
                        <m:t>+2</m:t>
                      </m:r>
                      <m:r>
                        <m:rPr>
                          <m:sty m:val="p"/>
                        </m:rPr>
                        <a:rPr lang="el-GR" altLang="zh-TW" sz="1350" b="0" i="1" smtClean="0">
                          <a:latin typeface="Cambria Math" panose="02040503050406030204" pitchFamily="18" charset="0"/>
                          <a:ea typeface="Cambria Math" panose="02040503050406030204" pitchFamily="18" charset="0"/>
                        </a:rPr>
                        <m:t>Δ</m:t>
                      </m:r>
                      <m:r>
                        <a:rPr lang="en-US" altLang="zh-TW" sz="1350" b="0" i="1" smtClean="0">
                          <a:latin typeface="Cambria Math" panose="02040503050406030204" pitchFamily="18" charset="0"/>
                          <a:ea typeface="Cambria Math" panose="02040503050406030204" pitchFamily="18" charset="0"/>
                        </a:rPr>
                        <m:t>(</m:t>
                      </m:r>
                      <m:r>
                        <a:rPr lang="en-US" altLang="zh-TW" sz="1350" b="0" i="1" smtClean="0">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oMath>
                  </m:oMathPara>
                </a14:m>
                <a:endParaRPr lang="en-US" altLang="zh-TW" sz="1350"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smtClean="0">
                          <a:latin typeface="Cambria Math" panose="02040503050406030204" pitchFamily="18" charset="0"/>
                          <a:ea typeface="Cambria Math" panose="02040503050406030204" pitchFamily="18" charset="0"/>
                        </a:rPr>
                        <m:t>=</m:t>
                      </m:r>
                      <m:r>
                        <m:rPr>
                          <m:sty m:val="p"/>
                        </m:rPr>
                        <a:rPr lang="en-US" altLang="zh-TW" sz="1350" smtClean="0">
                          <a:latin typeface="Cambria Math" panose="02040503050406030204" pitchFamily="18" charset="0"/>
                          <a:ea typeface="Cambria Math" panose="02040503050406030204" pitchFamily="18" charset="0"/>
                        </a:rPr>
                        <m:t>E</m:t>
                      </m:r>
                      <m:r>
                        <a:rPr lang="en-US" altLang="zh-TW" sz="1350" smtClean="0">
                          <a:latin typeface="Cambria Math" panose="02040503050406030204" pitchFamily="18" charset="0"/>
                          <a:ea typeface="Cambria Math" panose="02040503050406030204" pitchFamily="18" charset="0"/>
                        </a:rPr>
                        <m:t>(</m:t>
                      </m:r>
                      <m:func>
                        <m:funcPr>
                          <m:ctrlPr>
                            <a:rPr lang="en-US" altLang="zh-TW" sz="1350" i="1">
                              <a:latin typeface="Cambria Math" panose="02040503050406030204" pitchFamily="18" charset="0"/>
                              <a:ea typeface="Cambria Math" panose="02040503050406030204" pitchFamily="18" charset="0"/>
                            </a:rPr>
                          </m:ctrlPr>
                        </m:funcPr>
                        <m:fName>
                          <m:sSup>
                            <m:sSupPr>
                              <m:ctrlPr>
                                <a:rPr lang="en-US" altLang="zh-TW" sz="1350" i="1">
                                  <a:latin typeface="Cambria Math" panose="02040503050406030204" pitchFamily="18" charset="0"/>
                                  <a:ea typeface="Cambria Math" panose="02040503050406030204" pitchFamily="18" charset="0"/>
                                </a:rPr>
                              </m:ctrlPr>
                            </m:sSupPr>
                            <m:e>
                              <m:r>
                                <m:rPr>
                                  <m:sty m:val="p"/>
                                </m:rPr>
                                <a:rPr lang="en-US" altLang="zh-TW" sz="1350">
                                  <a:latin typeface="Cambria Math" panose="02040503050406030204" pitchFamily="18" charset="0"/>
                                  <a:ea typeface="Cambria Math" panose="02040503050406030204" pitchFamily="18" charset="0"/>
                                </a:rPr>
                                <m:t>ln</m:t>
                              </m:r>
                            </m:e>
                            <m:sup>
                              <m:r>
                                <a:rPr lang="en-US" altLang="zh-TW" sz="1350" i="1">
                                  <a:latin typeface="Cambria Math" panose="02040503050406030204" pitchFamily="18" charset="0"/>
                                  <a:ea typeface="Cambria Math" panose="02040503050406030204" pitchFamily="18" charset="0"/>
                                </a:rPr>
                                <m:t>2</m:t>
                              </m:r>
                            </m:sup>
                          </m:sSup>
                        </m:fName>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𝑉</m:t>
                              </m:r>
                            </m:e>
                            <m:sub>
                              <m:r>
                                <a:rPr lang="en-US" altLang="zh-TW" sz="1350" i="1">
                                  <a:latin typeface="Cambria Math" panose="02040503050406030204" pitchFamily="18" charset="0"/>
                                  <a:ea typeface="Cambria Math" panose="02040503050406030204" pitchFamily="18" charset="0"/>
                                </a:rPr>
                                <m:t>𝑛</m:t>
                              </m:r>
                            </m:sub>
                          </m:sSub>
                        </m:e>
                      </m:func>
                      <m:r>
                        <a:rPr lang="en-US" altLang="zh-TW" sz="1350">
                          <a:latin typeface="Cambria Math" panose="02040503050406030204" pitchFamily="18" charset="0"/>
                          <a:ea typeface="Cambria Math" panose="02040503050406030204" pitchFamily="18" charset="0"/>
                        </a:rPr>
                        <m:t>)</m:t>
                      </m:r>
                      <m:d>
                        <m:dPr>
                          <m:ctrlPr>
                            <a:rPr lang="en-US" altLang="zh-TW" sz="1350" i="1">
                              <a:latin typeface="Cambria Math" panose="02040503050406030204" pitchFamily="18" charset="0"/>
                              <a:ea typeface="Cambria Math" panose="02040503050406030204" pitchFamily="18" charset="0"/>
                            </a:rPr>
                          </m:ctrlPr>
                        </m:dPr>
                        <m:e>
                          <m:r>
                            <a:rPr lang="en-US" altLang="zh-TW" sz="1350" b="0" i="1" smtClean="0">
                              <a:latin typeface="Cambria Math" panose="02040503050406030204" pitchFamily="18" charset="0"/>
                              <a:ea typeface="Cambria Math" panose="02040503050406030204" pitchFamily="18" charset="0"/>
                            </a:rPr>
                            <m:t> </m:t>
                          </m:r>
                          <m:nary>
                            <m:naryPr>
                              <m:chr m:val="∑"/>
                              <m:supHide m:val="on"/>
                              <m:ctrlPr>
                                <a:rPr lang="en-US" altLang="zh-TW" sz="1350" i="1">
                                  <a:latin typeface="Cambria Math" panose="02040503050406030204" pitchFamily="18" charset="0"/>
                                  <a:ea typeface="Cambria Math" panose="02040503050406030204" pitchFamily="18" charset="0"/>
                                </a:rPr>
                              </m:ctrlPr>
                            </m:naryPr>
                            <m:sub>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sSup>
                                <m:sSupPr>
                                  <m:ctrlPr>
                                    <a:rPr lang="en-US" altLang="zh-TW" sz="1350" i="1" smtClean="0">
                                      <a:solidFill>
                                        <a:srgbClr val="FF0000"/>
                                      </a:solidFill>
                                      <a:latin typeface="Cambria Math" panose="02040503050406030204" pitchFamily="18" charset="0"/>
                                      <a:ea typeface="Cambria Math" panose="02040503050406030204" pitchFamily="18" charset="0"/>
                                    </a:rPr>
                                  </m:ctrlPr>
                                </m:sSupPr>
                                <m:e>
                                  <m:r>
                                    <a:rPr lang="en-US" altLang="zh-TW" sz="1350" i="1" smtClean="0">
                                      <a:solidFill>
                                        <a:schemeClr val="tx1"/>
                                      </a:solidFill>
                                      <a:latin typeface="Cambria Math" panose="02040503050406030204" pitchFamily="18" charset="0"/>
                                      <a:ea typeface="Cambria Math" panose="02040503050406030204" pitchFamily="18" charset="0"/>
                                    </a:rPr>
                                    <m:t>≤</m:t>
                                  </m:r>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r>
                                    <a:rPr lang="en-US" altLang="zh-TW" sz="1350" i="1">
                                      <a:solidFill>
                                        <a:srgbClr val="FF0000"/>
                                      </a:solidFill>
                                      <a:latin typeface="Cambria Math" panose="02040503050406030204" pitchFamily="18" charset="0"/>
                                      <a:ea typeface="Cambria Math" panose="02040503050406030204" pitchFamily="18" charset="0"/>
                                    </a:rPr>
                                    <m:t>=</m:t>
                                  </m:r>
                                  <m:r>
                                    <m:rPr>
                                      <m:brk m:alnAt="7"/>
                                    </m:rPr>
                                    <a:rPr lang="en-US" altLang="zh-TW" sz="1350" i="1">
                                      <a:solidFill>
                                        <a:srgbClr val="FF0000"/>
                                      </a:solidFill>
                                      <a:latin typeface="Cambria Math" panose="02040503050406030204" pitchFamily="18" charset="0"/>
                                      <a:ea typeface="Cambria Math" panose="02040503050406030204" pitchFamily="18" charset="0"/>
                                    </a:rPr>
                                    <m:t>𝑛</m:t>
                                  </m:r>
                                </m:e>
                                <m:sup>
                                  <m:r>
                                    <m:rPr>
                                      <m:brk m:alnAt="7"/>
                                    </m:rPr>
                                    <a:rPr lang="en-US" altLang="zh-TW" sz="1350" i="1">
                                      <a:solidFill>
                                        <a:srgbClr val="FF0000"/>
                                      </a:solidFill>
                                      <a:latin typeface="Cambria Math" panose="02040503050406030204" pitchFamily="18" charset="0"/>
                                      <a:ea typeface="Cambria Math" panose="02040503050406030204" pitchFamily="18" charset="0"/>
                                    </a:rPr>
                                    <m:t>′</m:t>
                                  </m:r>
                                </m:sup>
                              </m:sSup>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𝑛</m:t>
                              </m:r>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𝑙</m:t>
                              </m:r>
                              <m:r>
                                <a:rPr lang="en-US" altLang="zh-TW" sz="1350" i="1">
                                  <a:solidFill>
                                    <a:srgbClr val="FF0000"/>
                                  </a:solidFill>
                                  <a:latin typeface="Cambria Math" panose="02040503050406030204" pitchFamily="18" charset="0"/>
                                  <a:ea typeface="Cambria Math" panose="02040503050406030204" pitchFamily="18" charset="0"/>
                                </a:rPr>
                                <m:t>)&lt;0</m:t>
                              </m:r>
                            </m:sub>
                            <m:sup/>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sSup>
                                <m:sSupPr>
                                  <m:ctrlPr>
                                    <a:rPr lang="en-US" altLang="zh-TW" sz="1350" i="1">
                                      <a:latin typeface="Cambria Math" panose="02040503050406030204" pitchFamily="18" charset="0"/>
                                      <a:ea typeface="Cambria Math" panose="02040503050406030204" pitchFamily="18" charset="0"/>
                                    </a:rPr>
                                  </m:ctrlPr>
                                </m:sSupPr>
                                <m:e>
                                  <m:d>
                                    <m:dPr>
                                      <m:ctrlPr>
                                        <a:rPr lang="en-US" altLang="zh-TW" sz="1350" i="1" smtClean="0">
                                          <a:latin typeface="Cambria Math" panose="02040503050406030204" pitchFamily="18" charset="0"/>
                                          <a:ea typeface="Cambria Math" panose="02040503050406030204" pitchFamily="18" charset="0"/>
                                        </a:rPr>
                                      </m:ctrlPr>
                                    </m:dPr>
                                    <m:e>
                                      <m:r>
                                        <a:rPr lang="en-US" altLang="zh-TW" sz="1350" i="1" smtClean="0">
                                          <a:latin typeface="Cambria Math" panose="02040503050406030204" pitchFamily="18" charset="0"/>
                                          <a:ea typeface="Cambria Math" panose="02040503050406030204" pitchFamily="18" charset="0"/>
                                        </a:rPr>
                                        <m:t>−</m:t>
                                      </m:r>
                                      <m:sSup>
                                        <m:sSupPr>
                                          <m:ctrlPr>
                                            <a:rPr lang="en-US" altLang="zh-TW" sz="1350" i="1" smtClean="0">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b="0" i="1" smtClean="0">
                                              <a:solidFill>
                                                <a:srgbClr val="FF0000"/>
                                              </a:solidFill>
                                              <a:latin typeface="Cambria Math" panose="02040503050406030204" pitchFamily="18" charset="0"/>
                                              <a:ea typeface="Cambria Math" panose="02040503050406030204" pitchFamily="18" charset="0"/>
                                            </a:rPr>
                                            <m:t>′</m:t>
                                          </m:r>
                                        </m:sup>
                                      </m:sSup>
                                    </m:e>
                                  </m:d>
                                </m:e>
                                <m:sup>
                                  <m:r>
                                    <a:rPr lang="en-US" altLang="zh-TW" sz="1350" i="1">
                                      <a:latin typeface="Cambria Math" panose="02040503050406030204" pitchFamily="18" charset="0"/>
                                      <a:ea typeface="Cambria Math" panose="02040503050406030204" pitchFamily="18" charset="0"/>
                                    </a:rPr>
                                    <m:t>2</m:t>
                                  </m:r>
                                </m:sup>
                              </m:sSup>
                              <m:r>
                                <a:rPr lang="en-US" altLang="zh-TW" sz="1350" i="1">
                                  <a:latin typeface="Cambria Math" panose="02040503050406030204" pitchFamily="18" charset="0"/>
                                  <a:ea typeface="Cambria Math" panose="02040503050406030204" pitchFamily="18" charset="0"/>
                                </a:rPr>
                                <m:t>+</m:t>
                              </m:r>
                              <m:nary>
                                <m:naryPr>
                                  <m:chr m:val="∑"/>
                                  <m:supHide m:val="on"/>
                                  <m:ctrlPr>
                                    <a:rPr lang="en-US" altLang="zh-TW" sz="1350" i="1">
                                      <a:latin typeface="Cambria Math" panose="02040503050406030204" pitchFamily="18" charset="0"/>
                                      <a:ea typeface="Cambria Math" panose="02040503050406030204" pitchFamily="18" charset="0"/>
                                    </a:rPr>
                                  </m:ctrlPr>
                                </m:naryPr>
                                <m:sub>
                                  <m:sSup>
                                    <m:sSupPr>
                                      <m:ctrlPr>
                                        <a:rPr lang="en-US" altLang="zh-TW" sz="1350" i="1" smtClean="0">
                                          <a:solidFill>
                                            <a:srgbClr val="FF0000"/>
                                          </a:solidFill>
                                          <a:latin typeface="Cambria Math" panose="02040503050406030204" pitchFamily="18" charset="0"/>
                                          <a:ea typeface="Cambria Math" panose="02040503050406030204" pitchFamily="18" charset="0"/>
                                        </a:rPr>
                                      </m:ctrlPr>
                                    </m:sSupPr>
                                    <m:e>
                                      <m:r>
                                        <m:rPr>
                                          <m:brk m:alnAt="7"/>
                                        </m:rP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r>
                                        <m:rPr>
                                          <m:brk m:alnAt="7"/>
                                        </m:rPr>
                                        <a:rPr lang="en-US" altLang="zh-TW" sz="1350" i="1">
                                          <a:solidFill>
                                            <a:srgbClr val="FF0000"/>
                                          </a:solidFill>
                                          <a:latin typeface="Cambria Math" panose="02040503050406030204" pitchFamily="18" charset="0"/>
                                          <a:ea typeface="Cambria Math" panose="02040503050406030204" pitchFamily="18" charset="0"/>
                                        </a:rPr>
                                        <m:t>′</m:t>
                                      </m:r>
                                    </m:sup>
                                  </m:sSup>
                                  <m:r>
                                    <a:rPr lang="en-US" altLang="zh-TW" sz="1350" i="1">
                                      <a:solidFill>
                                        <a:srgbClr val="FF0000"/>
                                      </a:solidFill>
                                      <a:latin typeface="Cambria Math" panose="02040503050406030204" pitchFamily="18" charset="0"/>
                                      <a:ea typeface="Cambria Math" panose="02040503050406030204" pitchFamily="18" charset="0"/>
                                    </a:rPr>
                                    <m:t>=</m:t>
                                  </m:r>
                                  <m:sSup>
                                    <m:sSupPr>
                                      <m:ctrlPr>
                                        <a:rPr lang="en-US" altLang="zh-TW" sz="1350" i="1">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r>
                                    <a:rPr lang="en-US" altLang="zh-TW" sz="1350" i="1">
                                      <a:solidFill>
                                        <a:srgbClr val="FF0000"/>
                                      </a:solidFill>
                                      <a:latin typeface="Cambria Math" panose="02040503050406030204" pitchFamily="18" charset="0"/>
                                      <a:ea typeface="Cambria Math" panose="02040503050406030204" pitchFamily="18" charset="0"/>
                                    </a:rPr>
                                    <m:t>−</m:t>
                                  </m:r>
                                  <m:r>
                                    <a:rPr lang="en-US" altLang="zh-TW" sz="1350" i="1">
                                      <a:solidFill>
                                        <a:srgbClr val="FF0000"/>
                                      </a:solidFill>
                                      <a:latin typeface="Cambria Math" panose="02040503050406030204" pitchFamily="18" charset="0"/>
                                      <a:ea typeface="Cambria Math" panose="02040503050406030204" pitchFamily="18" charset="0"/>
                                    </a:rPr>
                                    <m:t>𝑛</m:t>
                                  </m:r>
                                  <m:r>
                                    <m:rPr>
                                      <m:brk m:alnAt="7"/>
                                    </m:rPr>
                                    <a:rPr lang="en-US" altLang="zh-TW" sz="1350" i="1">
                                      <a:latin typeface="Cambria Math" panose="02040503050406030204" pitchFamily="18" charset="0"/>
                                      <a:ea typeface="Cambria Math" panose="02040503050406030204" pitchFamily="18" charset="0"/>
                                    </a:rPr>
                                    <m:t>&lt;</m:t>
                                  </m:r>
                                  <m:r>
                                    <a:rPr lang="en-US" altLang="zh-TW" sz="1350" i="1">
                                      <a:latin typeface="Cambria Math" panose="02040503050406030204" pitchFamily="18" charset="0"/>
                                      <a:ea typeface="Cambria Math" panose="02040503050406030204" pitchFamily="18" charset="0"/>
                                    </a:rPr>
                                    <m:t>0</m:t>
                                  </m:r>
                                </m:sub>
                                <m:sup/>
                                <m:e>
                                  <m:sSup>
                                    <m:sSupPr>
                                      <m:ctrlPr>
                                        <a:rPr lang="en-US" altLang="zh-TW" sz="1350" i="1">
                                          <a:latin typeface="Cambria Math" panose="02040503050406030204" pitchFamily="18" charset="0"/>
                                          <a:ea typeface="Cambria Math" panose="02040503050406030204" pitchFamily="18" charset="0"/>
                                        </a:rPr>
                                      </m:ctrlPr>
                                    </m:sSupPr>
                                    <m:e>
                                      <m:d>
                                        <m:dPr>
                                          <m:begChr m:val="["/>
                                          <m:endChr m:val="]"/>
                                          <m:ctrlPr>
                                            <a:rPr lang="en-US" altLang="zh-TW" sz="1350" i="1">
                                              <a:latin typeface="Cambria Math" panose="02040503050406030204" pitchFamily="18" charset="0"/>
                                              <a:ea typeface="Cambria Math" panose="02040503050406030204" pitchFamily="18" charset="0"/>
                                            </a:rPr>
                                          </m:ctrlPr>
                                        </m:dPr>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sSup>
                                                <m:sSupPr>
                                                  <m:ctrlPr>
                                                    <a:rPr lang="en-US" altLang="zh-TW" sz="1350" i="1" smtClean="0">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e>
                                          </m:d>
                                          <m:r>
                                            <a:rPr lang="en-US" altLang="zh-TW" sz="1350" i="1">
                                              <a:latin typeface="Cambria Math" panose="02040503050406030204" pitchFamily="18" charset="0"/>
                                              <a:ea typeface="Cambria Math" panose="02040503050406030204" pitchFamily="18" charset="0"/>
                                            </a:rPr>
                                            <m:t>−</m:t>
                                          </m:r>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m:t>
                                              </m:r>
                                              <m:sSup>
                                                <m:sSupPr>
                                                  <m:ctrlPr>
                                                    <a:rPr lang="en-US" altLang="zh-TW" sz="1350" i="1" smtClean="0">
                                                      <a:solidFill>
                                                        <a:srgbClr val="FF0000"/>
                                                      </a:solidFill>
                                                      <a:latin typeface="Cambria Math" panose="02040503050406030204" pitchFamily="18" charset="0"/>
                                                      <a:ea typeface="Cambria Math" panose="02040503050406030204" pitchFamily="18" charset="0"/>
                                                    </a:rPr>
                                                  </m:ctrlPr>
                                                </m:sSupPr>
                                                <m:e>
                                                  <m:r>
                                                    <a:rPr lang="en-US" altLang="zh-TW" sz="1350" i="1">
                                                      <a:solidFill>
                                                        <a:srgbClr val="FF0000"/>
                                                      </a:solidFill>
                                                      <a:latin typeface="Cambria Math" panose="02040503050406030204" pitchFamily="18" charset="0"/>
                                                      <a:ea typeface="Cambria Math" panose="02040503050406030204" pitchFamily="18" charset="0"/>
                                                    </a:rPr>
                                                    <m:t>𝑛</m:t>
                                                  </m:r>
                                                </m:e>
                                                <m:sup>
                                                  <m:r>
                                                    <a:rPr lang="en-US" altLang="zh-TW" sz="1350" i="1">
                                                      <a:solidFill>
                                                        <a:srgbClr val="FF0000"/>
                                                      </a:solidFill>
                                                      <a:latin typeface="Cambria Math" panose="02040503050406030204" pitchFamily="18" charset="0"/>
                                                      <a:ea typeface="Cambria Math" panose="02040503050406030204" pitchFamily="18" charset="0"/>
                                                    </a:rPr>
                                                    <m:t>′′</m:t>
                                                  </m:r>
                                                </m:sup>
                                              </m:sSup>
                                            </m:e>
                                          </m:d>
                                        </m:e>
                                      </m:d>
                                    </m:e>
                                    <m:sup>
                                      <m:r>
                                        <a:rPr lang="en-US" altLang="zh-TW" sz="1350" i="1">
                                          <a:latin typeface="Cambria Math" panose="02040503050406030204" pitchFamily="18" charset="0"/>
                                          <a:ea typeface="Cambria Math" panose="02040503050406030204" pitchFamily="18" charset="0"/>
                                        </a:rPr>
                                        <m:t>2</m:t>
                                      </m:r>
                                    </m:sup>
                                  </m:sSup>
                                </m:e>
                              </m:nary>
                            </m:e>
                          </m:nary>
                        </m:e>
                      </m:d>
                      <m:r>
                        <a:rPr lang="en-US" altLang="zh-TW" sz="1350" i="1">
                          <a:latin typeface="Cambria Math" panose="02040503050406030204" pitchFamily="18" charset="0"/>
                          <a:ea typeface="Cambria Math" panose="02040503050406030204" pitchFamily="18" charset="0"/>
                        </a:rPr>
                        <m:t>+</m:t>
                      </m:r>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𝐷</m:t>
                          </m:r>
                        </m:e>
                        <m:sub>
                          <m:r>
                            <a:rPr lang="zh-TW" altLang="en-US" sz="1350" i="1">
                              <a:latin typeface="Cambria Math" panose="02040503050406030204" pitchFamily="18" charset="0"/>
                              <a:ea typeface="Cambria Math" panose="02040503050406030204" pitchFamily="18" charset="0"/>
                            </a:rPr>
                            <m:t>𝜂</m:t>
                          </m:r>
                        </m:sub>
                      </m:sSub>
                      <m:r>
                        <a:rPr lang="en-US" altLang="zh-TW" sz="1350" b="0" i="1" smtClean="0">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r>
                        <a:rPr lang="en-US" altLang="zh-TW" sz="1350" b="0" i="1" smtClean="0">
                          <a:latin typeface="Cambria Math" panose="02040503050406030204" pitchFamily="18" charset="0"/>
                          <a:ea typeface="Cambria Math" panose="02040503050406030204" pitchFamily="18" charset="0"/>
                        </a:rPr>
                        <m:t>2</m:t>
                      </m:r>
                      <m:r>
                        <m:rPr>
                          <m:sty m:val="p"/>
                        </m:rPr>
                        <a:rPr lang="el-GR" altLang="zh-TW" sz="1350" i="1">
                          <a:latin typeface="Cambria Math" panose="02040503050406030204" pitchFamily="18" charset="0"/>
                          <a:ea typeface="Cambria Math" panose="02040503050406030204" pitchFamily="18" charset="0"/>
                        </a:rPr>
                        <m:t>Δ</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oMath>
                  </m:oMathPara>
                </a14:m>
                <a:endParaRPr lang="en-US" altLang="zh-TW" sz="1350"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350">
                          <a:latin typeface="Cambria Math" panose="02040503050406030204" pitchFamily="18" charset="0"/>
                          <a:ea typeface="Cambria Math" panose="02040503050406030204" pitchFamily="18" charset="0"/>
                        </a:rPr>
                        <m:t>=</m:t>
                      </m:r>
                      <m:r>
                        <m:rPr>
                          <m:sty m:val="p"/>
                        </m:rPr>
                        <a:rPr lang="en-US" altLang="zh-TW" sz="1350">
                          <a:latin typeface="Cambria Math" panose="02040503050406030204" pitchFamily="18" charset="0"/>
                          <a:ea typeface="Cambria Math" panose="02040503050406030204" pitchFamily="18" charset="0"/>
                        </a:rPr>
                        <m:t>E</m:t>
                      </m:r>
                      <m:d>
                        <m:dPr>
                          <m:ctrlPr>
                            <a:rPr lang="en-US" altLang="zh-TW" sz="1350" i="1">
                              <a:latin typeface="Cambria Math" panose="02040503050406030204" pitchFamily="18" charset="0"/>
                              <a:ea typeface="Cambria Math" panose="02040503050406030204" pitchFamily="18" charset="0"/>
                            </a:rPr>
                          </m:ctrlPr>
                        </m:dPr>
                        <m:e>
                          <m:func>
                            <m:funcPr>
                              <m:ctrlPr>
                                <a:rPr lang="en-US" altLang="zh-TW" sz="1350" i="1">
                                  <a:latin typeface="Cambria Math" panose="02040503050406030204" pitchFamily="18" charset="0"/>
                                  <a:ea typeface="Cambria Math" panose="02040503050406030204" pitchFamily="18" charset="0"/>
                                </a:rPr>
                              </m:ctrlPr>
                            </m:funcPr>
                            <m:fName>
                              <m:sSup>
                                <m:sSupPr>
                                  <m:ctrlPr>
                                    <a:rPr lang="en-US" altLang="zh-TW" sz="1350" i="1">
                                      <a:latin typeface="Cambria Math" panose="02040503050406030204" pitchFamily="18" charset="0"/>
                                      <a:ea typeface="Cambria Math" panose="02040503050406030204" pitchFamily="18" charset="0"/>
                                    </a:rPr>
                                  </m:ctrlPr>
                                </m:sSupPr>
                                <m:e>
                                  <m:r>
                                    <m:rPr>
                                      <m:sty m:val="p"/>
                                    </m:rPr>
                                    <a:rPr lang="en-US" altLang="zh-TW" sz="1350">
                                      <a:latin typeface="Cambria Math" panose="02040503050406030204" pitchFamily="18" charset="0"/>
                                      <a:ea typeface="Cambria Math" panose="02040503050406030204" pitchFamily="18" charset="0"/>
                                    </a:rPr>
                                    <m:t>ln</m:t>
                                  </m:r>
                                </m:e>
                                <m:sup>
                                  <m:r>
                                    <a:rPr lang="en-US" altLang="zh-TW" sz="1350" i="1">
                                      <a:latin typeface="Cambria Math" panose="02040503050406030204" pitchFamily="18" charset="0"/>
                                      <a:ea typeface="Cambria Math" panose="02040503050406030204" pitchFamily="18" charset="0"/>
                                    </a:rPr>
                                    <m:t>2</m:t>
                                  </m:r>
                                </m:sup>
                              </m:sSup>
                            </m:fName>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𝑉</m:t>
                                  </m:r>
                                </m:e>
                                <m:sub>
                                  <m:r>
                                    <a:rPr lang="en-US" altLang="zh-TW" sz="1350" i="1">
                                      <a:latin typeface="Cambria Math" panose="02040503050406030204" pitchFamily="18" charset="0"/>
                                      <a:ea typeface="Cambria Math" panose="02040503050406030204" pitchFamily="18" charset="0"/>
                                    </a:rPr>
                                    <m:t>𝑛</m:t>
                                  </m:r>
                                </m:sub>
                              </m:sSub>
                            </m:e>
                          </m:func>
                        </m:e>
                      </m:d>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 </m:t>
                          </m:r>
                          <m:nary>
                            <m:naryPr>
                              <m:chr m:val="∑"/>
                              <m:supHide m:val="on"/>
                              <m:ctrlPr>
                                <a:rPr lang="en-US" altLang="zh-TW" sz="1350" i="1">
                                  <a:latin typeface="Cambria Math" panose="02040503050406030204" pitchFamily="18" charset="0"/>
                                  <a:ea typeface="Cambria Math" panose="02040503050406030204" pitchFamily="18" charset="0"/>
                                </a:rPr>
                              </m:ctrlPr>
                            </m:naryPr>
                            <m:sub>
                              <m:r>
                                <a:rPr lang="en-US" altLang="zh-TW" sz="1350" i="1">
                                  <a:latin typeface="Cambria Math" panose="02040503050406030204" pitchFamily="18" charset="0"/>
                                  <a:ea typeface="Cambria Math" panose="02040503050406030204" pitchFamily="18" charset="0"/>
                                </a:rPr>
                                <m:t>0</m:t>
                              </m:r>
                              <m:r>
                                <a:rPr lang="en-US" altLang="zh-TW" sz="1350" b="0" i="1" smtClean="0">
                                  <a:latin typeface="Cambria Math" panose="02040503050406030204" pitchFamily="18" charset="0"/>
                                  <a:ea typeface="Cambria Math" panose="02040503050406030204" pitchFamily="18" charset="0"/>
                                </a:rPr>
                                <m:t>&lt;</m:t>
                              </m:r>
                              <m:r>
                                <a:rPr lang="en-US" altLang="zh-TW" sz="1350" b="0" i="1" smtClean="0">
                                  <a:solidFill>
                                    <a:srgbClr val="FF0000"/>
                                  </a:solidFill>
                                  <a:latin typeface="Cambria Math" panose="02040503050406030204" pitchFamily="18" charset="0"/>
                                  <a:ea typeface="Cambria Math" panose="02040503050406030204" pitchFamily="18" charset="0"/>
                                </a:rPr>
                                <m:t>𝑛</m:t>
                              </m:r>
                              <m:r>
                                <a:rPr lang="en-US" altLang="zh-TW" sz="1350" b="0" i="1" smtClean="0">
                                  <a:solidFill>
                                    <a:srgbClr val="FF0000"/>
                                  </a:solidFill>
                                  <a:latin typeface="Cambria Math" panose="02040503050406030204" pitchFamily="18" charset="0"/>
                                  <a:ea typeface="Cambria Math" panose="02040503050406030204" pitchFamily="18" charset="0"/>
                                </a:rPr>
                                <m:t>=−</m:t>
                              </m:r>
                              <m:sSup>
                                <m:sSupPr>
                                  <m:ctrlPr>
                                    <a:rPr lang="en-US" altLang="zh-TW" sz="1350" b="0" i="1" smtClean="0">
                                      <a:solidFill>
                                        <a:srgbClr val="FF0000"/>
                                      </a:solidFill>
                                      <a:latin typeface="Cambria Math" panose="02040503050406030204" pitchFamily="18" charset="0"/>
                                      <a:ea typeface="Cambria Math" panose="02040503050406030204" pitchFamily="18" charset="0"/>
                                    </a:rPr>
                                  </m:ctrlPr>
                                </m:sSupPr>
                                <m:e>
                                  <m:r>
                                    <a:rPr lang="en-US" altLang="zh-TW" sz="1350" b="0" i="1" smtClean="0">
                                      <a:solidFill>
                                        <a:srgbClr val="FF0000"/>
                                      </a:solidFill>
                                      <a:latin typeface="Cambria Math" panose="02040503050406030204" pitchFamily="18" charset="0"/>
                                      <a:ea typeface="Cambria Math" panose="02040503050406030204" pitchFamily="18" charset="0"/>
                                    </a:rPr>
                                    <m:t>𝑛</m:t>
                                  </m:r>
                                </m:e>
                                <m:sup>
                                  <m:r>
                                    <a:rPr lang="en-US" altLang="zh-TW" sz="1350" b="0" i="1" smtClean="0">
                                      <a:solidFill>
                                        <a:srgbClr val="FF0000"/>
                                      </a:solidFill>
                                      <a:latin typeface="Cambria Math" panose="02040503050406030204" pitchFamily="18" charset="0"/>
                                      <a:ea typeface="Cambria Math" panose="02040503050406030204" pitchFamily="18" charset="0"/>
                                    </a:rPr>
                                    <m:t>′′</m:t>
                                  </m:r>
                                </m:sup>
                              </m:sSup>
                              <m:r>
                                <a:rPr lang="en-US" altLang="zh-TW" sz="1350" b="0" i="1" smtClean="0">
                                  <a:latin typeface="Cambria Math" panose="02040503050406030204" pitchFamily="18" charset="0"/>
                                  <a:ea typeface="Cambria Math" panose="02040503050406030204" pitchFamily="18" charset="0"/>
                                </a:rPr>
                                <m:t>≤</m:t>
                              </m:r>
                              <m:r>
                                <a:rPr lang="en-US" altLang="zh-TW" sz="1350" b="0" i="1" smtClean="0">
                                  <a:latin typeface="Cambria Math" panose="02040503050406030204" pitchFamily="18" charset="0"/>
                                  <a:ea typeface="Cambria Math" panose="02040503050406030204" pitchFamily="18" charset="0"/>
                                </a:rPr>
                                <m:t>𝑙</m:t>
                              </m:r>
                            </m:sub>
                            <m:sup/>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sSup>
                                <m:sSupPr>
                                  <m:ctrlPr>
                                    <a:rPr lang="en-US" altLang="zh-TW" sz="1350" i="1">
                                      <a:latin typeface="Cambria Math" panose="02040503050406030204" pitchFamily="18" charset="0"/>
                                      <a:ea typeface="Cambria Math" panose="02040503050406030204" pitchFamily="18" charset="0"/>
                                    </a:rPr>
                                  </m:ctrlPr>
                                </m:sSupPr>
                                <m:e>
                                  <m:d>
                                    <m:dPr>
                                      <m:ctrlPr>
                                        <a:rPr lang="en-US" altLang="zh-TW" sz="1350" i="1" smtClean="0">
                                          <a:latin typeface="Cambria Math" panose="02040503050406030204" pitchFamily="18" charset="0"/>
                                          <a:ea typeface="Cambria Math" panose="02040503050406030204" pitchFamily="18" charset="0"/>
                                        </a:rPr>
                                      </m:ctrlPr>
                                    </m:dPr>
                                    <m:e>
                                      <m:r>
                                        <a:rPr lang="en-US" altLang="zh-TW" sz="1350" b="0" i="1" smtClean="0">
                                          <a:solidFill>
                                            <a:srgbClr val="FF0000"/>
                                          </a:solidFill>
                                          <a:latin typeface="Cambria Math" panose="02040503050406030204" pitchFamily="18" charset="0"/>
                                          <a:ea typeface="Cambria Math" panose="02040503050406030204" pitchFamily="18" charset="0"/>
                                        </a:rPr>
                                        <m:t>𝑛</m:t>
                                      </m:r>
                                    </m:e>
                                  </m:d>
                                </m:e>
                                <m:sup>
                                  <m:r>
                                    <a:rPr lang="en-US" altLang="zh-TW" sz="1350" i="1">
                                      <a:latin typeface="Cambria Math" panose="02040503050406030204" pitchFamily="18" charset="0"/>
                                      <a:ea typeface="Cambria Math" panose="02040503050406030204" pitchFamily="18" charset="0"/>
                                    </a:rPr>
                                    <m:t>2</m:t>
                                  </m:r>
                                </m:sup>
                              </m:sSup>
                              <m:nary>
                                <m:naryPr>
                                  <m:chr m:val="∑"/>
                                  <m:supHide m:val="on"/>
                                  <m:ctrlPr>
                                    <a:rPr lang="en-US" altLang="zh-TW" sz="1350" i="1">
                                      <a:latin typeface="Cambria Math" panose="02040503050406030204" pitchFamily="18" charset="0"/>
                                      <a:ea typeface="Cambria Math" panose="02040503050406030204" pitchFamily="18" charset="0"/>
                                    </a:rPr>
                                  </m:ctrlPr>
                                </m:naryPr>
                                <m:sub>
                                  <m:sSup>
                                    <m:sSupPr>
                                      <m:ctrlPr>
                                        <a:rPr lang="en-US" altLang="zh-TW" sz="1350" i="1">
                                          <a:latin typeface="Cambria Math" panose="02040503050406030204" pitchFamily="18" charset="0"/>
                                          <a:ea typeface="Cambria Math" panose="02040503050406030204" pitchFamily="18" charset="0"/>
                                        </a:rPr>
                                      </m:ctrlPr>
                                    </m:sSupPr>
                                    <m:e>
                                      <m:r>
                                        <a:rPr lang="en-US" altLang="zh-TW" sz="1350" i="1">
                                          <a:latin typeface="Cambria Math" panose="02040503050406030204" pitchFamily="18" charset="0"/>
                                          <a:ea typeface="Cambria Math" panose="02040503050406030204" pitchFamily="18" charset="0"/>
                                        </a:rPr>
                                        <m:t>𝑛</m:t>
                                      </m:r>
                                      <m:r>
                                        <a:rPr lang="en-US" altLang="zh-TW" sz="1350" i="1">
                                          <a:latin typeface="Cambria Math" panose="02040503050406030204" pitchFamily="18" charset="0"/>
                                          <a:ea typeface="Cambria Math" panose="02040503050406030204" pitchFamily="18" charset="0"/>
                                        </a:rPr>
                                        <m:t>=−</m:t>
                                      </m:r>
                                      <m:r>
                                        <m:rPr>
                                          <m:brk m:alnAt="7"/>
                                        </m:rPr>
                                        <a:rPr lang="en-US" altLang="zh-TW" sz="1350" i="1">
                                          <a:latin typeface="Cambria Math" panose="02040503050406030204" pitchFamily="18" charset="0"/>
                                          <a:ea typeface="Cambria Math" panose="02040503050406030204" pitchFamily="18" charset="0"/>
                                        </a:rPr>
                                        <m:t>𝑛</m:t>
                                      </m:r>
                                    </m:e>
                                    <m:sup>
                                      <m:r>
                                        <a:rPr lang="en-US" altLang="zh-TW" sz="1350" i="1">
                                          <a:latin typeface="Cambria Math" panose="02040503050406030204" pitchFamily="18" charset="0"/>
                                          <a:ea typeface="Cambria Math" panose="02040503050406030204" pitchFamily="18" charset="0"/>
                                        </a:rPr>
                                        <m:t>′</m:t>
                                      </m:r>
                                      <m:r>
                                        <m:rPr>
                                          <m:brk m:alnAt="7"/>
                                        </m:rPr>
                                        <a:rPr lang="en-US" altLang="zh-TW" sz="1350" i="1">
                                          <a:latin typeface="Cambria Math" panose="02040503050406030204" pitchFamily="18" charset="0"/>
                                          <a:ea typeface="Cambria Math" panose="02040503050406030204" pitchFamily="18" charset="0"/>
                                        </a:rPr>
                                        <m:t>′</m:t>
                                      </m:r>
                                    </m:sup>
                                  </m:sSup>
                                  <m:r>
                                    <a:rPr lang="en-US" altLang="zh-TW" sz="1350" i="1">
                                      <a:latin typeface="Cambria Math" panose="02040503050406030204" pitchFamily="18" charset="0"/>
                                      <a:ea typeface="Cambria Math" panose="02040503050406030204" pitchFamily="18" charset="0"/>
                                    </a:rPr>
                                    <m:t>&gt;0</m:t>
                                  </m:r>
                                </m:sub>
                                <m:sup/>
                                <m:e>
                                  <m:sSup>
                                    <m:sSupPr>
                                      <m:ctrlPr>
                                        <a:rPr lang="en-US" altLang="zh-TW" sz="1350" i="1">
                                          <a:latin typeface="Cambria Math" panose="02040503050406030204" pitchFamily="18" charset="0"/>
                                          <a:ea typeface="Cambria Math" panose="02040503050406030204" pitchFamily="18" charset="0"/>
                                        </a:rPr>
                                      </m:ctrlPr>
                                    </m:sSupPr>
                                    <m:e>
                                      <m:d>
                                        <m:dPr>
                                          <m:begChr m:val="["/>
                                          <m:endChr m:val="]"/>
                                          <m:ctrlPr>
                                            <a:rPr lang="en-US" altLang="zh-TW" sz="1350" i="1">
                                              <a:latin typeface="Cambria Math" panose="02040503050406030204" pitchFamily="18" charset="0"/>
                                              <a:ea typeface="Cambria Math" panose="02040503050406030204" pitchFamily="18" charset="0"/>
                                            </a:rPr>
                                          </m:ctrlPr>
                                        </m:dPr>
                                        <m:e>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r>
                                                <a:rPr lang="en-US" altLang="zh-TW" sz="1350" i="1" smtClean="0">
                                                  <a:solidFill>
                                                    <a:srgbClr val="FF0000"/>
                                                  </a:solidFill>
                                                  <a:latin typeface="Cambria Math" panose="02040503050406030204" pitchFamily="18" charset="0"/>
                                                  <a:ea typeface="Cambria Math" panose="02040503050406030204" pitchFamily="18" charset="0"/>
                                                </a:rPr>
                                                <m:t>𝑛</m:t>
                                              </m:r>
                                            </m:e>
                                          </m:d>
                                          <m:r>
                                            <a:rPr lang="en-US" altLang="zh-TW" sz="1350" i="1">
                                              <a:latin typeface="Cambria Math" panose="02040503050406030204" pitchFamily="18" charset="0"/>
                                              <a:ea typeface="Cambria Math" panose="02040503050406030204" pitchFamily="18" charset="0"/>
                                            </a:rPr>
                                            <m:t>−</m:t>
                                          </m:r>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𝐺</m:t>
                                              </m:r>
                                            </m:e>
                                            <m:sub>
                                              <m:r>
                                                <a:rPr lang="en-US" altLang="zh-TW" sz="1350" i="1">
                                                  <a:latin typeface="Cambria Math" panose="02040503050406030204" pitchFamily="18" charset="0"/>
                                                  <a:ea typeface="Cambria Math" panose="02040503050406030204" pitchFamily="18" charset="0"/>
                                                </a:rPr>
                                                <m:t>0</m:t>
                                              </m:r>
                                            </m:sub>
                                          </m:sSub>
                                          <m:d>
                                            <m:dPr>
                                              <m:ctrlPr>
                                                <a:rPr lang="en-US" altLang="zh-TW" sz="1350" i="1">
                                                  <a:latin typeface="Cambria Math" panose="02040503050406030204" pitchFamily="18" charset="0"/>
                                                  <a:ea typeface="Cambria Math" panose="02040503050406030204" pitchFamily="18" charset="0"/>
                                                </a:rPr>
                                              </m:ctrlPr>
                                            </m:dPr>
                                            <m:e>
                                              <m:r>
                                                <a:rPr lang="en-US" altLang="zh-TW" sz="1350" i="1" smtClean="0">
                                                  <a:solidFill>
                                                    <a:srgbClr val="FF0000"/>
                                                  </a:solidFill>
                                                  <a:latin typeface="Cambria Math" panose="02040503050406030204" pitchFamily="18" charset="0"/>
                                                  <a:ea typeface="Cambria Math" panose="02040503050406030204" pitchFamily="18" charset="0"/>
                                                </a:rPr>
                                                <m:t>𝑛</m:t>
                                              </m:r>
                                            </m:e>
                                          </m:d>
                                        </m:e>
                                      </m:d>
                                    </m:e>
                                    <m:sup>
                                      <m:r>
                                        <a:rPr lang="en-US" altLang="zh-TW" sz="1350" i="1">
                                          <a:latin typeface="Cambria Math" panose="02040503050406030204" pitchFamily="18" charset="0"/>
                                          <a:ea typeface="Cambria Math" panose="02040503050406030204" pitchFamily="18" charset="0"/>
                                        </a:rPr>
                                        <m:t>2</m:t>
                                      </m:r>
                                    </m:sup>
                                  </m:sSup>
                                </m:e>
                              </m:nary>
                            </m:e>
                          </m:nary>
                        </m:e>
                      </m:d>
                      <m:r>
                        <a:rPr lang="en-US" altLang="zh-TW" sz="1350" i="1">
                          <a:latin typeface="Cambria Math" panose="02040503050406030204" pitchFamily="18" charset="0"/>
                          <a:ea typeface="Cambria Math" panose="02040503050406030204" pitchFamily="18" charset="0"/>
                        </a:rPr>
                        <m:t>+</m:t>
                      </m:r>
                      <m:sSub>
                        <m:sSubPr>
                          <m:ctrlPr>
                            <a:rPr lang="en-US" altLang="zh-TW" sz="1350" i="1">
                              <a:latin typeface="Cambria Math" panose="02040503050406030204" pitchFamily="18" charset="0"/>
                              <a:ea typeface="Cambria Math" panose="02040503050406030204" pitchFamily="18" charset="0"/>
                            </a:rPr>
                          </m:ctrlPr>
                        </m:sSubPr>
                        <m:e>
                          <m:r>
                            <a:rPr lang="en-US" altLang="zh-TW" sz="1350" i="1">
                              <a:latin typeface="Cambria Math" panose="02040503050406030204" pitchFamily="18" charset="0"/>
                              <a:ea typeface="Cambria Math" panose="02040503050406030204" pitchFamily="18" charset="0"/>
                            </a:rPr>
                            <m:t>𝐷</m:t>
                          </m:r>
                        </m:e>
                        <m:sub>
                          <m:r>
                            <a:rPr lang="zh-TW" altLang="en-US" sz="1350" i="1">
                              <a:latin typeface="Cambria Math" panose="02040503050406030204" pitchFamily="18" charset="0"/>
                              <a:ea typeface="Cambria Math" panose="02040503050406030204" pitchFamily="18" charset="0"/>
                            </a:rPr>
                            <m:t>𝜂</m:t>
                          </m:r>
                        </m:sub>
                      </m:sSub>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+2</m:t>
                      </m:r>
                      <m:r>
                        <m:rPr>
                          <m:sty m:val="p"/>
                        </m:rPr>
                        <a:rPr lang="el-GR" altLang="zh-TW" sz="1350" i="1">
                          <a:latin typeface="Cambria Math" panose="02040503050406030204" pitchFamily="18" charset="0"/>
                          <a:ea typeface="Cambria Math" panose="02040503050406030204" pitchFamily="18" charset="0"/>
                        </a:rPr>
                        <m:t>Δ</m:t>
                      </m:r>
                      <m:r>
                        <a:rPr lang="en-US" altLang="zh-TW" sz="1350" i="1">
                          <a:latin typeface="Cambria Math" panose="02040503050406030204" pitchFamily="18" charset="0"/>
                          <a:ea typeface="Cambria Math" panose="02040503050406030204" pitchFamily="18" charset="0"/>
                        </a:rPr>
                        <m:t>(</m:t>
                      </m:r>
                      <m:r>
                        <a:rPr lang="en-US" altLang="zh-TW" sz="1350" i="1">
                          <a:latin typeface="Cambria Math" panose="02040503050406030204" pitchFamily="18" charset="0"/>
                          <a:ea typeface="Cambria Math" panose="02040503050406030204" pitchFamily="18" charset="0"/>
                        </a:rPr>
                        <m:t>𝑙</m:t>
                      </m:r>
                      <m:r>
                        <a:rPr lang="en-US" altLang="zh-TW" sz="1350" i="1">
                          <a:latin typeface="Cambria Math" panose="02040503050406030204" pitchFamily="18" charset="0"/>
                          <a:ea typeface="Cambria Math" panose="02040503050406030204" pitchFamily="18" charset="0"/>
                        </a:rPr>
                        <m:t>)</m:t>
                      </m:r>
                    </m:oMath>
                  </m:oMathPara>
                </a14:m>
                <a:endParaRPr lang="en-US" altLang="zh-TW" sz="1350" dirty="0">
                  <a:latin typeface="Cambria Math" panose="02040503050406030204" pitchFamily="18" charset="0"/>
                  <a:ea typeface="Cambria Math" panose="02040503050406030204" pitchFamily="18" charset="0"/>
                </a:endParaRPr>
              </a:p>
              <a:p>
                <a:pPr algn="ctr"/>
                <a:endParaRPr lang="en-US" altLang="zh-TW" sz="1350" dirty="0">
                  <a:latin typeface="Cambria Math" panose="02040503050406030204" pitchFamily="18" charset="0"/>
                  <a:ea typeface="Cambria Math" panose="02040503050406030204" pitchFamily="18" charset="0"/>
                </a:endParaRPr>
              </a:p>
              <a:p>
                <a:pPr algn="ctr"/>
                <a:endParaRPr lang="en-US" altLang="zh-TW" sz="1350" dirty="0">
                  <a:latin typeface="Cambria Math" panose="02040503050406030204" pitchFamily="18" charset="0"/>
                  <a:ea typeface="Cambria Math" panose="02040503050406030204" pitchFamily="18" charset="0"/>
                </a:endParaRPr>
              </a:p>
              <a:p>
                <a:pPr algn="ctr"/>
                <a:endParaRPr lang="en-US" altLang="zh-TW" sz="1350" b="0" i="0" dirty="0">
                  <a:latin typeface="Cambria Math" panose="02040503050406030204" pitchFamily="18" charset="0"/>
                  <a:ea typeface="Cambria Math" panose="02040503050406030204" pitchFamily="18" charset="0"/>
                </a:endParaRPr>
              </a:p>
            </p:txBody>
          </p:sp>
        </mc:Choice>
        <mc:Fallback xmlns="">
          <p:sp>
            <p:nvSpPr>
              <p:cNvPr id="22" name="文字方塊 21">
                <a:extLst>
                  <a:ext uri="{FF2B5EF4-FFF2-40B4-BE49-F238E27FC236}">
                    <a16:creationId xmlns:a16="http://schemas.microsoft.com/office/drawing/2014/main" id="{8F7B277A-7036-4A4C-8206-C7CFCF3A776F}"/>
                  </a:ext>
                </a:extLst>
              </p:cNvPr>
              <p:cNvSpPr txBox="1">
                <a:spLocks noRot="1" noChangeAspect="1" noMove="1" noResize="1" noEditPoints="1" noAdjustHandles="1" noChangeArrowheads="1" noChangeShapeType="1" noTextEdit="1"/>
              </p:cNvSpPr>
              <p:nvPr/>
            </p:nvSpPr>
            <p:spPr>
              <a:xfrm>
                <a:off x="182880" y="2543835"/>
                <a:ext cx="12009120" cy="4679486"/>
              </a:xfrm>
              <a:prstGeom prst="rect">
                <a:avLst/>
              </a:prstGeom>
              <a:blipFill>
                <a:blip r:embed="rId3"/>
                <a:stretch>
                  <a:fillRect/>
                </a:stretch>
              </a:blipFill>
              <a:ln>
                <a:noFill/>
              </a:ln>
            </p:spPr>
            <p:txBody>
              <a:bodyPr/>
              <a:lstStyle/>
              <a:p>
                <a:r>
                  <a:rPr lang="zh-TW" altLang="en-US">
                    <a:noFill/>
                  </a:rPr>
                  <a:t> </a:t>
                </a:r>
              </a:p>
            </p:txBody>
          </p:sp>
        </mc:Fallback>
      </mc:AlternateContent>
      <p:sp>
        <p:nvSpPr>
          <p:cNvPr id="2" name="文字方塊 1">
            <a:extLst>
              <a:ext uri="{FF2B5EF4-FFF2-40B4-BE49-F238E27FC236}">
                <a16:creationId xmlns:a16="http://schemas.microsoft.com/office/drawing/2014/main" id="{CD84E88A-F1AC-4457-BC50-1FBB920D5DB7}"/>
              </a:ext>
            </a:extLst>
          </p:cNvPr>
          <p:cNvSpPr txBox="1"/>
          <p:nvPr/>
        </p:nvSpPr>
        <p:spPr>
          <a:xfrm>
            <a:off x="385010" y="561474"/>
            <a:ext cx="6546920" cy="523220"/>
          </a:xfrm>
          <a:prstGeom prst="rect">
            <a:avLst/>
          </a:prstGeom>
          <a:noFill/>
        </p:spPr>
        <p:txBody>
          <a:bodyPr wrap="none" rtlCol="0">
            <a:spAutoFit/>
          </a:bodyPr>
          <a:lstStyle/>
          <a:p>
            <a:r>
              <a:rPr lang="en-US" altLang="zh-TW" sz="2800" dirty="0">
                <a:latin typeface="Times New Roman" panose="02020603050405020304" pitchFamily="18" charset="0"/>
              </a:rPr>
              <a:t>Models</a:t>
            </a:r>
            <a:r>
              <a:rPr lang="en-US" altLang="zh-TW" sz="2800" dirty="0">
                <a:latin typeface="Times New Roman" panose="02020603050405020304" pitchFamily="18" charset="0"/>
                <a:cs typeface="Times New Roman" panose="02020603050405020304" pitchFamily="18" charset="0"/>
              </a:rPr>
              <a:t> – </a:t>
            </a:r>
            <a:r>
              <a:rPr lang="en-US" altLang="zh-TW" sz="2800" b="0" i="0" dirty="0">
                <a:effectLst/>
                <a:latin typeface="Times New Roman" panose="02020603050405020304" pitchFamily="18" charset="0"/>
                <a:cs typeface="Times New Roman" panose="02020603050405020304" pitchFamily="18" charset="0"/>
              </a:rPr>
              <a:t>The proof process of the functions</a:t>
            </a:r>
            <a:endParaRPr lang="zh-TW" altLang="en-US"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58C08054-84E7-4360-8FA6-444164B7CEF5}"/>
                  </a:ext>
                </a:extLst>
              </p:cNvPr>
              <p:cNvSpPr/>
              <p:nvPr/>
            </p:nvSpPr>
            <p:spPr>
              <a:xfrm>
                <a:off x="385010" y="1328687"/>
                <a:ext cx="6896183" cy="400110"/>
              </a:xfrm>
              <a:prstGeom prst="rect">
                <a:avLst/>
              </a:prstGeom>
            </p:spPr>
            <p:txBody>
              <a:bodyPr wrap="none">
                <a:spAutoFit/>
              </a:bodyPr>
              <a:lstStyle/>
              <a:p>
                <a:r>
                  <a:rPr lang="en-US" altLang="zh-TW" sz="2000" dirty="0">
                    <a:latin typeface="Times New Roman" panose="02020603050405020304" pitchFamily="18" charset="0"/>
                    <a:cs typeface="Times New Roman" panose="02020603050405020304" pitchFamily="18" charset="0"/>
                  </a:rPr>
                  <a:t>Price fluctuation definition function </a:t>
                </a:r>
                <a14:m>
                  <m:oMath xmlns:m="http://schemas.openxmlformats.org/officeDocument/2006/math">
                    <m:r>
                      <a:rPr lang="en-US" altLang="zh-TW" sz="2000" b="0" i="0" smtClean="0">
                        <a:latin typeface="Cambria Math" panose="02040503050406030204" pitchFamily="18" charset="0"/>
                      </a:rPr>
                      <m:t>:</m:t>
                    </m:r>
                    <m:r>
                      <a:rPr lang="en-US" altLang="zh-TW" sz="2000" b="0" i="1" smtClean="0">
                        <a:latin typeface="Cambria Math" panose="02040503050406030204" pitchFamily="18" charset="0"/>
                      </a:rPr>
                      <m:t>𝐷</m:t>
                    </m:r>
                    <m:d>
                      <m:dPr>
                        <m:ctrlPr>
                          <a:rPr lang="en-US" altLang="zh-TW" sz="2000" i="1" smtClean="0">
                            <a:latin typeface="Cambria Math" panose="02040503050406030204" pitchFamily="18" charset="0"/>
                          </a:rPr>
                        </m:ctrlPr>
                      </m:dPr>
                      <m:e>
                        <m:r>
                          <a:rPr lang="en-US" altLang="zh-TW" sz="2000" b="0" i="1" smtClean="0">
                            <a:latin typeface="Cambria Math" panose="02040503050406030204" pitchFamily="18" charset="0"/>
                          </a:rPr>
                          <m:t>𝑙</m:t>
                        </m:r>
                      </m:e>
                    </m:d>
                    <m:r>
                      <a:rPr lang="en-US" altLang="zh-TW" sz="2000" b="0" i="1" smtClean="0">
                        <a:latin typeface="Cambria Math" panose="02040503050406030204" pitchFamily="18" charset="0"/>
                      </a:rPr>
                      <m:t> ≔  &lt;</m:t>
                    </m:r>
                    <m:sSup>
                      <m:sSupPr>
                        <m:ctrlPr>
                          <a:rPr lang="en-US" altLang="zh-TW" sz="2000" i="1" smtClean="0">
                            <a:latin typeface="Cambria Math" panose="02040503050406030204" pitchFamily="18" charset="0"/>
                          </a:rPr>
                        </m:ctrlPr>
                      </m:sSupPr>
                      <m:e>
                        <m:d>
                          <m:dPr>
                            <m:ctrlPr>
                              <a:rPr lang="en-US" altLang="zh-TW" sz="2000" i="1" smtClean="0">
                                <a:latin typeface="Cambria Math" panose="02040503050406030204" pitchFamily="18" charset="0"/>
                              </a:rPr>
                            </m:ctrlPr>
                          </m:dPr>
                          <m:e>
                            <m:sSub>
                              <m:sSubPr>
                                <m:ctrlPr>
                                  <a:rPr lang="en-US" altLang="zh-TW" sz="2000" i="1" smtClean="0">
                                    <a:latin typeface="Cambria Math" panose="02040503050406030204" pitchFamily="18" charset="0"/>
                                  </a:rPr>
                                </m:ctrlPr>
                              </m:sSubPr>
                              <m:e>
                                <m:r>
                                  <a:rPr lang="en-US" altLang="zh-TW" sz="2000" b="0" i="1" smtClean="0">
                                    <a:latin typeface="Cambria Math" panose="02040503050406030204" pitchFamily="18" charset="0"/>
                                  </a:rPr>
                                  <m:t>𝑝</m:t>
                                </m:r>
                              </m:e>
                              <m:sub>
                                <m:r>
                                  <a:rPr lang="en-US" altLang="zh-TW" sz="2000" b="0" i="1" smtClean="0">
                                    <a:latin typeface="Cambria Math" panose="02040503050406030204" pitchFamily="18" charset="0"/>
                                  </a:rPr>
                                  <m:t>𝑛</m:t>
                                </m:r>
                                <m:r>
                                  <a:rPr lang="en-US" altLang="zh-TW" sz="2000" b="0" i="1" smtClean="0">
                                    <a:latin typeface="Cambria Math" panose="02040503050406030204" pitchFamily="18" charset="0"/>
                                  </a:rPr>
                                  <m:t>+</m:t>
                                </m:r>
                                <m:r>
                                  <a:rPr lang="en-US" altLang="zh-TW" sz="2000" b="0" i="1" smtClean="0">
                                    <a:latin typeface="Cambria Math" panose="02040503050406030204" pitchFamily="18" charset="0"/>
                                  </a:rPr>
                                  <m:t>𝑙</m:t>
                                </m:r>
                              </m:sub>
                            </m:sSub>
                            <m:r>
                              <a:rPr lang="en-US" altLang="zh-TW" sz="2000" b="0" i="1" smtClean="0">
                                <a:latin typeface="Cambria Math" panose="02040503050406030204" pitchFamily="18" charset="0"/>
                              </a:rPr>
                              <m:t>−</m:t>
                            </m:r>
                            <m:sSub>
                              <m:sSubPr>
                                <m:ctrlPr>
                                  <a:rPr lang="en-US" altLang="zh-TW" sz="2000" i="1" smtClean="0">
                                    <a:latin typeface="Cambria Math" panose="02040503050406030204" pitchFamily="18" charset="0"/>
                                  </a:rPr>
                                </m:ctrlPr>
                              </m:sSubPr>
                              <m:e>
                                <m:r>
                                  <a:rPr lang="en-US" altLang="zh-TW" sz="2000" b="0" i="1" smtClean="0">
                                    <a:latin typeface="Cambria Math" panose="02040503050406030204" pitchFamily="18" charset="0"/>
                                  </a:rPr>
                                  <m:t>𝑝</m:t>
                                </m:r>
                              </m:e>
                              <m:sub>
                                <m:r>
                                  <a:rPr lang="en-US" altLang="zh-TW" sz="2000" b="0" i="1" smtClean="0">
                                    <a:latin typeface="Cambria Math" panose="02040503050406030204" pitchFamily="18" charset="0"/>
                                  </a:rPr>
                                  <m:t>𝑛</m:t>
                                </m:r>
                              </m:sub>
                            </m:sSub>
                          </m:e>
                        </m:d>
                      </m:e>
                      <m:sup>
                        <m:r>
                          <a:rPr lang="en-US" altLang="zh-TW" sz="2000" b="0" i="1" smtClean="0">
                            <a:latin typeface="Cambria Math" panose="02040503050406030204" pitchFamily="18" charset="0"/>
                          </a:rPr>
                          <m:t>2</m:t>
                        </m:r>
                      </m:sup>
                    </m:sSup>
                    <m:r>
                      <a:rPr lang="en-US" altLang="zh-TW" sz="2000" b="0" i="1" smtClean="0">
                        <a:latin typeface="Cambria Math" panose="02040503050406030204" pitchFamily="18" charset="0"/>
                      </a:rPr>
                      <m:t>&gt;</m:t>
                    </m:r>
                  </m:oMath>
                </a14:m>
                <a:endParaRPr lang="en-US" altLang="zh-TW" sz="2000" dirty="0">
                  <a:latin typeface="Times New Roman" panose="02020603050405020304" pitchFamily="18" charset="0"/>
                  <a:cs typeface="Times New Roman" panose="02020603050405020304" pitchFamily="18" charset="0"/>
                </a:endParaRPr>
              </a:p>
            </p:txBody>
          </p:sp>
        </mc:Choice>
        <mc:Fallback xmlns="">
          <p:sp>
            <p:nvSpPr>
              <p:cNvPr id="10" name="矩形 9">
                <a:extLst>
                  <a:ext uri="{FF2B5EF4-FFF2-40B4-BE49-F238E27FC236}">
                    <a16:creationId xmlns:a16="http://schemas.microsoft.com/office/drawing/2014/main" id="{58C08054-84E7-4360-8FA6-444164B7CEF5}"/>
                  </a:ext>
                </a:extLst>
              </p:cNvPr>
              <p:cNvSpPr>
                <a:spLocks noRot="1" noChangeAspect="1" noMove="1" noResize="1" noEditPoints="1" noAdjustHandles="1" noChangeArrowheads="1" noChangeShapeType="1" noTextEdit="1"/>
              </p:cNvSpPr>
              <p:nvPr/>
            </p:nvSpPr>
            <p:spPr>
              <a:xfrm>
                <a:off x="385010" y="1328687"/>
                <a:ext cx="6896183" cy="400110"/>
              </a:xfrm>
              <a:prstGeom prst="rect">
                <a:avLst/>
              </a:prstGeom>
              <a:blipFill>
                <a:blip r:embed="rId4"/>
                <a:stretch>
                  <a:fillRect l="-884" t="-9091" b="-2575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26" name="文字方塊 25">
                <a:extLst>
                  <a:ext uri="{FF2B5EF4-FFF2-40B4-BE49-F238E27FC236}">
                    <a16:creationId xmlns:a16="http://schemas.microsoft.com/office/drawing/2014/main" id="{D8F3A173-12CB-4071-A14C-E61C1F33AEC5}"/>
                  </a:ext>
                </a:extLst>
              </p:cNvPr>
              <p:cNvSpPr txBox="1"/>
              <p:nvPr/>
            </p:nvSpPr>
            <p:spPr>
              <a:xfrm>
                <a:off x="2759869" y="2741341"/>
                <a:ext cx="8746331" cy="358368"/>
              </a:xfrm>
              <a:prstGeom prst="rect">
                <a:avLst/>
              </a:prstGeom>
              <a:noFill/>
              <a:ln>
                <a:solidFill>
                  <a:schemeClr val="tx1"/>
                </a:solidFill>
                <a:prstDash val="lgDashDotDot"/>
              </a:ln>
            </p:spPr>
            <p:txBody>
              <a:bodyPr wrap="square">
                <a:spAutoFit/>
              </a:bodyPr>
              <a:lstStyle/>
              <a:p>
                <a:r>
                  <a:rPr lang="en-US" altLang="zh-TW" sz="1600" b="0" i="0" dirty="0">
                    <a:solidFill>
                      <a:schemeClr val="tx1"/>
                    </a:solidFill>
                    <a:effectLst/>
                    <a:latin typeface="Times New Roman" panose="02020603050405020304" pitchFamily="18" charset="0"/>
                    <a:cs typeface="Times New Roman" panose="02020603050405020304" pitchFamily="18" charset="0"/>
                  </a:rPr>
                  <a:t>The red part corresponds to </a:t>
                </a:r>
                <a14:m>
                  <m:oMath xmlns:m="http://schemas.openxmlformats.org/officeDocument/2006/math">
                    <m:sSub>
                      <m:sSubPr>
                        <m:ctrlPr>
                          <a:rPr lang="en-US" altLang="zh-TW" sz="1600" i="1" smtClean="0">
                            <a:solidFill>
                              <a:srgbClr val="FF0000"/>
                            </a:solidFill>
                            <a:latin typeface="Cambria Math" panose="02040503050406030204" pitchFamily="18" charset="0"/>
                          </a:rPr>
                        </m:ctrlPr>
                      </m:sSubPr>
                      <m:e>
                        <m:r>
                          <a:rPr lang="en-US" altLang="zh-TW" sz="1600" i="1">
                            <a:solidFill>
                              <a:srgbClr val="FF0000"/>
                            </a:solidFill>
                            <a:latin typeface="Cambria Math" panose="02040503050406030204" pitchFamily="18" charset="0"/>
                          </a:rPr>
                          <m:t>𝑛</m:t>
                        </m:r>
                      </m:e>
                      <m:sub>
                        <m:r>
                          <a:rPr lang="en-US" altLang="zh-TW" sz="1600" i="1">
                            <a:solidFill>
                              <a:srgbClr val="FF0000"/>
                            </a:solidFill>
                            <a:latin typeface="Cambria Math" panose="02040503050406030204" pitchFamily="18" charset="0"/>
                          </a:rPr>
                          <m:t>𝑖</m:t>
                        </m:r>
                      </m:sub>
                    </m:sSub>
                    <m:r>
                      <a:rPr lang="en-US" altLang="zh-TW" sz="1600" i="1">
                        <a:solidFill>
                          <a:srgbClr val="FF0000"/>
                        </a:solidFill>
                        <a:latin typeface="Cambria Math" panose="02040503050406030204" pitchFamily="18" charset="0"/>
                      </a:rPr>
                      <m:t>∗</m:t>
                    </m:r>
                    <m:sSub>
                      <m:sSubPr>
                        <m:ctrlPr>
                          <a:rPr lang="en-US" altLang="zh-TW" sz="1600" i="1">
                            <a:solidFill>
                              <a:srgbClr val="FF0000"/>
                            </a:solidFill>
                            <a:latin typeface="Cambria Math" panose="02040503050406030204" pitchFamily="18" charset="0"/>
                          </a:rPr>
                        </m:ctrlPr>
                      </m:sSubPr>
                      <m:e>
                        <m:r>
                          <a:rPr lang="en-US" altLang="zh-TW" sz="1600" i="1">
                            <a:solidFill>
                              <a:srgbClr val="FF0000"/>
                            </a:solidFill>
                            <a:latin typeface="Cambria Math" panose="02040503050406030204" pitchFamily="18" charset="0"/>
                          </a:rPr>
                          <m:t>𝑛</m:t>
                        </m:r>
                      </m:e>
                      <m:sub>
                        <m:r>
                          <a:rPr lang="en-US" altLang="zh-TW" sz="1600" i="1">
                            <a:solidFill>
                              <a:srgbClr val="FF0000"/>
                            </a:solidFill>
                            <a:latin typeface="Cambria Math" panose="02040503050406030204" pitchFamily="18" charset="0"/>
                          </a:rPr>
                          <m:t>𝑗</m:t>
                        </m:r>
                      </m:sub>
                    </m:sSub>
                    <m:r>
                      <a:rPr lang="en-US" altLang="zh-TW" sz="1600" i="1">
                        <a:solidFill>
                          <a:srgbClr val="FF0000"/>
                        </a:solidFill>
                        <a:latin typeface="Cambria Math" panose="02040503050406030204" pitchFamily="18" charset="0"/>
                      </a:rPr>
                      <m:t>, </m:t>
                    </m:r>
                    <m:r>
                      <a:rPr lang="en-US" altLang="zh-TW" sz="1600" i="1">
                        <a:solidFill>
                          <a:srgbClr val="FF0000"/>
                        </a:solidFill>
                        <a:latin typeface="Cambria Math" panose="02040503050406030204" pitchFamily="18" charset="0"/>
                      </a:rPr>
                      <m:t>𝑤h𝑒𝑟𝑒</m:t>
                    </m:r>
                    <m:r>
                      <a:rPr lang="en-US" altLang="zh-TW" sz="1600" i="1">
                        <a:solidFill>
                          <a:srgbClr val="FF0000"/>
                        </a:solidFill>
                        <a:latin typeface="Cambria Math" panose="02040503050406030204" pitchFamily="18" charset="0"/>
                      </a:rPr>
                      <m:t> </m:t>
                    </m:r>
                    <m:r>
                      <a:rPr lang="en-US" altLang="zh-TW" sz="1600" i="1">
                        <a:solidFill>
                          <a:srgbClr val="FF0000"/>
                        </a:solidFill>
                        <a:latin typeface="Cambria Math" panose="02040503050406030204" pitchFamily="18" charset="0"/>
                      </a:rPr>
                      <m:t>𝑖</m:t>
                    </m:r>
                    <m:r>
                      <a:rPr lang="en-US" altLang="zh-TW" sz="1600" i="1">
                        <a:solidFill>
                          <a:srgbClr val="FF0000"/>
                        </a:solidFill>
                        <a:latin typeface="Cambria Math" panose="02040503050406030204" pitchFamily="18" charset="0"/>
                      </a:rPr>
                      <m:t>=</m:t>
                    </m:r>
                    <m:r>
                      <a:rPr lang="en-US" altLang="zh-TW" sz="1600" i="1">
                        <a:solidFill>
                          <a:srgbClr val="FF0000"/>
                        </a:solidFill>
                        <a:latin typeface="Cambria Math" panose="02040503050406030204" pitchFamily="18" charset="0"/>
                      </a:rPr>
                      <m:t>𝑗</m:t>
                    </m:r>
                  </m:oMath>
                </a14:m>
                <a:r>
                  <a:rPr lang="en-US" altLang="zh-TW" sz="1600" b="0" i="0" dirty="0">
                    <a:solidFill>
                      <a:schemeClr val="tx1"/>
                    </a:solidFill>
                    <a:effectLst/>
                    <a:latin typeface="Times New Roman" panose="02020603050405020304" pitchFamily="18" charset="0"/>
                    <a:cs typeface="Times New Roman" panose="02020603050405020304" pitchFamily="18" charset="0"/>
                  </a:rPr>
                  <a:t>, while the </a:t>
                </a:r>
                <a:r>
                  <a:rPr lang="en-US" altLang="zh-TW" sz="1600" dirty="0">
                    <a:solidFill>
                      <a:schemeClr val="tx1"/>
                    </a:solidFill>
                    <a:latin typeface="Times New Roman" panose="02020603050405020304" pitchFamily="18" charset="0"/>
                    <a:cs typeface="Times New Roman" panose="02020603050405020304" pitchFamily="18" charset="0"/>
                  </a:rPr>
                  <a:t>blue</a:t>
                </a:r>
                <a:r>
                  <a:rPr lang="en-US" altLang="zh-TW" sz="1600" b="0" i="0" dirty="0">
                    <a:solidFill>
                      <a:schemeClr val="tx1"/>
                    </a:solidFill>
                    <a:effectLst/>
                    <a:latin typeface="Times New Roman" panose="02020603050405020304" pitchFamily="18" charset="0"/>
                    <a:cs typeface="Times New Roman" panose="02020603050405020304" pitchFamily="18" charset="0"/>
                  </a:rPr>
                  <a:t> part corresponds to </a:t>
                </a:r>
                <a14:m>
                  <m:oMath xmlns:m="http://schemas.openxmlformats.org/officeDocument/2006/math">
                    <m:sSub>
                      <m:sSubPr>
                        <m:ctrlPr>
                          <a:rPr lang="en-US" altLang="zh-TW" sz="1600" i="1" smtClean="0">
                            <a:solidFill>
                              <a:srgbClr val="0070C0"/>
                            </a:solidFill>
                            <a:latin typeface="Cambria Math" panose="02040503050406030204" pitchFamily="18" charset="0"/>
                          </a:rPr>
                        </m:ctrlPr>
                      </m:sSubPr>
                      <m:e>
                        <m:r>
                          <a:rPr lang="en-US" altLang="zh-TW" sz="1600" i="1">
                            <a:solidFill>
                              <a:srgbClr val="0070C0"/>
                            </a:solidFill>
                            <a:latin typeface="Cambria Math" panose="02040503050406030204" pitchFamily="18" charset="0"/>
                          </a:rPr>
                          <m:t>𝑛</m:t>
                        </m:r>
                      </m:e>
                      <m:sub>
                        <m:r>
                          <a:rPr lang="en-US" altLang="zh-TW" sz="1600" i="1">
                            <a:solidFill>
                              <a:srgbClr val="0070C0"/>
                            </a:solidFill>
                            <a:latin typeface="Cambria Math" panose="02040503050406030204" pitchFamily="18" charset="0"/>
                          </a:rPr>
                          <m:t>𝑖</m:t>
                        </m:r>
                      </m:sub>
                    </m:sSub>
                    <m:r>
                      <a:rPr lang="en-US" altLang="zh-TW" sz="1600" i="1">
                        <a:solidFill>
                          <a:srgbClr val="0070C0"/>
                        </a:solidFill>
                        <a:latin typeface="Cambria Math" panose="02040503050406030204" pitchFamily="18" charset="0"/>
                      </a:rPr>
                      <m:t>∗</m:t>
                    </m:r>
                    <m:sSub>
                      <m:sSubPr>
                        <m:ctrlPr>
                          <a:rPr lang="en-US" altLang="zh-TW" sz="1600" i="1">
                            <a:solidFill>
                              <a:srgbClr val="0070C0"/>
                            </a:solidFill>
                            <a:latin typeface="Cambria Math" panose="02040503050406030204" pitchFamily="18" charset="0"/>
                          </a:rPr>
                        </m:ctrlPr>
                      </m:sSubPr>
                      <m:e>
                        <m:r>
                          <a:rPr lang="en-US" altLang="zh-TW" sz="1600" i="1">
                            <a:solidFill>
                              <a:srgbClr val="0070C0"/>
                            </a:solidFill>
                            <a:latin typeface="Cambria Math" panose="02040503050406030204" pitchFamily="18" charset="0"/>
                          </a:rPr>
                          <m:t>𝑛</m:t>
                        </m:r>
                      </m:e>
                      <m:sub>
                        <m:r>
                          <a:rPr lang="en-US" altLang="zh-TW" sz="1600" i="1">
                            <a:solidFill>
                              <a:srgbClr val="0070C0"/>
                            </a:solidFill>
                            <a:latin typeface="Cambria Math" panose="02040503050406030204" pitchFamily="18" charset="0"/>
                          </a:rPr>
                          <m:t>𝑗</m:t>
                        </m:r>
                      </m:sub>
                    </m:sSub>
                    <m:r>
                      <a:rPr lang="en-US" altLang="zh-TW" sz="1600" i="1">
                        <a:solidFill>
                          <a:srgbClr val="0070C0"/>
                        </a:solidFill>
                        <a:latin typeface="Cambria Math" panose="02040503050406030204" pitchFamily="18" charset="0"/>
                      </a:rPr>
                      <m:t>, </m:t>
                    </m:r>
                    <m:r>
                      <a:rPr lang="en-US" altLang="zh-TW" sz="1600" i="1">
                        <a:solidFill>
                          <a:srgbClr val="0070C0"/>
                        </a:solidFill>
                        <a:latin typeface="Cambria Math" panose="02040503050406030204" pitchFamily="18" charset="0"/>
                      </a:rPr>
                      <m:t>𝑤h𝑒𝑟𝑒</m:t>
                    </m:r>
                    <m:r>
                      <a:rPr lang="en-US" altLang="zh-TW" sz="1600" i="1">
                        <a:solidFill>
                          <a:srgbClr val="0070C0"/>
                        </a:solidFill>
                        <a:latin typeface="Cambria Math" panose="02040503050406030204" pitchFamily="18" charset="0"/>
                      </a:rPr>
                      <m:t> </m:t>
                    </m:r>
                    <m:r>
                      <a:rPr lang="en-US" altLang="zh-TW" sz="1600" i="1">
                        <a:solidFill>
                          <a:srgbClr val="0070C0"/>
                        </a:solidFill>
                        <a:latin typeface="Cambria Math" panose="02040503050406030204" pitchFamily="18" charset="0"/>
                      </a:rPr>
                      <m:t>𝑖</m:t>
                    </m:r>
                    <m:r>
                      <a:rPr lang="en-US" altLang="zh-TW" sz="1600" i="1">
                        <a:solidFill>
                          <a:srgbClr val="0070C0"/>
                        </a:solidFill>
                        <a:latin typeface="Cambria Math" panose="02040503050406030204" pitchFamily="18" charset="0"/>
                        <a:ea typeface="Cambria Math" panose="02040503050406030204" pitchFamily="18" charset="0"/>
                      </a:rPr>
                      <m:t>≠</m:t>
                    </m:r>
                    <m:r>
                      <a:rPr lang="en-US" altLang="zh-TW" sz="1600" i="1">
                        <a:solidFill>
                          <a:srgbClr val="0070C0"/>
                        </a:solidFill>
                        <a:latin typeface="Cambria Math" panose="02040503050406030204" pitchFamily="18" charset="0"/>
                      </a:rPr>
                      <m:t>𝑗</m:t>
                    </m:r>
                  </m:oMath>
                </a14:m>
                <a:r>
                  <a:rPr lang="en-US" altLang="zh-TW" sz="1600" b="0" i="0" dirty="0">
                    <a:solidFill>
                      <a:schemeClr val="tx1"/>
                    </a:solidFill>
                    <a:effectLst/>
                    <a:latin typeface="Times New Roman" panose="02020603050405020304" pitchFamily="18" charset="0"/>
                    <a:cs typeface="Times New Roman" panose="02020603050405020304" pitchFamily="18" charset="0"/>
                  </a:rPr>
                  <a:t>.</a:t>
                </a:r>
                <a:endParaRPr lang="zh-TW" altLang="en-US" sz="16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6" name="文字方塊 25">
                <a:extLst>
                  <a:ext uri="{FF2B5EF4-FFF2-40B4-BE49-F238E27FC236}">
                    <a16:creationId xmlns:a16="http://schemas.microsoft.com/office/drawing/2014/main" id="{D8F3A173-12CB-4071-A14C-E61C1F33AEC5}"/>
                  </a:ext>
                </a:extLst>
              </p:cNvPr>
              <p:cNvSpPr txBox="1">
                <a:spLocks noRot="1" noChangeAspect="1" noMove="1" noResize="1" noEditPoints="1" noAdjustHandles="1" noChangeArrowheads="1" noChangeShapeType="1" noTextEdit="1"/>
              </p:cNvSpPr>
              <p:nvPr/>
            </p:nvSpPr>
            <p:spPr>
              <a:xfrm>
                <a:off x="2759869" y="2741341"/>
                <a:ext cx="8746331" cy="358368"/>
              </a:xfrm>
              <a:prstGeom prst="rect">
                <a:avLst/>
              </a:prstGeom>
              <a:blipFill>
                <a:blip r:embed="rId5"/>
                <a:stretch>
                  <a:fillRect l="-348" t="-3333" r="-835" b="-15000"/>
                </a:stretch>
              </a:blipFill>
              <a:ln>
                <a:solidFill>
                  <a:schemeClr val="tx1"/>
                </a:solidFill>
                <a:prstDash val="lgDashDotDot"/>
              </a:ln>
            </p:spPr>
            <p:txBody>
              <a:bodyPr/>
              <a:lstStyle/>
              <a:p>
                <a:r>
                  <a:rPr lang="zh-TW" altLang="en-US">
                    <a:noFill/>
                  </a:rPr>
                  <a:t> </a:t>
                </a:r>
              </a:p>
            </p:txBody>
          </p:sp>
        </mc:Fallback>
      </mc:AlternateContent>
      <p:sp>
        <p:nvSpPr>
          <p:cNvPr id="28" name="文字方塊 27">
            <a:extLst>
              <a:ext uri="{FF2B5EF4-FFF2-40B4-BE49-F238E27FC236}">
                <a16:creationId xmlns:a16="http://schemas.microsoft.com/office/drawing/2014/main" id="{C8F6EA1B-3D66-4EAB-B55D-30F55B93BFE1}"/>
              </a:ext>
            </a:extLst>
          </p:cNvPr>
          <p:cNvSpPr txBox="1"/>
          <p:nvPr/>
        </p:nvSpPr>
        <p:spPr>
          <a:xfrm>
            <a:off x="8927306" y="453752"/>
            <a:ext cx="3159919" cy="369332"/>
          </a:xfrm>
          <a:prstGeom prst="rect">
            <a:avLst/>
          </a:prstGeom>
          <a:noFill/>
        </p:spPr>
        <p:txBody>
          <a:bodyPr wrap="square">
            <a:spAutoFit/>
          </a:bodyPr>
          <a:lstStyle/>
          <a:p>
            <a:r>
              <a:rPr lang="en-US" altLang="zh-TW" sz="1800" b="0" i="0" dirty="0">
                <a:effectLst/>
                <a:latin typeface="Times New Roman" panose="02020603050405020304" pitchFamily="18" charset="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ε has long range correlations </a:t>
            </a:r>
            <a:r>
              <a:rPr lang="en-US" altLang="zh-TW" sz="1800" b="0" i="0" dirty="0">
                <a:effectLst/>
                <a:latin typeface="Times New Roman" panose="02020603050405020304" pitchFamily="18" charset="0"/>
                <a:cs typeface="Times New Roman" panose="02020603050405020304" pitchFamily="18" charset="0"/>
              </a:rPr>
              <a:t>)</a:t>
            </a:r>
            <a:endParaRPr lang="zh-TW" altLang="en-US" dirty="0"/>
          </a:p>
        </p:txBody>
      </p:sp>
    </p:spTree>
    <p:extLst>
      <p:ext uri="{BB962C8B-B14F-4D97-AF65-F5344CB8AC3E}">
        <p14:creationId xmlns:p14="http://schemas.microsoft.com/office/powerpoint/2010/main" val="106783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矩形 9">
                <a:extLst>
                  <a:ext uri="{FF2B5EF4-FFF2-40B4-BE49-F238E27FC236}">
                    <a16:creationId xmlns:a16="http://schemas.microsoft.com/office/drawing/2014/main" id="{58C08054-84E7-4360-8FA6-444164B7CEF5}"/>
                  </a:ext>
                </a:extLst>
              </p:cNvPr>
              <p:cNvSpPr/>
              <p:nvPr/>
            </p:nvSpPr>
            <p:spPr>
              <a:xfrm>
                <a:off x="385010" y="1328687"/>
                <a:ext cx="7070718" cy="400110"/>
              </a:xfrm>
              <a:prstGeom prst="rect">
                <a:avLst/>
              </a:prstGeom>
            </p:spPr>
            <p:txBody>
              <a:bodyPr wrap="none">
                <a:spAutoFit/>
              </a:bodyPr>
              <a:lstStyle/>
              <a:p>
                <a:r>
                  <a:rPr lang="en-US" altLang="zh-TW" sz="2000" dirty="0">
                    <a:latin typeface="Times New Roman" panose="02020603050405020304" pitchFamily="18" charset="0"/>
                    <a:cs typeface="Times New Roman" panose="02020603050405020304" pitchFamily="18" charset="0"/>
                  </a:rPr>
                  <a:t>Response function (impact function):</a:t>
                </a:r>
                <a14:m>
                  <m:oMath xmlns:m="http://schemas.openxmlformats.org/officeDocument/2006/math">
                    <m:r>
                      <a:rPr lang="en-US" altLang="zh-TW" sz="2000" b="0" i="0" smtClean="0">
                        <a:latin typeface="Cambria Math" panose="02040503050406030204" pitchFamily="18" charset="0"/>
                      </a:rPr>
                      <m:t> </m:t>
                    </m:r>
                    <m:r>
                      <a:rPr lang="en-US" altLang="zh-TW" sz="2000" b="0" i="1">
                        <a:latin typeface="Cambria Math" panose="02040503050406030204" pitchFamily="18" charset="0"/>
                      </a:rPr>
                      <m:t>𝑅</m:t>
                    </m:r>
                    <m:d>
                      <m:dPr>
                        <m:ctrlPr>
                          <a:rPr lang="en-US" altLang="zh-TW" sz="2000" i="1">
                            <a:latin typeface="Cambria Math" panose="02040503050406030204" pitchFamily="18" charset="0"/>
                          </a:rPr>
                        </m:ctrlPr>
                      </m:dPr>
                      <m:e>
                        <m:r>
                          <a:rPr lang="en-US" altLang="zh-TW" sz="2000" b="0" i="1">
                            <a:latin typeface="Cambria Math" panose="02040503050406030204" pitchFamily="18" charset="0"/>
                          </a:rPr>
                          <m:t>𝑙</m:t>
                        </m:r>
                      </m:e>
                    </m:d>
                    <m:r>
                      <a:rPr lang="en-US" altLang="zh-TW" sz="2000" b="0" i="0" smtClean="0">
                        <a:latin typeface="Cambria Math" panose="02040503050406030204" pitchFamily="18" charset="0"/>
                      </a:rPr>
                      <m:t>≔</m:t>
                    </m:r>
                    <m:r>
                      <a:rPr lang="en-US" altLang="zh-TW" sz="2000" b="0" i="1">
                        <a:latin typeface="Cambria Math" panose="02040503050406030204" pitchFamily="18" charset="0"/>
                      </a:rPr>
                      <m:t>&lt;</m:t>
                    </m:r>
                    <m:d>
                      <m:dPr>
                        <m:ctrlPr>
                          <a:rPr lang="en-US" altLang="zh-TW" sz="2000" i="1">
                            <a:latin typeface="Cambria Math" panose="02040503050406030204" pitchFamily="18" charset="0"/>
                          </a:rPr>
                        </m:ctrlPr>
                      </m:dPr>
                      <m:e>
                        <m:sSub>
                          <m:sSubPr>
                            <m:ctrlPr>
                              <a:rPr lang="en-US" altLang="zh-TW" sz="2000" i="1">
                                <a:latin typeface="Cambria Math" panose="02040503050406030204" pitchFamily="18" charset="0"/>
                              </a:rPr>
                            </m:ctrlPr>
                          </m:sSubPr>
                          <m:e>
                            <m:r>
                              <a:rPr lang="en-US" altLang="zh-TW" sz="2000" b="0" i="1">
                                <a:latin typeface="Cambria Math" panose="02040503050406030204" pitchFamily="18" charset="0"/>
                              </a:rPr>
                              <m:t>𝑝</m:t>
                            </m:r>
                          </m:e>
                          <m:sub>
                            <m:r>
                              <a:rPr lang="en-US" altLang="zh-TW" sz="2000" b="0" i="1">
                                <a:latin typeface="Cambria Math" panose="02040503050406030204" pitchFamily="18" charset="0"/>
                              </a:rPr>
                              <m:t>𝑛</m:t>
                            </m:r>
                            <m:r>
                              <a:rPr lang="en-US" altLang="zh-TW" sz="2000" b="0" i="1">
                                <a:latin typeface="Cambria Math" panose="02040503050406030204" pitchFamily="18" charset="0"/>
                              </a:rPr>
                              <m:t>+</m:t>
                            </m:r>
                            <m:r>
                              <a:rPr lang="en-US" altLang="zh-TW" sz="2000" b="0" i="1">
                                <a:latin typeface="Cambria Math" panose="02040503050406030204" pitchFamily="18" charset="0"/>
                              </a:rPr>
                              <m:t>𝑙</m:t>
                            </m:r>
                          </m:sub>
                        </m:sSub>
                        <m:r>
                          <a:rPr lang="en-US" altLang="zh-TW" sz="2000" b="0" i="1">
                            <a:latin typeface="Cambria Math" panose="02040503050406030204" pitchFamily="18" charset="0"/>
                          </a:rPr>
                          <m:t>−</m:t>
                        </m:r>
                        <m:sSub>
                          <m:sSubPr>
                            <m:ctrlPr>
                              <a:rPr lang="en-US" altLang="zh-TW" sz="2000" i="1">
                                <a:latin typeface="Cambria Math" panose="02040503050406030204" pitchFamily="18" charset="0"/>
                              </a:rPr>
                            </m:ctrlPr>
                          </m:sSubPr>
                          <m:e>
                            <m:r>
                              <a:rPr lang="en-US" altLang="zh-TW" sz="2000" b="0" i="1">
                                <a:latin typeface="Cambria Math" panose="02040503050406030204" pitchFamily="18" charset="0"/>
                              </a:rPr>
                              <m:t>𝑝</m:t>
                            </m:r>
                          </m:e>
                          <m:sub>
                            <m:r>
                              <a:rPr lang="en-US" altLang="zh-TW" sz="2000" b="0" i="1">
                                <a:latin typeface="Cambria Math" panose="02040503050406030204" pitchFamily="18" charset="0"/>
                              </a:rPr>
                              <m:t>𝑛</m:t>
                            </m:r>
                          </m:sub>
                        </m:sSub>
                      </m:e>
                    </m:d>
                    <m:r>
                      <a:rPr lang="en-US" altLang="zh-TW" sz="2000" b="0" i="1">
                        <a:latin typeface="Cambria Math" panose="02040503050406030204" pitchFamily="18" charset="0"/>
                      </a:rPr>
                      <m:t>⋅</m:t>
                    </m:r>
                    <m:sSub>
                      <m:sSubPr>
                        <m:ctrlPr>
                          <a:rPr lang="en-US" altLang="zh-TW" sz="2000" i="1">
                            <a:latin typeface="Cambria Math" panose="02040503050406030204" pitchFamily="18" charset="0"/>
                          </a:rPr>
                        </m:ctrlPr>
                      </m:sSubPr>
                      <m:e>
                        <m:r>
                          <a:rPr lang="en-US" altLang="zh-TW" sz="2000" b="0" i="1">
                            <a:latin typeface="Cambria Math" panose="02040503050406030204" pitchFamily="18" charset="0"/>
                          </a:rPr>
                          <m:t>𝜀</m:t>
                        </m:r>
                      </m:e>
                      <m:sub>
                        <m:r>
                          <a:rPr lang="en-US" altLang="zh-TW" sz="2000" b="0" i="1">
                            <a:latin typeface="Cambria Math" panose="02040503050406030204" pitchFamily="18" charset="0"/>
                          </a:rPr>
                          <m:t>𝑛</m:t>
                        </m:r>
                      </m:sub>
                    </m:sSub>
                    <m:r>
                      <a:rPr lang="en-US" altLang="zh-TW" sz="2000" b="0" i="1">
                        <a:latin typeface="Cambria Math" panose="02040503050406030204" pitchFamily="18" charset="0"/>
                      </a:rPr>
                      <m:t>&gt;</m:t>
                    </m:r>
                  </m:oMath>
                </a14:m>
                <a:endParaRPr lang="en-US" altLang="zh-TW" sz="2000" dirty="0">
                  <a:latin typeface="Times New Roman" panose="02020603050405020304" pitchFamily="18" charset="0"/>
                  <a:cs typeface="Times New Roman" panose="02020603050405020304" pitchFamily="18" charset="0"/>
                </a:endParaRPr>
              </a:p>
            </p:txBody>
          </p:sp>
        </mc:Choice>
        <mc:Fallback xmlns="">
          <p:sp>
            <p:nvSpPr>
              <p:cNvPr id="10" name="矩形 9">
                <a:extLst>
                  <a:ext uri="{FF2B5EF4-FFF2-40B4-BE49-F238E27FC236}">
                    <a16:creationId xmlns:a16="http://schemas.microsoft.com/office/drawing/2014/main" id="{58C08054-84E7-4360-8FA6-444164B7CEF5}"/>
                  </a:ext>
                </a:extLst>
              </p:cNvPr>
              <p:cNvSpPr>
                <a:spLocks noRot="1" noChangeAspect="1" noMove="1" noResize="1" noEditPoints="1" noAdjustHandles="1" noChangeArrowheads="1" noChangeShapeType="1" noTextEdit="1"/>
              </p:cNvSpPr>
              <p:nvPr/>
            </p:nvSpPr>
            <p:spPr>
              <a:xfrm>
                <a:off x="385010" y="1328687"/>
                <a:ext cx="7070718" cy="400110"/>
              </a:xfrm>
              <a:prstGeom prst="rect">
                <a:avLst/>
              </a:prstGeom>
              <a:blipFill>
                <a:blip r:embed="rId3"/>
                <a:stretch>
                  <a:fillRect l="-862" t="-9091" b="-25758"/>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4" name="矩形 3">
                <a:extLst>
                  <a:ext uri="{FF2B5EF4-FFF2-40B4-BE49-F238E27FC236}">
                    <a16:creationId xmlns:a16="http://schemas.microsoft.com/office/drawing/2014/main" id="{04F701E4-0421-45D0-9902-79D8BBC78E2A}"/>
                  </a:ext>
                </a:extLst>
              </p:cNvPr>
              <p:cNvSpPr/>
              <p:nvPr/>
            </p:nvSpPr>
            <p:spPr>
              <a:xfrm>
                <a:off x="385010" y="1891671"/>
                <a:ext cx="4078361" cy="400110"/>
              </a:xfrm>
              <a:prstGeom prst="rect">
                <a:avLst/>
              </a:prstGeom>
            </p:spPr>
            <p:txBody>
              <a:bodyPr wrap="none">
                <a:spAutoFit/>
              </a:bodyPr>
              <a:lstStyle/>
              <a:p>
                <a:r>
                  <a:rPr lang="en-US" altLang="zh-TW" sz="2000" dirty="0">
                    <a:latin typeface="Times New Roman" panose="02020603050405020304" pitchFamily="18" charset="0"/>
                    <a:cs typeface="Times New Roman" panose="02020603050405020304" pitchFamily="18" charset="0"/>
                  </a:rPr>
                  <a:t>Price fluctuation </a:t>
                </a:r>
                <a:r>
                  <a:rPr lang="en-US" altLang="zh-TW" sz="2000" u="sng" dirty="0">
                    <a:latin typeface="Times New Roman" panose="02020603050405020304" pitchFamily="18" charset="0"/>
                    <a:cs typeface="Times New Roman" panose="02020603050405020304" pitchFamily="18" charset="0"/>
                  </a:rPr>
                  <a:t>theoretical</a:t>
                </a:r>
                <a:r>
                  <a:rPr lang="en-US" altLang="zh-TW" dirty="0">
                    <a:latin typeface="Times New Roman" panose="02020603050405020304" pitchFamily="18" charset="0"/>
                    <a:cs typeface="Times New Roman" panose="02020603050405020304" pitchFamily="18" charset="0"/>
                  </a:rPr>
                  <a:t> </a:t>
                </a:r>
                <a:r>
                  <a:rPr lang="en-US" altLang="zh-TW" sz="2000" dirty="0">
                    <a:latin typeface="Times New Roman" panose="02020603050405020304" pitchFamily="18" charset="0"/>
                    <a:cs typeface="Times New Roman" panose="02020603050405020304" pitchFamily="18" charset="0"/>
                  </a:rPr>
                  <a:t>function </a:t>
                </a:r>
                <a14:m>
                  <m:oMath xmlns:m="http://schemas.openxmlformats.org/officeDocument/2006/math">
                    <m:r>
                      <a:rPr lang="en-US" altLang="zh-TW" sz="2000" b="0" i="0" smtClean="0">
                        <a:latin typeface="Cambria Math" panose="02040503050406030204" pitchFamily="18" charset="0"/>
                      </a:rPr>
                      <m:t>:</m:t>
                    </m:r>
                  </m:oMath>
                </a14:m>
                <a:endParaRPr lang="en-US" altLang="zh-TW" sz="2000" b="1" dirty="0">
                  <a:latin typeface="Times New Roman" panose="02020603050405020304" pitchFamily="18" charset="0"/>
                  <a:cs typeface="Times New Roman" panose="02020603050405020304" pitchFamily="18" charset="0"/>
                </a:endParaRPr>
              </a:p>
            </p:txBody>
          </p:sp>
        </mc:Choice>
        <mc:Fallback xmlns="">
          <p:sp>
            <p:nvSpPr>
              <p:cNvPr id="4" name="矩形 3">
                <a:extLst>
                  <a:ext uri="{FF2B5EF4-FFF2-40B4-BE49-F238E27FC236}">
                    <a16:creationId xmlns:a16="http://schemas.microsoft.com/office/drawing/2014/main" id="{04F701E4-0421-45D0-9902-79D8BBC78E2A}"/>
                  </a:ext>
                </a:extLst>
              </p:cNvPr>
              <p:cNvSpPr>
                <a:spLocks noRot="1" noChangeAspect="1" noMove="1" noResize="1" noEditPoints="1" noAdjustHandles="1" noChangeArrowheads="1" noChangeShapeType="1" noTextEdit="1"/>
              </p:cNvSpPr>
              <p:nvPr/>
            </p:nvSpPr>
            <p:spPr>
              <a:xfrm>
                <a:off x="385010" y="1891671"/>
                <a:ext cx="4078361" cy="400110"/>
              </a:xfrm>
              <a:prstGeom prst="rect">
                <a:avLst/>
              </a:prstGeom>
              <a:blipFill>
                <a:blip r:embed="rId4"/>
                <a:stretch>
                  <a:fillRect l="-1495" t="-7576" b="-25758"/>
                </a:stretch>
              </a:blipFill>
            </p:spPr>
            <p:txBody>
              <a:bodyPr/>
              <a:lstStyle/>
              <a:p>
                <a:r>
                  <a:rPr lang="zh-TW" altLang="en-US">
                    <a:noFill/>
                  </a:rPr>
                  <a:t> </a:t>
                </a:r>
              </a:p>
            </p:txBody>
          </p:sp>
        </mc:Fallback>
      </mc:AlternateContent>
      <p:pic>
        <p:nvPicPr>
          <p:cNvPr id="8" name="圖片 7">
            <a:extLst>
              <a:ext uri="{FF2B5EF4-FFF2-40B4-BE49-F238E27FC236}">
                <a16:creationId xmlns:a16="http://schemas.microsoft.com/office/drawing/2014/main" id="{AAF29146-09B5-49B1-9DB2-6F6194483C51}"/>
              </a:ext>
            </a:extLst>
          </p:cNvPr>
          <p:cNvPicPr>
            <a:picLocks noChangeAspect="1"/>
          </p:cNvPicPr>
          <p:nvPr/>
        </p:nvPicPr>
        <p:blipFill>
          <a:blip r:embed="rId5"/>
          <a:stretch>
            <a:fillRect/>
          </a:stretch>
        </p:blipFill>
        <p:spPr>
          <a:xfrm>
            <a:off x="4463371" y="1857404"/>
            <a:ext cx="7070718" cy="544843"/>
          </a:xfrm>
          <a:prstGeom prst="rect">
            <a:avLst/>
          </a:prstGeom>
        </p:spPr>
      </p:pic>
      <mc:AlternateContent xmlns:mc="http://schemas.openxmlformats.org/markup-compatibility/2006" xmlns:a14="http://schemas.microsoft.com/office/drawing/2010/main">
        <mc:Choice Requires="a14">
          <p:sp>
            <p:nvSpPr>
              <p:cNvPr id="11" name="文字方塊 10">
                <a:extLst>
                  <a:ext uri="{FF2B5EF4-FFF2-40B4-BE49-F238E27FC236}">
                    <a16:creationId xmlns:a16="http://schemas.microsoft.com/office/drawing/2014/main" id="{15E27A38-E1AE-453B-A88D-CBD1288AA090}"/>
                  </a:ext>
                </a:extLst>
              </p:cNvPr>
              <p:cNvSpPr txBox="1"/>
              <p:nvPr/>
            </p:nvSpPr>
            <p:spPr>
              <a:xfrm>
                <a:off x="1428027" y="2565121"/>
                <a:ext cx="10537831" cy="326006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14:m>
                  <m:oMathPara xmlns:m="http://schemas.openxmlformats.org/officeDocument/2006/math">
                    <m:oMathParaPr>
                      <m:jc m:val="left"/>
                    </m:oMathParaPr>
                    <m:oMath xmlns:m="http://schemas.openxmlformats.org/officeDocument/2006/math">
                      <m:sSub>
                        <m:sSubPr>
                          <m:ctrlPr>
                            <a:rPr lang="en-US" altLang="zh-TW" sz="1400" b="0" i="1" smtClean="0">
                              <a:latin typeface="Cambria Math" panose="02040503050406030204" pitchFamily="18" charset="0"/>
                            </a:rPr>
                          </m:ctrlPr>
                        </m:sSubPr>
                        <m:e>
                          <m:r>
                            <a:rPr lang="en-US" altLang="zh-TW" sz="1400" b="0" i="1" smtClean="0">
                              <a:latin typeface="Cambria Math" panose="02040503050406030204" pitchFamily="18" charset="0"/>
                            </a:rPr>
                            <m:t>𝑅</m:t>
                          </m:r>
                        </m:e>
                        <m:sub>
                          <m:r>
                            <a:rPr lang="en-US" altLang="zh-TW" sz="1400" b="0" i="1" smtClean="0">
                              <a:latin typeface="Cambria Math" panose="02040503050406030204" pitchFamily="18" charset="0"/>
                            </a:rPr>
                            <m:t>𝑡</m:t>
                          </m:r>
                        </m:sub>
                      </m:sSub>
                      <m:d>
                        <m:dPr>
                          <m:ctrlPr>
                            <a:rPr lang="en-US" altLang="zh-TW" sz="1400" b="0" i="1" smtClean="0">
                              <a:latin typeface="Cambria Math" panose="02040503050406030204" pitchFamily="18" charset="0"/>
                            </a:rPr>
                          </m:ctrlPr>
                        </m:dPr>
                        <m:e>
                          <m:r>
                            <a:rPr lang="en-US" altLang="zh-TW" sz="1400" b="0" i="1" smtClean="0">
                              <a:latin typeface="Cambria Math" panose="02040503050406030204" pitchFamily="18" charset="0"/>
                            </a:rPr>
                            <m:t>𝑙</m:t>
                          </m:r>
                        </m:e>
                      </m:d>
                    </m:oMath>
                  </m:oMathPara>
                </a14:m>
                <a:endParaRPr lang="en-US" altLang="zh-TW" sz="1400" b="0" i="1" dirty="0">
                  <a:latin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400" b="0" i="0" smtClean="0">
                          <a:latin typeface="Cambria Math" panose="02040503050406030204" pitchFamily="18" charset="0"/>
                          <a:ea typeface="Cambria Math" panose="02040503050406030204" pitchFamily="18" charset="0"/>
                        </a:rPr>
                        <m:t>=</m:t>
                      </m:r>
                      <m:r>
                        <m:rPr>
                          <m:sty m:val="p"/>
                        </m:rPr>
                        <a:rPr lang="en-US" altLang="zh-TW" sz="1400" b="0" i="0" smtClean="0">
                          <a:latin typeface="Cambria Math" panose="02040503050406030204" pitchFamily="18" charset="0"/>
                          <a:ea typeface="Cambria Math" panose="02040503050406030204" pitchFamily="18" charset="0"/>
                        </a:rPr>
                        <m:t>E</m:t>
                      </m:r>
                      <m:d>
                        <m:dPr>
                          <m:ctrlPr>
                            <a:rPr lang="en-US" altLang="zh-TW" sz="1400" b="0" i="1" smtClean="0">
                              <a:latin typeface="Cambria Math" panose="02040503050406030204" pitchFamily="18" charset="0"/>
                              <a:ea typeface="Cambria Math" panose="02040503050406030204" pitchFamily="18" charset="0"/>
                            </a:rPr>
                          </m:ctrlPr>
                        </m:dPr>
                        <m:e>
                          <m:d>
                            <m:dPr>
                              <m:begChr m:val="["/>
                              <m:endChr m:val="]"/>
                              <m:ctrlPr>
                                <a:rPr lang="en-US" altLang="zh-TW" sz="1400" b="0" i="1" smtClean="0">
                                  <a:latin typeface="Cambria Math" panose="02040503050406030204" pitchFamily="18" charset="0"/>
                                  <a:ea typeface="Cambria Math" panose="02040503050406030204" pitchFamily="18" charset="0"/>
                                </a:rPr>
                              </m:ctrlPr>
                            </m:dPr>
                            <m:e>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a:rPr lang="en-US" altLang="zh-TW" sz="1400" b="0" i="1" smtClean="0">
                                          <a:latin typeface="Cambria Math" panose="02040503050406030204" pitchFamily="18" charset="0"/>
                                          <a:ea typeface="Cambria Math" panose="02040503050406030204" pitchFamily="18" charset="0"/>
                                        </a:rPr>
                                        <m:t>𝑛</m:t>
                                      </m:r>
                                      <m:r>
                                        <a:rPr lang="en-US" altLang="zh-TW" sz="1400" b="0" i="1" smtClean="0">
                                          <a:latin typeface="Cambria Math" panose="02040503050406030204" pitchFamily="18" charset="0"/>
                                          <a:ea typeface="Cambria Math" panose="02040503050406030204" pitchFamily="18" charset="0"/>
                                        </a:rPr>
                                        <m:t>≤</m:t>
                                      </m:r>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m:t>
                                  </m:r>
                                </m:sub>
                                <m:sup/>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e>
                              </m:nary>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b="0" i="1" smtClean="0">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𝑛</m:t>
                                  </m:r>
                                </m:sub>
                                <m:sup/>
                                <m:e>
                                  <m:r>
                                    <a:rPr lang="en-US" altLang="zh-TW" sz="1400" b="0" i="1" smtClean="0">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b="0" i="1" smtClean="0">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e>
                              </m:nary>
                              <m:r>
                                <a:rPr lang="en-US" altLang="zh-TW" sz="1400" b="0" i="0" smtClean="0">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m:rPr>
                                          <m:brk m:alnAt="7"/>
                                        </m:rPr>
                                        <a:rPr lang="en-US" altLang="zh-TW" sz="1400" i="1">
                                          <a:latin typeface="Cambria Math" panose="02040503050406030204" pitchFamily="18" charset="0"/>
                                          <a:ea typeface="Cambria Math" panose="02040503050406030204" pitchFamily="18" charset="0"/>
                                        </a:rPr>
                                        <m:t>𝑛</m:t>
                                      </m:r>
                                    </m:e>
                                    <m:sup/>
                                  </m:sSup>
                                  <m:r>
                                    <m:rPr>
                                      <m:brk m:alnAt="7"/>
                                    </m:rP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 </m:t>
                                  </m:r>
                                  <m:sSup>
                                    <m:sSupPr>
                                      <m:ctrlPr>
                                        <a:rPr lang="en-US" altLang="zh-TW" sz="1400" b="0" i="1" smtClean="0">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b="0" i="1" smtClean="0">
                                          <a:latin typeface="Cambria Math" panose="02040503050406030204" pitchFamily="18" charset="0"/>
                                          <a:ea typeface="Cambria Math" panose="02040503050406030204" pitchFamily="18" charset="0"/>
                                        </a:rPr>
                                        <m:t>′</m:t>
                                      </m:r>
                                    </m:sup>
                                  </m:sSup>
                                  <m:r>
                                    <a:rPr lang="en-US" altLang="zh-TW" sz="1400" b="0" i="1" smtClean="0">
                                      <a:latin typeface="Cambria Math" panose="02040503050406030204" pitchFamily="18" charset="0"/>
                                      <a:ea typeface="Cambria Math" panose="02040503050406030204" pitchFamily="18" charset="0"/>
                                    </a:rPr>
                                    <m:t>&lt;</m:t>
                                  </m:r>
                                  <m:r>
                                    <a:rPr lang="en-US" altLang="zh-TW" sz="1400" b="0" i="1" smtClean="0">
                                      <a:latin typeface="Cambria Math" panose="02040503050406030204" pitchFamily="18" charset="0"/>
                                      <a:ea typeface="Cambria Math" panose="02040503050406030204" pitchFamily="18" charset="0"/>
                                    </a:rPr>
                                    <m:t>𝑛</m:t>
                                  </m:r>
                                  <m:r>
                                    <a:rPr lang="en-US" altLang="zh-TW" sz="1400" b="0" i="1" smtClean="0">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𝑙</m:t>
                                  </m:r>
                                </m:sub>
                                <m:sup/>
                                <m:e>
                                  <m:sSub>
                                    <m:sSubPr>
                                      <m:ctrlPr>
                                        <a:rPr lang="en-US" altLang="zh-TW" sz="1400" b="0" i="1" smtClean="0">
                                          <a:latin typeface="Cambria Math" panose="02040503050406030204" pitchFamily="18" charset="0"/>
                                          <a:ea typeface="Cambria Math" panose="02040503050406030204" pitchFamily="18" charset="0"/>
                                        </a:rPr>
                                      </m:ctrlPr>
                                    </m:sSubPr>
                                    <m:e>
                                      <m:r>
                                        <a:rPr lang="zh-TW" altLang="en-US" sz="1400" i="1" smtClean="0">
                                          <a:latin typeface="Cambria Math" panose="02040503050406030204" pitchFamily="18" charset="0"/>
                                          <a:ea typeface="Cambria Math" panose="02040503050406030204" pitchFamily="18" charset="0"/>
                                        </a:rPr>
                                        <m:t>𝜂</m:t>
                                      </m:r>
                                    </m:e>
                                    <m:sub>
                                      <m:sSup>
                                        <m:sSupPr>
                                          <m:ctrlPr>
                                            <a:rPr lang="en-US" altLang="zh-TW" sz="1400" b="0" i="1" smtClean="0">
                                              <a:latin typeface="Cambria Math" panose="02040503050406030204" pitchFamily="18" charset="0"/>
                                              <a:ea typeface="Cambria Math" panose="02040503050406030204" pitchFamily="18" charset="0"/>
                                            </a:rPr>
                                          </m:ctrlPr>
                                        </m:sSupPr>
                                        <m:e>
                                          <m:r>
                                            <a:rPr lang="en-US" altLang="zh-TW" sz="1400" b="0" i="1" smtClean="0">
                                              <a:latin typeface="Cambria Math" panose="02040503050406030204" pitchFamily="18" charset="0"/>
                                              <a:ea typeface="Cambria Math" panose="02040503050406030204" pitchFamily="18" charset="0"/>
                                            </a:rPr>
                                            <m:t>𝑛</m:t>
                                          </m:r>
                                        </m:e>
                                        <m:sup>
                                          <m:r>
                                            <a:rPr lang="en-US" altLang="zh-TW" sz="1400" b="0" i="1" smtClean="0">
                                              <a:latin typeface="Cambria Math" panose="02040503050406030204" pitchFamily="18" charset="0"/>
                                              <a:ea typeface="Cambria Math" panose="02040503050406030204" pitchFamily="18" charset="0"/>
                                            </a:rPr>
                                            <m:t>′</m:t>
                                          </m:r>
                                        </m:sup>
                                      </m:sSup>
                                    </m:sub>
                                  </m:sSub>
                                </m:e>
                              </m:nary>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e>
                      </m:d>
                    </m:oMath>
                  </m:oMathPara>
                </a14:m>
                <a:endParaRPr lang="en-US" altLang="zh-TW" sz="1400" i="1"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𝐸</m:t>
                      </m:r>
                      <m:d>
                        <m:dPr>
                          <m:ctrlPr>
                            <a:rPr lang="en-US" altLang="zh-TW" sz="1400" i="1">
                              <a:latin typeface="Cambria Math" panose="02040503050406030204" pitchFamily="18" charset="0"/>
                              <a:ea typeface="Cambria Math" panose="02040503050406030204" pitchFamily="18" charset="0"/>
                            </a:rPr>
                          </m:ctrlPr>
                        </m:dPr>
                        <m:e>
                          <m:sSub>
                            <m:sSubPr>
                              <m:ctrlPr>
                                <a:rPr lang="en-US" altLang="zh-TW" sz="1400" i="1">
                                  <a:latin typeface="Cambria Math" panose="02040503050406030204" pitchFamily="18" charset="0"/>
                                  <a:ea typeface="Cambria Math" panose="02040503050406030204" pitchFamily="18" charset="0"/>
                                </a:rPr>
                              </m:ctrlPr>
                            </m:sSubPr>
                            <m:e>
                              <m:r>
                                <m:rPr>
                                  <m:sty m:val="p"/>
                                </m:rPr>
                                <a:rPr lang="en-US" altLang="zh-TW" sz="1400">
                                  <a:latin typeface="Cambria Math" panose="02040503050406030204" pitchFamily="18" charset="0"/>
                                  <a:ea typeface="Cambria Math" panose="02040503050406030204" pitchFamily="18" charset="0"/>
                                </a:rPr>
                                <m:t>G</m:t>
                              </m:r>
                            </m:e>
                            <m:sub>
                              <m:r>
                                <a:rPr lang="en-US" altLang="zh-TW" sz="1400">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m:rPr>
                                  <m:sty m:val="p"/>
                                </m:rPr>
                                <a:rPr lang="en-US" altLang="zh-TW" sz="1400">
                                  <a:latin typeface="Cambria Math" panose="02040503050406030204" pitchFamily="18" charset="0"/>
                                  <a:ea typeface="Cambria Math" panose="02040503050406030204" pitchFamily="18" charset="0"/>
                                </a:rPr>
                                <m:t>n</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l</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n</m:t>
                              </m:r>
                            </m:e>
                          </m:d>
                          <m:r>
                            <a:rPr lang="en-US" altLang="zh-TW" sz="1400" i="1">
                              <a:latin typeface="Cambria Math" panose="02040503050406030204" pitchFamily="18" charset="0"/>
                              <a:ea typeface="Cambria Math" panose="02040503050406030204" pitchFamily="18" charset="0"/>
                            </a:rPr>
                            <m:t>∙</m:t>
                          </m:r>
                          <m:sSubSup>
                            <m:sSubSupPr>
                              <m:ctrlPr>
                                <a:rPr lang="en-US" altLang="zh-TW" sz="1400" i="1">
                                  <a:latin typeface="Cambria Math" panose="02040503050406030204" pitchFamily="18" charset="0"/>
                                  <a:ea typeface="Cambria Math" panose="02040503050406030204" pitchFamily="18" charset="0"/>
                                </a:rPr>
                              </m:ctrlPr>
                            </m:sSubSup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up>
                              <m:r>
                                <a:rPr lang="en-US" altLang="zh-TW" sz="1400" i="1">
                                  <a:latin typeface="Cambria Math" panose="02040503050406030204" pitchFamily="18" charset="0"/>
                                  <a:ea typeface="Cambria Math" panose="02040503050406030204" pitchFamily="18" charset="0"/>
                                </a:rPr>
                                <m:t>2</m:t>
                              </m:r>
                            </m:sup>
                          </m:sSubSup>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r>
                                <a:rPr lang="en-US" altLang="zh-TW" sz="1400" i="1">
                                  <a:latin typeface="Cambria Math" panose="02040503050406030204" pitchFamily="18" charset="0"/>
                                  <a:ea typeface="Cambria Math" panose="02040503050406030204" pitchFamily="18" charset="0"/>
                                </a:rPr>
                                <m:t>𝑛</m:t>
                              </m:r>
                            </m:sub>
                          </m:sSub>
                        </m:e>
                      </m:d>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𝐸</m:t>
                      </m:r>
                      <m:r>
                        <a:rPr lang="en-US" altLang="zh-TW" sz="1400" b="0" i="1" smtClean="0">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&lt;</m:t>
                              </m:r>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m:t>
                          </m:r>
                        </m:sub>
                        <m:sup/>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e>
                      </m:nary>
                      <m:r>
                        <a:rPr lang="en-US" altLang="zh-TW" sz="1400" b="0" i="1" smtClean="0">
                          <a:latin typeface="Cambria Math" panose="02040503050406030204" pitchFamily="18" charset="0"/>
                          <a:ea typeface="Cambria Math" panose="02040503050406030204" pitchFamily="18" charset="0"/>
                        </a:rPr>
                        <m:t>)</m:t>
                      </m:r>
                      <m:r>
                        <a:rPr lang="en-US" altLang="zh-TW" sz="1400" i="1" smtClean="0">
                          <a:latin typeface="Cambria Math" panose="02040503050406030204" pitchFamily="18" charset="0"/>
                          <a:ea typeface="Cambria Math" panose="02040503050406030204" pitchFamily="18" charset="0"/>
                        </a:rPr>
                        <m:t> </m:t>
                      </m:r>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𝐸</m:t>
                      </m:r>
                      <m:r>
                        <a:rPr lang="en-US" altLang="zh-TW" sz="1400" b="0" i="1" smtClean="0">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𝑛</m:t>
                          </m:r>
                        </m:sub>
                        <m:sup/>
                        <m:e>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𝑛</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e>
                      </m:nary>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r>
                        <a:rPr lang="en-US" altLang="zh-TW" sz="1400" b="0" i="1" smtClean="0">
                          <a:latin typeface="Cambria Math" panose="02040503050406030204" pitchFamily="18" charset="0"/>
                          <a:ea typeface="Cambria Math" panose="02040503050406030204" pitchFamily="18" charset="0"/>
                        </a:rPr>
                        <m:t>)</m:t>
                      </m:r>
                    </m:oMath>
                  </m:oMathPara>
                </a14:m>
                <a:endParaRPr lang="en-US" altLang="zh-TW" sz="1400" b="0" i="1" dirty="0">
                  <a:latin typeface="Cambria Math" panose="02040503050406030204" pitchFamily="18" charset="0"/>
                  <a:ea typeface="Cambria Math" panose="02040503050406030204" pitchFamily="18" charset="0"/>
                </a:endParaRPr>
              </a:p>
              <a:p>
                <a:pPr algn="ctr"/>
                <a14:m>
                  <m:oMathPara xmlns:m="http://schemas.openxmlformats.org/officeDocument/2006/math">
                    <m:oMathParaPr>
                      <m:jc m:val="left"/>
                    </m:oMathParaPr>
                    <m:oMath xmlns:m="http://schemas.openxmlformats.org/officeDocument/2006/math">
                      <m:r>
                        <a:rPr lang="en-US" altLang="zh-TW" sz="1400" b="0" i="1" smtClean="0">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𝐸</m:t>
                      </m:r>
                      <m:d>
                        <m:dPr>
                          <m:ctrlPr>
                            <a:rPr lang="en-US" altLang="zh-TW" sz="1400" i="1">
                              <a:latin typeface="Cambria Math" panose="02040503050406030204" pitchFamily="18" charset="0"/>
                              <a:ea typeface="Cambria Math" panose="02040503050406030204" pitchFamily="18" charset="0"/>
                            </a:rPr>
                          </m:ctrlPr>
                        </m:dPr>
                        <m:e>
                          <m:sSub>
                            <m:sSubPr>
                              <m:ctrlPr>
                                <a:rPr lang="en-US" altLang="zh-TW" sz="1400" i="1">
                                  <a:latin typeface="Cambria Math" panose="02040503050406030204" pitchFamily="18" charset="0"/>
                                  <a:ea typeface="Cambria Math" panose="02040503050406030204" pitchFamily="18" charset="0"/>
                                </a:rPr>
                              </m:ctrlPr>
                            </m:sSubPr>
                            <m:e>
                              <m:r>
                                <m:rPr>
                                  <m:sty m:val="p"/>
                                </m:rPr>
                                <a:rPr lang="en-US" altLang="zh-TW" sz="1400">
                                  <a:latin typeface="Cambria Math" panose="02040503050406030204" pitchFamily="18" charset="0"/>
                                  <a:ea typeface="Cambria Math" panose="02040503050406030204" pitchFamily="18" charset="0"/>
                                </a:rPr>
                                <m:t>G</m:t>
                              </m:r>
                            </m:e>
                            <m:sub>
                              <m:r>
                                <a:rPr lang="en-US" altLang="zh-TW" sz="1400">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m:rPr>
                                  <m:sty m:val="p"/>
                                </m:rPr>
                                <a:rPr lang="en-US" altLang="zh-TW" sz="1400">
                                  <a:latin typeface="Cambria Math" panose="02040503050406030204" pitchFamily="18" charset="0"/>
                                  <a:ea typeface="Cambria Math" panose="02040503050406030204" pitchFamily="18" charset="0"/>
                                </a:rPr>
                                <m:t>n</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l</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n</m:t>
                              </m:r>
                            </m:e>
                          </m:d>
                          <m:r>
                            <a:rPr lang="en-US" altLang="zh-TW" sz="1400" i="1">
                              <a:latin typeface="Cambria Math" panose="02040503050406030204" pitchFamily="18" charset="0"/>
                              <a:ea typeface="Cambria Math" panose="02040503050406030204" pitchFamily="18" charset="0"/>
                            </a:rPr>
                            <m:t>∙</m:t>
                          </m:r>
                          <m:sSubSup>
                            <m:sSubSupPr>
                              <m:ctrlPr>
                                <a:rPr lang="en-US" altLang="zh-TW" sz="1400" i="1">
                                  <a:latin typeface="Cambria Math" panose="02040503050406030204" pitchFamily="18" charset="0"/>
                                  <a:ea typeface="Cambria Math" panose="02040503050406030204" pitchFamily="18" charset="0"/>
                                </a:rPr>
                              </m:ctrlPr>
                            </m:sSubSup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up>
                              <m:r>
                                <a:rPr lang="en-US" altLang="zh-TW" sz="1400" i="1">
                                  <a:latin typeface="Cambria Math" panose="02040503050406030204" pitchFamily="18" charset="0"/>
                                  <a:ea typeface="Cambria Math" panose="02040503050406030204" pitchFamily="18" charset="0"/>
                                </a:rPr>
                                <m:t>2</m:t>
                              </m:r>
                            </m:sup>
                          </m:sSubSup>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r>
                                <a:rPr lang="en-US" altLang="zh-TW" sz="1400" i="1">
                                  <a:latin typeface="Cambria Math" panose="02040503050406030204" pitchFamily="18" charset="0"/>
                                  <a:ea typeface="Cambria Math" panose="02040503050406030204" pitchFamily="18" charset="0"/>
                                </a:rPr>
                                <m:t>𝑛</m:t>
                              </m:r>
                            </m:sub>
                          </m:sSub>
                        </m:e>
                      </m:d>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𝐸</m:t>
                      </m:r>
                      <m:r>
                        <a:rPr lang="en-US" altLang="zh-TW" sz="1400" i="1">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0&lt;</m:t>
                              </m:r>
                              <m:r>
                                <m:rPr>
                                  <m:brk m:alnAt="7"/>
                                </m:rP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m:rPr>
                                  <m:brk m:alnAt="7"/>
                                </m:rP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𝑙</m:t>
                          </m:r>
                        </m:sub>
                        <m:sup/>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e>
                      </m:nary>
                      <m:r>
                        <a:rPr lang="en-US" altLang="zh-TW" sz="1400" i="1">
                          <a:latin typeface="Cambria Math" panose="02040503050406030204" pitchFamily="18" charset="0"/>
                          <a:ea typeface="Cambria Math" panose="02040503050406030204" pitchFamily="18" charset="0"/>
                        </a:rPr>
                        <m:t>) −</m:t>
                      </m:r>
                      <m:r>
                        <a:rPr lang="en-US" altLang="zh-TW" sz="1400" i="1">
                          <a:latin typeface="Cambria Math" panose="02040503050406030204" pitchFamily="18" charset="0"/>
                          <a:ea typeface="Cambria Math" panose="02040503050406030204" pitchFamily="18" charset="0"/>
                        </a:rPr>
                        <m:t>𝐸</m:t>
                      </m:r>
                      <m:r>
                        <a:rPr lang="en-US" altLang="zh-TW" sz="1400" i="1">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0</m:t>
                          </m:r>
                        </m:sub>
                        <m:sup/>
                        <m:e>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b="0" i="1" smtClean="0">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sub>
                          </m:sSub>
                        </m:e>
                      </m:nary>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r>
                        <a:rPr lang="en-US" altLang="zh-TW" sz="1400" i="1">
                          <a:latin typeface="Cambria Math" panose="02040503050406030204" pitchFamily="18" charset="0"/>
                          <a:ea typeface="Cambria Math" panose="02040503050406030204" pitchFamily="18" charset="0"/>
                        </a:rPr>
                        <m:t>)</m:t>
                      </m:r>
                    </m:oMath>
                  </m:oMathPara>
                </a14:m>
                <a:endParaRPr lang="en-US" altLang="zh-TW" sz="1400" dirty="0">
                  <a:latin typeface="Cambria Math" panose="02040503050406030204" pitchFamily="18" charset="0"/>
                  <a:ea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altLang="zh-TW" sz="1400" b="0" i="1" smtClean="0">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𝐸</m:t>
                      </m:r>
                      <m:d>
                        <m:dPr>
                          <m:ctrlPr>
                            <a:rPr lang="en-US" altLang="zh-TW" sz="1400" i="1">
                              <a:latin typeface="Cambria Math" panose="02040503050406030204" pitchFamily="18" charset="0"/>
                              <a:ea typeface="Cambria Math" panose="02040503050406030204" pitchFamily="18" charset="0"/>
                            </a:rPr>
                          </m:ctrlPr>
                        </m:dPr>
                        <m:e>
                          <m:sSub>
                            <m:sSubPr>
                              <m:ctrlPr>
                                <a:rPr lang="en-US" altLang="zh-TW" sz="1400" i="1">
                                  <a:latin typeface="Cambria Math" panose="02040503050406030204" pitchFamily="18" charset="0"/>
                                  <a:ea typeface="Cambria Math" panose="02040503050406030204" pitchFamily="18" charset="0"/>
                                </a:rPr>
                              </m:ctrlPr>
                            </m:sSubPr>
                            <m:e>
                              <m:r>
                                <m:rPr>
                                  <m:sty m:val="p"/>
                                </m:rPr>
                                <a:rPr lang="en-US" altLang="zh-TW" sz="1400">
                                  <a:latin typeface="Cambria Math" panose="02040503050406030204" pitchFamily="18" charset="0"/>
                                  <a:ea typeface="Cambria Math" panose="02040503050406030204" pitchFamily="18" charset="0"/>
                                </a:rPr>
                                <m:t>G</m:t>
                              </m:r>
                            </m:e>
                            <m:sub>
                              <m:r>
                                <a:rPr lang="en-US" altLang="zh-TW" sz="1400">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m:rPr>
                                  <m:sty m:val="p"/>
                                </m:rPr>
                                <a:rPr lang="en-US" altLang="zh-TW" sz="1400">
                                  <a:latin typeface="Cambria Math" panose="02040503050406030204" pitchFamily="18" charset="0"/>
                                  <a:ea typeface="Cambria Math" panose="02040503050406030204" pitchFamily="18" charset="0"/>
                                </a:rPr>
                                <m:t>n</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l</m:t>
                              </m:r>
                              <m:r>
                                <a:rPr lang="en-US" altLang="zh-TW" sz="1400">
                                  <a:latin typeface="Cambria Math" panose="02040503050406030204" pitchFamily="18" charset="0"/>
                                  <a:ea typeface="Cambria Math" panose="02040503050406030204" pitchFamily="18" charset="0"/>
                                </a:rPr>
                                <m:t>−</m:t>
                              </m:r>
                              <m:r>
                                <m:rPr>
                                  <m:sty m:val="p"/>
                                </m:rPr>
                                <a:rPr lang="en-US" altLang="zh-TW" sz="1400">
                                  <a:latin typeface="Cambria Math" panose="02040503050406030204" pitchFamily="18" charset="0"/>
                                  <a:ea typeface="Cambria Math" panose="02040503050406030204" pitchFamily="18" charset="0"/>
                                </a:rPr>
                                <m:t>n</m:t>
                              </m:r>
                            </m:e>
                          </m:d>
                          <m:r>
                            <a:rPr lang="en-US" altLang="zh-TW" sz="1400" i="1">
                              <a:latin typeface="Cambria Math" panose="02040503050406030204" pitchFamily="18" charset="0"/>
                              <a:ea typeface="Cambria Math" panose="02040503050406030204" pitchFamily="18" charset="0"/>
                            </a:rPr>
                            <m:t>∙</m:t>
                          </m:r>
                          <m:sSubSup>
                            <m:sSubSupPr>
                              <m:ctrlPr>
                                <a:rPr lang="en-US" altLang="zh-TW" sz="1400" i="1">
                                  <a:latin typeface="Cambria Math" panose="02040503050406030204" pitchFamily="18" charset="0"/>
                                  <a:ea typeface="Cambria Math" panose="02040503050406030204" pitchFamily="18" charset="0"/>
                                </a:rPr>
                              </m:ctrlPr>
                            </m:sSubSup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up>
                              <m:r>
                                <a:rPr lang="en-US" altLang="zh-TW" sz="1400" i="1">
                                  <a:latin typeface="Cambria Math" panose="02040503050406030204" pitchFamily="18" charset="0"/>
                                  <a:ea typeface="Cambria Math" panose="02040503050406030204" pitchFamily="18" charset="0"/>
                                </a:rPr>
                                <m:t>2</m:t>
                              </m:r>
                            </m:sup>
                          </m:sSubSup>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r>
                                <a:rPr lang="en-US" altLang="zh-TW" sz="1400" i="1">
                                  <a:latin typeface="Cambria Math" panose="02040503050406030204" pitchFamily="18" charset="0"/>
                                  <a:ea typeface="Cambria Math" panose="02040503050406030204" pitchFamily="18" charset="0"/>
                                </a:rPr>
                                <m:t>𝑛</m:t>
                              </m:r>
                            </m:sub>
                          </m:sSub>
                        </m:e>
                      </m:d>
                      <m:r>
                        <a:rPr lang="en-US" altLang="zh-TW" sz="1400" i="1">
                          <a:latin typeface="Cambria Math" panose="02040503050406030204" pitchFamily="18" charset="0"/>
                          <a:ea typeface="Cambria Math" panose="02040503050406030204" pitchFamily="18" charset="0"/>
                        </a:rPr>
                        <m:t>+</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smtClean="0">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0&lt;</m:t>
                              </m:r>
                              <m:sSup>
                                <m:sSupPr>
                                  <m:ctrlPr>
                                    <a:rPr lang="en-US" altLang="zh-TW" sz="1400" b="0" i="1" smtClean="0">
                                      <a:latin typeface="Cambria Math" panose="02040503050406030204" pitchFamily="18" charset="0"/>
                                      <a:ea typeface="Cambria Math" panose="02040503050406030204" pitchFamily="18" charset="0"/>
                                    </a:rPr>
                                  </m:ctrlPr>
                                </m:sSupPr>
                                <m:e>
                                  <m:r>
                                    <a:rPr lang="en-US" altLang="zh-TW" sz="1400" b="0" i="1" smtClean="0">
                                      <a:latin typeface="Cambria Math" panose="02040503050406030204" pitchFamily="18" charset="0"/>
                                      <a:ea typeface="Cambria Math" panose="02040503050406030204" pitchFamily="18" charset="0"/>
                                    </a:rPr>
                                    <m:t>𝑛</m:t>
                                  </m:r>
                                </m:e>
                                <m:sup>
                                  <m:r>
                                    <a:rPr lang="en-US" altLang="zh-TW" sz="1400" b="0" i="1" smtClean="0">
                                      <a:latin typeface="Cambria Math" panose="02040503050406030204" pitchFamily="18" charset="0"/>
                                      <a:ea typeface="Cambria Math" panose="02040503050406030204" pitchFamily="18" charset="0"/>
                                    </a:rPr>
                                    <m:t>′</m:t>
                                  </m:r>
                                </m:sup>
                              </m:sSup>
                            </m:e>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𝑙</m:t>
                          </m:r>
                        </m:sub>
                        <m:sup/>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𝐸</m:t>
                          </m:r>
                          <m:r>
                            <a:rPr lang="en-US" altLang="zh-TW" sz="1400" b="0" i="1" smtClean="0">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e>
                      </m:nary>
                      <m:r>
                        <a:rPr lang="en-US" altLang="zh-TW" sz="1400" i="1">
                          <a:latin typeface="Cambria Math" panose="02040503050406030204" pitchFamily="18" charset="0"/>
                          <a:ea typeface="Cambria Math" panose="02040503050406030204" pitchFamily="18" charset="0"/>
                        </a:rPr>
                        <m:t>) −</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a:rPr lang="en-US" altLang="zh-TW" sz="1400" b="0" i="1" smtClean="0">
                              <a:latin typeface="Cambria Math" panose="02040503050406030204" pitchFamily="18" charset="0"/>
                              <a:ea typeface="Cambria Math" panose="02040503050406030204" pitchFamily="18" charset="0"/>
                            </a:rPr>
                            <m:t>&gt;</m:t>
                          </m:r>
                          <m:r>
                            <a:rPr lang="en-US" altLang="zh-TW" sz="1400" i="1">
                              <a:latin typeface="Cambria Math" panose="02040503050406030204" pitchFamily="18" charset="0"/>
                              <a:ea typeface="Cambria Math" panose="02040503050406030204" pitchFamily="18" charset="0"/>
                            </a:rPr>
                            <m:t>0</m:t>
                          </m:r>
                        </m:sub>
                        <m:sup/>
                        <m:e>
                          <m:d>
                            <m:dPr>
                              <m:begChr m:val="["/>
                              <m:endChr m:val="]"/>
                              <m:ctrlPr>
                                <a:rPr lang="en-US" altLang="zh-TW" sz="1400" i="1">
                                  <a:latin typeface="Cambria Math" panose="02040503050406030204" pitchFamily="18" charset="0"/>
                                  <a:ea typeface="Cambria Math" panose="02040503050406030204" pitchFamily="18" charset="0"/>
                                </a:rPr>
                              </m:ctrlPr>
                            </m:dPr>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b="0" i="1" smtClean="0">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e>
                          </m:d>
                          <m:r>
                            <a:rPr lang="en-US" altLang="zh-TW" sz="1400" b="0" i="1" smtClean="0">
                              <a:latin typeface="Cambria Math" panose="02040503050406030204" pitchFamily="18" charset="0"/>
                              <a:ea typeface="Cambria Math" panose="02040503050406030204" pitchFamily="18" charset="0"/>
                            </a:rPr>
                            <m:t>𝐸</m:t>
                          </m:r>
                          <m:r>
                            <a:rPr lang="en-US" altLang="zh-TW" sz="1400" b="0" i="1" smtClean="0">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𝑙𝑛</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𝑉</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e>
                      </m:nary>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sub>
                      </m:sSub>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zh-TW" altLang="en-US" sz="1400" i="1">
                              <a:latin typeface="Cambria Math" panose="02040503050406030204" pitchFamily="18" charset="0"/>
                              <a:ea typeface="Cambria Math" panose="02040503050406030204" pitchFamily="18" charset="0"/>
                            </a:rPr>
                            <m:t>𝜀</m:t>
                          </m:r>
                        </m:e>
                        <m:sub>
                          <m:r>
                            <a:rPr lang="en-US" altLang="zh-TW" sz="1400" i="1">
                              <a:latin typeface="Cambria Math" panose="02040503050406030204" pitchFamily="18" charset="0"/>
                              <a:ea typeface="Cambria Math" panose="02040503050406030204" pitchFamily="18" charset="0"/>
                            </a:rPr>
                            <m:t>𝑛</m:t>
                          </m:r>
                        </m:sub>
                      </m:sSub>
                      <m:r>
                        <a:rPr lang="en-US" altLang="zh-TW" sz="1400" i="1">
                          <a:latin typeface="Cambria Math" panose="02040503050406030204" pitchFamily="18" charset="0"/>
                          <a:ea typeface="Cambria Math" panose="02040503050406030204" pitchFamily="18" charset="0"/>
                        </a:rPr>
                        <m:t>)</m:t>
                      </m:r>
                    </m:oMath>
                  </m:oMathPara>
                </a14:m>
                <a:endParaRPr lang="en-US" altLang="zh-TW" sz="140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altLang="zh-TW" sz="1400" b="0" i="1" smtClean="0">
                          <a:latin typeface="Cambria Math" panose="02040503050406030204" pitchFamily="18" charset="0"/>
                          <a:ea typeface="Cambria Math" panose="02040503050406030204" pitchFamily="18" charset="0"/>
                        </a:rPr>
                        <m:t>=</m:t>
                      </m:r>
                      <m:sSub>
                        <m:sSubPr>
                          <m:ctrlPr>
                            <a:rPr lang="en-US" altLang="zh-TW" sz="1400" b="0" i="1" smtClean="0">
                              <a:latin typeface="Cambria Math" panose="02040503050406030204" pitchFamily="18" charset="0"/>
                              <a:ea typeface="Cambria Math" panose="02040503050406030204" pitchFamily="18" charset="0"/>
                            </a:rPr>
                          </m:ctrlPr>
                        </m:sSubPr>
                        <m:e>
                          <m:r>
                            <a:rPr lang="en-US" altLang="zh-TW" sz="1400" b="0" i="1" smtClean="0">
                              <a:latin typeface="Cambria Math" panose="02040503050406030204" pitchFamily="18" charset="0"/>
                              <a:ea typeface="Cambria Math" panose="02040503050406030204" pitchFamily="18" charset="0"/>
                            </a:rPr>
                            <m:t>𝐺</m:t>
                          </m:r>
                        </m:e>
                        <m:sub>
                          <m:r>
                            <a:rPr lang="en-US" altLang="zh-TW" sz="1400" b="0" i="1" smtClean="0">
                              <a:latin typeface="Cambria Math" panose="02040503050406030204" pitchFamily="18" charset="0"/>
                              <a:ea typeface="Cambria Math" panose="02040503050406030204" pitchFamily="18" charset="0"/>
                            </a:rPr>
                            <m:t>0</m:t>
                          </m:r>
                        </m:sub>
                      </m:sSub>
                      <m:d>
                        <m:dPr>
                          <m:ctrlPr>
                            <a:rPr lang="en-US" altLang="zh-TW" sz="1400" b="0" i="1" smtClean="0">
                              <a:latin typeface="Cambria Math" panose="02040503050406030204" pitchFamily="18" charset="0"/>
                              <a:ea typeface="Cambria Math" panose="02040503050406030204" pitchFamily="18" charset="0"/>
                            </a:rPr>
                          </m:ctrlPr>
                        </m:dPr>
                        <m:e>
                          <m:r>
                            <a:rPr lang="en-US" altLang="zh-TW" sz="1400" b="0" i="1" smtClean="0">
                              <a:latin typeface="Cambria Math" panose="02040503050406030204" pitchFamily="18" charset="0"/>
                              <a:ea typeface="Cambria Math" panose="02040503050406030204" pitchFamily="18" charset="0"/>
                            </a:rPr>
                            <m:t>𝑙</m:t>
                          </m:r>
                        </m:e>
                      </m:d>
                      <m:r>
                        <a:rPr lang="en-US" altLang="zh-TW" sz="1400" b="0" i="1" smtClean="0">
                          <a:latin typeface="Cambria Math" panose="02040503050406030204" pitchFamily="18" charset="0"/>
                          <a:ea typeface="Cambria Math" panose="02040503050406030204" pitchFamily="18" charset="0"/>
                        </a:rPr>
                        <m:t>𝐸</m:t>
                      </m:r>
                      <m:d>
                        <m:dPr>
                          <m:ctrlPr>
                            <a:rPr lang="en-US" altLang="zh-TW" sz="1400" b="0" i="1" smtClean="0">
                              <a:latin typeface="Cambria Math" panose="02040503050406030204" pitchFamily="18" charset="0"/>
                              <a:ea typeface="Cambria Math" panose="02040503050406030204" pitchFamily="18" charset="0"/>
                            </a:rPr>
                          </m:ctrlPr>
                        </m:dPr>
                        <m:e>
                          <m:r>
                            <a:rPr lang="en-US" altLang="zh-TW" sz="1400" b="0" i="1" smtClean="0">
                              <a:latin typeface="Cambria Math" panose="02040503050406030204" pitchFamily="18" charset="0"/>
                              <a:ea typeface="Cambria Math" panose="02040503050406030204" pitchFamily="18" charset="0"/>
                            </a:rPr>
                            <m:t>𝑙𝑛𝑉</m:t>
                          </m:r>
                        </m:e>
                      </m:d>
                      <m:r>
                        <a:rPr lang="en-US" altLang="zh-TW" sz="1400" b="0" i="1" smtClean="0">
                          <a:latin typeface="Cambria Math" panose="02040503050406030204" pitchFamily="18" charset="0"/>
                          <a:ea typeface="Cambria Math" panose="02040503050406030204" pitchFamily="18" charset="0"/>
                        </a:rPr>
                        <m:t>+</m:t>
                      </m:r>
                      <m:nary>
                        <m:naryPr>
                          <m:chr m:val="∑"/>
                          <m:supHide m:val="on"/>
                          <m:ctrlPr>
                            <a:rPr lang="en-US" altLang="zh-TW" sz="1400" i="1" smtClean="0">
                              <a:latin typeface="Cambria Math" panose="02040503050406030204" pitchFamily="18" charset="0"/>
                              <a:ea typeface="Cambria Math" panose="02040503050406030204" pitchFamily="18" charset="0"/>
                            </a:rPr>
                          </m:ctrlPr>
                        </m:naryPr>
                        <m:sub>
                          <m:r>
                            <a:rPr lang="en-US" altLang="zh-TW" sz="1400" b="0" i="1" smtClean="0">
                              <a:latin typeface="Cambria Math" panose="02040503050406030204" pitchFamily="18" charset="0"/>
                              <a:ea typeface="Cambria Math" panose="02040503050406030204" pitchFamily="18" charset="0"/>
                            </a:rPr>
                            <m:t>0&lt;</m:t>
                          </m:r>
                          <m:sSup>
                            <m:sSupPr>
                              <m:ctrlPr>
                                <a:rPr lang="en-US" altLang="zh-TW" sz="1400" b="0" i="1" smtClean="0">
                                  <a:latin typeface="Cambria Math" panose="02040503050406030204" pitchFamily="18" charset="0"/>
                                  <a:ea typeface="Cambria Math" panose="02040503050406030204" pitchFamily="18" charset="0"/>
                                </a:rPr>
                              </m:ctrlPr>
                            </m:sSupPr>
                            <m:e>
                              <m:r>
                                <a:rPr lang="en-US" altLang="zh-TW" sz="1400" b="0" i="1" smtClean="0">
                                  <a:latin typeface="Cambria Math" panose="02040503050406030204" pitchFamily="18" charset="0"/>
                                  <a:ea typeface="Cambria Math" panose="02040503050406030204" pitchFamily="18" charset="0"/>
                                </a:rPr>
                                <m:t>𝑛</m:t>
                              </m:r>
                            </m:e>
                            <m:sup>
                              <m:r>
                                <a:rPr lang="en-US" altLang="zh-TW" sz="1400" b="0" i="1" smtClean="0">
                                  <a:latin typeface="Cambria Math" panose="02040503050406030204" pitchFamily="18" charset="0"/>
                                  <a:ea typeface="Cambria Math" panose="02040503050406030204" pitchFamily="18" charset="0"/>
                                </a:rPr>
                                <m:t>′</m:t>
                              </m:r>
                            </m:sup>
                          </m:sSup>
                          <m:r>
                            <m:rPr>
                              <m:brk m:alnAt="7"/>
                            </m:rPr>
                            <a:rPr lang="en-US" altLang="zh-TW" sz="1400" i="1">
                              <a:latin typeface="Cambria Math" panose="02040503050406030204" pitchFamily="18" charset="0"/>
                              <a:ea typeface="Cambria Math" panose="02040503050406030204" pitchFamily="18" charset="0"/>
                            </a:rPr>
                            <m:t>&lt;</m:t>
                          </m:r>
                          <m:r>
                            <a:rPr lang="en-US" altLang="zh-TW" sz="1400" i="1">
                              <a:latin typeface="Cambria Math" panose="02040503050406030204" pitchFamily="18" charset="0"/>
                              <a:ea typeface="Cambria Math" panose="02040503050406030204" pitchFamily="18" charset="0"/>
                            </a:rPr>
                            <m:t>𝑙</m:t>
                          </m:r>
                        </m:sub>
                        <m:sup/>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b="0" i="1" smtClean="0">
                                  <a:latin typeface="Cambria Math" panose="02040503050406030204" pitchFamily="18" charset="0"/>
                                  <a:ea typeface="Cambria Math" panose="02040503050406030204" pitchFamily="18" charset="0"/>
                                </a:rPr>
                              </m:ctrlPr>
                            </m:sSubPr>
                            <m:e>
                              <m:r>
                                <a:rPr lang="en-US" altLang="zh-TW" sz="1400" b="0" i="1" smtClean="0">
                                  <a:latin typeface="Cambria Math" panose="02040503050406030204" pitchFamily="18" charset="0"/>
                                  <a:ea typeface="Cambria Math" panose="02040503050406030204" pitchFamily="18" charset="0"/>
                                </a:rPr>
                                <m:t>𝐶</m:t>
                              </m:r>
                            </m:e>
                            <m:sub>
                              <m:r>
                                <a:rPr lang="en-US" altLang="zh-TW" sz="1400" b="0" i="1" smtClean="0">
                                  <a:latin typeface="Cambria Math" panose="02040503050406030204" pitchFamily="18" charset="0"/>
                                  <a:ea typeface="Cambria Math" panose="02040503050406030204" pitchFamily="18" charset="0"/>
                                </a:rPr>
                                <m:t>1</m:t>
                              </m:r>
                            </m:sub>
                          </m:sSub>
                          <m:r>
                            <a:rPr lang="en-US" altLang="zh-TW" sz="1400" b="0" i="1" smtClean="0">
                              <a:latin typeface="Cambria Math" panose="02040503050406030204" pitchFamily="18" charset="0"/>
                              <a:ea typeface="Cambria Math" panose="02040503050406030204" pitchFamily="18" charset="0"/>
                            </a:rPr>
                            <m:t>(</m:t>
                          </m:r>
                          <m:r>
                            <a:rPr lang="en-US" altLang="zh-TW" sz="1400" b="0" i="1" smtClean="0">
                              <a:latin typeface="Cambria Math" panose="02040503050406030204" pitchFamily="18" charset="0"/>
                              <a:ea typeface="Cambria Math" panose="02040503050406030204" pitchFamily="18" charset="0"/>
                            </a:rPr>
                            <m:t>𝑙</m:t>
                          </m:r>
                          <m:r>
                            <a:rPr lang="en-US" altLang="zh-TW" sz="1400" b="0" i="1" smtClean="0">
                              <a:latin typeface="Cambria Math" panose="02040503050406030204" pitchFamily="18" charset="0"/>
                              <a:ea typeface="Cambria Math" panose="02040503050406030204" pitchFamily="18" charset="0"/>
                            </a:rPr>
                            <m:t>)</m:t>
                          </m:r>
                        </m:e>
                      </m:nary>
                      <m:r>
                        <a:rPr lang="en-US" altLang="zh-TW" sz="1400" i="1">
                          <a:latin typeface="Cambria Math" panose="02040503050406030204" pitchFamily="18" charset="0"/>
                          <a:ea typeface="Cambria Math" panose="02040503050406030204" pitchFamily="18" charset="0"/>
                        </a:rPr>
                        <m:t> −</m:t>
                      </m:r>
                      <m:nary>
                        <m:naryPr>
                          <m:chr m:val="∑"/>
                          <m:supHide m:val="on"/>
                          <m:ctrlPr>
                            <a:rPr lang="en-US" altLang="zh-TW" sz="1400" i="1">
                              <a:latin typeface="Cambria Math" panose="02040503050406030204" pitchFamily="18" charset="0"/>
                              <a:ea typeface="Cambria Math" panose="02040503050406030204" pitchFamily="18" charset="0"/>
                            </a:rPr>
                          </m:ctrlPr>
                        </m:naryPr>
                        <m:sub>
                          <m:sSup>
                            <m:sSupPr>
                              <m:ctrlPr>
                                <a:rPr lang="en-US" altLang="zh-TW" sz="1400" i="1">
                                  <a:latin typeface="Cambria Math" panose="02040503050406030204" pitchFamily="18" charset="0"/>
                                  <a:ea typeface="Cambria Math" panose="02040503050406030204" pitchFamily="18" charset="0"/>
                                </a:rPr>
                              </m:ctrlPr>
                            </m:sSupPr>
                            <m:e>
                              <m:r>
                                <m:rPr>
                                  <m:brk m:alnAt="7"/>
                                </m:rPr>
                                <a:rPr lang="en-US" altLang="zh-TW" sz="1400" i="1">
                                  <a:latin typeface="Cambria Math" panose="02040503050406030204" pitchFamily="18" charset="0"/>
                                  <a:ea typeface="Cambria Math" panose="02040503050406030204" pitchFamily="18" charset="0"/>
                                </a:rPr>
                                <m:t>𝑛</m:t>
                              </m:r>
                            </m:e>
                            <m:sup>
                              <m:r>
                                <m:rPr>
                                  <m:brk m:alnAt="7"/>
                                </m:rPr>
                                <a:rPr lang="en-US" altLang="zh-TW" sz="1400" i="1">
                                  <a:latin typeface="Cambria Math" panose="02040503050406030204" pitchFamily="18" charset="0"/>
                                  <a:ea typeface="Cambria Math" panose="02040503050406030204" pitchFamily="18" charset="0"/>
                                </a:rPr>
                                <m:t>′</m:t>
                              </m:r>
                            </m:sup>
                          </m:sSup>
                          <m:r>
                            <a:rPr lang="en-US" altLang="zh-TW" sz="1400" i="1">
                              <a:latin typeface="Cambria Math" panose="02040503050406030204" pitchFamily="18" charset="0"/>
                              <a:ea typeface="Cambria Math" panose="02040503050406030204" pitchFamily="18" charset="0"/>
                            </a:rPr>
                            <m:t>&gt;0</m:t>
                          </m:r>
                        </m:sub>
                        <m:sup/>
                        <m:e>
                          <m:d>
                            <m:dPr>
                              <m:begChr m:val="["/>
                              <m:endChr m:val="]"/>
                              <m:ctrlPr>
                                <a:rPr lang="en-US" altLang="zh-TW" sz="1400" i="1">
                                  <a:latin typeface="Cambria Math" panose="02040503050406030204" pitchFamily="18" charset="0"/>
                                  <a:ea typeface="Cambria Math" panose="02040503050406030204" pitchFamily="18" charset="0"/>
                                </a:rPr>
                              </m:ctrlPr>
                            </m:dPr>
                            <m:e>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r>
                                    <a:rPr lang="en-US" altLang="zh-TW" sz="1400" i="1">
                                      <a:latin typeface="Cambria Math" panose="02040503050406030204" pitchFamily="18" charset="0"/>
                                      <a:ea typeface="Cambria Math" panose="02040503050406030204" pitchFamily="18" charset="0"/>
                                    </a:rPr>
                                    <m:t>𝑙</m:t>
                                  </m:r>
                                  <m:r>
                                    <a:rPr lang="en-US" altLang="zh-TW" sz="1400" i="1">
                                      <a:latin typeface="Cambria Math" panose="02040503050406030204" pitchFamily="18" charset="0"/>
                                      <a:ea typeface="Cambria Math" panose="02040503050406030204" pitchFamily="18" charset="0"/>
                                    </a:rPr>
                                    <m:t>+</m:t>
                                  </m:r>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𝐺</m:t>
                                  </m:r>
                                </m:e>
                                <m:sub>
                                  <m:r>
                                    <a:rPr lang="en-US" altLang="zh-TW" sz="1400" i="1">
                                      <a:latin typeface="Cambria Math" panose="02040503050406030204" pitchFamily="18" charset="0"/>
                                      <a:ea typeface="Cambria Math" panose="02040503050406030204" pitchFamily="18" charset="0"/>
                                    </a:rPr>
                                    <m:t>0</m:t>
                                  </m:r>
                                </m:sub>
                              </m:sSub>
                              <m:d>
                                <m:dPr>
                                  <m:ctrlPr>
                                    <a:rPr lang="en-US" altLang="zh-TW" sz="1400" i="1">
                                      <a:latin typeface="Cambria Math" panose="02040503050406030204" pitchFamily="18" charset="0"/>
                                      <a:ea typeface="Cambria Math" panose="02040503050406030204" pitchFamily="18" charset="0"/>
                                    </a:rPr>
                                  </m:ctrlPr>
                                </m:dPr>
                                <m:e>
                                  <m:sSup>
                                    <m:sSupPr>
                                      <m:ctrlPr>
                                        <a:rPr lang="en-US" altLang="zh-TW" sz="1400" i="1">
                                          <a:latin typeface="Cambria Math" panose="02040503050406030204" pitchFamily="18" charset="0"/>
                                          <a:ea typeface="Cambria Math" panose="02040503050406030204" pitchFamily="18" charset="0"/>
                                        </a:rPr>
                                      </m:ctrlPr>
                                    </m:sSupPr>
                                    <m:e>
                                      <m:r>
                                        <a:rPr lang="en-US" altLang="zh-TW" sz="1400" i="1">
                                          <a:latin typeface="Cambria Math" panose="02040503050406030204" pitchFamily="18" charset="0"/>
                                          <a:ea typeface="Cambria Math" panose="02040503050406030204" pitchFamily="18" charset="0"/>
                                        </a:rPr>
                                        <m:t>𝑛</m:t>
                                      </m:r>
                                    </m:e>
                                    <m:sup>
                                      <m:r>
                                        <a:rPr lang="en-US" altLang="zh-TW" sz="1400" i="1">
                                          <a:latin typeface="Cambria Math" panose="02040503050406030204" pitchFamily="18" charset="0"/>
                                          <a:ea typeface="Cambria Math" panose="02040503050406030204" pitchFamily="18" charset="0"/>
                                        </a:rPr>
                                        <m:t>′</m:t>
                                      </m:r>
                                    </m:sup>
                                  </m:sSup>
                                </m:e>
                              </m:d>
                            </m:e>
                          </m:d>
                        </m:e>
                      </m:nary>
                      <m:r>
                        <a:rPr lang="en-US" altLang="zh-TW" sz="1400" i="1">
                          <a:latin typeface="Cambria Math" panose="02040503050406030204" pitchFamily="18" charset="0"/>
                          <a:ea typeface="Cambria Math" panose="02040503050406030204" pitchFamily="18" charset="0"/>
                        </a:rPr>
                        <m:t>∙</m:t>
                      </m:r>
                      <m:sSub>
                        <m:sSubPr>
                          <m:ctrlPr>
                            <a:rPr lang="en-US" altLang="zh-TW" sz="1400" i="1">
                              <a:latin typeface="Cambria Math" panose="02040503050406030204" pitchFamily="18" charset="0"/>
                              <a:ea typeface="Cambria Math" panose="02040503050406030204" pitchFamily="18" charset="0"/>
                            </a:rPr>
                          </m:ctrlPr>
                        </m:sSubPr>
                        <m:e>
                          <m:r>
                            <a:rPr lang="en-US" altLang="zh-TW" sz="1400" i="1">
                              <a:latin typeface="Cambria Math" panose="02040503050406030204" pitchFamily="18" charset="0"/>
                              <a:ea typeface="Cambria Math" panose="02040503050406030204" pitchFamily="18" charset="0"/>
                            </a:rPr>
                            <m:t>𝐶</m:t>
                          </m:r>
                        </m:e>
                        <m:sub>
                          <m:r>
                            <a:rPr lang="en-US" altLang="zh-TW" sz="1400" i="1">
                              <a:latin typeface="Cambria Math" panose="02040503050406030204" pitchFamily="18" charset="0"/>
                              <a:ea typeface="Cambria Math" panose="02040503050406030204" pitchFamily="18" charset="0"/>
                            </a:rPr>
                            <m:t>1</m:t>
                          </m:r>
                        </m:sub>
                      </m:sSub>
                      <m:r>
                        <a:rPr lang="en-US" altLang="zh-TW" sz="1400" i="1">
                          <a:latin typeface="Cambria Math" panose="02040503050406030204" pitchFamily="18" charset="0"/>
                          <a:ea typeface="Cambria Math" panose="02040503050406030204" pitchFamily="18" charset="0"/>
                        </a:rPr>
                        <m:t>(</m:t>
                      </m:r>
                      <m:r>
                        <a:rPr lang="en-US" altLang="zh-TW" sz="1400" i="1">
                          <a:latin typeface="Cambria Math" panose="02040503050406030204" pitchFamily="18" charset="0"/>
                          <a:ea typeface="Cambria Math" panose="02040503050406030204" pitchFamily="18" charset="0"/>
                        </a:rPr>
                        <m:t>𝑙</m:t>
                      </m:r>
                      <m:r>
                        <a:rPr lang="en-US" altLang="zh-TW" sz="1400" b="0" i="1" smtClean="0">
                          <a:latin typeface="Cambria Math" panose="02040503050406030204" pitchFamily="18" charset="0"/>
                          <a:ea typeface="Cambria Math" panose="02040503050406030204" pitchFamily="18" charset="0"/>
                        </a:rPr>
                        <m:t>)</m:t>
                      </m:r>
                    </m:oMath>
                  </m:oMathPara>
                </a14:m>
                <a:endParaRPr lang="en-US" altLang="zh-TW" sz="1400" i="1" dirty="0">
                  <a:latin typeface="Cambria Math" panose="02040503050406030204" pitchFamily="18" charset="0"/>
                  <a:ea typeface="Cambria Math" panose="02040503050406030204" pitchFamily="18" charset="0"/>
                </a:endParaRPr>
              </a:p>
              <a:p>
                <a:endParaRPr lang="en-US" altLang="zh-TW" sz="1400" i="1" dirty="0">
                  <a:latin typeface="Cambria Math" panose="02040503050406030204" pitchFamily="18" charset="0"/>
                  <a:ea typeface="Cambria Math" panose="02040503050406030204" pitchFamily="18" charset="0"/>
                </a:endParaRPr>
              </a:p>
            </p:txBody>
          </p:sp>
        </mc:Choice>
        <mc:Fallback xmlns="">
          <p:sp>
            <p:nvSpPr>
              <p:cNvPr id="11" name="文字方塊 10">
                <a:extLst>
                  <a:ext uri="{FF2B5EF4-FFF2-40B4-BE49-F238E27FC236}">
                    <a16:creationId xmlns:a16="http://schemas.microsoft.com/office/drawing/2014/main" id="{15E27A38-E1AE-453B-A88D-CBD1288AA090}"/>
                  </a:ext>
                </a:extLst>
              </p:cNvPr>
              <p:cNvSpPr txBox="1">
                <a:spLocks noRot="1" noChangeAspect="1" noMove="1" noResize="1" noEditPoints="1" noAdjustHandles="1" noChangeArrowheads="1" noChangeShapeType="1" noTextEdit="1"/>
              </p:cNvSpPr>
              <p:nvPr/>
            </p:nvSpPr>
            <p:spPr>
              <a:xfrm>
                <a:off x="1428027" y="2565121"/>
                <a:ext cx="10537831" cy="3260060"/>
              </a:xfrm>
              <a:prstGeom prst="rect">
                <a:avLst/>
              </a:prstGeom>
              <a:blipFill>
                <a:blip r:embed="rId6"/>
                <a:stretch>
                  <a:fillRect t="-15327" b="-23738"/>
                </a:stretch>
              </a:blipFill>
              <a:ln>
                <a:noFill/>
              </a:ln>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2" name="文字方塊 11">
                <a:extLst>
                  <a:ext uri="{FF2B5EF4-FFF2-40B4-BE49-F238E27FC236}">
                    <a16:creationId xmlns:a16="http://schemas.microsoft.com/office/drawing/2014/main" id="{4F579B09-8B5D-4C43-B678-2F956EB439A3}"/>
                  </a:ext>
                </a:extLst>
              </p:cNvPr>
              <p:cNvSpPr txBox="1"/>
              <p:nvPr/>
            </p:nvSpPr>
            <p:spPr>
              <a:xfrm>
                <a:off x="0" y="3364154"/>
                <a:ext cx="1383135" cy="830997"/>
              </a:xfrm>
              <a:prstGeom prst="rect">
                <a:avLst/>
              </a:prstGeom>
              <a:noFill/>
            </p:spPr>
            <p:txBody>
              <a:bodyPr wrap="none" rtlCol="0">
                <a:spAutoFit/>
              </a:bodyPr>
              <a:lstStyle/>
              <a:p>
                <a:pPr algn="ctr"/>
                <a:r>
                  <a:rPr lang="zh-TW" altLang="en-US" sz="1200" dirty="0"/>
                  <a:t>第一項取</a:t>
                </a:r>
                <a14:m>
                  <m:oMath xmlns:m="http://schemas.openxmlformats.org/officeDocument/2006/math">
                    <m:sSup>
                      <m:sSupPr>
                        <m:ctrlPr>
                          <a:rPr lang="en-US" altLang="zh-TW" sz="1200" b="0" i="1" smtClean="0">
                            <a:latin typeface="Cambria Math" panose="02040503050406030204" pitchFamily="18" charset="0"/>
                          </a:rPr>
                        </m:ctrlPr>
                      </m:sSupPr>
                      <m:e>
                        <m:r>
                          <a:rPr lang="en-US" altLang="zh-TW" sz="1200" b="0" i="1" smtClean="0">
                            <a:latin typeface="Cambria Math" panose="02040503050406030204" pitchFamily="18" charset="0"/>
                          </a:rPr>
                          <m:t>𝑛</m:t>
                        </m:r>
                      </m:e>
                      <m:sup>
                        <m:r>
                          <a:rPr lang="en-US" altLang="zh-TW" sz="1200" b="0" i="1" smtClean="0">
                            <a:latin typeface="Cambria Math" panose="02040503050406030204" pitchFamily="18" charset="0"/>
                          </a:rPr>
                          <m:t>′</m:t>
                        </m:r>
                      </m:sup>
                    </m:sSup>
                    <m:r>
                      <a:rPr lang="en-US" altLang="zh-TW" sz="1200" b="0" i="1" smtClean="0">
                        <a:latin typeface="Cambria Math" panose="02040503050406030204" pitchFamily="18" charset="0"/>
                      </a:rPr>
                      <m:t>=</m:t>
                    </m:r>
                    <m:r>
                      <a:rPr lang="en-US" altLang="zh-TW" sz="1200" b="0" i="1" smtClean="0">
                        <a:latin typeface="Cambria Math" panose="02040503050406030204" pitchFamily="18" charset="0"/>
                      </a:rPr>
                      <m:t>𝑛</m:t>
                    </m:r>
                  </m:oMath>
                </a14:m>
                <a:endParaRPr lang="en-US" altLang="zh-TW" sz="1200" dirty="0"/>
              </a:p>
              <a:p>
                <a:pPr algn="ctr"/>
                <a:r>
                  <a:rPr lang="zh-TW" altLang="en-US" sz="1200" dirty="0"/>
                  <a:t>後面兩項取</a:t>
                </a:r>
                <a14:m>
                  <m:oMath xmlns:m="http://schemas.openxmlformats.org/officeDocument/2006/math">
                    <m:sSup>
                      <m:sSupPr>
                        <m:ctrlPr>
                          <a:rPr lang="en-US" altLang="zh-TW" sz="1200" i="1">
                            <a:latin typeface="Cambria Math" panose="02040503050406030204" pitchFamily="18" charset="0"/>
                          </a:rPr>
                        </m:ctrlPr>
                      </m:sSupPr>
                      <m:e>
                        <m:r>
                          <a:rPr lang="en-US" altLang="zh-TW" sz="1200" i="1">
                            <a:latin typeface="Cambria Math" panose="02040503050406030204" pitchFamily="18" charset="0"/>
                          </a:rPr>
                          <m:t>𝑛</m:t>
                        </m:r>
                      </m:e>
                      <m:sup>
                        <m:r>
                          <a:rPr lang="en-US" altLang="zh-TW" sz="1200" i="1">
                            <a:latin typeface="Cambria Math" panose="02040503050406030204" pitchFamily="18" charset="0"/>
                          </a:rPr>
                          <m:t>′</m:t>
                        </m:r>
                      </m:sup>
                    </m:sSup>
                    <m:r>
                      <a:rPr lang="en-US" altLang="zh-TW" sz="1200" i="1">
                        <a:latin typeface="Cambria Math" panose="02040503050406030204" pitchFamily="18" charset="0"/>
                        <a:ea typeface="Cambria Math" panose="02040503050406030204" pitchFamily="18" charset="0"/>
                      </a:rPr>
                      <m:t>≠</m:t>
                    </m:r>
                    <m:r>
                      <a:rPr lang="en-US" altLang="zh-TW" sz="1200" i="1">
                        <a:latin typeface="Cambria Math" panose="02040503050406030204" pitchFamily="18" charset="0"/>
                      </a:rPr>
                      <m:t>𝑛</m:t>
                    </m:r>
                  </m:oMath>
                </a14:m>
                <a:endParaRPr lang="en-US" altLang="zh-TW" sz="1200" dirty="0"/>
              </a:p>
              <a:p>
                <a:pPr algn="ctr"/>
                <a:endParaRPr lang="en-US" altLang="zh-TW" sz="1200" dirty="0"/>
              </a:p>
              <a:p>
                <a:pPr algn="ctr"/>
                <a:endParaRPr lang="zh-TW" altLang="en-US" sz="1200" dirty="0"/>
              </a:p>
            </p:txBody>
          </p:sp>
        </mc:Choice>
        <mc:Fallback xmlns="">
          <p:sp>
            <p:nvSpPr>
              <p:cNvPr id="12" name="文字方塊 11">
                <a:extLst>
                  <a:ext uri="{FF2B5EF4-FFF2-40B4-BE49-F238E27FC236}">
                    <a16:creationId xmlns:a16="http://schemas.microsoft.com/office/drawing/2014/main" id="{4F579B09-8B5D-4C43-B678-2F956EB439A3}"/>
                  </a:ext>
                </a:extLst>
              </p:cNvPr>
              <p:cNvSpPr txBox="1">
                <a:spLocks noRot="1" noChangeAspect="1" noMove="1" noResize="1" noEditPoints="1" noAdjustHandles="1" noChangeArrowheads="1" noChangeShapeType="1" noTextEdit="1"/>
              </p:cNvSpPr>
              <p:nvPr/>
            </p:nvSpPr>
            <p:spPr>
              <a:xfrm>
                <a:off x="0" y="3364154"/>
                <a:ext cx="1383135" cy="830997"/>
              </a:xfrm>
              <a:prstGeom prst="rect">
                <a:avLst/>
              </a:prstGeom>
              <a:blipFill>
                <a:blip r:embed="rId7"/>
                <a:stretch>
                  <a:fillRect t="-735"/>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3" name="文字方塊 12">
                <a:extLst>
                  <a:ext uri="{FF2B5EF4-FFF2-40B4-BE49-F238E27FC236}">
                    <a16:creationId xmlns:a16="http://schemas.microsoft.com/office/drawing/2014/main" id="{D4CC8298-515F-456F-896F-B754190E0BE2}"/>
                  </a:ext>
                </a:extLst>
              </p:cNvPr>
              <p:cNvSpPr txBox="1"/>
              <p:nvPr/>
            </p:nvSpPr>
            <p:spPr>
              <a:xfrm>
                <a:off x="186523" y="3927138"/>
                <a:ext cx="1010084" cy="461665"/>
              </a:xfrm>
              <a:prstGeom prst="rect">
                <a:avLst/>
              </a:prstGeom>
              <a:noFill/>
            </p:spPr>
            <p:txBody>
              <a:bodyPr wrap="none" rtlCol="0">
                <a:spAutoFit/>
              </a:bodyPr>
              <a:lstStyle/>
              <a:p>
                <a:pPr algn="ctr"/>
                <a:r>
                  <a:rPr lang="zh-TW" altLang="en-US" sz="1200" dirty="0"/>
                  <a:t>變數變換</a:t>
                </a:r>
                <a:endParaRPr lang="en-US" altLang="zh-TW" sz="1200" dirty="0"/>
              </a:p>
              <a:p>
                <a:pPr algn="ctr"/>
                <a14:m>
                  <m:oMathPara xmlns:m="http://schemas.openxmlformats.org/officeDocument/2006/math">
                    <m:oMathParaPr>
                      <m:jc m:val="centerGroup"/>
                    </m:oMathParaPr>
                    <m:oMath xmlns:m="http://schemas.openxmlformats.org/officeDocument/2006/math">
                      <m:sSup>
                        <m:sSupPr>
                          <m:ctrlPr>
                            <a:rPr lang="en-US" altLang="zh-TW" sz="1200" b="0" i="1" smtClean="0">
                              <a:latin typeface="Cambria Math" panose="02040503050406030204" pitchFamily="18" charset="0"/>
                            </a:rPr>
                          </m:ctrlPr>
                        </m:sSupPr>
                        <m:e>
                          <m:r>
                            <a:rPr lang="en-US" altLang="zh-TW" sz="1200" b="0" i="1" smtClean="0">
                              <a:latin typeface="Cambria Math" panose="02040503050406030204" pitchFamily="18" charset="0"/>
                            </a:rPr>
                            <m:t>𝑛</m:t>
                          </m:r>
                        </m:e>
                        <m:sup>
                          <m:r>
                            <a:rPr lang="en-US" altLang="zh-TW" sz="1200" b="0" i="1" smtClean="0">
                              <a:latin typeface="Cambria Math" panose="02040503050406030204" pitchFamily="18" charset="0"/>
                            </a:rPr>
                            <m:t>′′</m:t>
                          </m:r>
                        </m:sup>
                      </m:sSup>
                      <m:r>
                        <a:rPr lang="en-US" altLang="zh-TW" sz="1200" b="0" i="1" smtClean="0">
                          <a:latin typeface="Cambria Math" panose="02040503050406030204" pitchFamily="18" charset="0"/>
                        </a:rPr>
                        <m:t>=</m:t>
                      </m:r>
                      <m:sSup>
                        <m:sSupPr>
                          <m:ctrlPr>
                            <a:rPr lang="en-US" altLang="zh-TW" sz="1200" b="0" i="1" smtClean="0">
                              <a:latin typeface="Cambria Math" panose="02040503050406030204" pitchFamily="18" charset="0"/>
                            </a:rPr>
                          </m:ctrlPr>
                        </m:sSupPr>
                        <m:e>
                          <m:r>
                            <a:rPr lang="en-US" altLang="zh-TW" sz="1200" b="0" i="1" smtClean="0">
                              <a:latin typeface="Cambria Math" panose="02040503050406030204" pitchFamily="18" charset="0"/>
                            </a:rPr>
                            <m:t>𝑛</m:t>
                          </m:r>
                        </m:e>
                        <m:sup>
                          <m:r>
                            <a:rPr lang="en-US" altLang="zh-TW" sz="1200" b="0" i="1" smtClean="0">
                              <a:latin typeface="Cambria Math" panose="02040503050406030204" pitchFamily="18" charset="0"/>
                            </a:rPr>
                            <m:t>′</m:t>
                          </m:r>
                        </m:sup>
                      </m:sSup>
                      <m:r>
                        <a:rPr lang="en-US" altLang="zh-TW" sz="1200" b="0" i="1" smtClean="0">
                          <a:latin typeface="Cambria Math" panose="02040503050406030204" pitchFamily="18" charset="0"/>
                        </a:rPr>
                        <m:t>−</m:t>
                      </m:r>
                      <m:r>
                        <a:rPr lang="en-US" altLang="zh-TW" sz="1200" b="0" i="1" smtClean="0">
                          <a:latin typeface="Cambria Math" panose="02040503050406030204" pitchFamily="18" charset="0"/>
                        </a:rPr>
                        <m:t>𝑛</m:t>
                      </m:r>
                    </m:oMath>
                  </m:oMathPara>
                </a14:m>
                <a:endParaRPr lang="zh-TW" altLang="en-US" sz="1200" dirty="0"/>
              </a:p>
            </p:txBody>
          </p:sp>
        </mc:Choice>
        <mc:Fallback xmlns="">
          <p:sp>
            <p:nvSpPr>
              <p:cNvPr id="13" name="文字方塊 12">
                <a:extLst>
                  <a:ext uri="{FF2B5EF4-FFF2-40B4-BE49-F238E27FC236}">
                    <a16:creationId xmlns:a16="http://schemas.microsoft.com/office/drawing/2014/main" id="{D4CC8298-515F-456F-896F-B754190E0BE2}"/>
                  </a:ext>
                </a:extLst>
              </p:cNvPr>
              <p:cNvSpPr txBox="1">
                <a:spLocks noRot="1" noChangeAspect="1" noMove="1" noResize="1" noEditPoints="1" noAdjustHandles="1" noChangeArrowheads="1" noChangeShapeType="1" noTextEdit="1"/>
              </p:cNvSpPr>
              <p:nvPr/>
            </p:nvSpPr>
            <p:spPr>
              <a:xfrm>
                <a:off x="186523" y="3927138"/>
                <a:ext cx="1010084" cy="461665"/>
              </a:xfrm>
              <a:prstGeom prst="rect">
                <a:avLst/>
              </a:prstGeom>
              <a:blipFill>
                <a:blip r:embed="rId8"/>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14" name="文字方塊 13">
                <a:extLst>
                  <a:ext uri="{FF2B5EF4-FFF2-40B4-BE49-F238E27FC236}">
                    <a16:creationId xmlns:a16="http://schemas.microsoft.com/office/drawing/2014/main" id="{29BC2060-EB35-4C9A-A5EE-E0450A22A815}"/>
                  </a:ext>
                </a:extLst>
              </p:cNvPr>
              <p:cNvSpPr txBox="1"/>
              <p:nvPr/>
            </p:nvSpPr>
            <p:spPr>
              <a:xfrm>
                <a:off x="214512" y="4436527"/>
                <a:ext cx="954107" cy="646331"/>
              </a:xfrm>
              <a:prstGeom prst="rect">
                <a:avLst/>
              </a:prstGeom>
              <a:noFill/>
            </p:spPr>
            <p:txBody>
              <a:bodyPr wrap="none" rtlCol="0">
                <a:spAutoFit/>
              </a:bodyPr>
              <a:lstStyle/>
              <a:p>
                <a:pPr algn="ctr"/>
                <a:r>
                  <a:rPr lang="zh-TW" altLang="en-US" sz="1200" dirty="0"/>
                  <a:t>變數變換</a:t>
                </a:r>
                <a:endParaRPr lang="en-US" altLang="zh-TW" sz="1200" dirty="0"/>
              </a:p>
              <a:p>
                <a:pPr algn="ctr"/>
                <a:r>
                  <a:rPr lang="zh-TW" altLang="en-US" sz="1200" dirty="0"/>
                  <a:t>等式第三項</a:t>
                </a:r>
                <a:endParaRPr lang="en-US" altLang="zh-TW" sz="1200" dirty="0"/>
              </a:p>
              <a:p>
                <a:pPr algn="ctr"/>
                <a14:m>
                  <m:oMathPara xmlns:m="http://schemas.openxmlformats.org/officeDocument/2006/math">
                    <m:oMathParaPr>
                      <m:jc m:val="centerGroup"/>
                    </m:oMathParaPr>
                    <m:oMath xmlns:m="http://schemas.openxmlformats.org/officeDocument/2006/math">
                      <m:sSup>
                        <m:sSupPr>
                          <m:ctrlPr>
                            <a:rPr lang="en-US" altLang="zh-TW" sz="1200" b="0" i="1" smtClean="0">
                              <a:latin typeface="Cambria Math" panose="02040503050406030204" pitchFamily="18" charset="0"/>
                            </a:rPr>
                          </m:ctrlPr>
                        </m:sSupPr>
                        <m:e>
                          <m:r>
                            <a:rPr lang="en-US" altLang="zh-TW" sz="1200" b="0" i="1" smtClean="0">
                              <a:latin typeface="Cambria Math" panose="02040503050406030204" pitchFamily="18" charset="0"/>
                            </a:rPr>
                            <m:t>𝑛</m:t>
                          </m:r>
                        </m:e>
                        <m:sup>
                          <m:r>
                            <a:rPr lang="en-US" altLang="zh-TW" sz="1200" b="0" i="1" smtClean="0">
                              <a:latin typeface="Cambria Math" panose="02040503050406030204" pitchFamily="18" charset="0"/>
                            </a:rPr>
                            <m:t>′</m:t>
                          </m:r>
                        </m:sup>
                      </m:sSup>
                      <m:r>
                        <a:rPr lang="en-US" altLang="zh-TW" sz="1200" b="0" i="1" smtClean="0">
                          <a:latin typeface="Cambria Math" panose="02040503050406030204" pitchFamily="18" charset="0"/>
                        </a:rPr>
                        <m:t>=</m:t>
                      </m:r>
                      <m:sSup>
                        <m:sSupPr>
                          <m:ctrlPr>
                            <a:rPr lang="en-US" altLang="zh-TW" sz="1200" b="0" i="1" smtClean="0">
                              <a:latin typeface="Cambria Math" panose="02040503050406030204" pitchFamily="18" charset="0"/>
                            </a:rPr>
                          </m:ctrlPr>
                        </m:sSupPr>
                        <m:e>
                          <m:r>
                            <a:rPr lang="en-US" altLang="zh-TW" sz="1200" b="0" i="1" smtClean="0">
                              <a:latin typeface="Cambria Math" panose="02040503050406030204" pitchFamily="18" charset="0"/>
                            </a:rPr>
                            <m:t>−</m:t>
                          </m:r>
                          <m:r>
                            <a:rPr lang="en-US" altLang="zh-TW" sz="1200" b="0" i="1" smtClean="0">
                              <a:latin typeface="Cambria Math" panose="02040503050406030204" pitchFamily="18" charset="0"/>
                            </a:rPr>
                            <m:t>𝑛</m:t>
                          </m:r>
                        </m:e>
                        <m:sup>
                          <m:r>
                            <a:rPr lang="en-US" altLang="zh-TW" sz="1200" b="0" i="1" smtClean="0">
                              <a:latin typeface="Cambria Math" panose="02040503050406030204" pitchFamily="18" charset="0"/>
                            </a:rPr>
                            <m:t>′′</m:t>
                          </m:r>
                        </m:sup>
                      </m:sSup>
                    </m:oMath>
                  </m:oMathPara>
                </a14:m>
                <a:endParaRPr lang="zh-TW" altLang="en-US" sz="1200" dirty="0"/>
              </a:p>
            </p:txBody>
          </p:sp>
        </mc:Choice>
        <mc:Fallback xmlns="">
          <p:sp>
            <p:nvSpPr>
              <p:cNvPr id="14" name="文字方塊 13">
                <a:extLst>
                  <a:ext uri="{FF2B5EF4-FFF2-40B4-BE49-F238E27FC236}">
                    <a16:creationId xmlns:a16="http://schemas.microsoft.com/office/drawing/2014/main" id="{29BC2060-EB35-4C9A-A5EE-E0450A22A815}"/>
                  </a:ext>
                </a:extLst>
              </p:cNvPr>
              <p:cNvSpPr txBox="1">
                <a:spLocks noRot="1" noChangeAspect="1" noMove="1" noResize="1" noEditPoints="1" noAdjustHandles="1" noChangeArrowheads="1" noChangeShapeType="1" noTextEdit="1"/>
              </p:cNvSpPr>
              <p:nvPr/>
            </p:nvSpPr>
            <p:spPr>
              <a:xfrm>
                <a:off x="214512" y="4436527"/>
                <a:ext cx="954107" cy="646331"/>
              </a:xfrm>
              <a:prstGeom prst="rect">
                <a:avLst/>
              </a:prstGeom>
              <a:blipFill>
                <a:blip r:embed="rId9"/>
                <a:stretch>
                  <a:fillRect t="-943"/>
                </a:stretch>
              </a:blipFill>
            </p:spPr>
            <p:txBody>
              <a:bodyPr/>
              <a:lstStyle/>
              <a:p>
                <a:r>
                  <a:rPr lang="zh-TW" altLang="en-US">
                    <a:noFill/>
                  </a:rPr>
                  <a:t> </a:t>
                </a:r>
              </a:p>
            </p:txBody>
          </p:sp>
        </mc:Fallback>
      </mc:AlternateContent>
      <p:sp>
        <p:nvSpPr>
          <p:cNvPr id="15" name="文字方塊 14">
            <a:extLst>
              <a:ext uri="{FF2B5EF4-FFF2-40B4-BE49-F238E27FC236}">
                <a16:creationId xmlns:a16="http://schemas.microsoft.com/office/drawing/2014/main" id="{3029DDBC-36F5-48CE-A835-9954A84F0466}"/>
              </a:ext>
            </a:extLst>
          </p:cNvPr>
          <p:cNvSpPr txBox="1"/>
          <p:nvPr/>
        </p:nvSpPr>
        <p:spPr>
          <a:xfrm>
            <a:off x="385010" y="561474"/>
            <a:ext cx="6546920" cy="523220"/>
          </a:xfrm>
          <a:prstGeom prst="rect">
            <a:avLst/>
          </a:prstGeom>
          <a:noFill/>
        </p:spPr>
        <p:txBody>
          <a:bodyPr wrap="none" rtlCol="0">
            <a:spAutoFit/>
          </a:bodyPr>
          <a:lstStyle/>
          <a:p>
            <a:r>
              <a:rPr lang="en-US" altLang="zh-TW" sz="2800" dirty="0">
                <a:latin typeface="Times New Roman" panose="02020603050405020304" pitchFamily="18" charset="0"/>
              </a:rPr>
              <a:t>Models</a:t>
            </a:r>
            <a:r>
              <a:rPr lang="en-US" altLang="zh-TW" sz="2800" dirty="0">
                <a:latin typeface="Times New Roman" panose="02020603050405020304" pitchFamily="18" charset="0"/>
                <a:cs typeface="Times New Roman" panose="02020603050405020304" pitchFamily="18" charset="0"/>
              </a:rPr>
              <a:t> – </a:t>
            </a:r>
            <a:r>
              <a:rPr lang="en-US" altLang="zh-TW" sz="2800" b="0" i="0" dirty="0">
                <a:effectLst/>
                <a:latin typeface="Times New Roman" panose="02020603050405020304" pitchFamily="18" charset="0"/>
                <a:cs typeface="Times New Roman" panose="02020603050405020304" pitchFamily="18" charset="0"/>
              </a:rPr>
              <a:t>The proof process of the functions</a:t>
            </a:r>
            <a:endParaRPr lang="zh-TW" altLang="en-US" sz="2800" dirty="0">
              <a:latin typeface="Times New Roman" panose="02020603050405020304" pitchFamily="18" charset="0"/>
              <a:cs typeface="Times New Roman" panose="02020603050405020304" pitchFamily="18" charset="0"/>
            </a:endParaRPr>
          </a:p>
        </p:txBody>
      </p:sp>
      <p:sp>
        <p:nvSpPr>
          <p:cNvPr id="16" name="文字方塊 15">
            <a:extLst>
              <a:ext uri="{FF2B5EF4-FFF2-40B4-BE49-F238E27FC236}">
                <a16:creationId xmlns:a16="http://schemas.microsoft.com/office/drawing/2014/main" id="{C97830D5-D3C9-4383-B06D-234174C59725}"/>
              </a:ext>
            </a:extLst>
          </p:cNvPr>
          <p:cNvSpPr txBox="1"/>
          <p:nvPr/>
        </p:nvSpPr>
        <p:spPr>
          <a:xfrm>
            <a:off x="8927306" y="453752"/>
            <a:ext cx="3159919" cy="369332"/>
          </a:xfrm>
          <a:prstGeom prst="rect">
            <a:avLst/>
          </a:prstGeom>
          <a:noFill/>
        </p:spPr>
        <p:txBody>
          <a:bodyPr wrap="square">
            <a:spAutoFit/>
          </a:bodyPr>
          <a:lstStyle/>
          <a:p>
            <a:r>
              <a:rPr lang="en-US" altLang="zh-TW" sz="1800" b="0" i="0" dirty="0">
                <a:effectLst/>
                <a:latin typeface="Times New Roman" panose="02020603050405020304" pitchFamily="18" charset="0"/>
                <a:cs typeface="Times New Roman" panose="02020603050405020304" pitchFamily="18" charset="0"/>
              </a:rPr>
              <a:t>(</a:t>
            </a:r>
            <a:r>
              <a:rPr lang="en-US" altLang="zh-TW" sz="1800" dirty="0">
                <a:latin typeface="Times New Roman" panose="02020603050405020304" pitchFamily="18" charset="0"/>
                <a:cs typeface="Times New Roman" panose="02020603050405020304" pitchFamily="18" charset="0"/>
              </a:rPr>
              <a:t>ε has long range correlations </a:t>
            </a:r>
            <a:r>
              <a:rPr lang="en-US" altLang="zh-TW" sz="1800" b="0" i="0" dirty="0">
                <a:effectLst/>
                <a:latin typeface="Times New Roman" panose="02020603050405020304" pitchFamily="18" charset="0"/>
                <a:cs typeface="Times New Roman" panose="02020603050405020304" pitchFamily="18" charset="0"/>
              </a:rPr>
              <a:t>)</a:t>
            </a:r>
            <a:endParaRPr lang="zh-TW" altLang="en-US" dirty="0"/>
          </a:p>
        </p:txBody>
      </p:sp>
    </p:spTree>
    <p:extLst>
      <p:ext uri="{BB962C8B-B14F-4D97-AF65-F5344CB8AC3E}">
        <p14:creationId xmlns:p14="http://schemas.microsoft.com/office/powerpoint/2010/main" val="349816443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1381</Words>
  <Application>Microsoft Office PowerPoint</Application>
  <PresentationFormat>寬螢幕</PresentationFormat>
  <Paragraphs>120</Paragraphs>
  <Slides>14</Slides>
  <Notes>7</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Arial</vt:lpstr>
      <vt:lpstr>Calibri</vt:lpstr>
      <vt:lpstr>Calibri Light</vt:lpstr>
      <vt:lpstr>Cambria Math</vt:lpstr>
      <vt:lpstr>Times New Roman</vt:lpstr>
      <vt:lpstr>Office 佈景主題</vt:lpstr>
      <vt:lpstr>Fluctuations and response in financial markets: the subtle nature of ‘random’ price changes   Bouchaud, Jean-Philippe, et al. "Fluctuations and response in financial markets: the subtle nature ofrandom'price changes." Quantitative finance 4.2 (2003): 176.</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Fluctuations and response in financial markets: the subtle nature of ‘random’ price changes   Bouchaud, Jean-Philippe, et al. "Fluctuations and response in financial markets: the subtle nature ofrandom'price changes." Quantitative finance 4.2 (2003): 176.</dc:title>
  <dc:creator>冠銘 劉</dc:creator>
  <cp:lastModifiedBy>冠銘 劉</cp:lastModifiedBy>
  <cp:revision>1</cp:revision>
  <dcterms:created xsi:type="dcterms:W3CDTF">2023-08-10T18:23:18Z</dcterms:created>
  <dcterms:modified xsi:type="dcterms:W3CDTF">2023-08-10T18:24:00Z</dcterms:modified>
</cp:coreProperties>
</file>