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310" r:id="rId3"/>
    <p:sldId id="260" r:id="rId4"/>
    <p:sldId id="311" r:id="rId5"/>
    <p:sldId id="262" r:id="rId6"/>
    <p:sldId id="263" r:id="rId7"/>
    <p:sldId id="264" r:id="rId8"/>
    <p:sldId id="268" r:id="rId9"/>
    <p:sldId id="269" r:id="rId10"/>
    <p:sldId id="270" r:id="rId11"/>
    <p:sldId id="324" r:id="rId12"/>
    <p:sldId id="323" r:id="rId13"/>
    <p:sldId id="272" r:id="rId14"/>
    <p:sldId id="273" r:id="rId15"/>
    <p:sldId id="274" r:id="rId16"/>
    <p:sldId id="275" r:id="rId17"/>
    <p:sldId id="277" r:id="rId18"/>
    <p:sldId id="285" r:id="rId19"/>
    <p:sldId id="287" r:id="rId20"/>
    <p:sldId id="288" r:id="rId21"/>
    <p:sldId id="289" r:id="rId22"/>
    <p:sldId id="329" r:id="rId23"/>
    <p:sldId id="290" r:id="rId24"/>
    <p:sldId id="312" r:id="rId25"/>
    <p:sldId id="325" r:id="rId26"/>
    <p:sldId id="326" r:id="rId27"/>
    <p:sldId id="314" r:id="rId28"/>
    <p:sldId id="280" r:id="rId29"/>
    <p:sldId id="281" r:id="rId30"/>
    <p:sldId id="282" r:id="rId31"/>
    <p:sldId id="283" r:id="rId32"/>
    <p:sldId id="315" r:id="rId33"/>
    <p:sldId id="317" r:id="rId34"/>
    <p:sldId id="291" r:id="rId35"/>
    <p:sldId id="293" r:id="rId36"/>
    <p:sldId id="294" r:id="rId37"/>
    <p:sldId id="319" r:id="rId38"/>
    <p:sldId id="297" r:id="rId39"/>
    <p:sldId id="322" r:id="rId40"/>
    <p:sldId id="320" r:id="rId41"/>
    <p:sldId id="327" r:id="rId42"/>
    <p:sldId id="321" r:id="rId43"/>
    <p:sldId id="318" r:id="rId44"/>
    <p:sldId id="328" r:id="rId4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2"/>
    <p:restoredTop sz="96405"/>
  </p:normalViewPr>
  <p:slideViewPr>
    <p:cSldViewPr snapToGrid="0">
      <p:cViewPr varScale="1">
        <p:scale>
          <a:sx n="94" d="100"/>
          <a:sy n="94" d="100"/>
        </p:scale>
        <p:origin x="2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431E9-4EC2-4044-8B9F-3E0648FCAE37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54D9C-CBEC-9B44-8BDB-327A9572F8C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65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95355-C362-D04C-A0C4-2B21D99D131A}" type="slidenum">
              <a:rPr kumimoji="1" lang="zh-TW" altLang="en-US" smtClean="0"/>
              <a:t>43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884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0711C-43B3-5625-435A-AFDD9840A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7D7A519-5FBC-BEEB-932D-7A70DA0C2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20F482-A5E8-8D83-FDE7-5B763D7C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0D0F8C-D548-6603-99DB-C887D22D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6ACBA9-2374-32A8-E38F-E1671582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340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90FAC2-CD23-45FA-A211-790A4F10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A8B188B-162A-6B56-B901-76F2428F7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FA2262-9C66-BECD-532D-26736244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152E7E-E9CF-27A1-6416-2BFDAF7B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B934EE-B65C-10EC-B866-E07CDC2B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164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E768072-FA64-5BC6-F436-795FA346E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5090D43-43E4-0F7E-A9B9-738CCA19D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DFBDC0-9FB1-7EC2-B658-124AB73A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7548DF-E7EA-A09D-F511-82A17ECD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05F8E1-9DFD-A4A0-58FA-3115D3F5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644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908D31-1B4B-C373-6C73-E462C822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585A45-5970-C12A-245B-0A004365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1B82FE-1868-52FF-7E92-906BB6B8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1C8BBE-573B-2E07-F7FA-5DF369CE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1C5AB2-E047-89C5-5CC3-D5D3041A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83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5F88F3-5B7E-0FCD-C0C8-355DD507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FD6944-9B70-7B30-7D7B-2A95CFE6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367600-A436-FEB5-C7C6-63996E48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C142B1-0AA8-09E0-7EF7-CB477FF7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59D531-1288-EF24-B2D4-4CBA9A38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7682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7E0587-BC78-2FA9-0F7D-5D7C744E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07A683-D6C8-45FE-311A-E001431E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D72244-89AF-BFA4-519A-6382FCD3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CA2E1E-7FCC-6608-A7AE-EDE8F089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F53C0E-65FA-EA20-6ED4-8D5A6978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E8376E-825C-F551-DAF0-3E8EAE6D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3657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30D3D3-505A-5E8E-CF35-6963418D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A7DBB8-E9C7-6825-409C-DB7AE5D3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4CEF3C-B38D-6E35-171E-4CA34C50A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9C94E7-6EBE-3FCA-F0FF-280C99C12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BF6CC99-92C0-057C-9D84-5F49A2757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B80AB6C-C5E9-B7DC-ED73-24D815EE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865257F-9A25-D3A4-B044-CE56CDAB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C4FE2A5-1691-4206-84AC-C91B37DC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233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61FB5-63A0-B6E4-51E8-F4D119F0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8FFD443-29DF-52B9-1DC8-91759056F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49B93B-EE9A-6592-114C-A868C2C8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7ECCB85-E7F4-050E-FEC8-E81B1DA1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9576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149D852-1972-548B-5A7E-AB96ACF4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B23730-5378-054E-6298-4DE7C299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E7D53F-E14E-A903-ABFD-3E7BD45D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026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1407EF-E609-7C00-729D-1D8B102C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A7C9BE-B982-AA0B-7626-F6143E11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190ED9-7A5C-0ED4-F993-40CFFEA35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5BF0EB-1FEB-0E18-B517-825E9080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5906CE-17A0-D532-8EF4-615AF5C4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B412C69-2E84-0FFA-2004-C2158F59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18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6B892-1120-7498-8CAF-356CFA2C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F8DCED6-C926-D02D-6B00-23EC4BFC8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F26B4B7-8DD2-7745-8470-9DA068F91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06D0111-A01E-3819-C9C3-8024C572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5F4E9DF-7C37-1EF4-270B-4CBB8BF2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FF5F9D-53E9-3B73-FBB6-3668DF34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0582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E451280-C259-DAA2-5A00-667F565C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D279AB-52F1-BC81-433D-5E7CBBA9F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2B1DF8-9027-996D-4903-68436DF2F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C6E1-1734-694B-B814-1DA6CAB8A794}" type="datetimeFigureOut">
              <a:rPr kumimoji="1" lang="zh-TW" altLang="en-US" smtClean="0"/>
              <a:t>2023/5/7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9035A6-5142-A016-CD90-84E6F5766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24AC08-FB5F-453A-EB3C-7C97B5987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114FA-7AC1-FB4A-96D4-785B5A9B7FD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6278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1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179228-C7DE-7C6D-2B61-878EF0452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altLang="zh-TW" dirty="0"/>
              <a:t>Order book resilience</a:t>
            </a:r>
            <a:r>
              <a:rPr lang="zh-TW" altLang="en" baseline="-25000" dirty="0"/>
              <a:t>彈性</a:t>
            </a:r>
            <a:r>
              <a:rPr lang="en" altLang="zh-TW" dirty="0"/>
              <a:t>, price manipulation, and the positive portfolio problem </a:t>
            </a: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1B731F3-B1BA-7D2A-EF9A-DE921FF99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 altLang="zh-TW" dirty="0"/>
              <a:t>Second Generation Market Impact Models</a:t>
            </a:r>
          </a:p>
          <a:p>
            <a:r>
              <a:rPr lang="en" altLang="zh-TW" dirty="0"/>
              <a:t>Alfonsi, </a:t>
            </a:r>
            <a:r>
              <a:rPr lang="en" altLang="zh-TW" dirty="0" err="1"/>
              <a:t>Schied</a:t>
            </a:r>
            <a:r>
              <a:rPr lang="en" altLang="zh-TW" dirty="0"/>
              <a:t> &amp; </a:t>
            </a:r>
            <a:r>
              <a:rPr lang="en" altLang="zh-TW" dirty="0" err="1"/>
              <a:t>Slynko</a:t>
            </a:r>
            <a:r>
              <a:rPr lang="en" altLang="zh-TW" dirty="0"/>
              <a:t> (2009)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3DBA89-54A3-4876-7EEA-3E03F058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1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6BF6206-FE35-89AD-62E0-E656412BD2BA}"/>
              </a:ext>
            </a:extLst>
          </p:cNvPr>
          <p:cNvSpPr txBox="1"/>
          <p:nvPr/>
        </p:nvSpPr>
        <p:spPr>
          <a:xfrm>
            <a:off x="10021669" y="59870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鄭瀚</a:t>
            </a:r>
          </a:p>
        </p:txBody>
      </p:sp>
    </p:spTree>
    <p:extLst>
      <p:ext uri="{BB962C8B-B14F-4D97-AF65-F5344CB8AC3E}">
        <p14:creationId xmlns:p14="http://schemas.microsoft.com/office/powerpoint/2010/main" val="323851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4899D-3545-026F-0E23-467DF863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Market Impact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0556C2-5AFA-C5DC-712D-314E903C2A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988" y="1674339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TW" dirty="0"/>
                  <a:t> is the immediate price impact of the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dirty="0"/>
                  <a:t>G is </a:t>
                </a:r>
                <a:r>
                  <a:rPr kumimoji="1" lang="en-US" altLang="zh-TW" i="1" dirty="0"/>
                  <a:t>the resilience function </a:t>
                </a:r>
                <a:r>
                  <a:rPr kumimoji="1" lang="en-US" altLang="zh-TW" dirty="0"/>
                  <a:t>and is a nonincreasing function.</a:t>
                </a:r>
              </a:p>
              <a:p>
                <a:r>
                  <a:rPr kumimoji="1" lang="en-US" altLang="zh-TW" dirty="0"/>
                  <a:t>After a time span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dirty="0"/>
                  <a:t>, the initial impact decays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dirty="0"/>
                  <a:t>The </a:t>
                </a:r>
                <a:r>
                  <a:rPr kumimoji="1" lang="en-US" altLang="zh-TW" i="1" dirty="0"/>
                  <a:t>temporary impact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TW" dirty="0"/>
              </a:p>
              <a:p>
                <a:pPr lvl="2"/>
                <a:r>
                  <a:rPr kumimoji="1" lang="en-US" altLang="zh-TW" dirty="0"/>
                  <a:t>Affects only the execution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TW" dirty="0"/>
                  <a:t> and not any subsequent orders</a:t>
                </a:r>
              </a:p>
              <a:p>
                <a:pPr lvl="1"/>
                <a:r>
                  <a:rPr kumimoji="1" lang="en-US" altLang="zh-TW" dirty="0"/>
                  <a:t>The </a:t>
                </a:r>
                <a:r>
                  <a:rPr kumimoji="1" lang="en-US" altLang="zh-TW" i="1" dirty="0"/>
                  <a:t>transient impact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TW" dirty="0"/>
              </a:p>
              <a:p>
                <a:pPr lvl="2"/>
                <a:r>
                  <a:rPr kumimoji="1" lang="en-US" altLang="zh-TW" dirty="0"/>
                  <a:t>Affects on future trades and decays over time</a:t>
                </a:r>
              </a:p>
              <a:p>
                <a:pPr lvl="1"/>
                <a:r>
                  <a:rPr kumimoji="1" lang="en-US" altLang="zh-TW" dirty="0"/>
                  <a:t>The </a:t>
                </a:r>
                <a:r>
                  <a:rPr kumimoji="1" lang="en-US" altLang="zh-TW" i="1" dirty="0"/>
                  <a:t>permanent impact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kumimoji="1" lang="en-US" altLang="zh-TW" dirty="0"/>
                  <a:t> </a:t>
                </a:r>
              </a:p>
              <a:p>
                <a:pPr lvl="2"/>
                <a:r>
                  <a:rPr kumimoji="1" lang="en-US" altLang="zh-TW" dirty="0"/>
                  <a:t>Affects all current and future trades equally and vanishes eventually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0556C2-5AFA-C5DC-712D-314E903C2A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988" y="1674339"/>
                <a:ext cx="10515600" cy="4351338"/>
              </a:xfrm>
              <a:blipFill>
                <a:blip r:embed="rId2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DCC6BE-2AC8-6D3C-0DBA-F3E87500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10</a:t>
            </a:fld>
            <a:endParaRPr kumimoji="1" lang="zh-TW" altLang="en-US" dirty="0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4012CF41-B18F-6025-E242-11B79B427F6B}"/>
              </a:ext>
            </a:extLst>
          </p:cNvPr>
          <p:cNvGrpSpPr/>
          <p:nvPr/>
        </p:nvGrpSpPr>
        <p:grpSpPr>
          <a:xfrm>
            <a:off x="8610600" y="365125"/>
            <a:ext cx="3571092" cy="2072719"/>
            <a:chOff x="8130192" y="269875"/>
            <a:chExt cx="3571092" cy="2072719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4C62BFFD-D8A2-70F8-FE72-14FFC83CDDD3}"/>
                </a:ext>
              </a:extLst>
            </p:cNvPr>
            <p:cNvGrpSpPr/>
            <p:nvPr/>
          </p:nvGrpSpPr>
          <p:grpSpPr>
            <a:xfrm>
              <a:off x="8130192" y="269875"/>
              <a:ext cx="3571092" cy="2072719"/>
              <a:chOff x="8130192" y="269875"/>
              <a:chExt cx="3571092" cy="2072719"/>
            </a:xfrm>
          </p:grpSpPr>
          <p:grpSp>
            <p:nvGrpSpPr>
              <p:cNvPr id="29" name="群組 28">
                <a:extLst>
                  <a:ext uri="{FF2B5EF4-FFF2-40B4-BE49-F238E27FC236}">
                    <a16:creationId xmlns:a16="http://schemas.microsoft.com/office/drawing/2014/main" id="{36970F06-1FF7-F581-4B90-AE6769D3B58F}"/>
                  </a:ext>
                </a:extLst>
              </p:cNvPr>
              <p:cNvGrpSpPr/>
              <p:nvPr/>
            </p:nvGrpSpPr>
            <p:grpSpPr>
              <a:xfrm>
                <a:off x="8130192" y="269875"/>
                <a:ext cx="3571092" cy="1938493"/>
                <a:chOff x="8483194" y="3704432"/>
                <a:chExt cx="3571092" cy="1938493"/>
              </a:xfrm>
            </p:grpSpPr>
            <p:cxnSp>
              <p:nvCxnSpPr>
                <p:cNvPr id="7" name="直線接點 6">
                  <a:extLst>
                    <a:ext uri="{FF2B5EF4-FFF2-40B4-BE49-F238E27FC236}">
                      <a16:creationId xmlns:a16="http://schemas.microsoft.com/office/drawing/2014/main" id="{3EE153EA-288D-09AE-E86A-24EC96CCE8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2877" y="5295900"/>
                  <a:ext cx="339140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手繪多邊形 16">
                  <a:extLst>
                    <a:ext uri="{FF2B5EF4-FFF2-40B4-BE49-F238E27FC236}">
                      <a16:creationId xmlns:a16="http://schemas.microsoft.com/office/drawing/2014/main" id="{C916D069-C3CC-86A9-EF33-CFB394EDF706}"/>
                    </a:ext>
                  </a:extLst>
                </p:cNvPr>
                <p:cNvSpPr/>
                <p:nvPr/>
              </p:nvSpPr>
              <p:spPr>
                <a:xfrm>
                  <a:off x="8662878" y="3704432"/>
                  <a:ext cx="3391408" cy="1524000"/>
                </a:xfrm>
                <a:custGeom>
                  <a:avLst/>
                  <a:gdLst>
                    <a:gd name="connsiteX0" fmla="*/ 0 w 2567709"/>
                    <a:gd name="connsiteY0" fmla="*/ 78509 h 1524000"/>
                    <a:gd name="connsiteX1" fmla="*/ 55418 w 2567709"/>
                    <a:gd name="connsiteY1" fmla="*/ 50800 h 1524000"/>
                    <a:gd name="connsiteX2" fmla="*/ 83128 w 2567709"/>
                    <a:gd name="connsiteY2" fmla="*/ 32327 h 1524000"/>
                    <a:gd name="connsiteX3" fmla="*/ 96982 w 2567709"/>
                    <a:gd name="connsiteY3" fmla="*/ 23091 h 1524000"/>
                    <a:gd name="connsiteX4" fmla="*/ 115455 w 2567709"/>
                    <a:gd name="connsiteY4" fmla="*/ 13855 h 1524000"/>
                    <a:gd name="connsiteX5" fmla="*/ 129309 w 2567709"/>
                    <a:gd name="connsiteY5" fmla="*/ 4618 h 1524000"/>
                    <a:gd name="connsiteX6" fmla="*/ 147782 w 2567709"/>
                    <a:gd name="connsiteY6" fmla="*/ 0 h 1524000"/>
                    <a:gd name="connsiteX7" fmla="*/ 212437 w 2567709"/>
                    <a:gd name="connsiteY7" fmla="*/ 4618 h 1524000"/>
                    <a:gd name="connsiteX8" fmla="*/ 295564 w 2567709"/>
                    <a:gd name="connsiteY8" fmla="*/ 18473 h 1524000"/>
                    <a:gd name="connsiteX9" fmla="*/ 364837 w 2567709"/>
                    <a:gd name="connsiteY9" fmla="*/ 36946 h 1524000"/>
                    <a:gd name="connsiteX10" fmla="*/ 475673 w 2567709"/>
                    <a:gd name="connsiteY10" fmla="*/ 55418 h 1524000"/>
                    <a:gd name="connsiteX11" fmla="*/ 540328 w 2567709"/>
                    <a:gd name="connsiteY11" fmla="*/ 73891 h 1524000"/>
                    <a:gd name="connsiteX12" fmla="*/ 572655 w 2567709"/>
                    <a:gd name="connsiteY12" fmla="*/ 87746 h 1524000"/>
                    <a:gd name="connsiteX13" fmla="*/ 586509 w 2567709"/>
                    <a:gd name="connsiteY13" fmla="*/ 92364 h 1524000"/>
                    <a:gd name="connsiteX14" fmla="*/ 595746 w 2567709"/>
                    <a:gd name="connsiteY14" fmla="*/ 106218 h 1524000"/>
                    <a:gd name="connsiteX15" fmla="*/ 641928 w 2567709"/>
                    <a:gd name="connsiteY15" fmla="*/ 147782 h 1524000"/>
                    <a:gd name="connsiteX16" fmla="*/ 665018 w 2567709"/>
                    <a:gd name="connsiteY16" fmla="*/ 161636 h 1524000"/>
                    <a:gd name="connsiteX17" fmla="*/ 692728 w 2567709"/>
                    <a:gd name="connsiteY17" fmla="*/ 184727 h 1524000"/>
                    <a:gd name="connsiteX18" fmla="*/ 752764 w 2567709"/>
                    <a:gd name="connsiteY18" fmla="*/ 217055 h 1524000"/>
                    <a:gd name="connsiteX19" fmla="*/ 780473 w 2567709"/>
                    <a:gd name="connsiteY19" fmla="*/ 240146 h 1524000"/>
                    <a:gd name="connsiteX20" fmla="*/ 817418 w 2567709"/>
                    <a:gd name="connsiteY20" fmla="*/ 258618 h 1524000"/>
                    <a:gd name="connsiteX21" fmla="*/ 845128 w 2567709"/>
                    <a:gd name="connsiteY21" fmla="*/ 281709 h 1524000"/>
                    <a:gd name="connsiteX22" fmla="*/ 868218 w 2567709"/>
                    <a:gd name="connsiteY22" fmla="*/ 295564 h 1524000"/>
                    <a:gd name="connsiteX23" fmla="*/ 877455 w 2567709"/>
                    <a:gd name="connsiteY23" fmla="*/ 309418 h 1524000"/>
                    <a:gd name="connsiteX24" fmla="*/ 900546 w 2567709"/>
                    <a:gd name="connsiteY24" fmla="*/ 332509 h 1524000"/>
                    <a:gd name="connsiteX25" fmla="*/ 914400 w 2567709"/>
                    <a:gd name="connsiteY25" fmla="*/ 350982 h 1524000"/>
                    <a:gd name="connsiteX26" fmla="*/ 923637 w 2567709"/>
                    <a:gd name="connsiteY26" fmla="*/ 364836 h 1524000"/>
                    <a:gd name="connsiteX27" fmla="*/ 937491 w 2567709"/>
                    <a:gd name="connsiteY27" fmla="*/ 374073 h 1524000"/>
                    <a:gd name="connsiteX28" fmla="*/ 955964 w 2567709"/>
                    <a:gd name="connsiteY28" fmla="*/ 397164 h 1524000"/>
                    <a:gd name="connsiteX29" fmla="*/ 979055 w 2567709"/>
                    <a:gd name="connsiteY29" fmla="*/ 420255 h 1524000"/>
                    <a:gd name="connsiteX30" fmla="*/ 988291 w 2567709"/>
                    <a:gd name="connsiteY30" fmla="*/ 434109 h 1524000"/>
                    <a:gd name="connsiteX31" fmla="*/ 1011382 w 2567709"/>
                    <a:gd name="connsiteY31" fmla="*/ 461818 h 1524000"/>
                    <a:gd name="connsiteX32" fmla="*/ 1025237 w 2567709"/>
                    <a:gd name="connsiteY32" fmla="*/ 480291 h 1524000"/>
                    <a:gd name="connsiteX33" fmla="*/ 1048328 w 2567709"/>
                    <a:gd name="connsiteY33" fmla="*/ 503382 h 1524000"/>
                    <a:gd name="connsiteX34" fmla="*/ 1066800 w 2567709"/>
                    <a:gd name="connsiteY34" fmla="*/ 526473 h 1524000"/>
                    <a:gd name="connsiteX35" fmla="*/ 1076037 w 2567709"/>
                    <a:gd name="connsiteY35" fmla="*/ 535709 h 1524000"/>
                    <a:gd name="connsiteX36" fmla="*/ 1108364 w 2567709"/>
                    <a:gd name="connsiteY36" fmla="*/ 572655 h 1524000"/>
                    <a:gd name="connsiteX37" fmla="*/ 1131455 w 2567709"/>
                    <a:gd name="connsiteY37" fmla="*/ 604982 h 1524000"/>
                    <a:gd name="connsiteX38" fmla="*/ 1145309 w 2567709"/>
                    <a:gd name="connsiteY38" fmla="*/ 628073 h 1524000"/>
                    <a:gd name="connsiteX39" fmla="*/ 1159164 w 2567709"/>
                    <a:gd name="connsiteY39" fmla="*/ 641927 h 1524000"/>
                    <a:gd name="connsiteX40" fmla="*/ 1177637 w 2567709"/>
                    <a:gd name="connsiteY40" fmla="*/ 665018 h 1524000"/>
                    <a:gd name="connsiteX41" fmla="*/ 1196109 w 2567709"/>
                    <a:gd name="connsiteY41" fmla="*/ 678873 h 1524000"/>
                    <a:gd name="connsiteX42" fmla="*/ 1219200 w 2567709"/>
                    <a:gd name="connsiteY42" fmla="*/ 706582 h 1524000"/>
                    <a:gd name="connsiteX43" fmla="*/ 1246909 w 2567709"/>
                    <a:gd name="connsiteY43" fmla="*/ 734291 h 1524000"/>
                    <a:gd name="connsiteX44" fmla="*/ 1256146 w 2567709"/>
                    <a:gd name="connsiteY44" fmla="*/ 743527 h 1524000"/>
                    <a:gd name="connsiteX45" fmla="*/ 1283855 w 2567709"/>
                    <a:gd name="connsiteY45" fmla="*/ 766618 h 1524000"/>
                    <a:gd name="connsiteX46" fmla="*/ 1334655 w 2567709"/>
                    <a:gd name="connsiteY46" fmla="*/ 817418 h 1524000"/>
                    <a:gd name="connsiteX47" fmla="*/ 1348509 w 2567709"/>
                    <a:gd name="connsiteY47" fmla="*/ 831273 h 1524000"/>
                    <a:gd name="connsiteX48" fmla="*/ 1427018 w 2567709"/>
                    <a:gd name="connsiteY48" fmla="*/ 900546 h 1524000"/>
                    <a:gd name="connsiteX49" fmla="*/ 1459346 w 2567709"/>
                    <a:gd name="connsiteY49" fmla="*/ 932873 h 1524000"/>
                    <a:gd name="connsiteX50" fmla="*/ 1473200 w 2567709"/>
                    <a:gd name="connsiteY50" fmla="*/ 942109 h 1524000"/>
                    <a:gd name="connsiteX51" fmla="*/ 1496291 w 2567709"/>
                    <a:gd name="connsiteY51" fmla="*/ 960582 h 1524000"/>
                    <a:gd name="connsiteX52" fmla="*/ 1524000 w 2567709"/>
                    <a:gd name="connsiteY52" fmla="*/ 979055 h 1524000"/>
                    <a:gd name="connsiteX53" fmla="*/ 1537855 w 2567709"/>
                    <a:gd name="connsiteY53" fmla="*/ 997527 h 1524000"/>
                    <a:gd name="connsiteX54" fmla="*/ 1565564 w 2567709"/>
                    <a:gd name="connsiteY54" fmla="*/ 1011382 h 1524000"/>
                    <a:gd name="connsiteX55" fmla="*/ 1597891 w 2567709"/>
                    <a:gd name="connsiteY55" fmla="*/ 1034473 h 1524000"/>
                    <a:gd name="connsiteX56" fmla="*/ 1722582 w 2567709"/>
                    <a:gd name="connsiteY56" fmla="*/ 1126836 h 1524000"/>
                    <a:gd name="connsiteX57" fmla="*/ 1791855 w 2567709"/>
                    <a:gd name="connsiteY57" fmla="*/ 1168400 h 1524000"/>
                    <a:gd name="connsiteX58" fmla="*/ 1888837 w 2567709"/>
                    <a:gd name="connsiteY58" fmla="*/ 1233055 h 1524000"/>
                    <a:gd name="connsiteX59" fmla="*/ 1939637 w 2567709"/>
                    <a:gd name="connsiteY59" fmla="*/ 1265382 h 1524000"/>
                    <a:gd name="connsiteX60" fmla="*/ 1953491 w 2567709"/>
                    <a:gd name="connsiteY60" fmla="*/ 1274618 h 1524000"/>
                    <a:gd name="connsiteX61" fmla="*/ 1967346 w 2567709"/>
                    <a:gd name="connsiteY61" fmla="*/ 1279236 h 1524000"/>
                    <a:gd name="connsiteX62" fmla="*/ 2018146 w 2567709"/>
                    <a:gd name="connsiteY62" fmla="*/ 1316182 h 1524000"/>
                    <a:gd name="connsiteX63" fmla="*/ 2050473 w 2567709"/>
                    <a:gd name="connsiteY63" fmla="*/ 1330036 h 1524000"/>
                    <a:gd name="connsiteX64" fmla="*/ 2064328 w 2567709"/>
                    <a:gd name="connsiteY64" fmla="*/ 1334655 h 1524000"/>
                    <a:gd name="connsiteX65" fmla="*/ 2105891 w 2567709"/>
                    <a:gd name="connsiteY65" fmla="*/ 1353127 h 1524000"/>
                    <a:gd name="connsiteX66" fmla="*/ 2119746 w 2567709"/>
                    <a:gd name="connsiteY66" fmla="*/ 1362364 h 1524000"/>
                    <a:gd name="connsiteX67" fmla="*/ 2225964 w 2567709"/>
                    <a:gd name="connsiteY67" fmla="*/ 1413164 h 1524000"/>
                    <a:gd name="connsiteX68" fmla="*/ 2258291 w 2567709"/>
                    <a:gd name="connsiteY68" fmla="*/ 1422400 h 1524000"/>
                    <a:gd name="connsiteX69" fmla="*/ 2290618 w 2567709"/>
                    <a:gd name="connsiteY69" fmla="*/ 1436255 h 1524000"/>
                    <a:gd name="connsiteX70" fmla="*/ 2304473 w 2567709"/>
                    <a:gd name="connsiteY70" fmla="*/ 1445491 h 1524000"/>
                    <a:gd name="connsiteX71" fmla="*/ 2318328 w 2567709"/>
                    <a:gd name="connsiteY71" fmla="*/ 1450109 h 1524000"/>
                    <a:gd name="connsiteX72" fmla="*/ 2364509 w 2567709"/>
                    <a:gd name="connsiteY72" fmla="*/ 1468582 h 1524000"/>
                    <a:gd name="connsiteX73" fmla="*/ 2378364 w 2567709"/>
                    <a:gd name="connsiteY73" fmla="*/ 1473200 h 1524000"/>
                    <a:gd name="connsiteX74" fmla="*/ 2433782 w 2567709"/>
                    <a:gd name="connsiteY74" fmla="*/ 1496291 h 1524000"/>
                    <a:gd name="connsiteX75" fmla="*/ 2452255 w 2567709"/>
                    <a:gd name="connsiteY75" fmla="*/ 1500909 h 1524000"/>
                    <a:gd name="connsiteX76" fmla="*/ 2479964 w 2567709"/>
                    <a:gd name="connsiteY76" fmla="*/ 1510146 h 1524000"/>
                    <a:gd name="connsiteX77" fmla="*/ 2544618 w 2567709"/>
                    <a:gd name="connsiteY77" fmla="*/ 1519382 h 1524000"/>
                    <a:gd name="connsiteX78" fmla="*/ 2567709 w 2567709"/>
                    <a:gd name="connsiteY78" fmla="*/ 152400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2567709" h="1524000">
                      <a:moveTo>
                        <a:pt x="0" y="78509"/>
                      </a:moveTo>
                      <a:cubicBezTo>
                        <a:pt x="18473" y="69273"/>
                        <a:pt x="38234" y="62256"/>
                        <a:pt x="55418" y="50800"/>
                      </a:cubicBezTo>
                      <a:lnTo>
                        <a:pt x="83128" y="32327"/>
                      </a:lnTo>
                      <a:cubicBezTo>
                        <a:pt x="87746" y="29248"/>
                        <a:pt x="92018" y="25573"/>
                        <a:pt x="96982" y="23091"/>
                      </a:cubicBezTo>
                      <a:cubicBezTo>
                        <a:pt x="103140" y="20012"/>
                        <a:pt x="109478" y="17271"/>
                        <a:pt x="115455" y="13855"/>
                      </a:cubicBezTo>
                      <a:cubicBezTo>
                        <a:pt x="120274" y="11101"/>
                        <a:pt x="124207" y="6804"/>
                        <a:pt x="129309" y="4618"/>
                      </a:cubicBezTo>
                      <a:cubicBezTo>
                        <a:pt x="135143" y="2118"/>
                        <a:pt x="141624" y="1539"/>
                        <a:pt x="147782" y="0"/>
                      </a:cubicBezTo>
                      <a:cubicBezTo>
                        <a:pt x="169334" y="1539"/>
                        <a:pt x="190928" y="2570"/>
                        <a:pt x="212437" y="4618"/>
                      </a:cubicBezTo>
                      <a:cubicBezTo>
                        <a:pt x="230411" y="6330"/>
                        <a:pt x="283688" y="15732"/>
                        <a:pt x="295564" y="18473"/>
                      </a:cubicBezTo>
                      <a:cubicBezTo>
                        <a:pt x="318850" y="23847"/>
                        <a:pt x="341526" y="31682"/>
                        <a:pt x="364837" y="36946"/>
                      </a:cubicBezTo>
                      <a:cubicBezTo>
                        <a:pt x="418208" y="48997"/>
                        <a:pt x="430066" y="49717"/>
                        <a:pt x="475673" y="55418"/>
                      </a:cubicBezTo>
                      <a:cubicBezTo>
                        <a:pt x="510840" y="73002"/>
                        <a:pt x="481346" y="60280"/>
                        <a:pt x="540328" y="73891"/>
                      </a:cubicBezTo>
                      <a:cubicBezTo>
                        <a:pt x="555972" y="77501"/>
                        <a:pt x="556534" y="80837"/>
                        <a:pt x="572655" y="87746"/>
                      </a:cubicBezTo>
                      <a:cubicBezTo>
                        <a:pt x="577129" y="89664"/>
                        <a:pt x="581891" y="90825"/>
                        <a:pt x="586509" y="92364"/>
                      </a:cubicBezTo>
                      <a:cubicBezTo>
                        <a:pt x="589588" y="96982"/>
                        <a:pt x="592091" y="102041"/>
                        <a:pt x="595746" y="106218"/>
                      </a:cubicBezTo>
                      <a:cubicBezTo>
                        <a:pt x="608233" y="120488"/>
                        <a:pt x="626251" y="136808"/>
                        <a:pt x="641928" y="147782"/>
                      </a:cubicBezTo>
                      <a:cubicBezTo>
                        <a:pt x="649281" y="152929"/>
                        <a:pt x="657759" y="156357"/>
                        <a:pt x="665018" y="161636"/>
                      </a:cubicBezTo>
                      <a:cubicBezTo>
                        <a:pt x="674742" y="168708"/>
                        <a:pt x="682562" y="178307"/>
                        <a:pt x="692728" y="184727"/>
                      </a:cubicBezTo>
                      <a:cubicBezTo>
                        <a:pt x="711945" y="196864"/>
                        <a:pt x="733547" y="204918"/>
                        <a:pt x="752764" y="217055"/>
                      </a:cubicBezTo>
                      <a:cubicBezTo>
                        <a:pt x="762929" y="223475"/>
                        <a:pt x="770359" y="233644"/>
                        <a:pt x="780473" y="240146"/>
                      </a:cubicBezTo>
                      <a:cubicBezTo>
                        <a:pt x="792055" y="247591"/>
                        <a:pt x="805836" y="251173"/>
                        <a:pt x="817418" y="258618"/>
                      </a:cubicBezTo>
                      <a:cubicBezTo>
                        <a:pt x="827532" y="265120"/>
                        <a:pt x="835404" y="274637"/>
                        <a:pt x="845128" y="281709"/>
                      </a:cubicBezTo>
                      <a:cubicBezTo>
                        <a:pt x="852387" y="286988"/>
                        <a:pt x="860521" y="290946"/>
                        <a:pt x="868218" y="295564"/>
                      </a:cubicBezTo>
                      <a:cubicBezTo>
                        <a:pt x="871297" y="300182"/>
                        <a:pt x="873800" y="305241"/>
                        <a:pt x="877455" y="309418"/>
                      </a:cubicBezTo>
                      <a:cubicBezTo>
                        <a:pt x="884623" y="317610"/>
                        <a:pt x="894015" y="323801"/>
                        <a:pt x="900546" y="332509"/>
                      </a:cubicBezTo>
                      <a:cubicBezTo>
                        <a:pt x="905164" y="338667"/>
                        <a:pt x="909926" y="344719"/>
                        <a:pt x="914400" y="350982"/>
                      </a:cubicBezTo>
                      <a:cubicBezTo>
                        <a:pt x="917626" y="355498"/>
                        <a:pt x="919712" y="360911"/>
                        <a:pt x="923637" y="364836"/>
                      </a:cubicBezTo>
                      <a:cubicBezTo>
                        <a:pt x="927562" y="368761"/>
                        <a:pt x="933566" y="370148"/>
                        <a:pt x="937491" y="374073"/>
                      </a:cubicBezTo>
                      <a:cubicBezTo>
                        <a:pt x="944461" y="381043"/>
                        <a:pt x="949370" y="389837"/>
                        <a:pt x="955964" y="397164"/>
                      </a:cubicBezTo>
                      <a:cubicBezTo>
                        <a:pt x="963246" y="405255"/>
                        <a:pt x="971887" y="412063"/>
                        <a:pt x="979055" y="420255"/>
                      </a:cubicBezTo>
                      <a:cubicBezTo>
                        <a:pt x="982710" y="424432"/>
                        <a:pt x="984884" y="429728"/>
                        <a:pt x="988291" y="434109"/>
                      </a:cubicBezTo>
                      <a:cubicBezTo>
                        <a:pt x="995672" y="443599"/>
                        <a:pt x="1003871" y="452430"/>
                        <a:pt x="1011382" y="461818"/>
                      </a:cubicBezTo>
                      <a:cubicBezTo>
                        <a:pt x="1016190" y="467828"/>
                        <a:pt x="1020123" y="474538"/>
                        <a:pt x="1025237" y="480291"/>
                      </a:cubicBezTo>
                      <a:cubicBezTo>
                        <a:pt x="1032469" y="488427"/>
                        <a:pt x="1041046" y="495291"/>
                        <a:pt x="1048328" y="503382"/>
                      </a:cubicBezTo>
                      <a:cubicBezTo>
                        <a:pt x="1054922" y="510709"/>
                        <a:pt x="1060385" y="518989"/>
                        <a:pt x="1066800" y="526473"/>
                      </a:cubicBezTo>
                      <a:cubicBezTo>
                        <a:pt x="1069634" y="529779"/>
                        <a:pt x="1073124" y="532473"/>
                        <a:pt x="1076037" y="535709"/>
                      </a:cubicBezTo>
                      <a:cubicBezTo>
                        <a:pt x="1086984" y="547872"/>
                        <a:pt x="1098141" y="559877"/>
                        <a:pt x="1108364" y="572655"/>
                      </a:cubicBezTo>
                      <a:cubicBezTo>
                        <a:pt x="1116636" y="582996"/>
                        <a:pt x="1124110" y="593964"/>
                        <a:pt x="1131455" y="604982"/>
                      </a:cubicBezTo>
                      <a:cubicBezTo>
                        <a:pt x="1136434" y="612451"/>
                        <a:pt x="1139923" y="620892"/>
                        <a:pt x="1145309" y="628073"/>
                      </a:cubicBezTo>
                      <a:cubicBezTo>
                        <a:pt x="1149228" y="633298"/>
                        <a:pt x="1154863" y="637012"/>
                        <a:pt x="1159164" y="641927"/>
                      </a:cubicBezTo>
                      <a:cubicBezTo>
                        <a:pt x="1165655" y="649345"/>
                        <a:pt x="1170667" y="658048"/>
                        <a:pt x="1177637" y="665018"/>
                      </a:cubicBezTo>
                      <a:cubicBezTo>
                        <a:pt x="1183079" y="670461"/>
                        <a:pt x="1190196" y="673946"/>
                        <a:pt x="1196109" y="678873"/>
                      </a:cubicBezTo>
                      <a:cubicBezTo>
                        <a:pt x="1209441" y="689983"/>
                        <a:pt x="1205117" y="690934"/>
                        <a:pt x="1219200" y="706582"/>
                      </a:cubicBezTo>
                      <a:cubicBezTo>
                        <a:pt x="1227938" y="716291"/>
                        <a:pt x="1237673" y="725055"/>
                        <a:pt x="1246909" y="734291"/>
                      </a:cubicBezTo>
                      <a:cubicBezTo>
                        <a:pt x="1249988" y="737370"/>
                        <a:pt x="1252801" y="740740"/>
                        <a:pt x="1256146" y="743527"/>
                      </a:cubicBezTo>
                      <a:cubicBezTo>
                        <a:pt x="1265382" y="751224"/>
                        <a:pt x="1275100" y="758378"/>
                        <a:pt x="1283855" y="766618"/>
                      </a:cubicBezTo>
                      <a:cubicBezTo>
                        <a:pt x="1301293" y="783031"/>
                        <a:pt x="1317722" y="800485"/>
                        <a:pt x="1334655" y="817418"/>
                      </a:cubicBezTo>
                      <a:cubicBezTo>
                        <a:pt x="1339273" y="822036"/>
                        <a:pt x="1343612" y="826952"/>
                        <a:pt x="1348509" y="831273"/>
                      </a:cubicBezTo>
                      <a:cubicBezTo>
                        <a:pt x="1374679" y="854364"/>
                        <a:pt x="1402339" y="875868"/>
                        <a:pt x="1427018" y="900546"/>
                      </a:cubicBezTo>
                      <a:cubicBezTo>
                        <a:pt x="1437794" y="911322"/>
                        <a:pt x="1448019" y="922679"/>
                        <a:pt x="1459346" y="932873"/>
                      </a:cubicBezTo>
                      <a:cubicBezTo>
                        <a:pt x="1463471" y="936586"/>
                        <a:pt x="1468760" y="938779"/>
                        <a:pt x="1473200" y="942109"/>
                      </a:cubicBezTo>
                      <a:cubicBezTo>
                        <a:pt x="1481086" y="948023"/>
                        <a:pt x="1488319" y="954784"/>
                        <a:pt x="1496291" y="960582"/>
                      </a:cubicBezTo>
                      <a:cubicBezTo>
                        <a:pt x="1505269" y="967111"/>
                        <a:pt x="1515703" y="971680"/>
                        <a:pt x="1524000" y="979055"/>
                      </a:cubicBezTo>
                      <a:cubicBezTo>
                        <a:pt x="1529753" y="984168"/>
                        <a:pt x="1531779" y="992802"/>
                        <a:pt x="1537855" y="997527"/>
                      </a:cubicBezTo>
                      <a:cubicBezTo>
                        <a:pt x="1546006" y="1003867"/>
                        <a:pt x="1556769" y="1005970"/>
                        <a:pt x="1565564" y="1011382"/>
                      </a:cubicBezTo>
                      <a:cubicBezTo>
                        <a:pt x="1576842" y="1018322"/>
                        <a:pt x="1587782" y="1025919"/>
                        <a:pt x="1597891" y="1034473"/>
                      </a:cubicBezTo>
                      <a:cubicBezTo>
                        <a:pt x="1677741" y="1102039"/>
                        <a:pt x="1541357" y="1018100"/>
                        <a:pt x="1722582" y="1126836"/>
                      </a:cubicBezTo>
                      <a:cubicBezTo>
                        <a:pt x="1745673" y="1140691"/>
                        <a:pt x="1770312" y="1152243"/>
                        <a:pt x="1791855" y="1168400"/>
                      </a:cubicBezTo>
                      <a:cubicBezTo>
                        <a:pt x="1886605" y="1239463"/>
                        <a:pt x="1808794" y="1185030"/>
                        <a:pt x="1888837" y="1233055"/>
                      </a:cubicBezTo>
                      <a:cubicBezTo>
                        <a:pt x="1906048" y="1243381"/>
                        <a:pt x="1922937" y="1254249"/>
                        <a:pt x="1939637" y="1265382"/>
                      </a:cubicBezTo>
                      <a:cubicBezTo>
                        <a:pt x="1944255" y="1268461"/>
                        <a:pt x="1948527" y="1272136"/>
                        <a:pt x="1953491" y="1274618"/>
                      </a:cubicBezTo>
                      <a:cubicBezTo>
                        <a:pt x="1957845" y="1276795"/>
                        <a:pt x="1962728" y="1277697"/>
                        <a:pt x="1967346" y="1279236"/>
                      </a:cubicBezTo>
                      <a:cubicBezTo>
                        <a:pt x="1983473" y="1292138"/>
                        <a:pt x="1999840" y="1306325"/>
                        <a:pt x="2018146" y="1316182"/>
                      </a:cubicBezTo>
                      <a:cubicBezTo>
                        <a:pt x="2028468" y="1321740"/>
                        <a:pt x="2039588" y="1325682"/>
                        <a:pt x="2050473" y="1330036"/>
                      </a:cubicBezTo>
                      <a:cubicBezTo>
                        <a:pt x="2054993" y="1331844"/>
                        <a:pt x="2059974" y="1332478"/>
                        <a:pt x="2064328" y="1334655"/>
                      </a:cubicBezTo>
                      <a:cubicBezTo>
                        <a:pt x="2104271" y="1354627"/>
                        <a:pt x="2070641" y="1344315"/>
                        <a:pt x="2105891" y="1353127"/>
                      </a:cubicBezTo>
                      <a:cubicBezTo>
                        <a:pt x="2110509" y="1356206"/>
                        <a:pt x="2114927" y="1359610"/>
                        <a:pt x="2119746" y="1362364"/>
                      </a:cubicBezTo>
                      <a:cubicBezTo>
                        <a:pt x="2162592" y="1386847"/>
                        <a:pt x="2179222" y="1395943"/>
                        <a:pt x="2225964" y="1413164"/>
                      </a:cubicBezTo>
                      <a:cubicBezTo>
                        <a:pt x="2236480" y="1417038"/>
                        <a:pt x="2247515" y="1419321"/>
                        <a:pt x="2258291" y="1422400"/>
                      </a:cubicBezTo>
                      <a:cubicBezTo>
                        <a:pt x="2277328" y="1441435"/>
                        <a:pt x="2255597" y="1423122"/>
                        <a:pt x="2290618" y="1436255"/>
                      </a:cubicBezTo>
                      <a:cubicBezTo>
                        <a:pt x="2295815" y="1438204"/>
                        <a:pt x="2299508" y="1443009"/>
                        <a:pt x="2304473" y="1445491"/>
                      </a:cubicBezTo>
                      <a:cubicBezTo>
                        <a:pt x="2308827" y="1447668"/>
                        <a:pt x="2313784" y="1448361"/>
                        <a:pt x="2318328" y="1450109"/>
                      </a:cubicBezTo>
                      <a:cubicBezTo>
                        <a:pt x="2333802" y="1456061"/>
                        <a:pt x="2348780" y="1463339"/>
                        <a:pt x="2364509" y="1468582"/>
                      </a:cubicBezTo>
                      <a:cubicBezTo>
                        <a:pt x="2369127" y="1470121"/>
                        <a:pt x="2373844" y="1471392"/>
                        <a:pt x="2378364" y="1473200"/>
                      </a:cubicBezTo>
                      <a:cubicBezTo>
                        <a:pt x="2396945" y="1480632"/>
                        <a:pt x="2414367" y="1491438"/>
                        <a:pt x="2433782" y="1496291"/>
                      </a:cubicBezTo>
                      <a:cubicBezTo>
                        <a:pt x="2439940" y="1497830"/>
                        <a:pt x="2446176" y="1499085"/>
                        <a:pt x="2452255" y="1500909"/>
                      </a:cubicBezTo>
                      <a:cubicBezTo>
                        <a:pt x="2461580" y="1503707"/>
                        <a:pt x="2470326" y="1508769"/>
                        <a:pt x="2479964" y="1510146"/>
                      </a:cubicBezTo>
                      <a:cubicBezTo>
                        <a:pt x="2501515" y="1513225"/>
                        <a:pt x="2523271" y="1515113"/>
                        <a:pt x="2544618" y="1519382"/>
                      </a:cubicBezTo>
                      <a:lnTo>
                        <a:pt x="2567709" y="1524000"/>
                      </a:lnTo>
                    </a:path>
                  </a:pathLst>
                </a:cu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/>
                </a:p>
              </p:txBody>
            </p:sp>
            <p:cxnSp>
              <p:nvCxnSpPr>
                <p:cNvPr id="20" name="直線接點 19">
                  <a:extLst>
                    <a:ext uri="{FF2B5EF4-FFF2-40B4-BE49-F238E27FC236}">
                      <a16:creationId xmlns:a16="http://schemas.microsoft.com/office/drawing/2014/main" id="{F5B94BC6-EC5D-CFF9-44E4-74188B7642B4}"/>
                    </a:ext>
                  </a:extLst>
                </p:cNvPr>
                <p:cNvCxnSpPr>
                  <a:stCxn id="17" idx="6"/>
                </p:cNvCxnSpPr>
                <p:nvPr/>
              </p:nvCxnSpPr>
              <p:spPr>
                <a:xfrm>
                  <a:off x="8858067" y="3704432"/>
                  <a:ext cx="5517" cy="159146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>
                  <a:extLst>
                    <a:ext uri="{FF2B5EF4-FFF2-40B4-BE49-F238E27FC236}">
                      <a16:creationId xmlns:a16="http://schemas.microsoft.com/office/drawing/2014/main" id="{79A0EE86-FCD6-7236-8DD3-B44094C307E8}"/>
                    </a:ext>
                  </a:extLst>
                </p:cNvPr>
                <p:cNvCxnSpPr/>
                <p:nvPr/>
              </p:nvCxnSpPr>
              <p:spPr>
                <a:xfrm>
                  <a:off x="9026292" y="3720784"/>
                  <a:ext cx="5517" cy="159146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接點 21">
                  <a:extLst>
                    <a:ext uri="{FF2B5EF4-FFF2-40B4-BE49-F238E27FC236}">
                      <a16:creationId xmlns:a16="http://schemas.microsoft.com/office/drawing/2014/main" id="{D989DF08-2E4E-9B72-3C19-DDB90BCC6F38}"/>
                    </a:ext>
                  </a:extLst>
                </p:cNvPr>
                <p:cNvCxnSpPr>
                  <a:cxnSpLocks/>
                  <a:stCxn id="17" idx="70"/>
                </p:cNvCxnSpPr>
                <p:nvPr/>
              </p:nvCxnSpPr>
              <p:spPr>
                <a:xfrm flipH="1">
                  <a:off x="11701284" y="5149923"/>
                  <a:ext cx="5322" cy="14597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文字方塊 24">
                      <a:extLst>
                        <a:ext uri="{FF2B5EF4-FFF2-40B4-BE49-F238E27FC236}">
                          <a16:creationId xmlns:a16="http://schemas.microsoft.com/office/drawing/2014/main" id="{F68EE752-72E5-85ED-BBC2-268A01C5D4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83194" y="5273593"/>
                      <a:ext cx="6583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25" name="文字方塊 24">
                      <a:extLst>
                        <a:ext uri="{FF2B5EF4-FFF2-40B4-BE49-F238E27FC236}">
                          <a16:creationId xmlns:a16="http://schemas.microsoft.com/office/drawing/2014/main" id="{F68EE752-72E5-85ED-BBC2-268A01C5D4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83194" y="5273593"/>
                      <a:ext cx="658368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文字方塊 26">
                      <a:extLst>
                        <a:ext uri="{FF2B5EF4-FFF2-40B4-BE49-F238E27FC236}">
                          <a16:creationId xmlns:a16="http://schemas.microsoft.com/office/drawing/2014/main" id="{463228A1-3051-F924-92FC-3F36894D0D8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22788" y="4925448"/>
                      <a:ext cx="8851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27" name="文字方塊 26">
                      <a:extLst>
                        <a:ext uri="{FF2B5EF4-FFF2-40B4-BE49-F238E27FC236}">
                          <a16:creationId xmlns:a16="http://schemas.microsoft.com/office/drawing/2014/main" id="{463228A1-3051-F924-92FC-3F36894D0D8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22788" y="4925448"/>
                      <a:ext cx="885174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615D42EC-9EC9-02A4-4FAC-AC84EF9D8CDC}"/>
                      </a:ext>
                    </a:extLst>
                  </p:cNvPr>
                  <p:cNvSpPr txBox="1"/>
                  <p:nvPr/>
                </p:nvSpPr>
                <p:spPr>
                  <a:xfrm>
                    <a:off x="10816109" y="1973262"/>
                    <a:ext cx="88517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615D42EC-9EC9-02A4-4FAC-AC84EF9D8C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16109" y="1973262"/>
                    <a:ext cx="88517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4371116E-D3CC-9ED1-486B-DC9EF626740D}"/>
                </a:ext>
              </a:extLst>
            </p:cNvPr>
            <p:cNvSpPr txBox="1"/>
            <p:nvPr/>
          </p:nvSpPr>
          <p:spPr>
            <a:xfrm>
              <a:off x="8162101" y="157462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t</a:t>
              </a:r>
              <a:endParaRPr kumimoji="1"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504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D6E5C7F-B6BD-BE32-0E04-6FA22D326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sz="2800" dirty="0"/>
                  <a:t>Introduce a stock price model for a trader who can move asset prices.</a:t>
                </a:r>
                <a:endParaRPr kumimoji="1" lang="en-US" altLang="zh-TW" sz="2800" dirty="0">
                  <a:solidFill>
                    <a:srgbClr val="FF0000"/>
                  </a:solidFill>
                </a:endParaRPr>
              </a:p>
              <a:p>
                <a:r>
                  <a:rPr kumimoji="1" lang="en-US" altLang="zh-TW" sz="2800" dirty="0">
                    <a:solidFill>
                      <a:srgbClr val="FF0000"/>
                    </a:solidFill>
                  </a:rPr>
                  <a:t>As long as this trader is not active</a:t>
                </a:r>
                <a:r>
                  <a:rPr kumimoji="1" lang="en-US" altLang="zh-TW" sz="2800" dirty="0"/>
                  <a:t>, asset price are </a:t>
                </a:r>
                <a:r>
                  <a:rPr kumimoji="1" lang="en-US" altLang="zh-TW" sz="2800" dirty="0">
                    <a:solidFill>
                      <a:srgbClr val="FF0000"/>
                    </a:solidFill>
                  </a:rPr>
                  <a:t>determined by the action of the other market participants </a:t>
                </a:r>
                <a:r>
                  <a:rPr kumimoji="1" lang="en-US" altLang="zh-TW" sz="2800" dirty="0"/>
                  <a:t>and are described by a martingale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80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sz="28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TW" sz="280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kumimoji="1" lang="zh-TW" altLang="en-US" sz="28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D6E5C7F-B6BD-BE32-0E04-6FA22D326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4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621D5082-7242-6943-2E0E-46FF3EC3F3B0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TW" dirty="0"/>
                  <a:t>Explanation of martingale price process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標題 3">
                <a:extLst>
                  <a:ext uri="{FF2B5EF4-FFF2-40B4-BE49-F238E27FC236}">
                    <a16:creationId xmlns:a16="http://schemas.microsoft.com/office/drawing/2014/main" id="{621D5082-7242-6943-2E0E-46FF3EC3F3B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4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A7050A3-F33B-F649-47EF-E547089335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The price at time t ,under trading strategy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CA7050A3-F33B-F649-47EF-E54708933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CB04163-5EDA-AB91-CF87-42A35570D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68608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en-US" altLang="zh-TW" b="0" dirty="0"/>
                  <a:t>,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CB04163-5EDA-AB91-CF87-42A35570D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686081"/>
              </a:xfrm>
              <a:blipFill>
                <a:blip r:embed="rId3"/>
                <a:stretch>
                  <a:fillRect l="-2169" t="-100000" b="-12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4166CEF-4419-FE0F-CD4F-33C69B8C1571}"/>
                  </a:ext>
                </a:extLst>
              </p:cNvPr>
              <p:cNvSpPr txBox="1"/>
              <p:nvPr/>
            </p:nvSpPr>
            <p:spPr>
              <a:xfrm>
                <a:off x="838200" y="3533072"/>
                <a:ext cx="7770471" cy="671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F0000"/>
                    </a:solidFill>
                  </a:rPr>
                  <a:t>Recall</a:t>
                </a:r>
              </a:p>
              <a:p>
                <a:r>
                  <a:rPr kumimoji="1" lang="en-US" altLang="zh-TW" dirty="0"/>
                  <a:t>The market impact of trade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dirty="0"/>
                  <a:t>,after a time span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TW" dirty="0"/>
                  <a:t>, will decay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dirty="0"/>
                  <a:t>,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4166CEF-4419-FE0F-CD4F-33C69B8C1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33072"/>
                <a:ext cx="7770471" cy="671530"/>
              </a:xfrm>
              <a:prstGeom prst="rect">
                <a:avLst/>
              </a:prstGeom>
              <a:blipFill>
                <a:blip r:embed="rId4"/>
                <a:stretch>
                  <a:fillRect l="-817" t="-3704" b="-92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60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1297BB-8E36-87AC-4A79-9FEDCCF4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 Cost Function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2A9CD4-1FEA-82D5-2FDB-73E726E3F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0832D9-41B7-B791-4802-CB488207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5891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D5D13449-6E9A-2578-D4FD-85CC4CCB0F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When the trade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/>
                  <a:t> is executed,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標題 4">
                <a:extLst>
                  <a:ext uri="{FF2B5EF4-FFF2-40B4-BE49-F238E27FC236}">
                    <a16:creationId xmlns:a16="http://schemas.microsoft.com/office/drawing/2014/main" id="{D5D13449-6E9A-2578-D4FD-85CC4CCB0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5">
                <a:extLst>
                  <a:ext uri="{FF2B5EF4-FFF2-40B4-BE49-F238E27FC236}">
                    <a16:creationId xmlns:a16="http://schemas.microsoft.com/office/drawing/2014/main" id="{8FBDE8B7-93D3-EE29-D275-060D66710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price is moved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kumimoji="1" lang="en-US" altLang="zh-TW" dirty="0"/>
                  <a:t>This linear price impact corresponds to a constant supply curve,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kumimoji="1" lang="en-US" altLang="zh-TW" dirty="0">
                    <a:solidFill>
                      <a:schemeClr val="tx1"/>
                    </a:solidFill>
                  </a:rPr>
                  <a:t> buy/sell orders are available </a:t>
                </a:r>
                <a:r>
                  <a:rPr kumimoji="1" lang="en-US" altLang="zh-TW" dirty="0"/>
                  <a:t>at each price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zh-TW" dirty="0"/>
                  <a:t>.</a:t>
                </a:r>
              </a:p>
              <a:p>
                <a:r>
                  <a:rPr kumimoji="1" lang="en-US" altLang="zh-TW" dirty="0"/>
                  <a:t>The trade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/>
                  <a:t> is thus carried out at the following average price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sub>
                        </m:sSub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𝑦𝐺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b="0" dirty="0"/>
              </a:p>
              <a:p>
                <a:pPr lvl="1"/>
                <a:r>
                  <a:rPr lang="en-US" altLang="zh-TW" dirty="0"/>
                  <a:t>This quantity shares same sign as buy/sell orders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/>
                  <a:t>, can be regarded as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the cost of trade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內容版面配置區 5">
                <a:extLst>
                  <a:ext uri="{FF2B5EF4-FFF2-40B4-BE49-F238E27FC236}">
                    <a16:creationId xmlns:a16="http://schemas.microsoft.com/office/drawing/2014/main" id="{8FBDE8B7-93D3-EE29-D275-060D66710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00708E-DAA9-11FA-62F2-F83F0D74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14</a:t>
            </a:fld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72AF36D-3BD2-1935-8908-6D33C6DDDB8D}"/>
                  </a:ext>
                </a:extLst>
              </p:cNvPr>
              <p:cNvSpPr txBox="1"/>
              <p:nvPr/>
            </p:nvSpPr>
            <p:spPr>
              <a:xfrm>
                <a:off x="8864302" y="230188"/>
                <a:ext cx="3140464" cy="79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72AF36D-3BD2-1935-8908-6D33C6DDD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302" y="230188"/>
                <a:ext cx="3140464" cy="798745"/>
              </a:xfrm>
              <a:prstGeom prst="rect">
                <a:avLst/>
              </a:prstGeom>
              <a:blipFill>
                <a:blip r:embed="rId4"/>
                <a:stretch>
                  <a:fillRect t="-117188" b="-15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>
            <a:extLst>
              <a:ext uri="{FF2B5EF4-FFF2-40B4-BE49-F238E27FC236}">
                <a16:creationId xmlns:a16="http://schemas.microsoft.com/office/drawing/2014/main" id="{2F93B0EB-192E-770B-7AB6-77488A51D49A}"/>
              </a:ext>
            </a:extLst>
          </p:cNvPr>
          <p:cNvGrpSpPr/>
          <p:nvPr/>
        </p:nvGrpSpPr>
        <p:grpSpPr>
          <a:xfrm>
            <a:off x="7762323" y="1510641"/>
            <a:ext cx="4207142" cy="1373530"/>
            <a:chOff x="8923217" y="1271629"/>
            <a:chExt cx="4207142" cy="1373530"/>
          </a:xfrm>
        </p:grpSpPr>
        <p:cxnSp>
          <p:nvCxnSpPr>
            <p:cNvPr id="8" name="直線箭頭接點 7">
              <a:extLst>
                <a:ext uri="{FF2B5EF4-FFF2-40B4-BE49-F238E27FC236}">
                  <a16:creationId xmlns:a16="http://schemas.microsoft.com/office/drawing/2014/main" id="{52880689-781A-31FF-8CCE-4C0EE16F1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0463" y="1587297"/>
              <a:ext cx="0" cy="9009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箭頭接點 8">
              <a:extLst>
                <a:ext uri="{FF2B5EF4-FFF2-40B4-BE49-F238E27FC236}">
                  <a16:creationId xmlns:a16="http://schemas.microsoft.com/office/drawing/2014/main" id="{718812FD-20F2-6D46-0F82-9794F8EE3A43}"/>
                </a:ext>
              </a:extLst>
            </p:cNvPr>
            <p:cNvCxnSpPr>
              <a:cxnSpLocks/>
            </p:cNvCxnSpPr>
            <p:nvPr/>
          </p:nvCxnSpPr>
          <p:spPr>
            <a:xfrm>
              <a:off x="9572754" y="2460494"/>
              <a:ext cx="97202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F08CB4B-0103-DA3A-F4A2-A075B1ADA3D9}"/>
                </a:ext>
              </a:extLst>
            </p:cNvPr>
            <p:cNvSpPr txBox="1"/>
            <p:nvPr/>
          </p:nvSpPr>
          <p:spPr>
            <a:xfrm>
              <a:off x="10539549" y="2275827"/>
              <a:ext cx="839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orders </a:t>
              </a:r>
              <a:endParaRPr kumimoji="1" lang="zh-TW" altLang="en-US" dirty="0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8C54E3ED-1EB3-470B-6FDB-7046D78CDC9A}"/>
                </a:ext>
              </a:extLst>
            </p:cNvPr>
            <p:cNvSpPr txBox="1"/>
            <p:nvPr/>
          </p:nvSpPr>
          <p:spPr>
            <a:xfrm>
              <a:off x="8923217" y="1271629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/>
                <a:t>Price</a:t>
              </a:r>
              <a:endParaRPr kumimoji="1" lang="zh-TW" altLang="en-US" dirty="0"/>
            </a:p>
          </p:txBody>
        </p: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67A90296-8845-1D3E-1198-83DAAB305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2754" y="1835902"/>
              <a:ext cx="1001427" cy="652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9702CAB8-E0B7-73E2-6712-3EEF422D4D0B}"/>
                    </a:ext>
                  </a:extLst>
                </p:cNvPr>
                <p:cNvSpPr txBox="1"/>
                <p:nvPr/>
              </p:nvSpPr>
              <p:spPr>
                <a:xfrm>
                  <a:off x="10825497" y="1839027"/>
                  <a:ext cx="2304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kumimoji="1" lang="zh-TW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9702CAB8-E0B7-73E2-6712-3EEF422D4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5497" y="1839027"/>
                  <a:ext cx="230486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6175232-C704-EC31-4022-E9DABA158A1A}"/>
                  </a:ext>
                </a:extLst>
              </p:cNvPr>
              <p:cNvSpPr txBox="1"/>
              <p:nvPr/>
            </p:nvSpPr>
            <p:spPr>
              <a:xfrm>
                <a:off x="8897874" y="1442579"/>
                <a:ext cx="3404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𝑠𝑢𝑝𝑝𝑙𝑦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𝑐𝑢𝑟𝑣𝑒</m:t>
                      </m:r>
                    </m:oMath>
                  </m:oMathPara>
                </a14:m>
                <a:endParaRPr kumimoji="1" lang="en-US" altLang="zh-TW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kumimoji="1"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zh-TW" alt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kumimoji="1" lang="en-US" altLang="zh-TW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6175232-C704-EC31-4022-E9DABA158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874" y="1442579"/>
                <a:ext cx="3404963" cy="646331"/>
              </a:xfrm>
              <a:prstGeom prst="rect">
                <a:avLst/>
              </a:prstGeom>
              <a:blipFill>
                <a:blip r:embed="rId7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653BD52-2BDA-9B4B-C5C4-16BD372ED81D}"/>
              </a:ext>
            </a:extLst>
          </p:cNvPr>
          <p:cNvCxnSpPr/>
          <p:nvPr/>
        </p:nvCxnSpPr>
        <p:spPr>
          <a:xfrm>
            <a:off x="8439569" y="2206232"/>
            <a:ext cx="798654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B9C97216-3B9F-05FB-EF4B-93D24672286E}"/>
              </a:ext>
            </a:extLst>
          </p:cNvPr>
          <p:cNvCxnSpPr>
            <a:cxnSpLocks/>
          </p:cNvCxnSpPr>
          <p:nvPr/>
        </p:nvCxnSpPr>
        <p:spPr>
          <a:xfrm>
            <a:off x="8439569" y="2255883"/>
            <a:ext cx="660085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1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22A4B17-4716-13EF-AB1F-C996E8D136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61617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sz="4000" dirty="0"/>
                  <a:t>The expected execution costs </a:t>
                </a:r>
                <a14:m>
                  <m:oMath xmlns:m="http://schemas.openxmlformats.org/officeDocument/2006/math">
                    <m:r>
                      <a:rPr kumimoji="1" lang="en-US" altLang="zh-TW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kumimoji="1" lang="en-US" altLang="zh-TW" sz="40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4000" i="1" dirty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zh-TW" sz="4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4000" dirty="0"/>
                  <a:t> of the strategy </a:t>
                </a:r>
                <a14:m>
                  <m:oMath xmlns:m="http://schemas.openxmlformats.org/officeDocument/2006/math">
                    <m:r>
                      <a:rPr kumimoji="1" lang="en-US" altLang="zh-TW" sz="4000" i="1" dirty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kumimoji="1" lang="zh-TW" altLang="en-US" sz="4000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22A4B17-4716-13EF-AB1F-C996E8D136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61617" cy="1325563"/>
              </a:xfrm>
              <a:blipFill>
                <a:blip r:embed="rId2"/>
                <a:stretch>
                  <a:fillRect l="-2002" r="-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7292F40-8E8E-E332-EBF7-F25180C18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61616" cy="4351338"/>
              </a:xfrm>
            </p:spPr>
            <p:txBody>
              <a:bodyPr/>
              <a:lstStyle/>
              <a:p>
                <a:r>
                  <a:rPr kumimoji="1" lang="en-US" altLang="zh-TW" dirty="0"/>
                  <a:t>Defined as the expected cumulative cost of all trades in the strategy </a:t>
                </a:r>
                <a14:m>
                  <m:oMath xmlns:m="http://schemas.openxmlformats.org/officeDocument/2006/math">
                    <m:r>
                      <a:rPr kumimoji="1" lang="en-US" altLang="zh-TW" i="1" dirty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kumimoji="1" lang="en-US" altLang="zh-TW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box>
                      <m:box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≔</m:t>
                        </m:r>
                      </m:e>
                    </m:box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sub>
                                </m:sSub>
                              </m:sup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𝑦𝐺</m:t>
                                </m:r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e>
                            </m:nary>
                          </m:e>
                        </m:nary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kumimoji="1" lang="en-US" altLang="zh-TW" dirty="0"/>
              </a:p>
              <a:p>
                <a:endParaRPr kumimoji="1" lang="en-US" altLang="zh-TW" dirty="0"/>
              </a:p>
              <a:p>
                <a:r>
                  <a:rPr kumimoji="1" lang="en-US" altLang="zh-TW" dirty="0">
                    <a:solidFill>
                      <a:schemeClr val="tx1"/>
                    </a:solidFill>
                  </a:rPr>
                  <a:t>The </a:t>
                </a:r>
                <a:r>
                  <a:rPr kumimoji="1" lang="en-US" altLang="zh-TW" i="1" dirty="0">
                    <a:solidFill>
                      <a:schemeClr val="tx1"/>
                    </a:solidFill>
                  </a:rPr>
                  <a:t>optimal order execution problem </a:t>
                </a:r>
                <a:r>
                  <a:rPr kumimoji="1" lang="en-US" altLang="zh-TW" dirty="0">
                    <a:solidFill>
                      <a:schemeClr val="tx1"/>
                    </a:solidFill>
                  </a:rPr>
                  <a:t>thus corresponds to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minimizing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kumimoji="1"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dirty="0">
                    <a:solidFill>
                      <a:schemeClr val="tx1"/>
                    </a:solidFill>
                  </a:rPr>
                  <a:t> for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zh-TW" dirty="0">
                  <a:solidFill>
                    <a:schemeClr val="tx1"/>
                  </a:solidFill>
                </a:endParaRPr>
              </a:p>
              <a:p>
                <a:endParaRPr kumimoji="1"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7292F40-8E8E-E332-EBF7-F25180C18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61616" cy="4351338"/>
              </a:xfrm>
              <a:blipFill>
                <a:blip r:embed="rId3"/>
                <a:stretch>
                  <a:fillRect l="-1061" t="-69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748E2C-DD38-5B8D-D7C5-3C48D5B8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15</a:t>
            </a:fld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35986A0-6C1A-ACDE-B3CF-4843CF3F4301}"/>
                  </a:ext>
                </a:extLst>
              </p:cNvPr>
              <p:cNvSpPr txBox="1"/>
              <p:nvPr/>
            </p:nvSpPr>
            <p:spPr>
              <a:xfrm>
                <a:off x="7968558" y="5467880"/>
                <a:ext cx="4027283" cy="532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The cost of trade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dirty="0"/>
                  <a:t> is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sub>
                        </m:sSub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𝑦𝐺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35986A0-6C1A-ACDE-B3CF-4843CF3F4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58" y="5467880"/>
                <a:ext cx="4027283" cy="532518"/>
              </a:xfrm>
              <a:prstGeom prst="rect">
                <a:avLst/>
              </a:prstGeom>
              <a:blipFill>
                <a:blip r:embed="rId4"/>
                <a:stretch>
                  <a:fillRect l="-1258" t="-86047" b="-1279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52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D6C45D-43C6-F9D8-1E69-BFEB078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Proposition 1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9299DFB-8A2C-E01E-CAD3-16BA22144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375521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dirty="0"/>
                  <a:t>The expected execution costs of a strategy </a:t>
                </a:r>
                <a14:m>
                  <m:oMath xmlns:m="http://schemas.openxmlformats.org/officeDocument/2006/math">
                    <m:r>
                      <a:rPr kumimoji="1" lang="en-US" altLang="zh-TW" i="1" dirty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zh-TW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TW" dirty="0">
                    <a:ea typeface="Cambria Math" panose="02040503050406030204" pitchFamily="18" charset="0"/>
                  </a:rPr>
                  <a:t>are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dirty="0"/>
                  <a:t> where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box>
                      <m:box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≔</m:t>
                        </m:r>
                      </m:e>
                    </m:box>
                    <m:f>
                      <m:f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kumimoji="1" lang="en-US" altLang="zh-TW" dirty="0"/>
              </a:p>
              <a:p>
                <a:endParaRPr kumimoji="1" lang="en-US" altLang="zh-TW" dirty="0"/>
              </a:p>
              <a:p>
                <a:r>
                  <a:rPr kumimoji="1" lang="en-US" altLang="zh-TW" dirty="0">
                    <a:solidFill>
                      <a:schemeClr val="tx1"/>
                    </a:solidFill>
                  </a:rPr>
                  <a:t>The </a:t>
                </a:r>
                <a:r>
                  <a:rPr kumimoji="1" lang="en-US" altLang="zh-TW" i="1" dirty="0">
                    <a:solidFill>
                      <a:schemeClr val="tx1"/>
                    </a:solidFill>
                  </a:rPr>
                  <a:t>optimal order execution problem </a:t>
                </a:r>
                <a:r>
                  <a:rPr kumimoji="1" lang="en-US" altLang="zh-TW" dirty="0">
                    <a:solidFill>
                      <a:schemeClr val="tx1"/>
                    </a:solidFill>
                  </a:rPr>
                  <a:t>thus corresponds to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kumimoji="1"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dirty="0">
                    <a:solidFill>
                      <a:schemeClr val="tx1"/>
                    </a:solidFill>
                  </a:rPr>
                  <a:t> for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zh-TW" dirty="0">
                  <a:solidFill>
                    <a:schemeClr val="tx1"/>
                  </a:solidFill>
                </a:endParaRPr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9299DFB-8A2C-E01E-CAD3-16BA22144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3755213"/>
              </a:xfrm>
              <a:blipFill>
                <a:blip r:embed="rId2"/>
                <a:stretch>
                  <a:fillRect l="-1086" t="-2694" r="-3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1A063C-4A61-3947-5981-2E20A87C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16</a:t>
            </a:fld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8D6774A-F205-FE79-1342-79ECECCE447E}"/>
                  </a:ext>
                </a:extLst>
              </p:cNvPr>
              <p:cNvSpPr txBox="1"/>
              <p:nvPr/>
            </p:nvSpPr>
            <p:spPr>
              <a:xfrm>
                <a:off x="8005312" y="754582"/>
                <a:ext cx="39537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zh-TW" altLang="en-US" dirty="0"/>
                  <a:t>：總交易量*初始價格</a:t>
                </a:r>
                <a:endParaRPr kumimoji="1" lang="en-US" altLang="zh-TW" dirty="0"/>
              </a:p>
              <a:p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zh-TW" altLang="en-US" dirty="0"/>
                  <a:t>：由交易策略導致的浮動成本</a:t>
                </a: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8D6774A-F205-FE79-1342-79ECECCE4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312" y="754582"/>
                <a:ext cx="3953775" cy="646331"/>
              </a:xfrm>
              <a:prstGeom prst="rect">
                <a:avLst/>
              </a:prstGeom>
              <a:blipFill>
                <a:blip r:embed="rId3"/>
                <a:stretch>
                  <a:fillRect t="-3846" r="-321" b="-13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F3141D7C-4022-7E53-3196-100B43960FB1}"/>
              </a:ext>
            </a:extLst>
          </p:cNvPr>
          <p:cNvSpPr txBox="1"/>
          <p:nvPr/>
        </p:nvSpPr>
        <p:spPr>
          <a:xfrm>
            <a:off x="3850887" y="329050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200" dirty="0"/>
              <a:t>雙重求和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FADAF6-C541-44CD-D3C6-288A59F7B1DC}"/>
              </a:ext>
            </a:extLst>
          </p:cNvPr>
          <p:cNvSpPr txBox="1"/>
          <p:nvPr/>
        </p:nvSpPr>
        <p:spPr>
          <a:xfrm>
            <a:off x="10253273" y="5783928"/>
            <a:ext cx="14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Proof: 9/6 p5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39FED46-595D-8089-BA5F-976E845800BC}"/>
                  </a:ext>
                </a:extLst>
              </p:cNvPr>
              <p:cNvSpPr txBox="1"/>
              <p:nvPr/>
            </p:nvSpPr>
            <p:spPr>
              <a:xfrm>
                <a:off x="5063925" y="5532865"/>
                <a:ext cx="6099858" cy="87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kumimoji="1"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39FED46-595D-8089-BA5F-976E84580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925" y="5532865"/>
                <a:ext cx="6099858" cy="871457"/>
              </a:xfrm>
              <a:prstGeom prst="rect">
                <a:avLst/>
              </a:prstGeom>
              <a:blipFill>
                <a:blip r:embed="rId4"/>
                <a:stretch>
                  <a:fillRect t="-92857" b="-14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6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83DD24-A109-1B65-F974-8BF6FFEA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 resilience function G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B3F394C-5C45-0C98-9582-E252AC847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When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kumimoji="1" lang="en-US" altLang="zh-TW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𝑔𝑟𝑖𝑑𝑠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0=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dirty="0"/>
                  <a:t>G is </a:t>
                </a:r>
                <a:r>
                  <a:rPr kumimoji="1" lang="en-US" altLang="zh-TW" strike="sngStrike" dirty="0"/>
                  <a:t>positive definite </a:t>
                </a:r>
                <a:r>
                  <a:rPr kumimoji="1" lang="en-US" altLang="zh-TW" dirty="0"/>
                  <a:t> 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(</a:t>
                </a:r>
                <a:r>
                  <a:rPr kumimoji="1" lang="en-US" altLang="zh-TW" dirty="0" err="1">
                    <a:solidFill>
                      <a:srgbClr val="FF0000"/>
                    </a:solidFill>
                  </a:rPr>
                  <a:t>p.s.d.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kumimoji="1" lang="en-US" altLang="zh-TW" dirty="0"/>
                  <a:t>The model does not admit price manipulation strategies</a:t>
                </a:r>
              </a:p>
              <a:p>
                <a:pPr lvl="1"/>
                <a:r>
                  <a:rPr kumimoji="1" lang="en-US" altLang="zh-TW" dirty="0"/>
                  <a:t>Optimal order execution strategies exist but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need not be unique</a:t>
                </a:r>
              </a:p>
              <a:p>
                <a:r>
                  <a:rPr kumimoji="1" lang="en-US" altLang="zh-TW" dirty="0"/>
                  <a:t>When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kumimoji="1" lang="en-US" altLang="zh-TW" dirty="0"/>
                  <a:t> </a:t>
                </a:r>
              </a:p>
              <a:p>
                <a:pPr lvl="1"/>
                <a:r>
                  <a:rPr kumimoji="1" lang="en-US" altLang="zh-TW" dirty="0"/>
                  <a:t>G is </a:t>
                </a:r>
                <a:r>
                  <a:rPr kumimoji="1" lang="en-US" altLang="zh-TW" strike="sngStrike" dirty="0"/>
                  <a:t>strictly positive definite </a:t>
                </a:r>
                <a:r>
                  <a:rPr kumimoji="1" lang="en-US" altLang="zh-TW" dirty="0"/>
                  <a:t> 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(</a:t>
                </a:r>
                <a:r>
                  <a:rPr kumimoji="1" lang="en-US" altLang="zh-TW" dirty="0" err="1">
                    <a:solidFill>
                      <a:srgbClr val="FF0000"/>
                    </a:solidFill>
                  </a:rPr>
                  <a:t>p.d.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kumimoji="1" lang="en-US" altLang="zh-TW" dirty="0"/>
                  <a:t>There exists a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unique</a:t>
                </a:r>
                <a:r>
                  <a:rPr kumimoji="1" lang="en-US" altLang="zh-TW" dirty="0"/>
                  <a:t> optimal order execution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TW" dirty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zh-TW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B3F394C-5C45-0C98-9582-E252AC847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ECDCF8-875C-D096-EA0B-6EFDCB06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17</a:t>
            </a:fld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5E94E91-E58B-DBE4-F2E8-9EACCA9785DB}"/>
                  </a:ext>
                </a:extLst>
              </p:cNvPr>
              <p:cNvSpPr txBox="1"/>
              <p:nvPr/>
            </p:nvSpPr>
            <p:spPr>
              <a:xfrm>
                <a:off x="8699292" y="749044"/>
                <a:ext cx="3150350" cy="90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box>
                        <m:box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5E94E91-E58B-DBE4-F2E8-9EACCA978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292" y="749044"/>
                <a:ext cx="3150350" cy="902555"/>
              </a:xfrm>
              <a:prstGeom prst="rect">
                <a:avLst/>
              </a:prstGeom>
              <a:blipFill>
                <a:blip r:embed="rId3"/>
                <a:stretch>
                  <a:fillRect t="-91667" b="-1402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A62F7AE-061A-D584-46C9-1A864131CAB7}"/>
                  </a:ext>
                </a:extLst>
              </p:cNvPr>
              <p:cNvSpPr txBox="1"/>
              <p:nvPr/>
            </p:nvSpPr>
            <p:spPr>
              <a:xfrm>
                <a:off x="8596276" y="474685"/>
                <a:ext cx="27575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kumimoji="1"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A62F7AE-061A-D584-46C9-1A864131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276" y="474685"/>
                <a:ext cx="275752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8A326C5A-A4A6-2804-E534-658F2BEADE03}"/>
              </a:ext>
            </a:extLst>
          </p:cNvPr>
          <p:cNvSpPr txBox="1"/>
          <p:nvPr/>
        </p:nvSpPr>
        <p:spPr>
          <a:xfrm>
            <a:off x="7099070" y="5185626"/>
            <a:ext cx="4449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But by the definition of Linear Algebra,</a:t>
            </a:r>
          </a:p>
          <a:p>
            <a:r>
              <a:rPr kumimoji="1" lang="en-US" altLang="zh-TW" dirty="0"/>
              <a:t>	</a:t>
            </a:r>
            <a:r>
              <a:rPr kumimoji="1" lang="en-US" altLang="zh-TW" dirty="0" err="1"/>
              <a:t>P.d.</a:t>
            </a:r>
            <a:r>
              <a:rPr kumimoji="1" lang="en-US" altLang="zh-TW" dirty="0"/>
              <a:t> -&gt; positive semi-definite </a:t>
            </a:r>
            <a:r>
              <a:rPr kumimoji="1" lang="en-US" altLang="zh-TW" dirty="0">
                <a:solidFill>
                  <a:srgbClr val="FF0000"/>
                </a:solidFill>
              </a:rPr>
              <a:t>(</a:t>
            </a:r>
            <a:r>
              <a:rPr kumimoji="1" lang="en-US" altLang="zh-TW" dirty="0" err="1">
                <a:solidFill>
                  <a:srgbClr val="FF0000"/>
                </a:solidFill>
              </a:rPr>
              <a:t>p.s.d.</a:t>
            </a:r>
            <a:r>
              <a:rPr kumimoji="1"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kumimoji="1" lang="en-US" altLang="zh-TW" dirty="0"/>
              <a:t>	</a:t>
            </a:r>
            <a:r>
              <a:rPr kumimoji="1" lang="en-US" altLang="zh-TW" dirty="0" err="1"/>
              <a:t>S.p.d.</a:t>
            </a:r>
            <a:r>
              <a:rPr kumimoji="1" lang="en-US" altLang="zh-TW" dirty="0"/>
              <a:t> -&gt; positive definite </a:t>
            </a:r>
            <a:r>
              <a:rPr kumimoji="1" lang="en-US" altLang="zh-TW" dirty="0">
                <a:solidFill>
                  <a:srgbClr val="FF0000"/>
                </a:solidFill>
              </a:rPr>
              <a:t>(</a:t>
            </a:r>
            <a:r>
              <a:rPr kumimoji="1" lang="en-US" altLang="zh-TW" dirty="0" err="1">
                <a:solidFill>
                  <a:srgbClr val="FF0000"/>
                </a:solidFill>
              </a:rPr>
              <a:t>p.d.</a:t>
            </a:r>
            <a:r>
              <a:rPr kumimoji="1" lang="en-US" altLang="zh-TW" dirty="0">
                <a:solidFill>
                  <a:srgbClr val="FF0000"/>
                </a:solidFill>
              </a:rPr>
              <a:t>)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C7D5A21-133F-24A6-25FE-061E6660E433}"/>
              </a:ext>
            </a:extLst>
          </p:cNvPr>
          <p:cNvSpPr txBox="1"/>
          <p:nvPr/>
        </p:nvSpPr>
        <p:spPr>
          <a:xfrm>
            <a:off x="7099070" y="6080812"/>
            <a:ext cx="487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Replace them with the correct name from now 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418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C171AA-3B5E-C554-7C17-EBC68CB6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800" dirty="0"/>
              <a:t>Transaction-triggered price manipulation</a:t>
            </a:r>
            <a:endParaRPr kumimoji="1" lang="zh-TW" altLang="en-US" sz="48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567124-AFA3-A218-C36C-3DAF9B87C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29D306-C0D0-C5A5-166D-0E55E192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5512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920E7C-C5A3-65D8-D2D5-B4BDFB29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Definition of </a:t>
            </a:r>
            <a:br>
              <a:rPr kumimoji="1" lang="en-US" altLang="zh-TW" dirty="0"/>
            </a:br>
            <a:r>
              <a:rPr kumimoji="1" lang="en-US" altLang="zh-TW" dirty="0"/>
              <a:t>transaction-triggered price manipulation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2138DA7-3CFA-6DE7-A633-BDC6E3CCBA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TW" dirty="0"/>
                  <a:t>A market impact model admits transaction-triggered price manipulation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when the expected execution costs of a sell/buy program can be decreased by intermediate buy/sell trades.</a:t>
                </a:r>
              </a:p>
              <a:p>
                <a:r>
                  <a:rPr kumimoji="1" lang="en-US" altLang="zh-TW" dirty="0"/>
                  <a:t>The model admits transaction-triggered price manipulation 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≠0,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𝑔𝑟𝑖𝑑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0≤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𝑠𝑢𝑐h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𝑡h𝑎𝑡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TW" dirty="0"/>
                  <a:t>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)|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1=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𝑐𝑜𝑚𝑝𝑜𝑛𝑒𝑛𝑡𝑠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h𝑎𝑣𝑒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𝑠𝑎𝑚𝑒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𝑠𝑖𝑔𝑛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2138DA7-3CFA-6DE7-A633-BDC6E3CCBA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5771CE-29E1-51BE-4ED2-4177046B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33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5F9300E-015C-69E5-3E47-73B2C317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D3ED2B1-3E34-CF06-4ABA-7E19963EB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61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218A8-769E-231E-0604-B6DF8BED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Our Goal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4020C0E-F775-F986-88E4-39506F8418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Our goal is to formulate conditions on the resilience function that guarantee that all components in the optimal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TW" dirty="0"/>
                  <a:t> have the same sign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kumimoji="1"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TW" dirty="0"/>
              </a:p>
              <a:p>
                <a:pPr lvl="2"/>
                <a:r>
                  <a:rPr kumimoji="1" lang="en-US" altLang="zh-TW" dirty="0"/>
                  <a:t>where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box>
                      <m:box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≔</m:t>
                        </m:r>
                      </m:e>
                    </m:box>
                    <m:f>
                      <m:f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b="1" dirty="0">
                    <a:solidFill>
                      <a:schemeClr val="accent6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kumimoji="1" lang="en-US" altLang="zh-TW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kumimoji="1" lang="en-US" altLang="zh-TW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kumimoji="1" lang="en-US" altLang="zh-TW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𝒖𝒏𝒅𝒆𝒓</m:t>
                    </m:r>
                    <m:r>
                      <a:rPr kumimoji="1" lang="en-US" altLang="zh-TW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kumimoji="1" lang="en-US" altLang="zh-TW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𝒄𝒐𝒏𝒔𝒕𝒓𝒂𝒊𝒏𝒕</m:t>
                    </m:r>
                    <m:r>
                      <a:rPr kumimoji="1" lang="en-US" altLang="zh-TW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kumimoji="1" lang="en-US" altLang="zh-TW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TW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kumimoji="1" lang="en-US" altLang="zh-TW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kumimoji="1" lang="en-US" altLang="zh-TW" dirty="0"/>
              </a:p>
              <a:p>
                <a:endParaRPr kumimoji="1"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4020C0E-F775-F986-88E4-39506F841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C33E2E-0796-6A4E-DB77-CAE5322A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039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7AFA98-45F3-7E09-2A8A-F383E945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Theorem 1 (main result of this paper)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EAF845-56D9-E5C2-E226-B46094DC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For a </a:t>
            </a:r>
            <a:r>
              <a:rPr kumimoji="1" lang="en-US" altLang="zh-TW" dirty="0">
                <a:solidFill>
                  <a:srgbClr val="FF0000"/>
                </a:solidFill>
              </a:rPr>
              <a:t>convex resilience function G</a:t>
            </a:r>
            <a:r>
              <a:rPr kumimoji="1" lang="en-US" altLang="zh-TW" dirty="0"/>
              <a:t>, there are </a:t>
            </a:r>
            <a:r>
              <a:rPr kumimoji="1" lang="en-US" altLang="zh-TW" dirty="0">
                <a:solidFill>
                  <a:srgbClr val="FF0000"/>
                </a:solidFill>
              </a:rPr>
              <a:t>no transaction-triggered price manipulation strategies</a:t>
            </a:r>
            <a:r>
              <a:rPr kumimoji="1" lang="en-US" altLang="zh-TW" dirty="0"/>
              <a:t>. </a:t>
            </a:r>
          </a:p>
          <a:p>
            <a:r>
              <a:rPr kumimoji="1" lang="en-US" altLang="zh-TW" dirty="0"/>
              <a:t>If G is even strictly convex, then all trades in an optimal order execution strategy are strictly positive for a buy program and strictly negative for a sell program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AF6C10-2E2E-F083-ED7C-13B61C1F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559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DDB79A-AA1F-1DCF-947A-58EE3F73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Proposition 2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82ECA8-A9D1-E55A-9CD9-127B158DD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TW" dirty="0">
                <a:effectLst/>
                <a:latin typeface="CMTI10"/>
              </a:rPr>
              <a:t>If the resilience function </a:t>
            </a:r>
            <a:r>
              <a:rPr lang="en" altLang="zh-TW" dirty="0">
                <a:effectLst/>
                <a:latin typeface="CMMI10"/>
              </a:rPr>
              <a:t>G </a:t>
            </a:r>
            <a:r>
              <a:rPr lang="en" altLang="zh-TW" dirty="0">
                <a:effectLst/>
                <a:latin typeface="CMTI10"/>
              </a:rPr>
              <a:t>is convex and nonconstant, then it is </a:t>
            </a:r>
            <a:r>
              <a:rPr lang="en" altLang="zh-TW" dirty="0" err="1">
                <a:solidFill>
                  <a:srgbClr val="FF0000"/>
                </a:solidFill>
                <a:effectLst/>
                <a:latin typeface="CMTI10"/>
              </a:rPr>
              <a:t>p.d.</a:t>
            </a:r>
            <a:r>
              <a:rPr lang="en" altLang="zh-TW" dirty="0">
                <a:solidFill>
                  <a:srgbClr val="FF0000"/>
                </a:solidFill>
                <a:effectLst/>
                <a:latin typeface="CMTI10"/>
              </a:rPr>
              <a:t> </a:t>
            </a:r>
            <a:endParaRPr lang="en" altLang="zh-TW" dirty="0">
              <a:solidFill>
                <a:srgbClr val="FF0000"/>
              </a:solidFill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569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24BF72-CCB5-564A-AEFF-E9ADC415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Proposition 3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0B736DD-FE55-44C5-8174-9656B2495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Suppose that there are </a:t>
                </a:r>
                <a14:m>
                  <m:oMath xmlns:m="http://schemas.openxmlformats.org/officeDocument/2006/math"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 &gt; 0,  </m:t>
                    </m:r>
                    <m: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kumimoji="1" lang="en-US" altLang="zh-TW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i="1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kumimoji="1" lang="en-US" altLang="zh-TW" i="1" dirty="0">
                        <a:latin typeface="Cambria Math" panose="02040503050406030204" pitchFamily="18" charset="0"/>
                      </a:rPr>
                      <m:t>f</m:t>
                    </m:r>
                    <m:r>
                      <a:rPr kumimoji="1" lang="zh-TW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dirty="0"/>
                  <a:t>Then the model admits transaction-triggered price manipulation strategies</a:t>
                </a:r>
              </a:p>
              <a:p>
                <a:r>
                  <a:rPr kumimoji="1" lang="en-US" altLang="zh-TW" dirty="0"/>
                  <a:t>In other words, a continuous function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G is convex</a:t>
                </a:r>
                <a:r>
                  <a:rPr kumimoji="1"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and doesn’t admit transaction-triggered price manipulation </a:t>
                </a:r>
                <a:r>
                  <a:rPr kumimoji="1" lang="en-US" altLang="zh-TW" dirty="0" err="1"/>
                  <a:t>iff</a:t>
                </a:r>
                <a:r>
                  <a:rPr kumimoji="1" lang="en-US" altLang="zh-TW" dirty="0"/>
                  <a:t> the function </a:t>
                </a:r>
                <a14:m>
                  <m:oMath xmlns:m="http://schemas.openxmlformats.org/officeDocument/2006/math"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TW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TW" i="1" dirty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dirty="0"/>
                  <a:t> is nondecreasing for all </a:t>
                </a:r>
                <a14:m>
                  <m:oMath xmlns:m="http://schemas.openxmlformats.org/officeDocument/2006/math">
                    <m:r>
                      <a:rPr kumimoji="1" lang="en-US" altLang="zh-TW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0B736DD-FE55-44C5-8174-9656B2495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4489D3-FF03-F9A2-9225-E39F192B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23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21947F8-B70B-FE28-9928-BF5AA56BB818}"/>
              </a:ext>
            </a:extLst>
          </p:cNvPr>
          <p:cNvSpPr txBox="1"/>
          <p:nvPr/>
        </p:nvSpPr>
        <p:spPr>
          <a:xfrm>
            <a:off x="9183414" y="4453759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斜率遞增</a:t>
            </a:r>
            <a:r>
              <a:rPr kumimoji="1" lang="en-US" altLang="zh-TW" dirty="0"/>
              <a:t>or</a:t>
            </a:r>
            <a:r>
              <a:rPr kumimoji="1" lang="zh-TW" altLang="en-US" dirty="0"/>
              <a:t>二次微分</a:t>
            </a:r>
            <a:r>
              <a:rPr kumimoji="1" lang="en-US" altLang="zh-TW" dirty="0"/>
              <a:t>&gt;=0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2445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F8C12C6-7548-6D58-2BE7-6B8E96FB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Implementation, 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版面配置區 5">
                <a:extLst>
                  <a:ext uri="{FF2B5EF4-FFF2-40B4-BE49-F238E27FC236}">
                    <a16:creationId xmlns:a16="http://schemas.microsoft.com/office/drawing/2014/main" id="{19AF8DC9-21A7-047C-4C0A-7C0F3B4D8FDE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1850" y="4589463"/>
                <a:ext cx="10515600" cy="793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zh-TW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=10,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=10,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𝑒𝑞𝑢𝑖𝑑𝑖𝑠𝑡𝑎𝑛𝑡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𝑔𝑟𝑖𝑑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Consider different resilience function G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版面配置區 5">
                <a:extLst>
                  <a:ext uri="{FF2B5EF4-FFF2-40B4-BE49-F238E27FC236}">
                    <a16:creationId xmlns:a16="http://schemas.microsoft.com/office/drawing/2014/main" id="{19AF8DC9-21A7-047C-4C0A-7C0F3B4D8FD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1850" y="4589463"/>
                <a:ext cx="10515600" cy="793038"/>
              </a:xfrm>
              <a:prstGeom prst="rect">
                <a:avLst/>
              </a:prstGeom>
              <a:blipFill>
                <a:blip r:embed="rId2"/>
                <a:stretch>
                  <a:fillRect l="-1809" t="-15873" b="-23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11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6AC938F5-78A0-8057-EADA-081775FD93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kumimoji="1" lang="en-US" altLang="zh-TW" dirty="0"/>
                  <a:t>Minimize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kumimoji="1"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𝑀𝑥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𝑢𝑛𝑑𝑒𝑟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6AC938F5-78A0-8057-EADA-081775FD9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1D77B00-832B-DCEE-3D7C-7898954885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19227"/>
                <a:ext cx="10515600" cy="4351338"/>
              </a:xfrm>
            </p:spPr>
            <p:txBody>
              <a:bodyPr/>
              <a:lstStyle/>
              <a:p>
                <a:r>
                  <a:rPr kumimoji="1" lang="en-US" altLang="zh-TW" dirty="0"/>
                  <a:t>Objective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𝑀𝑥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Equality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TW" dirty="0">
                    <a:solidFill>
                      <a:srgbClr val="FF0000"/>
                    </a:solidFill>
                  </a:rPr>
                  <a:t> ---(1)</a:t>
                </a:r>
                <a:r>
                  <a:rPr kumimoji="1" lang="en-US" altLang="zh-TW" dirty="0"/>
                  <a:t> 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1D77B00-832B-DCEE-3D7C-789895488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19227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41E266-9842-1262-2BA9-7A0CDEAB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25</a:t>
            </a:fld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0AEC591-1361-D20B-AC34-712A54ADE7FC}"/>
                  </a:ext>
                </a:extLst>
              </p:cNvPr>
              <p:cNvSpPr txBox="1"/>
              <p:nvPr/>
            </p:nvSpPr>
            <p:spPr>
              <a:xfrm>
                <a:off x="8368098" y="4026797"/>
                <a:ext cx="3571103" cy="2024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2000" dirty="0"/>
                  <a:t>Define:</a:t>
                </a:r>
              </a:p>
              <a:p>
                <a:r>
                  <a:rPr kumimoji="1" lang="en-US" altLang="zh-TW" sz="2000" dirty="0"/>
                  <a:t>	</a:t>
                </a:r>
                <a:r>
                  <a:rPr kumimoji="1" lang="en-US" altLang="zh-TW" sz="20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zh-TW" sz="2000" dirty="0"/>
              </a:p>
              <a:p>
                <a:r>
                  <a:rPr kumimoji="1" lang="en-US" altLang="zh-TW" sz="20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zh-TW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1" lang="en-US" altLang="zh-TW" sz="20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0AEC591-1361-D20B-AC34-712A54ADE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098" y="4026797"/>
                <a:ext cx="3571103" cy="2024978"/>
              </a:xfrm>
              <a:prstGeom prst="rect">
                <a:avLst/>
              </a:prstGeom>
              <a:blipFill>
                <a:blip r:embed="rId4"/>
                <a:stretch>
                  <a:fillRect l="-2128" t="-1875" b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7A2F30D5-69AD-19EA-937E-010B7F403827}"/>
              </a:ext>
            </a:extLst>
          </p:cNvPr>
          <p:cNvSpPr txBox="1"/>
          <p:nvPr/>
        </p:nvSpPr>
        <p:spPr>
          <a:xfrm>
            <a:off x="92901" y="208411"/>
            <a:ext cx="244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Finding optimal strategy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FC4225F-FB70-8A65-EF4A-472C68B70973}"/>
                  </a:ext>
                </a:extLst>
              </p:cNvPr>
              <p:cNvSpPr txBox="1"/>
              <p:nvPr/>
            </p:nvSpPr>
            <p:spPr>
              <a:xfrm>
                <a:off x="6030570" y="1455855"/>
                <a:ext cx="6161430" cy="688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en-US" altLang="zh-TW" dirty="0"/>
                  <a:t> is a covariance matrix. (G is positive definite)</a:t>
                </a:r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FC4225F-FB70-8A65-EF4A-472C68B70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570" y="1455855"/>
                <a:ext cx="6161430" cy="688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DDF2750-1712-84DA-A035-A9717A1D3AB1}"/>
                  </a:ext>
                </a:extLst>
              </p:cNvPr>
              <p:cNvSpPr txBox="1"/>
              <p:nvPr/>
            </p:nvSpPr>
            <p:spPr>
              <a:xfrm>
                <a:off x="2038350" y="4791468"/>
                <a:ext cx="6489700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kumimoji="1" lang="en-US" altLang="zh-TW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DDF2750-1712-84DA-A035-A9717A1D3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50" y="4791468"/>
                <a:ext cx="6489700" cy="1266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3196C10-B502-05B6-058B-CA2BCF9AE0CD}"/>
                  </a:ext>
                </a:extLst>
              </p:cNvPr>
              <p:cNvSpPr txBox="1"/>
              <p:nvPr/>
            </p:nvSpPr>
            <p:spPr>
              <a:xfrm>
                <a:off x="6030570" y="1901515"/>
                <a:ext cx="4014592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𝑅𝑒𝑐𝑎𝑙𝑙</m:t>
                      </m:r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kumimoji="1"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box>
                        <m:box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kumimoji="1"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1"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3196C10-B502-05B6-058B-CA2BCF9AE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570" y="1901515"/>
                <a:ext cx="4014592" cy="902555"/>
              </a:xfrm>
              <a:prstGeom prst="rect">
                <a:avLst/>
              </a:prstGeom>
              <a:blipFill>
                <a:blip r:embed="rId7"/>
                <a:stretch>
                  <a:fillRect t="-90278" b="-14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123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7CB4B7E6-77F2-A8AA-F5AE-B49102C8AE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Introduce Lagrange Multiplier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7CB4B7E6-77F2-A8AA-F5AE-B49102C8AE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01D1B3F-4170-628C-30EB-816274FD98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zh-TW" altLang="en-US" i="1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1" lang="en-US" altLang="zh-TW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  <m:f>
                      <m:f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kumimoji="1" lang="en-US" altLang="zh-TW" dirty="0"/>
              </a:p>
              <a:p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𝑀𝑥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kumimoji="1" lang="en-US" altLang="zh-TW" dirty="0"/>
              </a:p>
              <a:p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1" lang="en-US" altLang="zh-TW" dirty="0">
                    <a:solidFill>
                      <a:srgbClr val="FF0000"/>
                    </a:solidFill>
                  </a:rPr>
                  <a:t>---(2)</a:t>
                </a:r>
              </a:p>
              <a:p>
                <a:r>
                  <a:rPr kumimoji="1" lang="zh-TW" altLang="en-US" dirty="0"/>
                  <a:t>把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TW" altLang="en-US" dirty="0"/>
                  <a:t>代回（</a:t>
                </a:r>
                <a:r>
                  <a:rPr kumimoji="1" lang="en-US" altLang="zh-TW" dirty="0"/>
                  <a:t>1</a:t>
                </a:r>
                <a:r>
                  <a:rPr kumimoji="1" lang="zh-TW" altLang="en-US" dirty="0"/>
                  <a:t>）式</a:t>
                </a:r>
                <a:endParaRPr kumimoji="1" lang="en-US" altLang="zh-TW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endParaRPr kumimoji="1" lang="en-US" altLang="zh-TW" i="1" dirty="0"/>
              </a:p>
              <a:p>
                <a:r>
                  <a:rPr kumimoji="1" lang="zh-TW" altLang="en-US" dirty="0"/>
                  <a:t>把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zh-TW" altLang="en-US" dirty="0"/>
                  <a:t>代回（</a:t>
                </a:r>
                <a:r>
                  <a:rPr kumimoji="1" lang="en-US" altLang="zh-TW" dirty="0"/>
                  <a:t>2</a:t>
                </a:r>
                <a:r>
                  <a:rPr kumimoji="1" lang="zh-TW" altLang="en-US" dirty="0"/>
                  <a:t>）式即可求得</a:t>
                </a:r>
                <a:r>
                  <a:rPr kumimoji="1" lang="en-US" altLang="zh-TW" dirty="0"/>
                  <a:t>x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01D1B3F-4170-628C-30EB-816274FD9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FCFC86-DF3B-E24A-B85A-985867D8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26</a:t>
            </a:fld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C0752A33-B067-544A-8F41-6AB608F970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4389" y="1870076"/>
                <a:ext cx="4403124" cy="1157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TW" i="1" smtClean="0">
                        <a:latin typeface="Cambria Math" panose="02040503050406030204" pitchFamily="18" charset="0"/>
                      </a:rPr>
                      <m:t>𝑀𝑥</m:t>
                    </m:r>
                  </m:oMath>
                </a14:m>
                <a:endParaRPr kumimoji="1" lang="en-US" altLang="zh-TW" dirty="0"/>
              </a:p>
              <a:p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TW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TW" dirty="0"/>
                  <a:t>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---(1) </a:t>
                </a:r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C0752A33-B067-544A-8F41-6AB608F97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389" y="1870076"/>
                <a:ext cx="4403124" cy="1157330"/>
              </a:xfrm>
              <a:prstGeom prst="rect">
                <a:avLst/>
              </a:prstGeom>
              <a:blipFill>
                <a:blip r:embed="rId4"/>
                <a:stretch>
                  <a:fillRect l="-2006" r="-3152" b="-5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59AF01-2668-5C8C-52C2-A912993BC256}"/>
                  </a:ext>
                </a:extLst>
              </p:cNvPr>
              <p:cNvSpPr txBox="1"/>
              <p:nvPr/>
            </p:nvSpPr>
            <p:spPr>
              <a:xfrm>
                <a:off x="4421569" y="3539629"/>
                <a:ext cx="1497317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zh-TW" altLang="en-US" dirty="0"/>
                  <a:t>內積可交換</a:t>
                </a:r>
                <a:endParaRPr kumimoji="1"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en-US" altLang="zh-TW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en-US" altLang="zh-TW" b="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59AF01-2668-5C8C-52C2-A912993BC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69" y="3539629"/>
                <a:ext cx="1497317" cy="923330"/>
              </a:xfrm>
              <a:prstGeom prst="rect">
                <a:avLst/>
              </a:prstGeom>
              <a:blipFill>
                <a:blip r:embed="rId5"/>
                <a:stretch>
                  <a:fillRect l="-2500" t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455EEBE-E47A-5439-F12F-FA9637D31A35}"/>
                  </a:ext>
                </a:extLst>
              </p:cNvPr>
              <p:cNvSpPr txBox="1"/>
              <p:nvPr/>
            </p:nvSpPr>
            <p:spPr>
              <a:xfrm>
                <a:off x="7931582" y="3828226"/>
                <a:ext cx="404245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000" dirty="0"/>
                  <a:t>Note: </a:t>
                </a:r>
              </a:p>
              <a:p>
                <a:r>
                  <a:rPr kumimoji="1" lang="en-US" altLang="zh-TW" sz="2000" dirty="0"/>
                  <a:t>	x is a vector (series of trade)</a:t>
                </a:r>
              </a:p>
              <a:p>
                <a:r>
                  <a:rPr kumimoji="1" lang="en-US" altLang="zh-TW" sz="2000" dirty="0"/>
                  <a:t>	</a:t>
                </a:r>
                <a14:m>
                  <m:oMath xmlns:m="http://schemas.openxmlformats.org/officeDocument/2006/math">
                    <m:r>
                      <a:rPr kumimoji="1" lang="en-US" altLang="zh-TW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zh-TW" sz="2000" dirty="0"/>
                  <a:t> is a value</a:t>
                </a:r>
              </a:p>
              <a:p>
                <a:r>
                  <a:rPr kumimoji="1" lang="en-US" altLang="zh-TW" sz="2000" dirty="0"/>
                  <a:t>	M is a matrix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455EEBE-E47A-5439-F12F-FA9637D31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582" y="3828226"/>
                <a:ext cx="4042453" cy="1323439"/>
              </a:xfrm>
              <a:prstGeom prst="rect">
                <a:avLst/>
              </a:prstGeom>
              <a:blipFill>
                <a:blip r:embed="rId6"/>
                <a:stretch>
                  <a:fillRect l="-1567" t="-2857" r="-627" b="-7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528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9537F0-4C3B-932B-F8F0-0BCA945A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 1 (Exponential resilience)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283274E-BE74-BF8E-7DCF-9497CC2AEF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662738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en-US" altLang="zh-TW" b="0" dirty="0"/>
              </a:p>
              <a:p>
                <a:r>
                  <a:rPr kumimoji="1" lang="en-US" altLang="zh-TW" dirty="0"/>
                  <a:t>G is </a:t>
                </a:r>
                <a:r>
                  <a:rPr kumimoji="1" lang="en-US" altLang="zh-TW" dirty="0" err="1">
                    <a:solidFill>
                      <a:srgbClr val="FF0000"/>
                    </a:solidFill>
                  </a:rPr>
                  <a:t>p.d.</a:t>
                </a:r>
                <a:endParaRPr kumimoji="1" lang="en-US" altLang="zh-TW" dirty="0">
                  <a:solidFill>
                    <a:srgbClr val="FF0000"/>
                  </a:solidFill>
                </a:endParaRPr>
              </a:p>
              <a:p>
                <a:r>
                  <a:rPr kumimoji="1" lang="en-US" altLang="zh-TW" dirty="0"/>
                  <a:t>Exists a unique optimal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Suppose all orders are buy orders,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zh-TW" dirty="0"/>
                  <a:t> for all n</a:t>
                </a:r>
              </a:p>
              <a:p>
                <a:r>
                  <a:rPr kumimoji="1" lang="en-US" altLang="zh-TW" dirty="0"/>
                  <a:t>With equidistant time grid, the strategy converge to two identical block trades at beginning and end of trading, and a VWAP strategy in between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283274E-BE74-BF8E-7DCF-9497CC2AEF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662738" cy="4351338"/>
              </a:xfrm>
              <a:blipFill>
                <a:blip r:embed="rId2"/>
                <a:stretch>
                  <a:fillRect l="-1714" t="-1744" r="-9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792566-B000-B0DB-0CC7-0C15D825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27</a:t>
            </a:fld>
            <a:endParaRPr kumimoji="1" lang="zh-TW" altLang="en-US"/>
          </a:p>
        </p:txBody>
      </p: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EEECB159-2453-1B51-B1A5-55D5B14A90DD}"/>
              </a:ext>
            </a:extLst>
          </p:cNvPr>
          <p:cNvCxnSpPr>
            <a:cxnSpLocks/>
          </p:cNvCxnSpPr>
          <p:nvPr/>
        </p:nvCxnSpPr>
        <p:spPr>
          <a:xfrm flipV="1">
            <a:off x="9833219" y="952428"/>
            <a:ext cx="0" cy="900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0A0192A1-9C5B-A725-06F4-79340D8F532B}"/>
              </a:ext>
            </a:extLst>
          </p:cNvPr>
          <p:cNvCxnSpPr>
            <a:cxnSpLocks/>
          </p:cNvCxnSpPr>
          <p:nvPr/>
        </p:nvCxnSpPr>
        <p:spPr>
          <a:xfrm>
            <a:off x="9805510" y="1825625"/>
            <a:ext cx="9720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E5C2048-2FA5-2191-4EE7-F18273AEDD7E}"/>
              </a:ext>
            </a:extLst>
          </p:cNvPr>
          <p:cNvSpPr txBox="1"/>
          <p:nvPr/>
        </p:nvSpPr>
        <p:spPr>
          <a:xfrm>
            <a:off x="9188530" y="681058"/>
            <a:ext cx="11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Trade size</a:t>
            </a:r>
            <a:endParaRPr kumimoji="1"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7D1D1F9-21F3-5307-6C48-82A6B7A43B27}"/>
              </a:ext>
            </a:extLst>
          </p:cNvPr>
          <p:cNvSpPr txBox="1"/>
          <p:nvPr/>
        </p:nvSpPr>
        <p:spPr>
          <a:xfrm>
            <a:off x="10772305" y="164095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Time 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F9B2AF4-A8DA-8727-FB03-10EA805F263B}"/>
                  </a:ext>
                </a:extLst>
              </p:cNvPr>
              <p:cNvSpPr txBox="1"/>
              <p:nvPr/>
            </p:nvSpPr>
            <p:spPr>
              <a:xfrm>
                <a:off x="8211542" y="5597317"/>
                <a:ext cx="136937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kumimoji="1" lang="en-US" altLang="zh-TW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=10, </m:t>
                      </m:r>
                    </m:oMath>
                  </m:oMathPara>
                </a14:m>
                <a:endParaRPr kumimoji="1" lang="en-US" altLang="zh-TW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F9B2AF4-A8DA-8727-FB03-10EA805F2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542" y="5597317"/>
                <a:ext cx="1369378" cy="830997"/>
              </a:xfrm>
              <a:prstGeom prst="rect">
                <a:avLst/>
              </a:prstGeom>
              <a:blipFill>
                <a:blip r:embed="rId3"/>
                <a:stretch>
                  <a:fillRect t="-1493" r="-9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2C96B02B-9D73-65CD-CC6A-146429A91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38" y="2481071"/>
            <a:ext cx="4363724" cy="290914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800586F-97EA-3B21-9BF1-54A38EC674C7}"/>
              </a:ext>
            </a:extLst>
          </p:cNvPr>
          <p:cNvSpPr txBox="1"/>
          <p:nvPr/>
        </p:nvSpPr>
        <p:spPr>
          <a:xfrm>
            <a:off x="10291524" y="564348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N=20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EF68B2C-209E-A1C2-3749-3C936ACEA252}"/>
                  </a:ext>
                </a:extLst>
              </p:cNvPr>
              <p:cNvSpPr txBox="1"/>
              <p:nvPr/>
            </p:nvSpPr>
            <p:spPr>
              <a:xfrm>
                <a:off x="3297543" y="6352143"/>
                <a:ext cx="4641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Bigger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TW" dirty="0"/>
                  <a:t> leads to more spread out trade(VWAP)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EF68B2C-209E-A1C2-3749-3C936ACEA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543" y="6352143"/>
                <a:ext cx="4641399" cy="369332"/>
              </a:xfrm>
              <a:prstGeom prst="rect">
                <a:avLst/>
              </a:prstGeom>
              <a:blipFill>
                <a:blip r:embed="rId5"/>
                <a:stretch>
                  <a:fillRect l="-1093" t="-6667" r="-27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49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740CF8-8222-EFF8-93A8-D5C76E33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 2 (Linear resilience)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F1D805C-7586-8F73-4F59-55CD62B75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en-US" altLang="zh-TW" b="0" dirty="0"/>
              </a:p>
              <a:p>
                <a:r>
                  <a:rPr kumimoji="1" lang="en-US" altLang="zh-TW" dirty="0" err="1">
                    <a:solidFill>
                      <a:srgbClr val="FF0000"/>
                    </a:solidFill>
                  </a:rPr>
                  <a:t>P.d.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TW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kumimoji="1" lang="en-US" altLang="zh-TW" dirty="0"/>
              </a:p>
              <a:p>
                <a:pPr lvl="2"/>
                <a:r>
                  <a:rPr kumimoji="1" lang="en-US" altLang="zh-TW" dirty="0"/>
                  <a:t>The optimal strategy: only two symmetric trades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kumimoji="1" lang="en-US" altLang="zh-TW" dirty="0"/>
                  <a:t> at t=0 and t=T</a:t>
                </a:r>
              </a:p>
              <a:p>
                <a:pPr lvl="1"/>
                <a:r>
                  <a:rPr kumimoji="1" lang="en-US" altLang="zh-TW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kumimoji="1" lang="en-US" altLang="zh-TW" dirty="0"/>
              </a:p>
              <a:p>
                <a:pPr lvl="2"/>
                <a:r>
                  <a:rPr kumimoji="1" lang="en-US" altLang="zh-TW" dirty="0"/>
                  <a:t>Suppose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1" lang="en-US" altLang="zh-TW" dirty="0"/>
                  <a:t> , where k divides N</a:t>
                </a:r>
              </a:p>
              <a:p>
                <a:pPr lvl="2"/>
                <a:r>
                  <a:rPr kumimoji="1" lang="en-US" altLang="zh-TW" dirty="0"/>
                  <a:t>The optimal strategy: consists of k+1 equidistant trades of equal size</a:t>
                </a:r>
                <a:endParaRPr kumimoji="1"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AF1D805C-7586-8F73-4F59-55CD62B75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F75DF3-F269-7EDF-08F9-6352E046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28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1A3FAEB-A95A-ED90-3F7A-24B62CD08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435" y="558053"/>
            <a:ext cx="3503529" cy="2400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77EB618-6E8C-A157-8608-E9CE83FCA740}"/>
                  </a:ext>
                </a:extLst>
              </p:cNvPr>
              <p:cNvSpPr txBox="1"/>
              <p:nvPr/>
            </p:nvSpPr>
            <p:spPr>
              <a:xfrm>
                <a:off x="1486812" y="5712659"/>
                <a:ext cx="7031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With very big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TW" dirty="0"/>
                  <a:t>, G decay to 0 very easily, thus evenly spread out our trade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77EB618-6E8C-A157-8608-E9CE83FCA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12" y="5712659"/>
                <a:ext cx="7031990" cy="369332"/>
              </a:xfrm>
              <a:prstGeom prst="rect">
                <a:avLst/>
              </a:prstGeom>
              <a:blipFill>
                <a:blip r:embed="rId4"/>
                <a:stretch>
                  <a:fillRect l="-903" t="-6452" r="-542" b="-22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FEBE3EAC-4398-36A2-FF7C-770381DB0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600" y="3093198"/>
            <a:ext cx="2142812" cy="145158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167616C-07C8-68F0-4E9A-3F41B75CC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0943" y="4720548"/>
            <a:ext cx="2362200" cy="15748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5500FBA-748C-6918-0831-4AA9826E8AE4}"/>
              </a:ext>
            </a:extLst>
          </p:cNvPr>
          <p:cNvSpPr txBox="1"/>
          <p:nvPr/>
        </p:nvSpPr>
        <p:spPr>
          <a:xfrm>
            <a:off x="9205254" y="4076857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k=20</a:t>
            </a:r>
            <a:endParaRPr kumimoji="1"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92C45A5-7CF7-2FB5-F5C0-9438EA5444A4}"/>
              </a:ext>
            </a:extLst>
          </p:cNvPr>
          <p:cNvSpPr txBox="1"/>
          <p:nvPr/>
        </p:nvSpPr>
        <p:spPr>
          <a:xfrm>
            <a:off x="9327853" y="6237965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k=10</a:t>
            </a:r>
            <a:endParaRPr kumimoji="1"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5C5D041-FA14-FAFD-8689-D418047976C6}"/>
              </a:ext>
            </a:extLst>
          </p:cNvPr>
          <p:cNvSpPr txBox="1"/>
          <p:nvPr/>
        </p:nvSpPr>
        <p:spPr>
          <a:xfrm>
            <a:off x="8723273" y="512691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N=20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3745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BEDB78-45F2-584D-FE90-27741EF1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 3 (Power-law resilience)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76441C7-9534-33BD-B677-90F6009E86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     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G is </a:t>
                </a:r>
                <a:r>
                  <a:rPr kumimoji="1" lang="en-US" altLang="zh-TW" dirty="0" err="1">
                    <a:solidFill>
                      <a:srgbClr val="FF0000"/>
                    </a:solidFill>
                  </a:rPr>
                  <a:t>p.d.</a:t>
                </a:r>
                <a:endParaRPr kumimoji="1"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76441C7-9534-33BD-B677-90F6009E86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58F827-883C-E750-25BA-1B8A829E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29</a:t>
            </a:fld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FFF4329-FA60-61A4-CF94-83545D8C3909}"/>
                  </a:ext>
                </a:extLst>
              </p:cNvPr>
              <p:cNvSpPr txBox="1"/>
              <p:nvPr/>
            </p:nvSpPr>
            <p:spPr>
              <a:xfrm>
                <a:off x="6096000" y="4936211"/>
                <a:ext cx="30619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kumimoji="1"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1"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TW" sz="2800" b="0" i="1" smtClean="0">
                              <a:latin typeface="Cambria Math" panose="02040503050406030204" pitchFamily="18" charset="0"/>
                            </a:rPr>
                            <m:t>−0.4</m:t>
                          </m:r>
                        </m:sup>
                      </m:sSup>
                    </m:oMath>
                  </m:oMathPara>
                </a14:m>
                <a:endParaRPr kumimoji="1"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FFF4329-FA60-61A4-CF94-83545D8C3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36211"/>
                <a:ext cx="306192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60AF557C-F068-AE52-C074-3F7CDCAF9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63" y="2814243"/>
            <a:ext cx="4674974" cy="311664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CE5BD79-17FD-6F51-F15E-9990B4293415}"/>
              </a:ext>
            </a:extLst>
          </p:cNvPr>
          <p:cNvSpPr txBox="1"/>
          <p:nvPr/>
        </p:nvSpPr>
        <p:spPr>
          <a:xfrm>
            <a:off x="6056933" y="437256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N=20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A70A2D4-DC33-B779-D579-98C20B09F48D}"/>
                  </a:ext>
                </a:extLst>
              </p:cNvPr>
              <p:cNvSpPr txBox="1"/>
              <p:nvPr/>
            </p:nvSpPr>
            <p:spPr>
              <a:xfrm>
                <a:off x="6578565" y="3313377"/>
                <a:ext cx="41276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dirty="0"/>
                  <a:t>With bigger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zh-TW" dirty="0"/>
                  <a:t>, G decays more quickly, thus lead to more even spread of trade 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A70A2D4-DC33-B779-D579-98C20B09F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565" y="3313377"/>
                <a:ext cx="4127644" cy="646331"/>
              </a:xfrm>
              <a:prstGeom prst="rect">
                <a:avLst/>
              </a:prstGeom>
              <a:blipFill>
                <a:blip r:embed="rId5"/>
                <a:stretch>
                  <a:fillRect l="-920" t="-5882" b="-137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36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F3BD5-8AEA-DE8B-01B8-7DB73CBF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Abstract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64CEAB-D84F-E79D-C6BB-72F0BDB69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We discover a new class of irregularities, which we call transaction-triggered price manipulation strategies.</a:t>
            </a:r>
          </a:p>
          <a:p>
            <a:r>
              <a:rPr kumimoji="1" lang="en-US" altLang="zh-TW" dirty="0"/>
              <a:t>We prove that price impact must decay as a convex decreasing function of time to exclude these market irregularities along with standard price manipulation.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44F4DF2-331B-B673-E7C9-75A6D6120492}"/>
              </a:ext>
            </a:extLst>
          </p:cNvPr>
          <p:cNvSpPr txBox="1"/>
          <p:nvPr/>
        </p:nvSpPr>
        <p:spPr>
          <a:xfrm>
            <a:off x="469845" y="4396292"/>
            <a:ext cx="11252309" cy="12003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TW" sz="2400" dirty="0"/>
              <a:t>Transaction-triggered price manipulation strategies: </a:t>
            </a:r>
          </a:p>
          <a:p>
            <a:r>
              <a:rPr kumimoji="1" lang="en-US" altLang="zh-TW" sz="2400" dirty="0"/>
              <a:t>optimal order execution strategies consisting alternating buy and sell strategies whose oscillations</a:t>
            </a:r>
            <a:r>
              <a:rPr kumimoji="1" lang="zh-TW" altLang="en-US" sz="2400" baseline="-25000" dirty="0"/>
              <a:t>振盪</a:t>
            </a:r>
            <a:r>
              <a:rPr kumimoji="1" lang="en-US" altLang="zh-TW" sz="2400" dirty="0"/>
              <a:t> is quite dramatic.</a:t>
            </a:r>
            <a:endParaRPr kumimoji="1" lang="zh-TW" altLang="en-US" sz="24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2217DE-CF48-88B3-0F0B-CB4B0F75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5051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95D9B9-D425-FBA4-DC15-6D5A2E97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/>
              <a:t>Example 4 (Alternate definition of power-law resilience)</a:t>
            </a:r>
            <a:endParaRPr kumimoji="1"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CBC2134-F51D-3510-9485-41FA43AC3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75114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1" lang="en-US" altLang="zh-TW" b="0" dirty="0"/>
              </a:p>
              <a:p>
                <a:r>
                  <a:rPr kumimoji="1" lang="en-US" altLang="zh-TW" dirty="0"/>
                  <a:t>For increasing N, the optimal strategy starts oscillating stronger and stronger between positive and negative trades.</a:t>
                </a:r>
                <a:endParaRPr kumimoji="1" lang="en-US" altLang="zh-TW" b="0" dirty="0"/>
              </a:p>
              <a:p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CBC2134-F51D-3510-9485-41FA43AC3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75114" cy="4351338"/>
              </a:xfrm>
              <a:blipFill>
                <a:blip r:embed="rId2"/>
                <a:stretch>
                  <a:fillRect l="-2296" r="-25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5A81E8-0224-3EF5-5163-4DFE094A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30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7482A2-AC32-95BC-025B-8C68A343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314" y="1414505"/>
            <a:ext cx="3021743" cy="20144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2ABC4E1-E3C6-5FC0-E172-E68DA34FF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327" y="1414505"/>
            <a:ext cx="3021741" cy="201449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2DE08DD-F7AC-105F-249F-CB65261E0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851" y="4235177"/>
            <a:ext cx="3605463" cy="241663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ABF9AEE-596B-962C-C4CE-05A3CBCFF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688" y="3947345"/>
            <a:ext cx="3980651" cy="258429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35E0647-7FF4-BF2E-88F7-E6A52470456A}"/>
              </a:ext>
            </a:extLst>
          </p:cNvPr>
          <p:cNvSpPr txBox="1"/>
          <p:nvPr/>
        </p:nvSpPr>
        <p:spPr>
          <a:xfrm>
            <a:off x="7021720" y="343265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N=10</a:t>
            </a:r>
            <a:endParaRPr kumimoji="1"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07CD79C-DFBF-5ABE-C871-92E56DD28AF5}"/>
              </a:ext>
            </a:extLst>
          </p:cNvPr>
          <p:cNvSpPr txBox="1"/>
          <p:nvPr/>
        </p:nvSpPr>
        <p:spPr>
          <a:xfrm>
            <a:off x="10105228" y="343265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N=20</a:t>
            </a:r>
            <a:endParaRPr kumimoji="1"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545D557-2654-5572-CD17-E1C199B1FB5F}"/>
              </a:ext>
            </a:extLst>
          </p:cNvPr>
          <p:cNvSpPr txBox="1"/>
          <p:nvPr/>
        </p:nvSpPr>
        <p:spPr>
          <a:xfrm>
            <a:off x="1491061" y="608519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N=40</a:t>
            </a:r>
            <a:endParaRPr kumimoji="1"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A7FBB3A-4264-BFF6-DE1B-2780B55C6B55}"/>
              </a:ext>
            </a:extLst>
          </p:cNvPr>
          <p:cNvSpPr txBox="1"/>
          <p:nvPr/>
        </p:nvSpPr>
        <p:spPr>
          <a:xfrm>
            <a:off x="10514969" y="505482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N=80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5919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A90A6C-19F0-AA0B-E2FE-5DF28BD2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 5 (Gaussian resilience)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650D472-1FD6-EC01-3B04-07E909DE5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kumimoji="1"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650D472-1FD6-EC01-3B04-07E909DE5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C5068D-58A2-4FC1-2C93-813DF78B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31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42DE642-9469-CB5D-7D1A-A75F6D662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05" y="3763343"/>
            <a:ext cx="3637587" cy="243816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421F5E2-612C-62D0-4DF6-BEA4F5EED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618" y="3761662"/>
            <a:ext cx="3661908" cy="24153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131220E-6FC9-33F0-2680-582A9A743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209" y="1623424"/>
            <a:ext cx="2906167" cy="189665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DF8BD66-ED12-21B0-71C7-0C87E7371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391" y="1623424"/>
            <a:ext cx="2850227" cy="190015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6634A66-0F32-9D06-80DF-B816CD904F2A}"/>
              </a:ext>
            </a:extLst>
          </p:cNvPr>
          <p:cNvSpPr txBox="1"/>
          <p:nvPr/>
        </p:nvSpPr>
        <p:spPr>
          <a:xfrm>
            <a:off x="4308191" y="305927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N=10</a:t>
            </a:r>
            <a:endParaRPr kumimoji="1"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82A3EF1-1089-7E7B-B2FD-45B2B090996E}"/>
              </a:ext>
            </a:extLst>
          </p:cNvPr>
          <p:cNvSpPr txBox="1"/>
          <p:nvPr/>
        </p:nvSpPr>
        <p:spPr>
          <a:xfrm>
            <a:off x="11012200" y="303696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N=15</a:t>
            </a:r>
            <a:endParaRPr kumimoji="1"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B1E0729-3137-4190-09B5-D5E65FBA82D3}"/>
              </a:ext>
            </a:extLst>
          </p:cNvPr>
          <p:cNvSpPr txBox="1"/>
          <p:nvPr/>
        </p:nvSpPr>
        <p:spPr>
          <a:xfrm>
            <a:off x="4308191" y="635635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N=20</a:t>
            </a:r>
            <a:endParaRPr kumimoji="1"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D7BEF5A-7F11-8111-C2A8-D8672E08775A}"/>
              </a:ext>
            </a:extLst>
          </p:cNvPr>
          <p:cNvSpPr txBox="1"/>
          <p:nvPr/>
        </p:nvSpPr>
        <p:spPr>
          <a:xfrm>
            <a:off x="8269000" y="630820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N=25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9310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A25C34-4B63-29F1-B77A-929618F50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6418"/>
            <a:ext cx="10515600" cy="4351338"/>
          </a:xfrm>
        </p:spPr>
        <p:txBody>
          <a:bodyPr/>
          <a:lstStyle/>
          <a:p>
            <a:r>
              <a:rPr kumimoji="1" lang="en-US" altLang="zh-TW" dirty="0"/>
              <a:t>See in Ex4 and Ex5, market impact models like these that admit such an alternation between sell and buy trades cannot be regarded as viable and need to be excluded.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47CD3D-38D0-E722-6585-F0FF851E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32</a:t>
            </a:fld>
            <a:endParaRPr kumimoji="1"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74EADF3-0C07-AE8E-79E7-62E19F51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598" y="1283717"/>
            <a:ext cx="3517888" cy="235793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126042B-B83B-D22D-091E-7CB22834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597" y="3711941"/>
            <a:ext cx="3517888" cy="232030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4539BA3-A9A5-5FC0-4254-B2AFEAD286C8}"/>
              </a:ext>
            </a:extLst>
          </p:cNvPr>
          <p:cNvSpPr txBox="1"/>
          <p:nvPr/>
        </p:nvSpPr>
        <p:spPr>
          <a:xfrm>
            <a:off x="7835912" y="2910769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Ex4</a:t>
            </a:r>
            <a:endParaRPr kumimoji="1"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1A815D2-5DAA-42BA-8D86-3BA19FB4FCB3}"/>
              </a:ext>
            </a:extLst>
          </p:cNvPr>
          <p:cNvSpPr txBox="1"/>
          <p:nvPr/>
        </p:nvSpPr>
        <p:spPr>
          <a:xfrm>
            <a:off x="7835912" y="554978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Ex5</a:t>
            </a:r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31A1947-1BAA-E6E9-8904-5004AF55B449}"/>
              </a:ext>
            </a:extLst>
          </p:cNvPr>
          <p:cNvSpPr txBox="1"/>
          <p:nvPr/>
        </p:nvSpPr>
        <p:spPr>
          <a:xfrm>
            <a:off x="566808" y="6102538"/>
            <a:ext cx="107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Recall Thm1: For a </a:t>
            </a:r>
            <a:r>
              <a:rPr kumimoji="1" lang="en-US" altLang="zh-TW" dirty="0">
                <a:solidFill>
                  <a:srgbClr val="FF0000"/>
                </a:solidFill>
              </a:rPr>
              <a:t>convex resilience function G</a:t>
            </a:r>
            <a:r>
              <a:rPr kumimoji="1" lang="en-US" altLang="zh-TW" dirty="0"/>
              <a:t>, there are </a:t>
            </a:r>
            <a:r>
              <a:rPr kumimoji="1" lang="en-US" altLang="zh-TW" dirty="0">
                <a:solidFill>
                  <a:srgbClr val="FF0000"/>
                </a:solidFill>
              </a:rPr>
              <a:t>no transaction-triggered price manipulation strategies</a:t>
            </a:r>
            <a:r>
              <a:rPr kumimoji="1" lang="en-US" altLang="zh-TW" dirty="0"/>
              <a:t>.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DC3D455-EBFC-F327-EFDD-5FF45A7E802C}"/>
              </a:ext>
            </a:extLst>
          </p:cNvPr>
          <p:cNvSpPr txBox="1"/>
          <p:nvPr/>
        </p:nvSpPr>
        <p:spPr>
          <a:xfrm>
            <a:off x="879624" y="2402315"/>
            <a:ext cx="695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We compute second derivative of Ex4&amp;Ex5 and realized that in some cases(t), it is not convex, meaning its’ second derivative maybe negative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7410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C5D0F8-FC0D-D04F-5D0B-FB9A85D0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Properties of optimal strategies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12B55D-AD4F-E84B-E616-AD4082C6C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7365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C0D661-F80D-8740-61E0-895688DF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Proposition 4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1B71A8A-2374-1EB6-C39A-F38B5B5A5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>
                    <a:latin typeface="Cambria Math" panose="02040503050406030204" pitchFamily="18" charset="0"/>
                  </a:rPr>
                  <a:t>Suppose that G is </a:t>
                </a:r>
                <a:r>
                  <a:rPr kumimoji="1" lang="en-US" altLang="zh-TW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p.d</a:t>
                </a:r>
                <a:r>
                  <a:rPr kumimoji="1" lang="en-US" altLang="zh-TW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TW" dirty="0">
                    <a:latin typeface="Cambria Math" panose="02040503050406030204" pitchFamily="18" charset="0"/>
                  </a:rPr>
                  <a:t>and the time grid is reversible,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−0=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TW" dirty="0">
                    <a:latin typeface="Cambria Math" panose="02040503050406030204" pitchFamily="18" charset="0"/>
                  </a:rPr>
                  <a:t>), then the optimal strategy is time-reversible.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1B71A8A-2374-1EB6-C39A-F38B5B5A5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7FE43D-8C29-4DD3-797E-F517D3C8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34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32F9DD-5329-FA2F-5DA4-F8629C26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968" y="2942580"/>
            <a:ext cx="4674974" cy="31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5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42AAD1-F28C-F235-5E30-BC856543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Proposition 5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D876D46-D41D-0D98-0721-9BD9AFD82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Suppose that G is </a:t>
                </a:r>
                <a:r>
                  <a:rPr kumimoji="1" lang="en-US" altLang="zh-TW" dirty="0" err="1">
                    <a:solidFill>
                      <a:srgbClr val="FF0000"/>
                    </a:solidFill>
                  </a:rPr>
                  <a:t>p.d</a:t>
                </a:r>
                <a:r>
                  <a:rPr kumimoji="1" lang="en-US" altLang="zh-TW" dirty="0"/>
                  <a:t> and that time grid is equidistant. </a:t>
                </a:r>
              </a:p>
              <a:p>
                <a:r>
                  <a:rPr kumimoji="1" lang="en-US" altLang="zh-TW" dirty="0"/>
                  <a:t>Then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kumimoji="1" lang="en-US" altLang="zh-TW" dirty="0"/>
                  <a:t>, the first and the last trades are nonzero and have the same sign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D876D46-D41D-0D98-0721-9BD9AFD82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BDE1DBB-3229-3F13-17F7-6ADEB62A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35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54968DE-F453-753D-E48F-064B02053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42" y="3239701"/>
            <a:ext cx="4674974" cy="31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2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FFA580-1B1A-C6C4-C07E-3C3EC11D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Proposition 6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B70A676-0899-76A9-9461-4D5E1F98B6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When G is convex and nonconstant, the optimal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TW" dirty="0"/>
                  <a:t> satisfies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en-US" altLang="zh-TW" dirty="0"/>
                  <a:t> 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dirty="0"/>
                  <a:t>The inequalities are strict when G is strictly decreasing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B70A676-0899-76A9-9461-4D5E1F98B6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6ED4BA-2729-860E-B65C-EC620039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36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518D023-5697-E6B0-4C35-EA0D6FA52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42" y="3239701"/>
            <a:ext cx="4674974" cy="31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6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48F3A-6D82-96EF-8A8A-4B932CE5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 effects of risk aversion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552DF8-969F-68AF-A2AC-FF02556A0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69422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054662-FD5C-6BF2-65A9-52A2C1FC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Optimization of the execution costs:</a:t>
            </a:r>
            <a:br>
              <a:rPr kumimoji="1" lang="en-US" altLang="zh-TW" dirty="0"/>
            </a:br>
            <a:r>
              <a:rPr kumimoji="1" lang="en-US" altLang="zh-TW" dirty="0"/>
              <a:t>maximize a mean-variance function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CA534C4-981C-A498-2618-786009B70A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3606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  <m:r>
                      <a:rPr kumimoji="1"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dirty="0"/>
                  <a:t>Where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kumimoji="1" lang="en-US" altLang="zh-TW" dirty="0"/>
                  <a:t> is a risk aversion parameter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dirty="0"/>
                  <a:t> are the revenues (negative costs of the strategy) from the strategy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kumimoji="1" lang="en-US" altLang="zh-TW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zh-TW" dirty="0"/>
                  <a:t>Note: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dirty="0"/>
                  <a:t>, we ignore that order placed later are exposed to a larger volatility risk than order placed earlier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kumimoji="1"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d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r>
                  <a:rPr lang="en-US" altLang="zh-TW" dirty="0"/>
                  <a:t>Hint: Max MV-&gt;max E{R}-&gt;min C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CA534C4-981C-A498-2618-786009B70A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3606"/>
                <a:ext cx="10515600" cy="4351338"/>
              </a:xfrm>
              <a:blipFill>
                <a:blip r:embed="rId2"/>
                <a:stretch>
                  <a:fillRect l="-1086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D04148-B314-C59A-45D8-67BD73DF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38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5910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37833-1B52-010C-F748-5887719F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Implementation of risk aversion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3D23989-331D-AC77-9938-E0AC2F2A7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Suppose the martingale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TW" dirty="0"/>
                  <a:t> is such that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kumimoji="1" lang="en-US" altLang="zh-TW" dirty="0"/>
                  <a:t>. Then for any deterministic strategy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kumimoji="1" lang="en-US" altLang="zh-TW" dirty="0"/>
              </a:p>
              <a:p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TW" dirty="0"/>
              </a:p>
              <a:p>
                <a:pPr lvl="1"/>
                <a:r>
                  <a:rPr kumimoji="1" lang="en-US" altLang="zh-TW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1" lang="en-US" altLang="zh-TW" dirty="0"/>
                  <a:t> is the symmetric quadratic form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TW" dirty="0"/>
                  <a:t> for the matrix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zh-TW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 0≤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3D23989-331D-AC77-9938-E0AC2F2A7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366B1EA-8F95-6A01-10D5-2B91FB13F4D3}"/>
                  </a:ext>
                </a:extLst>
              </p:cNvPr>
              <p:cNvSpPr txBox="1"/>
              <p:nvPr/>
            </p:nvSpPr>
            <p:spPr>
              <a:xfrm>
                <a:off x="8180509" y="1260790"/>
                <a:ext cx="3918284" cy="564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</m:d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zh-TW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366B1EA-8F95-6A01-10D5-2B91FB13F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509" y="1260790"/>
                <a:ext cx="3918284" cy="564835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42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C5E8EB-E199-3507-14CD-801E2A5B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389625-3F19-9EEB-6555-AC05C27E4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95444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0E250C-3704-8D41-2887-FA4D3B55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 3* (Power-law resilience)</a:t>
            </a:r>
            <a:br>
              <a:rPr kumimoji="1" lang="en-US" altLang="zh-TW" dirty="0"/>
            </a:br>
            <a:r>
              <a:rPr kumimoji="1" lang="en-US" altLang="zh-TW" dirty="0"/>
              <a:t>with risk aversion and covariance function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39E5288F-79B1-E12E-8D0A-5E69A23FA13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81175" cy="2172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TW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TW" sz="28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kumimoji="1"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</a:rPr>
                          <m:t>−0.4</m:t>
                        </m:r>
                      </m:sup>
                    </m:sSup>
                  </m:oMath>
                </a14:m>
                <a:endParaRPr kumimoji="1" lang="en-US" altLang="zh-TW" sz="2800" dirty="0"/>
              </a:p>
              <a:p>
                <a:r>
                  <a:rPr kumimoji="1" lang="en-US" altLang="zh-TW" dirty="0"/>
                  <a:t>Suppose cov</a:t>
                </a:r>
                <a:r>
                  <a:rPr kumimoji="1" lang="en-US" altLang="zh-TW" sz="2800" dirty="0"/>
                  <a:t>ariance function </a:t>
                </a:r>
                <a14:m>
                  <m:oMath xmlns:m="http://schemas.openxmlformats.org/officeDocument/2006/math">
                    <m:r>
                      <a:rPr kumimoji="1"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f>
                          <m:fPr>
                            <m:ctrlPr>
                              <a:rPr kumimoji="1"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1" lang="en-US" altLang="zh-TW" sz="2800" dirty="0"/>
                  <a:t> , with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=0.3, 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</m:oMath>
                </a14:m>
                <a:endParaRPr kumimoji="1" lang="en-US" altLang="zh-TW" sz="2800" dirty="0"/>
              </a:p>
              <a:p>
                <a:r>
                  <a:rPr kumimoji="1" lang="en-US" altLang="zh-TW" dirty="0"/>
                  <a:t>Suppose cov</a:t>
                </a:r>
                <a:r>
                  <a:rPr kumimoji="1" lang="en-US" altLang="zh-TW" sz="2800" dirty="0"/>
                  <a:t>ariance function </a:t>
                </a:r>
                <a14:m>
                  <m:oMath xmlns:m="http://schemas.openxmlformats.org/officeDocument/2006/math">
                    <m:r>
                      <a:rPr kumimoji="1"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sz="2800" dirty="0"/>
                  <a:t>, with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=0.3, 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</m:oMath>
                </a14:m>
                <a:endParaRPr kumimoji="1" lang="zh-TW" altLang="en-US" sz="2800" dirty="0"/>
              </a:p>
              <a:p>
                <a:pPr marL="0" indent="0">
                  <a:buNone/>
                </a:pPr>
                <a:endParaRPr kumimoji="1" lang="zh-TW" altLang="en-US" sz="2800" dirty="0"/>
              </a:p>
            </p:txBody>
          </p:sp>
        </mc:Choice>
        <mc:Fallback xmlns="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39E5288F-79B1-E12E-8D0A-5E69A23FA13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81175" cy="2172261"/>
              </a:xfrm>
              <a:prstGeom prst="rect">
                <a:avLst/>
              </a:prstGeom>
              <a:blipFill>
                <a:blip r:embed="rId2"/>
                <a:stretch>
                  <a:fillRect l="-1031" t="-34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F55A732B-ABDC-D481-2D68-782E521E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684" y="3542063"/>
            <a:ext cx="3617433" cy="246376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4EC690E-8B06-D4FA-C399-B14F87DB2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25" y="3588489"/>
            <a:ext cx="3617433" cy="241162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67DCF34-633B-AFE5-B962-F1840CF0E4E6}"/>
              </a:ext>
            </a:extLst>
          </p:cNvPr>
          <p:cNvSpPr txBox="1"/>
          <p:nvPr/>
        </p:nvSpPr>
        <p:spPr>
          <a:xfrm>
            <a:off x="592122" y="6119336"/>
            <a:ext cx="21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Without risk aversion</a:t>
            </a:r>
            <a:endParaRPr kumimoji="1"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F065478-7127-79CF-4DEE-F05DDBC69CC2}"/>
              </a:ext>
            </a:extLst>
          </p:cNvPr>
          <p:cNvSpPr txBox="1"/>
          <p:nvPr/>
        </p:nvSpPr>
        <p:spPr>
          <a:xfrm>
            <a:off x="4824920" y="6119336"/>
            <a:ext cx="211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With risk aversion(1)</a:t>
            </a:r>
            <a:endParaRPr kumimoji="1"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63A894-6F41-DF5D-8903-436DAA71D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569" y="3588489"/>
            <a:ext cx="3520190" cy="241162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74A73A2-A74E-2D3E-EA96-AB0DBCFDA58B}"/>
              </a:ext>
            </a:extLst>
          </p:cNvPr>
          <p:cNvSpPr txBox="1"/>
          <p:nvPr/>
        </p:nvSpPr>
        <p:spPr>
          <a:xfrm>
            <a:off x="8612143" y="6119336"/>
            <a:ext cx="211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With risk aversion(2)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535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B3DF3A-B073-A51C-8D6E-5ADD8C5B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Corollary 1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18E3A81-5B5A-EA8C-C298-E90CFF482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Suppose that both</a:t>
                </a:r>
                <a:r>
                  <a:rPr kumimoji="1" lang="en-US" altLang="zh-TW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kumimoji="1"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TW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kumimoji="1"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TW" dirty="0"/>
                  <a:t> are convex, then there exists a unique optimal strategy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zh-TW" dirty="0"/>
                  <a:t> such that all trade component have the same sign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18E3A81-5B5A-EA8C-C298-E90CFF482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273713DB-923A-2053-7B56-7020D7924B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853" y="4061456"/>
                <a:ext cx="4259179" cy="2172261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TW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Note that: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f>
                          <m:f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1" lang="en-US" altLang="zh-TW" dirty="0"/>
                  <a:t> is not convex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dirty="0"/>
                  <a:t> is convex</a:t>
                </a:r>
                <a:endParaRPr kumimoji="1" lang="zh-TW" alt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kumimoji="1" lang="zh-TW" altLang="en-US" dirty="0"/>
              </a:p>
            </p:txBody>
          </p:sp>
        </mc:Choice>
        <mc:Fallback xmlns="">
          <p:sp>
            <p:nvSpPr>
              <p:cNvPr id="4" name="內容版面配置區 3">
                <a:extLst>
                  <a:ext uri="{FF2B5EF4-FFF2-40B4-BE49-F238E27FC236}">
                    <a16:creationId xmlns:a16="http://schemas.microsoft.com/office/drawing/2014/main" id="{273713DB-923A-2053-7B56-7020D7924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53" y="4061456"/>
                <a:ext cx="4259179" cy="2172261"/>
              </a:xfrm>
              <a:prstGeom prst="rect">
                <a:avLst/>
              </a:prstGeom>
              <a:blipFill>
                <a:blip r:embed="rId3"/>
                <a:stretch>
                  <a:fillRect l="-2374" t="-4624" r="-17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FCF61365-A841-D0C6-5CA6-AD170035A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731" y="3369937"/>
            <a:ext cx="3617433" cy="246376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5EA1396-0F8B-1B22-FA85-5DC24554E982}"/>
              </a:ext>
            </a:extLst>
          </p:cNvPr>
          <p:cNvSpPr txBox="1"/>
          <p:nvPr/>
        </p:nvSpPr>
        <p:spPr>
          <a:xfrm>
            <a:off x="5350926" y="5942568"/>
            <a:ext cx="211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With risk aversion(1)</a:t>
            </a:r>
            <a:endParaRPr kumimoji="1"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2AEB20-AC25-123E-A349-E11C95DEB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957" y="3396009"/>
            <a:ext cx="3520190" cy="241162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D118692-E2A7-7BBF-B8AC-FEC1EBAB9141}"/>
              </a:ext>
            </a:extLst>
          </p:cNvPr>
          <p:cNvSpPr txBox="1"/>
          <p:nvPr/>
        </p:nvSpPr>
        <p:spPr>
          <a:xfrm>
            <a:off x="9109531" y="5875100"/>
            <a:ext cx="211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With risk aversion(2)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9535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0FF641-3D10-2857-D41B-4E8152DB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FF9D6E-9C23-CA04-0BAA-FADBFCE84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58697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7187939-9E93-151A-0260-8BCAD6A911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dirty="0"/>
                  <a:t>A new type of irregularity: transaction-triggered price manipulation</a:t>
                </a:r>
              </a:p>
              <a:p>
                <a:pPr lvl="1"/>
                <a:r>
                  <a:rPr kumimoji="1" lang="en-US" altLang="zh-TW" dirty="0"/>
                  <a:t>the expected execution costs of a sell/buy program can be decreased by intermediate buy/sell trades.</a:t>
                </a:r>
              </a:p>
              <a:p>
                <a:r>
                  <a:rPr kumimoji="1" lang="en-US" altLang="zh-TW" dirty="0"/>
                  <a:t>Our goal is to formulate conditions on the resilience function that guarantee that all components in the optimal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TW" dirty="0"/>
                  <a:t> have the same sign</a:t>
                </a:r>
              </a:p>
              <a:p>
                <a:pPr lvl="1"/>
                <a:r>
                  <a:rPr kumimoji="1" lang="en-US" altLang="zh-TW" dirty="0">
                    <a:solidFill>
                      <a:schemeClr val="accent6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kumimoji="1"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TW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kumimoji="1"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𝑀𝑥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𝑢𝑛𝑑𝑒𝑟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𝑐𝑜𝑛𝑠𝑡𝑟𝑎𝑖𝑛𝑡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1=</m:t>
                    </m:r>
                    <m:sSub>
                      <m:sSubPr>
                        <m:ctrlP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zh-TW" dirty="0">
                  <a:solidFill>
                    <a:schemeClr val="tx1"/>
                  </a:solidFill>
                </a:endParaRPr>
              </a:p>
              <a:p>
                <a:pPr lvl="2"/>
                <a:r>
                  <a:rPr kumimoji="1" lang="en-US" altLang="zh-TW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en-US" altLang="zh-TW" dirty="0"/>
                  <a:t> is a covariance matrix.</a:t>
                </a:r>
              </a:p>
              <a:p>
                <a:r>
                  <a:rPr kumimoji="1" lang="en-US" altLang="zh-TW" dirty="0"/>
                  <a:t>For a convex resilience function G, there are no transaction-triggered price manipulation strategies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(Thm1)</a:t>
                </a:r>
              </a:p>
              <a:p>
                <a:pPr lvl="1"/>
                <a:r>
                  <a:rPr kumimoji="1" lang="en-US" altLang="zh-TW" dirty="0"/>
                  <a:t>a continuous function G is convex </a:t>
                </a:r>
                <a:r>
                  <a:rPr kumimoji="1" lang="en-US" altLang="zh-TW" dirty="0" err="1"/>
                  <a:t>iff</a:t>
                </a:r>
                <a:r>
                  <a:rPr kumimoji="1" lang="en-US" altLang="zh-TW" dirty="0"/>
                  <a:t> the function </a:t>
                </a:r>
                <a14:m>
                  <m:oMath xmlns:m="http://schemas.openxmlformats.org/officeDocument/2006/math"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dirty="0"/>
                  <a:t> is nonincreasing for all </a:t>
                </a:r>
                <a14:m>
                  <m:oMath xmlns:m="http://schemas.openxmlformats.org/officeDocument/2006/math">
                    <m:r>
                      <a:rPr kumimoji="1" lang="en-US" altLang="zh-TW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TW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zh-TW" dirty="0"/>
                  <a:t> </a:t>
                </a:r>
                <a:r>
                  <a:rPr kumimoji="1" lang="en-US" altLang="zh-TW" dirty="0">
                    <a:solidFill>
                      <a:srgbClr val="FF0000"/>
                    </a:solidFill>
                  </a:rPr>
                  <a:t>(Proposition 3)</a:t>
                </a:r>
              </a:p>
              <a:p>
                <a:r>
                  <a:rPr kumimoji="1" lang="en-US" altLang="zh-TW" dirty="0"/>
                  <a:t>Ex4&amp;5:</a:t>
                </a:r>
              </a:p>
              <a:p>
                <a:pPr lvl="1"/>
                <a:r>
                  <a:rPr kumimoji="1" lang="en-US" altLang="zh-TW" dirty="0"/>
                  <a:t>G in some cases may not be convex</a:t>
                </a:r>
              </a:p>
              <a:p>
                <a:pPr lvl="1"/>
                <a:r>
                  <a:rPr kumimoji="1" lang="en-US" altLang="zh-TW" dirty="0"/>
                  <a:t>Thus the optimal strategy may have oscillation</a:t>
                </a:r>
              </a:p>
              <a:p>
                <a:pPr lvl="1"/>
                <a:r>
                  <a:rPr kumimoji="1" lang="en-US" altLang="zh-TW" dirty="0"/>
                  <a:t>This model should be excluded 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7187939-9E93-151A-0260-8BCAD6A91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3"/>
                <a:stretch>
                  <a:fillRect l="-937" t="-1667" r="-6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FB4FDA-539D-852C-C5CA-DD5A42A1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43</a:t>
            </a:fld>
            <a:endParaRPr kumimoji="1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99A10F0-C2AF-3325-31CB-3D0838F605EC}"/>
              </a:ext>
            </a:extLst>
          </p:cNvPr>
          <p:cNvSpPr txBox="1"/>
          <p:nvPr/>
        </p:nvSpPr>
        <p:spPr>
          <a:xfrm>
            <a:off x="6566338" y="4847897"/>
            <a:ext cx="5515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If</a:t>
            </a:r>
            <a:r>
              <a:rPr kumimoji="1" lang="zh-TW" altLang="en-US" dirty="0"/>
              <a:t> </a:t>
            </a:r>
            <a:r>
              <a:rPr kumimoji="1" lang="en-US" altLang="zh-TW" dirty="0"/>
              <a:t>risk aversion is considered,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Then both resilience function and covariance function have to be convex to exclude transaction-triggered price manipulation. 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1196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31E69F-D984-10EC-A376-23CDBD01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Further discussion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40E2FE-BE6C-5D8B-C249-41EB5DAE3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This paper mainly focus on how to exclude model (resilience function) that admit transaction-triggered price manipulation strategy</a:t>
            </a:r>
          </a:p>
          <a:p>
            <a:r>
              <a:rPr kumimoji="1" lang="en-US" altLang="zh-TW" dirty="0"/>
              <a:t>Doesn’t focus on how to fit the model (resilience function)</a:t>
            </a:r>
          </a:p>
        </p:txBody>
      </p:sp>
    </p:spTree>
    <p:extLst>
      <p:ext uri="{BB962C8B-B14F-4D97-AF65-F5344CB8AC3E}">
        <p14:creationId xmlns:p14="http://schemas.microsoft.com/office/powerpoint/2010/main" val="128710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F6AA9F-84CE-26D4-25AE-F53FF830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 Main Goal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AA99EE-233F-B344-D854-72ECCCEC8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To further investigate the viability of market impact models</a:t>
            </a:r>
          </a:p>
          <a:p>
            <a:r>
              <a:rPr kumimoji="1" lang="en-US" altLang="zh-TW" dirty="0"/>
              <a:t>Inquire whether it is sufficient to exclude the existence of price manipulation, or whether there can also be other types of irregularities.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1D719D-5ADD-D7C2-2BB0-81B302C8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308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39E822-AF5F-C004-3B2D-A70EB1A8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Classification of market impact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B45F5E-4622-C2C4-68F7-7F103169D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The temporary impact</a:t>
            </a:r>
          </a:p>
          <a:p>
            <a:pPr lvl="1"/>
            <a:r>
              <a:rPr kumimoji="1" lang="en-US" altLang="zh-TW" dirty="0"/>
              <a:t>Has no memory effect and only affects the current order</a:t>
            </a:r>
          </a:p>
          <a:p>
            <a:r>
              <a:rPr kumimoji="1" lang="en-US" altLang="zh-TW" dirty="0"/>
              <a:t>The transient impact</a:t>
            </a:r>
          </a:p>
          <a:p>
            <a:pPr lvl="1"/>
            <a:r>
              <a:rPr kumimoji="1" lang="en-US" altLang="zh-TW" dirty="0"/>
              <a:t>Is</a:t>
            </a:r>
            <a:r>
              <a:rPr kumimoji="1" lang="zh-TW" altLang="en-US" dirty="0"/>
              <a:t> </a:t>
            </a:r>
            <a:r>
              <a:rPr kumimoji="1" lang="en-US" altLang="zh-TW" dirty="0"/>
              <a:t>significant  for a certain period after the placement of an order but vanishes eventually, due to the resilience</a:t>
            </a:r>
            <a:r>
              <a:rPr kumimoji="1" lang="zh-TW" altLang="en-US" baseline="-25000" dirty="0"/>
              <a:t>彈性</a:t>
            </a:r>
            <a:r>
              <a:rPr kumimoji="1" lang="en-US" altLang="zh-TW" dirty="0"/>
              <a:t> effect of prices.</a:t>
            </a:r>
          </a:p>
          <a:p>
            <a:r>
              <a:rPr kumimoji="1" lang="en-US" altLang="zh-TW" dirty="0"/>
              <a:t>The permanent impact</a:t>
            </a:r>
          </a:p>
          <a:p>
            <a:pPr lvl="1"/>
            <a:r>
              <a:rPr kumimoji="1" lang="en-US" altLang="zh-TW" dirty="0"/>
              <a:t>Describes the permanent price shift of the underlying information due to fundamentals revealed by a large order.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55B830-915C-3EDF-9554-36C38962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5457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988F5-1B3A-83A2-7486-31372E8F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 Main Result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7F8451-014B-75DF-10B6-1806D5B96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To characterize</a:t>
            </a:r>
            <a:r>
              <a:rPr kumimoji="1" lang="zh-TW" altLang="en-US" baseline="-25000" dirty="0"/>
              <a:t>描述</a:t>
            </a:r>
            <a:r>
              <a:rPr kumimoji="1" lang="en-US" altLang="zh-TW" dirty="0"/>
              <a:t> those features of resilience that guarantee the absence of price manipulation.</a:t>
            </a:r>
            <a:r>
              <a:rPr kumimoji="1" lang="zh-TW" altLang="en-US" dirty="0"/>
              <a:t>描述確保價格操弄不存在的特性</a:t>
            </a:r>
            <a:endParaRPr kumimoji="1" lang="en-US" altLang="zh-TW" dirty="0"/>
          </a:p>
          <a:p>
            <a:r>
              <a:rPr kumimoji="1" lang="en-US" altLang="zh-TW" dirty="0"/>
              <a:t>Find that the price impact must decay as a nonincreasing convex function of time.</a:t>
            </a:r>
          </a:p>
          <a:p>
            <a:r>
              <a:rPr kumimoji="1" lang="en-US" altLang="zh-TW" dirty="0"/>
              <a:t>Establish sufficient conditions that guarantee the non-oscillation of mean-variance optimal order execution strategies.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FE6D8E-BA8C-A0F1-FC50-F0936F45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1132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350FCC-3B69-A769-6F64-5B557B6C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The Market Impact Model </a:t>
            </a:r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ED8889-E335-1B2C-EEB6-AEF297C9A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91CA9C-E416-36BD-EBC3-74C0E056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115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C7D535-A0A6-C90A-CFFA-CB4B06EA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 sequence of trades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4A5E2E8-FDAA-20D9-D8A7-6E1BEC36CE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/>
                  <a:t>A </a:t>
                </a:r>
                <a:r>
                  <a:rPr kumimoji="1" lang="en-US" altLang="zh-TW" i="1" dirty="0"/>
                  <a:t>strategy</a:t>
                </a:r>
                <a:r>
                  <a:rPr kumimoji="1" lang="en-US" altLang="zh-TW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zh-TW" dirty="0"/>
                  <a:t> consists of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kumimoji="1" lang="en-US" altLang="zh-TW" dirty="0"/>
                  <a:t> of trades,</a:t>
                </a:r>
              </a:p>
              <a:p>
                <a:pPr lvl="1"/>
                <a:r>
                  <a:rPr kumimoji="1" lang="en-US" altLang="zh-TW" dirty="0"/>
                  <a:t>each trade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TW" dirty="0"/>
                  <a:t> is placed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zh-TW" dirty="0"/>
                  <a:t>, where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zh-TW" dirty="0"/>
              </a:p>
              <a:p>
                <a:r>
                  <a:rPr kumimoji="1" lang="en-US" altLang="zh-TW" dirty="0"/>
                  <a:t>Total trade quantity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zh-TW" dirty="0"/>
                  <a:t>	a buy program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en-US" altLang="zh-TW" dirty="0"/>
                  <a:t>	a sell program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en-US" altLang="zh-TW" dirty="0"/>
                  <a:t>	a round trip trade</a:t>
                </a:r>
              </a:p>
              <a:p>
                <a:r>
                  <a:rPr kumimoji="1" lang="en-US" altLang="zh-TW" dirty="0"/>
                  <a:t>We also assume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TW" dirty="0"/>
                  <a:t> is bounded, </a:t>
                </a:r>
              </a:p>
              <a:p>
                <a:pPr lvl="1"/>
                <a:r>
                  <a:rPr kumimoji="1" lang="en-US" altLang="zh-TW" dirty="0"/>
                  <a:t>since there exists only a limited number of shares of each asset.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4A5E2E8-FDAA-20D9-D8A7-6E1BEC36C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4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CD597A-AAD0-7F71-EF93-AD690A44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FB34-85F3-AD47-B4F1-E5E029FF637B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0783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2510</Words>
  <Application>Microsoft Macintosh PowerPoint</Application>
  <PresentationFormat>寬螢幕</PresentationFormat>
  <Paragraphs>296</Paragraphs>
  <Slides>44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1" baseType="lpstr">
      <vt:lpstr>CMMI10</vt:lpstr>
      <vt:lpstr>CMTI10</vt:lpstr>
      <vt:lpstr>Arial</vt:lpstr>
      <vt:lpstr>Calibri</vt:lpstr>
      <vt:lpstr>Calibri Light</vt:lpstr>
      <vt:lpstr>Cambria Math</vt:lpstr>
      <vt:lpstr>Office 佈景主題 2013 - 2022</vt:lpstr>
      <vt:lpstr>Order book resilience彈性, price manipulation, and the positive portfolio problem </vt:lpstr>
      <vt:lpstr>Abstract</vt:lpstr>
      <vt:lpstr>Abstract</vt:lpstr>
      <vt:lpstr>Introduction</vt:lpstr>
      <vt:lpstr>The Main Goal</vt:lpstr>
      <vt:lpstr>Classification of market impact</vt:lpstr>
      <vt:lpstr>The Main Result</vt:lpstr>
      <vt:lpstr>The Market Impact Model </vt:lpstr>
      <vt:lpstr>A sequence of trades</vt:lpstr>
      <vt:lpstr>Market Impact</vt:lpstr>
      <vt:lpstr>Explanation of martingale price process S_t^0</vt:lpstr>
      <vt:lpstr>The price at time t ,under trading strategy ξ</vt:lpstr>
      <vt:lpstr>The Cost Function</vt:lpstr>
      <vt:lpstr>When the trade ξ_(t_n ) is executed,</vt:lpstr>
      <vt:lpstr>The expected execution costs C(ξ) of the strategy ξ</vt:lpstr>
      <vt:lpstr>Proposition 1</vt:lpstr>
      <vt:lpstr>The resilience function G</vt:lpstr>
      <vt:lpstr>Transaction-triggered price manipulation</vt:lpstr>
      <vt:lpstr>Definition of  transaction-triggered price manipulation</vt:lpstr>
      <vt:lpstr>Our Goal</vt:lpstr>
      <vt:lpstr>Theorem 1 (main result of this paper)</vt:lpstr>
      <vt:lpstr>Proposition 2</vt:lpstr>
      <vt:lpstr>Proposition 3</vt:lpstr>
      <vt:lpstr>Implementation, Example</vt:lpstr>
      <vt:lpstr>Minimize C(x)=1/2 x^T Mx,  under x^T ⟨1⟩=X_0</vt:lpstr>
      <vt:lpstr>Introduce Lagrange Multiplier λ</vt:lpstr>
      <vt:lpstr>Example 1 (Exponential resilience)</vt:lpstr>
      <vt:lpstr>Example 2 (Linear resilience)</vt:lpstr>
      <vt:lpstr>Example 3 (Power-law resilience)</vt:lpstr>
      <vt:lpstr>Example 4 (Alternate definition of power-law resilience)</vt:lpstr>
      <vt:lpstr>Example 5 (Gaussian resilience)</vt:lpstr>
      <vt:lpstr>PowerPoint 簡報</vt:lpstr>
      <vt:lpstr>Properties of optimal strategies</vt:lpstr>
      <vt:lpstr>Proposition 4</vt:lpstr>
      <vt:lpstr>Proposition 5</vt:lpstr>
      <vt:lpstr>Proposition 6</vt:lpstr>
      <vt:lpstr>The effects of risk aversion</vt:lpstr>
      <vt:lpstr>Optimization of the execution costs: maximize a mean-variance function</vt:lpstr>
      <vt:lpstr>Implementation of risk aversion</vt:lpstr>
      <vt:lpstr>Example 3* (Power-law resilience) with risk aversion and covariance function</vt:lpstr>
      <vt:lpstr>Corollary 1</vt:lpstr>
      <vt:lpstr>Conclusion</vt:lpstr>
      <vt:lpstr>PowerPoint 簡報</vt:lpstr>
      <vt:lpstr>Further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book resilience彈性, price manipulation, and the positive portfolio problem </dc:title>
  <dc:creator>鄭瀚</dc:creator>
  <cp:lastModifiedBy>鄭瀚</cp:lastModifiedBy>
  <cp:revision>35</cp:revision>
  <dcterms:created xsi:type="dcterms:W3CDTF">2022-12-24T03:08:01Z</dcterms:created>
  <dcterms:modified xsi:type="dcterms:W3CDTF">2023-05-07T07:26:02Z</dcterms:modified>
</cp:coreProperties>
</file>