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2A910D-47AC-488D-BE52-3C55BF37E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2D5804-DB0A-4082-9842-6B3C29E17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E6085E-FCE4-4A42-BFBC-0B2A62CA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075B58-7CA9-466E-878F-F2E819BF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989A5A-5EC0-45BB-A8DD-3633FFF4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33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CCCD9-B62D-40C5-9DEC-55947E5A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8D05BE3-2520-44CA-84DC-817AFD482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462099-BF7B-4C06-9060-3290A7A7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A59845-1E85-423A-ACE6-3000F69C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FB6FDA-E17B-496A-BB14-CB199356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29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F7E2497-859F-4B72-B1DA-8DFE06F30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DA045C-17A0-48AB-AE10-A622C72D2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E09B5B-5998-4287-B5D0-BA36BD95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B9B5B6-6315-4CCE-B2B5-B36C1DCD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D7F3F6-145E-4514-B691-E6B6642D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66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855BA-21FB-4F5C-B1FE-6C628966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BC0D3D-E945-425C-87CA-3DDDFC7B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351BA9-45EF-4CC9-AF5B-7D417BCD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9FC003-C7EE-4A22-A44E-3429C680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162DD0-5E6E-46FA-92E8-C38F9A9B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72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8A49F-57A7-448C-9BA2-A502A6B2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A5F085-2BB5-468E-A247-281BC4BD0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32C3C1-BEEE-4F4B-A17A-2F854ADC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792327-B1BB-425C-8E65-31AE208B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BAB847-9DD7-451B-B2EE-CF7C9A14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69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02C8A9-6A7E-4A55-9A44-E4BB9F8F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0CBE99-24E5-4471-9724-8F17BB7AD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BB8BDC-F148-4451-8BD5-1984FEE9F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701BF8-8D8F-4777-9EFE-7CEC0114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52806C-590A-44AA-80EF-6F60C304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C22B1C-6F54-4B05-BAC5-5C0C2615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87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8EE7D-8207-41FE-8CEF-D49837CF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5AD1A7-FB11-4644-BB09-F2FF7A992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0257FB-DE60-4A12-84EF-EBF3A8EEA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7A3018-4637-4910-88A8-7D104832D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BA1FF0D-E75E-4054-859E-BBC57E3BD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729CA20-BFE5-48D2-9FEA-FFD4C6D0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A6558A4-CBD6-4C6F-A9D1-2003820A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2678756-4AC0-4521-816F-B76A2CD2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D1189-62DA-4E37-B3C3-01B1C3B0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154136-C237-49B2-AEB4-6993FEE7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70E5C1-794E-4AD9-B7E2-775B10D5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3FE6A40-A73E-47A7-9D9C-08F77F24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6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DA78ECE-DC2C-49CB-ACA0-DFF6D56F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651418E-2B58-49FB-B481-DB1DB39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9FE3EC-FE39-442C-BC72-2240DDDF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47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BBF859-06FE-42A6-AFA1-BEEAA546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4B7EA7-6B8B-4C91-950C-7941B123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C1C4BB-E325-4214-BF7B-4FD67BD9C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18FC79-ADC2-424C-A4C5-056F5C4C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ADD947-73D8-4CC6-BFF6-A494FD8A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5AF505-BC21-4BD3-988F-F12798EC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26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E3877-13B8-4C58-8DD6-5CB6524B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054A582-F804-4B0A-96DD-04C6FE863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51F47C-5F3C-46E8-9E3A-C08A82705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F31FCA-3202-4EEB-8B01-EB195CD2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42DB7A-FE09-4B9A-83FA-6F3D36E9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F6F3B7-6674-42E6-8543-3681885E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CC6960B-8D19-437D-9803-FC08E6B1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358107-3C9A-4F6B-8614-9ECD84D0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504603-FF79-4DF0-8729-3834E5F68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DB20-9F3B-44C6-A45F-71EB77A79D66}" type="datetimeFigureOut">
              <a:rPr lang="zh-TW" altLang="en-US" smtClean="0"/>
              <a:t>2023/3/25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4983AD-D5B4-40D0-BBBC-AC242C77A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730E89-F9B7-4212-96B2-3CD4F1B93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4DAF-687A-4BBD-B598-8CBCF0DAD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73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FEC258-D95D-4A10-82FE-B091B2B5F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VWAP Trading Strategies</a:t>
            </a:r>
            <a:endParaRPr lang="zh-TW" altLang="en-US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B231C7-7992-4689-8C23-88648EC93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583"/>
            <a:ext cx="9144000" cy="1655762"/>
          </a:xfrm>
        </p:spPr>
        <p:txBody>
          <a:bodyPr/>
          <a:lstStyle/>
          <a:p>
            <a:r>
              <a:rPr lang="zh-TW" altLang="en-US" sz="2800" dirty="0"/>
              <a:t>郭盈均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08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3ECDF-498A-412B-8F35-E4461B3D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VWAP-hedge strategy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40B25C-4332-4336-AC72-16400F41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trading strategy that executes the order following the volume profile of the stock but does not necessarily execute the order over the entire day.</a:t>
            </a:r>
          </a:p>
          <a:p>
            <a:r>
              <a:rPr lang="en-US" altLang="zh-TW" dirty="0"/>
              <a:t>Smaller orders are executed over a smaller time</a:t>
            </a:r>
          </a:p>
          <a:p>
            <a:r>
              <a:rPr lang="en-US" altLang="zh-TW" dirty="0"/>
              <a:t>Does a better job at protecting the fund from incurring a high trading cost.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55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6A97B6-3893-483B-857D-0BB5EBDE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DF1578-6B7D-4DFB-99BE-9CFA5C650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238E6E-347D-4E25-9A7C-FDAD210B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1" y="2013527"/>
            <a:ext cx="5938400" cy="35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7E6AAF-839D-4B66-9F5A-145E512E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VWAP Strategy : The Good Side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FC9BF3-F954-4B39-81B6-40788FB6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Disguise the order size and their trading intentions by always being surrounded by other buyers and sellers.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305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BBA999-374D-434E-8E99-38C7FD7C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Intoduction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ECC8EF-56AE-452D-9ADB-BBDB95CD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469"/>
            <a:ext cx="10515600" cy="4658406"/>
          </a:xfrm>
        </p:spPr>
        <p:txBody>
          <a:bodyPr/>
          <a:lstStyle/>
          <a:p>
            <a:r>
              <a:rPr lang="en-US" altLang="zh-TW" dirty="0"/>
              <a:t>An implementation strategy where traders participate with market volume in the attempt to achieve an average execution price equal to the</a:t>
            </a:r>
            <a:r>
              <a:rPr lang="zh-TW" altLang="en-US" dirty="0"/>
              <a:t> </a:t>
            </a:r>
            <a:r>
              <a:rPr lang="en-US" altLang="zh-TW" dirty="0"/>
              <a:t>VWAP</a:t>
            </a:r>
            <a:r>
              <a:rPr lang="zh-TW" altLang="en-US" dirty="0"/>
              <a:t> </a:t>
            </a:r>
            <a:r>
              <a:rPr lang="en-US" altLang="zh-TW" dirty="0"/>
              <a:t>benchmark price.</a:t>
            </a:r>
          </a:p>
          <a:p>
            <a:r>
              <a:rPr lang="en-US" altLang="zh-TW" dirty="0"/>
              <a:t>Traders execute lists via a VWAP strategy to minimize market impact.</a:t>
            </a:r>
          </a:p>
          <a:p>
            <a:r>
              <a:rPr lang="en-US" altLang="zh-TW" dirty="0"/>
              <a:t>It’s a calculated value.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7497BC-6AF1-4C44-881C-D1C6247E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00" y="3961166"/>
            <a:ext cx="4028571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0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CB7E939-7712-4866-A7B6-A39262180335}"/>
              </a:ext>
            </a:extLst>
          </p:cNvPr>
          <p:cNvSpPr txBox="1"/>
          <p:nvPr/>
        </p:nvSpPr>
        <p:spPr>
          <a:xfrm>
            <a:off x="4588329" y="5355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6F3E6C6-6B8B-494A-8CCD-886BE141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Achieving VWAP Price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AB3A56C-BA5C-4090-89CE-8AD400B5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n-US" altLang="zh-TW" dirty="0"/>
              <a:t>Execute the order in proportion to the percentage of market volume that executes in specified trading periods.</a:t>
            </a:r>
          </a:p>
          <a:p>
            <a:r>
              <a:rPr lang="en-US" altLang="zh-TW" dirty="0"/>
              <a:t>Known as slicing strategy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31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104CA1-27D3-4079-91D0-6BDBABDD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Derivation of VWAP Strategy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424FF4-183A-4568-8E06-C69983F13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500"/>
          <a:stretch/>
        </p:blipFill>
        <p:spPr>
          <a:xfrm>
            <a:off x="4325412" y="1533765"/>
            <a:ext cx="3035970" cy="1682110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4E992050-C0E3-49A8-A32E-A82D391E87BE}"/>
              </a:ext>
            </a:extLst>
          </p:cNvPr>
          <p:cNvGrpSpPr/>
          <p:nvPr/>
        </p:nvGrpSpPr>
        <p:grpSpPr>
          <a:xfrm>
            <a:off x="1932383" y="3215875"/>
            <a:ext cx="9052342" cy="830997"/>
            <a:chOff x="1420586" y="4777014"/>
            <a:chExt cx="9078685" cy="872785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87631761-CD3C-4902-A515-71F121604C82}"/>
                </a:ext>
              </a:extLst>
            </p:cNvPr>
            <p:cNvSpPr txBox="1"/>
            <p:nvPr/>
          </p:nvSpPr>
          <p:spPr>
            <a:xfrm>
              <a:off x="1420586" y="4777014"/>
              <a:ext cx="9078685" cy="87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U</a:t>
              </a:r>
              <a:r>
                <a:rPr lang="en-US" altLang="zh-TW" sz="2400" baseline="-25000" dirty="0" err="1"/>
                <a:t>j</a:t>
              </a:r>
              <a:r>
                <a:rPr lang="en-US" altLang="zh-TW" sz="2400" dirty="0"/>
                <a:t> is the percentage of day’s volume traded in the </a:t>
              </a:r>
              <a:r>
                <a:rPr lang="en-US" altLang="zh-TW" sz="2400" dirty="0" err="1"/>
                <a:t>j</a:t>
              </a:r>
              <a:r>
                <a:rPr lang="en-US" altLang="zh-TW" sz="2400" baseline="30000" dirty="0" err="1"/>
                <a:t>th</a:t>
              </a:r>
              <a:r>
                <a:rPr lang="en-US" altLang="zh-TW" sz="2400" dirty="0"/>
                <a:t> period</a:t>
              </a:r>
            </a:p>
            <a:p>
              <a:r>
                <a:rPr lang="en-US" altLang="zh-TW" sz="2400" dirty="0" err="1"/>
                <a:t>P</a:t>
              </a:r>
              <a:r>
                <a:rPr lang="en-US" altLang="zh-TW" sz="2400" baseline="-25000" dirty="0" err="1"/>
                <a:t>j</a:t>
              </a:r>
              <a:r>
                <a:rPr lang="en-US" altLang="zh-TW" sz="2400" dirty="0"/>
                <a:t> is the average price in the </a:t>
              </a:r>
              <a:r>
                <a:rPr lang="en-US" altLang="zh-TW" sz="2400" dirty="0" err="1"/>
                <a:t>j</a:t>
              </a:r>
              <a:r>
                <a:rPr lang="en-US" altLang="zh-TW" sz="2400" baseline="30000" dirty="0" err="1"/>
                <a:t>th</a:t>
              </a:r>
              <a:r>
                <a:rPr lang="en-US" altLang="zh-TW" sz="2400" dirty="0"/>
                <a:t> period</a:t>
              </a:r>
              <a:endParaRPr lang="zh-TW" altLang="en-US" sz="2400" dirty="0"/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286E12EA-6EDE-4C98-884B-00C0DF050C58}"/>
                </a:ext>
              </a:extLst>
            </p:cNvPr>
            <p:cNvCxnSpPr/>
            <p:nvPr/>
          </p:nvCxnSpPr>
          <p:spPr>
            <a:xfrm>
              <a:off x="1511808" y="5261125"/>
              <a:ext cx="2316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2ED936AD-66B9-4B30-B9F2-BB03CB28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00" y="5269773"/>
            <a:ext cx="4266667" cy="114285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B31E884-8936-4587-9C17-F1B9B670F717}"/>
              </a:ext>
            </a:extLst>
          </p:cNvPr>
          <p:cNvSpPr txBox="1"/>
          <p:nvPr/>
        </p:nvSpPr>
        <p:spPr>
          <a:xfrm>
            <a:off x="1569829" y="4316015"/>
            <a:ext cx="905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y is the specified slicing strategy, the average execution price of the order can be written as:</a:t>
            </a:r>
          </a:p>
        </p:txBody>
      </p:sp>
      <p:pic>
        <p:nvPicPr>
          <p:cNvPr id="10" name="內容版面配置區 3">
            <a:extLst>
              <a:ext uri="{FF2B5EF4-FFF2-40B4-BE49-F238E27FC236}">
                <a16:creationId xmlns:a16="http://schemas.microsoft.com/office/drawing/2014/main" id="{F1526EB9-06C2-44C3-B36A-86361E763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53"/>
          <a:stretch/>
        </p:blipFill>
        <p:spPr>
          <a:xfrm>
            <a:off x="7869403" y="1489479"/>
            <a:ext cx="815201" cy="168211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6D2BC3F-701E-4F15-9E66-9205E597D4CA}"/>
              </a:ext>
            </a:extLst>
          </p:cNvPr>
          <p:cNvSpPr txBox="1"/>
          <p:nvPr/>
        </p:nvSpPr>
        <p:spPr>
          <a:xfrm>
            <a:off x="8684604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C748D9A-34B6-4CD3-9E3F-7879BAAA6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87" r="33121"/>
          <a:stretch/>
        </p:blipFill>
        <p:spPr>
          <a:xfrm>
            <a:off x="7481475" y="2011233"/>
            <a:ext cx="387928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683B92-BC05-4FC6-9E5C-88B140E6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749" y="644379"/>
            <a:ext cx="6580816" cy="677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/>
              <a:t>Determining the strategy that minimizes the mean square error of the difference between the two </a:t>
            </a:r>
            <a:r>
              <a:rPr lang="en-US" altLang="zh-TW" sz="1800" dirty="0" err="1"/>
              <a:t>measures,that</a:t>
            </a:r>
            <a:r>
              <a:rPr lang="en-US" altLang="zh-TW" sz="1800" dirty="0"/>
              <a:t> is,</a:t>
            </a:r>
          </a:p>
          <a:p>
            <a:endParaRPr lang="zh-TW" altLang="en-US" sz="18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6B8DC57-1892-45E1-AC1A-8ACFCE6D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33" y="1322063"/>
            <a:ext cx="6463132" cy="3046084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A6AE625-965C-499B-8C3E-2DC5E1810C97}"/>
              </a:ext>
            </a:extLst>
          </p:cNvPr>
          <p:cNvSpPr txBox="1">
            <a:spLocks/>
          </p:cNvSpPr>
          <p:nvPr/>
        </p:nvSpPr>
        <p:spPr>
          <a:xfrm>
            <a:off x="1440780" y="4541116"/>
            <a:ext cx="9100127" cy="18412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The slicing strategy y=u is  the strategy that minimizes variance between expected price and VWAP.</a:t>
            </a:r>
            <a:endParaRPr lang="zh-TW" altLang="en-US" sz="2400" dirty="0"/>
          </a:p>
          <a:p>
            <a:r>
              <a:rPr lang="en-US" altLang="zh-TW" sz="2400" dirty="0"/>
              <a:t>For traders to achieve VWAP, an appropriate slicing strategy is one where the order is sliced in accordance to the percentage of  volume traded in the period.</a:t>
            </a:r>
          </a:p>
        </p:txBody>
      </p:sp>
    </p:spTree>
    <p:extLst>
      <p:ext uri="{BB962C8B-B14F-4D97-AF65-F5344CB8AC3E}">
        <p14:creationId xmlns:p14="http://schemas.microsoft.com/office/powerpoint/2010/main" val="64122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58036F-DAF1-4163-887C-6679224E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Estimating Volume Profiles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707916-41B9-4DCB-96D9-D3E3FE00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393"/>
            <a:ext cx="10515600" cy="4351338"/>
          </a:xfrm>
        </p:spPr>
        <p:txBody>
          <a:bodyPr/>
          <a:lstStyle/>
          <a:p>
            <a:r>
              <a:rPr lang="en-US" altLang="zh-TW" dirty="0"/>
              <a:t>How to determine </a:t>
            </a:r>
            <a:r>
              <a:rPr lang="en-US" altLang="zh-TW" dirty="0" err="1"/>
              <a:t>u</a:t>
            </a:r>
            <a:r>
              <a:rPr lang="en-US" altLang="zh-TW" baseline="-25000" dirty="0" err="1"/>
              <a:t>j</a:t>
            </a:r>
            <a:r>
              <a:rPr lang="en-US" altLang="zh-TW" baseline="-25000" dirty="0"/>
              <a:t> 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 historical moving average</a:t>
            </a:r>
          </a:p>
          <a:p>
            <a:pPr lvl="1"/>
            <a:r>
              <a:rPr lang="en-US" altLang="zh-TW" dirty="0"/>
              <a:t>The exact number of days is dependent upon the stability of volume profiles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2D1D4E-2843-48BD-AE8B-EED1FC40D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8" t="15782" r="71394" b="69409"/>
          <a:stretch/>
        </p:blipFill>
        <p:spPr>
          <a:xfrm>
            <a:off x="1809025" y="3337578"/>
            <a:ext cx="7654565" cy="19918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342FF1-29A0-47C0-BC81-7FCC0BC1B28E}"/>
              </a:ext>
            </a:extLst>
          </p:cNvPr>
          <p:cNvSpPr/>
          <p:nvPr/>
        </p:nvSpPr>
        <p:spPr>
          <a:xfrm>
            <a:off x="2705630" y="5513179"/>
            <a:ext cx="6958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</a:t>
            </a:r>
            <a:r>
              <a:rPr lang="en-US" altLang="zh-TW" baseline="-25000" dirty="0" err="1"/>
              <a:t>j</a:t>
            </a:r>
            <a:r>
              <a:rPr lang="en-US" altLang="zh-TW" baseline="-25000" dirty="0"/>
              <a:t> </a:t>
            </a:r>
            <a:r>
              <a:rPr lang="en-US" altLang="zh-TW" dirty="0"/>
              <a:t>= the percentage of daily volume that typically trades in the </a:t>
            </a:r>
            <a:r>
              <a:rPr lang="en-US" altLang="zh-TW" dirty="0" err="1"/>
              <a:t>jth</a:t>
            </a:r>
            <a:r>
              <a:rPr lang="en-US" altLang="zh-TW" dirty="0"/>
              <a:t> period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53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31F3618-F3D3-4BC2-A7B4-15C50889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47" y="1147979"/>
            <a:ext cx="9361905" cy="16476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3BFF12E-9D69-4086-9E8C-F827D442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28" y="3084249"/>
            <a:ext cx="9609524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2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07DDE-ACE4-4335-A25E-01CBF780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do traders select VWAP trading strategies?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98A584-16F5-43E9-A35A-FE2016D9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589"/>
            <a:ext cx="10515600" cy="4351338"/>
          </a:xfrm>
        </p:spPr>
        <p:txBody>
          <a:bodyPr/>
          <a:lstStyle/>
          <a:p>
            <a:r>
              <a:rPr lang="en-US" altLang="zh-TW" dirty="0"/>
              <a:t>Two Reasons:</a:t>
            </a:r>
          </a:p>
          <a:p>
            <a:pPr lvl="1"/>
            <a:r>
              <a:rPr lang="en-US" altLang="zh-TW" dirty="0"/>
              <a:t>Minimize market impact</a:t>
            </a:r>
            <a:r>
              <a:rPr lang="zh-TW" altLang="en-US" dirty="0"/>
              <a:t> </a:t>
            </a:r>
            <a:r>
              <a:rPr lang="en-US" altLang="zh-TW" dirty="0"/>
              <a:t>cost</a:t>
            </a:r>
          </a:p>
          <a:p>
            <a:pPr lvl="1"/>
            <a:r>
              <a:rPr lang="en-US" altLang="zh-TW" dirty="0"/>
              <a:t>For many traders their execution performance is measured against the VWAP benchmark.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However,</a:t>
            </a:r>
          </a:p>
          <a:p>
            <a:pPr marL="457200" lvl="1" indent="0">
              <a:buNone/>
            </a:pPr>
            <a:r>
              <a:rPr lang="en-US" altLang="zh-TW" dirty="0"/>
              <a:t>It may cause the fund to incur higher than necessary trading cost.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86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4F59BD6-851A-463F-9E68-F01710A8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44" y="1838983"/>
            <a:ext cx="5109094" cy="384138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4BB5BDF-745E-4F78-AF84-982639BDFEC0}"/>
              </a:ext>
            </a:extLst>
          </p:cNvPr>
          <p:cNvSpPr txBox="1"/>
          <p:nvPr/>
        </p:nvSpPr>
        <p:spPr>
          <a:xfrm>
            <a:off x="6927272" y="2983346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Strategy A as a VWAP-hedge strategy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500034B-CB2D-44FC-951D-5C781478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49" y="3946237"/>
            <a:ext cx="4042743" cy="14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349</Words>
  <Application>Microsoft Office PowerPoint</Application>
  <PresentationFormat>寬螢幕</PresentationFormat>
  <Paragraphs>35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VWAP Trading Strategies</vt:lpstr>
      <vt:lpstr>Intoduction</vt:lpstr>
      <vt:lpstr>Achieving VWAP Price</vt:lpstr>
      <vt:lpstr>Derivation of VWAP Strategy</vt:lpstr>
      <vt:lpstr>PowerPoint 簡報</vt:lpstr>
      <vt:lpstr>Estimating Volume Profiles</vt:lpstr>
      <vt:lpstr>PowerPoint 簡報</vt:lpstr>
      <vt:lpstr>Why do traders select VWAP trading strategies?</vt:lpstr>
      <vt:lpstr>PowerPoint 簡報</vt:lpstr>
      <vt:lpstr>VWAP-hedge strategy</vt:lpstr>
      <vt:lpstr>PowerPoint 簡報</vt:lpstr>
      <vt:lpstr>VWAP Strategy : The Good 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VWAP Trading Strategies</dc:title>
  <dc:creator>郭盈均</dc:creator>
  <cp:lastModifiedBy>郭盈均</cp:lastModifiedBy>
  <cp:revision>31</cp:revision>
  <dcterms:created xsi:type="dcterms:W3CDTF">2021-12-20T13:06:23Z</dcterms:created>
  <dcterms:modified xsi:type="dcterms:W3CDTF">2023-03-24T16:01:31Z</dcterms:modified>
</cp:coreProperties>
</file>