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9" r:id="rId3"/>
    <p:sldId id="266" r:id="rId4"/>
    <p:sldId id="267" r:id="rId5"/>
    <p:sldId id="268" r:id="rId6"/>
    <p:sldId id="270" r:id="rId7"/>
    <p:sldId id="271" r:id="rId8"/>
    <p:sldId id="257" r:id="rId9"/>
    <p:sldId id="260" r:id="rId10"/>
    <p:sldId id="262" r:id="rId11"/>
    <p:sldId id="263" r:id="rId12"/>
    <p:sldId id="258" r:id="rId13"/>
    <p:sldId id="280" r:id="rId14"/>
    <p:sldId id="281" r:id="rId15"/>
    <p:sldId id="274" r:id="rId16"/>
    <p:sldId id="279" r:id="rId17"/>
    <p:sldId id="282" r:id="rId1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5" autoAdjust="0"/>
    <p:restoredTop sz="94660"/>
  </p:normalViewPr>
  <p:slideViewPr>
    <p:cSldViewPr snapToGrid="0">
      <p:cViewPr varScale="1">
        <p:scale>
          <a:sx n="43" d="100"/>
          <a:sy n="43" d="100"/>
        </p:scale>
        <p:origin x="24" y="8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980F6D-ACA2-4D89-A695-9B7A005C7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1097886-50CC-4C68-B0C4-2A7F29057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0D454D0-7B50-405E-B423-D2A0BC9F3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2CFA080-43BF-4E01-B97A-1F9A5C8B6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F0B274C-6AAE-4C07-A583-F31EAFAC9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372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E12F6B-25BD-4510-8AD2-8408D16D8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6DFE429-F954-486E-A4AC-DDF88A150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1CBF684-0182-4E82-AB2E-1EF7221BA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7260429-51B8-406F-86AC-C7CFCAEAE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FC6166B-B831-498A-8F53-073E81E50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401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3DAF3EB-6C64-4FA8-B291-D391AFFE23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50FA356-4B01-4DD2-99B4-2D5B794D7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CA8FC50-4243-436F-88B0-E30ABDC1D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53EFDF-6AAD-46A2-83D0-9FCC40FE4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7E6C47-1A84-49F8-96D0-FE38F15FE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910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D35271-AECE-4641-A1E4-13200A575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2DAFA78-AA59-4939-A414-855554F7F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1E9979-6983-4E60-8E53-3789B9B55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0F44391-ED93-4F27-977E-0807F5538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477D483-1B61-429A-A5F0-8CAB09C83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506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FA7B30-0025-470D-B44A-2B5A6D478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1501B42-8B18-48AC-9EBC-53B256578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221F94-2B81-4969-8909-5E3647D38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6FBB86-DEB9-4BA9-8010-F4D178F3F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867EF05-9E1F-40BA-81BE-98CB765AA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553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F3A2E9-A5E6-431F-A77F-FC87C0EC7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D64EB62-2FA1-458F-A18C-DEE0A387A9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E1DE37A-6EF5-49B3-BC5B-72FE0106C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C8699AB-53EC-4139-B9FF-F621189D2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F50DC9-15A4-4895-A8DA-63C93E9B0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2948396-F342-455E-8132-7D51BDC08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7946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7F3C71-55E5-49B7-AB0C-2156CF573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6363856-4146-4577-A5F4-2A29303A0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401EF0E-8F7E-4130-AC52-ED86C9F58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01FC29A-17DD-4EC1-83EB-D6D7371C31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4A96C30-31A3-4EA0-8D58-75B45ED556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DF7EEAA-FD44-4149-8E12-532A55D52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198FB5C-6C76-4B8A-ADE0-610C0C36A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6205E1F-050D-4C44-9DC0-BD1BCE01E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35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45BF31-2A5F-4573-AF00-B08811109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0093944-363A-486C-9F6C-04571BD1E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5973D89-3E4F-4997-969C-3D8BF021B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243C284-EFB6-4236-BA57-D4A9F5A1C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6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8D27DF0-1ABE-4C79-8E80-BC0F34EFE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002561D-B0CB-4F6F-837D-1FC4DF2E8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81F8AB4-7B6C-4578-A4B0-2ADAF180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226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3CAEAB-07B3-4D6E-B812-5B5BB4D12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2E54E1E-B04F-4D19-BE55-8B62467AA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37D73B4-F9B6-4E5A-87A0-82EC70433A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26E42A4-64CC-4EBA-8455-E28480D1A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FE5B737-8756-439B-AD01-8EC6D45E2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A1132F5-F950-4BED-B878-20BA74B5A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528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F3715C-9F95-41BF-A92A-CAFAECDF8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165CB19-3E1C-4225-A610-B5FBBEA0B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07336EC-B22E-4B98-A9E3-70D74B3A24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8AE8DD3-7A82-4EDC-9789-7CE10CC8F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E582CC3-88EC-4129-BB24-C2BD558F6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DA28233-133A-4633-9C17-0EC6DE635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9004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FC6B2BE-A536-4F9C-AA8D-8383530B4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CB76386-470C-4228-826A-BB7B9A52F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44CACE7-14CA-48C9-9DCD-CBED9FB1D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B2D20-5C70-4C53-8BD4-68C0A5742E73}" type="datetimeFigureOut">
              <a:rPr lang="zh-TW" altLang="en-US" smtClean="0"/>
              <a:t>2023/3/24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D1EC5B-AD1F-420C-A47C-E7E890CDA9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E6CC93-B77E-4582-83A4-D73D7B478A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D6DAF-B8E0-4E1F-9813-D246CDCF3C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42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80.png"/><Relationship Id="rId4" Type="http://schemas.openxmlformats.org/officeDocument/2006/relationships/image" Target="../media/image7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6.jp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E22C32-ACAB-43AA-A61E-125FB8642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2585" y="1163458"/>
            <a:ext cx="9587345" cy="2387600"/>
          </a:xfrm>
        </p:spPr>
        <p:txBody>
          <a:bodyPr>
            <a:normAutofit/>
          </a:bodyPr>
          <a:lstStyle/>
          <a:p>
            <a:r>
              <a:rPr lang="en-US" altLang="zh-TW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 Manipulation And Quasi-Arbitrage</a:t>
            </a:r>
            <a:endParaRPr lang="zh-TW" alt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8FC411A-B27F-40A2-B4C0-C282E6715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52596" y="3630029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GUR HUBERMAN AND WERNER STANZL</a:t>
            </a:r>
            <a:endParaRPr lang="zh-TW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662D203-61E0-4045-B7C4-0EB892BDA3D1}"/>
              </a:ext>
            </a:extLst>
          </p:cNvPr>
          <p:cNvSpPr txBox="1"/>
          <p:nvPr/>
        </p:nvSpPr>
        <p:spPr>
          <a:xfrm>
            <a:off x="5251057" y="438326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郭盈均</a:t>
            </a:r>
          </a:p>
        </p:txBody>
      </p:sp>
    </p:spTree>
    <p:extLst>
      <p:ext uri="{BB962C8B-B14F-4D97-AF65-F5344CB8AC3E}">
        <p14:creationId xmlns:p14="http://schemas.microsoft.com/office/powerpoint/2010/main" val="3012354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3DF77E0F-45A0-426A-BE7E-F476C19FF2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1841" y="1253331"/>
                <a:ext cx="10968318" cy="4351338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altLang="zh-TW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Definition 1</a:t>
                </a:r>
              </a:p>
              <a:p>
                <a:pPr marL="457200" lvl="1" indent="0">
                  <a:spcAft>
                    <a:spcPts val="1200"/>
                  </a:spcAft>
                  <a:buNone/>
                </a:pPr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(risk-neutral) price manipulation is a round-trip trade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𝑞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p>
                    </m:sSup>
                  </m:oMath>
                </a14:m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with the expected value</a:t>
                </a:r>
                <a14:m>
                  <m:oMath xmlns:m="http://schemas.openxmlformats.org/officeDocument/2006/math">
                    <m:r>
                      <a:rPr lang="en-US" altLang="zh-TW" sz="20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zh-TW" altLang="en-US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𝔼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</m:t>
                    </m:r>
                    <m:r>
                      <a:rPr lang="zh-TW" altLang="en-US" sz="200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sup>
                        </m:sSup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&gt; 0.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altLang="zh-TW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Definition 2</a:t>
                </a:r>
              </a:p>
              <a:p>
                <a:pPr marL="457200" lvl="1" indent="0">
                  <a:spcAft>
                    <a:spcPts val="1200"/>
                  </a:spcAft>
                  <a:buNone/>
                </a:pPr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 unbounded (risk-neutral) price manipulation is a sequence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{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</m:sup>
                        </m:sSub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</m:sSubSup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of round-trip trades with </a:t>
                </a:r>
              </a:p>
              <a:p>
                <a:pPr marL="457200" lvl="1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2000" i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𝔼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[</m:t>
                          </m:r>
                          <m:r>
                            <a:rPr lang="zh-TW" altLang="en-US" sz="20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𝜋</m:t>
                          </m:r>
                          <m:d>
                            <m:d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p>
                              </m:sSubSup>
                            </m:e>
                          </m:d>
                        </m:e>
                      </m:func>
                      <m:r>
                        <a:rPr lang="en-US" altLang="zh-TW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]=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∞</m:t>
                      </m:r>
                    </m:oMath>
                  </m:oMathPara>
                </a14:m>
                <a:endParaRPr lang="en-US" altLang="zh-TW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1200"/>
                  </a:spcAft>
                </a:pPr>
                <a:r>
                  <a:rPr lang="en-US" altLang="zh-TW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Definition 3</a:t>
                </a:r>
              </a:p>
              <a:p>
                <a:pPr marL="457200" lvl="1" indent="0">
                  <a:spcAft>
                    <a:spcPts val="1200"/>
                  </a:spcAft>
                  <a:buNone/>
                </a:pPr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quasi-arbitrage is an unbounded price manipulation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{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</m:sup>
                        </m:sSub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</m:sSubSup>
                  </m:oMath>
                </a14:m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that satisfies</a:t>
                </a:r>
              </a:p>
              <a:p>
                <a:pPr marL="457200" lvl="1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2000" i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𝔼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[</m:t>
                          </m:r>
                          <m:r>
                            <a:rPr lang="zh-TW" altLang="en-US" sz="20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𝜋</m:t>
                          </m:r>
                          <m:d>
                            <m:d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p>
                              </m:sSubSup>
                            </m:e>
                          </m:d>
                        </m:e>
                      </m:func>
                      <m:r>
                        <a:rPr lang="en-US" altLang="zh-TW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]/</m:t>
                      </m:r>
                      <m:r>
                        <m:rPr>
                          <m:sty m:val="p"/>
                        </m:rPr>
                        <a:rPr lang="en-US" altLang="zh-TW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std</m:t>
                      </m:r>
                      <m:r>
                        <a:rPr lang="en-US" altLang="zh-TW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[</m:t>
                      </m:r>
                      <m:r>
                        <a:rPr lang="zh-TW" altLang="en-US" sz="200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0,</m:t>
                              </m:r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p>
                          </m:sSup>
                        </m:e>
                      </m:d>
                      <m:r>
                        <a:rPr lang="en-US" altLang="zh-TW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]=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∞</m:t>
                      </m:r>
                    </m:oMath>
                  </m:oMathPara>
                </a14:m>
                <a:endParaRPr lang="en-US" altLang="zh-TW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altLang="zh-TW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3DF77E0F-45A0-426A-BE7E-F476C19FF2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841" y="1253331"/>
                <a:ext cx="10968318" cy="4351338"/>
              </a:xfrm>
              <a:blipFill>
                <a:blip r:embed="rId2"/>
                <a:stretch>
                  <a:fillRect l="-722" t="-196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12FD7CA-44BC-42E5-B1C8-6129A6A53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5F8B-59AF-4C3F-90E6-207ADD9CE2C0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013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A35BBD-6D95-4898-9F41-76C847C7C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2929"/>
            <a:ext cx="4657165" cy="880969"/>
          </a:xfrm>
        </p:spPr>
        <p:txBody>
          <a:bodyPr>
            <a:normAutofit/>
          </a:bodyPr>
          <a:lstStyle/>
          <a:p>
            <a:r>
              <a:rPr lang="en-US" altLang="zh-TW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</a:t>
            </a: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Viability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82F629F-BB2F-4C7B-839D-A43B6DA0B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6698"/>
            <a:ext cx="10515600" cy="4351338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4</a:t>
            </a:r>
          </a:p>
          <a:p>
            <a:pPr marL="457200" lvl="1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market is weakly viable if the optimal demand for the trader exists, and strongly viable if the trader’s optimal demand exists uniquely and is zero.</a:t>
            </a: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price manipulation is feasible in weakly viable ones.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Weak viability rules out quasi-arbitrage. This follows immediately from the definition of quasi-arbitrage. We will identify conditions under which the absence of quasi-arbitrage implies either strong or weak viability.</a:t>
            </a: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6DD091D-D098-4AE8-AAE9-45528687A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5F8B-59AF-4C3F-90E6-207ADD9CE2C0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6802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F59A91-EA80-4E0F-9036-19C1C8044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907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classification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1BDA63A-1172-44FF-9EF0-F38F374137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039470"/>
                <a:ext cx="11090192" cy="1389530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altLang="zh-TW" sz="20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Expected price-impact function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</m:acc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𝑞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≡</m:t>
                    </m:r>
                    <m:r>
                      <a:rPr lang="zh-TW" alt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𝑞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𝜂</m:t>
                                </m:r>
                              </m:e>
                              <m:sub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𝑛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𝑁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altLang="zh-TW" sz="2000" b="0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altLang="zh-TW" sz="20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Expected price-update function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</m:acc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𝑞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≡</m:t>
                    </m:r>
                    <m:r>
                      <a:rPr lang="zh-TW" alt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𝑞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𝜂</m:t>
                                </m:r>
                              </m:e>
                              <m:sub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𝑛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𝑁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altLang="zh-TW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Purchases are expected to have a positive impact on the price while sales have a negative one.</a:t>
                </a:r>
                <a:endParaRPr lang="zh-TW" alt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1BDA63A-1172-44FF-9EF0-F38F374137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039470"/>
                <a:ext cx="11090192" cy="1389530"/>
              </a:xfrm>
              <a:blipFill>
                <a:blip r:embed="rId2"/>
                <a:stretch>
                  <a:fillRect l="-605" t="-1754" b="-438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57355C5-D818-42B1-9ADB-29F119D3E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5F8B-59AF-4C3F-90E6-207ADD9CE2C0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2902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A268D42-5937-4CC5-B29B-147D040C6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6F20-561E-447F-8346-9257160F7C5E}" type="slidenum">
              <a:rPr lang="zh-TW" altLang="en-US" smtClean="0"/>
              <a:t>13</a:t>
            </a:fld>
            <a:endParaRPr lang="zh-TW" altLang="en-US"/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1C1D0F19-8DC1-4FC3-8869-014A7F70B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87" y="929781"/>
            <a:ext cx="10515600" cy="846782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classification _ three markets</a:t>
            </a:r>
            <a:endParaRPr lang="zh-TW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74FB19DF-E9EB-401F-AAC1-829CDE484135}"/>
              </a:ext>
            </a:extLst>
          </p:cNvPr>
          <p:cNvGrpSpPr/>
          <p:nvPr/>
        </p:nvGrpSpPr>
        <p:grpSpPr>
          <a:xfrm>
            <a:off x="687255" y="2138942"/>
            <a:ext cx="10968318" cy="3328605"/>
            <a:chOff x="856938" y="2327478"/>
            <a:chExt cx="10968318" cy="332860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內容版面配置區 2">
                  <a:extLst>
                    <a:ext uri="{FF2B5EF4-FFF2-40B4-BE49-F238E27FC236}">
                      <a16:creationId xmlns:a16="http://schemas.microsoft.com/office/drawing/2014/main" id="{F6D4CDC5-2736-43D9-83F6-9FA78419D29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56938" y="2384547"/>
                  <a:ext cx="10968318" cy="327153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spcAft>
                      <a:spcPts val="1200"/>
                    </a:spcAft>
                    <a:buNone/>
                  </a:pPr>
                  <a:r>
                    <a:rPr lang="en-US" altLang="zh-TW" sz="2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Definition _</a:t>
                  </a:r>
                  <a:r>
                    <a:rPr lang="en-US" altLang="zh-TW" sz="2000" b="1" dirty="0">
                      <a:ea typeface="Cambria Math" panose="020405030504060302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zh-TW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𝓜</m:t>
                      </m:r>
                    </m:oMath>
                  </a14:m>
                  <a:endParaRPr lang="en-US" altLang="zh-TW" sz="2000" b="1" dirty="0">
                    <a:ea typeface="Cambria Math" panose="02040503050406030204" pitchFamily="18" charset="0"/>
                  </a:endParaRPr>
                </a:p>
                <a:p>
                  <a:pPr marL="0" indent="0">
                    <a:spcAft>
                      <a:spcPts val="1200"/>
                    </a:spcAft>
                    <a:buNone/>
                  </a:pPr>
                  <a:endPara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indent="0">
                    <a:spcAft>
                      <a:spcPts val="1200"/>
                    </a:spcAft>
                    <a:buNone/>
                  </a:pPr>
                  <a:r>
                    <a:rPr lang="en-US" altLang="zh-TW" sz="2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Definition _</a:t>
                  </a:r>
                  <a:r>
                    <a:rPr lang="en-US" altLang="zh-TW" sz="2000" b="1" dirty="0">
                      <a:ea typeface="Cambria Math" panose="020405030504060302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zh-TW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𝓜</m:t>
                      </m:r>
                      <m:r>
                        <a:rPr lang="en-US" altLang="zh-TW" sz="2000" b="1" i="1" baseline="-25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a14:m>
                  <a:endPara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indent="0">
                    <a:spcAft>
                      <a:spcPts val="1200"/>
                    </a:spcAft>
                    <a:buNone/>
                  </a:pPr>
                  <a:endPara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indent="0">
                    <a:spcAft>
                      <a:spcPts val="1200"/>
                    </a:spcAft>
                    <a:buNone/>
                  </a:pPr>
                  <a:r>
                    <a:rPr lang="en-US" altLang="zh-TW" sz="2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Definition _</a:t>
                  </a:r>
                  <a:r>
                    <a:rPr lang="en-US" altLang="zh-TW" sz="2000" b="1" dirty="0">
                      <a:ea typeface="Cambria Math" panose="020405030504060302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zh-TW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𝓜</m:t>
                      </m:r>
                      <m:r>
                        <a:rPr lang="en-US" altLang="zh-TW" sz="2000" b="1" i="1" baseline="-25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a14:m>
                  <a:endPara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" name="內容版面配置區 2">
                  <a:extLst>
                    <a:ext uri="{FF2B5EF4-FFF2-40B4-BE49-F238E27FC236}">
                      <a16:creationId xmlns:a16="http://schemas.microsoft.com/office/drawing/2014/main" id="{F6D4CDC5-2736-43D9-83F6-9FA78419D29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6938" y="2384547"/>
                  <a:ext cx="10968318" cy="3271536"/>
                </a:xfrm>
                <a:prstGeom prst="rect">
                  <a:avLst/>
                </a:prstGeom>
                <a:blipFill>
                  <a:blip r:embed="rId2"/>
                  <a:stretch>
                    <a:fillRect l="-611" t="-2048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矩形 6">
                  <a:extLst>
                    <a:ext uri="{FF2B5EF4-FFF2-40B4-BE49-F238E27FC236}">
                      <a16:creationId xmlns:a16="http://schemas.microsoft.com/office/drawing/2014/main" id="{5E9C2084-BCC9-4363-8A1A-66AF433F742C}"/>
                    </a:ext>
                  </a:extLst>
                </p:cNvPr>
                <p:cNvSpPr/>
                <p:nvPr/>
              </p:nvSpPr>
              <p:spPr>
                <a:xfrm>
                  <a:off x="1248854" y="2868858"/>
                  <a:ext cx="8712666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TW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The market </a:t>
                  </a:r>
                  <a14:m>
                    <m:oMath xmlns:m="http://schemas.openxmlformats.org/officeDocument/2006/math">
                      <m:r>
                        <a:rPr lang="en-US" altLang="zh-TW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𝓜</m:t>
                      </m:r>
                      <m:r>
                        <a:rPr lang="en-US" altLang="zh-TW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altLang="zh-TW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provides a minimal environment to study price manipulation.</a:t>
                  </a:r>
                  <a:endParaRPr lang="zh-TW" alt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" name="矩形 6">
                  <a:extLst>
                    <a:ext uri="{FF2B5EF4-FFF2-40B4-BE49-F238E27FC236}">
                      <a16:creationId xmlns:a16="http://schemas.microsoft.com/office/drawing/2014/main" id="{5E9C2084-BCC9-4363-8A1A-66AF433F74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8854" y="2868858"/>
                  <a:ext cx="8712666" cy="338554"/>
                </a:xfrm>
                <a:prstGeom prst="rect">
                  <a:avLst/>
                </a:prstGeom>
                <a:blipFill>
                  <a:blip r:embed="rId3"/>
                  <a:stretch>
                    <a:fillRect l="-350" t="-5455" b="-23636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矩形 7">
                  <a:extLst>
                    <a:ext uri="{FF2B5EF4-FFF2-40B4-BE49-F238E27FC236}">
                      <a16:creationId xmlns:a16="http://schemas.microsoft.com/office/drawing/2014/main" id="{33EAEFF2-4563-4A5F-8699-ED747FEDF656}"/>
                    </a:ext>
                  </a:extLst>
                </p:cNvPr>
                <p:cNvSpPr/>
                <p:nvPr/>
              </p:nvSpPr>
              <p:spPr>
                <a:xfrm>
                  <a:off x="1248854" y="4015449"/>
                  <a:ext cx="871266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TW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In market </a:t>
                  </a:r>
                  <a14:m>
                    <m:oMath xmlns:m="http://schemas.openxmlformats.org/officeDocument/2006/math">
                      <m:r>
                        <a:rPr lang="en-US" altLang="zh-TW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𝓜</m:t>
                      </m:r>
                      <m:r>
                        <a:rPr lang="en-US" altLang="zh-TW" b="1" i="1" baseline="-25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altLang="zh-TW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altLang="zh-TW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we will examine unbounded price manipulation.</a:t>
                  </a:r>
                  <a:endParaRPr lang="zh-TW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矩形 7">
                  <a:extLst>
                    <a:ext uri="{FF2B5EF4-FFF2-40B4-BE49-F238E27FC236}">
                      <a16:creationId xmlns:a16="http://schemas.microsoft.com/office/drawing/2014/main" id="{33EAEFF2-4563-4A5F-8699-ED747FEDF65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8854" y="4015449"/>
                  <a:ext cx="8712666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560" t="-10000" b="-26667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矩形 8">
                  <a:extLst>
                    <a:ext uri="{FF2B5EF4-FFF2-40B4-BE49-F238E27FC236}">
                      <a16:creationId xmlns:a16="http://schemas.microsoft.com/office/drawing/2014/main" id="{DC785E3C-424F-4AC9-81DF-4E1177E3E66C}"/>
                    </a:ext>
                  </a:extLst>
                </p:cNvPr>
                <p:cNvSpPr/>
                <p:nvPr/>
              </p:nvSpPr>
              <p:spPr>
                <a:xfrm>
                  <a:off x="1248854" y="5154512"/>
                  <a:ext cx="871266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TW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In market </a:t>
                  </a:r>
                  <a14:m>
                    <m:oMath xmlns:m="http://schemas.openxmlformats.org/officeDocument/2006/math">
                      <m:r>
                        <a:rPr lang="en-US" altLang="zh-TW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𝓜</m:t>
                      </m:r>
                      <m:r>
                        <a:rPr lang="en-US" altLang="zh-TW" b="1" i="1" baseline="-25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altLang="zh-TW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altLang="zh-TW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we will determine under which conditions quasi-arbitrage is absent.</a:t>
                  </a:r>
                  <a:endParaRPr lang="zh-TW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" name="矩形 8">
                  <a:extLst>
                    <a:ext uri="{FF2B5EF4-FFF2-40B4-BE49-F238E27FC236}">
                      <a16:creationId xmlns:a16="http://schemas.microsoft.com/office/drawing/2014/main" id="{DC785E3C-424F-4AC9-81DF-4E1177E3E66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8854" y="5154512"/>
                  <a:ext cx="8712666" cy="369332"/>
                </a:xfrm>
                <a:prstGeom prst="rect">
                  <a:avLst/>
                </a:prstGeom>
                <a:blipFill>
                  <a:blip r:embed="rId5"/>
                  <a:stretch>
                    <a:fillRect l="-560" t="-10000" b="-26667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" name="群組 11">
              <a:extLst>
                <a:ext uri="{FF2B5EF4-FFF2-40B4-BE49-F238E27FC236}">
                  <a16:creationId xmlns:a16="http://schemas.microsoft.com/office/drawing/2014/main" id="{D09C2F2B-6343-4406-A6B9-949AFB5A605E}"/>
                </a:ext>
              </a:extLst>
            </p:cNvPr>
            <p:cNvGrpSpPr/>
            <p:nvPr/>
          </p:nvGrpSpPr>
          <p:grpSpPr>
            <a:xfrm>
              <a:off x="2821149" y="2327478"/>
              <a:ext cx="2438719" cy="309949"/>
              <a:chOff x="2576052" y="1196262"/>
              <a:chExt cx="2438719" cy="483466"/>
            </a:xfrm>
          </p:grpSpPr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86E3ABCB-6A63-4E98-86A6-A44A5977D849}"/>
                  </a:ext>
                </a:extLst>
              </p:cNvPr>
              <p:cNvSpPr txBox="1"/>
              <p:nvPr/>
            </p:nvSpPr>
            <p:spPr>
              <a:xfrm>
                <a:off x="2576052" y="1253329"/>
                <a:ext cx="16850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給定交易時間</a:t>
                </a:r>
                <a:r>
                  <a:rPr lang="en-US" altLang="zh-TW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_</a:t>
                </a:r>
                <a:endPara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矩形 10">
                    <a:extLst>
                      <a:ext uri="{FF2B5EF4-FFF2-40B4-BE49-F238E27FC236}">
                        <a16:creationId xmlns:a16="http://schemas.microsoft.com/office/drawing/2014/main" id="{B242866D-2D66-4FB1-A767-FA1EA19FEA8F}"/>
                      </a:ext>
                    </a:extLst>
                  </p:cNvPr>
                  <p:cNvSpPr/>
                  <p:nvPr/>
                </p:nvSpPr>
                <p:spPr>
                  <a:xfrm>
                    <a:off x="4148893" y="1196262"/>
                    <a:ext cx="865878" cy="48346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en-US" altLang="zh-TW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≡</m:t>
                        </m:r>
                      </m:oMath>
                    </a14:m>
                    <a:r>
                      <a:rPr lang="en-US" altLang="zh-TW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altLang="zh-TW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den>
                        </m:f>
                      </m:oMath>
                    </a14:m>
                    <a:endParaRPr lang="zh-TW" altLang="en-US" dirty="0"/>
                  </a:p>
                </p:txBody>
              </p:sp>
            </mc:Choice>
            <mc:Fallback xmlns="">
              <p:sp>
                <p:nvSpPr>
                  <p:cNvPr id="11" name="矩形 10">
                    <a:extLst>
                      <a:ext uri="{FF2B5EF4-FFF2-40B4-BE49-F238E27FC236}">
                        <a16:creationId xmlns:a16="http://schemas.microsoft.com/office/drawing/2014/main" id="{B242866D-2D66-4FB1-A767-FA1EA19FEA8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48893" y="1196262"/>
                    <a:ext cx="865878" cy="483466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1250"/>
                    </a:stretch>
                  </a:blipFill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id="{C3E8ABD0-C3EB-4A37-9581-879685FA4D43}"/>
                </a:ext>
              </a:extLst>
            </p:cNvPr>
            <p:cNvSpPr txBox="1"/>
            <p:nvPr/>
          </p:nvSpPr>
          <p:spPr>
            <a:xfrm>
              <a:off x="2777313" y="3480587"/>
              <a:ext cx="66783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放寬交易時間</a:t>
              </a:r>
              <a:r>
                <a:rPr lang="en-US" altLang="zh-TW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_</a:t>
              </a:r>
              <a:r>
                <a:rPr lang="zh-TW" altLang="en-US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在</a:t>
              </a:r>
              <a:r>
                <a:rPr lang="en-US" altLang="zh-TW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Time</a:t>
              </a:r>
              <a:r>
                <a:rPr lang="zh-TW" altLang="en-US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</a:t>
              </a:r>
              <a:r>
                <a:rPr lang="en-US" altLang="zh-TW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interval</a:t>
              </a:r>
              <a:r>
                <a:rPr lang="zh-TW" altLang="en-US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隨時想做交易，交易筆數不限制</a:t>
              </a:r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0FCD3679-1F56-4E87-B4E0-47202A62CCF9}"/>
                </a:ext>
              </a:extLst>
            </p:cNvPr>
            <p:cNvSpPr txBox="1"/>
            <p:nvPr/>
          </p:nvSpPr>
          <p:spPr>
            <a:xfrm>
              <a:off x="2777313" y="4569138"/>
              <a:ext cx="88006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放寬交易時間</a:t>
              </a:r>
              <a:r>
                <a:rPr lang="en-US" altLang="zh-TW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_</a:t>
              </a:r>
              <a:r>
                <a:rPr lang="zh-TW" altLang="en-US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在</a:t>
              </a:r>
              <a:r>
                <a:rPr lang="en-US" altLang="zh-TW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Time</a:t>
              </a:r>
              <a:r>
                <a:rPr lang="zh-TW" altLang="en-US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</a:t>
              </a:r>
              <a:r>
                <a:rPr lang="en-US" altLang="zh-TW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interval</a:t>
              </a:r>
              <a:r>
                <a:rPr lang="zh-TW" altLang="en-US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隨時想做交易，交易筆數不限制</a:t>
              </a:r>
              <a:r>
                <a:rPr lang="zh-TW" altLang="en-US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，</a:t>
              </a:r>
              <a:r>
                <a:rPr lang="en-US" altLang="zh-TW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Sharpe Ratio</a:t>
              </a:r>
              <a:r>
                <a:rPr lang="zh-TW" altLang="en-US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趨近無窮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5146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10E4686-7BD3-4325-888A-9627D4AAB6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87245"/>
                <a:ext cx="10515600" cy="3333799"/>
              </a:xfrm>
            </p:spPr>
            <p:txBody>
              <a:bodyPr>
                <a:normAutofit fontScale="85000" lnSpcReduction="2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This paper demonstrates that the assumption of time independence of price changes already implies </a:t>
                </a:r>
                <a:r>
                  <a:rPr lang="en-US" altLang="zh-TW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linearity of the price-update function</a:t>
                </a:r>
                <a:r>
                  <a:rPr lang="en-US" altLang="zh-TW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zh-TW" sz="2400" i="1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(U</a:t>
                </a:r>
                <a:r>
                  <a:rPr lang="zh-TW" altLang="en-US" sz="2400" i="1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必須要是線性的</a:t>
                </a:r>
                <a:r>
                  <a:rPr lang="en-US" altLang="zh-TW" sz="2400" i="1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TW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Exactly the same strategy can be applied to prove that also the absence of unbounded price manipulation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l-GR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𝜧</m:t>
                        </m:r>
                      </m:e>
                      <m:sub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TW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the absence of quasi-arbitrage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l-GR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𝜧</m:t>
                        </m:r>
                      </m:e>
                      <m:sub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TW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zh-TW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each imply the linearity of the price-update function.</a:t>
                </a:r>
                <a:endParaRPr lang="en-US" altLang="zh-TW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TW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all  price manipulations above can be augmented to quasi-arbitrages if U deviates from linearity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TW" sz="2100" i="1" dirty="0"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(</a:t>
                </a:r>
                <a:r>
                  <a:rPr lang="zh-TW" altLang="en-US" sz="2100" i="1" dirty="0"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如果</a:t>
                </a:r>
                <a:r>
                  <a:rPr lang="en-US" altLang="zh-TW" sz="2100" i="1" dirty="0"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U</a:t>
                </a:r>
                <a:r>
                  <a:rPr lang="zh-TW" altLang="en-US" sz="2100" i="1" dirty="0"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偏離線性，套利機會產生</a:t>
                </a:r>
                <a:r>
                  <a:rPr lang="en-US" altLang="zh-TW" sz="2100" i="1" dirty="0"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lnSpc>
                    <a:spcPct val="150000"/>
                  </a:lnSpc>
                </a:pPr>
                <a:endParaRPr lang="zh-TW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10E4686-7BD3-4325-888A-9627D4AAB6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87245"/>
                <a:ext cx="10515600" cy="3333799"/>
              </a:xfrm>
              <a:blipFill>
                <a:blip r:embed="rId2"/>
                <a:stretch>
                  <a:fillRect l="-522" r="-1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7365415-DCC9-4D4B-BBF2-35D4CF37D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6F20-561E-447F-8346-9257160F7C5E}" type="slidenum">
              <a:rPr lang="zh-TW" altLang="en-US" smtClean="0"/>
              <a:t>14</a:t>
            </a:fld>
            <a:endParaRPr lang="zh-TW" altLang="en-US"/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4C2A2C43-0F9C-40A0-9F7A-543880187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1682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TIME-INDEPENDENT PRICE IMPACT</a:t>
            </a:r>
            <a:endParaRPr lang="zh-TW" altLang="en-US" sz="32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586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F31E6A-6F08-426D-B4D9-898B3B050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TIME-DEPENDENT PRICE IMPACT</a:t>
            </a:r>
            <a:endParaRPr lang="zh-TW" altLang="en-US" sz="3200" dirty="0"/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2DF4C42A-D730-4D36-9006-69A5416088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773" y="1930138"/>
            <a:ext cx="6797705" cy="793293"/>
          </a:xfrm>
          <a:prstGeom prst="rect">
            <a:avLst/>
          </a:prstGeom>
        </p:spPr>
      </p:pic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C53F149-239A-49F9-AD80-A16938A54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308E2-EAD7-4B9B-B059-0E238B4E7215}" type="slidenum">
              <a:rPr lang="zh-TW" altLang="en-US" smtClean="0"/>
              <a:t>15</a:t>
            </a:fld>
            <a:endParaRPr lang="zh-TW" altLang="en-US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EC69E992-EFA7-4671-B241-25930BA7A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1869" y="2962881"/>
            <a:ext cx="6298815" cy="37625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66581134-195A-4AE8-A92D-35C7321868F7}"/>
                  </a:ext>
                </a:extLst>
              </p:cNvPr>
              <p:cNvSpPr/>
              <p:nvPr/>
            </p:nvSpPr>
            <p:spPr>
              <a:xfrm>
                <a:off x="1275760" y="4513478"/>
                <a:ext cx="8217031" cy="10387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{</m:t>
                    </m:r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zh-TW" altLang="en-US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𝜆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sub>
                    </m:sSub>
                  </m:oMath>
                </a14:m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  <a14:m>
                  <m:oMath xmlns:m="http://schemas.openxmlformats.org/officeDocument/2006/math">
                    <m:f>
                      <m:fPr>
                        <m:type m:val="noBar"/>
                        <m:ctrlPr>
                          <a:rPr lang="en-US" altLang="zh-TW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TW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altLang="zh-TW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den>
                    </m:f>
                    <m:r>
                      <a:rPr lang="en-US" altLang="zh-TW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describes only the permanent price impact</a:t>
                </a:r>
              </a:p>
              <a:p>
                <a:endParaRPr lang="en-US" altLang="zh-TW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{</m:t>
                        </m:r>
                        <m:r>
                          <a:rPr lang="zh-TW" altLang="en-US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sub>
                    </m:sSub>
                    <m:r>
                      <m:rPr>
                        <m:nor/>
                      </m:rPr>
                      <a:rPr lang="en-US" altLang="zh-TW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}</m:t>
                    </m:r>
                    <m:f>
                      <m:fPr>
                        <m:type m:val="noBar"/>
                        <m:ctrlPr>
                          <a:rPr lang="en-US" altLang="zh-TW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TW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altLang="zh-TW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</m:oMath>
                </a14:m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includes permanent and temporary impact</a:t>
                </a:r>
              </a:p>
            </p:txBody>
          </p:sp>
        </mc:Choice>
        <mc:Fallback xmlns=""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66581134-195A-4AE8-A92D-35C7321868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760" y="4513478"/>
                <a:ext cx="8217031" cy="1038746"/>
              </a:xfrm>
              <a:prstGeom prst="rect">
                <a:avLst/>
              </a:prstGeom>
              <a:blipFill>
                <a:blip r:embed="rId4"/>
                <a:stretch>
                  <a:fillRect l="-223" t="-585" b="-467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5205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210ADD-E818-4005-83FE-560F73EA8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1" name="內容版面配置區 10">
            <a:extLst>
              <a:ext uri="{FF2B5EF4-FFF2-40B4-BE49-F238E27FC236}">
                <a16:creationId xmlns:a16="http://schemas.microsoft.com/office/drawing/2014/main" id="{E7860399-2281-4388-A4EB-671E8C8ADA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634" y="4010638"/>
            <a:ext cx="4850345" cy="2347300"/>
          </a:xfrm>
        </p:spPr>
      </p:pic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9138188-1E06-45D7-B63D-E6C431BC7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308E2-EAD7-4B9B-B059-0E238B4E7215}" type="slidenum">
              <a:rPr lang="zh-TW" altLang="en-US" smtClean="0"/>
              <a:t>16</a:t>
            </a:fld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0FF4FF3-F595-47B9-B334-5C813922F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028" y="4519625"/>
            <a:ext cx="5499994" cy="1148351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C90327ED-B68A-4344-9B87-7334C59286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681037"/>
            <a:ext cx="7523375" cy="3329601"/>
          </a:xfrm>
          <a:prstGeom prst="rect">
            <a:avLst/>
          </a:prstGeom>
        </p:spPr>
      </p:pic>
      <p:sp>
        <p:nvSpPr>
          <p:cNvPr id="8" name="橢圓 7">
            <a:extLst>
              <a:ext uri="{FF2B5EF4-FFF2-40B4-BE49-F238E27FC236}">
                <a16:creationId xmlns:a16="http://schemas.microsoft.com/office/drawing/2014/main" id="{5D84944F-09B7-40A4-B489-5E64E16ABE78}"/>
              </a:ext>
            </a:extLst>
          </p:cNvPr>
          <p:cNvSpPr/>
          <p:nvPr/>
        </p:nvSpPr>
        <p:spPr>
          <a:xfrm>
            <a:off x="3648173" y="1979629"/>
            <a:ext cx="886120" cy="556181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>
            <a:extLst>
              <a:ext uri="{FF2B5EF4-FFF2-40B4-BE49-F238E27FC236}">
                <a16:creationId xmlns:a16="http://schemas.microsoft.com/office/drawing/2014/main" id="{956D238F-7401-4E5F-A8D5-E1C5A598F4C6}"/>
              </a:ext>
            </a:extLst>
          </p:cNvPr>
          <p:cNvSpPr/>
          <p:nvPr/>
        </p:nvSpPr>
        <p:spPr>
          <a:xfrm>
            <a:off x="2762053" y="2843866"/>
            <a:ext cx="886120" cy="556181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6A4A25D7-D413-4E7A-AC4D-678B815689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022" y="4178131"/>
            <a:ext cx="5188799" cy="2178219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5E80EF2E-CBF5-4B27-B4FA-30E71F5C28B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74386" b="8061"/>
          <a:stretch/>
        </p:blipFill>
        <p:spPr>
          <a:xfrm>
            <a:off x="9740415" y="1760767"/>
            <a:ext cx="1613385" cy="345927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</p:pic>
    </p:spTree>
    <p:extLst>
      <p:ext uri="{BB962C8B-B14F-4D97-AF65-F5344CB8AC3E}">
        <p14:creationId xmlns:p14="http://schemas.microsoft.com/office/powerpoint/2010/main" val="373277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A9D279-F289-4480-933C-D3D1934FB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要如何確定沒有套利空間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 marL="0" indent="0">
              <a:buNone/>
            </a:pP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-&gt;</a:t>
            </a:r>
          </a:p>
          <a:p>
            <a:pPr marL="0" indent="0">
              <a:buNone/>
            </a:pP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-&gt;</a:t>
            </a:r>
          </a:p>
          <a:p>
            <a:pPr marL="0" indent="0">
              <a:buNone/>
            </a:pP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-&gt;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C6DF307-8639-4831-8005-FD8BB045E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308E2-EAD7-4B9B-B059-0E238B4E7215}" type="slidenum">
              <a:rPr lang="zh-TW" altLang="en-US" smtClean="0"/>
              <a:t>17</a:t>
            </a:fld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FB01F71-8C6B-472D-9977-467763C5C6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609" y="1602744"/>
            <a:ext cx="6139297" cy="1281832"/>
          </a:xfrm>
          <a:prstGeom prst="rect">
            <a:avLst/>
          </a:prstGeom>
        </p:spPr>
      </p:pic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84CA753C-EDD9-464C-8E30-8DB1CFF70042}"/>
              </a:ext>
            </a:extLst>
          </p:cNvPr>
          <p:cNvCxnSpPr>
            <a:cxnSpLocks/>
          </p:cNvCxnSpPr>
          <p:nvPr/>
        </p:nvCxnSpPr>
        <p:spPr>
          <a:xfrm>
            <a:off x="1536569" y="2026737"/>
            <a:ext cx="4134853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0" name="群組 9">
            <a:extLst>
              <a:ext uri="{FF2B5EF4-FFF2-40B4-BE49-F238E27FC236}">
                <a16:creationId xmlns:a16="http://schemas.microsoft.com/office/drawing/2014/main" id="{ECD07B51-7F2C-4D7A-93DA-849A24008C63}"/>
              </a:ext>
            </a:extLst>
          </p:cNvPr>
          <p:cNvGrpSpPr/>
          <p:nvPr/>
        </p:nvGrpSpPr>
        <p:grpSpPr>
          <a:xfrm>
            <a:off x="1321429" y="5388861"/>
            <a:ext cx="3853885" cy="392901"/>
            <a:chOff x="4642908" y="3962744"/>
            <a:chExt cx="3687555" cy="339355"/>
          </a:xfrm>
        </p:grpSpPr>
        <p:sp>
          <p:nvSpPr>
            <p:cNvPr id="8" name="Rectangle 1">
              <a:extLst>
                <a:ext uri="{FF2B5EF4-FFF2-40B4-BE49-F238E27FC236}">
                  <a16:creationId xmlns:a16="http://schemas.microsoft.com/office/drawing/2014/main" id="{5A08E4F1-9718-4637-82DF-EA24F0B2E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2908" y="4009685"/>
              <a:ext cx="3141187" cy="2924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TW" altLang="zh-TW" sz="1600" b="0" i="1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定義：對於任一</a:t>
              </a:r>
              <a:r>
                <a:rPr kumimoji="0" lang="en-US" altLang="zh-TW" sz="1600" b="0" i="1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       </a:t>
              </a:r>
              <a:r>
                <a:rPr kumimoji="0" lang="zh-TW" altLang="zh-TW" sz="1600" b="0" i="1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 </a:t>
              </a:r>
              <a:r>
                <a:rPr kumimoji="0" lang="zh-TW" altLang="zh-TW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  </a:t>
              </a:r>
              <a:r>
                <a:rPr kumimoji="0" lang="zh-TW" altLang="zh-TW" sz="900" b="0" i="1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，</a:t>
              </a:r>
              <a:r>
                <a:rPr kumimoji="0" lang="zh-TW" altLang="zh-TW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  </a:t>
              </a:r>
              <a:r>
                <a:rPr kumimoji="0" lang="zh-TW" altLang="zh-TW" sz="105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endParaRPr kumimoji="0" lang="zh-TW" altLang="zh-TW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pic>
          <p:nvPicPr>
            <p:cNvPr id="9" name="圖片 8">
              <a:extLst>
                <a:ext uri="{FF2B5EF4-FFF2-40B4-BE49-F238E27FC236}">
                  <a16:creationId xmlns:a16="http://schemas.microsoft.com/office/drawing/2014/main" id="{B0EEADDA-A578-426B-BCD9-CCB31E3F70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37726" y="3962744"/>
              <a:ext cx="1092737" cy="246250"/>
            </a:xfrm>
            <a:prstGeom prst="rect">
              <a:avLst/>
            </a:prstGeom>
          </p:spPr>
        </p:pic>
        <p:pic>
          <p:nvPicPr>
            <p:cNvPr id="1029" name="Picture 5" descr="\mathbf{x}\in\mathbb{R}^n">
              <a:extLst>
                <a:ext uri="{FF2B5EF4-FFF2-40B4-BE49-F238E27FC236}">
                  <a16:creationId xmlns:a16="http://schemas.microsoft.com/office/drawing/2014/main" id="{0DC3F855-7D1E-459E-B638-DAB0D0AB26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33252" y="4007436"/>
              <a:ext cx="818650" cy="2171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id="{7B6F1591-B10D-4D8B-A578-7D8CDD2C4672}"/>
                  </a:ext>
                </a:extLst>
              </p:cNvPr>
              <p:cNvSpPr/>
              <p:nvPr/>
            </p:nvSpPr>
            <p:spPr>
              <a:xfrm>
                <a:off x="665375" y="572802"/>
                <a:ext cx="4708918" cy="3758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altLang="zh-TW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𝜠</m:t>
                    </m:r>
                    <m:r>
                      <a:rPr lang="en-US" altLang="zh-TW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</m:t>
                    </m:r>
                    <m:r>
                      <a:rPr lang="zh-TW" alt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  <m:r>
                      <a:rPr lang="en-US" altLang="zh-TW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TW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𝒒</m:t>
                        </m:r>
                      </m:e>
                      <m:sup>
                        <m:r>
                          <a:rPr lang="en-US" altLang="zh-TW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TW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 </m:t>
                        </m:r>
                        <m:r>
                          <a:rPr lang="en-US" altLang="zh-TW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𝑵</m:t>
                        </m:r>
                      </m:sup>
                    </m:sSup>
                    <m:r>
                      <a:rPr lang="en-US" altLang="zh-TW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)]</m:t>
                    </m:r>
                  </m:oMath>
                </a14:m>
                <a:r>
                  <a:rPr lang="en-US" altLang="zh-TW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&gt; 0 and there is price manipulation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id="{7B6F1591-B10D-4D8B-A578-7D8CDD2C46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375" y="572802"/>
                <a:ext cx="4708918" cy="375872"/>
              </a:xfrm>
              <a:prstGeom prst="rect">
                <a:avLst/>
              </a:prstGeom>
              <a:blipFill>
                <a:blip r:embed="rId5"/>
                <a:stretch>
                  <a:fillRect t="-9677" r="-517" b="-2258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矩形 14">
            <a:extLst>
              <a:ext uri="{FF2B5EF4-FFF2-40B4-BE49-F238E27FC236}">
                <a16:creationId xmlns:a16="http://schemas.microsoft.com/office/drawing/2014/main" id="{88397526-6F2E-4C95-8CD1-9929E57DFA9C}"/>
              </a:ext>
            </a:extLst>
          </p:cNvPr>
          <p:cNvSpPr/>
          <p:nvPr/>
        </p:nvSpPr>
        <p:spPr>
          <a:xfrm>
            <a:off x="5430625" y="61112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當 </a:t>
            </a:r>
            <a:r>
              <a:rPr lang="en-US" altLang="zh-TW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expected</a:t>
            </a:r>
            <a:r>
              <a:rPr lang="zh-TW" altLang="en-US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profit</a:t>
            </a:r>
            <a:r>
              <a:rPr lang="zh-TW" altLang="en-US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&gt;0</a:t>
            </a:r>
            <a:r>
              <a:rPr lang="zh-TW" altLang="en-US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 會有價格操弄的機會</a:t>
            </a:r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0AEA018E-11F3-44B3-BCD9-FE7CB4E50B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49" r="39783" b="62923"/>
          <a:stretch/>
        </p:blipFill>
        <p:spPr>
          <a:xfrm>
            <a:off x="1405753" y="3886222"/>
            <a:ext cx="2588857" cy="475269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23C874F5-4C19-4B73-807E-81101D67902B}"/>
              </a:ext>
            </a:extLst>
          </p:cNvPr>
          <p:cNvSpPr txBox="1"/>
          <p:nvPr/>
        </p:nvSpPr>
        <p:spPr>
          <a:xfrm>
            <a:off x="4051186" y="393919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&lt;= 0</a:t>
            </a:r>
            <a:endParaRPr lang="zh-TW" altLang="en-US" dirty="0"/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EBB1ECDD-CBFD-477E-BBE6-7FBB322A51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01" r="39783" b="69726"/>
          <a:stretch/>
        </p:blipFill>
        <p:spPr>
          <a:xfrm>
            <a:off x="1457325" y="4361491"/>
            <a:ext cx="2168166" cy="388069"/>
          </a:xfrm>
          <a:prstGeom prst="rect">
            <a:avLst/>
          </a:prstGeom>
        </p:spPr>
      </p:pic>
      <p:sp>
        <p:nvSpPr>
          <p:cNvPr id="20" name="文字方塊 19">
            <a:extLst>
              <a:ext uri="{FF2B5EF4-FFF2-40B4-BE49-F238E27FC236}">
                <a16:creationId xmlns:a16="http://schemas.microsoft.com/office/drawing/2014/main" id="{1AD84369-5A63-449C-A120-546626DCD2C1}"/>
              </a:ext>
            </a:extLst>
          </p:cNvPr>
          <p:cNvSpPr txBox="1"/>
          <p:nvPr/>
        </p:nvSpPr>
        <p:spPr>
          <a:xfrm>
            <a:off x="3786059" y="4399103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&gt;=0</a:t>
            </a:r>
            <a:endParaRPr lang="zh-TW" alt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93DF2EE5-BE0F-43BB-8F59-E0F4E7A8482A}"/>
              </a:ext>
            </a:extLst>
          </p:cNvPr>
          <p:cNvSpPr/>
          <p:nvPr/>
        </p:nvSpPr>
        <p:spPr>
          <a:xfrm>
            <a:off x="1405753" y="4928948"/>
            <a:ext cx="75645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x=[q</a:t>
            </a:r>
            <a:r>
              <a:rPr lang="en-US" altLang="zh-TW" baseline="-25000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2,3</a:t>
            </a:r>
            <a:r>
              <a:rPr lang="en-US" altLang="zh-TW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q</a:t>
            </a:r>
            <a:r>
              <a:rPr lang="en-US" altLang="zh-TW" baseline="-25000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3,3</a:t>
            </a:r>
            <a:r>
              <a:rPr lang="en-US" altLang="zh-TW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r>
              <a:rPr lang="zh-TW" altLang="en-US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為任意不為</a:t>
            </a:r>
            <a:r>
              <a:rPr lang="en-US" altLang="zh-TW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en-US" altLang="zh-TW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vector, </a:t>
            </a:r>
            <a:r>
              <a:rPr lang="zh-TW" altLang="en-US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故要滿足</a:t>
            </a:r>
            <a:r>
              <a:rPr lang="en-US" altLang="zh-TW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dirty="0" err="1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TW" baseline="30000" dirty="0" err="1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lang="en-US" altLang="zh-TW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)Ax&gt;=0, A</a:t>
            </a:r>
            <a:r>
              <a:rPr lang="zh-TW" altLang="en-US" dirty="0">
                <a:solidFill>
                  <a:srgbClr val="05050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為半正定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16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850F5C-62B6-440B-B91D-469D43164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87" y="484576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056DA55-E149-4B4D-8B36-7CD6B603D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587" y="1643884"/>
            <a:ext cx="11123646" cy="436682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any market, trades can affect prices.</a:t>
            </a:r>
          </a:p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traders want to generate infinite expected profits through price manipulation and quasi-arbitrage.</a:t>
            </a:r>
          </a:p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 , the absence of quasi-arbitrage is tantamount to market viability.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7C45494-750B-49E9-A9A8-9F3231BDE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17C74-A3BA-4C0E-BBBF-668D49289B97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01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AA4F4A-63E2-4515-8CAF-940097A27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19" y="375687"/>
            <a:ext cx="10515600" cy="1325563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Statement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2534ABF-8F4B-4D11-BA4C-7DFC67770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19" y="1554163"/>
            <a:ext cx="10759751" cy="4802187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we want to rule out quasi-arbitrage and manipulation to support viable market prices,</a:t>
            </a:r>
          </a:p>
          <a:p>
            <a:pPr lvl="1"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possible relations between price changes and trades that rule out quasi-arbitrage?</a:t>
            </a:r>
          </a:p>
          <a:p>
            <a:pPr lvl="1"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conditions that are implied by the absence of quasi-arbitrage or the absence of price manipulation?</a:t>
            </a:r>
          </a:p>
          <a:p>
            <a:pPr lvl="1">
              <a:lnSpc>
                <a:spcPct val="150000"/>
              </a:lnSpc>
            </a:pPr>
            <a:endParaRPr lang="en-US" altLang="zh-TW" dirty="0"/>
          </a:p>
          <a:p>
            <a:pPr>
              <a:lnSpc>
                <a:spcPct val="150000"/>
              </a:lnSpc>
            </a:pP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DCCD1AC-63B1-47FE-9D90-CD0AE4995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17C74-A3BA-4C0E-BBBF-668D49289B97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681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67630F-2021-4CEA-97B8-C954A7FBC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Trading Environment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D99D840-3597-4E85-A741-F571A0ED5A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9257522" cy="3950024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Time interval (0,1]</a:t>
                </a:r>
              </a:p>
              <a:p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Trade at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altLang="zh-TW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𝑁</m:t>
                    </m:r>
                  </m:oMath>
                </a14:m>
                <a:r>
                  <a:rPr lang="en-US" altLang="zh-TW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𝑁</m:t>
                    </m:r>
                  </m:oMath>
                </a14:m>
                <a:r>
                  <a:rPr lang="en-US" altLang="zh-TW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altLang="zh-TW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altLang="zh-TW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𝑁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≡</m:t>
                    </m:r>
                  </m:oMath>
                </a14:m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TW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en-US" altLang="zh-TW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each period n ,the initial price of the asset</a:t>
                </a:r>
                <a:r>
                  <a:rPr lang="zh-TW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b="0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n,N</a:t>
                </a:r>
                <a:endParaRPr lang="en-US" altLang="zh-TW" b="0" baseline="-25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TW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Transaction price at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altLang="zh-TW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𝑁</m:t>
                    </m:r>
                  </m:oMath>
                </a14:m>
                <a:r>
                  <a:rPr lang="en-US" altLang="zh-TW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</m:oMath>
                </a14:m>
                <a:endParaRPr lang="en-US" altLang="zh-TW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TW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trade quantity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</m:oMath>
                </a14:m>
                <a:endParaRPr lang="en-US" altLang="zh-TW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altLang="zh-TW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D99D840-3597-4E85-A741-F571A0ED5A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9257522" cy="3950024"/>
              </a:xfrm>
              <a:blipFill>
                <a:blip r:embed="rId2"/>
                <a:stretch>
                  <a:fillRect l="-1186" t="-262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B877112-2D2C-471E-A545-A5A2E13A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17C74-A3BA-4C0E-BBBF-668D49289B97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5319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273F02D6-6869-4DC1-B807-6CF6F1E725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944510"/>
                <a:ext cx="9584094" cy="4211281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altLang="zh-TW" sz="24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:Price-impact function , includes permanent and temporary impact.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</m:oMath>
                </a14:m>
                <a:r>
                  <a:rPr lang="en-US" altLang="zh-TW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Price-update function , describes only the permanent price impact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altLang="zh-TW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Temporary price impact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+1,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sz="2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altLang="zh-TW" sz="2400" u="wavyHeavy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altLang="zh-TW" sz="2400" u="wavyHeavy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altLang="zh-TW" sz="2400" u="wavyHeavy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zh-TW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273F02D6-6869-4DC1-B807-6CF6F1E725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44510"/>
                <a:ext cx="9584094" cy="4211281"/>
              </a:xfrm>
              <a:blipFill>
                <a:blip r:embed="rId2"/>
                <a:stretch>
                  <a:fillRect l="-891" t="-202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2D9C57-2858-4894-AD8D-96E03E695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09212" y="6314473"/>
            <a:ext cx="2743200" cy="365125"/>
          </a:xfrm>
        </p:spPr>
        <p:txBody>
          <a:bodyPr/>
          <a:lstStyle/>
          <a:p>
            <a:fld id="{48917C74-A3BA-4C0E-BBBF-668D49289B97}" type="slidenum">
              <a:rPr lang="zh-TW" altLang="en-US" smtClean="0"/>
              <a:t>5</a:t>
            </a:fld>
            <a:endParaRPr lang="zh-TW" altLang="en-US"/>
          </a:p>
        </p:txBody>
      </p:sp>
      <p:pic>
        <p:nvPicPr>
          <p:cNvPr id="5" name="內容版面配置區 3">
            <a:extLst>
              <a:ext uri="{FF2B5EF4-FFF2-40B4-BE49-F238E27FC236}">
                <a16:creationId xmlns:a16="http://schemas.microsoft.com/office/drawing/2014/main" id="{EE6CC3C6-CD0E-48C0-A994-088514B008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71" y="4265938"/>
            <a:ext cx="6409267" cy="106821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內容版面配置區 2">
                <a:extLst>
                  <a:ext uri="{FF2B5EF4-FFF2-40B4-BE49-F238E27FC236}">
                    <a16:creationId xmlns:a16="http://schemas.microsoft.com/office/drawing/2014/main" id="{2AE44438-F67E-45BC-B389-8DC637498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42432" y="5451624"/>
                <a:ext cx="9537442" cy="9237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ü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TW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η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Crowd trading volume </a:t>
                </a:r>
              </a:p>
              <a:p>
                <a:pPr>
                  <a:buFont typeface="Wingdings" panose="05000000000000000000" pitchFamily="2" charset="2"/>
                  <a:buChar char="ü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TW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ε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r>
                      <a:rPr lang="en-US" altLang="zh-TW" sz="2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</m:oMath>
                </a14:m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Latest news revealed at the beginning of period n</a:t>
                </a:r>
                <a:endParaRPr lang="en-US" altLang="zh-TW" sz="2000" u="wavyHeavy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Wingdings" panose="05000000000000000000" pitchFamily="2" charset="2"/>
                  <a:buChar char="ü"/>
                </a:pPr>
                <a:endParaRPr lang="zh-TW" alt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內容版面配置區 2">
                <a:extLst>
                  <a:ext uri="{FF2B5EF4-FFF2-40B4-BE49-F238E27FC236}">
                    <a16:creationId xmlns:a16="http://schemas.microsoft.com/office/drawing/2014/main" id="{2AE44438-F67E-45BC-B389-8DC637498B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2432" y="5451624"/>
                <a:ext cx="9537442" cy="923732"/>
              </a:xfrm>
              <a:prstGeom prst="rect">
                <a:avLst/>
              </a:prstGeom>
              <a:blipFill>
                <a:blip r:embed="rId4"/>
                <a:stretch>
                  <a:fillRect l="-575" t="-657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標題 1">
            <a:extLst>
              <a:ext uri="{FF2B5EF4-FFF2-40B4-BE49-F238E27FC236}">
                <a16:creationId xmlns:a16="http://schemas.microsoft.com/office/drawing/2014/main" id="{E82EC380-581C-4E6F-8A7A-E3217842A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058" y="3582049"/>
            <a:ext cx="8231154" cy="625151"/>
          </a:xfrm>
        </p:spPr>
        <p:txBody>
          <a:bodyPr>
            <a:noAutofit/>
          </a:bodyPr>
          <a:lstStyle/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trades affect price changes</a:t>
            </a: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850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7A70C358-86B6-4BE4-967C-4E638706A6C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02457" y="3316630"/>
                <a:ext cx="10515600" cy="244725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Setting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m:rPr>
                            <m:sty m:val="p"/>
                          </m:rPr>
                          <a:rPr lang="el-GR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α</m:t>
                        </m:r>
                      </m:e>
                    </m:d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 (1), where </a:t>
                </a:r>
                <a:r>
                  <a:rPr lang="el-GR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 ∈ [0</a:t>
                </a:r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l-GR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1]</a:t>
                </a:r>
                <a:endParaRPr lang="en-US" altLang="zh-TW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altLang="zh-TW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altLang="zh-TW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altLang="zh-TW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TW" sz="2000" dirty="0"/>
                  <a:t>In this case, temporary and permanent price changes are closely linked.</a:t>
                </a:r>
              </a:p>
              <a:p>
                <a:r>
                  <a:rPr lang="en-US" altLang="zh-TW" sz="2000" dirty="0"/>
                  <a:t>This will allow the derivation of stronger conditions that are implied by the absence of quasi-arbitrage or the absence of price manipulation.</a:t>
                </a:r>
                <a:endParaRPr lang="en-US" altLang="zh-TW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zh-TW" alt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7A70C358-86B6-4BE4-967C-4E638706A6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2457" y="3316630"/>
                <a:ext cx="10515600" cy="2447252"/>
              </a:xfrm>
              <a:blipFill>
                <a:blip r:embed="rId2"/>
                <a:stretch>
                  <a:fillRect l="-522" t="-3731" b="-447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圖片 3">
            <a:extLst>
              <a:ext uri="{FF2B5EF4-FFF2-40B4-BE49-F238E27FC236}">
                <a16:creationId xmlns:a16="http://schemas.microsoft.com/office/drawing/2014/main" id="{CD8F331C-5FC6-4A9E-B76E-5E965ECDC8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126" y="1387087"/>
            <a:ext cx="7553715" cy="1652780"/>
          </a:xfrm>
          <a:prstGeom prst="rect">
            <a:avLst/>
          </a:prstGeom>
        </p:spPr>
      </p:pic>
      <p:pic>
        <p:nvPicPr>
          <p:cNvPr id="5" name="內容版面配置區 3">
            <a:extLst>
              <a:ext uri="{FF2B5EF4-FFF2-40B4-BE49-F238E27FC236}">
                <a16:creationId xmlns:a16="http://schemas.microsoft.com/office/drawing/2014/main" id="{BC1C5CCF-8E25-40A0-87A5-BEEF2FBAAA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3168" y="3764256"/>
            <a:ext cx="5444988" cy="907497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D8AFFDE5-2094-4B5B-9078-48B844352C54}"/>
              </a:ext>
            </a:extLst>
          </p:cNvPr>
          <p:cNvCxnSpPr/>
          <p:nvPr/>
        </p:nvCxnSpPr>
        <p:spPr>
          <a:xfrm>
            <a:off x="4117910" y="2401076"/>
            <a:ext cx="2015412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投影片編號版面配置區 9">
            <a:extLst>
              <a:ext uri="{FF2B5EF4-FFF2-40B4-BE49-F238E27FC236}">
                <a16:creationId xmlns:a16="http://schemas.microsoft.com/office/drawing/2014/main" id="{7F7FCD29-114F-41F8-81C7-A7F9FF18B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17C74-A3BA-4C0E-BBBF-668D49289B97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8971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BFC72C9-9063-4327-853A-4FD9C252E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7200" y="4265623"/>
            <a:ext cx="10515600" cy="1021556"/>
          </a:xfrm>
        </p:spPr>
        <p:txBody>
          <a:bodyPr>
            <a:norm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 change is a function of the current trades and randomness only</a:t>
            </a:r>
          </a:p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trade has only a permanent impact on the security price</a:t>
            </a:r>
          </a:p>
          <a:p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598CA840-AA0A-4932-832B-66D8A0373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806" y="3314444"/>
            <a:ext cx="6092615" cy="5247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>
                <a:extLst>
                  <a:ext uri="{FF2B5EF4-FFF2-40B4-BE49-F238E27FC236}">
                    <a16:creationId xmlns:a16="http://schemas.microsoft.com/office/drawing/2014/main" id="{4247DEB3-5D0E-4F3A-AE15-B37B8C236E03}"/>
                  </a:ext>
                </a:extLst>
              </p:cNvPr>
              <p:cNvSpPr/>
              <p:nvPr/>
            </p:nvSpPr>
            <p:spPr>
              <a:xfrm>
                <a:off x="1417200" y="1026454"/>
                <a:ext cx="3327844" cy="4135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When α = 0, i.e.,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sub>
                        </m:s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</m:oMath>
                </a14:m>
                <a:endParaRPr lang="zh-TW" alt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矩形 9">
                <a:extLst>
                  <a:ext uri="{FF2B5EF4-FFF2-40B4-BE49-F238E27FC236}">
                    <a16:creationId xmlns:a16="http://schemas.microsoft.com/office/drawing/2014/main" id="{4247DEB3-5D0E-4F3A-AE15-B37B8C236E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200" y="1026454"/>
                <a:ext cx="3327844" cy="413511"/>
              </a:xfrm>
              <a:prstGeom prst="rect">
                <a:avLst/>
              </a:prstGeom>
              <a:blipFill>
                <a:blip r:embed="rId3"/>
                <a:stretch>
                  <a:fillRect l="-1832" t="-7353" b="-2205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圖片 10">
            <a:extLst>
              <a:ext uri="{FF2B5EF4-FFF2-40B4-BE49-F238E27FC236}">
                <a16:creationId xmlns:a16="http://schemas.microsoft.com/office/drawing/2014/main" id="{B9CE8943-262C-4451-9600-076BABCD469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6775"/>
          <a:stretch/>
        </p:blipFill>
        <p:spPr>
          <a:xfrm>
            <a:off x="1259352" y="1570821"/>
            <a:ext cx="6376018" cy="1021556"/>
          </a:xfrm>
          <a:prstGeom prst="rect">
            <a:avLst/>
          </a:prstGeom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5B998FE6-B5F5-4FD0-B502-A6545ED91F94}"/>
              </a:ext>
            </a:extLst>
          </p:cNvPr>
          <p:cNvSpPr/>
          <p:nvPr/>
        </p:nvSpPr>
        <p:spPr>
          <a:xfrm>
            <a:off x="1417200" y="2714689"/>
            <a:ext cx="3327844" cy="413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 Simplifies to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5CFE33AE-8019-449B-A24B-4CE9C51FE868}"/>
              </a:ext>
            </a:extLst>
          </p:cNvPr>
          <p:cNvCxnSpPr/>
          <p:nvPr/>
        </p:nvCxnSpPr>
        <p:spPr>
          <a:xfrm>
            <a:off x="4192498" y="2091287"/>
            <a:ext cx="2015412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0FD2613D-9958-4D1B-A280-DEF6C82C4274}"/>
              </a:ext>
            </a:extLst>
          </p:cNvPr>
          <p:cNvCxnSpPr/>
          <p:nvPr/>
        </p:nvCxnSpPr>
        <p:spPr>
          <a:xfrm>
            <a:off x="3831714" y="2523606"/>
            <a:ext cx="2015412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59540289-173A-428B-831A-B8FD5DF01EB2}"/>
              </a:ext>
            </a:extLst>
          </p:cNvPr>
          <p:cNvCxnSpPr>
            <a:cxnSpLocks/>
          </p:cNvCxnSpPr>
          <p:nvPr/>
        </p:nvCxnSpPr>
        <p:spPr>
          <a:xfrm>
            <a:off x="4192498" y="3839228"/>
            <a:ext cx="285516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投影片編號版面配置區 17">
            <a:extLst>
              <a:ext uri="{FF2B5EF4-FFF2-40B4-BE49-F238E27FC236}">
                <a16:creationId xmlns:a16="http://schemas.microsoft.com/office/drawing/2014/main" id="{2716B3E2-6D01-4928-B87E-40574A035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17C74-A3BA-4C0E-BBBF-668D49289B97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974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A8D210-19E9-4FF9-8C35-021C50BB3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437356"/>
            <a:ext cx="10515600" cy="1325563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準套利與純套利之差異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1B0DBB8-D37D-4280-A4EE-DDCC5036894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32934" y="2011678"/>
          <a:ext cx="9599209" cy="3295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621">
                  <a:extLst>
                    <a:ext uri="{9D8B030D-6E8A-4147-A177-3AD203B41FA5}">
                      <a16:colId xmlns:a16="http://schemas.microsoft.com/office/drawing/2014/main" val="3664439533"/>
                    </a:ext>
                  </a:extLst>
                </a:gridCol>
                <a:gridCol w="2732507">
                  <a:extLst>
                    <a:ext uri="{9D8B030D-6E8A-4147-A177-3AD203B41FA5}">
                      <a16:colId xmlns:a16="http://schemas.microsoft.com/office/drawing/2014/main" val="2570907133"/>
                    </a:ext>
                  </a:extLst>
                </a:gridCol>
                <a:gridCol w="3890081">
                  <a:extLst>
                    <a:ext uri="{9D8B030D-6E8A-4147-A177-3AD203B41FA5}">
                      <a16:colId xmlns:a16="http://schemas.microsoft.com/office/drawing/2014/main" val="992299971"/>
                    </a:ext>
                  </a:extLst>
                </a:gridCol>
              </a:tblGrid>
              <a:tr h="740203"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準套利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純套利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281016"/>
                  </a:ext>
                </a:extLst>
              </a:tr>
              <a:tr h="127761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是否有現貨部位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無</a:t>
                      </a:r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原始投資額為</a:t>
                      </a:r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0)</a:t>
                      </a:r>
                    </a:p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需同時買賣現貨及期貨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28862"/>
                  </a:ext>
                </a:extLst>
              </a:tr>
              <a:tr h="12776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交易成本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低手續費</a:t>
                      </a:r>
                      <a:endParaRPr lang="en-US" altLang="zh-TW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低模擬誤差成本</a:t>
                      </a:r>
                      <a:endParaRPr lang="en-US" altLang="zh-TW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成本較高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5022193"/>
                  </a:ext>
                </a:extLst>
              </a:tr>
            </a:tbl>
          </a:graphicData>
        </a:graphic>
      </p:graphicFrame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A64AD01-DE09-4A8F-B744-1FB4C9F31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5F8B-59AF-4C3F-90E6-207ADD9CE2C0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861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4B98BE-02FA-4E42-B26D-AA2F3E374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Price Manipulation and Quasi-Arbitrage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CC72C3EA-441D-4D0C-BC6E-25F1855CBC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5629" y="1498788"/>
                <a:ext cx="10986247" cy="4351338"/>
              </a:xfrm>
            </p:spPr>
            <p:txBody>
              <a:bodyPr/>
              <a:lstStyle/>
              <a:p>
                <a:r>
                  <a:rPr lang="en-US" altLang="zh-TW" sz="2000" b="0" dirty="0"/>
                  <a:t>A sequence of trades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0,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</m:sSup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sSubSup>
                      <m:sSub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𝑁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sup>
                    </m:sSubSup>
                  </m:oMath>
                </a14:m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a round-trip trade if the sum of all these trades is zero, i.e.,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p>
                      <m:e>
                        <m:sSub>
                          <m:sSubPr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sub>
                        </m:s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=0. </m:t>
                        </m:r>
                      </m:e>
                    </m:nary>
                  </m:oMath>
                </a14:m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This sequence may contain trades is zero and thus the actual number of trades , T(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𝑞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p>
                    </m:sSup>
                  </m:oMath>
                </a14:m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may be less than N.</a:t>
                </a:r>
              </a:p>
              <a:p>
                <a:r>
                  <a:rPr lang="en-US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profit of a round-trip trade is given by</a:t>
                </a:r>
              </a:p>
              <a:p>
                <a:endParaRPr lang="en-US" altLang="zh-TW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0,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p>
                          </m:sSup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≡−</m:t>
                      </m:r>
                      <m:nary>
                        <m:naryPr>
                          <m:chr m:val="∑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b>
                          </m:sSub>
                        </m:e>
                      </m:nary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𝑇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𝑁</m:t>
                          </m:r>
                        </m:sup>
                      </m:sSup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))</m:t>
                      </m:r>
                    </m:oMath>
                  </m:oMathPara>
                </a14:m>
                <a:endParaRPr lang="zh-TW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CC72C3EA-441D-4D0C-BC6E-25F1855CBC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5629" y="1498788"/>
                <a:ext cx="10986247" cy="4351338"/>
              </a:xfrm>
              <a:blipFill>
                <a:blip r:embed="rId2"/>
                <a:stretch>
                  <a:fillRect l="-1276" t="-2521" r="-83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7022A96-0E5E-4D70-BF51-D00F55EE3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5F8B-59AF-4C3F-90E6-207ADD9CE2C0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7687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908</Words>
  <Application>Microsoft Office PowerPoint</Application>
  <PresentationFormat>寬螢幕</PresentationFormat>
  <Paragraphs>118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7" baseType="lpstr">
      <vt:lpstr>微軟正黑體</vt:lpstr>
      <vt:lpstr>新細明體</vt:lpstr>
      <vt:lpstr>標楷體</vt:lpstr>
      <vt:lpstr>Arial</vt:lpstr>
      <vt:lpstr>Calibri</vt:lpstr>
      <vt:lpstr>Calibri Light</vt:lpstr>
      <vt:lpstr>Cambria Math</vt:lpstr>
      <vt:lpstr>Times New Roman</vt:lpstr>
      <vt:lpstr>Wingdings</vt:lpstr>
      <vt:lpstr>Office 佈景主題</vt:lpstr>
      <vt:lpstr>Price Manipulation And Quasi-Arbitrage</vt:lpstr>
      <vt:lpstr>Introduction</vt:lpstr>
      <vt:lpstr>Problem Statement</vt:lpstr>
      <vt:lpstr>Trading Environment</vt:lpstr>
      <vt:lpstr>How trades affect price changes</vt:lpstr>
      <vt:lpstr>PowerPoint 簡報</vt:lpstr>
      <vt:lpstr>PowerPoint 簡報</vt:lpstr>
      <vt:lpstr>準套利與純套利之差異</vt:lpstr>
      <vt:lpstr>Definition of Price Manipulation and Quasi-Arbitrage</vt:lpstr>
      <vt:lpstr>PowerPoint 簡報</vt:lpstr>
      <vt:lpstr>Market Viability</vt:lpstr>
      <vt:lpstr>Market classification</vt:lpstr>
      <vt:lpstr>Market classification _ three markets</vt:lpstr>
      <vt:lpstr>TIME-INDEPENDENT PRICE IMPACT</vt:lpstr>
      <vt:lpstr>TIME-DEPENDENT PRICE IMPACT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Manipulation And Quasi-Arbitrage</dc:title>
  <dc:creator>郭盈均</dc:creator>
  <cp:lastModifiedBy>郭盈均</cp:lastModifiedBy>
  <cp:revision>4</cp:revision>
  <dcterms:created xsi:type="dcterms:W3CDTF">2023-03-24T15:37:48Z</dcterms:created>
  <dcterms:modified xsi:type="dcterms:W3CDTF">2023-03-24T15:43:51Z</dcterms:modified>
</cp:coreProperties>
</file>