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6" r:id="rId2"/>
    <p:sldId id="277" r:id="rId3"/>
    <p:sldId id="266" r:id="rId4"/>
    <p:sldId id="267" r:id="rId5"/>
    <p:sldId id="278" r:id="rId6"/>
    <p:sldId id="268" r:id="rId7"/>
    <p:sldId id="269" r:id="rId8"/>
    <p:sldId id="279" r:id="rId9"/>
    <p:sldId id="280" r:id="rId10"/>
    <p:sldId id="281" r:id="rId11"/>
    <p:sldId id="282" r:id="rId12"/>
    <p:sldId id="283" r:id="rId13"/>
    <p:sldId id="284" r:id="rId14"/>
    <p:sldId id="285" r:id="rId15"/>
    <p:sldId id="286" r:id="rId16"/>
    <p:sldId id="288" r:id="rId17"/>
    <p:sldId id="274" r:id="rId18"/>
    <p:sldId id="289" r:id="rId19"/>
    <p:sldId id="290" r:id="rId20"/>
    <p:sldId id="291" r:id="rId21"/>
    <p:sldId id="292" r:id="rId22"/>
    <p:sldId id="293" r:id="rId23"/>
    <p:sldId id="294" r:id="rId24"/>
    <p:sldId id="295" r:id="rId25"/>
    <p:sldId id="296" r:id="rId26"/>
    <p:sldId id="297"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40B2A-F8E8-40BD-9E7F-FC0872C4AFAE}" type="datetimeFigureOut">
              <a:rPr lang="zh-TW" altLang="en-US" smtClean="0"/>
              <a:t>2023/8/11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55D20-DF92-4BB0-B440-374B79718FA4}" type="slidenum">
              <a:rPr lang="zh-TW" altLang="en-US" smtClean="0"/>
              <a:t>‹#›</a:t>
            </a:fld>
            <a:endParaRPr lang="zh-TW" altLang="en-US"/>
          </a:p>
        </p:txBody>
      </p:sp>
    </p:spTree>
    <p:extLst>
      <p:ext uri="{BB962C8B-B14F-4D97-AF65-F5344CB8AC3E}">
        <p14:creationId xmlns:p14="http://schemas.microsoft.com/office/powerpoint/2010/main" val="176981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5D4FDAA-E61E-41AC-AC55-A0FDEBDCA475}" type="slidenum">
              <a:rPr lang="zh-TW" altLang="en-US" smtClean="0"/>
              <a:t>15</a:t>
            </a:fld>
            <a:endParaRPr lang="zh-TW" altLang="en-US"/>
          </a:p>
        </p:txBody>
      </p:sp>
    </p:spTree>
    <p:extLst>
      <p:ext uri="{BB962C8B-B14F-4D97-AF65-F5344CB8AC3E}">
        <p14:creationId xmlns:p14="http://schemas.microsoft.com/office/powerpoint/2010/main" val="199749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EF49F71-F4C2-479C-8322-37DE9D2BB44A}" type="slidenum">
              <a:rPr lang="zh-TW" altLang="en-US" smtClean="0"/>
              <a:t>21</a:t>
            </a:fld>
            <a:endParaRPr lang="zh-TW" altLang="en-US"/>
          </a:p>
        </p:txBody>
      </p:sp>
    </p:spTree>
    <p:extLst>
      <p:ext uri="{BB962C8B-B14F-4D97-AF65-F5344CB8AC3E}">
        <p14:creationId xmlns:p14="http://schemas.microsoft.com/office/powerpoint/2010/main" val="136902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E347A5-1141-4B75-A53B-766410D038C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E0CF48F-1B0A-4381-8376-A08B2F6D1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DF750B2-E6A6-4AF7-AA75-BC2F72E2763E}"/>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5" name="頁尾版面配置區 4">
            <a:extLst>
              <a:ext uri="{FF2B5EF4-FFF2-40B4-BE49-F238E27FC236}">
                <a16:creationId xmlns:a16="http://schemas.microsoft.com/office/drawing/2014/main" id="{96DE5B77-56C8-4BB1-BF55-0461F85425C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731523-DBAC-4C3F-89A6-1EC1579E323C}"/>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253234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A5FFCA-41E0-4C8F-8726-D07EC001BE4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B38EEC7-E946-4AF1-8942-D0A8EB45FD2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E5099B0-6448-45BB-BB19-835187807923}"/>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5" name="頁尾版面配置區 4">
            <a:extLst>
              <a:ext uri="{FF2B5EF4-FFF2-40B4-BE49-F238E27FC236}">
                <a16:creationId xmlns:a16="http://schemas.microsoft.com/office/drawing/2014/main" id="{246013A3-A086-4F9A-AFAD-8A2551AD7E5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0675F7-D7D9-44CB-9449-B61C027C2874}"/>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2344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F22EAA8-FBF7-42EB-8E91-883317E8E8D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F148F41-A2A9-4710-A448-E3AADC15D24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15F7D7C-BCF6-461E-88E8-46830EBD91ED}"/>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5" name="頁尾版面配置區 4">
            <a:extLst>
              <a:ext uri="{FF2B5EF4-FFF2-40B4-BE49-F238E27FC236}">
                <a16:creationId xmlns:a16="http://schemas.microsoft.com/office/drawing/2014/main" id="{86443571-3DDE-4184-89DC-F50F3470A9E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FF2217C-D9CF-4EF7-B1C7-CBD9CD90458A}"/>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69148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19504C-E2B8-408C-9E29-CCDDCB6B8FA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11D8AF5-58CF-4910-B281-19FCC75182D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7DE2C09-46C9-459B-8599-518BD1EAB6F2}"/>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5" name="頁尾版面配置區 4">
            <a:extLst>
              <a:ext uri="{FF2B5EF4-FFF2-40B4-BE49-F238E27FC236}">
                <a16:creationId xmlns:a16="http://schemas.microsoft.com/office/drawing/2014/main" id="{B8D45E78-45AC-43CF-96DF-0E567E06068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6A46BB0-2D3C-41B9-828F-BDE13FA70ADB}"/>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248131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BEEEA4-DC47-410F-A7DF-2B140610CF5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934C5C5-EF29-4F71-94CA-6CAE1145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285E99D-D051-4F87-BA5C-5EABBD3C6DF8}"/>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5" name="頁尾版面配置區 4">
            <a:extLst>
              <a:ext uri="{FF2B5EF4-FFF2-40B4-BE49-F238E27FC236}">
                <a16:creationId xmlns:a16="http://schemas.microsoft.com/office/drawing/2014/main" id="{3C4D6719-EA85-4D2A-BE98-45AFFED9407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99A0CE-10BE-4FE7-A765-CED3F4B4BE7F}"/>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212880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9FDCCD-CB31-4B2C-A9CD-68CCB3C582D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9245DC2-06F7-4D65-B0F5-21F4EA8F2B2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CCE461C-8906-434B-A494-C0F5EB9CD12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ADE9D49-F7BB-4DB9-ADA7-79BA107D79AE}"/>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6" name="頁尾版面配置區 5">
            <a:extLst>
              <a:ext uri="{FF2B5EF4-FFF2-40B4-BE49-F238E27FC236}">
                <a16:creationId xmlns:a16="http://schemas.microsoft.com/office/drawing/2014/main" id="{185B2FF6-C002-4188-BCAE-A3574F42F31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5ED5F45-F6A4-4C58-9067-DF9987AC9B5D}"/>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144490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F32C85-4C09-4960-A62E-BC6AF6E78D3F}"/>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23F5EF2-3398-419D-8132-167232876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5D18153-A6A3-45EF-8559-6700FB490B5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25435E9-B293-496A-9979-B44F3886A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0CE1087-FA04-4EEB-A896-BE5B8517369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AEAE91E-3F11-4C4C-B927-B0A07D7F633F}"/>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8" name="頁尾版面配置區 7">
            <a:extLst>
              <a:ext uri="{FF2B5EF4-FFF2-40B4-BE49-F238E27FC236}">
                <a16:creationId xmlns:a16="http://schemas.microsoft.com/office/drawing/2014/main" id="{3A4FCE7E-2EEE-4367-8657-89E8EBA840B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578CAC9-0AB5-431C-8C39-530F6961EAEF}"/>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366424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EAC11F-6828-4C2C-BE41-C223996CBF7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0D4928B-167A-447D-A458-87549A47D8A0}"/>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4" name="頁尾版面配置區 3">
            <a:extLst>
              <a:ext uri="{FF2B5EF4-FFF2-40B4-BE49-F238E27FC236}">
                <a16:creationId xmlns:a16="http://schemas.microsoft.com/office/drawing/2014/main" id="{2E65FD6A-072E-4644-AEBF-5E602178019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BE97D74-8D93-485A-89A4-6CE22AE1E3AA}"/>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45047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43E73BA-7547-4B6B-99F6-2AB1B6427085}"/>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3" name="頁尾版面配置區 2">
            <a:extLst>
              <a:ext uri="{FF2B5EF4-FFF2-40B4-BE49-F238E27FC236}">
                <a16:creationId xmlns:a16="http://schemas.microsoft.com/office/drawing/2014/main" id="{7C68187B-34E3-4FC4-8CE1-D07CFD4BB4B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8D66E67-DB80-475D-9D9C-0D4933D2B4F5}"/>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207222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FEADF1-A97B-4336-BBD6-CFFE00571C3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270764A-3BF9-4C9B-8445-5F68FA8C7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C5EE5EC-1762-4DFC-AB0A-3684C77CC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87DD3C0-0984-4543-A1FE-9B6CDCFF7120}"/>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6" name="頁尾版面配置區 5">
            <a:extLst>
              <a:ext uri="{FF2B5EF4-FFF2-40B4-BE49-F238E27FC236}">
                <a16:creationId xmlns:a16="http://schemas.microsoft.com/office/drawing/2014/main" id="{C4009DF2-868A-4037-8B04-F773B8743FA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3736B60-4759-46C0-80B5-5AA97BF7B8AC}"/>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277163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9E5EEA-F88A-44C7-9D5B-5F864DB2E87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D54C11E-B7AB-4394-BB70-1B7B716BBD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E27F383-7F3A-4107-962A-F0C95B720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DC9C930-D396-47F5-A696-418FED987EB0}"/>
              </a:ext>
            </a:extLst>
          </p:cNvPr>
          <p:cNvSpPr>
            <a:spLocks noGrp="1"/>
          </p:cNvSpPr>
          <p:nvPr>
            <p:ph type="dt" sz="half" idx="10"/>
          </p:nvPr>
        </p:nvSpPr>
        <p:spPr/>
        <p:txBody>
          <a:bodyPr/>
          <a:lstStyle/>
          <a:p>
            <a:fld id="{AA6D26D1-32A2-4D2D-B9EF-635FED4EA0D9}" type="datetimeFigureOut">
              <a:rPr lang="zh-TW" altLang="en-US" smtClean="0"/>
              <a:t>2023/8/11</a:t>
            </a:fld>
            <a:endParaRPr lang="zh-TW" altLang="en-US"/>
          </a:p>
        </p:txBody>
      </p:sp>
      <p:sp>
        <p:nvSpPr>
          <p:cNvPr id="6" name="頁尾版面配置區 5">
            <a:extLst>
              <a:ext uri="{FF2B5EF4-FFF2-40B4-BE49-F238E27FC236}">
                <a16:creationId xmlns:a16="http://schemas.microsoft.com/office/drawing/2014/main" id="{AEF89A31-1D59-414F-AEBD-A3013402D50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2578D89-28BE-484A-AFDD-EA139087103F}"/>
              </a:ext>
            </a:extLst>
          </p:cNvPr>
          <p:cNvSpPr>
            <a:spLocks noGrp="1"/>
          </p:cNvSpPr>
          <p:nvPr>
            <p:ph type="sldNum" sz="quarter" idx="12"/>
          </p:nvPr>
        </p:nvSpPr>
        <p:spPr/>
        <p:txBody>
          <a:body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356750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2A62425-B913-47F2-BCE3-2B37D4BFD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901F52C-165E-4F42-9826-285CAD519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BF0B818-F54D-4EF9-B580-CA40C39D5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D26D1-32A2-4D2D-B9EF-635FED4EA0D9}" type="datetimeFigureOut">
              <a:rPr lang="zh-TW" altLang="en-US" smtClean="0"/>
              <a:t>2023/8/11</a:t>
            </a:fld>
            <a:endParaRPr lang="zh-TW" altLang="en-US"/>
          </a:p>
        </p:txBody>
      </p:sp>
      <p:sp>
        <p:nvSpPr>
          <p:cNvPr id="5" name="頁尾版面配置區 4">
            <a:extLst>
              <a:ext uri="{FF2B5EF4-FFF2-40B4-BE49-F238E27FC236}">
                <a16:creationId xmlns:a16="http://schemas.microsoft.com/office/drawing/2014/main" id="{9A08A584-F496-49C3-9C3A-A9172A034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AE72B00-9AE6-43BB-B6EB-EF7249335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473B7-9F47-4CB5-B740-92F24E14F1FA}" type="slidenum">
              <a:rPr lang="zh-TW" altLang="en-US" smtClean="0"/>
              <a:t>‹#›</a:t>
            </a:fld>
            <a:endParaRPr lang="zh-TW" altLang="en-US"/>
          </a:p>
        </p:txBody>
      </p:sp>
    </p:spTree>
    <p:extLst>
      <p:ext uri="{BB962C8B-B14F-4D97-AF65-F5344CB8AC3E}">
        <p14:creationId xmlns:p14="http://schemas.microsoft.com/office/powerpoint/2010/main" val="52087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0.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10.png"/><Relationship Id="rId7" Type="http://schemas.openxmlformats.org/officeDocument/2006/relationships/image" Target="../media/image13.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20.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0.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15.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16.png"/><Relationship Id="rId9" Type="http://schemas.openxmlformats.org/officeDocument/2006/relationships/image" Target="../media/image65.png"/><Relationship Id="rId14"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1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7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6.png"/><Relationship Id="rId4" Type="http://schemas.openxmlformats.org/officeDocument/2006/relationships/image" Target="../media/image20.png"/><Relationship Id="rId9" Type="http://schemas.openxmlformats.org/officeDocument/2006/relationships/image" Target="../media/image90.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94.png"/><Relationship Id="rId18" Type="http://schemas.openxmlformats.org/officeDocument/2006/relationships/image" Target="../media/image25.png"/><Relationship Id="rId3" Type="http://schemas.openxmlformats.org/officeDocument/2006/relationships/image" Target="../media/image91.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92.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png"/><Relationship Id="rId4" Type="http://schemas.openxmlformats.org/officeDocument/2006/relationships/image" Target="../media/image61.png"/><Relationship Id="rId9" Type="http://schemas.openxmlformats.org/officeDocument/2006/relationships/image" Target="../media/image93.png"/><Relationship Id="rId14" Type="http://schemas.openxmlformats.org/officeDocument/2006/relationships/image" Target="../media/image9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2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44.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9.png"/><Relationship Id="rId4" Type="http://schemas.openxmlformats.org/officeDocument/2006/relationships/image" Target="../media/image130.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7.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0.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48.png"/><Relationship Id="rId26" Type="http://schemas.openxmlformats.org/officeDocument/2006/relationships/image" Target="../media/image910.png"/><Relationship Id="rId3" Type="http://schemas.openxmlformats.org/officeDocument/2006/relationships/image" Target="../media/image210.png"/><Relationship Id="rId21" Type="http://schemas.openxmlformats.org/officeDocument/2006/relationships/image" Target="../media/image410.png"/><Relationship Id="rId7" Type="http://schemas.openxmlformats.org/officeDocument/2006/relationships/image" Target="../media/image42.png"/><Relationship Id="rId12" Type="http://schemas.openxmlformats.org/officeDocument/2006/relationships/image" Target="../media/image47.png"/><Relationship Id="rId25" Type="http://schemas.openxmlformats.org/officeDocument/2006/relationships/image" Target="../media/image810.png"/><Relationship Id="rId2" Type="http://schemas.openxmlformats.org/officeDocument/2006/relationships/image" Target="../media/image158.png"/><Relationship Id="rId20" Type="http://schemas.openxmlformats.org/officeDocument/2006/relationships/image" Target="../media/image311.png"/><Relationship Id="rId1" Type="http://schemas.openxmlformats.org/officeDocument/2006/relationships/slideLayout" Target="../slideLayouts/slideLayout1.xml"/><Relationship Id="rId24" Type="http://schemas.openxmlformats.org/officeDocument/2006/relationships/image" Target="../media/image710.png"/><Relationship Id="rId23" Type="http://schemas.openxmlformats.org/officeDocument/2006/relationships/image" Target="../media/image610.png"/><Relationship Id="rId19" Type="http://schemas.openxmlformats.org/officeDocument/2006/relationships/image" Target="../media/image261.png"/><Relationship Id="rId4" Type="http://schemas.openxmlformats.org/officeDocument/2006/relationships/image" Target="../media/image37.png"/><Relationship Id="rId22" Type="http://schemas.openxmlformats.org/officeDocument/2006/relationships/image" Target="../media/image510.png"/><Relationship Id="rId14" Type="http://schemas.openxmlformats.org/officeDocument/2006/relationships/image" Target="../media/image49.png"/><Relationship Id="rId27" Type="http://schemas.openxmlformats.org/officeDocument/2006/relationships/image" Target="../media/image1010.png"/></Relationships>
</file>

<file path=ppt/slides/_rels/slide4.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71.png"/><Relationship Id="rId13" Type="http://schemas.openxmlformats.org/officeDocument/2006/relationships/image" Target="../media/image321.png"/><Relationship Id="rId3" Type="http://schemas.openxmlformats.org/officeDocument/2006/relationships/image" Target="../media/image200.png"/><Relationship Id="rId21" Type="http://schemas.openxmlformats.org/officeDocument/2006/relationships/image" Target="../media/image4.png"/><Relationship Id="rId7" Type="http://schemas.openxmlformats.org/officeDocument/2006/relationships/image" Target="../media/image240.png"/><Relationship Id="rId12" Type="http://schemas.openxmlformats.org/officeDocument/2006/relationships/image" Target="../media/image312.png"/><Relationship Id="rId17" Type="http://schemas.openxmlformats.org/officeDocument/2006/relationships/image" Target="../media/image360.png"/><Relationship Id="rId2" Type="http://schemas.openxmlformats.org/officeDocument/2006/relationships/image" Target="../media/image190.png"/><Relationship Id="rId16" Type="http://schemas.openxmlformats.org/officeDocument/2006/relationships/image" Target="../media/image350.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0.png"/><Relationship Id="rId11" Type="http://schemas.openxmlformats.org/officeDocument/2006/relationships/image" Target="../media/image301.png"/><Relationship Id="rId5" Type="http://schemas.openxmlformats.org/officeDocument/2006/relationships/image" Target="../media/image220.png"/><Relationship Id="rId15" Type="http://schemas.openxmlformats.org/officeDocument/2006/relationships/image" Target="../media/image340.png"/><Relationship Id="rId10" Type="http://schemas.openxmlformats.org/officeDocument/2006/relationships/image" Target="../media/image290.png"/><Relationship Id="rId19" Type="http://schemas.openxmlformats.org/officeDocument/2006/relationships/image" Target="../media/image261.png"/><Relationship Id="rId4" Type="http://schemas.openxmlformats.org/officeDocument/2006/relationships/image" Target="../media/image211.png"/><Relationship Id="rId9" Type="http://schemas.openxmlformats.org/officeDocument/2006/relationships/image" Target="../media/image280.png"/><Relationship Id="rId14" Type="http://schemas.openxmlformats.org/officeDocument/2006/relationships/image" Target="../media/image330.pn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70.png"/><Relationship Id="rId21" Type="http://schemas.openxmlformats.org/officeDocument/2006/relationships/image" Target="../media/image400.png"/><Relationship Id="rId7" Type="http://schemas.openxmlformats.org/officeDocument/2006/relationships/image" Target="../media/image271.png"/><Relationship Id="rId2" Type="http://schemas.openxmlformats.org/officeDocument/2006/relationships/image" Target="../media/image190.png"/><Relationship Id="rId20" Type="http://schemas.openxmlformats.org/officeDocument/2006/relationships/image" Target="../media/image39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321.png"/><Relationship Id="rId24" Type="http://schemas.openxmlformats.org/officeDocument/2006/relationships/image" Target="../media/image46.png"/><Relationship Id="rId5" Type="http://schemas.openxmlformats.org/officeDocument/2006/relationships/image" Target="../media/image230.png"/><Relationship Id="rId23" Type="http://schemas.openxmlformats.org/officeDocument/2006/relationships/image" Target="../media/image5.png"/><Relationship Id="rId10" Type="http://schemas.openxmlformats.org/officeDocument/2006/relationships/image" Target="../media/image312.png"/><Relationship Id="rId19" Type="http://schemas.openxmlformats.org/officeDocument/2006/relationships/image" Target="../media/image261.png"/><Relationship Id="rId4" Type="http://schemas.openxmlformats.org/officeDocument/2006/relationships/image" Target="../media/image211.png"/><Relationship Id="rId9" Type="http://schemas.openxmlformats.org/officeDocument/2006/relationships/image" Target="../media/image301.png"/><Relationship Id="rId2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1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44064C-700C-4CDA-BC1E-0E42EA7B948F}"/>
              </a:ext>
            </a:extLst>
          </p:cNvPr>
          <p:cNvSpPr>
            <a:spLocks noGrp="1"/>
          </p:cNvSpPr>
          <p:nvPr>
            <p:ph type="ctrTitle"/>
          </p:nvPr>
        </p:nvSpPr>
        <p:spPr>
          <a:xfrm>
            <a:off x="1147482" y="2235200"/>
            <a:ext cx="9897035" cy="2387600"/>
          </a:xfrm>
        </p:spPr>
        <p:txBody>
          <a:bodyPr anchor="ctr">
            <a:normAutofit/>
          </a:bodyPr>
          <a:lstStyle/>
          <a:p>
            <a:r>
              <a:rPr lang="en-US" altLang="zh-TW" sz="4400" dirty="0">
                <a:latin typeface="Times New Roman" panose="02020603050405020304" pitchFamily="18" charset="0"/>
                <a:cs typeface="Times New Roman" panose="02020603050405020304" pitchFamily="18" charset="0"/>
              </a:rPr>
              <a:t>Optimal execution strategies in limit order books with general shape functions</a:t>
            </a:r>
            <a:br>
              <a:rPr lang="en-US" altLang="zh-TW" sz="4400" dirty="0">
                <a:latin typeface="Times New Roman" panose="02020603050405020304" pitchFamily="18" charset="0"/>
                <a:cs typeface="Times New Roman" panose="02020603050405020304" pitchFamily="18" charset="0"/>
              </a:rPr>
            </a:br>
            <a:r>
              <a:rPr lang="en-US" altLang="zh-TW" sz="2700" dirty="0">
                <a:latin typeface="Times New Roman" panose="02020603050405020304" pitchFamily="18" charset="0"/>
                <a:cs typeface="Times New Roman" panose="02020603050405020304" pitchFamily="18" charset="0"/>
              </a:rPr>
              <a:t> </a:t>
            </a:r>
            <a:br>
              <a:rPr lang="en-US" altLang="zh-TW" sz="2700" dirty="0">
                <a:latin typeface="Times New Roman" panose="02020603050405020304" pitchFamily="18" charset="0"/>
                <a:cs typeface="Times New Roman" panose="02020603050405020304" pitchFamily="18" charset="0"/>
              </a:rPr>
            </a:br>
            <a:r>
              <a:rPr lang="en-US" altLang="zh-TW" sz="2000" b="0" i="0" dirty="0">
                <a:solidFill>
                  <a:srgbClr val="222222"/>
                </a:solidFill>
                <a:effectLst/>
                <a:latin typeface="Times New Roman" panose="02020603050405020304" pitchFamily="18" charset="0"/>
              </a:rPr>
              <a:t>Alfonsi, </a:t>
            </a:r>
            <a:r>
              <a:rPr lang="en-US" altLang="zh-TW" sz="2000" b="0" i="0" dirty="0" err="1">
                <a:solidFill>
                  <a:srgbClr val="222222"/>
                </a:solidFill>
                <a:effectLst/>
                <a:latin typeface="Times New Roman" panose="02020603050405020304" pitchFamily="18" charset="0"/>
              </a:rPr>
              <a:t>Aurélien</a:t>
            </a:r>
            <a:r>
              <a:rPr lang="en-US" altLang="zh-TW" sz="2000" b="0" i="0" dirty="0">
                <a:solidFill>
                  <a:srgbClr val="222222"/>
                </a:solidFill>
                <a:effectLst/>
                <a:latin typeface="Times New Roman" panose="02020603050405020304" pitchFamily="18" charset="0"/>
              </a:rPr>
              <a:t>, Antje Fruth, and Alexander </a:t>
            </a:r>
            <a:r>
              <a:rPr lang="en-US" altLang="zh-TW" sz="2000" b="0" i="0" dirty="0" err="1">
                <a:solidFill>
                  <a:srgbClr val="222222"/>
                </a:solidFill>
                <a:effectLst/>
                <a:latin typeface="Times New Roman" panose="02020603050405020304" pitchFamily="18" charset="0"/>
              </a:rPr>
              <a:t>Schied</a:t>
            </a:r>
            <a:r>
              <a:rPr lang="en-US" altLang="zh-TW" sz="2000" b="0" i="0" dirty="0">
                <a:solidFill>
                  <a:srgbClr val="222222"/>
                </a:solidFill>
                <a:effectLst/>
                <a:latin typeface="Times New Roman" panose="02020603050405020304" pitchFamily="18" charset="0"/>
              </a:rPr>
              <a:t>. "Optimal execution strategies in limit order books with general shape functions." </a:t>
            </a:r>
            <a:r>
              <a:rPr lang="en-US" altLang="zh-TW" sz="2000" b="0" i="1" dirty="0">
                <a:solidFill>
                  <a:srgbClr val="222222"/>
                </a:solidFill>
                <a:effectLst/>
                <a:latin typeface="Times New Roman" panose="02020603050405020304" pitchFamily="18" charset="0"/>
              </a:rPr>
              <a:t>Quantitative finance</a:t>
            </a:r>
            <a:r>
              <a:rPr lang="en-US" altLang="zh-TW" sz="2000" b="0" i="0" dirty="0">
                <a:solidFill>
                  <a:srgbClr val="222222"/>
                </a:solidFill>
                <a:effectLst/>
                <a:latin typeface="Times New Roman" panose="02020603050405020304" pitchFamily="18" charset="0"/>
              </a:rPr>
              <a:t> 10.2 (2010): 143-157.</a:t>
            </a:r>
            <a:endParaRPr lang="zh-TW"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1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DE93074-B5C7-480F-9C3D-C0E1CF0BB61F}"/>
              </a:ext>
            </a:extLst>
          </p:cNvPr>
          <p:cNvSpPr/>
          <p:nvPr/>
        </p:nvSpPr>
        <p:spPr>
          <a:xfrm>
            <a:off x="359275" y="570926"/>
            <a:ext cx="4692695"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The cost minimization problem</a:t>
            </a:r>
            <a:endParaRPr lang="zh-TW"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DC4842A-4D2F-440C-A547-DEC9457A4EC9}"/>
                  </a:ext>
                </a:extLst>
              </p:cNvPr>
              <p:cNvSpPr/>
              <p:nvPr/>
            </p:nvSpPr>
            <p:spPr>
              <a:xfrm>
                <a:off x="434690" y="1135133"/>
                <a:ext cx="11424230" cy="2543966"/>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An admissible strategy will be a sequence </a:t>
                </a:r>
                <a14:m>
                  <m:oMath xmlns:m="http://schemas.openxmlformats.org/officeDocument/2006/math">
                    <m:r>
                      <a:rPr lang="en-US" altLang="zh-TW" i="1" dirty="0" smtClean="0">
                        <a:latin typeface="Cambria Math" panose="02040503050406030204" pitchFamily="18" charset="0"/>
                      </a:rPr>
                      <m:t>𝜉</m:t>
                    </m:r>
                    <m:r>
                      <a:rPr lang="en-US"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0</m:t>
                        </m:r>
                      </m:sub>
                    </m:sSub>
                    <m:r>
                      <a:rPr lang="en-US" altLang="zh-TW" i="1" dirty="0" smtClean="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1</m:t>
                        </m:r>
                      </m:sub>
                    </m:sSub>
                    <m:r>
                      <a:rPr lang="en-US" altLang="zh-TW" i="1" dirty="0" smtClean="0">
                        <a:latin typeface="Cambria Math" panose="02040503050406030204" pitchFamily="18" charset="0"/>
                      </a:rPr>
                      <m:t>, . . . , </m:t>
                    </m:r>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𝜉</m:t>
                        </m:r>
                      </m:e>
                      <m:sub>
                        <m:r>
                          <a:rPr lang="en-US" altLang="zh-TW" i="1" dirty="0" err="1">
                            <a:latin typeface="Cambria Math" panose="02040503050406030204" pitchFamily="18" charset="0"/>
                          </a:rPr>
                          <m:t>𝑁</m:t>
                        </m:r>
                      </m:sub>
                    </m:sSub>
                    <m:r>
                      <a:rPr lang="en-US" altLang="zh-TW" i="1" dirty="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 of random variables such that</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quantity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𝑛</m:t>
                        </m:r>
                      </m:sub>
                    </m:sSub>
                    <m:r>
                      <a:rPr lang="en-US" altLang="zh-TW" i="1" dirty="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corresponds to the size of the market order placed at time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𝑡</m:t>
                        </m:r>
                      </m:e>
                      <m:sub>
                        <m:r>
                          <a:rPr lang="en-US" altLang="zh-TW" i="1" dirty="0" smtClean="0">
                            <a:latin typeface="Cambria Math" panose="02040503050406030204" pitchFamily="18" charset="0"/>
                          </a:rPr>
                          <m:t>𝑛</m:t>
                        </m:r>
                      </m:sub>
                    </m:sSub>
                  </m:oMath>
                </a14:m>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nary>
                      <m:naryPr>
                        <m:chr m:val="∑"/>
                        <m:limLoc m:val="subSup"/>
                        <m:ctrlPr>
                          <a:rPr lang="en-US" altLang="zh-TW" i="1" smtClean="0">
                            <a:latin typeface="Cambria Math" panose="02040503050406030204" pitchFamily="18" charset="0"/>
                          </a:rPr>
                        </m:ctrlPr>
                      </m:naryPr>
                      <m:sub>
                        <m:r>
                          <m:rPr>
                            <m:brk m:alnAt="25"/>
                          </m:rPr>
                          <a:rPr lang="en-US" altLang="zh-TW" b="0" i="1" smtClean="0">
                            <a:latin typeface="Cambria Math" panose="02040503050406030204" pitchFamily="18" charset="0"/>
                          </a:rPr>
                          <m:t>𝑛</m:t>
                        </m:r>
                        <m:r>
                          <a:rPr lang="en-US" altLang="zh-TW" b="0" i="1" smtClean="0">
                            <a:latin typeface="Cambria Math" panose="02040503050406030204" pitchFamily="18" charset="0"/>
                          </a:rPr>
                          <m:t>=0</m:t>
                        </m:r>
                      </m:sub>
                      <m:sup>
                        <m:r>
                          <a:rPr lang="en-US" altLang="zh-TW" b="0" i="1" smtClean="0">
                            <a:latin typeface="Cambria Math" panose="02040503050406030204" pitchFamily="18" charset="0"/>
                          </a:rPr>
                          <m:t>𝑁</m:t>
                        </m:r>
                      </m:sup>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0</m:t>
                            </m:r>
                          </m:sub>
                        </m:sSub>
                      </m:e>
                    </m:nary>
                  </m:oMath>
                </a14:m>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Each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𝑛</m:t>
                        </m:r>
                      </m:sub>
                    </m:sSub>
                  </m:oMath>
                </a14:m>
                <a:r>
                  <a:rPr lang="en-US" altLang="zh-TW" dirty="0">
                    <a:latin typeface="Times New Roman" panose="02020603050405020304" pitchFamily="18" charset="0"/>
                    <a:cs typeface="Times New Roman" panose="02020603050405020304" pitchFamily="18" charset="0"/>
                  </a:rPr>
                  <a:t> is measurable with respect to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𝐹</m:t>
                        </m:r>
                      </m:e>
                      <m:sub>
                        <m:r>
                          <a:rPr lang="en-US" altLang="zh-TW" i="1" dirty="0" smtClean="0">
                            <a:latin typeface="Cambria Math" panose="02040503050406030204" pitchFamily="18" charset="0"/>
                          </a:rPr>
                          <m:t>𝑡𝑛</m:t>
                        </m:r>
                      </m:sub>
                    </m:sSub>
                  </m:oMath>
                </a14:m>
                <a:r>
                  <a:rPr lang="en-US" altLang="zh-TW" dirty="0">
                    <a:latin typeface="Times New Roman" panose="02020603050405020304" pitchFamily="18" charset="0"/>
                    <a:cs typeface="Times New Roman" panose="02020603050405020304" pitchFamily="18" charset="0"/>
                  </a:rPr>
                  <a:t> , </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We do not a priori require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𝑛</m:t>
                        </m:r>
                      </m:sub>
                    </m:sSub>
                  </m:oMath>
                </a14:m>
                <a:r>
                  <a:rPr lang="en-US" altLang="zh-TW" dirty="0">
                    <a:latin typeface="Times New Roman" panose="02020603050405020304" pitchFamily="18" charset="0"/>
                    <a:cs typeface="Times New Roman" panose="02020603050405020304" pitchFamily="18" charset="0"/>
                  </a:rPr>
                  <a:t> to be positive, i.e., we also allow for intermediate sell orders, but we assume that there is some lower bound on sell orders.</a:t>
                </a:r>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CDC4842A-4D2F-440C-A547-DEC9457A4EC9}"/>
                  </a:ext>
                </a:extLst>
              </p:cNvPr>
              <p:cNvSpPr>
                <a:spLocks noRot="1" noChangeAspect="1" noMove="1" noResize="1" noEditPoints="1" noAdjustHandles="1" noChangeArrowheads="1" noChangeShapeType="1" noTextEdit="1"/>
              </p:cNvSpPr>
              <p:nvPr/>
            </p:nvSpPr>
            <p:spPr>
              <a:xfrm>
                <a:off x="434690" y="1135133"/>
                <a:ext cx="11424230" cy="2543966"/>
              </a:xfrm>
              <a:prstGeom prst="rect">
                <a:avLst/>
              </a:prstGeom>
              <a:blipFill>
                <a:blip r:embed="rId2"/>
                <a:stretch>
                  <a:fillRect l="-427" b="-2632"/>
                </a:stretch>
              </a:blipFill>
            </p:spPr>
            <p:txBody>
              <a:bodyPr/>
              <a:lstStyle/>
              <a:p>
                <a:r>
                  <a:rPr lang="zh-TW" altLang="en-US">
                    <a:noFill/>
                  </a:rPr>
                  <a:t> </a:t>
                </a:r>
              </a:p>
            </p:txBody>
          </p:sp>
        </mc:Fallback>
      </mc:AlternateContent>
      <p:sp>
        <p:nvSpPr>
          <p:cNvPr id="4" name="矩形 3">
            <a:extLst>
              <a:ext uri="{FF2B5EF4-FFF2-40B4-BE49-F238E27FC236}">
                <a16:creationId xmlns:a16="http://schemas.microsoft.com/office/drawing/2014/main" id="{B36CA807-0FFC-4602-BE03-D2D991BEA50F}"/>
              </a:ext>
            </a:extLst>
          </p:cNvPr>
          <p:cNvSpPr/>
          <p:nvPr/>
        </p:nvSpPr>
        <p:spPr>
          <a:xfrm>
            <a:off x="365864" y="4316050"/>
            <a:ext cx="2534668"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The average cost C(ξ) =&gt;</a:t>
            </a:r>
            <a:endParaRPr lang="zh-TW" altLang="en-US"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283F1130-B516-4E1E-ACDC-8491CF44E79B}"/>
              </a:ext>
            </a:extLst>
          </p:cNvPr>
          <p:cNvPicPr>
            <a:picLocks noChangeAspect="1"/>
          </p:cNvPicPr>
          <p:nvPr/>
        </p:nvPicPr>
        <p:blipFill>
          <a:blip r:embed="rId3"/>
          <a:stretch>
            <a:fillRect/>
          </a:stretch>
        </p:blipFill>
        <p:spPr>
          <a:xfrm>
            <a:off x="3478224" y="4035686"/>
            <a:ext cx="2902911" cy="930059"/>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68F482D-D567-4C05-A255-73A9872E44C6}"/>
                  </a:ext>
                </a:extLst>
              </p:cNvPr>
              <p:cNvSpPr/>
              <p:nvPr/>
            </p:nvSpPr>
            <p:spPr>
              <a:xfrm>
                <a:off x="6051602" y="3541213"/>
                <a:ext cx="3982372" cy="369332"/>
              </a:xfrm>
              <a:prstGeom prst="rect">
                <a:avLst/>
              </a:prstGeom>
              <a:ln>
                <a:solidFill>
                  <a:schemeClr val="tx1"/>
                </a:solidFill>
              </a:ln>
            </p:spPr>
            <p:txBody>
              <a:bodyPr wrap="none">
                <a:spAutoFit/>
              </a:bodyPr>
              <a:lstStyle/>
              <a:p>
                <a:r>
                  <a:rPr lang="en-US" altLang="zh-TW" dirty="0">
                    <a:latin typeface="Times New Roman" panose="02020603050405020304" pitchFamily="18" charset="0"/>
                    <a:cs typeface="Times New Roman" panose="02020603050405020304" pitchFamily="18" charset="0"/>
                  </a:rPr>
                  <a:t>The total cost of the market order of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𝑛</m:t>
                        </m:r>
                      </m:sub>
                    </m:sSub>
                  </m:oMath>
                </a14:m>
                <a:endParaRPr lang="zh-TW" altLang="en-US" dirty="0">
                  <a:latin typeface="Times New Roman" panose="02020603050405020304" pitchFamily="18"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C68F482D-D567-4C05-A255-73A9872E44C6}"/>
                  </a:ext>
                </a:extLst>
              </p:cNvPr>
              <p:cNvSpPr>
                <a:spLocks noRot="1" noChangeAspect="1" noMove="1" noResize="1" noEditPoints="1" noAdjustHandles="1" noChangeArrowheads="1" noChangeShapeType="1" noTextEdit="1"/>
              </p:cNvSpPr>
              <p:nvPr/>
            </p:nvSpPr>
            <p:spPr>
              <a:xfrm>
                <a:off x="6051602" y="3541213"/>
                <a:ext cx="3982372" cy="369332"/>
              </a:xfrm>
              <a:prstGeom prst="rect">
                <a:avLst/>
              </a:prstGeom>
              <a:blipFill>
                <a:blip r:embed="rId4"/>
                <a:stretch>
                  <a:fillRect l="-1221" t="-8065" b="-24194"/>
                </a:stretch>
              </a:blipFill>
              <a:ln>
                <a:solidFill>
                  <a:schemeClr val="tx1"/>
                </a:solidFill>
              </a:ln>
            </p:spPr>
            <p:txBody>
              <a:bodyPr/>
              <a:lstStyle/>
              <a:p>
                <a:r>
                  <a:rPr lang="zh-TW" altLang="en-US">
                    <a:noFill/>
                  </a:rPr>
                  <a:t> </a:t>
                </a:r>
              </a:p>
            </p:txBody>
          </p:sp>
        </mc:Fallback>
      </mc:AlternateContent>
      <p:cxnSp>
        <p:nvCxnSpPr>
          <p:cNvPr id="7" name="直線接點 6">
            <a:extLst>
              <a:ext uri="{FF2B5EF4-FFF2-40B4-BE49-F238E27FC236}">
                <a16:creationId xmlns:a16="http://schemas.microsoft.com/office/drawing/2014/main" id="{5150BA7E-0B63-4706-85E4-F72860B4C7A2}"/>
              </a:ext>
            </a:extLst>
          </p:cNvPr>
          <p:cNvCxnSpPr>
            <a:cxnSpLocks/>
          </p:cNvCxnSpPr>
          <p:nvPr/>
        </p:nvCxnSpPr>
        <p:spPr>
          <a:xfrm flipV="1">
            <a:off x="5712643" y="3910545"/>
            <a:ext cx="1159497" cy="472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9867CA3A-001A-4667-AD99-98766216224E}"/>
              </a:ext>
            </a:extLst>
          </p:cNvPr>
          <p:cNvSpPr/>
          <p:nvPr/>
        </p:nvSpPr>
        <p:spPr>
          <a:xfrm>
            <a:off x="365864" y="5177469"/>
            <a:ext cx="9216272" cy="873572"/>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Note that the value of C(ξ) depends on whether we choose Model 1 or Model 2</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We assume that the function F is supposed to be unbounded =&gt;  </a:t>
            </a:r>
            <a:endParaRPr lang="zh-TW" altLang="en-US"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C9EA6799-F51D-4768-AE39-F5C305125FD2}"/>
              </a:ext>
            </a:extLst>
          </p:cNvPr>
          <p:cNvPicPr>
            <a:picLocks noChangeAspect="1"/>
          </p:cNvPicPr>
          <p:nvPr/>
        </p:nvPicPr>
        <p:blipFill>
          <a:blip r:embed="rId5"/>
          <a:stretch>
            <a:fillRect/>
          </a:stretch>
        </p:blipFill>
        <p:spPr>
          <a:xfrm>
            <a:off x="6601414" y="5651419"/>
            <a:ext cx="3598388" cy="460829"/>
          </a:xfrm>
          <a:prstGeom prst="rect">
            <a:avLst/>
          </a:prstGeom>
        </p:spPr>
      </p:pic>
      <p:pic>
        <p:nvPicPr>
          <p:cNvPr id="10" name="圖片 9">
            <a:extLst>
              <a:ext uri="{FF2B5EF4-FFF2-40B4-BE49-F238E27FC236}">
                <a16:creationId xmlns:a16="http://schemas.microsoft.com/office/drawing/2014/main" id="{6D4C7706-59EF-4C92-9CD1-EB9B6575380A}"/>
              </a:ext>
            </a:extLst>
          </p:cNvPr>
          <p:cNvPicPr>
            <a:picLocks noChangeAspect="1"/>
          </p:cNvPicPr>
          <p:nvPr/>
        </p:nvPicPr>
        <p:blipFill>
          <a:blip r:embed="rId6"/>
          <a:stretch>
            <a:fillRect/>
          </a:stretch>
        </p:blipFill>
        <p:spPr>
          <a:xfrm>
            <a:off x="7064169" y="4316050"/>
            <a:ext cx="4761967" cy="600846"/>
          </a:xfrm>
          <a:prstGeom prst="rect">
            <a:avLst/>
          </a:prstGeom>
          <a:ln>
            <a:solidFill>
              <a:srgbClr val="FF0000"/>
            </a:solidFill>
          </a:ln>
        </p:spPr>
      </p:pic>
      <p:sp>
        <p:nvSpPr>
          <p:cNvPr id="12" name="投影片編號版面配置區 11">
            <a:extLst>
              <a:ext uri="{FF2B5EF4-FFF2-40B4-BE49-F238E27FC236}">
                <a16:creationId xmlns:a16="http://schemas.microsoft.com/office/drawing/2014/main" id="{44339892-0F2F-4712-96FF-5BFD1ACD078C}"/>
              </a:ext>
            </a:extLst>
          </p:cNvPr>
          <p:cNvSpPr>
            <a:spLocks noGrp="1"/>
          </p:cNvSpPr>
          <p:nvPr>
            <p:ph type="sldNum" sz="quarter" idx="12"/>
          </p:nvPr>
        </p:nvSpPr>
        <p:spPr/>
        <p:txBody>
          <a:bodyPr/>
          <a:lstStyle/>
          <a:p>
            <a:fld id="{DE0D4436-E364-443D-92F4-0BA62D2A4894}" type="slidenum">
              <a:rPr lang="zh-TW" altLang="en-US" smtClean="0"/>
              <a:t>10</a:t>
            </a:fld>
            <a:endParaRPr lang="zh-TW" altLang="en-US"/>
          </a:p>
        </p:txBody>
      </p:sp>
    </p:spTree>
    <p:extLst>
      <p:ext uri="{BB962C8B-B14F-4D97-AF65-F5344CB8AC3E}">
        <p14:creationId xmlns:p14="http://schemas.microsoft.com/office/powerpoint/2010/main" val="113679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1EF1510-AA01-4CD7-9E47-583074BE6DE1}"/>
              </a:ext>
            </a:extLst>
          </p:cNvPr>
          <p:cNvSpPr/>
          <p:nvPr/>
        </p:nvSpPr>
        <p:spPr>
          <a:xfrm>
            <a:off x="365176" y="1305316"/>
            <a:ext cx="9018310"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In Model 1, where we assume an exponential recovery of the volume of the order book .</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072EBFA-176B-468A-8EFD-50504819A3B3}"/>
                  </a:ext>
                </a:extLst>
              </p:cNvPr>
              <p:cNvSpPr/>
              <p:nvPr/>
            </p:nvSpPr>
            <p:spPr>
              <a:xfrm>
                <a:off x="365176" y="1868020"/>
                <a:ext cx="4853188" cy="873572"/>
              </a:xfrm>
              <a:prstGeom prst="rect">
                <a:avLst/>
              </a:prstGeom>
            </p:spPr>
            <p:txBody>
              <a:bodyPr wrap="none">
                <a:spAutoFit/>
              </a:bodyPr>
              <a:lstStyle/>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Suppose that the function </a:t>
                </a:r>
                <a14:m>
                  <m:oMath xmlns:m="http://schemas.openxmlformats.org/officeDocument/2006/math">
                    <m:sSub>
                      <m:sSubPr>
                        <m:ctrlPr>
                          <a:rPr lang="en-US" altLang="zh-TW" b="0" i="1" dirty="0" smtClean="0">
                            <a:latin typeface="Cambria Math" panose="02040503050406030204" pitchFamily="18" charset="0"/>
                            <a:cs typeface="Times New Roman" panose="02020603050405020304" pitchFamily="18" charset="0"/>
                          </a:rPr>
                        </m:ctrlPr>
                      </m:sSubPr>
                      <m:e>
                        <m:r>
                          <a:rPr lang="en-US" altLang="zh-TW" i="1" dirty="0" smtClean="0">
                            <a:latin typeface="Cambria Math" panose="02040503050406030204" pitchFamily="18" charset="0"/>
                            <a:cs typeface="Times New Roman" panose="02020603050405020304" pitchFamily="18" charset="0"/>
                          </a:rPr>
                          <m:t>h</m:t>
                        </m:r>
                      </m:e>
                      <m:sub>
                        <m:r>
                          <a:rPr lang="en-US" altLang="zh-TW" i="1" dirty="0">
                            <a:latin typeface="Cambria Math" panose="02040503050406030204" pitchFamily="18" charset="0"/>
                            <a:cs typeface="Times New Roman" panose="02020603050405020304" pitchFamily="18" charset="0"/>
                          </a:rPr>
                          <m:t>1</m:t>
                        </m:r>
                      </m:sub>
                    </m:sSub>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with</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      is one-to-one. </a:t>
                </a:r>
              </a:p>
            </p:txBody>
          </p:sp>
        </mc:Choice>
        <mc:Fallback xmlns="">
          <p:sp>
            <p:nvSpPr>
              <p:cNvPr id="5" name="矩形 4">
                <a:extLst>
                  <a:ext uri="{FF2B5EF4-FFF2-40B4-BE49-F238E27FC236}">
                    <a16:creationId xmlns:a16="http://schemas.microsoft.com/office/drawing/2014/main" id="{9072EBFA-176B-468A-8EFD-50504819A3B3}"/>
                  </a:ext>
                </a:extLst>
              </p:cNvPr>
              <p:cNvSpPr>
                <a:spLocks noRot="1" noChangeAspect="1" noMove="1" noResize="1" noEditPoints="1" noAdjustHandles="1" noChangeArrowheads="1" noChangeShapeType="1" noTextEdit="1"/>
              </p:cNvSpPr>
              <p:nvPr/>
            </p:nvSpPr>
            <p:spPr>
              <a:xfrm>
                <a:off x="365176" y="1868020"/>
                <a:ext cx="4853188" cy="873572"/>
              </a:xfrm>
              <a:prstGeom prst="rect">
                <a:avLst/>
              </a:prstGeom>
              <a:blipFill>
                <a:blip r:embed="rId2"/>
                <a:stretch>
                  <a:fillRect l="-879" b="-972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427FA0E3-63BD-4F6F-A03B-080BCB522F47}"/>
                  </a:ext>
                </a:extLst>
              </p:cNvPr>
              <p:cNvSpPr/>
              <p:nvPr/>
            </p:nvSpPr>
            <p:spPr>
              <a:xfrm>
                <a:off x="365176" y="2822950"/>
                <a:ext cx="9580102" cy="2743059"/>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Then there exists a unique optimal strategy </a:t>
                </a:r>
                <a14:m>
                  <m:oMath xmlns:m="http://schemas.openxmlformats.org/officeDocument/2006/math">
                    <m:sSup>
                      <m:sSupPr>
                        <m:ctrlPr>
                          <a:rPr lang="en-US" altLang="zh-TW" b="0" i="1" dirty="0" smtClean="0">
                            <a:latin typeface="Cambria Math" panose="02040503050406030204" pitchFamily="18" charset="0"/>
                            <a:cs typeface="Times New Roman" panose="02020603050405020304" pitchFamily="18" charset="0"/>
                          </a:rPr>
                        </m:ctrlPr>
                      </m:sSupPr>
                      <m:e>
                        <m:r>
                          <a:rPr lang="en-US" altLang="zh-TW" i="1" dirty="0" smtClean="0">
                            <a:latin typeface="Cambria Math" panose="02040503050406030204" pitchFamily="18" charset="0"/>
                            <a:cs typeface="Times New Roman" panose="02020603050405020304" pitchFamily="18" charset="0"/>
                          </a:rPr>
                          <m:t>𝜉</m:t>
                        </m:r>
                      </m:e>
                      <m:sup>
                        <m:r>
                          <a:rPr lang="en-US" altLang="zh-TW" b="0" i="1" dirty="0" smtClean="0">
                            <a:latin typeface="Cambria Math" panose="02040503050406030204" pitchFamily="18" charset="0"/>
                            <a:cs typeface="Times New Roman" panose="02020603050405020304" pitchFamily="18" charset="0"/>
                          </a:rPr>
                          <m:t>(1)</m:t>
                        </m:r>
                      </m:sup>
                    </m:sSup>
                    <m:r>
                      <a:rPr lang="en-US" altLang="zh-TW" i="1" dirty="0" smtClean="0">
                        <a:latin typeface="Cambria Math" panose="02040503050406030204" pitchFamily="18" charset="0"/>
                        <a:cs typeface="Times New Roman" panose="02020603050405020304" pitchFamily="18" charset="0"/>
                      </a:rPr>
                      <m:t> = (</m:t>
                    </m:r>
                    <m:sSubSup>
                      <m:sSubSupPr>
                        <m:ctrlPr>
                          <a:rPr lang="en-US" altLang="zh-TW" b="0" i="1" dirty="0" smtClean="0">
                            <a:latin typeface="Cambria Math" panose="02040503050406030204" pitchFamily="18" charset="0"/>
                            <a:cs typeface="Times New Roman" panose="02020603050405020304" pitchFamily="18" charset="0"/>
                          </a:rPr>
                        </m:ctrlPr>
                      </m:sSubSupPr>
                      <m:e>
                        <m:r>
                          <a:rPr lang="en-US" altLang="zh-TW" i="1" dirty="0" smtClean="0">
                            <a:latin typeface="Cambria Math" panose="02040503050406030204" pitchFamily="18" charset="0"/>
                            <a:cs typeface="Times New Roman" panose="02020603050405020304" pitchFamily="18" charset="0"/>
                          </a:rPr>
                          <m:t>𝜉</m:t>
                        </m:r>
                      </m:e>
                      <m:sub>
                        <m:r>
                          <a:rPr lang="en-US" altLang="zh-TW" i="1" dirty="0" smtClean="0">
                            <a:latin typeface="Cambria Math" panose="02040503050406030204" pitchFamily="18" charset="0"/>
                            <a:cs typeface="Times New Roman" panose="02020603050405020304" pitchFamily="18" charset="0"/>
                          </a:rPr>
                          <m:t>0</m:t>
                        </m:r>
                      </m:sub>
                      <m:sup>
                        <m:d>
                          <m:dPr>
                            <m:ctrlPr>
                              <a:rPr lang="en-US" altLang="zh-TW" b="0" i="1" dirty="0" smtClean="0">
                                <a:latin typeface="Cambria Math" panose="02040503050406030204" pitchFamily="18" charset="0"/>
                                <a:cs typeface="Times New Roman" panose="02020603050405020304" pitchFamily="18" charset="0"/>
                              </a:rPr>
                            </m:ctrlPr>
                          </m:dPr>
                          <m:e>
                            <m:r>
                              <a:rPr lang="en-US" altLang="zh-TW" b="0" i="1" dirty="0" smtClean="0">
                                <a:latin typeface="Cambria Math" panose="02040503050406030204" pitchFamily="18" charset="0"/>
                                <a:cs typeface="Times New Roman" panose="02020603050405020304" pitchFamily="18" charset="0"/>
                              </a:rPr>
                              <m:t>1</m:t>
                            </m:r>
                          </m:e>
                        </m:d>
                      </m:sup>
                    </m:sSubSup>
                    <m:r>
                      <a:rPr lang="en-US" altLang="zh-TW" i="1" dirty="0" smtClean="0">
                        <a:latin typeface="Cambria Math" panose="02040503050406030204" pitchFamily="18" charset="0"/>
                        <a:cs typeface="Times New Roman" panose="02020603050405020304" pitchFamily="18" charset="0"/>
                      </a:rPr>
                      <m:t>, . . . , </m:t>
                    </m:r>
                    <m:sSubSup>
                      <m:sSubSupPr>
                        <m:ctrlPr>
                          <a:rPr lang="en-US" altLang="zh-TW" b="0" i="1" dirty="0" smtClean="0">
                            <a:latin typeface="Cambria Math" panose="02040503050406030204" pitchFamily="18" charset="0"/>
                            <a:cs typeface="Times New Roman" panose="02020603050405020304" pitchFamily="18" charset="0"/>
                          </a:rPr>
                        </m:ctrlPr>
                      </m:sSubSupPr>
                      <m:e>
                        <m:r>
                          <a:rPr lang="en-US" altLang="zh-TW" i="1" dirty="0" smtClean="0">
                            <a:latin typeface="Cambria Math" panose="02040503050406030204" pitchFamily="18" charset="0"/>
                            <a:cs typeface="Times New Roman" panose="02020603050405020304" pitchFamily="18" charset="0"/>
                          </a:rPr>
                          <m:t>𝜉</m:t>
                        </m:r>
                      </m:e>
                      <m:sub>
                        <m:r>
                          <a:rPr lang="en-US" altLang="zh-TW" i="1" dirty="0" smtClean="0">
                            <a:latin typeface="Cambria Math" panose="02040503050406030204" pitchFamily="18" charset="0"/>
                            <a:cs typeface="Times New Roman" panose="02020603050405020304" pitchFamily="18" charset="0"/>
                          </a:rPr>
                          <m:t>𝑁</m:t>
                        </m:r>
                      </m:sub>
                      <m:sup>
                        <m:d>
                          <m:dPr>
                            <m:ctrlPr>
                              <a:rPr lang="en-US" altLang="zh-TW" b="0" i="1" dirty="0" smtClean="0">
                                <a:latin typeface="Cambria Math" panose="02040503050406030204" pitchFamily="18" charset="0"/>
                                <a:cs typeface="Times New Roman" panose="02020603050405020304" pitchFamily="18" charset="0"/>
                              </a:rPr>
                            </m:ctrlPr>
                          </m:dPr>
                          <m:e>
                            <m:r>
                              <a:rPr lang="en-US" altLang="zh-TW" b="0" i="1" dirty="0" smtClean="0">
                                <a:latin typeface="Cambria Math" panose="02040503050406030204" pitchFamily="18" charset="0"/>
                                <a:cs typeface="Times New Roman" panose="02020603050405020304" pitchFamily="18" charset="0"/>
                              </a:rPr>
                              <m:t>1</m:t>
                            </m:r>
                          </m:e>
                        </m:d>
                      </m:sup>
                    </m:sSubSup>
                    <m:r>
                      <a:rPr lang="en-US" altLang="zh-TW" i="1" dirty="0"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initial market order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0</m:t>
                        </m:r>
                      </m:sub>
                      <m:sup>
                        <m:r>
                          <a:rPr lang="en-US" altLang="zh-TW" b="0" i="1" dirty="0" smtClean="0">
                            <a:latin typeface="Cambria Math" panose="02040503050406030204" pitchFamily="18" charset="0"/>
                          </a:rPr>
                          <m:t>(</m:t>
                        </m:r>
                        <m:r>
                          <a:rPr lang="en-US" altLang="zh-TW" i="1" dirty="0">
                            <a:latin typeface="Cambria Math" panose="02040503050406030204" pitchFamily="18" charset="0"/>
                          </a:rPr>
                          <m:t>1</m:t>
                        </m:r>
                        <m:r>
                          <a:rPr lang="en-US" altLang="zh-TW" b="0" i="1" dirty="0" smtClean="0">
                            <a:latin typeface="Cambria Math" panose="02040503050406030204" pitchFamily="18" charset="0"/>
                          </a:rPr>
                          <m:t>)</m:t>
                        </m:r>
                      </m:sup>
                    </m:sSubSup>
                    <m:r>
                      <a:rPr lang="en-US" altLang="zh-TW"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the unique solution of the equation</a:t>
                </a:r>
              </a:p>
              <a:p>
                <a:pPr marL="285750" indent="-285750">
                  <a:lnSpc>
                    <a:spcPct val="150000"/>
                  </a:lnSpc>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intermediate orders </a:t>
                </a:r>
                <a:r>
                  <a:rPr lang="en-US" altLang="zh-TW" dirty="0">
                    <a:latin typeface="Times New Roman" panose="02020603050405020304" pitchFamily="18" charset="0"/>
                    <a:cs typeface="Times New Roman" panose="02020603050405020304" pitchFamily="18" charset="0"/>
                  </a:rPr>
                  <a:t>are given </a:t>
                </a:r>
              </a:p>
              <a:p>
                <a:pPr marL="285750" indent="-285750">
                  <a:lnSpc>
                    <a:spcPct val="150000"/>
                  </a:lnSpc>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final order </a:t>
                </a:r>
                <a:r>
                  <a:rPr lang="en-US" altLang="zh-TW" dirty="0">
                    <a:latin typeface="Times New Roman" panose="02020603050405020304" pitchFamily="18" charset="0"/>
                    <a:cs typeface="Times New Roman" panose="02020603050405020304" pitchFamily="18" charset="0"/>
                  </a:rPr>
                  <a:t>is determined by</a:t>
                </a:r>
                <a:endParaRPr lang="zh-TW" altLang="en-US" dirty="0">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427FA0E3-63BD-4F6F-A03B-080BCB522F47}"/>
                  </a:ext>
                </a:extLst>
              </p:cNvPr>
              <p:cNvSpPr>
                <a:spLocks noRot="1" noChangeAspect="1" noMove="1" noResize="1" noEditPoints="1" noAdjustHandles="1" noChangeArrowheads="1" noChangeShapeType="1" noTextEdit="1"/>
              </p:cNvSpPr>
              <p:nvPr/>
            </p:nvSpPr>
            <p:spPr>
              <a:xfrm>
                <a:off x="365176" y="2822950"/>
                <a:ext cx="9580102" cy="2743059"/>
              </a:xfrm>
              <a:prstGeom prst="rect">
                <a:avLst/>
              </a:prstGeom>
              <a:blipFill>
                <a:blip r:embed="rId3"/>
                <a:stretch>
                  <a:fillRect l="-573" b="-2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A4B4B9F-4E09-4BB0-AA90-4C993C651A43}"/>
                  </a:ext>
                </a:extLst>
              </p:cNvPr>
              <p:cNvSpPr/>
              <p:nvPr/>
            </p:nvSpPr>
            <p:spPr>
              <a:xfrm>
                <a:off x="7179400" y="388416"/>
                <a:ext cx="4883573" cy="662041"/>
              </a:xfrm>
              <a:prstGeom prst="rect">
                <a:avLst/>
              </a:prstGeom>
            </p:spPr>
            <p:txBody>
              <a:bodyPr wrap="square">
                <a:spAutoFit/>
              </a:bodyPr>
              <a:lstStyle/>
              <a:p>
                <a:pPr>
                  <a:lnSpc>
                    <a:spcPct val="150000"/>
                  </a:lnSpc>
                </a:pPr>
                <a:r>
                  <a:rPr lang="en-US" altLang="zh-TW" sz="1200" dirty="0">
                    <a:latin typeface="Times New Roman" panose="02020603050405020304" pitchFamily="18" charset="0"/>
                    <a:cs typeface="Times New Roman" panose="02020603050405020304" pitchFamily="18" charset="0"/>
                  </a:rPr>
                  <a:t>In particular, the optimal strategy is </a:t>
                </a:r>
                <a:r>
                  <a:rPr lang="en-US" altLang="zh-TW" sz="1200" b="1" dirty="0">
                    <a:latin typeface="Times New Roman" panose="02020603050405020304" pitchFamily="18" charset="0"/>
                    <a:cs typeface="Times New Roman" panose="02020603050405020304" pitchFamily="18" charset="0"/>
                  </a:rPr>
                  <a:t>deterministic</a:t>
                </a:r>
                <a:r>
                  <a:rPr lang="en-US" altLang="zh-TW" sz="1200" dirty="0">
                    <a:latin typeface="Times New Roman" panose="02020603050405020304" pitchFamily="18" charset="0"/>
                    <a:cs typeface="Times New Roman" panose="02020603050405020304" pitchFamily="18" charset="0"/>
                  </a:rPr>
                  <a:t>. </a:t>
                </a:r>
              </a:p>
              <a:p>
                <a:pPr>
                  <a:lnSpc>
                    <a:spcPct val="150000"/>
                  </a:lnSpc>
                </a:pPr>
                <a:r>
                  <a:rPr lang="en-US" altLang="zh-TW" sz="1200" dirty="0">
                    <a:latin typeface="Times New Roman" panose="02020603050405020304" pitchFamily="18" charset="0"/>
                    <a:cs typeface="Times New Roman" panose="02020603050405020304" pitchFamily="18" charset="0"/>
                  </a:rPr>
                  <a:t>Moreover, it consists only of nontrivial buy orders, i.e., </a:t>
                </a:r>
                <a14:m>
                  <m:oMath xmlns:m="http://schemas.openxmlformats.org/officeDocument/2006/math">
                    <m:sSubSup>
                      <m:sSubSupPr>
                        <m:ctrlPr>
                          <a:rPr lang="en-US" altLang="zh-TW" sz="1200" b="0" i="1" dirty="0" smtClean="0">
                            <a:latin typeface="Cambria Math" panose="02040503050406030204" pitchFamily="18" charset="0"/>
                            <a:cs typeface="Times New Roman" panose="02020603050405020304" pitchFamily="18" charset="0"/>
                          </a:rPr>
                        </m:ctrlPr>
                      </m:sSubSupPr>
                      <m:e>
                        <m:r>
                          <a:rPr lang="en-US" altLang="zh-TW" sz="1200" i="1" dirty="0" smtClean="0">
                            <a:latin typeface="Cambria Math" panose="02040503050406030204" pitchFamily="18" charset="0"/>
                            <a:cs typeface="Times New Roman" panose="02020603050405020304" pitchFamily="18" charset="0"/>
                          </a:rPr>
                          <m:t>𝜉</m:t>
                        </m:r>
                      </m:e>
                      <m:sub>
                        <m:r>
                          <a:rPr lang="en-US" altLang="zh-TW" sz="1200" i="1" dirty="0" smtClean="0">
                            <a:latin typeface="Cambria Math" panose="02040503050406030204" pitchFamily="18" charset="0"/>
                            <a:cs typeface="Times New Roman" panose="02020603050405020304" pitchFamily="18" charset="0"/>
                          </a:rPr>
                          <m:t>𝑛</m:t>
                        </m:r>
                      </m:sub>
                      <m:sup>
                        <m:r>
                          <a:rPr lang="en-US" altLang="zh-TW" sz="1200" b="0" i="1" dirty="0" smtClean="0">
                            <a:latin typeface="Cambria Math" panose="02040503050406030204" pitchFamily="18" charset="0"/>
                            <a:cs typeface="Times New Roman" panose="02020603050405020304" pitchFamily="18" charset="0"/>
                          </a:rPr>
                          <m:t>(</m:t>
                        </m:r>
                        <m:r>
                          <a:rPr lang="en-US" altLang="zh-TW" sz="1200" i="1" dirty="0">
                            <a:latin typeface="Cambria Math" panose="02040503050406030204" pitchFamily="18" charset="0"/>
                            <a:cs typeface="Times New Roman" panose="02020603050405020304" pitchFamily="18" charset="0"/>
                          </a:rPr>
                          <m:t>1</m:t>
                        </m:r>
                        <m:r>
                          <a:rPr lang="en-US" altLang="zh-TW" sz="1200" b="0" i="1" dirty="0" smtClean="0">
                            <a:latin typeface="Cambria Math" panose="02040503050406030204" pitchFamily="18" charset="0"/>
                            <a:cs typeface="Times New Roman" panose="02020603050405020304" pitchFamily="18" charset="0"/>
                          </a:rPr>
                          <m:t>)</m:t>
                        </m:r>
                      </m:sup>
                    </m:sSubSup>
                    <m:r>
                      <a:rPr lang="en-US" altLang="zh-TW" sz="1200" i="1" dirty="0" smtClean="0">
                        <a:latin typeface="Cambria Math" panose="02040503050406030204" pitchFamily="18" charset="0"/>
                        <a:cs typeface="Times New Roman" panose="02020603050405020304" pitchFamily="18" charset="0"/>
                      </a:rPr>
                      <m:t> &gt; 0 </m:t>
                    </m:r>
                  </m:oMath>
                </a14:m>
                <a:r>
                  <a:rPr lang="en-US" altLang="zh-TW" sz="1200" dirty="0">
                    <a:latin typeface="Times New Roman" panose="02020603050405020304" pitchFamily="18" charset="0"/>
                    <a:cs typeface="Times New Roman" panose="02020603050405020304" pitchFamily="18" charset="0"/>
                  </a:rPr>
                  <a:t>for all n. </a:t>
                </a:r>
                <a:endParaRPr lang="zh-TW" altLang="en-US" sz="1200" dirty="0">
                  <a:latin typeface="Times New Roman" panose="02020603050405020304" pitchFamily="18" charset="0"/>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AA4B4B9F-4E09-4BB0-AA90-4C993C651A43}"/>
                  </a:ext>
                </a:extLst>
              </p:cNvPr>
              <p:cNvSpPr>
                <a:spLocks noRot="1" noChangeAspect="1" noMove="1" noResize="1" noEditPoints="1" noAdjustHandles="1" noChangeArrowheads="1" noChangeShapeType="1" noTextEdit="1"/>
              </p:cNvSpPr>
              <p:nvPr/>
            </p:nvSpPr>
            <p:spPr>
              <a:xfrm>
                <a:off x="7179400" y="388416"/>
                <a:ext cx="4883573" cy="662041"/>
              </a:xfrm>
              <a:prstGeom prst="rect">
                <a:avLst/>
              </a:prstGeom>
              <a:blipFill>
                <a:blip r:embed="rId4"/>
                <a:stretch>
                  <a:fillRect l="-125" b="-6481"/>
                </a:stretch>
              </a:blipFill>
            </p:spPr>
            <p:txBody>
              <a:bodyPr/>
              <a:lstStyle/>
              <a:p>
                <a:r>
                  <a:rPr lang="zh-TW" altLang="en-US">
                    <a:noFill/>
                  </a:rPr>
                  <a:t> </a:t>
                </a:r>
              </a:p>
            </p:txBody>
          </p:sp>
        </mc:Fallback>
      </mc:AlternateContent>
      <p:pic>
        <p:nvPicPr>
          <p:cNvPr id="2" name="圖片 1">
            <a:extLst>
              <a:ext uri="{FF2B5EF4-FFF2-40B4-BE49-F238E27FC236}">
                <a16:creationId xmlns:a16="http://schemas.microsoft.com/office/drawing/2014/main" id="{00F4A735-6841-4094-8CD2-15A2D86F9204}"/>
              </a:ext>
            </a:extLst>
          </p:cNvPr>
          <p:cNvPicPr>
            <a:picLocks noChangeAspect="1"/>
          </p:cNvPicPr>
          <p:nvPr/>
        </p:nvPicPr>
        <p:blipFill>
          <a:blip r:embed="rId5"/>
          <a:stretch>
            <a:fillRect/>
          </a:stretch>
        </p:blipFill>
        <p:spPr>
          <a:xfrm>
            <a:off x="4967243" y="1925400"/>
            <a:ext cx="3718441" cy="424191"/>
          </a:xfrm>
          <a:prstGeom prst="rect">
            <a:avLst/>
          </a:prstGeom>
          <a:ln>
            <a:solidFill>
              <a:srgbClr val="FF0000"/>
            </a:solidFill>
          </a:ln>
        </p:spPr>
      </p:pic>
      <p:pic>
        <p:nvPicPr>
          <p:cNvPr id="15" name="圖片 14">
            <a:extLst>
              <a:ext uri="{FF2B5EF4-FFF2-40B4-BE49-F238E27FC236}">
                <a16:creationId xmlns:a16="http://schemas.microsoft.com/office/drawing/2014/main" id="{49E9953A-FF77-4BEF-8B24-298F92A910E6}"/>
              </a:ext>
            </a:extLst>
          </p:cNvPr>
          <p:cNvPicPr>
            <a:picLocks noChangeAspect="1"/>
          </p:cNvPicPr>
          <p:nvPr/>
        </p:nvPicPr>
        <p:blipFill>
          <a:blip r:embed="rId6"/>
          <a:stretch>
            <a:fillRect/>
          </a:stretch>
        </p:blipFill>
        <p:spPr>
          <a:xfrm>
            <a:off x="4082531" y="3780191"/>
            <a:ext cx="4269618" cy="718909"/>
          </a:xfrm>
          <a:prstGeom prst="rect">
            <a:avLst/>
          </a:prstGeom>
        </p:spPr>
      </p:pic>
      <p:pic>
        <p:nvPicPr>
          <p:cNvPr id="17" name="圖片 16">
            <a:extLst>
              <a:ext uri="{FF2B5EF4-FFF2-40B4-BE49-F238E27FC236}">
                <a16:creationId xmlns:a16="http://schemas.microsoft.com/office/drawing/2014/main" id="{C781CAC1-269D-4185-9297-F3068959C804}"/>
              </a:ext>
            </a:extLst>
          </p:cNvPr>
          <p:cNvPicPr>
            <a:picLocks noChangeAspect="1"/>
          </p:cNvPicPr>
          <p:nvPr/>
        </p:nvPicPr>
        <p:blipFill>
          <a:blip r:embed="rId7"/>
          <a:stretch>
            <a:fillRect/>
          </a:stretch>
        </p:blipFill>
        <p:spPr>
          <a:xfrm>
            <a:off x="3925808" y="4606845"/>
            <a:ext cx="4091550" cy="609798"/>
          </a:xfrm>
          <a:prstGeom prst="rect">
            <a:avLst/>
          </a:prstGeom>
        </p:spPr>
      </p:pic>
      <p:pic>
        <p:nvPicPr>
          <p:cNvPr id="18" name="圖片 17">
            <a:extLst>
              <a:ext uri="{FF2B5EF4-FFF2-40B4-BE49-F238E27FC236}">
                <a16:creationId xmlns:a16="http://schemas.microsoft.com/office/drawing/2014/main" id="{DD28573D-B362-4B30-9702-4F261961E949}"/>
              </a:ext>
            </a:extLst>
          </p:cNvPr>
          <p:cNvPicPr>
            <a:picLocks noChangeAspect="1"/>
          </p:cNvPicPr>
          <p:nvPr/>
        </p:nvPicPr>
        <p:blipFill>
          <a:blip r:embed="rId8"/>
          <a:stretch>
            <a:fillRect/>
          </a:stretch>
        </p:blipFill>
        <p:spPr>
          <a:xfrm>
            <a:off x="3716712" y="5482728"/>
            <a:ext cx="4340384" cy="517578"/>
          </a:xfrm>
          <a:prstGeom prst="rect">
            <a:avLst/>
          </a:prstGeom>
        </p:spPr>
      </p:pic>
      <p:sp>
        <p:nvSpPr>
          <p:cNvPr id="19" name="矩形 18">
            <a:extLst>
              <a:ext uri="{FF2B5EF4-FFF2-40B4-BE49-F238E27FC236}">
                <a16:creationId xmlns:a16="http://schemas.microsoft.com/office/drawing/2014/main" id="{01142D59-328F-47EC-839E-B7A60A9FFAB3}"/>
              </a:ext>
            </a:extLst>
          </p:cNvPr>
          <p:cNvSpPr/>
          <p:nvPr/>
        </p:nvSpPr>
        <p:spPr>
          <a:xfrm>
            <a:off x="359275" y="570926"/>
            <a:ext cx="424827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Optimal strategy in Model 1</a:t>
            </a:r>
          </a:p>
        </p:txBody>
      </p:sp>
      <p:sp>
        <p:nvSpPr>
          <p:cNvPr id="6" name="投影片編號版面配置區 5">
            <a:extLst>
              <a:ext uri="{FF2B5EF4-FFF2-40B4-BE49-F238E27FC236}">
                <a16:creationId xmlns:a16="http://schemas.microsoft.com/office/drawing/2014/main" id="{7AAAFDC9-D4A3-4574-AAC1-7BB7D1547FCC}"/>
              </a:ext>
            </a:extLst>
          </p:cNvPr>
          <p:cNvSpPr>
            <a:spLocks noGrp="1"/>
          </p:cNvSpPr>
          <p:nvPr>
            <p:ph type="sldNum" sz="quarter" idx="12"/>
          </p:nvPr>
        </p:nvSpPr>
        <p:spPr/>
        <p:txBody>
          <a:bodyPr/>
          <a:lstStyle/>
          <a:p>
            <a:fld id="{DE0D4436-E364-443D-92F4-0BA62D2A4894}" type="slidenum">
              <a:rPr lang="zh-TW" altLang="en-US" smtClean="0"/>
              <a:t>11</a:t>
            </a:fld>
            <a:endParaRPr lang="zh-TW" altLang="en-US"/>
          </a:p>
        </p:txBody>
      </p:sp>
      <p:sp>
        <p:nvSpPr>
          <p:cNvPr id="16" name="文字方塊 15">
            <a:extLst>
              <a:ext uri="{FF2B5EF4-FFF2-40B4-BE49-F238E27FC236}">
                <a16:creationId xmlns:a16="http://schemas.microsoft.com/office/drawing/2014/main" id="{CBF45F4A-781C-4022-8DFF-8685C1B61BB9}"/>
              </a:ext>
            </a:extLst>
          </p:cNvPr>
          <p:cNvSpPr txBox="1"/>
          <p:nvPr/>
        </p:nvSpPr>
        <p:spPr>
          <a:xfrm>
            <a:off x="8877486" y="1328174"/>
            <a:ext cx="3314514" cy="307777"/>
          </a:xfrm>
          <a:prstGeom prst="rect">
            <a:avLst/>
          </a:prstGeom>
          <a:noFill/>
          <a:ln>
            <a:solidFill>
              <a:srgbClr val="FF0000"/>
            </a:solidFill>
          </a:ln>
        </p:spPr>
        <p:txBody>
          <a:bodyPr wrap="square" rtlCol="0">
            <a:spAutoFit/>
          </a:bodyPr>
          <a:lstStyle/>
          <a:p>
            <a:r>
              <a:rPr lang="en-US" altLang="zh-TW" sz="1400" b="0" i="0" dirty="0">
                <a:effectLst/>
                <a:latin typeface="Times New Roman" panose="02020603050405020304" pitchFamily="18" charset="0"/>
                <a:cs typeface="Times New Roman" panose="02020603050405020304" pitchFamily="18" charset="0"/>
              </a:rPr>
              <a:t>Unaffected by market random fluctuations.</a:t>
            </a:r>
            <a:endParaRPr lang="zh-TW" altLang="en-US" sz="1400" dirty="0">
              <a:latin typeface="Times New Roman" panose="02020603050405020304" pitchFamily="18" charset="0"/>
              <a:cs typeface="Times New Roman" panose="02020603050405020304" pitchFamily="18" charset="0"/>
            </a:endParaRPr>
          </a:p>
        </p:txBody>
      </p:sp>
      <p:cxnSp>
        <p:nvCxnSpPr>
          <p:cNvPr id="20" name="直線接點 19">
            <a:extLst>
              <a:ext uri="{FF2B5EF4-FFF2-40B4-BE49-F238E27FC236}">
                <a16:creationId xmlns:a16="http://schemas.microsoft.com/office/drawing/2014/main" id="{2976653C-00F3-49E2-9030-B106635F194B}"/>
              </a:ext>
            </a:extLst>
          </p:cNvPr>
          <p:cNvCxnSpPr>
            <a:cxnSpLocks/>
            <a:stCxn id="16" idx="0"/>
          </p:cNvCxnSpPr>
          <p:nvPr/>
        </p:nvCxnSpPr>
        <p:spPr>
          <a:xfrm flipH="1" flipV="1">
            <a:off x="9945279" y="670302"/>
            <a:ext cx="589464" cy="6578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9E5FEF5-DFEC-4F74-917A-2FCA9633AD63}"/>
              </a:ext>
            </a:extLst>
          </p:cNvPr>
          <p:cNvPicPr>
            <a:picLocks noChangeAspect="1"/>
          </p:cNvPicPr>
          <p:nvPr/>
        </p:nvPicPr>
        <p:blipFill>
          <a:blip r:embed="rId2"/>
          <a:stretch>
            <a:fillRect/>
          </a:stretch>
        </p:blipFill>
        <p:spPr>
          <a:xfrm>
            <a:off x="2563369" y="1336704"/>
            <a:ext cx="5540220" cy="1028789"/>
          </a:xfrm>
          <a:prstGeom prst="rect">
            <a:avLst/>
          </a:prstGeom>
        </p:spPr>
      </p:pic>
      <p:sp>
        <p:nvSpPr>
          <p:cNvPr id="6" name="矩形 5">
            <a:extLst>
              <a:ext uri="{FF2B5EF4-FFF2-40B4-BE49-F238E27FC236}">
                <a16:creationId xmlns:a16="http://schemas.microsoft.com/office/drawing/2014/main" id="{59D222EC-B675-4B6C-BDC7-A599D78262D3}"/>
              </a:ext>
            </a:extLst>
          </p:cNvPr>
          <p:cNvSpPr/>
          <p:nvPr/>
        </p:nvSpPr>
        <p:spPr>
          <a:xfrm>
            <a:off x="432658" y="1666432"/>
            <a:ext cx="2130711"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Model 1 dynamics</a:t>
            </a:r>
            <a:r>
              <a:rPr lang="zh-TW"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F6C7AAB7-EBC5-4CB5-AC3C-A528B7BD192B}"/>
                  </a:ext>
                </a:extLst>
              </p:cNvPr>
              <p:cNvSpPr txBox="1"/>
              <p:nvPr/>
            </p:nvSpPr>
            <p:spPr>
              <a:xfrm>
                <a:off x="1008236" y="2881541"/>
                <a:ext cx="3550459" cy="719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eqArr>
                            <m:eqArrPr>
                              <m:ctrlPr>
                                <a:rPr lang="en-US" altLang="zh-TW" i="1" smtClean="0">
                                  <a:latin typeface="Cambria Math" panose="02040503050406030204" pitchFamily="18" charset="0"/>
                                </a:rPr>
                              </m:ctrlPr>
                            </m:eqArr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0</m:t>
                                  </m:r>
                                </m:sub>
                              </m:sSub>
                            </m:e>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1</m:t>
                                  </m:r>
                                </m:sub>
                                <m:sup>
                                  <m:r>
                                    <a:rPr lang="en-US" altLang="zh-TW" b="0" i="1" smtClean="0">
                                      <a:latin typeface="Cambria Math" panose="02040503050406030204" pitchFamily="18" charset="0"/>
                                    </a:rPr>
                                    <m:t>(1)</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𝑁</m:t>
                                  </m:r>
                                  <m:r>
                                    <a:rPr lang="en-US" altLang="zh-TW" b="0" i="1" smtClean="0">
                                      <a:latin typeface="Cambria Math" panose="02040503050406030204" pitchFamily="18" charset="0"/>
                                    </a:rPr>
                                    <m:t>−1</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e>
                                  </m:d>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0</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e>
                                  </m:d>
                                </m:sup>
                              </m:sSubSup>
                              <m:r>
                                <a:rPr lang="en-US" altLang="zh-TW" b="0" i="1" smtClean="0">
                                  <a:latin typeface="Cambria Math" panose="02040503050406030204" pitchFamily="18" charset="0"/>
                                </a:rPr>
                                <m:t>(1−</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𝜌𝜏</m:t>
                                  </m:r>
                                </m:sup>
                              </m:sSup>
                              <m:r>
                                <a:rPr lang="en-US" altLang="zh-TW" b="0" i="1" smtClean="0">
                                  <a:latin typeface="Cambria Math" panose="02040503050406030204" pitchFamily="18" charset="0"/>
                                </a:rPr>
                                <m:t>) </m:t>
                              </m:r>
                            </m:e>
                          </m:eqArr>
                        </m:e>
                      </m:d>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F6C7AAB7-EBC5-4CB5-AC3C-A528B7BD192B}"/>
                  </a:ext>
                </a:extLst>
              </p:cNvPr>
              <p:cNvSpPr txBox="1">
                <a:spLocks noRot="1" noChangeAspect="1" noMove="1" noResize="1" noEditPoints="1" noAdjustHandles="1" noChangeArrowheads="1" noChangeShapeType="1" noTextEdit="1"/>
              </p:cNvSpPr>
              <p:nvPr/>
            </p:nvSpPr>
            <p:spPr>
              <a:xfrm>
                <a:off x="1008236" y="2881541"/>
                <a:ext cx="3550459" cy="719428"/>
              </a:xfrm>
              <a:prstGeom prst="rect">
                <a:avLst/>
              </a:prstGeom>
              <a:blipFill>
                <a:blip r:embed="rId3"/>
                <a:stretch>
                  <a:fillRect/>
                </a:stretch>
              </a:blipFill>
            </p:spPr>
            <p:txBody>
              <a:bodyPr/>
              <a:lstStyle/>
              <a:p>
                <a:r>
                  <a:rPr lang="zh-TW" altLang="en-US">
                    <a:noFill/>
                  </a:rPr>
                  <a:t> </a:t>
                </a:r>
              </a:p>
            </p:txBody>
          </p:sp>
        </mc:Fallback>
      </mc:AlternateContent>
      <p:sp>
        <p:nvSpPr>
          <p:cNvPr id="11" name="矩形 10">
            <a:extLst>
              <a:ext uri="{FF2B5EF4-FFF2-40B4-BE49-F238E27FC236}">
                <a16:creationId xmlns:a16="http://schemas.microsoft.com/office/drawing/2014/main" id="{720F8F85-DE68-4AA5-B795-E8D60C2DCF80}"/>
              </a:ext>
            </a:extLst>
          </p:cNvPr>
          <p:cNvSpPr/>
          <p:nvPr/>
        </p:nvSpPr>
        <p:spPr>
          <a:xfrm>
            <a:off x="432658" y="3056589"/>
            <a:ext cx="6115777"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By                                                                          , we can get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pic>
        <p:nvPicPr>
          <p:cNvPr id="12" name="圖片 11">
            <a:extLst>
              <a:ext uri="{FF2B5EF4-FFF2-40B4-BE49-F238E27FC236}">
                <a16:creationId xmlns:a16="http://schemas.microsoft.com/office/drawing/2014/main" id="{728CC6D1-DF8E-423C-9E3A-0687439ACA95}"/>
              </a:ext>
            </a:extLst>
          </p:cNvPr>
          <p:cNvPicPr>
            <a:picLocks noChangeAspect="1"/>
          </p:cNvPicPr>
          <p:nvPr/>
        </p:nvPicPr>
        <p:blipFill>
          <a:blip r:embed="rId4"/>
          <a:stretch>
            <a:fillRect/>
          </a:stretch>
        </p:blipFill>
        <p:spPr>
          <a:xfrm>
            <a:off x="6307082" y="3009376"/>
            <a:ext cx="5197290" cy="396274"/>
          </a:xfrm>
          <a:prstGeom prst="rect">
            <a:avLst/>
          </a:prstGeom>
        </p:spPr>
      </p:pic>
      <p:grpSp>
        <p:nvGrpSpPr>
          <p:cNvPr id="161" name="群組 160">
            <a:extLst>
              <a:ext uri="{FF2B5EF4-FFF2-40B4-BE49-F238E27FC236}">
                <a16:creationId xmlns:a16="http://schemas.microsoft.com/office/drawing/2014/main" id="{30F35992-B600-45D4-8363-AE9D904A32BE}"/>
              </a:ext>
            </a:extLst>
          </p:cNvPr>
          <p:cNvGrpSpPr/>
          <p:nvPr/>
        </p:nvGrpSpPr>
        <p:grpSpPr>
          <a:xfrm>
            <a:off x="199453" y="4407143"/>
            <a:ext cx="10986847" cy="2215535"/>
            <a:chOff x="0" y="4349726"/>
            <a:chExt cx="10986847" cy="2215535"/>
          </a:xfrm>
        </p:grpSpPr>
        <p:sp>
          <p:nvSpPr>
            <p:cNvPr id="14" name="文字方塊 13">
              <a:extLst>
                <a:ext uri="{FF2B5EF4-FFF2-40B4-BE49-F238E27FC236}">
                  <a16:creationId xmlns:a16="http://schemas.microsoft.com/office/drawing/2014/main" id="{4FCA90C9-CAC0-458F-976D-D14FDE5B26A5}"/>
                </a:ext>
              </a:extLst>
            </p:cNvPr>
            <p:cNvSpPr txBox="1"/>
            <p:nvPr/>
          </p:nvSpPr>
          <p:spPr>
            <a:xfrm>
              <a:off x="1021421" y="6270458"/>
              <a:ext cx="95318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t=0</a:t>
              </a:r>
              <a:endParaRPr lang="zh-TW" altLang="en-US" sz="1200" dirty="0">
                <a:latin typeface="Times New Roman" panose="02020603050405020304" pitchFamily="18" charset="0"/>
                <a:cs typeface="Times New Roman" panose="02020603050405020304" pitchFamily="18" charset="0"/>
              </a:endParaRPr>
            </a:p>
          </p:txBody>
        </p:sp>
        <p:sp>
          <p:nvSpPr>
            <p:cNvPr id="13" name="手繪多邊形: 圖案 12">
              <a:extLst>
                <a:ext uri="{FF2B5EF4-FFF2-40B4-BE49-F238E27FC236}">
                  <a16:creationId xmlns:a16="http://schemas.microsoft.com/office/drawing/2014/main" id="{A9C7B90A-171C-4647-BF1A-61CA00C32255}"/>
                </a:ext>
              </a:extLst>
            </p:cNvPr>
            <p:cNvSpPr/>
            <p:nvPr/>
          </p:nvSpPr>
          <p:spPr>
            <a:xfrm>
              <a:off x="450165" y="5078687"/>
              <a:ext cx="1620346" cy="809118"/>
            </a:xfrm>
            <a:custGeom>
              <a:avLst/>
              <a:gdLst>
                <a:gd name="connsiteX0" fmla="*/ 0 w 1866507"/>
                <a:gd name="connsiteY0" fmla="*/ 0 h 914400"/>
                <a:gd name="connsiteX1" fmla="*/ 28280 w 1866507"/>
                <a:gd name="connsiteY1" fmla="*/ 914400 h 914400"/>
                <a:gd name="connsiteX2" fmla="*/ 1866507 w 1866507"/>
                <a:gd name="connsiteY2" fmla="*/ 914400 h 914400"/>
                <a:gd name="connsiteX3" fmla="*/ 1857080 w 1866507"/>
                <a:gd name="connsiteY3" fmla="*/ 414779 h 914400"/>
                <a:gd name="connsiteX4" fmla="*/ 0 w 186650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07" h="914400">
                  <a:moveTo>
                    <a:pt x="0" y="0"/>
                  </a:moveTo>
                  <a:lnTo>
                    <a:pt x="28280" y="914400"/>
                  </a:lnTo>
                  <a:lnTo>
                    <a:pt x="1866507" y="914400"/>
                  </a:lnTo>
                  <a:lnTo>
                    <a:pt x="1857080" y="41477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nvGrpSpPr>
            <p:cNvPr id="15" name="群組 14">
              <a:extLst>
                <a:ext uri="{FF2B5EF4-FFF2-40B4-BE49-F238E27FC236}">
                  <a16:creationId xmlns:a16="http://schemas.microsoft.com/office/drawing/2014/main" id="{D5F1293C-C2D6-407A-B6F5-BCC75447603D}"/>
                </a:ext>
              </a:extLst>
            </p:cNvPr>
            <p:cNvGrpSpPr/>
            <p:nvPr/>
          </p:nvGrpSpPr>
          <p:grpSpPr>
            <a:xfrm>
              <a:off x="0" y="4431229"/>
              <a:ext cx="2229655" cy="1747608"/>
              <a:chOff x="5891040" y="989814"/>
              <a:chExt cx="3533946" cy="2708128"/>
            </a:xfrm>
          </p:grpSpPr>
          <p:sp>
            <p:nvSpPr>
              <p:cNvPr id="16" name="文字方塊 15">
                <a:extLst>
                  <a:ext uri="{FF2B5EF4-FFF2-40B4-BE49-F238E27FC236}">
                    <a16:creationId xmlns:a16="http://schemas.microsoft.com/office/drawing/2014/main" id="{A12A8D75-3E62-4104-976C-5045E0C5CA06}"/>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17" name="文字方塊 16">
                <a:extLst>
                  <a:ext uri="{FF2B5EF4-FFF2-40B4-BE49-F238E27FC236}">
                    <a16:creationId xmlns:a16="http://schemas.microsoft.com/office/drawing/2014/main" id="{389734F2-C636-4EDB-8147-E377810D1154}"/>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18" name="群組 17">
                <a:extLst>
                  <a:ext uri="{FF2B5EF4-FFF2-40B4-BE49-F238E27FC236}">
                    <a16:creationId xmlns:a16="http://schemas.microsoft.com/office/drawing/2014/main" id="{2EEE47BE-43E0-4D56-9630-E22ED48E1D1A}"/>
                  </a:ext>
                </a:extLst>
              </p:cNvPr>
              <p:cNvGrpSpPr/>
              <p:nvPr/>
            </p:nvGrpSpPr>
            <p:grpSpPr>
              <a:xfrm>
                <a:off x="6409132" y="989814"/>
                <a:ext cx="3015854" cy="2399864"/>
                <a:chOff x="6409132" y="989814"/>
                <a:chExt cx="3015854" cy="2399864"/>
              </a:xfrm>
            </p:grpSpPr>
            <p:cxnSp>
              <p:nvCxnSpPr>
                <p:cNvPr id="19" name="直線單箭頭接點 18">
                  <a:extLst>
                    <a:ext uri="{FF2B5EF4-FFF2-40B4-BE49-F238E27FC236}">
                      <a16:creationId xmlns:a16="http://schemas.microsoft.com/office/drawing/2014/main" id="{E2661EDB-0FAB-4541-AC98-6236625AD0B2}"/>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B96D5D00-38E1-4A4F-887E-E7EB015E1F6E}"/>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手繪多邊形: 圖案 20">
                  <a:extLst>
                    <a:ext uri="{FF2B5EF4-FFF2-40B4-BE49-F238E27FC236}">
                      <a16:creationId xmlns:a16="http://schemas.microsoft.com/office/drawing/2014/main" id="{A9DFFD8E-669D-452E-AD13-FD75733FD41A}"/>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sp>
          <p:nvSpPr>
            <p:cNvPr id="22" name="文字方塊 21">
              <a:extLst>
                <a:ext uri="{FF2B5EF4-FFF2-40B4-BE49-F238E27FC236}">
                  <a16:creationId xmlns:a16="http://schemas.microsoft.com/office/drawing/2014/main" id="{D6D5F9F9-CE7B-47B1-A19E-51A97241DA2A}"/>
                </a:ext>
              </a:extLst>
            </p:cNvPr>
            <p:cNvSpPr txBox="1"/>
            <p:nvPr/>
          </p:nvSpPr>
          <p:spPr>
            <a:xfrm>
              <a:off x="3256465" y="6288262"/>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t=0+</a:t>
              </a:r>
              <a:endParaRPr lang="zh-TW" altLang="en-US" sz="1200" dirty="0">
                <a:latin typeface="Times New Roman" panose="02020603050405020304" pitchFamily="18" charset="0"/>
                <a:cs typeface="Times New Roman" panose="02020603050405020304" pitchFamily="18" charset="0"/>
              </a:endParaRPr>
            </a:p>
          </p:txBody>
        </p:sp>
        <p:grpSp>
          <p:nvGrpSpPr>
            <p:cNvPr id="23" name="群組 22">
              <a:extLst>
                <a:ext uri="{FF2B5EF4-FFF2-40B4-BE49-F238E27FC236}">
                  <a16:creationId xmlns:a16="http://schemas.microsoft.com/office/drawing/2014/main" id="{2744431A-B5FA-44F8-B354-02351D8DAD16}"/>
                </a:ext>
              </a:extLst>
            </p:cNvPr>
            <p:cNvGrpSpPr/>
            <p:nvPr/>
          </p:nvGrpSpPr>
          <p:grpSpPr>
            <a:xfrm>
              <a:off x="2130995" y="4420597"/>
              <a:ext cx="2229655" cy="1747608"/>
              <a:chOff x="5891040" y="989814"/>
              <a:chExt cx="3533946" cy="2708128"/>
            </a:xfrm>
          </p:grpSpPr>
          <p:sp>
            <p:nvSpPr>
              <p:cNvPr id="24" name="文字方塊 23">
                <a:extLst>
                  <a:ext uri="{FF2B5EF4-FFF2-40B4-BE49-F238E27FC236}">
                    <a16:creationId xmlns:a16="http://schemas.microsoft.com/office/drawing/2014/main" id="{0F8051B9-A6EA-4B92-A523-B2EA75235FFF}"/>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25" name="文字方塊 24">
                <a:extLst>
                  <a:ext uri="{FF2B5EF4-FFF2-40B4-BE49-F238E27FC236}">
                    <a16:creationId xmlns:a16="http://schemas.microsoft.com/office/drawing/2014/main" id="{BF8377A1-2E2F-49F5-96AF-EFEF914FD0F6}"/>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26" name="群組 25">
                <a:extLst>
                  <a:ext uri="{FF2B5EF4-FFF2-40B4-BE49-F238E27FC236}">
                    <a16:creationId xmlns:a16="http://schemas.microsoft.com/office/drawing/2014/main" id="{9EE12D89-EE24-49BE-AC57-E557D773898A}"/>
                  </a:ext>
                </a:extLst>
              </p:cNvPr>
              <p:cNvGrpSpPr/>
              <p:nvPr/>
            </p:nvGrpSpPr>
            <p:grpSpPr>
              <a:xfrm>
                <a:off x="6409132" y="989814"/>
                <a:ext cx="3015854" cy="2399864"/>
                <a:chOff x="6409132" y="989814"/>
                <a:chExt cx="3015854" cy="2399864"/>
              </a:xfrm>
            </p:grpSpPr>
            <p:cxnSp>
              <p:nvCxnSpPr>
                <p:cNvPr id="27" name="直線單箭頭接點 26">
                  <a:extLst>
                    <a:ext uri="{FF2B5EF4-FFF2-40B4-BE49-F238E27FC236}">
                      <a16:creationId xmlns:a16="http://schemas.microsoft.com/office/drawing/2014/main" id="{13E2DEFE-F0E3-4A57-9F2A-E32045E5293A}"/>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9F3B9E28-1DA2-4326-B096-B337E10AE52F}"/>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手繪多邊形: 圖案 28">
                  <a:extLst>
                    <a:ext uri="{FF2B5EF4-FFF2-40B4-BE49-F238E27FC236}">
                      <a16:creationId xmlns:a16="http://schemas.microsoft.com/office/drawing/2014/main" id="{C951ECDD-04D0-497F-967B-EFA88701F014}"/>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30" name="直線接點 29">
              <a:extLst>
                <a:ext uri="{FF2B5EF4-FFF2-40B4-BE49-F238E27FC236}">
                  <a16:creationId xmlns:a16="http://schemas.microsoft.com/office/drawing/2014/main" id="{D55C490F-514C-4B07-B931-9E3CE0771831}"/>
                </a:ext>
              </a:extLst>
            </p:cNvPr>
            <p:cNvCxnSpPr/>
            <p:nvPr/>
          </p:nvCxnSpPr>
          <p:spPr>
            <a:xfrm>
              <a:off x="3572851" y="5202077"/>
              <a:ext cx="0" cy="696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53AFE5EF-338A-40E8-BD39-2CF5547D4731}"/>
                    </a:ext>
                  </a:extLst>
                </p:cNvPr>
                <p:cNvSpPr txBox="1"/>
                <p:nvPr/>
              </p:nvSpPr>
              <p:spPr>
                <a:xfrm>
                  <a:off x="2725401" y="5337405"/>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FF0000"/>
                                </a:solidFill>
                                <a:latin typeface="Cambria Math" panose="02040503050406030204" pitchFamily="18" charset="0"/>
                              </a:rPr>
                            </m:ctrlPr>
                          </m:sSubPr>
                          <m:e>
                            <m:r>
                              <a:rPr lang="en-US" altLang="zh-TW" sz="1200" i="1" dirty="0" smtClean="0">
                                <a:solidFill>
                                  <a:srgbClr val="FF0000"/>
                                </a:solidFill>
                                <a:latin typeface="Cambria Math" panose="02040503050406030204" pitchFamily="18" charset="0"/>
                              </a:rPr>
                              <m:t>𝑥</m:t>
                            </m:r>
                          </m:e>
                          <m:sub>
                            <m:r>
                              <a:rPr lang="en-US" altLang="zh-TW" sz="1200" i="1" dirty="0" smtClean="0">
                                <a:solidFill>
                                  <a:srgbClr val="FF0000"/>
                                </a:solidFill>
                                <a:latin typeface="Cambria Math" panose="02040503050406030204" pitchFamily="18" charset="0"/>
                              </a:rPr>
                              <m:t>0</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1" name="文字方塊 30">
                  <a:extLst>
                    <a:ext uri="{FF2B5EF4-FFF2-40B4-BE49-F238E27FC236}">
                      <a16:creationId xmlns:a16="http://schemas.microsoft.com/office/drawing/2014/main" id="{53AFE5EF-338A-40E8-BD39-2CF5547D4731}"/>
                    </a:ext>
                  </a:extLst>
                </p:cNvPr>
                <p:cNvSpPr txBox="1">
                  <a:spLocks noRot="1" noChangeAspect="1" noMove="1" noResize="1" noEditPoints="1" noAdjustHandles="1" noChangeArrowheads="1" noChangeShapeType="1" noTextEdit="1"/>
                </p:cNvSpPr>
                <p:nvPr/>
              </p:nvSpPr>
              <p:spPr>
                <a:xfrm>
                  <a:off x="2725401" y="5337405"/>
                  <a:ext cx="699228" cy="27699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EB9DEBFF-C640-47F0-AE4B-6B05BCDDF4EF}"/>
                    </a:ext>
                  </a:extLst>
                </p:cNvPr>
                <p:cNvSpPr txBox="1"/>
                <p:nvPr/>
              </p:nvSpPr>
              <p:spPr>
                <a:xfrm>
                  <a:off x="3130398" y="5931191"/>
                  <a:ext cx="516936"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sSub>
                              <m:sSubPr>
                                <m:ctrlPr>
                                  <a:rPr lang="en-US" altLang="zh-TW" sz="1200" b="0" i="1" dirty="0" smtClean="0">
                                    <a:latin typeface="Cambria Math" panose="02040503050406030204" pitchFamily="18" charset="0"/>
                                  </a:rPr>
                                </m:ctrlPr>
                              </m:sSubPr>
                              <m:e>
                                <m:r>
                                  <a:rPr lang="en-US" altLang="zh-TW" sz="1200" b="0" i="1" dirty="0" smtClean="0">
                                    <a:latin typeface="Cambria Math" panose="02040503050406030204" pitchFamily="18" charset="0"/>
                                  </a:rPr>
                                  <m:t>𝑡</m:t>
                                </m:r>
                              </m:e>
                              <m:sub>
                                <m:r>
                                  <a:rPr lang="en-US" altLang="zh-TW" sz="1200" b="0" i="1" dirty="0" smtClean="0">
                                    <a:latin typeface="Cambria Math" panose="02040503050406030204" pitchFamily="18" charset="0"/>
                                  </a:rPr>
                                  <m:t>0</m:t>
                                </m:r>
                              </m:sub>
                            </m:sSub>
                            <m:r>
                              <a:rPr lang="en-US" altLang="zh-TW" sz="1200" b="0" i="1" dirty="0" smtClean="0">
                                <a:latin typeface="Cambria Math" panose="02040503050406030204" pitchFamily="18" charset="0"/>
                              </a:rPr>
                              <m:t>+</m:t>
                            </m:r>
                          </m:sub>
                        </m:sSub>
                      </m:oMath>
                    </m:oMathPara>
                  </a14:m>
                  <a:endParaRPr lang="zh-TW" altLang="en-US" sz="1200" dirty="0">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EB9DEBFF-C640-47F0-AE4B-6B05BCDDF4EF}"/>
                    </a:ext>
                  </a:extLst>
                </p:cNvPr>
                <p:cNvSpPr txBox="1">
                  <a:spLocks noRot="1" noChangeAspect="1" noMove="1" noResize="1" noEditPoints="1" noAdjustHandles="1" noChangeArrowheads="1" noChangeShapeType="1" noTextEdit="1"/>
                </p:cNvSpPr>
                <p:nvPr/>
              </p:nvSpPr>
              <p:spPr>
                <a:xfrm>
                  <a:off x="3130398" y="5931191"/>
                  <a:ext cx="516936" cy="293991"/>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F056E51D-B33D-4CCF-B2D0-E797E4F54B53}"/>
                    </a:ext>
                  </a:extLst>
                </p:cNvPr>
                <p:cNvSpPr txBox="1"/>
                <p:nvPr/>
              </p:nvSpPr>
              <p:spPr>
                <a:xfrm>
                  <a:off x="572551" y="4502302"/>
                  <a:ext cx="66909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7030A0"/>
                                </a:solidFill>
                                <a:latin typeface="Cambria Math" panose="02040503050406030204" pitchFamily="18" charset="0"/>
                              </a:rPr>
                            </m:ctrlPr>
                          </m:sSubPr>
                          <m:e>
                            <m:r>
                              <a:rPr lang="en-US" altLang="zh-TW" sz="1200" b="0" i="1" smtClean="0">
                                <a:solidFill>
                                  <a:srgbClr val="7030A0"/>
                                </a:solidFill>
                                <a:latin typeface="Cambria Math" panose="02040503050406030204" pitchFamily="18" charset="0"/>
                              </a:rPr>
                              <m:t>𝐸</m:t>
                            </m:r>
                          </m:e>
                          <m:sub>
                            <m:r>
                              <a:rPr lang="en-US" altLang="zh-TW" sz="1200" b="0" i="1" smtClean="0">
                                <a:solidFill>
                                  <a:srgbClr val="7030A0"/>
                                </a:solidFill>
                                <a:latin typeface="Cambria Math" panose="02040503050406030204" pitchFamily="18" charset="0"/>
                              </a:rPr>
                              <m:t>0</m:t>
                            </m:r>
                          </m:sub>
                        </m:sSub>
                        <m:r>
                          <a:rPr lang="en-US" altLang="zh-TW" sz="1200" b="0" i="1" smtClean="0">
                            <a:solidFill>
                              <a:srgbClr val="7030A0"/>
                            </a:solidFill>
                            <a:latin typeface="Cambria Math" panose="02040503050406030204" pitchFamily="18" charset="0"/>
                          </a:rPr>
                          <m:t>=0</m:t>
                        </m:r>
                      </m:oMath>
                    </m:oMathPara>
                  </a14:m>
                  <a:endParaRPr lang="zh-TW" altLang="en-US" sz="12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33" name="文字方塊 32">
                  <a:extLst>
                    <a:ext uri="{FF2B5EF4-FFF2-40B4-BE49-F238E27FC236}">
                      <a16:creationId xmlns:a16="http://schemas.microsoft.com/office/drawing/2014/main" id="{F056E51D-B33D-4CCF-B2D0-E797E4F54B53}"/>
                    </a:ext>
                  </a:extLst>
                </p:cNvPr>
                <p:cNvSpPr txBox="1">
                  <a:spLocks noRot="1" noChangeAspect="1" noMove="1" noResize="1" noEditPoints="1" noAdjustHandles="1" noChangeArrowheads="1" noChangeShapeType="1" noTextEdit="1"/>
                </p:cNvSpPr>
                <p:nvPr/>
              </p:nvSpPr>
              <p:spPr>
                <a:xfrm>
                  <a:off x="572551" y="4502302"/>
                  <a:ext cx="669094" cy="276999"/>
                </a:xfrm>
                <a:prstGeom prst="rect">
                  <a:avLst/>
                </a:prstGeom>
                <a:blipFill>
                  <a:blip r:embed="rId7"/>
                  <a:stretch>
                    <a:fillRect/>
                  </a:stretch>
                </a:blipFill>
              </p:spPr>
              <p:txBody>
                <a:bodyPr/>
                <a:lstStyle/>
                <a:p>
                  <a:r>
                    <a:rPr lang="zh-TW" altLang="en-US">
                      <a:noFill/>
                    </a:rPr>
                    <a:t> </a:t>
                  </a:r>
                </a:p>
              </p:txBody>
            </p:sp>
          </mc:Fallback>
        </mc:AlternateContent>
        <p:cxnSp>
          <p:nvCxnSpPr>
            <p:cNvPr id="34" name="直線接點 33">
              <a:extLst>
                <a:ext uri="{FF2B5EF4-FFF2-40B4-BE49-F238E27FC236}">
                  <a16:creationId xmlns:a16="http://schemas.microsoft.com/office/drawing/2014/main" id="{712FBD58-0659-482D-B3CB-A0DFA40DF94E}"/>
                </a:ext>
              </a:extLst>
            </p:cNvPr>
            <p:cNvCxnSpPr/>
            <p:nvPr/>
          </p:nvCxnSpPr>
          <p:spPr>
            <a:xfrm flipH="1">
              <a:off x="432943" y="4831966"/>
              <a:ext cx="366843" cy="68805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2071E259-7DA5-4602-8ACC-697789B4AA5D}"/>
                    </a:ext>
                  </a:extLst>
                </p:cNvPr>
                <p:cNvSpPr txBox="1"/>
                <p:nvPr/>
              </p:nvSpPr>
              <p:spPr>
                <a:xfrm>
                  <a:off x="2682863" y="4455182"/>
                  <a:ext cx="1558632"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𝐸</m:t>
                            </m:r>
                          </m:e>
                          <m:sub>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𝑡</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𝐸</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𝑥</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𝑥</m:t>
                            </m:r>
                          </m:e>
                          <m:sub>
                            <m:r>
                              <a:rPr lang="en-US" altLang="zh-TW" sz="1200" b="0" i="1" smtClean="0">
                                <a:solidFill>
                                  <a:srgbClr val="FF0000"/>
                                </a:solidFill>
                                <a:latin typeface="Cambria Math" panose="02040503050406030204" pitchFamily="18" charset="0"/>
                              </a:rPr>
                              <m:t>0</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5" name="文字方塊 34">
                  <a:extLst>
                    <a:ext uri="{FF2B5EF4-FFF2-40B4-BE49-F238E27FC236}">
                      <a16:creationId xmlns:a16="http://schemas.microsoft.com/office/drawing/2014/main" id="{2071E259-7DA5-4602-8ACC-697789B4AA5D}"/>
                    </a:ext>
                  </a:extLst>
                </p:cNvPr>
                <p:cNvSpPr txBox="1">
                  <a:spLocks noRot="1" noChangeAspect="1" noMove="1" noResize="1" noEditPoints="1" noAdjustHandles="1" noChangeArrowheads="1" noChangeShapeType="1" noTextEdit="1"/>
                </p:cNvSpPr>
                <p:nvPr/>
              </p:nvSpPr>
              <p:spPr>
                <a:xfrm>
                  <a:off x="2682863" y="4455182"/>
                  <a:ext cx="1558632" cy="293991"/>
                </a:xfrm>
                <a:prstGeom prst="rect">
                  <a:avLst/>
                </a:prstGeom>
                <a:blipFill>
                  <a:blip r:embed="rId8"/>
                  <a:stretch>
                    <a:fillRect/>
                  </a:stretch>
                </a:blipFill>
              </p:spPr>
              <p:txBody>
                <a:bodyPr/>
                <a:lstStyle/>
                <a:p>
                  <a:r>
                    <a:rPr lang="zh-TW" altLang="en-US">
                      <a:noFill/>
                    </a:rPr>
                    <a:t> </a:t>
                  </a:r>
                </a:p>
              </p:txBody>
            </p:sp>
          </mc:Fallback>
        </mc:AlternateContent>
        <p:sp>
          <p:nvSpPr>
            <p:cNvPr id="36" name="手繪多邊形: 圖案 35">
              <a:extLst>
                <a:ext uri="{FF2B5EF4-FFF2-40B4-BE49-F238E27FC236}">
                  <a16:creationId xmlns:a16="http://schemas.microsoft.com/office/drawing/2014/main" id="{13A790C7-0117-495B-A603-D55E7B04419B}"/>
                </a:ext>
              </a:extLst>
            </p:cNvPr>
            <p:cNvSpPr/>
            <p:nvPr/>
          </p:nvSpPr>
          <p:spPr>
            <a:xfrm>
              <a:off x="3604949" y="5265021"/>
              <a:ext cx="638001" cy="588924"/>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37" name="文字方塊 36">
              <a:extLst>
                <a:ext uri="{FF2B5EF4-FFF2-40B4-BE49-F238E27FC236}">
                  <a16:creationId xmlns:a16="http://schemas.microsoft.com/office/drawing/2014/main" id="{63F5B933-CAE9-4B28-B74D-607D5BF97482}"/>
                </a:ext>
              </a:extLst>
            </p:cNvPr>
            <p:cNvSpPr txBox="1"/>
            <p:nvPr/>
          </p:nvSpPr>
          <p:spPr>
            <a:xfrm>
              <a:off x="5351030"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t=1</a:t>
              </a:r>
              <a:endParaRPr lang="zh-TW" altLang="en-US" sz="1200" dirty="0">
                <a:latin typeface="Times New Roman" panose="02020603050405020304" pitchFamily="18" charset="0"/>
                <a:cs typeface="Times New Roman" panose="02020603050405020304" pitchFamily="18" charset="0"/>
              </a:endParaRPr>
            </a:p>
          </p:txBody>
        </p:sp>
        <p:sp>
          <p:nvSpPr>
            <p:cNvPr id="38" name="文字方塊 37">
              <a:extLst>
                <a:ext uri="{FF2B5EF4-FFF2-40B4-BE49-F238E27FC236}">
                  <a16:creationId xmlns:a16="http://schemas.microsoft.com/office/drawing/2014/main" id="{17031B6D-5190-4F71-85F6-676639866F03}"/>
                </a:ext>
              </a:extLst>
            </p:cNvPr>
            <p:cNvSpPr txBox="1"/>
            <p:nvPr/>
          </p:nvSpPr>
          <p:spPr>
            <a:xfrm>
              <a:off x="7743448"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t=1+</a:t>
              </a:r>
              <a:endParaRPr lang="zh-TW" altLang="en-US" sz="1200" dirty="0">
                <a:latin typeface="Times New Roman" panose="02020603050405020304" pitchFamily="18" charset="0"/>
                <a:cs typeface="Times New Roman" panose="02020603050405020304" pitchFamily="18" charset="0"/>
              </a:endParaRPr>
            </a:p>
          </p:txBody>
        </p:sp>
        <p:sp>
          <p:nvSpPr>
            <p:cNvPr id="61" name="文字方塊 60">
              <a:extLst>
                <a:ext uri="{FF2B5EF4-FFF2-40B4-BE49-F238E27FC236}">
                  <a16:creationId xmlns:a16="http://schemas.microsoft.com/office/drawing/2014/main" id="{B87AFCED-CF22-4F56-88E1-2AD8D327E977}"/>
                </a:ext>
              </a:extLst>
            </p:cNvPr>
            <p:cNvSpPr txBox="1"/>
            <p:nvPr/>
          </p:nvSpPr>
          <p:spPr>
            <a:xfrm>
              <a:off x="9924130"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t=2</a:t>
              </a:r>
              <a:endParaRPr lang="zh-TW" altLang="en-US" sz="1200" dirty="0">
                <a:latin typeface="Times New Roman" panose="02020603050405020304" pitchFamily="18" charset="0"/>
                <a:cs typeface="Times New Roman" panose="02020603050405020304" pitchFamily="18" charset="0"/>
              </a:endParaRPr>
            </a:p>
          </p:txBody>
        </p:sp>
        <p:grpSp>
          <p:nvGrpSpPr>
            <p:cNvPr id="120" name="群組 119">
              <a:extLst>
                <a:ext uri="{FF2B5EF4-FFF2-40B4-BE49-F238E27FC236}">
                  <a16:creationId xmlns:a16="http://schemas.microsoft.com/office/drawing/2014/main" id="{B5468694-044F-4119-BE86-6EC0AC8EDD2C}"/>
                </a:ext>
              </a:extLst>
            </p:cNvPr>
            <p:cNvGrpSpPr/>
            <p:nvPr/>
          </p:nvGrpSpPr>
          <p:grpSpPr>
            <a:xfrm>
              <a:off x="4335524" y="4423478"/>
              <a:ext cx="2229655" cy="1747608"/>
              <a:chOff x="5891040" y="989814"/>
              <a:chExt cx="3533946" cy="2708128"/>
            </a:xfrm>
          </p:grpSpPr>
          <p:sp>
            <p:nvSpPr>
              <p:cNvPr id="121" name="文字方塊 120">
                <a:extLst>
                  <a:ext uri="{FF2B5EF4-FFF2-40B4-BE49-F238E27FC236}">
                    <a16:creationId xmlns:a16="http://schemas.microsoft.com/office/drawing/2014/main" id="{31541924-0B60-42C3-BD3E-DFB6A363FAC4}"/>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122" name="文字方塊 121">
                <a:extLst>
                  <a:ext uri="{FF2B5EF4-FFF2-40B4-BE49-F238E27FC236}">
                    <a16:creationId xmlns:a16="http://schemas.microsoft.com/office/drawing/2014/main" id="{FC2D8C9A-9496-4D99-BFE4-323DFA1FFBC9}"/>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123" name="群組 122">
                <a:extLst>
                  <a:ext uri="{FF2B5EF4-FFF2-40B4-BE49-F238E27FC236}">
                    <a16:creationId xmlns:a16="http://schemas.microsoft.com/office/drawing/2014/main" id="{775267CE-2E2D-4219-AD37-3D2E4A53AAB3}"/>
                  </a:ext>
                </a:extLst>
              </p:cNvPr>
              <p:cNvGrpSpPr/>
              <p:nvPr/>
            </p:nvGrpSpPr>
            <p:grpSpPr>
              <a:xfrm>
                <a:off x="6409132" y="989814"/>
                <a:ext cx="3015854" cy="2399864"/>
                <a:chOff x="6409132" y="989814"/>
                <a:chExt cx="3015854" cy="2399864"/>
              </a:xfrm>
            </p:grpSpPr>
            <p:cxnSp>
              <p:nvCxnSpPr>
                <p:cNvPr id="124" name="直線單箭頭接點 123">
                  <a:extLst>
                    <a:ext uri="{FF2B5EF4-FFF2-40B4-BE49-F238E27FC236}">
                      <a16:creationId xmlns:a16="http://schemas.microsoft.com/office/drawing/2014/main" id="{E2A929C9-C670-42B3-B4F3-7643690681A0}"/>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單箭頭接點 124">
                  <a:extLst>
                    <a:ext uri="{FF2B5EF4-FFF2-40B4-BE49-F238E27FC236}">
                      <a16:creationId xmlns:a16="http://schemas.microsoft.com/office/drawing/2014/main" id="{96162F59-17EB-4161-9A65-E15F137B2DEE}"/>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手繪多邊形: 圖案 125">
                  <a:extLst>
                    <a:ext uri="{FF2B5EF4-FFF2-40B4-BE49-F238E27FC236}">
                      <a16:creationId xmlns:a16="http://schemas.microsoft.com/office/drawing/2014/main" id="{0FAC9094-FE4E-4655-A1E1-79F81914C109}"/>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127" name="直線接點 126">
              <a:extLst>
                <a:ext uri="{FF2B5EF4-FFF2-40B4-BE49-F238E27FC236}">
                  <a16:creationId xmlns:a16="http://schemas.microsoft.com/office/drawing/2014/main" id="{A5D40736-5891-4C79-A529-0AD1881C397F}"/>
                </a:ext>
              </a:extLst>
            </p:cNvPr>
            <p:cNvCxnSpPr>
              <a:cxnSpLocks/>
            </p:cNvCxnSpPr>
            <p:nvPr/>
          </p:nvCxnSpPr>
          <p:spPr>
            <a:xfrm>
              <a:off x="5464169" y="5148526"/>
              <a:ext cx="0" cy="74556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文字方塊 127">
                  <a:extLst>
                    <a:ext uri="{FF2B5EF4-FFF2-40B4-BE49-F238E27FC236}">
                      <a16:creationId xmlns:a16="http://schemas.microsoft.com/office/drawing/2014/main" id="{550EDF41-A43B-48CD-87A0-A94BE73D77D4}"/>
                    </a:ext>
                  </a:extLst>
                </p:cNvPr>
                <p:cNvSpPr txBox="1"/>
                <p:nvPr/>
              </p:nvSpPr>
              <p:spPr>
                <a:xfrm>
                  <a:off x="4768466" y="5266512"/>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i="1" dirty="0" smtClean="0">
                            <a:solidFill>
                              <a:srgbClr val="FFC000"/>
                            </a:solidFill>
                            <a:latin typeface="Cambria Math" panose="02040503050406030204" pitchFamily="18" charset="0"/>
                          </a:rPr>
                          <m:t>𝐹</m:t>
                        </m:r>
                        <m:r>
                          <a:rPr lang="en-US" altLang="zh-TW" sz="1200" i="1" dirty="0" smtClean="0">
                            <a:solidFill>
                              <a:srgbClr val="FFC000"/>
                            </a:solidFill>
                            <a:latin typeface="Cambria Math" panose="02040503050406030204" pitchFamily="18" charset="0"/>
                          </a:rPr>
                          <m:t>(</m:t>
                        </m:r>
                        <m:sSub>
                          <m:sSubPr>
                            <m:ctrlPr>
                              <a:rPr lang="en-US" altLang="zh-TW" sz="1200" b="0" i="1" dirty="0" smtClean="0">
                                <a:solidFill>
                                  <a:srgbClr val="FFC000"/>
                                </a:solidFill>
                                <a:latin typeface="Cambria Math" panose="02040503050406030204" pitchFamily="18" charset="0"/>
                              </a:rPr>
                            </m:ctrlPr>
                          </m:sSubPr>
                          <m:e>
                            <m:r>
                              <a:rPr lang="en-US" altLang="zh-TW" sz="1200" i="1" dirty="0" smtClean="0">
                                <a:solidFill>
                                  <a:srgbClr val="FFC000"/>
                                </a:solidFill>
                                <a:latin typeface="Cambria Math" panose="02040503050406030204" pitchFamily="18" charset="0"/>
                              </a:rPr>
                              <m:t>𝐷</m:t>
                            </m:r>
                          </m:e>
                          <m:sub>
                            <m:r>
                              <a:rPr lang="en-US" altLang="zh-TW" sz="1200" i="1" dirty="0" smtClean="0">
                                <a:solidFill>
                                  <a:srgbClr val="FFC000"/>
                                </a:solidFill>
                                <a:latin typeface="Cambria Math" panose="02040503050406030204" pitchFamily="18" charset="0"/>
                              </a:rPr>
                              <m:t>𝑡</m:t>
                            </m:r>
                            <m:r>
                              <a:rPr lang="en-US" altLang="zh-TW" sz="1200" i="1" dirty="0" smtClean="0">
                                <a:solidFill>
                                  <a:srgbClr val="FFC000"/>
                                </a:solidFill>
                                <a:latin typeface="Cambria Math" panose="02040503050406030204" pitchFamily="18" charset="0"/>
                              </a:rPr>
                              <m:t>1</m:t>
                            </m:r>
                          </m:sub>
                        </m:sSub>
                        <m:r>
                          <a:rPr lang="en-US" altLang="zh-TW" sz="1200" i="1" dirty="0" smtClean="0">
                            <a:solidFill>
                              <a:srgbClr val="FFC000"/>
                            </a:solidFill>
                            <a:latin typeface="Cambria Math" panose="02040503050406030204" pitchFamily="18" charset="0"/>
                          </a:rPr>
                          <m:t>)</m:t>
                        </m:r>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128" name="文字方塊 127">
                  <a:extLst>
                    <a:ext uri="{FF2B5EF4-FFF2-40B4-BE49-F238E27FC236}">
                      <a16:creationId xmlns:a16="http://schemas.microsoft.com/office/drawing/2014/main" id="{550EDF41-A43B-48CD-87A0-A94BE73D77D4}"/>
                    </a:ext>
                  </a:extLst>
                </p:cNvPr>
                <p:cNvSpPr txBox="1">
                  <a:spLocks noRot="1" noChangeAspect="1" noMove="1" noResize="1" noEditPoints="1" noAdjustHandles="1" noChangeArrowheads="1" noChangeShapeType="1" noTextEdit="1"/>
                </p:cNvSpPr>
                <p:nvPr/>
              </p:nvSpPr>
              <p:spPr>
                <a:xfrm>
                  <a:off x="4768466" y="5266512"/>
                  <a:ext cx="699228" cy="276999"/>
                </a:xfrm>
                <a:prstGeom prst="rect">
                  <a:avLst/>
                </a:prstGeom>
                <a:blipFill>
                  <a:blip r:embed="rId9"/>
                  <a:stretch>
                    <a:fillRect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9" name="文字方塊 128">
                  <a:extLst>
                    <a:ext uri="{FF2B5EF4-FFF2-40B4-BE49-F238E27FC236}">
                      <a16:creationId xmlns:a16="http://schemas.microsoft.com/office/drawing/2014/main" id="{A015D8DE-85C3-4508-A8E1-9C3721BB1CED}"/>
                    </a:ext>
                  </a:extLst>
                </p:cNvPr>
                <p:cNvSpPr txBox="1"/>
                <p:nvPr/>
              </p:nvSpPr>
              <p:spPr>
                <a:xfrm>
                  <a:off x="5262438" y="5941302"/>
                  <a:ext cx="475388" cy="276999"/>
                </a:xfrm>
                <a:prstGeom prst="rect">
                  <a:avLst/>
                </a:prstGeom>
                <a:noFill/>
              </p:spPr>
              <p:txBody>
                <a:bodyPr wrap="none" rtlCol="0">
                  <a:spAutoFit/>
                </a:bodyPr>
                <a:lstStyle/>
                <a:p>
                  <a:pPr algn="ctr"/>
                  <a:r>
                    <a:rPr lang="en-US" altLang="zh-TW" sz="12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r>
                            <a:rPr lang="en-US" altLang="zh-TW" sz="1200" i="1" dirty="0" smtClean="0">
                              <a:latin typeface="Cambria Math" panose="02040503050406030204" pitchFamily="18" charset="0"/>
                            </a:rPr>
                            <m:t>𝑡</m:t>
                          </m:r>
                          <m:r>
                            <a:rPr lang="en-US" altLang="zh-TW" sz="1200" i="1" dirty="0" smtClean="0">
                              <a:latin typeface="Cambria Math" panose="02040503050406030204" pitchFamily="18" charset="0"/>
                            </a:rPr>
                            <m:t>1</m:t>
                          </m:r>
                        </m:sub>
                      </m:sSub>
                      <m:r>
                        <a:rPr lang="en-US" altLang="zh-TW" sz="1200" i="1" dirty="0" smtClean="0">
                          <a:latin typeface="Cambria Math" panose="02040503050406030204" pitchFamily="18" charset="0"/>
                        </a:rPr>
                        <m:t> </m:t>
                      </m:r>
                    </m:oMath>
                  </a14:m>
                  <a:endParaRPr lang="en-US" altLang="zh-TW" sz="1200" i="1" dirty="0">
                    <a:latin typeface="Times New Roman" panose="02020603050405020304" pitchFamily="18" charset="0"/>
                    <a:cs typeface="Times New Roman" panose="02020603050405020304" pitchFamily="18" charset="0"/>
                  </a:endParaRPr>
                </a:p>
              </p:txBody>
            </p:sp>
          </mc:Choice>
          <mc:Fallback xmlns="">
            <p:sp>
              <p:nvSpPr>
                <p:cNvPr id="129" name="文字方塊 128">
                  <a:extLst>
                    <a:ext uri="{FF2B5EF4-FFF2-40B4-BE49-F238E27FC236}">
                      <a16:creationId xmlns:a16="http://schemas.microsoft.com/office/drawing/2014/main" id="{A015D8DE-85C3-4508-A8E1-9C3721BB1CED}"/>
                    </a:ext>
                  </a:extLst>
                </p:cNvPr>
                <p:cNvSpPr txBox="1">
                  <a:spLocks noRot="1" noChangeAspect="1" noMove="1" noResize="1" noEditPoints="1" noAdjustHandles="1" noChangeArrowheads="1" noChangeShapeType="1" noTextEdit="1"/>
                </p:cNvSpPr>
                <p:nvPr/>
              </p:nvSpPr>
              <p:spPr>
                <a:xfrm>
                  <a:off x="5262438" y="5941302"/>
                  <a:ext cx="475388" cy="276999"/>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0" name="文字方塊 129">
                  <a:extLst>
                    <a:ext uri="{FF2B5EF4-FFF2-40B4-BE49-F238E27FC236}">
                      <a16:creationId xmlns:a16="http://schemas.microsoft.com/office/drawing/2014/main" id="{39BCF9C8-5F18-4812-8CF0-52E1E90DBDD2}"/>
                    </a:ext>
                  </a:extLst>
                </p:cNvPr>
                <p:cNvSpPr txBox="1"/>
                <p:nvPr/>
              </p:nvSpPr>
              <p:spPr>
                <a:xfrm>
                  <a:off x="4692462" y="5600329"/>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b="0" i="1" dirty="0" smtClean="0">
                            <a:solidFill>
                              <a:srgbClr val="FFC000"/>
                            </a:solidFill>
                            <a:latin typeface="Cambria Math" panose="02040503050406030204" pitchFamily="18" charset="0"/>
                          </a:rPr>
                          <m:t>=</m:t>
                        </m:r>
                        <m:sSub>
                          <m:sSubPr>
                            <m:ctrlPr>
                              <a:rPr lang="en-US" altLang="zh-TW" sz="1200" b="0" i="1" dirty="0" smtClean="0">
                                <a:solidFill>
                                  <a:srgbClr val="FFC000"/>
                                </a:solidFill>
                                <a:latin typeface="Cambria Math" panose="02040503050406030204" pitchFamily="18" charset="0"/>
                              </a:rPr>
                            </m:ctrlPr>
                          </m:sSubPr>
                          <m:e>
                            <m:r>
                              <a:rPr lang="en-US" altLang="zh-TW" sz="1200" b="0" i="1" dirty="0" smtClean="0">
                                <a:solidFill>
                                  <a:srgbClr val="FFC000"/>
                                </a:solidFill>
                                <a:latin typeface="Cambria Math" panose="02040503050406030204" pitchFamily="18" charset="0"/>
                              </a:rPr>
                              <m:t>𝐸</m:t>
                            </m:r>
                          </m:e>
                          <m:sub>
                            <m:r>
                              <a:rPr lang="en-US" altLang="zh-TW" sz="1200" b="0" i="1" dirty="0" smtClean="0">
                                <a:solidFill>
                                  <a:srgbClr val="FFC000"/>
                                </a:solidFill>
                                <a:latin typeface="Cambria Math" panose="02040503050406030204" pitchFamily="18" charset="0"/>
                              </a:rPr>
                              <m:t>𝑡</m:t>
                            </m:r>
                            <m:r>
                              <a:rPr lang="en-US" altLang="zh-TW" sz="1200" b="0" i="1" dirty="0" smtClean="0">
                                <a:solidFill>
                                  <a:srgbClr val="FFC000"/>
                                </a:solidFill>
                                <a:latin typeface="Cambria Math" panose="02040503050406030204" pitchFamily="18" charset="0"/>
                              </a:rPr>
                              <m:t>1</m:t>
                            </m:r>
                          </m:sub>
                        </m:sSub>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130" name="文字方塊 129">
                  <a:extLst>
                    <a:ext uri="{FF2B5EF4-FFF2-40B4-BE49-F238E27FC236}">
                      <a16:creationId xmlns:a16="http://schemas.microsoft.com/office/drawing/2014/main" id="{39BCF9C8-5F18-4812-8CF0-52E1E90DBDD2}"/>
                    </a:ext>
                  </a:extLst>
                </p:cNvPr>
                <p:cNvSpPr txBox="1">
                  <a:spLocks noRot="1" noChangeAspect="1" noMove="1" noResize="1" noEditPoints="1" noAdjustHandles="1" noChangeArrowheads="1" noChangeShapeType="1" noTextEdit="1"/>
                </p:cNvSpPr>
                <p:nvPr/>
              </p:nvSpPr>
              <p:spPr>
                <a:xfrm>
                  <a:off x="4692462" y="5600329"/>
                  <a:ext cx="699228" cy="276999"/>
                </a:xfrm>
                <a:prstGeom prst="rect">
                  <a:avLst/>
                </a:prstGeom>
                <a:blipFill>
                  <a:blip r:embed="rId11"/>
                  <a:stretch>
                    <a:fillRect/>
                  </a:stretch>
                </a:blipFill>
              </p:spPr>
              <p:txBody>
                <a:bodyPr/>
                <a:lstStyle/>
                <a:p>
                  <a:r>
                    <a:rPr lang="zh-TW" altLang="en-US">
                      <a:noFill/>
                    </a:rPr>
                    <a:t> </a:t>
                  </a:r>
                </a:p>
              </p:txBody>
            </p:sp>
          </mc:Fallback>
        </mc:AlternateContent>
        <p:grpSp>
          <p:nvGrpSpPr>
            <p:cNvPr id="131" name="群組 130">
              <a:extLst>
                <a:ext uri="{FF2B5EF4-FFF2-40B4-BE49-F238E27FC236}">
                  <a16:creationId xmlns:a16="http://schemas.microsoft.com/office/drawing/2014/main" id="{2CFCF3AA-B8C1-4022-8817-0326B84418B2}"/>
                </a:ext>
              </a:extLst>
            </p:cNvPr>
            <p:cNvGrpSpPr/>
            <p:nvPr/>
          </p:nvGrpSpPr>
          <p:grpSpPr>
            <a:xfrm>
              <a:off x="6592948" y="4406192"/>
              <a:ext cx="2229655" cy="1747608"/>
              <a:chOff x="5891040" y="989814"/>
              <a:chExt cx="3533946" cy="2708128"/>
            </a:xfrm>
          </p:grpSpPr>
          <p:sp>
            <p:nvSpPr>
              <p:cNvPr id="132" name="文字方塊 131">
                <a:extLst>
                  <a:ext uri="{FF2B5EF4-FFF2-40B4-BE49-F238E27FC236}">
                    <a16:creationId xmlns:a16="http://schemas.microsoft.com/office/drawing/2014/main" id="{23B2DBDB-2F34-4901-A59A-6E5BFA041F8A}"/>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133" name="文字方塊 132">
                <a:extLst>
                  <a:ext uri="{FF2B5EF4-FFF2-40B4-BE49-F238E27FC236}">
                    <a16:creationId xmlns:a16="http://schemas.microsoft.com/office/drawing/2014/main" id="{E50036A3-C3D4-4F4B-A31C-D292BABD481C}"/>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134" name="群組 133">
                <a:extLst>
                  <a:ext uri="{FF2B5EF4-FFF2-40B4-BE49-F238E27FC236}">
                    <a16:creationId xmlns:a16="http://schemas.microsoft.com/office/drawing/2014/main" id="{89B582EC-311E-4266-8AD0-E209E75EF55F}"/>
                  </a:ext>
                </a:extLst>
              </p:cNvPr>
              <p:cNvGrpSpPr/>
              <p:nvPr/>
            </p:nvGrpSpPr>
            <p:grpSpPr>
              <a:xfrm>
                <a:off x="6409132" y="989814"/>
                <a:ext cx="3015854" cy="2399864"/>
                <a:chOff x="6409132" y="989814"/>
                <a:chExt cx="3015854" cy="2399864"/>
              </a:xfrm>
            </p:grpSpPr>
            <p:cxnSp>
              <p:nvCxnSpPr>
                <p:cNvPr id="135" name="直線單箭頭接點 134">
                  <a:extLst>
                    <a:ext uri="{FF2B5EF4-FFF2-40B4-BE49-F238E27FC236}">
                      <a16:creationId xmlns:a16="http://schemas.microsoft.com/office/drawing/2014/main" id="{8E57FC3E-D151-4D62-B3BB-51520FEA784D}"/>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單箭頭接點 135">
                  <a:extLst>
                    <a:ext uri="{FF2B5EF4-FFF2-40B4-BE49-F238E27FC236}">
                      <a16:creationId xmlns:a16="http://schemas.microsoft.com/office/drawing/2014/main" id="{21B9773C-028C-4192-BEBE-FAA0475DC50E}"/>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手繪多邊形: 圖案 136">
                  <a:extLst>
                    <a:ext uri="{FF2B5EF4-FFF2-40B4-BE49-F238E27FC236}">
                      <a16:creationId xmlns:a16="http://schemas.microsoft.com/office/drawing/2014/main" id="{31C252E4-CA8E-411B-8237-C7C49DA7C9D5}"/>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138" name="直線接點 137">
              <a:extLst>
                <a:ext uri="{FF2B5EF4-FFF2-40B4-BE49-F238E27FC236}">
                  <a16:creationId xmlns:a16="http://schemas.microsoft.com/office/drawing/2014/main" id="{27779C2D-7A6C-40D4-AF81-FED5C5B147D8}"/>
                </a:ext>
              </a:extLst>
            </p:cNvPr>
            <p:cNvCxnSpPr>
              <a:cxnSpLocks/>
            </p:cNvCxnSpPr>
            <p:nvPr/>
          </p:nvCxnSpPr>
          <p:spPr>
            <a:xfrm>
              <a:off x="7743448" y="5137916"/>
              <a:ext cx="0" cy="74556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F7F62D80-5A3E-4565-876E-6DA6AE98A699}"/>
                    </a:ext>
                  </a:extLst>
                </p:cNvPr>
                <p:cNvSpPr/>
                <p:nvPr/>
              </p:nvSpPr>
              <p:spPr>
                <a:xfrm>
                  <a:off x="7126860" y="5311190"/>
                  <a:ext cx="432875" cy="276999"/>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1200" i="1" dirty="0" smtClean="0">
                                <a:solidFill>
                                  <a:srgbClr val="FFC000"/>
                                </a:solidFill>
                                <a:latin typeface="Cambria Math" panose="02040503050406030204" pitchFamily="18" charset="0"/>
                              </a:rPr>
                            </m:ctrlPr>
                          </m:sSubPr>
                          <m:e>
                            <m:r>
                              <a:rPr lang="en-US" altLang="zh-TW" sz="1200" i="1" dirty="0">
                                <a:solidFill>
                                  <a:srgbClr val="FFC000"/>
                                </a:solidFill>
                                <a:latin typeface="Cambria Math" panose="02040503050406030204" pitchFamily="18" charset="0"/>
                              </a:rPr>
                              <m:t>𝐸</m:t>
                            </m:r>
                          </m:e>
                          <m:sub>
                            <m:r>
                              <a:rPr lang="en-US" altLang="zh-TW" sz="1200" i="1" dirty="0">
                                <a:solidFill>
                                  <a:srgbClr val="FFC000"/>
                                </a:solidFill>
                                <a:latin typeface="Cambria Math" panose="02040503050406030204" pitchFamily="18" charset="0"/>
                              </a:rPr>
                              <m:t>𝑡</m:t>
                            </m:r>
                            <m:r>
                              <a:rPr lang="en-US" altLang="zh-TW" sz="1200" i="1" dirty="0">
                                <a:solidFill>
                                  <a:srgbClr val="FFC000"/>
                                </a:solidFill>
                                <a:latin typeface="Cambria Math" panose="02040503050406030204" pitchFamily="18" charset="0"/>
                              </a:rPr>
                              <m:t>1</m:t>
                            </m:r>
                          </m:sub>
                        </m:sSub>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139" name="矩形 138">
                  <a:extLst>
                    <a:ext uri="{FF2B5EF4-FFF2-40B4-BE49-F238E27FC236}">
                      <a16:creationId xmlns:a16="http://schemas.microsoft.com/office/drawing/2014/main" id="{F7F62D80-5A3E-4565-876E-6DA6AE98A699}"/>
                    </a:ext>
                  </a:extLst>
                </p:cNvPr>
                <p:cNvSpPr>
                  <a:spLocks noRot="1" noChangeAspect="1" noMove="1" noResize="1" noEditPoints="1" noAdjustHandles="1" noChangeArrowheads="1" noChangeShapeType="1" noTextEdit="1"/>
                </p:cNvSpPr>
                <p:nvPr/>
              </p:nvSpPr>
              <p:spPr>
                <a:xfrm>
                  <a:off x="7126860" y="5311190"/>
                  <a:ext cx="432875" cy="276999"/>
                </a:xfrm>
                <a:prstGeom prst="rect">
                  <a:avLst/>
                </a:prstGeom>
                <a:blipFill>
                  <a:blip r:embed="rId12"/>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0" name="文字方塊 139">
                  <a:extLst>
                    <a:ext uri="{FF2B5EF4-FFF2-40B4-BE49-F238E27FC236}">
                      <a16:creationId xmlns:a16="http://schemas.microsoft.com/office/drawing/2014/main" id="{40CDA72D-D80E-4A2E-AA1E-7D6961E98E16}"/>
                    </a:ext>
                  </a:extLst>
                </p:cNvPr>
                <p:cNvSpPr txBox="1"/>
                <p:nvPr/>
              </p:nvSpPr>
              <p:spPr>
                <a:xfrm>
                  <a:off x="7581226" y="5335741"/>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00B050"/>
                                </a:solidFill>
                                <a:latin typeface="Cambria Math" panose="02040503050406030204" pitchFamily="18" charset="0"/>
                              </a:rPr>
                            </m:ctrlPr>
                          </m:sSubPr>
                          <m:e>
                            <m:r>
                              <a:rPr lang="en-US" altLang="zh-TW" sz="1200" i="1" dirty="0" smtClean="0">
                                <a:solidFill>
                                  <a:srgbClr val="00B050"/>
                                </a:solidFill>
                                <a:latin typeface="Cambria Math" panose="02040503050406030204" pitchFamily="18" charset="0"/>
                              </a:rPr>
                              <m:t>𝑥</m:t>
                            </m:r>
                          </m:e>
                          <m:sub>
                            <m:r>
                              <a:rPr lang="en-US" altLang="zh-TW" sz="1200" b="0" i="1" dirty="0" smtClean="0">
                                <a:solidFill>
                                  <a:srgbClr val="00B050"/>
                                </a:solidFill>
                                <a:latin typeface="Cambria Math" panose="02040503050406030204" pitchFamily="18" charset="0"/>
                              </a:rPr>
                              <m:t>1</m:t>
                            </m:r>
                          </m:sub>
                        </m:sSub>
                      </m:oMath>
                    </m:oMathPara>
                  </a14:m>
                  <a:endParaRPr lang="zh-TW" altLang="en-US" sz="12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140" name="文字方塊 139">
                  <a:extLst>
                    <a:ext uri="{FF2B5EF4-FFF2-40B4-BE49-F238E27FC236}">
                      <a16:creationId xmlns:a16="http://schemas.microsoft.com/office/drawing/2014/main" id="{40CDA72D-D80E-4A2E-AA1E-7D6961E98E16}"/>
                    </a:ext>
                  </a:extLst>
                </p:cNvPr>
                <p:cNvSpPr txBox="1">
                  <a:spLocks noRot="1" noChangeAspect="1" noMove="1" noResize="1" noEditPoints="1" noAdjustHandles="1" noChangeArrowheads="1" noChangeShapeType="1" noTextEdit="1"/>
                </p:cNvSpPr>
                <p:nvPr/>
              </p:nvSpPr>
              <p:spPr>
                <a:xfrm>
                  <a:off x="7581226" y="5335741"/>
                  <a:ext cx="699228" cy="276999"/>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0CEDB47C-3AFA-4817-AC8F-6EFEE0BEF4B2}"/>
                    </a:ext>
                  </a:extLst>
                </p:cNvPr>
                <p:cNvSpPr/>
                <p:nvPr/>
              </p:nvSpPr>
              <p:spPr>
                <a:xfrm>
                  <a:off x="7785286" y="5876802"/>
                  <a:ext cx="557140" cy="276999"/>
                </a:xfrm>
                <a:prstGeom prst="rect">
                  <a:avLst/>
                </a:prstGeom>
              </p:spPr>
              <p:txBody>
                <a:bodyPr wrap="none">
                  <a:spAutoFit/>
                </a:bodyPr>
                <a:lstStyle/>
                <a:p>
                  <a:pPr algn="ctr"/>
                  <a:r>
                    <a:rPr lang="en-US" altLang="zh-TW" sz="12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r>
                            <a:rPr lang="en-US" altLang="zh-TW" sz="1200" i="1" dirty="0" smtClean="0">
                              <a:latin typeface="Cambria Math" panose="02040503050406030204" pitchFamily="18" charset="0"/>
                            </a:rPr>
                            <m:t>𝑡</m:t>
                          </m:r>
                          <m:r>
                            <a:rPr lang="en-US" altLang="zh-TW" sz="1200" i="1" dirty="0" smtClean="0">
                              <a:latin typeface="Cambria Math" panose="02040503050406030204" pitchFamily="18" charset="0"/>
                            </a:rPr>
                            <m:t>1+</m:t>
                          </m:r>
                        </m:sub>
                      </m:sSub>
                      <m:r>
                        <a:rPr lang="en-US" altLang="zh-TW" sz="1200" i="1" dirty="0" smtClean="0">
                          <a:latin typeface="Cambria Math" panose="02040503050406030204" pitchFamily="18" charset="0"/>
                        </a:rPr>
                        <m:t> </m:t>
                      </m:r>
                    </m:oMath>
                  </a14:m>
                  <a:endParaRPr lang="en-US" altLang="zh-TW" sz="1200" i="1" dirty="0">
                    <a:latin typeface="Times New Roman" panose="02020603050405020304" pitchFamily="18" charset="0"/>
                    <a:cs typeface="Times New Roman" panose="02020603050405020304" pitchFamily="18" charset="0"/>
                  </a:endParaRPr>
                </a:p>
              </p:txBody>
            </p:sp>
          </mc:Choice>
          <mc:Fallback xmlns="">
            <p:sp>
              <p:nvSpPr>
                <p:cNvPr id="141" name="矩形 140">
                  <a:extLst>
                    <a:ext uri="{FF2B5EF4-FFF2-40B4-BE49-F238E27FC236}">
                      <a16:creationId xmlns:a16="http://schemas.microsoft.com/office/drawing/2014/main" id="{0CEDB47C-3AFA-4817-AC8F-6EFEE0BEF4B2}"/>
                    </a:ext>
                  </a:extLst>
                </p:cNvPr>
                <p:cNvSpPr>
                  <a:spLocks noRot="1" noChangeAspect="1" noMove="1" noResize="1" noEditPoints="1" noAdjustHandles="1" noChangeArrowheads="1" noChangeShapeType="1" noTextEdit="1"/>
                </p:cNvSpPr>
                <p:nvPr/>
              </p:nvSpPr>
              <p:spPr>
                <a:xfrm>
                  <a:off x="7785286" y="5876802"/>
                  <a:ext cx="557140" cy="276999"/>
                </a:xfrm>
                <a:prstGeom prst="rect">
                  <a:avLst/>
                </a:prstGeom>
                <a:blipFill>
                  <a:blip r:embed="rId14"/>
                  <a:stretch>
                    <a:fillRect/>
                  </a:stretch>
                </a:blipFill>
              </p:spPr>
              <p:txBody>
                <a:bodyPr/>
                <a:lstStyle/>
                <a:p>
                  <a:r>
                    <a:rPr lang="zh-TW" altLang="en-US">
                      <a:noFill/>
                    </a:rPr>
                    <a:t> </a:t>
                  </a:r>
                </a:p>
              </p:txBody>
            </p:sp>
          </mc:Fallback>
        </mc:AlternateContent>
        <p:grpSp>
          <p:nvGrpSpPr>
            <p:cNvPr id="142" name="群組 141">
              <a:extLst>
                <a:ext uri="{FF2B5EF4-FFF2-40B4-BE49-F238E27FC236}">
                  <a16:creationId xmlns:a16="http://schemas.microsoft.com/office/drawing/2014/main" id="{025B64BF-CF7C-4303-82CE-DEFFF92E8CAA}"/>
                </a:ext>
              </a:extLst>
            </p:cNvPr>
            <p:cNvGrpSpPr/>
            <p:nvPr/>
          </p:nvGrpSpPr>
          <p:grpSpPr>
            <a:xfrm>
              <a:off x="8757192" y="4406192"/>
              <a:ext cx="2229655" cy="1747608"/>
              <a:chOff x="5891040" y="989814"/>
              <a:chExt cx="3533946" cy="2708128"/>
            </a:xfrm>
          </p:grpSpPr>
          <p:sp>
            <p:nvSpPr>
              <p:cNvPr id="143" name="文字方塊 142">
                <a:extLst>
                  <a:ext uri="{FF2B5EF4-FFF2-40B4-BE49-F238E27FC236}">
                    <a16:creationId xmlns:a16="http://schemas.microsoft.com/office/drawing/2014/main" id="{F2C51A1F-3C8B-456D-8C54-49F85B32E286}"/>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144" name="文字方塊 143">
                <a:extLst>
                  <a:ext uri="{FF2B5EF4-FFF2-40B4-BE49-F238E27FC236}">
                    <a16:creationId xmlns:a16="http://schemas.microsoft.com/office/drawing/2014/main" id="{C0890EF0-5B15-430B-9168-A07474DBCD18}"/>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145" name="群組 144">
                <a:extLst>
                  <a:ext uri="{FF2B5EF4-FFF2-40B4-BE49-F238E27FC236}">
                    <a16:creationId xmlns:a16="http://schemas.microsoft.com/office/drawing/2014/main" id="{FE30EEC8-F3BC-4CC8-B46E-D20C4920B195}"/>
                  </a:ext>
                </a:extLst>
              </p:cNvPr>
              <p:cNvGrpSpPr/>
              <p:nvPr/>
            </p:nvGrpSpPr>
            <p:grpSpPr>
              <a:xfrm>
                <a:off x="6409132" y="989814"/>
                <a:ext cx="3015854" cy="2399864"/>
                <a:chOff x="6409132" y="989814"/>
                <a:chExt cx="3015854" cy="2399864"/>
              </a:xfrm>
            </p:grpSpPr>
            <p:cxnSp>
              <p:nvCxnSpPr>
                <p:cNvPr id="146" name="直線單箭頭接點 145">
                  <a:extLst>
                    <a:ext uri="{FF2B5EF4-FFF2-40B4-BE49-F238E27FC236}">
                      <a16:creationId xmlns:a16="http://schemas.microsoft.com/office/drawing/2014/main" id="{B615FC52-8855-421C-80CE-616A565FD848}"/>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單箭頭接點 146">
                  <a:extLst>
                    <a:ext uri="{FF2B5EF4-FFF2-40B4-BE49-F238E27FC236}">
                      <a16:creationId xmlns:a16="http://schemas.microsoft.com/office/drawing/2014/main" id="{31DBC9A1-14B8-4F05-96A6-4150F60CA6E2}"/>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手繪多邊形: 圖案 147">
                  <a:extLst>
                    <a:ext uri="{FF2B5EF4-FFF2-40B4-BE49-F238E27FC236}">
                      <a16:creationId xmlns:a16="http://schemas.microsoft.com/office/drawing/2014/main" id="{433BF426-7F4D-4D19-BEF4-B9FCC082D8C2}"/>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49" name="文字方塊 148">
                  <a:extLst>
                    <a:ext uri="{FF2B5EF4-FFF2-40B4-BE49-F238E27FC236}">
                      <a16:creationId xmlns:a16="http://schemas.microsoft.com/office/drawing/2014/main" id="{4D65F203-E7EA-4C0A-9DF0-5C868EEE69B2}"/>
                    </a:ext>
                  </a:extLst>
                </p:cNvPr>
                <p:cNvSpPr txBox="1"/>
                <p:nvPr/>
              </p:nvSpPr>
              <p:spPr>
                <a:xfrm>
                  <a:off x="9787043" y="5950157"/>
                  <a:ext cx="475388" cy="276999"/>
                </a:xfrm>
                <a:prstGeom prst="rect">
                  <a:avLst/>
                </a:prstGeom>
                <a:noFill/>
              </p:spPr>
              <p:txBody>
                <a:bodyPr wrap="none" rtlCol="0">
                  <a:spAutoFit/>
                </a:bodyPr>
                <a:lstStyle/>
                <a:p>
                  <a:pPr algn="ctr"/>
                  <a:r>
                    <a:rPr lang="en-US" altLang="zh-TW" sz="12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r>
                            <a:rPr lang="en-US" altLang="zh-TW" sz="1200" i="1" dirty="0" smtClean="0">
                              <a:latin typeface="Cambria Math" panose="02040503050406030204" pitchFamily="18" charset="0"/>
                            </a:rPr>
                            <m:t>𝑡</m:t>
                          </m:r>
                          <m:r>
                            <a:rPr lang="en-US" altLang="zh-TW" sz="1200" i="1" dirty="0">
                              <a:latin typeface="Cambria Math" panose="02040503050406030204" pitchFamily="18" charset="0"/>
                            </a:rPr>
                            <m:t>2</m:t>
                          </m:r>
                        </m:sub>
                      </m:sSub>
                      <m:r>
                        <a:rPr lang="en-US" altLang="zh-TW" sz="1200" i="1" dirty="0" smtClean="0">
                          <a:latin typeface="Cambria Math" panose="02040503050406030204" pitchFamily="18" charset="0"/>
                        </a:rPr>
                        <m:t> </m:t>
                      </m:r>
                    </m:oMath>
                  </a14:m>
                  <a:endParaRPr lang="en-US" altLang="zh-TW" sz="1200" i="1" dirty="0">
                    <a:latin typeface="Times New Roman" panose="02020603050405020304" pitchFamily="18" charset="0"/>
                    <a:cs typeface="Times New Roman" panose="02020603050405020304" pitchFamily="18" charset="0"/>
                  </a:endParaRPr>
                </a:p>
              </p:txBody>
            </p:sp>
          </mc:Choice>
          <mc:Fallback xmlns="">
            <p:sp>
              <p:nvSpPr>
                <p:cNvPr id="149" name="文字方塊 148">
                  <a:extLst>
                    <a:ext uri="{FF2B5EF4-FFF2-40B4-BE49-F238E27FC236}">
                      <a16:creationId xmlns:a16="http://schemas.microsoft.com/office/drawing/2014/main" id="{4D65F203-E7EA-4C0A-9DF0-5C868EEE69B2}"/>
                    </a:ext>
                  </a:extLst>
                </p:cNvPr>
                <p:cNvSpPr txBox="1">
                  <a:spLocks noRot="1" noChangeAspect="1" noMove="1" noResize="1" noEditPoints="1" noAdjustHandles="1" noChangeArrowheads="1" noChangeShapeType="1" noTextEdit="1"/>
                </p:cNvSpPr>
                <p:nvPr/>
              </p:nvSpPr>
              <p:spPr>
                <a:xfrm>
                  <a:off x="9787043" y="5950157"/>
                  <a:ext cx="475388" cy="276999"/>
                </a:xfrm>
                <a:prstGeom prst="rect">
                  <a:avLst/>
                </a:prstGeom>
                <a:blipFill>
                  <a:blip r:embed="rId15"/>
                  <a:stretch>
                    <a:fillRect/>
                  </a:stretch>
                </a:blipFill>
              </p:spPr>
              <p:txBody>
                <a:bodyPr/>
                <a:lstStyle/>
                <a:p>
                  <a:r>
                    <a:rPr lang="zh-TW" altLang="en-US">
                      <a:noFill/>
                    </a:rPr>
                    <a:t> </a:t>
                  </a:r>
                </a:p>
              </p:txBody>
            </p:sp>
          </mc:Fallback>
        </mc:AlternateContent>
        <p:cxnSp>
          <p:nvCxnSpPr>
            <p:cNvPr id="150" name="直線接點 149">
              <a:extLst>
                <a:ext uri="{FF2B5EF4-FFF2-40B4-BE49-F238E27FC236}">
                  <a16:creationId xmlns:a16="http://schemas.microsoft.com/office/drawing/2014/main" id="{03345946-4F24-4F19-A9D2-0B2C9489564D}"/>
                </a:ext>
              </a:extLst>
            </p:cNvPr>
            <p:cNvCxnSpPr>
              <a:cxnSpLocks/>
            </p:cNvCxnSpPr>
            <p:nvPr/>
          </p:nvCxnSpPr>
          <p:spPr>
            <a:xfrm>
              <a:off x="9968826" y="5171547"/>
              <a:ext cx="0" cy="6782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文字方塊 150">
                  <a:extLst>
                    <a:ext uri="{FF2B5EF4-FFF2-40B4-BE49-F238E27FC236}">
                      <a16:creationId xmlns:a16="http://schemas.microsoft.com/office/drawing/2014/main" id="{49785C9F-A2E0-4C8C-B46A-8DBC82FDCD37}"/>
                    </a:ext>
                  </a:extLst>
                </p:cNvPr>
                <p:cNvSpPr txBox="1"/>
                <p:nvPr/>
              </p:nvSpPr>
              <p:spPr>
                <a:xfrm>
                  <a:off x="9306416" y="5211331"/>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i="1" dirty="0" smtClean="0">
                            <a:solidFill>
                              <a:srgbClr val="0070C0"/>
                            </a:solidFill>
                            <a:latin typeface="Cambria Math" panose="02040503050406030204" pitchFamily="18" charset="0"/>
                          </a:rPr>
                          <m:t>𝐹</m:t>
                        </m:r>
                        <m:r>
                          <a:rPr lang="en-US" altLang="zh-TW" sz="1200" i="1" dirty="0" smtClean="0">
                            <a:solidFill>
                              <a:srgbClr val="0070C0"/>
                            </a:solidFill>
                            <a:latin typeface="Cambria Math" panose="02040503050406030204" pitchFamily="18" charset="0"/>
                          </a:rPr>
                          <m:t>(</m:t>
                        </m:r>
                        <m:sSub>
                          <m:sSubPr>
                            <m:ctrlPr>
                              <a:rPr lang="en-US" altLang="zh-TW" sz="1200" b="0" i="1" dirty="0" smtClean="0">
                                <a:solidFill>
                                  <a:srgbClr val="0070C0"/>
                                </a:solidFill>
                                <a:latin typeface="Cambria Math" panose="02040503050406030204" pitchFamily="18" charset="0"/>
                              </a:rPr>
                            </m:ctrlPr>
                          </m:sSubPr>
                          <m:e>
                            <m:r>
                              <a:rPr lang="en-US" altLang="zh-TW" sz="1200" i="1" dirty="0" smtClean="0">
                                <a:solidFill>
                                  <a:srgbClr val="0070C0"/>
                                </a:solidFill>
                                <a:latin typeface="Cambria Math" panose="02040503050406030204" pitchFamily="18" charset="0"/>
                              </a:rPr>
                              <m:t>𝐷</m:t>
                            </m:r>
                          </m:e>
                          <m:sub>
                            <m:r>
                              <a:rPr lang="en-US" altLang="zh-TW" sz="1200" i="1" dirty="0" smtClean="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2</m:t>
                            </m:r>
                          </m:sub>
                        </m:sSub>
                        <m:r>
                          <a:rPr lang="en-US" altLang="zh-TW" sz="1200" i="1" dirty="0" smtClean="0">
                            <a:solidFill>
                              <a:srgbClr val="0070C0"/>
                            </a:solidFill>
                            <a:latin typeface="Cambria Math" panose="02040503050406030204" pitchFamily="18" charset="0"/>
                          </a:rPr>
                          <m:t>)</m:t>
                        </m:r>
                      </m:oMath>
                    </m:oMathPara>
                  </a14:m>
                  <a:endParaRPr lang="zh-TW" altLang="en-US"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51" name="文字方塊 150">
                  <a:extLst>
                    <a:ext uri="{FF2B5EF4-FFF2-40B4-BE49-F238E27FC236}">
                      <a16:creationId xmlns:a16="http://schemas.microsoft.com/office/drawing/2014/main" id="{49785C9F-A2E0-4C8C-B46A-8DBC82FDCD37}"/>
                    </a:ext>
                  </a:extLst>
                </p:cNvPr>
                <p:cNvSpPr txBox="1">
                  <a:spLocks noRot="1" noChangeAspect="1" noMove="1" noResize="1" noEditPoints="1" noAdjustHandles="1" noChangeArrowheads="1" noChangeShapeType="1" noTextEdit="1"/>
                </p:cNvSpPr>
                <p:nvPr/>
              </p:nvSpPr>
              <p:spPr>
                <a:xfrm>
                  <a:off x="9306416" y="5211331"/>
                  <a:ext cx="699228" cy="276999"/>
                </a:xfrm>
                <a:prstGeom prst="rect">
                  <a:avLst/>
                </a:prstGeom>
                <a:blipFill>
                  <a:blip r:embed="rId16"/>
                  <a:stretch>
                    <a:fillRect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2" name="文字方塊 151">
                  <a:extLst>
                    <a:ext uri="{FF2B5EF4-FFF2-40B4-BE49-F238E27FC236}">
                      <a16:creationId xmlns:a16="http://schemas.microsoft.com/office/drawing/2014/main" id="{E95525DD-ED8F-4F4E-972E-5E8FB143EBD2}"/>
                    </a:ext>
                  </a:extLst>
                </p:cNvPr>
                <p:cNvSpPr txBox="1"/>
                <p:nvPr/>
              </p:nvSpPr>
              <p:spPr>
                <a:xfrm>
                  <a:off x="9230413" y="5545148"/>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b="0" i="1" dirty="0" smtClean="0">
                            <a:solidFill>
                              <a:srgbClr val="0070C0"/>
                            </a:solidFill>
                            <a:latin typeface="Cambria Math" panose="02040503050406030204" pitchFamily="18" charset="0"/>
                          </a:rPr>
                          <m:t>=</m:t>
                        </m:r>
                        <m:sSub>
                          <m:sSubPr>
                            <m:ctrlPr>
                              <a:rPr lang="en-US" altLang="zh-TW" sz="1200" b="0" i="1" dirty="0" smtClean="0">
                                <a:solidFill>
                                  <a:srgbClr val="0070C0"/>
                                </a:solidFill>
                                <a:latin typeface="Cambria Math" panose="02040503050406030204" pitchFamily="18" charset="0"/>
                              </a:rPr>
                            </m:ctrlPr>
                          </m:sSubPr>
                          <m:e>
                            <m:r>
                              <a:rPr lang="en-US" altLang="zh-TW" sz="1200" b="0" i="1" dirty="0" smtClean="0">
                                <a:solidFill>
                                  <a:srgbClr val="0070C0"/>
                                </a:solidFill>
                                <a:latin typeface="Cambria Math" panose="02040503050406030204" pitchFamily="18" charset="0"/>
                              </a:rPr>
                              <m:t>𝐸</m:t>
                            </m:r>
                          </m:e>
                          <m:sub>
                            <m:r>
                              <a:rPr lang="en-US" altLang="zh-TW" sz="1200" b="0" i="1" dirty="0" smtClean="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2</m:t>
                            </m:r>
                          </m:sub>
                        </m:sSub>
                      </m:oMath>
                    </m:oMathPara>
                  </a14:m>
                  <a:endParaRPr lang="zh-TW" altLang="en-US"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52" name="文字方塊 151">
                  <a:extLst>
                    <a:ext uri="{FF2B5EF4-FFF2-40B4-BE49-F238E27FC236}">
                      <a16:creationId xmlns:a16="http://schemas.microsoft.com/office/drawing/2014/main" id="{E95525DD-ED8F-4F4E-972E-5E8FB143EBD2}"/>
                    </a:ext>
                  </a:extLst>
                </p:cNvPr>
                <p:cNvSpPr txBox="1">
                  <a:spLocks noRot="1" noChangeAspect="1" noMove="1" noResize="1" noEditPoints="1" noAdjustHandles="1" noChangeArrowheads="1" noChangeShapeType="1" noTextEdit="1"/>
                </p:cNvSpPr>
                <p:nvPr/>
              </p:nvSpPr>
              <p:spPr>
                <a:xfrm>
                  <a:off x="9230413" y="5545148"/>
                  <a:ext cx="699228" cy="276999"/>
                </a:xfrm>
                <a:prstGeom prst="rect">
                  <a:avLst/>
                </a:prstGeom>
                <a:blipFill>
                  <a:blip r:embed="rId1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3" name="文字方塊 152">
                  <a:extLst>
                    <a:ext uri="{FF2B5EF4-FFF2-40B4-BE49-F238E27FC236}">
                      <a16:creationId xmlns:a16="http://schemas.microsoft.com/office/drawing/2014/main" id="{24A4FB3A-6557-4164-8AE0-9B84F2B37D89}"/>
                    </a:ext>
                  </a:extLst>
                </p:cNvPr>
                <p:cNvSpPr txBox="1"/>
                <p:nvPr/>
              </p:nvSpPr>
              <p:spPr>
                <a:xfrm>
                  <a:off x="4886881" y="4411879"/>
                  <a:ext cx="1359988"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FFC000"/>
                                </a:solidFill>
                                <a:latin typeface="Cambria Math" panose="02040503050406030204" pitchFamily="18" charset="0"/>
                              </a:rPr>
                            </m:ctrlPr>
                          </m:sSubPr>
                          <m:e>
                            <m:r>
                              <a:rPr lang="en-US" altLang="zh-TW" sz="1200" b="0" i="1" smtClean="0">
                                <a:solidFill>
                                  <a:srgbClr val="FFC000"/>
                                </a:solidFill>
                                <a:latin typeface="Cambria Math" panose="02040503050406030204" pitchFamily="18" charset="0"/>
                              </a:rPr>
                              <m:t>𝐸</m:t>
                            </m:r>
                          </m:e>
                          <m:sub>
                            <m:sSub>
                              <m:sSubPr>
                                <m:ctrlPr>
                                  <a:rPr lang="en-US" altLang="zh-TW" sz="1200" b="0" i="1" smtClean="0">
                                    <a:solidFill>
                                      <a:srgbClr val="FFC000"/>
                                    </a:solidFill>
                                    <a:latin typeface="Cambria Math" panose="02040503050406030204" pitchFamily="18" charset="0"/>
                                  </a:rPr>
                                </m:ctrlPr>
                              </m:sSubPr>
                              <m:e>
                                <m:r>
                                  <a:rPr lang="en-US" altLang="zh-TW" sz="1200" b="0" i="1" smtClean="0">
                                    <a:solidFill>
                                      <a:srgbClr val="FFC000"/>
                                    </a:solidFill>
                                    <a:latin typeface="Cambria Math" panose="02040503050406030204" pitchFamily="18" charset="0"/>
                                  </a:rPr>
                                  <m:t>𝑡</m:t>
                                </m:r>
                              </m:e>
                              <m:sub>
                                <m:r>
                                  <a:rPr lang="en-US" altLang="zh-TW" sz="1200" b="0" i="1" smtClean="0">
                                    <a:solidFill>
                                      <a:srgbClr val="FFC000"/>
                                    </a:solidFill>
                                    <a:latin typeface="Cambria Math" panose="02040503050406030204" pitchFamily="18" charset="0"/>
                                  </a:rPr>
                                  <m:t>1</m:t>
                                </m:r>
                              </m:sub>
                            </m:sSub>
                          </m:sub>
                        </m:sSub>
                        <m:r>
                          <a:rPr lang="en-US" altLang="zh-TW" sz="1200" b="0" i="1" smtClean="0">
                            <a:solidFill>
                              <a:srgbClr val="FFC000"/>
                            </a:solidFill>
                            <a:latin typeface="Cambria Math" panose="02040503050406030204" pitchFamily="18" charset="0"/>
                          </a:rPr>
                          <m:t>=</m:t>
                        </m:r>
                        <m:sSub>
                          <m:sSubPr>
                            <m:ctrlPr>
                              <a:rPr lang="en-US" altLang="zh-TW" sz="1200" b="0" i="1" smtClean="0">
                                <a:solidFill>
                                  <a:srgbClr val="FFC000"/>
                                </a:solidFill>
                                <a:latin typeface="Cambria Math" panose="02040503050406030204" pitchFamily="18" charset="0"/>
                              </a:rPr>
                            </m:ctrlPr>
                          </m:sSubPr>
                          <m:e>
                            <m:r>
                              <a:rPr lang="en-US" altLang="zh-TW" sz="1200" b="0" i="1" smtClean="0">
                                <a:solidFill>
                                  <a:srgbClr val="FFC000"/>
                                </a:solidFill>
                                <a:latin typeface="Cambria Math" panose="02040503050406030204" pitchFamily="18" charset="0"/>
                              </a:rPr>
                              <m:t>𝐸</m:t>
                            </m:r>
                          </m:e>
                          <m:sub>
                            <m:sSub>
                              <m:sSubPr>
                                <m:ctrlPr>
                                  <a:rPr lang="en-US" altLang="zh-TW" sz="1200" b="0" i="1" smtClean="0">
                                    <a:solidFill>
                                      <a:srgbClr val="FFC000"/>
                                    </a:solidFill>
                                    <a:latin typeface="Cambria Math" panose="02040503050406030204" pitchFamily="18" charset="0"/>
                                  </a:rPr>
                                </m:ctrlPr>
                              </m:sSubPr>
                              <m:e>
                                <m:r>
                                  <a:rPr lang="en-US" altLang="zh-TW" sz="1200" b="0" i="1" smtClean="0">
                                    <a:solidFill>
                                      <a:srgbClr val="FFC000"/>
                                    </a:solidFill>
                                    <a:latin typeface="Cambria Math" panose="02040503050406030204" pitchFamily="18" charset="0"/>
                                  </a:rPr>
                                  <m:t>𝑡</m:t>
                                </m:r>
                              </m:e>
                              <m:sub>
                                <m:r>
                                  <a:rPr lang="en-US" altLang="zh-TW" sz="1200" b="0" i="1" smtClean="0">
                                    <a:solidFill>
                                      <a:srgbClr val="FFC000"/>
                                    </a:solidFill>
                                    <a:latin typeface="Cambria Math" panose="02040503050406030204" pitchFamily="18" charset="0"/>
                                  </a:rPr>
                                  <m:t>0</m:t>
                                </m:r>
                              </m:sub>
                            </m:sSub>
                            <m:r>
                              <a:rPr lang="en-US" altLang="zh-TW" sz="1200" b="0" i="1" smtClean="0">
                                <a:solidFill>
                                  <a:srgbClr val="FFC000"/>
                                </a:solidFill>
                                <a:latin typeface="Cambria Math" panose="02040503050406030204" pitchFamily="18" charset="0"/>
                              </a:rPr>
                              <m:t>+</m:t>
                            </m:r>
                          </m:sub>
                        </m:sSub>
                        <m:r>
                          <a:rPr lang="en-US" altLang="zh-TW" sz="1200" b="0" i="1" smtClean="0">
                            <a:solidFill>
                              <a:srgbClr val="FFC000"/>
                            </a:solidFill>
                            <a:latin typeface="Cambria Math" panose="02040503050406030204" pitchFamily="18" charset="0"/>
                          </a:rPr>
                          <m:t>∗</m:t>
                        </m:r>
                        <m:sSup>
                          <m:sSupPr>
                            <m:ctrlPr>
                              <a:rPr lang="en-US" altLang="zh-TW" sz="1200" b="0" i="1" smtClean="0">
                                <a:solidFill>
                                  <a:srgbClr val="FFC000"/>
                                </a:solidFill>
                                <a:latin typeface="Cambria Math" panose="02040503050406030204" pitchFamily="18" charset="0"/>
                              </a:rPr>
                            </m:ctrlPr>
                          </m:sSupPr>
                          <m:e>
                            <m:r>
                              <a:rPr lang="en-US" altLang="zh-TW" sz="1200" b="0" i="1" smtClean="0">
                                <a:solidFill>
                                  <a:srgbClr val="FFC000"/>
                                </a:solidFill>
                                <a:latin typeface="Cambria Math" panose="02040503050406030204" pitchFamily="18" charset="0"/>
                              </a:rPr>
                              <m:t>𝑒</m:t>
                            </m:r>
                          </m:e>
                          <m:sup>
                            <m:r>
                              <a:rPr lang="en-US" altLang="zh-TW" sz="1200" b="0" i="1" smtClean="0">
                                <a:solidFill>
                                  <a:srgbClr val="FFC000"/>
                                </a:solidFill>
                                <a:latin typeface="Cambria Math" panose="02040503050406030204" pitchFamily="18" charset="0"/>
                              </a:rPr>
                              <m:t>−</m:t>
                            </m:r>
                            <m:r>
                              <a:rPr lang="en-US" altLang="zh-TW" sz="1200" b="0" i="1" smtClean="0">
                                <a:solidFill>
                                  <a:srgbClr val="FFC000"/>
                                </a:solidFill>
                                <a:latin typeface="Cambria Math" panose="02040503050406030204" pitchFamily="18" charset="0"/>
                              </a:rPr>
                              <m:t>𝜌𝜏</m:t>
                            </m:r>
                          </m:sup>
                        </m:sSup>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153" name="文字方塊 152">
                  <a:extLst>
                    <a:ext uri="{FF2B5EF4-FFF2-40B4-BE49-F238E27FC236}">
                      <a16:creationId xmlns:a16="http://schemas.microsoft.com/office/drawing/2014/main" id="{24A4FB3A-6557-4164-8AE0-9B84F2B37D89}"/>
                    </a:ext>
                  </a:extLst>
                </p:cNvPr>
                <p:cNvSpPr txBox="1">
                  <a:spLocks noRot="1" noChangeAspect="1" noMove="1" noResize="1" noEditPoints="1" noAdjustHandles="1" noChangeArrowheads="1" noChangeShapeType="1" noTextEdit="1"/>
                </p:cNvSpPr>
                <p:nvPr/>
              </p:nvSpPr>
              <p:spPr>
                <a:xfrm>
                  <a:off x="4886881" y="4411879"/>
                  <a:ext cx="1359988" cy="293991"/>
                </a:xfrm>
                <a:prstGeom prst="rect">
                  <a:avLst/>
                </a:prstGeom>
                <a:blipFill>
                  <a:blip r:embed="rId1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4" name="文字方塊 153">
                  <a:extLst>
                    <a:ext uri="{FF2B5EF4-FFF2-40B4-BE49-F238E27FC236}">
                      <a16:creationId xmlns:a16="http://schemas.microsoft.com/office/drawing/2014/main" id="{6EF57C6D-7DA8-46BF-9406-0CD9FA0DC5F6}"/>
                    </a:ext>
                  </a:extLst>
                </p:cNvPr>
                <p:cNvSpPr txBox="1"/>
                <p:nvPr/>
              </p:nvSpPr>
              <p:spPr>
                <a:xfrm>
                  <a:off x="7131957" y="4359955"/>
                  <a:ext cx="1244828" cy="2929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𝐸</m:t>
                            </m:r>
                          </m:e>
                          <m:sub>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𝑡</m:t>
                                </m:r>
                              </m:e>
                              <m:sub>
                                <m:r>
                                  <a:rPr lang="en-US" altLang="zh-TW" sz="1200" b="0" i="1" smtClean="0">
                                    <a:solidFill>
                                      <a:srgbClr val="00B050"/>
                                    </a:solidFill>
                                    <a:latin typeface="Cambria Math" panose="02040503050406030204" pitchFamily="18" charset="0"/>
                                  </a:rPr>
                                  <m:t>1</m:t>
                                </m:r>
                              </m:sub>
                            </m:sSub>
                            <m:r>
                              <a:rPr lang="en-US" altLang="zh-TW" sz="1200" b="0" i="1" smtClean="0">
                                <a:solidFill>
                                  <a:srgbClr val="00B050"/>
                                </a:solidFill>
                                <a:latin typeface="Cambria Math" panose="02040503050406030204" pitchFamily="18" charset="0"/>
                              </a:rPr>
                              <m:t>+</m:t>
                            </m:r>
                          </m:sub>
                        </m:sSub>
                        <m:r>
                          <a:rPr lang="en-US" altLang="zh-TW" sz="1200" b="0" i="1" smtClean="0">
                            <a:solidFill>
                              <a:srgbClr val="00B050"/>
                            </a:solidFill>
                            <a:latin typeface="Cambria Math" panose="02040503050406030204" pitchFamily="18" charset="0"/>
                          </a:rPr>
                          <m:t>=</m:t>
                        </m:r>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𝐸</m:t>
                            </m:r>
                          </m:e>
                          <m:sub>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𝑡</m:t>
                                </m:r>
                              </m:e>
                              <m:sub>
                                <m:r>
                                  <a:rPr lang="en-US" altLang="zh-TW" sz="1200" b="0" i="1" smtClean="0">
                                    <a:solidFill>
                                      <a:srgbClr val="00B050"/>
                                    </a:solidFill>
                                    <a:latin typeface="Cambria Math" panose="02040503050406030204" pitchFamily="18" charset="0"/>
                                  </a:rPr>
                                  <m:t>1</m:t>
                                </m:r>
                              </m:sub>
                            </m:sSub>
                          </m:sub>
                        </m:sSub>
                        <m:r>
                          <a:rPr lang="en-US" altLang="zh-TW" sz="1200" b="0" i="1" smtClean="0">
                            <a:solidFill>
                              <a:srgbClr val="00B050"/>
                            </a:solidFill>
                            <a:latin typeface="Cambria Math" panose="02040503050406030204" pitchFamily="18" charset="0"/>
                          </a:rPr>
                          <m:t>+</m:t>
                        </m:r>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𝑥</m:t>
                            </m:r>
                          </m:e>
                          <m:sub>
                            <m:r>
                              <a:rPr lang="en-US" altLang="zh-TW" sz="1200" b="0" i="1" smtClean="0">
                                <a:solidFill>
                                  <a:srgbClr val="00B050"/>
                                </a:solidFill>
                                <a:latin typeface="Cambria Math" panose="02040503050406030204" pitchFamily="18" charset="0"/>
                              </a:rPr>
                              <m:t>1</m:t>
                            </m:r>
                          </m:sub>
                        </m:sSub>
                      </m:oMath>
                    </m:oMathPara>
                  </a14:m>
                  <a:endParaRPr lang="zh-TW" altLang="en-US" sz="12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154" name="文字方塊 153">
                  <a:extLst>
                    <a:ext uri="{FF2B5EF4-FFF2-40B4-BE49-F238E27FC236}">
                      <a16:creationId xmlns:a16="http://schemas.microsoft.com/office/drawing/2014/main" id="{6EF57C6D-7DA8-46BF-9406-0CD9FA0DC5F6}"/>
                    </a:ext>
                  </a:extLst>
                </p:cNvPr>
                <p:cNvSpPr txBox="1">
                  <a:spLocks noRot="1" noChangeAspect="1" noMove="1" noResize="1" noEditPoints="1" noAdjustHandles="1" noChangeArrowheads="1" noChangeShapeType="1" noTextEdit="1"/>
                </p:cNvSpPr>
                <p:nvPr/>
              </p:nvSpPr>
              <p:spPr>
                <a:xfrm>
                  <a:off x="7131957" y="4359955"/>
                  <a:ext cx="1244828" cy="292901"/>
                </a:xfrm>
                <a:prstGeom prst="rect">
                  <a:avLst/>
                </a:prstGeom>
                <a:blipFill>
                  <a:blip r:embed="rId1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5" name="文字方塊 154">
                  <a:extLst>
                    <a:ext uri="{FF2B5EF4-FFF2-40B4-BE49-F238E27FC236}">
                      <a16:creationId xmlns:a16="http://schemas.microsoft.com/office/drawing/2014/main" id="{B7408AB1-E11C-488A-BC74-4AD152202B7D}"/>
                    </a:ext>
                  </a:extLst>
                </p:cNvPr>
                <p:cNvSpPr txBox="1"/>
                <p:nvPr/>
              </p:nvSpPr>
              <p:spPr>
                <a:xfrm>
                  <a:off x="9366809" y="4349726"/>
                  <a:ext cx="1359988" cy="2929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00B0F0"/>
                                </a:solidFill>
                                <a:latin typeface="Cambria Math" panose="02040503050406030204" pitchFamily="18" charset="0"/>
                              </a:rPr>
                            </m:ctrlPr>
                          </m:sSubPr>
                          <m:e>
                            <m:r>
                              <a:rPr lang="en-US" altLang="zh-TW" sz="1200" b="0" i="1" smtClean="0">
                                <a:solidFill>
                                  <a:srgbClr val="00B0F0"/>
                                </a:solidFill>
                                <a:latin typeface="Cambria Math" panose="02040503050406030204" pitchFamily="18" charset="0"/>
                              </a:rPr>
                              <m:t>𝐸</m:t>
                            </m:r>
                          </m:e>
                          <m:sub>
                            <m:sSub>
                              <m:sSubPr>
                                <m:ctrlPr>
                                  <a:rPr lang="en-US" altLang="zh-TW" sz="1200" b="0" i="1" smtClean="0">
                                    <a:solidFill>
                                      <a:srgbClr val="00B0F0"/>
                                    </a:solidFill>
                                    <a:latin typeface="Cambria Math" panose="02040503050406030204" pitchFamily="18" charset="0"/>
                                  </a:rPr>
                                </m:ctrlPr>
                              </m:sSubPr>
                              <m:e>
                                <m:r>
                                  <a:rPr lang="en-US" altLang="zh-TW" sz="1200" b="0" i="1" smtClean="0">
                                    <a:solidFill>
                                      <a:srgbClr val="00B0F0"/>
                                    </a:solidFill>
                                    <a:latin typeface="Cambria Math" panose="02040503050406030204" pitchFamily="18" charset="0"/>
                                  </a:rPr>
                                  <m:t>𝑡</m:t>
                                </m:r>
                              </m:e>
                              <m:sub>
                                <m:r>
                                  <a:rPr lang="en-US" altLang="zh-TW" sz="1200" b="0" i="1" smtClean="0">
                                    <a:solidFill>
                                      <a:srgbClr val="00B0F0"/>
                                    </a:solidFill>
                                    <a:latin typeface="Cambria Math" panose="02040503050406030204" pitchFamily="18" charset="0"/>
                                  </a:rPr>
                                  <m:t>2</m:t>
                                </m:r>
                              </m:sub>
                            </m:sSub>
                          </m:sub>
                        </m:sSub>
                        <m:r>
                          <a:rPr lang="en-US" altLang="zh-TW" sz="1200" b="0" i="1" smtClean="0">
                            <a:solidFill>
                              <a:srgbClr val="00B0F0"/>
                            </a:solidFill>
                            <a:latin typeface="Cambria Math" panose="02040503050406030204" pitchFamily="18" charset="0"/>
                          </a:rPr>
                          <m:t>=</m:t>
                        </m:r>
                        <m:sSub>
                          <m:sSubPr>
                            <m:ctrlPr>
                              <a:rPr lang="en-US" altLang="zh-TW" sz="1200" b="0" i="1" smtClean="0">
                                <a:solidFill>
                                  <a:srgbClr val="00B0F0"/>
                                </a:solidFill>
                                <a:latin typeface="Cambria Math" panose="02040503050406030204" pitchFamily="18" charset="0"/>
                              </a:rPr>
                            </m:ctrlPr>
                          </m:sSubPr>
                          <m:e>
                            <m:r>
                              <a:rPr lang="en-US" altLang="zh-TW" sz="1200" b="0" i="1" smtClean="0">
                                <a:solidFill>
                                  <a:srgbClr val="00B0F0"/>
                                </a:solidFill>
                                <a:latin typeface="Cambria Math" panose="02040503050406030204" pitchFamily="18" charset="0"/>
                              </a:rPr>
                              <m:t>𝐸</m:t>
                            </m:r>
                          </m:e>
                          <m:sub>
                            <m:sSub>
                              <m:sSubPr>
                                <m:ctrlPr>
                                  <a:rPr lang="en-US" altLang="zh-TW" sz="1200" b="0" i="1" smtClean="0">
                                    <a:solidFill>
                                      <a:srgbClr val="00B0F0"/>
                                    </a:solidFill>
                                    <a:latin typeface="Cambria Math" panose="02040503050406030204" pitchFamily="18" charset="0"/>
                                  </a:rPr>
                                </m:ctrlPr>
                              </m:sSubPr>
                              <m:e>
                                <m:r>
                                  <a:rPr lang="en-US" altLang="zh-TW" sz="1200" b="0" i="1" smtClean="0">
                                    <a:solidFill>
                                      <a:srgbClr val="00B0F0"/>
                                    </a:solidFill>
                                    <a:latin typeface="Cambria Math" panose="02040503050406030204" pitchFamily="18" charset="0"/>
                                  </a:rPr>
                                  <m:t>𝑡</m:t>
                                </m:r>
                              </m:e>
                              <m:sub>
                                <m:r>
                                  <a:rPr lang="en-US" altLang="zh-TW" sz="1200" b="0" i="1" smtClean="0">
                                    <a:solidFill>
                                      <a:srgbClr val="00B0F0"/>
                                    </a:solidFill>
                                    <a:latin typeface="Cambria Math" panose="02040503050406030204" pitchFamily="18" charset="0"/>
                                  </a:rPr>
                                  <m:t>1</m:t>
                                </m:r>
                              </m:sub>
                            </m:sSub>
                            <m:r>
                              <a:rPr lang="en-US" altLang="zh-TW" sz="1200" b="0" i="1" smtClean="0">
                                <a:solidFill>
                                  <a:srgbClr val="00B0F0"/>
                                </a:solidFill>
                                <a:latin typeface="Cambria Math" panose="02040503050406030204" pitchFamily="18" charset="0"/>
                              </a:rPr>
                              <m:t>+</m:t>
                            </m:r>
                          </m:sub>
                        </m:sSub>
                        <m:r>
                          <a:rPr lang="en-US" altLang="zh-TW" sz="1200" b="0" i="1" smtClean="0">
                            <a:solidFill>
                              <a:srgbClr val="00B0F0"/>
                            </a:solidFill>
                            <a:latin typeface="Cambria Math" panose="02040503050406030204" pitchFamily="18" charset="0"/>
                          </a:rPr>
                          <m:t>∗</m:t>
                        </m:r>
                        <m:sSup>
                          <m:sSupPr>
                            <m:ctrlPr>
                              <a:rPr lang="en-US" altLang="zh-TW" sz="1200" b="0" i="1" smtClean="0">
                                <a:solidFill>
                                  <a:srgbClr val="00B0F0"/>
                                </a:solidFill>
                                <a:latin typeface="Cambria Math" panose="02040503050406030204" pitchFamily="18" charset="0"/>
                              </a:rPr>
                            </m:ctrlPr>
                          </m:sSupPr>
                          <m:e>
                            <m:r>
                              <a:rPr lang="en-US" altLang="zh-TW" sz="1200" b="0" i="1" smtClean="0">
                                <a:solidFill>
                                  <a:srgbClr val="00B0F0"/>
                                </a:solidFill>
                                <a:latin typeface="Cambria Math" panose="02040503050406030204" pitchFamily="18" charset="0"/>
                              </a:rPr>
                              <m:t>𝑒</m:t>
                            </m:r>
                          </m:e>
                          <m:sup>
                            <m:r>
                              <a:rPr lang="en-US" altLang="zh-TW" sz="1200" b="0" i="1" smtClean="0">
                                <a:solidFill>
                                  <a:srgbClr val="00B0F0"/>
                                </a:solidFill>
                                <a:latin typeface="Cambria Math" panose="02040503050406030204" pitchFamily="18" charset="0"/>
                              </a:rPr>
                              <m:t>−</m:t>
                            </m:r>
                            <m:r>
                              <a:rPr lang="en-US" altLang="zh-TW" sz="1200" b="0" i="1" smtClean="0">
                                <a:solidFill>
                                  <a:srgbClr val="00B0F0"/>
                                </a:solidFill>
                                <a:latin typeface="Cambria Math" panose="02040503050406030204" pitchFamily="18" charset="0"/>
                              </a:rPr>
                              <m:t>𝜌𝜏</m:t>
                            </m:r>
                          </m:sup>
                        </m:sSup>
                      </m:oMath>
                    </m:oMathPara>
                  </a14:m>
                  <a:endParaRPr lang="zh-TW" altLang="en-US" sz="1200"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155" name="文字方塊 154">
                  <a:extLst>
                    <a:ext uri="{FF2B5EF4-FFF2-40B4-BE49-F238E27FC236}">
                      <a16:creationId xmlns:a16="http://schemas.microsoft.com/office/drawing/2014/main" id="{B7408AB1-E11C-488A-BC74-4AD152202B7D}"/>
                    </a:ext>
                  </a:extLst>
                </p:cNvPr>
                <p:cNvSpPr txBox="1">
                  <a:spLocks noRot="1" noChangeAspect="1" noMove="1" noResize="1" noEditPoints="1" noAdjustHandles="1" noChangeArrowheads="1" noChangeShapeType="1" noTextEdit="1"/>
                </p:cNvSpPr>
                <p:nvPr/>
              </p:nvSpPr>
              <p:spPr>
                <a:xfrm>
                  <a:off x="9366809" y="4349726"/>
                  <a:ext cx="1359988" cy="292901"/>
                </a:xfrm>
                <a:prstGeom prst="rect">
                  <a:avLst/>
                </a:prstGeom>
                <a:blipFill>
                  <a:blip r:embed="rId20"/>
                  <a:stretch>
                    <a:fillRect/>
                  </a:stretch>
                </a:blipFill>
              </p:spPr>
              <p:txBody>
                <a:bodyPr/>
                <a:lstStyle/>
                <a:p>
                  <a:r>
                    <a:rPr lang="zh-TW" altLang="en-US">
                      <a:noFill/>
                    </a:rPr>
                    <a:t> </a:t>
                  </a:r>
                </a:p>
              </p:txBody>
            </p:sp>
          </mc:Fallback>
        </mc:AlternateContent>
        <p:sp>
          <p:nvSpPr>
            <p:cNvPr id="156" name="手繪多邊形: 圖案 155">
              <a:extLst>
                <a:ext uri="{FF2B5EF4-FFF2-40B4-BE49-F238E27FC236}">
                  <a16:creationId xmlns:a16="http://schemas.microsoft.com/office/drawing/2014/main" id="{64F01084-8824-470D-976C-8911EE09E89F}"/>
                </a:ext>
              </a:extLst>
            </p:cNvPr>
            <p:cNvSpPr/>
            <p:nvPr/>
          </p:nvSpPr>
          <p:spPr>
            <a:xfrm>
              <a:off x="5497246" y="5203362"/>
              <a:ext cx="932463" cy="646180"/>
            </a:xfrm>
            <a:custGeom>
              <a:avLst/>
              <a:gdLst>
                <a:gd name="connsiteX0" fmla="*/ 0 w 1074656"/>
                <a:gd name="connsiteY0" fmla="*/ 0 h 744717"/>
                <a:gd name="connsiteX1" fmla="*/ 0 w 1074656"/>
                <a:gd name="connsiteY1" fmla="*/ 735290 h 744717"/>
                <a:gd name="connsiteX2" fmla="*/ 1074656 w 1074656"/>
                <a:gd name="connsiteY2" fmla="*/ 744717 h 744717"/>
                <a:gd name="connsiteX3" fmla="*/ 1074656 w 1074656"/>
                <a:gd name="connsiteY3" fmla="*/ 301657 h 744717"/>
                <a:gd name="connsiteX4" fmla="*/ 0 w 1074656"/>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56" h="744717">
                  <a:moveTo>
                    <a:pt x="0" y="0"/>
                  </a:moveTo>
                  <a:lnTo>
                    <a:pt x="0" y="735290"/>
                  </a:lnTo>
                  <a:lnTo>
                    <a:pt x="1074656" y="744717"/>
                  </a:lnTo>
                  <a:lnTo>
                    <a:pt x="1074656" y="30165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157" name="手繪多邊形: 圖案 156">
              <a:extLst>
                <a:ext uri="{FF2B5EF4-FFF2-40B4-BE49-F238E27FC236}">
                  <a16:creationId xmlns:a16="http://schemas.microsoft.com/office/drawing/2014/main" id="{073EDAA7-467D-4761-AC13-664CAE621BED}"/>
                </a:ext>
              </a:extLst>
            </p:cNvPr>
            <p:cNvSpPr/>
            <p:nvPr/>
          </p:nvSpPr>
          <p:spPr>
            <a:xfrm>
              <a:off x="10017198" y="5203457"/>
              <a:ext cx="856501" cy="654360"/>
            </a:xfrm>
            <a:custGeom>
              <a:avLst/>
              <a:gdLst>
                <a:gd name="connsiteX0" fmla="*/ 0 w 904973"/>
                <a:gd name="connsiteY0" fmla="*/ 0 h 754144"/>
                <a:gd name="connsiteX1" fmla="*/ 0 w 904973"/>
                <a:gd name="connsiteY1" fmla="*/ 744718 h 754144"/>
                <a:gd name="connsiteX2" fmla="*/ 904973 w 904973"/>
                <a:gd name="connsiteY2" fmla="*/ 754144 h 754144"/>
                <a:gd name="connsiteX3" fmla="*/ 895547 w 904973"/>
                <a:gd name="connsiteY3" fmla="*/ 292231 h 754144"/>
                <a:gd name="connsiteX4" fmla="*/ 0 w 904973"/>
                <a:gd name="connsiteY4" fmla="*/ 0 h 75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973" h="754144">
                  <a:moveTo>
                    <a:pt x="0" y="0"/>
                  </a:moveTo>
                  <a:lnTo>
                    <a:pt x="0" y="744718"/>
                  </a:lnTo>
                  <a:lnTo>
                    <a:pt x="904973" y="754144"/>
                  </a:lnTo>
                  <a:lnTo>
                    <a:pt x="895547" y="29223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cxnSp>
          <p:nvCxnSpPr>
            <p:cNvPr id="158" name="直線接點 157">
              <a:extLst>
                <a:ext uri="{FF2B5EF4-FFF2-40B4-BE49-F238E27FC236}">
                  <a16:creationId xmlns:a16="http://schemas.microsoft.com/office/drawing/2014/main" id="{AD91494A-B835-4E7D-87A8-C711AE861189}"/>
                </a:ext>
              </a:extLst>
            </p:cNvPr>
            <p:cNvCxnSpPr/>
            <p:nvPr/>
          </p:nvCxnSpPr>
          <p:spPr>
            <a:xfrm>
              <a:off x="8034803" y="5205114"/>
              <a:ext cx="0" cy="6962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59" name="手繪多邊形: 圖案 158">
              <a:extLst>
                <a:ext uri="{FF2B5EF4-FFF2-40B4-BE49-F238E27FC236}">
                  <a16:creationId xmlns:a16="http://schemas.microsoft.com/office/drawing/2014/main" id="{5A1BB716-9C47-4CE1-8AD9-BC459398A163}"/>
                </a:ext>
              </a:extLst>
            </p:cNvPr>
            <p:cNvSpPr/>
            <p:nvPr/>
          </p:nvSpPr>
          <p:spPr>
            <a:xfrm>
              <a:off x="8068273" y="5269707"/>
              <a:ext cx="638001" cy="588924"/>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sp>
        <p:nvSpPr>
          <p:cNvPr id="162" name="文字方塊 161">
            <a:extLst>
              <a:ext uri="{FF2B5EF4-FFF2-40B4-BE49-F238E27FC236}">
                <a16:creationId xmlns:a16="http://schemas.microsoft.com/office/drawing/2014/main" id="{79D33560-818F-45C9-A26F-2D709D281C0C}"/>
              </a:ext>
            </a:extLst>
          </p:cNvPr>
          <p:cNvSpPr txBox="1"/>
          <p:nvPr/>
        </p:nvSpPr>
        <p:spPr>
          <a:xfrm>
            <a:off x="11446181" y="5067687"/>
            <a:ext cx="41549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163" name="矩形 162">
            <a:extLst>
              <a:ext uri="{FF2B5EF4-FFF2-40B4-BE49-F238E27FC236}">
                <a16:creationId xmlns:a16="http://schemas.microsoft.com/office/drawing/2014/main" id="{A531ED06-33A8-4B81-8FD4-C1FD1313E795}"/>
              </a:ext>
            </a:extLst>
          </p:cNvPr>
          <p:cNvSpPr/>
          <p:nvPr/>
        </p:nvSpPr>
        <p:spPr>
          <a:xfrm>
            <a:off x="5937279" y="520306"/>
            <a:ext cx="6089026" cy="338554"/>
          </a:xfrm>
          <a:prstGeom prst="rect">
            <a:avLst/>
          </a:prstGeom>
          <a:ln>
            <a:solidFill>
              <a:srgbClr val="FF0000"/>
            </a:solidFill>
          </a:ln>
        </p:spPr>
        <p:txBody>
          <a:bodyPr wrap="square">
            <a:spAutoFit/>
          </a:bodyPr>
          <a:lstStyle/>
          <a:p>
            <a:r>
              <a:rPr lang="en-US" altLang="zh-TW" sz="1600" b="0" i="0" dirty="0">
                <a:effectLst/>
                <a:latin typeface="Times New Roman" panose="02020603050405020304" pitchFamily="18" charset="0"/>
                <a:cs typeface="Times New Roman" panose="02020603050405020304" pitchFamily="18" charset="0"/>
              </a:rPr>
              <a:t>Each trade only purchases the amount of recovery described in model 1.</a:t>
            </a:r>
            <a:endParaRPr lang="zh-TW" altLang="en-US" sz="1600" dirty="0">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8CEF008F-1C80-4F2A-B617-4EC0BC429F62}"/>
              </a:ext>
            </a:extLst>
          </p:cNvPr>
          <p:cNvSpPr/>
          <p:nvPr/>
        </p:nvSpPr>
        <p:spPr>
          <a:xfrm>
            <a:off x="359275" y="570926"/>
            <a:ext cx="424827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Optimal strategy in Model 1</a:t>
            </a:r>
          </a:p>
        </p:txBody>
      </p:sp>
      <p:sp>
        <p:nvSpPr>
          <p:cNvPr id="3" name="投影片編號版面配置區 2">
            <a:extLst>
              <a:ext uri="{FF2B5EF4-FFF2-40B4-BE49-F238E27FC236}">
                <a16:creationId xmlns:a16="http://schemas.microsoft.com/office/drawing/2014/main" id="{C31DC75A-6A68-46E4-A0AC-537A8786BA0F}"/>
              </a:ext>
            </a:extLst>
          </p:cNvPr>
          <p:cNvSpPr>
            <a:spLocks noGrp="1"/>
          </p:cNvSpPr>
          <p:nvPr>
            <p:ph type="sldNum" sz="quarter" idx="12"/>
          </p:nvPr>
        </p:nvSpPr>
        <p:spPr/>
        <p:txBody>
          <a:bodyPr/>
          <a:lstStyle/>
          <a:p>
            <a:fld id="{DE0D4436-E364-443D-92F4-0BA62D2A4894}" type="slidenum">
              <a:rPr lang="zh-TW" altLang="en-US" smtClean="0"/>
              <a:t>12</a:t>
            </a:fld>
            <a:endParaRPr lang="zh-TW" altLang="en-US"/>
          </a:p>
        </p:txBody>
      </p:sp>
    </p:spTree>
    <p:extLst>
      <p:ext uri="{BB962C8B-B14F-4D97-AF65-F5344CB8AC3E}">
        <p14:creationId xmlns:p14="http://schemas.microsoft.com/office/powerpoint/2010/main" val="428949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2337111B-C5B3-4017-90C7-5AA4C67C528A}"/>
                  </a:ext>
                </a:extLst>
              </p:cNvPr>
              <p:cNvSpPr/>
              <p:nvPr/>
            </p:nvSpPr>
            <p:spPr>
              <a:xfrm>
                <a:off x="365176" y="1472095"/>
                <a:ext cx="2689134" cy="400110"/>
              </a:xfrm>
              <a:prstGeom prst="rect">
                <a:avLst/>
              </a:prstGeom>
            </p:spPr>
            <p:txBody>
              <a:bodyPr wrap="none">
                <a:spAutoFit/>
              </a:bodyPr>
              <a:lstStyle/>
              <a:p>
                <a:r>
                  <a:rPr lang="en-US" altLang="zh-TW" sz="2000" dirty="0">
                    <a:latin typeface="Times New Roman" panose="02020603050405020304" pitchFamily="18" charset="0"/>
                    <a:cs typeface="Times New Roman" panose="02020603050405020304" pitchFamily="18" charset="0"/>
                  </a:rPr>
                  <a:t>When is </a:t>
                </a:r>
                <a14:m>
                  <m:oMath xmlns:m="http://schemas.openxmlformats.org/officeDocument/2006/math">
                    <m:sSub>
                      <m:sSubPr>
                        <m:ctrlPr>
                          <a:rPr lang="en-US" altLang="zh-TW" sz="2000" b="0" i="1" dirty="0" smtClean="0">
                            <a:latin typeface="Cambria Math" panose="02040503050406030204" pitchFamily="18" charset="0"/>
                          </a:rPr>
                        </m:ctrlPr>
                      </m:sSubPr>
                      <m:e>
                        <m:r>
                          <a:rPr lang="en-US" altLang="zh-TW" sz="2000" i="1" dirty="0" smtClean="0">
                            <a:latin typeface="Cambria Math" panose="02040503050406030204" pitchFamily="18" charset="0"/>
                          </a:rPr>
                          <m:t>h</m:t>
                        </m:r>
                      </m:e>
                      <m:sub>
                        <m:r>
                          <a:rPr lang="en-US" altLang="zh-TW" sz="2000" b="0" i="1" dirty="0" smtClean="0">
                            <a:latin typeface="Cambria Math" panose="02040503050406030204" pitchFamily="18" charset="0"/>
                          </a:rPr>
                          <m:t>1</m:t>
                        </m:r>
                      </m:sub>
                    </m:sSub>
                  </m:oMath>
                </a14:m>
                <a:r>
                  <a:rPr lang="en-US" altLang="zh-TW" sz="2000" dirty="0">
                    <a:latin typeface="Times New Roman" panose="02020603050405020304" pitchFamily="18" charset="0"/>
                    <a:cs typeface="Times New Roman" panose="02020603050405020304" pitchFamily="18" charset="0"/>
                  </a:rPr>
                  <a:t> one-to-one?</a:t>
                </a:r>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2337111B-C5B3-4017-90C7-5AA4C67C528A}"/>
                  </a:ext>
                </a:extLst>
              </p:cNvPr>
              <p:cNvSpPr>
                <a:spLocks noRot="1" noChangeAspect="1" noMove="1" noResize="1" noEditPoints="1" noAdjustHandles="1" noChangeArrowheads="1" noChangeShapeType="1" noTextEdit="1"/>
              </p:cNvSpPr>
              <p:nvPr/>
            </p:nvSpPr>
            <p:spPr>
              <a:xfrm>
                <a:off x="365176" y="1472095"/>
                <a:ext cx="2689134" cy="400110"/>
              </a:xfrm>
              <a:prstGeom prst="rect">
                <a:avLst/>
              </a:prstGeom>
              <a:blipFill>
                <a:blip r:embed="rId2"/>
                <a:stretch>
                  <a:fillRect l="-2494" t="-7576"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DA3C4AC-2A3E-46E2-A25D-B04A9FCA128B}"/>
                  </a:ext>
                </a:extLst>
              </p:cNvPr>
              <p:cNvSpPr/>
              <p:nvPr/>
            </p:nvSpPr>
            <p:spPr>
              <a:xfrm>
                <a:off x="3054310" y="1481522"/>
                <a:ext cx="9589529"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function </a:t>
                </a:r>
                <a14:m>
                  <m:oMath xmlns:m="http://schemas.openxmlformats.org/officeDocument/2006/math">
                    <m:sSub>
                      <m:sSubPr>
                        <m:ctrlPr>
                          <a:rPr lang="en-US" altLang="zh-TW" b="0" i="1" smtClean="0">
                            <a:latin typeface="Cambria Math" panose="02040503050406030204" pitchFamily="18" charset="0"/>
                          </a:rPr>
                        </m:ctrlPr>
                      </m:sSubPr>
                      <m:e>
                        <m:r>
                          <m:rPr>
                            <m:sty m:val="p"/>
                          </m:rPr>
                          <a:rPr lang="en-US" altLang="zh-TW" b="0" i="0" smtClean="0">
                            <a:latin typeface="Cambria Math" panose="02040503050406030204" pitchFamily="18" charset="0"/>
                          </a:rPr>
                          <m:t>h</m:t>
                        </m:r>
                      </m:e>
                      <m:sub>
                        <m:r>
                          <a:rPr lang="en-US" altLang="zh-TW" b="0" i="0" smtClean="0">
                            <a:latin typeface="Cambria Math" panose="02040503050406030204" pitchFamily="18" charset="0"/>
                          </a:rPr>
                          <m:t>1</m:t>
                        </m:r>
                      </m:sub>
                    </m:sSub>
                    <m:r>
                      <a:rPr lang="en-US" altLang="zh-TW" b="0" i="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continuous with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0">
                            <a:latin typeface="Cambria Math" panose="02040503050406030204" pitchFamily="18" charset="0"/>
                          </a:rPr>
                          <m:t>h</m:t>
                        </m:r>
                      </m:e>
                      <m:sub>
                        <m:r>
                          <a:rPr lang="en-US" altLang="zh-TW" i="0">
                            <a:latin typeface="Cambria Math" panose="02040503050406030204" pitchFamily="18" charset="0"/>
                          </a:rPr>
                          <m:t>1</m:t>
                        </m:r>
                      </m:sub>
                    </m:sSub>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0</m:t>
                        </m:r>
                      </m:e>
                    </m:d>
                    <m:r>
                      <a:rPr lang="en-US" altLang="zh-TW" b="0" i="0" smtClean="0">
                        <a:latin typeface="Cambria Math" panose="02040503050406030204" pitchFamily="18" charset="0"/>
                      </a:rPr>
                      <m:t>=0</m:t>
                    </m:r>
                    <m:r>
                      <a:rPr lang="en-US" altLang="zh-TW" i="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0">
                            <a:latin typeface="Cambria Math" panose="02040503050406030204" pitchFamily="18" charset="0"/>
                          </a:rPr>
                          <m:t>h</m:t>
                        </m:r>
                      </m:e>
                      <m:sub>
                        <m:r>
                          <a:rPr lang="en-US" altLang="zh-TW" i="0">
                            <a:latin typeface="Cambria Math" panose="02040503050406030204" pitchFamily="18" charset="0"/>
                          </a:rPr>
                          <m:t>1</m:t>
                        </m:r>
                      </m:sub>
                    </m:sSub>
                    <m:d>
                      <m:dPr>
                        <m:ctrlPr>
                          <a:rPr lang="en-US" altLang="zh-TW" i="1">
                            <a:latin typeface="Cambria Math" panose="02040503050406030204" pitchFamily="18" charset="0"/>
                          </a:rPr>
                        </m:ctrlPr>
                      </m:dPr>
                      <m:e>
                        <m:r>
                          <m:rPr>
                            <m:sty m:val="p"/>
                          </m:rPr>
                          <a:rPr lang="en-US" altLang="zh-TW" b="0" i="0" smtClean="0">
                            <a:latin typeface="Cambria Math" panose="02040503050406030204" pitchFamily="18" charset="0"/>
                          </a:rPr>
                          <m:t>y</m:t>
                        </m:r>
                      </m:e>
                    </m:d>
                    <m:r>
                      <a:rPr lang="en-US" altLang="zh-TW" b="0" i="0" smtClean="0">
                        <a:latin typeface="Cambria Math" panose="02040503050406030204" pitchFamily="18" charset="0"/>
                      </a:rPr>
                      <m:t>&gt;0</m:t>
                    </m:r>
                  </m:oMath>
                </a14:m>
                <a:r>
                  <a:rPr lang="en-US" altLang="zh-TW" dirty="0">
                    <a:latin typeface="Times New Roman" panose="02020603050405020304" pitchFamily="18" charset="0"/>
                    <a:cs typeface="Times New Roman" panose="02020603050405020304" pitchFamily="18" charset="0"/>
                  </a:rPr>
                  <a:t> for </a:t>
                </a:r>
                <a14:m>
                  <m:oMath xmlns:m="http://schemas.openxmlformats.org/officeDocument/2006/math">
                    <m:r>
                      <m:rPr>
                        <m:sty m:val="p"/>
                      </m:rPr>
                      <a:rPr lang="en-US" altLang="zh-TW" b="0" i="0" smtClean="0">
                        <a:latin typeface="Cambria Math" panose="02040503050406030204" pitchFamily="18" charset="0"/>
                      </a:rPr>
                      <m:t>y</m:t>
                    </m:r>
                    <m:r>
                      <a:rPr lang="en-US" altLang="zh-TW" b="0" i="0" smtClean="0">
                        <a:latin typeface="Cambria Math" panose="02040503050406030204" pitchFamily="18" charset="0"/>
                      </a:rPr>
                      <m:t>&gt;0</m:t>
                    </m:r>
                  </m:oMath>
                </a14:m>
                <a:r>
                  <a:rPr lang="en-US" altLang="zh-TW"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0DA3C4AC-2A3E-46E2-A25D-B04A9FCA128B}"/>
                  </a:ext>
                </a:extLst>
              </p:cNvPr>
              <p:cNvSpPr>
                <a:spLocks noRot="1" noChangeAspect="1" noMove="1" noResize="1" noEditPoints="1" noAdjustHandles="1" noChangeArrowheads="1" noChangeShapeType="1" noTextEdit="1"/>
              </p:cNvSpPr>
              <p:nvPr/>
            </p:nvSpPr>
            <p:spPr>
              <a:xfrm>
                <a:off x="3054310" y="1481522"/>
                <a:ext cx="9589529" cy="646331"/>
              </a:xfrm>
              <a:prstGeom prst="rect">
                <a:avLst/>
              </a:prstGeom>
              <a:blipFill>
                <a:blip r:embed="rId3"/>
                <a:stretch>
                  <a:fillRect l="-509" t="-47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DBF810D-C143-48B9-9745-32ED92EF9C0B}"/>
                  </a:ext>
                </a:extLst>
              </p:cNvPr>
              <p:cNvSpPr/>
              <p:nvPr/>
            </p:nvSpPr>
            <p:spPr>
              <a:xfrm>
                <a:off x="365176" y="2033676"/>
                <a:ext cx="5858142"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Hence,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0">
                            <a:latin typeface="Cambria Math" panose="02040503050406030204" pitchFamily="18" charset="0"/>
                          </a:rPr>
                          <m:t>h</m:t>
                        </m:r>
                      </m:e>
                      <m:sub>
                        <m:r>
                          <a:rPr lang="en-US" altLang="zh-TW" i="0">
                            <a:latin typeface="Cambria Math" panose="02040503050406030204" pitchFamily="18" charset="0"/>
                          </a:rPr>
                          <m:t>1</m:t>
                        </m:r>
                      </m:sub>
                    </m:sSub>
                  </m:oMath>
                </a14:m>
                <a:r>
                  <a:rPr lang="en-US" altLang="zh-TW" sz="1050"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is one-to-one if and only if </a:t>
                </a:r>
                <a14:m>
                  <m:oMath xmlns:m="http://schemas.openxmlformats.org/officeDocument/2006/math">
                    <m:sSub>
                      <m:sSubPr>
                        <m:ctrlPr>
                          <a:rPr lang="en-US" altLang="zh-TW" i="1">
                            <a:latin typeface="Cambria Math" panose="02040503050406030204" pitchFamily="18" charset="0"/>
                          </a:rPr>
                        </m:ctrlPr>
                      </m:sSubPr>
                      <m:e>
                        <m:r>
                          <m:rPr>
                            <m:sty m:val="p"/>
                          </m:rPr>
                          <a:rPr lang="en-US" altLang="zh-TW" i="0">
                            <a:latin typeface="Cambria Math" panose="02040503050406030204" pitchFamily="18" charset="0"/>
                          </a:rPr>
                          <m:t>h</m:t>
                        </m:r>
                      </m:e>
                      <m:sub>
                        <m:r>
                          <a:rPr lang="en-US" altLang="zh-TW" i="0">
                            <a:latin typeface="Cambria Math" panose="02040503050406030204" pitchFamily="18" charset="0"/>
                          </a:rPr>
                          <m:t>1</m:t>
                        </m:r>
                      </m:sub>
                    </m:sSub>
                  </m:oMath>
                </a14:m>
                <a:r>
                  <a:rPr lang="en-US" altLang="zh-TW" sz="1050"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is strictly increasing.</a:t>
                </a:r>
                <a:endParaRPr lang="zh-TW" altLang="en-US" dirty="0">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8DBF810D-C143-48B9-9745-32ED92EF9C0B}"/>
                  </a:ext>
                </a:extLst>
              </p:cNvPr>
              <p:cNvSpPr>
                <a:spLocks noRot="1" noChangeAspect="1" noMove="1" noResize="1" noEditPoints="1" noAdjustHandles="1" noChangeArrowheads="1" noChangeShapeType="1" noTextEdit="1"/>
              </p:cNvSpPr>
              <p:nvPr/>
            </p:nvSpPr>
            <p:spPr>
              <a:xfrm>
                <a:off x="365176" y="2033676"/>
                <a:ext cx="5858142" cy="369332"/>
              </a:xfrm>
              <a:prstGeom prst="rect">
                <a:avLst/>
              </a:prstGeom>
              <a:blipFill>
                <a:blip r:embed="rId4"/>
                <a:stretch>
                  <a:fillRect l="-937" t="-10000" r="-104" b="-26667"/>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0355AEF7-BFCF-4C7A-836F-09EA4675092A}"/>
              </a:ext>
            </a:extLst>
          </p:cNvPr>
          <p:cNvPicPr>
            <a:picLocks noChangeAspect="1"/>
          </p:cNvPicPr>
          <p:nvPr/>
        </p:nvPicPr>
        <p:blipFill>
          <a:blip r:embed="rId5"/>
          <a:stretch>
            <a:fillRect/>
          </a:stretch>
        </p:blipFill>
        <p:spPr>
          <a:xfrm>
            <a:off x="1882014" y="2564479"/>
            <a:ext cx="4213986" cy="751331"/>
          </a:xfrm>
          <a:prstGeom prst="rect">
            <a:avLst/>
          </a:prstGeom>
        </p:spPr>
      </p:pic>
      <p:sp>
        <p:nvSpPr>
          <p:cNvPr id="9" name="矩形 8">
            <a:extLst>
              <a:ext uri="{FF2B5EF4-FFF2-40B4-BE49-F238E27FC236}">
                <a16:creationId xmlns:a16="http://schemas.microsoft.com/office/drawing/2014/main" id="{5194CE3F-D346-4639-8E69-E1AB8615CABF}"/>
              </a:ext>
            </a:extLst>
          </p:cNvPr>
          <p:cNvSpPr/>
          <p:nvPr/>
        </p:nvSpPr>
        <p:spPr>
          <a:xfrm>
            <a:off x="365176" y="2709117"/>
            <a:ext cx="1704313"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The condition</a:t>
            </a:r>
            <a:r>
              <a:rPr lang="zh-TW" altLang="en-US" dirty="0">
                <a:latin typeface="Times New Roman" panose="02020603050405020304" pitchFamily="18" charset="0"/>
                <a:cs typeface="Times New Roman" panose="02020603050405020304" pitchFamily="18" charset="0"/>
              </a:rPr>
              <a:t>：</a:t>
            </a:r>
          </a:p>
        </p:txBody>
      </p:sp>
      <p:pic>
        <p:nvPicPr>
          <p:cNvPr id="10" name="圖片 9">
            <a:extLst>
              <a:ext uri="{FF2B5EF4-FFF2-40B4-BE49-F238E27FC236}">
                <a16:creationId xmlns:a16="http://schemas.microsoft.com/office/drawing/2014/main" id="{5C05C11E-9DA8-4796-A2D9-F075A1830266}"/>
              </a:ext>
            </a:extLst>
          </p:cNvPr>
          <p:cNvPicPr>
            <a:picLocks noChangeAspect="1"/>
          </p:cNvPicPr>
          <p:nvPr/>
        </p:nvPicPr>
        <p:blipFill>
          <a:blip r:embed="rId6"/>
          <a:stretch>
            <a:fillRect/>
          </a:stretch>
        </p:blipFill>
        <p:spPr>
          <a:xfrm>
            <a:off x="7849074" y="552453"/>
            <a:ext cx="3718441" cy="424191"/>
          </a:xfrm>
          <a:prstGeom prst="rect">
            <a:avLst/>
          </a:prstGeom>
          <a:ln>
            <a:solidFill>
              <a:srgbClr val="FF0000"/>
            </a:solidFill>
          </a:ln>
        </p:spPr>
      </p:pic>
      <p:sp>
        <p:nvSpPr>
          <p:cNvPr id="11" name="矩形 10">
            <a:extLst>
              <a:ext uri="{FF2B5EF4-FFF2-40B4-BE49-F238E27FC236}">
                <a16:creationId xmlns:a16="http://schemas.microsoft.com/office/drawing/2014/main" id="{6B21CDC8-CF45-4DE4-9253-DC9454096519}"/>
              </a:ext>
            </a:extLst>
          </p:cNvPr>
          <p:cNvSpPr/>
          <p:nvPr/>
        </p:nvSpPr>
        <p:spPr>
          <a:xfrm>
            <a:off x="398688" y="3302006"/>
            <a:ext cx="1826141"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is equivalent to</a:t>
            </a:r>
            <a:r>
              <a:rPr lang="zh-TW" altLang="en-US" dirty="0">
                <a:latin typeface="Times New Roman" panose="02020603050405020304" pitchFamily="18" charset="0"/>
                <a:cs typeface="Times New Roman" panose="02020603050405020304" pitchFamily="18" charset="0"/>
              </a:rPr>
              <a:t>：</a:t>
            </a:r>
          </a:p>
        </p:txBody>
      </p:sp>
      <p:pic>
        <p:nvPicPr>
          <p:cNvPr id="12" name="圖片 11">
            <a:extLst>
              <a:ext uri="{FF2B5EF4-FFF2-40B4-BE49-F238E27FC236}">
                <a16:creationId xmlns:a16="http://schemas.microsoft.com/office/drawing/2014/main" id="{AA890DDD-C25B-47F3-AF27-6188CF0F51E3}"/>
              </a:ext>
            </a:extLst>
          </p:cNvPr>
          <p:cNvPicPr>
            <a:picLocks noChangeAspect="1"/>
          </p:cNvPicPr>
          <p:nvPr/>
        </p:nvPicPr>
        <p:blipFill>
          <a:blip r:embed="rId7"/>
          <a:stretch>
            <a:fillRect/>
          </a:stretch>
        </p:blipFill>
        <p:spPr>
          <a:xfrm>
            <a:off x="2131023" y="3302006"/>
            <a:ext cx="4092295" cy="350550"/>
          </a:xfrm>
          <a:prstGeom prst="rect">
            <a:avLst/>
          </a:prstGeom>
        </p:spPr>
      </p:pic>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A1C4D9B9-E934-4035-955B-5CEB0073951E}"/>
                  </a:ext>
                </a:extLst>
              </p:cNvPr>
              <p:cNvSpPr txBox="1"/>
              <p:nvPr/>
            </p:nvSpPr>
            <p:spPr>
              <a:xfrm>
                <a:off x="398688" y="3894895"/>
                <a:ext cx="11403671" cy="1294393"/>
              </a:xfrm>
              <a:prstGeom prst="rect">
                <a:avLst/>
              </a:prstGeom>
              <a:noFill/>
            </p:spPr>
            <p:txBody>
              <a:bodyPr wrap="square" rtlCol="0">
                <a:spAutoFit/>
              </a:bodyPr>
              <a:lstStyle/>
              <a:p>
                <a:pPr>
                  <a:lnSpc>
                    <a:spcPct val="150000"/>
                  </a:lnSpc>
                </a:pPr>
                <a:r>
                  <a:rPr lang="en-US" altLang="zh-TW" dirty="0">
                    <a:latin typeface="Times New Roman" panose="02020603050405020304" pitchFamily="18" charset="0"/>
                    <a:cs typeface="Times New Roman" panose="02020603050405020304" pitchFamily="18" charset="0"/>
                  </a:rPr>
                  <a:t>Then the function </a:t>
                </a:r>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i="0" dirty="0">
                            <a:latin typeface="Cambria Math" panose="02040503050406030204" pitchFamily="18" charset="0"/>
                          </a:rPr>
                          <m:t>h</m:t>
                        </m:r>
                      </m:e>
                      <m:sub>
                        <m:r>
                          <a:rPr lang="en-US" altLang="zh-TW" i="0" dirty="0">
                            <a:latin typeface="Cambria Math" panose="02040503050406030204" pitchFamily="18" charset="0"/>
                          </a:rPr>
                          <m:t>1</m:t>
                        </m:r>
                      </m:sub>
                    </m:sSub>
                  </m:oMath>
                </a14:m>
                <a:r>
                  <a:rPr lang="en-US" altLang="zh-TW" dirty="0">
                    <a:latin typeface="Times New Roman" panose="02020603050405020304" pitchFamily="18" charset="0"/>
                    <a:cs typeface="Times New Roman" panose="02020603050405020304" pitchFamily="18" charset="0"/>
                  </a:rPr>
                  <a:t> will be one-to-one </a:t>
                </a:r>
                <a:r>
                  <a:rPr lang="en-US" altLang="zh-TW" b="1" dirty="0">
                    <a:latin typeface="Times New Roman" panose="02020603050405020304" pitchFamily="18" charset="0"/>
                    <a:cs typeface="Times New Roman" panose="02020603050405020304" pitchFamily="18" charset="0"/>
                  </a:rPr>
                  <a:t>if the shape function f is decreasing for y &gt; 0.</a:t>
                </a:r>
              </a:p>
              <a:p>
                <a:pPr>
                  <a:lnSpc>
                    <a:spcPct val="150000"/>
                  </a:lnSpc>
                </a:pPr>
                <a:r>
                  <a:rPr lang="en-US" altLang="zh-TW" dirty="0">
                    <a:latin typeface="Times New Roman" panose="02020603050405020304" pitchFamily="18" charset="0"/>
                    <a:cs typeface="Times New Roman" panose="02020603050405020304" pitchFamily="18" charset="0"/>
                  </a:rPr>
                  <a:t>Which means that average shapes of typical order books have a maximum at or close to the best quotes and then decay as a function of the distance to the best quotes, and which has been observed in the </a:t>
                </a:r>
                <a:r>
                  <a:rPr lang="en-US" altLang="zh-TW" i="1" dirty="0">
                    <a:latin typeface="Times New Roman" panose="02020603050405020304" pitchFamily="18" charset="0"/>
                    <a:cs typeface="Times New Roman" panose="02020603050405020304" pitchFamily="18" charset="0"/>
                  </a:rPr>
                  <a:t>empirical studies</a:t>
                </a:r>
                <a:r>
                  <a:rPr lang="en-US" altLang="zh-TW" dirty="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mc:Choice>
        <mc:Fallback xmlns="">
          <p:sp>
            <p:nvSpPr>
              <p:cNvPr id="18" name="文字方塊 17">
                <a:extLst>
                  <a:ext uri="{FF2B5EF4-FFF2-40B4-BE49-F238E27FC236}">
                    <a16:creationId xmlns:a16="http://schemas.microsoft.com/office/drawing/2014/main" id="{A1C4D9B9-E934-4035-955B-5CEB0073951E}"/>
                  </a:ext>
                </a:extLst>
              </p:cNvPr>
              <p:cNvSpPr txBox="1">
                <a:spLocks noRot="1" noChangeAspect="1" noMove="1" noResize="1" noEditPoints="1" noAdjustHandles="1" noChangeArrowheads="1" noChangeShapeType="1" noTextEdit="1"/>
              </p:cNvSpPr>
              <p:nvPr/>
            </p:nvSpPr>
            <p:spPr>
              <a:xfrm>
                <a:off x="398688" y="3894895"/>
                <a:ext cx="11403671" cy="1294393"/>
              </a:xfrm>
              <a:prstGeom prst="rect">
                <a:avLst/>
              </a:prstGeom>
              <a:blipFill>
                <a:blip r:embed="rId8"/>
                <a:stretch>
                  <a:fillRect l="-428" b="-6604"/>
                </a:stretch>
              </a:blipFill>
            </p:spPr>
            <p:txBody>
              <a:bodyPr/>
              <a:lstStyle/>
              <a:p>
                <a:r>
                  <a:rPr lang="zh-TW" altLang="en-US">
                    <a:noFill/>
                  </a:rPr>
                  <a:t> </a:t>
                </a:r>
              </a:p>
            </p:txBody>
          </p:sp>
        </mc:Fallback>
      </mc:AlternateContent>
      <p:sp>
        <p:nvSpPr>
          <p:cNvPr id="20" name="文字方塊 19">
            <a:extLst>
              <a:ext uri="{FF2B5EF4-FFF2-40B4-BE49-F238E27FC236}">
                <a16:creationId xmlns:a16="http://schemas.microsoft.com/office/drawing/2014/main" id="{7FA85311-567A-4AEE-8677-9344C86FEEBC}"/>
              </a:ext>
            </a:extLst>
          </p:cNvPr>
          <p:cNvSpPr txBox="1"/>
          <p:nvPr/>
        </p:nvSpPr>
        <p:spPr>
          <a:xfrm>
            <a:off x="3443236" y="5376478"/>
            <a:ext cx="8173040" cy="120032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altLang="zh-TW" sz="1200" dirty="0" err="1">
                <a:latin typeface="Times New Roman" panose="02020603050405020304" pitchFamily="18" charset="0"/>
                <a:cs typeface="Times New Roman" panose="02020603050405020304" pitchFamily="18" charset="0"/>
              </a:rPr>
              <a:t>Biais</a:t>
            </a:r>
            <a:r>
              <a:rPr lang="en-US" altLang="zh-TW" sz="1200" dirty="0">
                <a:latin typeface="Times New Roman" panose="02020603050405020304" pitchFamily="18" charset="0"/>
                <a:cs typeface="Times New Roman" panose="02020603050405020304" pitchFamily="18" charset="0"/>
              </a:rPr>
              <a:t>, B., </a:t>
            </a:r>
            <a:r>
              <a:rPr lang="en-US" altLang="zh-TW" sz="1200" dirty="0" err="1">
                <a:latin typeface="Times New Roman" panose="02020603050405020304" pitchFamily="18" charset="0"/>
                <a:cs typeface="Times New Roman" panose="02020603050405020304" pitchFamily="18" charset="0"/>
              </a:rPr>
              <a:t>Hillion</a:t>
            </a:r>
            <a:r>
              <a:rPr lang="en-US" altLang="zh-TW" sz="1200" dirty="0">
                <a:latin typeface="Times New Roman" panose="02020603050405020304" pitchFamily="18" charset="0"/>
                <a:cs typeface="Times New Roman" panose="02020603050405020304" pitchFamily="18" charset="0"/>
              </a:rPr>
              <a:t>, P., </a:t>
            </a:r>
            <a:r>
              <a:rPr lang="en-US" altLang="zh-TW" sz="1200" dirty="0" err="1">
                <a:latin typeface="Times New Roman" panose="02020603050405020304" pitchFamily="18" charset="0"/>
                <a:cs typeface="Times New Roman" panose="02020603050405020304" pitchFamily="18" charset="0"/>
              </a:rPr>
              <a:t>Spatt</a:t>
            </a:r>
            <a:r>
              <a:rPr lang="en-US" altLang="zh-TW" sz="1200" dirty="0">
                <a:latin typeface="Times New Roman" panose="02020603050405020304" pitchFamily="18" charset="0"/>
                <a:cs typeface="Times New Roman" panose="02020603050405020304" pitchFamily="18" charset="0"/>
              </a:rPr>
              <a:t>, C. </a:t>
            </a:r>
            <a:r>
              <a:rPr lang="en-US" altLang="zh-TW" sz="1200" i="1" dirty="0">
                <a:latin typeface="Times New Roman" panose="02020603050405020304" pitchFamily="18" charset="0"/>
                <a:cs typeface="Times New Roman" panose="02020603050405020304" pitchFamily="18" charset="0"/>
              </a:rPr>
              <a:t>An empirical analysis of the limit order book and order flow in Paris Bourse</a:t>
            </a:r>
            <a:r>
              <a:rPr lang="en-US" altLang="zh-TW" sz="1200" dirty="0">
                <a:latin typeface="Times New Roman" panose="02020603050405020304" pitchFamily="18" charset="0"/>
                <a:cs typeface="Times New Roman" panose="02020603050405020304" pitchFamily="18" charset="0"/>
              </a:rPr>
              <a:t>. Journal of Finance 50, 1655-1689 (1995).</a:t>
            </a:r>
          </a:p>
          <a:p>
            <a:pPr marL="285750" indent="-285750">
              <a:buFont typeface="Arial" panose="020B0604020202020204" pitchFamily="34" charset="0"/>
              <a:buChar char="•"/>
            </a:pPr>
            <a:r>
              <a:rPr lang="en-US" altLang="zh-TW" sz="1200" dirty="0" err="1">
                <a:latin typeface="Times New Roman" panose="02020603050405020304" pitchFamily="18" charset="0"/>
                <a:cs typeface="Times New Roman" panose="02020603050405020304" pitchFamily="18" charset="0"/>
              </a:rPr>
              <a:t>Bouchaud</a:t>
            </a:r>
            <a:r>
              <a:rPr lang="en-US" altLang="zh-TW" sz="1200" dirty="0">
                <a:latin typeface="Times New Roman" panose="02020603050405020304" pitchFamily="18" charset="0"/>
                <a:cs typeface="Times New Roman" panose="02020603050405020304" pitchFamily="18" charset="0"/>
              </a:rPr>
              <a:t>, J. P., Gefen, Y., Potters, M. , </a:t>
            </a:r>
            <a:r>
              <a:rPr lang="en-US" altLang="zh-TW" sz="1200" dirty="0" err="1">
                <a:latin typeface="Times New Roman" panose="02020603050405020304" pitchFamily="18" charset="0"/>
                <a:cs typeface="Times New Roman" panose="02020603050405020304" pitchFamily="18" charset="0"/>
              </a:rPr>
              <a:t>Wyart</a:t>
            </a:r>
            <a:r>
              <a:rPr lang="en-US" altLang="zh-TW" sz="1200" dirty="0">
                <a:latin typeface="Times New Roman" panose="02020603050405020304" pitchFamily="18" charset="0"/>
                <a:cs typeface="Times New Roman" panose="02020603050405020304" pitchFamily="18" charset="0"/>
              </a:rPr>
              <a:t>, M. Fluctuations and response in </a:t>
            </a:r>
            <a:r>
              <a:rPr lang="en-US" altLang="zh-TW" sz="1200" dirty="0" err="1">
                <a:latin typeface="Times New Roman" panose="02020603050405020304" pitchFamily="18" charset="0"/>
                <a:cs typeface="Times New Roman" panose="02020603050405020304" pitchFamily="18" charset="0"/>
              </a:rPr>
              <a:t>financialmarkets</a:t>
            </a:r>
            <a:r>
              <a:rPr lang="en-US" altLang="zh-TW" sz="1200" dirty="0">
                <a:latin typeface="Times New Roman" panose="02020603050405020304" pitchFamily="18" charset="0"/>
                <a:cs typeface="Times New Roman" panose="02020603050405020304" pitchFamily="18" charset="0"/>
              </a:rPr>
              <a:t>: the subtle nature of ‘random’ price changes. Quantitative Finance 4, 176 (2004).</a:t>
            </a:r>
          </a:p>
          <a:p>
            <a:pPr marL="285750" indent="-285750">
              <a:buFont typeface="Arial" panose="020B0604020202020204" pitchFamily="34" charset="0"/>
              <a:buChar char="•"/>
            </a:pPr>
            <a:r>
              <a:rPr lang="en-US" altLang="zh-TW" sz="1200" dirty="0" err="1">
                <a:latin typeface="Times New Roman" panose="02020603050405020304" pitchFamily="18" charset="0"/>
                <a:cs typeface="Times New Roman" panose="02020603050405020304" pitchFamily="18" charset="0"/>
              </a:rPr>
              <a:t>Obizhaeva</a:t>
            </a:r>
            <a:r>
              <a:rPr lang="en-US" altLang="zh-TW" sz="1200" dirty="0">
                <a:latin typeface="Times New Roman" panose="02020603050405020304" pitchFamily="18" charset="0"/>
                <a:cs typeface="Times New Roman" panose="02020603050405020304" pitchFamily="18" charset="0"/>
              </a:rPr>
              <a:t>, A., Wang, J. Optimal Trading Strategy and Supply/Demand Dynamics, Preprint, forthcoming in Journal of Financial Markets.</a:t>
            </a:r>
            <a:endParaRPr lang="zh-TW" altLang="en-US" sz="1200" dirty="0">
              <a:latin typeface="Times New Roman" panose="02020603050405020304" pitchFamily="18" charset="0"/>
              <a:cs typeface="Times New Roman" panose="02020603050405020304" pitchFamily="18" charset="0"/>
            </a:endParaRPr>
          </a:p>
        </p:txBody>
      </p:sp>
      <p:cxnSp>
        <p:nvCxnSpPr>
          <p:cNvPr id="22" name="直線接點 21">
            <a:extLst>
              <a:ext uri="{FF2B5EF4-FFF2-40B4-BE49-F238E27FC236}">
                <a16:creationId xmlns:a16="http://schemas.microsoft.com/office/drawing/2014/main" id="{F9F2F311-5A7E-41D3-AABB-992FCBAC28E9}"/>
              </a:ext>
            </a:extLst>
          </p:cNvPr>
          <p:cNvCxnSpPr>
            <a:endCxn id="20" idx="0"/>
          </p:cNvCxnSpPr>
          <p:nvPr/>
        </p:nvCxnSpPr>
        <p:spPr>
          <a:xfrm flipH="1">
            <a:off x="7529756" y="5189288"/>
            <a:ext cx="1020355" cy="1871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500C0304-B687-40F6-AEDD-44BB10244092}"/>
              </a:ext>
            </a:extLst>
          </p:cNvPr>
          <p:cNvSpPr/>
          <p:nvPr/>
        </p:nvSpPr>
        <p:spPr>
          <a:xfrm>
            <a:off x="359275" y="570926"/>
            <a:ext cx="424827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Optimal strategy in Model 1</a:t>
            </a:r>
          </a:p>
        </p:txBody>
      </p:sp>
      <p:sp>
        <p:nvSpPr>
          <p:cNvPr id="3" name="投影片編號版面配置區 2">
            <a:extLst>
              <a:ext uri="{FF2B5EF4-FFF2-40B4-BE49-F238E27FC236}">
                <a16:creationId xmlns:a16="http://schemas.microsoft.com/office/drawing/2014/main" id="{2A27637C-766A-4DAA-BDB1-D69EDC60E4FE}"/>
              </a:ext>
            </a:extLst>
          </p:cNvPr>
          <p:cNvSpPr>
            <a:spLocks noGrp="1"/>
          </p:cNvSpPr>
          <p:nvPr>
            <p:ph type="sldNum" sz="quarter" idx="12"/>
          </p:nvPr>
        </p:nvSpPr>
        <p:spPr/>
        <p:txBody>
          <a:bodyPr/>
          <a:lstStyle/>
          <a:p>
            <a:fld id="{DE0D4436-E364-443D-92F4-0BA62D2A4894}" type="slidenum">
              <a:rPr lang="zh-TW" altLang="en-US" smtClean="0"/>
              <a:t>13</a:t>
            </a:fld>
            <a:endParaRPr lang="zh-TW" altLang="en-US"/>
          </a:p>
        </p:txBody>
      </p:sp>
    </p:spTree>
    <p:extLst>
      <p:ext uri="{BB962C8B-B14F-4D97-AF65-F5344CB8AC3E}">
        <p14:creationId xmlns:p14="http://schemas.microsoft.com/office/powerpoint/2010/main" val="297026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7D20186-0513-483B-AEDB-243917AC11D9}"/>
              </a:ext>
            </a:extLst>
          </p:cNvPr>
          <p:cNvSpPr/>
          <p:nvPr/>
        </p:nvSpPr>
        <p:spPr>
          <a:xfrm>
            <a:off x="365176" y="1305316"/>
            <a:ext cx="9018310"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In Model 2, where we assume an exponential recovery of the extra spread.</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35385A3C-78B8-4071-A3E9-105DED8004D8}"/>
                  </a:ext>
                </a:extLst>
              </p:cNvPr>
              <p:cNvSpPr/>
              <p:nvPr/>
            </p:nvSpPr>
            <p:spPr>
              <a:xfrm>
                <a:off x="365176" y="1868020"/>
                <a:ext cx="4905317" cy="1289905"/>
              </a:xfrm>
              <a:prstGeom prst="rect">
                <a:avLst/>
              </a:prstGeom>
            </p:spPr>
            <p:txBody>
              <a:bodyPr wrap="none">
                <a:spAutoFit/>
              </a:bodyPr>
              <a:lstStyle/>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Suppose that the function </a:t>
                </a:r>
                <a14:m>
                  <m:oMath xmlns:m="http://schemas.openxmlformats.org/officeDocument/2006/math">
                    <m:sSub>
                      <m:sSubPr>
                        <m:ctrlPr>
                          <a:rPr lang="en-US" altLang="zh-TW" b="0" i="1" dirty="0" smtClean="0">
                            <a:latin typeface="Cambria Math" panose="02040503050406030204" pitchFamily="18" charset="0"/>
                            <a:cs typeface="Times New Roman" panose="02020603050405020304" pitchFamily="18" charset="0"/>
                          </a:rPr>
                        </m:ctrlPr>
                      </m:sSubPr>
                      <m:e>
                        <m:r>
                          <a:rPr lang="en-US" altLang="zh-TW" i="1" dirty="0" smtClean="0">
                            <a:latin typeface="Cambria Math" panose="02040503050406030204" pitchFamily="18" charset="0"/>
                            <a:cs typeface="Times New Roman" panose="02020603050405020304" pitchFamily="18" charset="0"/>
                          </a:rPr>
                          <m:t>h</m:t>
                        </m:r>
                      </m:e>
                      <m:sub>
                        <m:r>
                          <a:rPr lang="en-US" altLang="zh-TW" i="1" dirty="0" smtClean="0">
                            <a:latin typeface="Cambria Math" panose="02040503050406030204" pitchFamily="18" charset="0"/>
                            <a:cs typeface="Times New Roman" panose="02020603050405020304" pitchFamily="18" charset="0"/>
                          </a:rPr>
                          <m:t>2</m:t>
                        </m:r>
                      </m:sub>
                    </m:sSub>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with</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      is one-to-one. </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shape function satisfies</a:t>
                </a:r>
                <a:r>
                  <a:rPr lang="zh-TW" altLang="en-US" dirty="0">
                    <a:latin typeface="Times New Roman" panose="02020603050405020304" pitchFamily="18" charset="0"/>
                    <a:cs typeface="Times New Roman" panose="02020603050405020304" pitchFamily="18" charset="0"/>
                  </a:rPr>
                  <a:t>：</a:t>
                </a:r>
              </a:p>
            </p:txBody>
          </p:sp>
        </mc:Choice>
        <mc:Fallback xmlns="">
          <p:sp>
            <p:nvSpPr>
              <p:cNvPr id="4" name="矩形 3">
                <a:extLst>
                  <a:ext uri="{FF2B5EF4-FFF2-40B4-BE49-F238E27FC236}">
                    <a16:creationId xmlns:a16="http://schemas.microsoft.com/office/drawing/2014/main" id="{35385A3C-78B8-4071-A3E9-105DED8004D8}"/>
                  </a:ext>
                </a:extLst>
              </p:cNvPr>
              <p:cNvSpPr>
                <a:spLocks noRot="1" noChangeAspect="1" noMove="1" noResize="1" noEditPoints="1" noAdjustHandles="1" noChangeArrowheads="1" noChangeShapeType="1" noTextEdit="1"/>
              </p:cNvSpPr>
              <p:nvPr/>
            </p:nvSpPr>
            <p:spPr>
              <a:xfrm>
                <a:off x="365176" y="1868020"/>
                <a:ext cx="4905317" cy="1289905"/>
              </a:xfrm>
              <a:prstGeom prst="rect">
                <a:avLst/>
              </a:prstGeom>
              <a:blipFill>
                <a:blip r:embed="rId2"/>
                <a:stretch>
                  <a:fillRect l="-870" b="-7075"/>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D5452F8-B3B4-4B90-A33A-A5245CFC942C}"/>
              </a:ext>
            </a:extLst>
          </p:cNvPr>
          <p:cNvPicPr>
            <a:picLocks noChangeAspect="1"/>
          </p:cNvPicPr>
          <p:nvPr/>
        </p:nvPicPr>
        <p:blipFill>
          <a:blip r:embed="rId3"/>
          <a:stretch>
            <a:fillRect/>
          </a:stretch>
        </p:blipFill>
        <p:spPr>
          <a:xfrm>
            <a:off x="5005406" y="1731474"/>
            <a:ext cx="3537467" cy="738473"/>
          </a:xfrm>
          <a:prstGeom prst="rect">
            <a:avLst/>
          </a:prstGeom>
          <a:ln>
            <a:solidFill>
              <a:srgbClr val="FF0000"/>
            </a:solidFill>
          </a:ln>
        </p:spPr>
      </p:pic>
      <p:pic>
        <p:nvPicPr>
          <p:cNvPr id="6" name="圖片 5">
            <a:extLst>
              <a:ext uri="{FF2B5EF4-FFF2-40B4-BE49-F238E27FC236}">
                <a16:creationId xmlns:a16="http://schemas.microsoft.com/office/drawing/2014/main" id="{DA61E34B-02FF-4ECF-8BF7-FED20C822CD7}"/>
              </a:ext>
            </a:extLst>
          </p:cNvPr>
          <p:cNvPicPr>
            <a:picLocks noChangeAspect="1"/>
          </p:cNvPicPr>
          <p:nvPr/>
        </p:nvPicPr>
        <p:blipFill>
          <a:blip r:embed="rId4"/>
          <a:stretch>
            <a:fillRect/>
          </a:stretch>
        </p:blipFill>
        <p:spPr>
          <a:xfrm>
            <a:off x="3718770" y="2692529"/>
            <a:ext cx="3055369" cy="581360"/>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324ED1B4-DACA-4B51-8F18-E75FBB92DF7A}"/>
                  </a:ext>
                </a:extLst>
              </p:cNvPr>
              <p:cNvSpPr/>
              <p:nvPr/>
            </p:nvSpPr>
            <p:spPr>
              <a:xfrm>
                <a:off x="365176" y="3372297"/>
                <a:ext cx="9580102" cy="2743059"/>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Then there exists a unique optimal strategy </a:t>
                </a:r>
                <a14:m>
                  <m:oMath xmlns:m="http://schemas.openxmlformats.org/officeDocument/2006/math">
                    <m:sSup>
                      <m:sSupPr>
                        <m:ctrlPr>
                          <a:rPr lang="en-US" altLang="zh-TW" b="0" i="1" dirty="0" smtClean="0">
                            <a:latin typeface="Cambria Math" panose="02040503050406030204" pitchFamily="18" charset="0"/>
                            <a:cs typeface="Times New Roman" panose="02020603050405020304" pitchFamily="18" charset="0"/>
                          </a:rPr>
                        </m:ctrlPr>
                      </m:sSupPr>
                      <m:e>
                        <m:r>
                          <a:rPr lang="en-US" altLang="zh-TW" i="1" dirty="0" smtClean="0">
                            <a:latin typeface="Cambria Math" panose="02040503050406030204" pitchFamily="18" charset="0"/>
                            <a:cs typeface="Times New Roman" panose="02020603050405020304" pitchFamily="18" charset="0"/>
                          </a:rPr>
                          <m:t>𝜉</m:t>
                        </m:r>
                      </m:e>
                      <m:sup>
                        <m:r>
                          <a:rPr lang="en-US" altLang="zh-TW" b="0" i="1" dirty="0" smtClean="0">
                            <a:latin typeface="Cambria Math" panose="02040503050406030204" pitchFamily="18" charset="0"/>
                            <a:cs typeface="Times New Roman" panose="02020603050405020304" pitchFamily="18" charset="0"/>
                          </a:rPr>
                          <m:t>(</m:t>
                        </m:r>
                        <m:r>
                          <a:rPr lang="en-US" altLang="zh-TW" i="1" dirty="0" smtClean="0">
                            <a:latin typeface="Cambria Math" panose="02040503050406030204" pitchFamily="18" charset="0"/>
                            <a:cs typeface="Times New Roman" panose="02020603050405020304" pitchFamily="18" charset="0"/>
                          </a:rPr>
                          <m:t>2</m:t>
                        </m:r>
                        <m:r>
                          <a:rPr lang="en-US" altLang="zh-TW" b="0" i="1" dirty="0" smtClean="0">
                            <a:latin typeface="Cambria Math" panose="02040503050406030204" pitchFamily="18" charset="0"/>
                            <a:cs typeface="Times New Roman" panose="02020603050405020304" pitchFamily="18" charset="0"/>
                          </a:rPr>
                          <m:t>)</m:t>
                        </m:r>
                      </m:sup>
                    </m:sSup>
                    <m:r>
                      <a:rPr lang="en-US" altLang="zh-TW" i="1" dirty="0" smtClean="0">
                        <a:latin typeface="Cambria Math" panose="02040503050406030204" pitchFamily="18" charset="0"/>
                        <a:cs typeface="Times New Roman" panose="02020603050405020304" pitchFamily="18" charset="0"/>
                      </a:rPr>
                      <m:t> = (</m:t>
                    </m:r>
                    <m:sSubSup>
                      <m:sSubSupPr>
                        <m:ctrlPr>
                          <a:rPr lang="en-US" altLang="zh-TW" b="0" i="1" dirty="0" smtClean="0">
                            <a:latin typeface="Cambria Math" panose="02040503050406030204" pitchFamily="18" charset="0"/>
                            <a:cs typeface="Times New Roman" panose="02020603050405020304" pitchFamily="18" charset="0"/>
                          </a:rPr>
                        </m:ctrlPr>
                      </m:sSubSupPr>
                      <m:e>
                        <m:r>
                          <a:rPr lang="en-US" altLang="zh-TW" i="1" dirty="0" smtClean="0">
                            <a:latin typeface="Cambria Math" panose="02040503050406030204" pitchFamily="18" charset="0"/>
                            <a:cs typeface="Times New Roman" panose="02020603050405020304" pitchFamily="18" charset="0"/>
                          </a:rPr>
                          <m:t>𝜉</m:t>
                        </m:r>
                      </m:e>
                      <m:sub>
                        <m:r>
                          <a:rPr lang="en-US" altLang="zh-TW" i="1" dirty="0" smtClean="0">
                            <a:latin typeface="Cambria Math" panose="02040503050406030204" pitchFamily="18" charset="0"/>
                            <a:cs typeface="Times New Roman" panose="02020603050405020304" pitchFamily="18" charset="0"/>
                          </a:rPr>
                          <m:t>0</m:t>
                        </m:r>
                      </m:sub>
                      <m:sup>
                        <m:d>
                          <m:dPr>
                            <m:ctrlPr>
                              <a:rPr lang="en-US" altLang="zh-TW" b="0" i="1" dirty="0" smtClean="0">
                                <a:latin typeface="Cambria Math" panose="02040503050406030204" pitchFamily="18" charset="0"/>
                                <a:cs typeface="Times New Roman" panose="02020603050405020304" pitchFamily="18" charset="0"/>
                              </a:rPr>
                            </m:ctrlPr>
                          </m:dPr>
                          <m:e>
                            <m:r>
                              <a:rPr lang="en-US" altLang="zh-TW" i="1" dirty="0" smtClean="0">
                                <a:latin typeface="Cambria Math" panose="02040503050406030204" pitchFamily="18" charset="0"/>
                                <a:cs typeface="Times New Roman" panose="02020603050405020304" pitchFamily="18" charset="0"/>
                              </a:rPr>
                              <m:t>2</m:t>
                            </m:r>
                          </m:e>
                        </m:d>
                      </m:sup>
                    </m:sSubSup>
                    <m:r>
                      <a:rPr lang="en-US" altLang="zh-TW" i="1" dirty="0" smtClean="0">
                        <a:latin typeface="Cambria Math" panose="02040503050406030204" pitchFamily="18" charset="0"/>
                        <a:cs typeface="Times New Roman" panose="02020603050405020304" pitchFamily="18" charset="0"/>
                      </a:rPr>
                      <m:t>, . . . , </m:t>
                    </m:r>
                    <m:sSubSup>
                      <m:sSubSupPr>
                        <m:ctrlPr>
                          <a:rPr lang="en-US" altLang="zh-TW" b="0" i="1" dirty="0" smtClean="0">
                            <a:latin typeface="Cambria Math" panose="02040503050406030204" pitchFamily="18" charset="0"/>
                            <a:cs typeface="Times New Roman" panose="02020603050405020304" pitchFamily="18" charset="0"/>
                          </a:rPr>
                        </m:ctrlPr>
                      </m:sSubSupPr>
                      <m:e>
                        <m:r>
                          <a:rPr lang="en-US" altLang="zh-TW" i="1" dirty="0" smtClean="0">
                            <a:latin typeface="Cambria Math" panose="02040503050406030204" pitchFamily="18" charset="0"/>
                            <a:cs typeface="Times New Roman" panose="02020603050405020304" pitchFamily="18" charset="0"/>
                          </a:rPr>
                          <m:t>𝜉</m:t>
                        </m:r>
                      </m:e>
                      <m:sub>
                        <m:r>
                          <a:rPr lang="en-US" altLang="zh-TW" i="1" dirty="0" smtClean="0">
                            <a:latin typeface="Cambria Math" panose="02040503050406030204" pitchFamily="18" charset="0"/>
                            <a:cs typeface="Times New Roman" panose="02020603050405020304" pitchFamily="18" charset="0"/>
                          </a:rPr>
                          <m:t>𝑁</m:t>
                        </m:r>
                      </m:sub>
                      <m:sup>
                        <m:d>
                          <m:dPr>
                            <m:ctrlPr>
                              <a:rPr lang="en-US" altLang="zh-TW" b="0" i="1" dirty="0" smtClean="0">
                                <a:latin typeface="Cambria Math" panose="02040503050406030204" pitchFamily="18" charset="0"/>
                                <a:cs typeface="Times New Roman" panose="02020603050405020304" pitchFamily="18" charset="0"/>
                              </a:rPr>
                            </m:ctrlPr>
                          </m:dPr>
                          <m:e>
                            <m:r>
                              <a:rPr lang="en-US" altLang="zh-TW" b="0" i="1" dirty="0" smtClean="0">
                                <a:latin typeface="Cambria Math" panose="02040503050406030204" pitchFamily="18" charset="0"/>
                                <a:cs typeface="Times New Roman" panose="02020603050405020304" pitchFamily="18" charset="0"/>
                              </a:rPr>
                              <m:t>2</m:t>
                            </m:r>
                          </m:e>
                        </m:d>
                      </m:sup>
                    </m:sSubSup>
                    <m:r>
                      <a:rPr lang="en-US" altLang="zh-TW" i="1" dirty="0"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initial market order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𝜉</m:t>
                        </m:r>
                      </m:e>
                      <m:sub>
                        <m:r>
                          <a:rPr lang="en-US" altLang="zh-TW" i="1" dirty="0" smtClean="0">
                            <a:latin typeface="Cambria Math" panose="02040503050406030204" pitchFamily="18" charset="0"/>
                          </a:rPr>
                          <m:t>0</m:t>
                        </m:r>
                      </m:sub>
                      <m:sup>
                        <m:r>
                          <a:rPr lang="en-US" altLang="zh-TW" b="0" i="1" dirty="0" smtClean="0">
                            <a:latin typeface="Cambria Math" panose="02040503050406030204" pitchFamily="18" charset="0"/>
                          </a:rPr>
                          <m:t>(2)</m:t>
                        </m:r>
                      </m:sup>
                    </m:sSubSup>
                    <m:r>
                      <a:rPr lang="en-US" altLang="zh-TW"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the unique solution of the equation</a:t>
                </a:r>
              </a:p>
              <a:p>
                <a:pPr marL="285750" indent="-285750">
                  <a:lnSpc>
                    <a:spcPct val="150000"/>
                  </a:lnSpc>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intermediate orders </a:t>
                </a:r>
                <a:r>
                  <a:rPr lang="en-US" altLang="zh-TW" dirty="0">
                    <a:latin typeface="Times New Roman" panose="02020603050405020304" pitchFamily="18" charset="0"/>
                    <a:cs typeface="Times New Roman" panose="02020603050405020304" pitchFamily="18" charset="0"/>
                  </a:rPr>
                  <a:t>are given </a:t>
                </a:r>
              </a:p>
              <a:p>
                <a:pPr marL="285750" indent="-285750">
                  <a:lnSpc>
                    <a:spcPct val="150000"/>
                  </a:lnSpc>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a:t>
                </a:r>
                <a:r>
                  <a:rPr lang="en-US" altLang="zh-TW" dirty="0">
                    <a:solidFill>
                      <a:srgbClr val="FF0000"/>
                    </a:solidFill>
                    <a:latin typeface="Times New Roman" panose="02020603050405020304" pitchFamily="18" charset="0"/>
                    <a:cs typeface="Times New Roman" panose="02020603050405020304" pitchFamily="18" charset="0"/>
                  </a:rPr>
                  <a:t>final order </a:t>
                </a:r>
                <a:r>
                  <a:rPr lang="en-US" altLang="zh-TW" dirty="0">
                    <a:latin typeface="Times New Roman" panose="02020603050405020304" pitchFamily="18" charset="0"/>
                    <a:cs typeface="Times New Roman" panose="02020603050405020304" pitchFamily="18" charset="0"/>
                  </a:rPr>
                  <a:t>is determined by</a:t>
                </a:r>
                <a:endParaRPr lang="zh-TW" altLang="en-US" dirty="0">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324ED1B4-DACA-4B51-8F18-E75FBB92DF7A}"/>
                  </a:ext>
                </a:extLst>
              </p:cNvPr>
              <p:cNvSpPr>
                <a:spLocks noRot="1" noChangeAspect="1" noMove="1" noResize="1" noEditPoints="1" noAdjustHandles="1" noChangeArrowheads="1" noChangeShapeType="1" noTextEdit="1"/>
              </p:cNvSpPr>
              <p:nvPr/>
            </p:nvSpPr>
            <p:spPr>
              <a:xfrm>
                <a:off x="365176" y="3372297"/>
                <a:ext cx="9580102" cy="2743059"/>
              </a:xfrm>
              <a:prstGeom prst="rect">
                <a:avLst/>
              </a:prstGeom>
              <a:blipFill>
                <a:blip r:embed="rId5"/>
                <a:stretch>
                  <a:fillRect l="-573" b="-2667"/>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C443FB4D-4E7C-465D-A4C9-AD884EFE203F}"/>
              </a:ext>
            </a:extLst>
          </p:cNvPr>
          <p:cNvPicPr>
            <a:picLocks noChangeAspect="1"/>
          </p:cNvPicPr>
          <p:nvPr/>
        </p:nvPicPr>
        <p:blipFill>
          <a:blip r:embed="rId6"/>
          <a:stretch>
            <a:fillRect/>
          </a:stretch>
        </p:blipFill>
        <p:spPr>
          <a:xfrm>
            <a:off x="3506315" y="4414104"/>
            <a:ext cx="5179369" cy="488720"/>
          </a:xfrm>
          <a:prstGeom prst="rect">
            <a:avLst/>
          </a:prstGeom>
        </p:spPr>
      </p:pic>
      <p:pic>
        <p:nvPicPr>
          <p:cNvPr id="9" name="圖片 8">
            <a:extLst>
              <a:ext uri="{FF2B5EF4-FFF2-40B4-BE49-F238E27FC236}">
                <a16:creationId xmlns:a16="http://schemas.microsoft.com/office/drawing/2014/main" id="{992C413E-96C0-4DF4-ACB7-2589A8A6EB1D}"/>
              </a:ext>
            </a:extLst>
          </p:cNvPr>
          <p:cNvPicPr>
            <a:picLocks noChangeAspect="1"/>
          </p:cNvPicPr>
          <p:nvPr/>
        </p:nvPicPr>
        <p:blipFill>
          <a:blip r:embed="rId7"/>
          <a:stretch>
            <a:fillRect/>
          </a:stretch>
        </p:blipFill>
        <p:spPr>
          <a:xfrm>
            <a:off x="3925807" y="5219196"/>
            <a:ext cx="4340383" cy="493747"/>
          </a:xfrm>
          <a:prstGeom prst="rect">
            <a:avLst/>
          </a:prstGeom>
        </p:spPr>
      </p:pic>
      <p:pic>
        <p:nvPicPr>
          <p:cNvPr id="10" name="圖片 9">
            <a:extLst>
              <a:ext uri="{FF2B5EF4-FFF2-40B4-BE49-F238E27FC236}">
                <a16:creationId xmlns:a16="http://schemas.microsoft.com/office/drawing/2014/main" id="{2E9D5A7F-B2C8-47A4-A5E1-D42489EA544C}"/>
              </a:ext>
            </a:extLst>
          </p:cNvPr>
          <p:cNvPicPr>
            <a:picLocks noChangeAspect="1"/>
          </p:cNvPicPr>
          <p:nvPr/>
        </p:nvPicPr>
        <p:blipFill>
          <a:blip r:embed="rId8"/>
          <a:stretch>
            <a:fillRect/>
          </a:stretch>
        </p:blipFill>
        <p:spPr>
          <a:xfrm>
            <a:off x="3649123" y="6102031"/>
            <a:ext cx="4893750" cy="423378"/>
          </a:xfrm>
          <a:prstGeom prst="rect">
            <a:avLst/>
          </a:prstGeom>
        </p:spPr>
      </p:pic>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FBAC6DC2-E75E-4931-B9F4-0DF23DE23C4B}"/>
                  </a:ext>
                </a:extLst>
              </p:cNvPr>
              <p:cNvSpPr/>
              <p:nvPr/>
            </p:nvSpPr>
            <p:spPr>
              <a:xfrm>
                <a:off x="7179400" y="388416"/>
                <a:ext cx="4883573" cy="662041"/>
              </a:xfrm>
              <a:prstGeom prst="rect">
                <a:avLst/>
              </a:prstGeom>
            </p:spPr>
            <p:txBody>
              <a:bodyPr wrap="square">
                <a:spAutoFit/>
              </a:bodyPr>
              <a:lstStyle/>
              <a:p>
                <a:pPr>
                  <a:lnSpc>
                    <a:spcPct val="150000"/>
                  </a:lnSpc>
                </a:pPr>
                <a:r>
                  <a:rPr lang="en-US" altLang="zh-TW" sz="1200" dirty="0">
                    <a:latin typeface="Times New Roman" panose="02020603050405020304" pitchFamily="18" charset="0"/>
                    <a:cs typeface="Times New Roman" panose="02020603050405020304" pitchFamily="18" charset="0"/>
                  </a:rPr>
                  <a:t>In particular, the optimal strategy is </a:t>
                </a:r>
                <a:r>
                  <a:rPr lang="en-US" altLang="zh-TW" sz="1200" b="1" dirty="0">
                    <a:latin typeface="Times New Roman" panose="02020603050405020304" pitchFamily="18" charset="0"/>
                    <a:cs typeface="Times New Roman" panose="02020603050405020304" pitchFamily="18" charset="0"/>
                  </a:rPr>
                  <a:t>deterministic</a:t>
                </a:r>
                <a:r>
                  <a:rPr lang="en-US" altLang="zh-TW" sz="1200" dirty="0">
                    <a:latin typeface="Times New Roman" panose="02020603050405020304" pitchFamily="18" charset="0"/>
                    <a:cs typeface="Times New Roman" panose="02020603050405020304" pitchFamily="18" charset="0"/>
                  </a:rPr>
                  <a:t>. </a:t>
                </a:r>
              </a:p>
              <a:p>
                <a:pPr>
                  <a:lnSpc>
                    <a:spcPct val="150000"/>
                  </a:lnSpc>
                </a:pPr>
                <a:r>
                  <a:rPr lang="en-US" altLang="zh-TW" sz="1200" dirty="0">
                    <a:latin typeface="Times New Roman" panose="02020603050405020304" pitchFamily="18" charset="0"/>
                    <a:cs typeface="Times New Roman" panose="02020603050405020304" pitchFamily="18" charset="0"/>
                  </a:rPr>
                  <a:t>Moreover, it consists only of nontrivial buy orders, i.e., </a:t>
                </a:r>
                <a14:m>
                  <m:oMath xmlns:m="http://schemas.openxmlformats.org/officeDocument/2006/math">
                    <m:sSubSup>
                      <m:sSubSupPr>
                        <m:ctrlPr>
                          <a:rPr lang="en-US" altLang="zh-TW" sz="1200" b="0" i="1" dirty="0" smtClean="0">
                            <a:latin typeface="Cambria Math" panose="02040503050406030204" pitchFamily="18" charset="0"/>
                            <a:cs typeface="Times New Roman" panose="02020603050405020304" pitchFamily="18" charset="0"/>
                          </a:rPr>
                        </m:ctrlPr>
                      </m:sSubSupPr>
                      <m:e>
                        <m:r>
                          <a:rPr lang="en-US" altLang="zh-TW" sz="1200" i="1" dirty="0" smtClean="0">
                            <a:latin typeface="Cambria Math" panose="02040503050406030204" pitchFamily="18" charset="0"/>
                            <a:cs typeface="Times New Roman" panose="02020603050405020304" pitchFamily="18" charset="0"/>
                          </a:rPr>
                          <m:t>𝜉</m:t>
                        </m:r>
                      </m:e>
                      <m:sub>
                        <m:r>
                          <a:rPr lang="en-US" altLang="zh-TW" sz="1200" i="1" dirty="0" smtClean="0">
                            <a:latin typeface="Cambria Math" panose="02040503050406030204" pitchFamily="18" charset="0"/>
                            <a:cs typeface="Times New Roman" panose="02020603050405020304" pitchFamily="18" charset="0"/>
                          </a:rPr>
                          <m:t>𝑛</m:t>
                        </m:r>
                      </m:sub>
                      <m:sup>
                        <m:r>
                          <a:rPr lang="en-US" altLang="zh-TW" sz="1200" b="0" i="1" dirty="0" smtClean="0">
                            <a:latin typeface="Cambria Math" panose="02040503050406030204" pitchFamily="18" charset="0"/>
                            <a:cs typeface="Times New Roman" panose="02020603050405020304" pitchFamily="18" charset="0"/>
                          </a:rPr>
                          <m:t>(</m:t>
                        </m:r>
                        <m:r>
                          <a:rPr lang="en-US" altLang="zh-TW" sz="1200" i="1" dirty="0">
                            <a:latin typeface="Cambria Math" panose="02040503050406030204" pitchFamily="18" charset="0"/>
                            <a:cs typeface="Times New Roman" panose="02020603050405020304" pitchFamily="18" charset="0"/>
                          </a:rPr>
                          <m:t>1</m:t>
                        </m:r>
                        <m:r>
                          <a:rPr lang="en-US" altLang="zh-TW" sz="1200" b="0" i="1" dirty="0" smtClean="0">
                            <a:latin typeface="Cambria Math" panose="02040503050406030204" pitchFamily="18" charset="0"/>
                            <a:cs typeface="Times New Roman" panose="02020603050405020304" pitchFamily="18" charset="0"/>
                          </a:rPr>
                          <m:t>)</m:t>
                        </m:r>
                      </m:sup>
                    </m:sSubSup>
                    <m:r>
                      <a:rPr lang="en-US" altLang="zh-TW" sz="1200" i="1" dirty="0" smtClean="0">
                        <a:latin typeface="Cambria Math" panose="02040503050406030204" pitchFamily="18" charset="0"/>
                        <a:cs typeface="Times New Roman" panose="02020603050405020304" pitchFamily="18" charset="0"/>
                      </a:rPr>
                      <m:t> &gt; 0 </m:t>
                    </m:r>
                  </m:oMath>
                </a14:m>
                <a:r>
                  <a:rPr lang="en-US" altLang="zh-TW" sz="1200" dirty="0">
                    <a:latin typeface="Times New Roman" panose="02020603050405020304" pitchFamily="18" charset="0"/>
                    <a:cs typeface="Times New Roman" panose="02020603050405020304" pitchFamily="18" charset="0"/>
                  </a:rPr>
                  <a:t>for all n. </a:t>
                </a:r>
                <a:endParaRPr lang="zh-TW" altLang="en-US" sz="1200" dirty="0">
                  <a:latin typeface="Times New Roman" panose="02020603050405020304" pitchFamily="18" charset="0"/>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FBAC6DC2-E75E-4931-B9F4-0DF23DE23C4B}"/>
                  </a:ext>
                </a:extLst>
              </p:cNvPr>
              <p:cNvSpPr>
                <a:spLocks noRot="1" noChangeAspect="1" noMove="1" noResize="1" noEditPoints="1" noAdjustHandles="1" noChangeArrowheads="1" noChangeShapeType="1" noTextEdit="1"/>
              </p:cNvSpPr>
              <p:nvPr/>
            </p:nvSpPr>
            <p:spPr>
              <a:xfrm>
                <a:off x="7179400" y="388416"/>
                <a:ext cx="4883573" cy="662041"/>
              </a:xfrm>
              <a:prstGeom prst="rect">
                <a:avLst/>
              </a:prstGeom>
              <a:blipFill>
                <a:blip r:embed="rId9"/>
                <a:stretch>
                  <a:fillRect l="-125" b="-6481"/>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38944611-95BA-4333-A598-5C418B011A4E}"/>
              </a:ext>
            </a:extLst>
          </p:cNvPr>
          <p:cNvSpPr txBox="1"/>
          <p:nvPr/>
        </p:nvSpPr>
        <p:spPr>
          <a:xfrm>
            <a:off x="8877486" y="1328174"/>
            <a:ext cx="3314514" cy="307777"/>
          </a:xfrm>
          <a:prstGeom prst="rect">
            <a:avLst/>
          </a:prstGeom>
          <a:noFill/>
          <a:ln>
            <a:solidFill>
              <a:srgbClr val="FF0000"/>
            </a:solidFill>
          </a:ln>
        </p:spPr>
        <p:txBody>
          <a:bodyPr wrap="square" rtlCol="0">
            <a:spAutoFit/>
          </a:bodyPr>
          <a:lstStyle/>
          <a:p>
            <a:r>
              <a:rPr lang="en-US" altLang="zh-TW" sz="1400" b="0" i="0" dirty="0">
                <a:effectLst/>
                <a:latin typeface="Times New Roman" panose="02020603050405020304" pitchFamily="18" charset="0"/>
                <a:cs typeface="Times New Roman" panose="02020603050405020304" pitchFamily="18" charset="0"/>
              </a:rPr>
              <a:t>Unaffected by market random fluctuations.</a:t>
            </a:r>
            <a:endParaRPr lang="zh-TW" altLang="en-US" sz="1400" dirty="0">
              <a:latin typeface="Times New Roman" panose="02020603050405020304" pitchFamily="18" charset="0"/>
              <a:cs typeface="Times New Roman" panose="02020603050405020304" pitchFamily="18" charset="0"/>
            </a:endParaRPr>
          </a:p>
        </p:txBody>
      </p:sp>
      <p:cxnSp>
        <p:nvCxnSpPr>
          <p:cNvPr id="16" name="直線接點 15">
            <a:extLst>
              <a:ext uri="{FF2B5EF4-FFF2-40B4-BE49-F238E27FC236}">
                <a16:creationId xmlns:a16="http://schemas.microsoft.com/office/drawing/2014/main" id="{1C9E8D91-0898-47FC-AA6B-9B608CF655C1}"/>
              </a:ext>
            </a:extLst>
          </p:cNvPr>
          <p:cNvCxnSpPr>
            <a:cxnSpLocks/>
            <a:stCxn id="15" idx="0"/>
          </p:cNvCxnSpPr>
          <p:nvPr/>
        </p:nvCxnSpPr>
        <p:spPr>
          <a:xfrm flipH="1" flipV="1">
            <a:off x="9945279" y="670302"/>
            <a:ext cx="589464" cy="6578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64B7E57D-84BD-4A75-8882-3F8D4D535484}"/>
              </a:ext>
            </a:extLst>
          </p:cNvPr>
          <p:cNvSpPr/>
          <p:nvPr/>
        </p:nvSpPr>
        <p:spPr>
          <a:xfrm>
            <a:off x="359275" y="570926"/>
            <a:ext cx="424827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Optimal strategy in Model 2</a:t>
            </a:r>
          </a:p>
        </p:txBody>
      </p:sp>
      <p:sp>
        <p:nvSpPr>
          <p:cNvPr id="11" name="投影片編號版面配置區 10">
            <a:extLst>
              <a:ext uri="{FF2B5EF4-FFF2-40B4-BE49-F238E27FC236}">
                <a16:creationId xmlns:a16="http://schemas.microsoft.com/office/drawing/2014/main" id="{FDD0E207-47FF-4223-B605-66AE20D51E19}"/>
              </a:ext>
            </a:extLst>
          </p:cNvPr>
          <p:cNvSpPr>
            <a:spLocks noGrp="1"/>
          </p:cNvSpPr>
          <p:nvPr>
            <p:ph type="sldNum" sz="quarter" idx="12"/>
          </p:nvPr>
        </p:nvSpPr>
        <p:spPr/>
        <p:txBody>
          <a:bodyPr/>
          <a:lstStyle/>
          <a:p>
            <a:fld id="{DE0D4436-E364-443D-92F4-0BA62D2A4894}" type="slidenum">
              <a:rPr lang="zh-TW" altLang="en-US" smtClean="0"/>
              <a:t>14</a:t>
            </a:fld>
            <a:endParaRPr lang="zh-TW" altLang="en-US"/>
          </a:p>
        </p:txBody>
      </p:sp>
    </p:spTree>
    <p:extLst>
      <p:ext uri="{BB962C8B-B14F-4D97-AF65-F5344CB8AC3E}">
        <p14:creationId xmlns:p14="http://schemas.microsoft.com/office/powerpoint/2010/main" val="217060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C00C721-CA7A-4293-BFFD-A0A04ACB9227}"/>
              </a:ext>
            </a:extLst>
          </p:cNvPr>
          <p:cNvSpPr/>
          <p:nvPr/>
        </p:nvSpPr>
        <p:spPr>
          <a:xfrm>
            <a:off x="432658" y="1666432"/>
            <a:ext cx="2133918"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Model 2 dynamics</a:t>
            </a:r>
            <a:r>
              <a:rPr lang="zh-TW"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BCCA92F7-9BC2-4253-A06B-EF9CD0720F2D}"/>
                  </a:ext>
                </a:extLst>
              </p:cNvPr>
              <p:cNvSpPr txBox="1"/>
              <p:nvPr/>
            </p:nvSpPr>
            <p:spPr>
              <a:xfrm>
                <a:off x="834671" y="2797865"/>
                <a:ext cx="4636141" cy="8842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eqArr>
                            <m:eqArrPr>
                              <m:ctrlPr>
                                <a:rPr lang="en-US" altLang="zh-TW" i="1" smtClean="0">
                                  <a:latin typeface="Cambria Math" panose="02040503050406030204" pitchFamily="18" charset="0"/>
                                </a:rPr>
                              </m:ctrlPr>
                            </m:eqArr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0</m:t>
                                  </m:r>
                                </m:sub>
                              </m:sSub>
                            </m:e>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1</m:t>
                                  </m:r>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𝑁</m:t>
                                  </m:r>
                                  <m:r>
                                    <a:rPr lang="en-US" altLang="zh-TW" b="0" i="1" smtClean="0">
                                      <a:latin typeface="Cambria Math" panose="02040503050406030204" pitchFamily="18" charset="0"/>
                                    </a:rPr>
                                    <m:t>−1</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m:t>
                                      </m:r>
                                    </m:e>
                                  </m:d>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0</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m:t>
                                      </m:r>
                                    </m:e>
                                  </m:d>
                                </m:sup>
                              </m:sSubSup>
                              <m:r>
                                <a:rPr lang="en-US" altLang="zh-TW" b="0" i="1" smtClean="0">
                                  <a:latin typeface="Cambria Math" panose="02040503050406030204" pitchFamily="18" charset="0"/>
                                </a:rPr>
                                <m:t>−</m:t>
                              </m:r>
                              <m:r>
                                <a:rPr lang="en-US" altLang="zh-TW" b="0" i="1" smtClean="0">
                                  <a:latin typeface="Cambria Math" panose="02040503050406030204" pitchFamily="18" charset="0"/>
                                </a:rPr>
                                <m:t>𝐹</m:t>
                              </m:r>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r>
                                    <a:rPr lang="en-US" altLang="zh-TW" i="1">
                                      <a:latin typeface="Cambria Math" panose="02040503050406030204" pitchFamily="18" charset="0"/>
                                    </a:rPr>
                                    <m:t>𝜌𝜏</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𝐹</m:t>
                                  </m:r>
                                </m:e>
                                <m:sup>
                                  <m:r>
                                    <a:rPr lang="en-US" altLang="zh-TW" b="0" i="1" smtClean="0">
                                      <a:latin typeface="Cambria Math" panose="02040503050406030204" pitchFamily="18" charset="0"/>
                                    </a:rPr>
                                    <m:t>−1</m:t>
                                  </m:r>
                                </m:sup>
                              </m:sSup>
                              <m:d>
                                <m:dPr>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𝜉</m:t>
                                      </m:r>
                                    </m:e>
                                    <m:sub>
                                      <m:r>
                                        <a:rPr lang="en-US" altLang="zh-TW" b="0" i="1" smtClean="0">
                                          <a:latin typeface="Cambria Math" panose="02040503050406030204" pitchFamily="18" charset="0"/>
                                        </a:rPr>
                                        <m:t>0</m:t>
                                      </m:r>
                                    </m:sub>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m:t>
                                          </m:r>
                                        </m:e>
                                      </m:d>
                                    </m:sup>
                                  </m:sSubSup>
                                </m:e>
                              </m:d>
                              <m:r>
                                <a:rPr lang="en-US" altLang="zh-TW" b="0" i="1" smtClean="0">
                                  <a:latin typeface="Cambria Math" panose="02040503050406030204" pitchFamily="18" charset="0"/>
                                </a:rPr>
                                <m:t>) </m:t>
                              </m:r>
                            </m:e>
                          </m:eqArr>
                        </m:e>
                      </m:d>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5" name="文字方塊 4">
                <a:extLst>
                  <a:ext uri="{FF2B5EF4-FFF2-40B4-BE49-F238E27FC236}">
                    <a16:creationId xmlns:a16="http://schemas.microsoft.com/office/drawing/2014/main" id="{BCCA92F7-9BC2-4253-A06B-EF9CD0720F2D}"/>
                  </a:ext>
                </a:extLst>
              </p:cNvPr>
              <p:cNvSpPr txBox="1">
                <a:spLocks noRot="1" noChangeAspect="1" noMove="1" noResize="1" noEditPoints="1" noAdjustHandles="1" noChangeArrowheads="1" noChangeShapeType="1" noTextEdit="1"/>
              </p:cNvSpPr>
              <p:nvPr/>
            </p:nvSpPr>
            <p:spPr>
              <a:xfrm>
                <a:off x="834671" y="2797865"/>
                <a:ext cx="4636141" cy="884281"/>
              </a:xfrm>
              <a:prstGeom prst="rect">
                <a:avLst/>
              </a:prstGeom>
              <a:blipFill>
                <a:blip r:embed="rId3"/>
                <a:stretch>
                  <a:fillRect/>
                </a:stretch>
              </a:blipFill>
            </p:spPr>
            <p:txBody>
              <a:bodyPr/>
              <a:lstStyle/>
              <a:p>
                <a:r>
                  <a:rPr lang="zh-TW" altLang="en-US">
                    <a:noFill/>
                  </a:rPr>
                  <a:t> </a:t>
                </a:r>
              </a:p>
            </p:txBody>
          </p:sp>
        </mc:Fallback>
      </mc:AlternateContent>
      <p:sp>
        <p:nvSpPr>
          <p:cNvPr id="6" name="矩形 5">
            <a:extLst>
              <a:ext uri="{FF2B5EF4-FFF2-40B4-BE49-F238E27FC236}">
                <a16:creationId xmlns:a16="http://schemas.microsoft.com/office/drawing/2014/main" id="{87ED72AC-C3DD-41BA-BDBD-DBCCE7ACCC1D}"/>
              </a:ext>
            </a:extLst>
          </p:cNvPr>
          <p:cNvSpPr/>
          <p:nvPr/>
        </p:nvSpPr>
        <p:spPr>
          <a:xfrm>
            <a:off x="432658" y="3056589"/>
            <a:ext cx="6808274"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By                                                                                  , we can get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grpSp>
        <p:nvGrpSpPr>
          <p:cNvPr id="8" name="群組 7">
            <a:extLst>
              <a:ext uri="{FF2B5EF4-FFF2-40B4-BE49-F238E27FC236}">
                <a16:creationId xmlns:a16="http://schemas.microsoft.com/office/drawing/2014/main" id="{0902F5F4-30DE-4374-8935-410072FD005D}"/>
              </a:ext>
            </a:extLst>
          </p:cNvPr>
          <p:cNvGrpSpPr/>
          <p:nvPr/>
        </p:nvGrpSpPr>
        <p:grpSpPr>
          <a:xfrm>
            <a:off x="199453" y="4463609"/>
            <a:ext cx="10986847" cy="2206960"/>
            <a:chOff x="0" y="4406192"/>
            <a:chExt cx="10986847" cy="2206960"/>
          </a:xfrm>
        </p:grpSpPr>
        <p:sp>
          <p:nvSpPr>
            <p:cNvPr id="9" name="文字方塊 8">
              <a:extLst>
                <a:ext uri="{FF2B5EF4-FFF2-40B4-BE49-F238E27FC236}">
                  <a16:creationId xmlns:a16="http://schemas.microsoft.com/office/drawing/2014/main" id="{4B9208B9-C98C-4B81-A0E8-9DC57BDDBB1D}"/>
                </a:ext>
              </a:extLst>
            </p:cNvPr>
            <p:cNvSpPr txBox="1"/>
            <p:nvPr/>
          </p:nvSpPr>
          <p:spPr>
            <a:xfrm>
              <a:off x="1021421" y="6270458"/>
              <a:ext cx="95318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t=0</a:t>
              </a:r>
              <a:endParaRPr lang="zh-TW" altLang="en-US" sz="1200" dirty="0">
                <a:latin typeface="Times New Roman" panose="02020603050405020304" pitchFamily="18" charset="0"/>
                <a:cs typeface="Times New Roman" panose="02020603050405020304" pitchFamily="18" charset="0"/>
              </a:endParaRPr>
            </a:p>
          </p:txBody>
        </p:sp>
        <p:sp>
          <p:nvSpPr>
            <p:cNvPr id="10" name="手繪多邊形: 圖案 9">
              <a:extLst>
                <a:ext uri="{FF2B5EF4-FFF2-40B4-BE49-F238E27FC236}">
                  <a16:creationId xmlns:a16="http://schemas.microsoft.com/office/drawing/2014/main" id="{E296EEA2-85A2-4835-9D23-7AF3EE30D0A3}"/>
                </a:ext>
              </a:extLst>
            </p:cNvPr>
            <p:cNvSpPr/>
            <p:nvPr/>
          </p:nvSpPr>
          <p:spPr>
            <a:xfrm>
              <a:off x="450165" y="5078687"/>
              <a:ext cx="1620346" cy="809118"/>
            </a:xfrm>
            <a:custGeom>
              <a:avLst/>
              <a:gdLst>
                <a:gd name="connsiteX0" fmla="*/ 0 w 1866507"/>
                <a:gd name="connsiteY0" fmla="*/ 0 h 914400"/>
                <a:gd name="connsiteX1" fmla="*/ 28280 w 1866507"/>
                <a:gd name="connsiteY1" fmla="*/ 914400 h 914400"/>
                <a:gd name="connsiteX2" fmla="*/ 1866507 w 1866507"/>
                <a:gd name="connsiteY2" fmla="*/ 914400 h 914400"/>
                <a:gd name="connsiteX3" fmla="*/ 1857080 w 1866507"/>
                <a:gd name="connsiteY3" fmla="*/ 414779 h 914400"/>
                <a:gd name="connsiteX4" fmla="*/ 0 w 186650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07" h="914400">
                  <a:moveTo>
                    <a:pt x="0" y="0"/>
                  </a:moveTo>
                  <a:lnTo>
                    <a:pt x="28280" y="914400"/>
                  </a:lnTo>
                  <a:lnTo>
                    <a:pt x="1866507" y="914400"/>
                  </a:lnTo>
                  <a:lnTo>
                    <a:pt x="1857080" y="41477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nvGrpSpPr>
            <p:cNvPr id="11" name="群組 10">
              <a:extLst>
                <a:ext uri="{FF2B5EF4-FFF2-40B4-BE49-F238E27FC236}">
                  <a16:creationId xmlns:a16="http://schemas.microsoft.com/office/drawing/2014/main" id="{C66F6A47-4DC2-4030-8811-8B90EDE8524E}"/>
                </a:ext>
              </a:extLst>
            </p:cNvPr>
            <p:cNvGrpSpPr/>
            <p:nvPr/>
          </p:nvGrpSpPr>
          <p:grpSpPr>
            <a:xfrm>
              <a:off x="0" y="4431229"/>
              <a:ext cx="2229655" cy="1747608"/>
              <a:chOff x="5891040" y="989814"/>
              <a:chExt cx="3533946" cy="2708128"/>
            </a:xfrm>
          </p:grpSpPr>
          <p:sp>
            <p:nvSpPr>
              <p:cNvPr id="70" name="文字方塊 69">
                <a:extLst>
                  <a:ext uri="{FF2B5EF4-FFF2-40B4-BE49-F238E27FC236}">
                    <a16:creationId xmlns:a16="http://schemas.microsoft.com/office/drawing/2014/main" id="{D61E1461-17F3-4786-B0E1-9CDA376A205C}"/>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71" name="文字方塊 70">
                <a:extLst>
                  <a:ext uri="{FF2B5EF4-FFF2-40B4-BE49-F238E27FC236}">
                    <a16:creationId xmlns:a16="http://schemas.microsoft.com/office/drawing/2014/main" id="{69B81AAD-B40F-4FA1-B83C-BB7CE47B5AEE}"/>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72" name="群組 71">
                <a:extLst>
                  <a:ext uri="{FF2B5EF4-FFF2-40B4-BE49-F238E27FC236}">
                    <a16:creationId xmlns:a16="http://schemas.microsoft.com/office/drawing/2014/main" id="{CC1DE24C-8E9D-4D00-971C-2C0646CB3C43}"/>
                  </a:ext>
                </a:extLst>
              </p:cNvPr>
              <p:cNvGrpSpPr/>
              <p:nvPr/>
            </p:nvGrpSpPr>
            <p:grpSpPr>
              <a:xfrm>
                <a:off x="6409132" y="989814"/>
                <a:ext cx="3015854" cy="2399864"/>
                <a:chOff x="6409132" y="989814"/>
                <a:chExt cx="3015854" cy="2399864"/>
              </a:xfrm>
            </p:grpSpPr>
            <p:cxnSp>
              <p:nvCxnSpPr>
                <p:cNvPr id="73" name="直線單箭頭接點 72">
                  <a:extLst>
                    <a:ext uri="{FF2B5EF4-FFF2-40B4-BE49-F238E27FC236}">
                      <a16:creationId xmlns:a16="http://schemas.microsoft.com/office/drawing/2014/main" id="{F3341454-70A5-4B3A-B431-EC25F351634B}"/>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a:extLst>
                    <a:ext uri="{FF2B5EF4-FFF2-40B4-BE49-F238E27FC236}">
                      <a16:creationId xmlns:a16="http://schemas.microsoft.com/office/drawing/2014/main" id="{69F6C847-4221-4E5F-874E-30B798E03040}"/>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手繪多邊形: 圖案 74">
                  <a:extLst>
                    <a:ext uri="{FF2B5EF4-FFF2-40B4-BE49-F238E27FC236}">
                      <a16:creationId xmlns:a16="http://schemas.microsoft.com/office/drawing/2014/main" id="{B7D0A0E9-54E7-44B8-BD04-CA7AC019CA6D}"/>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sp>
          <p:nvSpPr>
            <p:cNvPr id="12" name="文字方塊 11">
              <a:extLst>
                <a:ext uri="{FF2B5EF4-FFF2-40B4-BE49-F238E27FC236}">
                  <a16:creationId xmlns:a16="http://schemas.microsoft.com/office/drawing/2014/main" id="{6FE0118A-394C-469C-A8EA-36CF0A60886B}"/>
                </a:ext>
              </a:extLst>
            </p:cNvPr>
            <p:cNvSpPr txBox="1"/>
            <p:nvPr/>
          </p:nvSpPr>
          <p:spPr>
            <a:xfrm>
              <a:off x="3256465" y="6288262"/>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t=0+</a:t>
              </a:r>
              <a:endParaRPr lang="zh-TW" altLang="en-US" sz="1200" dirty="0">
                <a:latin typeface="Times New Roman" panose="02020603050405020304" pitchFamily="18" charset="0"/>
                <a:cs typeface="Times New Roman" panose="02020603050405020304" pitchFamily="18" charset="0"/>
              </a:endParaRPr>
            </a:p>
          </p:txBody>
        </p:sp>
        <p:grpSp>
          <p:nvGrpSpPr>
            <p:cNvPr id="13" name="群組 12">
              <a:extLst>
                <a:ext uri="{FF2B5EF4-FFF2-40B4-BE49-F238E27FC236}">
                  <a16:creationId xmlns:a16="http://schemas.microsoft.com/office/drawing/2014/main" id="{D7691B7A-462D-40EA-B947-75419F684E38}"/>
                </a:ext>
              </a:extLst>
            </p:cNvPr>
            <p:cNvGrpSpPr/>
            <p:nvPr/>
          </p:nvGrpSpPr>
          <p:grpSpPr>
            <a:xfrm>
              <a:off x="2130995" y="4420597"/>
              <a:ext cx="2229655" cy="1747608"/>
              <a:chOff x="5891040" y="989814"/>
              <a:chExt cx="3533946" cy="2708128"/>
            </a:xfrm>
          </p:grpSpPr>
          <p:sp>
            <p:nvSpPr>
              <p:cNvPr id="64" name="文字方塊 63">
                <a:extLst>
                  <a:ext uri="{FF2B5EF4-FFF2-40B4-BE49-F238E27FC236}">
                    <a16:creationId xmlns:a16="http://schemas.microsoft.com/office/drawing/2014/main" id="{AD05C686-66E8-48EA-ABC2-60233A43B9B0}"/>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65" name="文字方塊 64">
                <a:extLst>
                  <a:ext uri="{FF2B5EF4-FFF2-40B4-BE49-F238E27FC236}">
                    <a16:creationId xmlns:a16="http://schemas.microsoft.com/office/drawing/2014/main" id="{6AB9B67B-CA7B-4321-A8FF-4B83E41DF9F8}"/>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66" name="群組 65">
                <a:extLst>
                  <a:ext uri="{FF2B5EF4-FFF2-40B4-BE49-F238E27FC236}">
                    <a16:creationId xmlns:a16="http://schemas.microsoft.com/office/drawing/2014/main" id="{64A939A0-CB89-4FA5-A7A8-AA0785051E2C}"/>
                  </a:ext>
                </a:extLst>
              </p:cNvPr>
              <p:cNvGrpSpPr/>
              <p:nvPr/>
            </p:nvGrpSpPr>
            <p:grpSpPr>
              <a:xfrm>
                <a:off x="6409132" y="989814"/>
                <a:ext cx="3015854" cy="2399864"/>
                <a:chOff x="6409132" y="989814"/>
                <a:chExt cx="3015854" cy="2399864"/>
              </a:xfrm>
            </p:grpSpPr>
            <p:cxnSp>
              <p:nvCxnSpPr>
                <p:cNvPr id="67" name="直線單箭頭接點 66">
                  <a:extLst>
                    <a:ext uri="{FF2B5EF4-FFF2-40B4-BE49-F238E27FC236}">
                      <a16:creationId xmlns:a16="http://schemas.microsoft.com/office/drawing/2014/main" id="{02395567-DC51-4F69-8006-B0ED3C0FAED9}"/>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65753A19-761A-4024-B617-1929510CB018}"/>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手繪多邊形: 圖案 68">
                  <a:extLst>
                    <a:ext uri="{FF2B5EF4-FFF2-40B4-BE49-F238E27FC236}">
                      <a16:creationId xmlns:a16="http://schemas.microsoft.com/office/drawing/2014/main" id="{CB230B3D-F62B-4FB8-B69C-B16FF35FBE71}"/>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14" name="直線接點 13">
              <a:extLst>
                <a:ext uri="{FF2B5EF4-FFF2-40B4-BE49-F238E27FC236}">
                  <a16:creationId xmlns:a16="http://schemas.microsoft.com/office/drawing/2014/main" id="{F97198BF-005C-4854-9C61-5047BDEF686A}"/>
                </a:ext>
              </a:extLst>
            </p:cNvPr>
            <p:cNvCxnSpPr/>
            <p:nvPr/>
          </p:nvCxnSpPr>
          <p:spPr>
            <a:xfrm>
              <a:off x="3572851" y="5202077"/>
              <a:ext cx="0" cy="696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DA9426AB-5E56-4D54-B919-3562C0CF922B}"/>
                    </a:ext>
                  </a:extLst>
                </p:cNvPr>
                <p:cNvSpPr txBox="1"/>
                <p:nvPr/>
              </p:nvSpPr>
              <p:spPr>
                <a:xfrm>
                  <a:off x="2725401" y="5337405"/>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FF0000"/>
                                </a:solidFill>
                                <a:latin typeface="Cambria Math" panose="02040503050406030204" pitchFamily="18" charset="0"/>
                              </a:rPr>
                            </m:ctrlPr>
                          </m:sSubPr>
                          <m:e>
                            <m:r>
                              <a:rPr lang="en-US" altLang="zh-TW" sz="1200" i="1" dirty="0" smtClean="0">
                                <a:solidFill>
                                  <a:srgbClr val="FF0000"/>
                                </a:solidFill>
                                <a:latin typeface="Cambria Math" panose="02040503050406030204" pitchFamily="18" charset="0"/>
                              </a:rPr>
                              <m:t>𝑥</m:t>
                            </m:r>
                          </m:e>
                          <m:sub>
                            <m:r>
                              <a:rPr lang="en-US" altLang="zh-TW" sz="1200" i="1" dirty="0" smtClean="0">
                                <a:solidFill>
                                  <a:srgbClr val="FF0000"/>
                                </a:solidFill>
                                <a:latin typeface="Cambria Math" panose="02040503050406030204" pitchFamily="18" charset="0"/>
                              </a:rPr>
                              <m:t>0</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文字方塊 14">
                  <a:extLst>
                    <a:ext uri="{FF2B5EF4-FFF2-40B4-BE49-F238E27FC236}">
                      <a16:creationId xmlns:a16="http://schemas.microsoft.com/office/drawing/2014/main" id="{DA9426AB-5E56-4D54-B919-3562C0CF922B}"/>
                    </a:ext>
                  </a:extLst>
                </p:cNvPr>
                <p:cNvSpPr txBox="1">
                  <a:spLocks noRot="1" noChangeAspect="1" noMove="1" noResize="1" noEditPoints="1" noAdjustHandles="1" noChangeArrowheads="1" noChangeShapeType="1" noTextEdit="1"/>
                </p:cNvSpPr>
                <p:nvPr/>
              </p:nvSpPr>
              <p:spPr>
                <a:xfrm>
                  <a:off x="2725401" y="5337405"/>
                  <a:ext cx="699228" cy="276999"/>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47721FEB-67DE-4C4C-8815-57C8A855C702}"/>
                    </a:ext>
                  </a:extLst>
                </p:cNvPr>
                <p:cNvSpPr txBox="1"/>
                <p:nvPr/>
              </p:nvSpPr>
              <p:spPr>
                <a:xfrm>
                  <a:off x="3130398" y="5931191"/>
                  <a:ext cx="516936"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FF0000"/>
                                </a:solidFill>
                                <a:latin typeface="Cambria Math" panose="02040503050406030204" pitchFamily="18" charset="0"/>
                              </a:rPr>
                            </m:ctrlPr>
                          </m:sSubPr>
                          <m:e>
                            <m:r>
                              <a:rPr lang="en-US" altLang="zh-TW" sz="1200" i="1" dirty="0" smtClean="0">
                                <a:solidFill>
                                  <a:srgbClr val="FF0000"/>
                                </a:solidFill>
                                <a:latin typeface="Cambria Math" panose="02040503050406030204" pitchFamily="18" charset="0"/>
                              </a:rPr>
                              <m:t>𝐷</m:t>
                            </m:r>
                          </m:e>
                          <m:sub>
                            <m:sSub>
                              <m:sSubPr>
                                <m:ctrlPr>
                                  <a:rPr lang="en-US" altLang="zh-TW" sz="1200" b="0" i="1" dirty="0" smtClean="0">
                                    <a:solidFill>
                                      <a:srgbClr val="FF0000"/>
                                    </a:solidFill>
                                    <a:latin typeface="Cambria Math" panose="02040503050406030204" pitchFamily="18" charset="0"/>
                                  </a:rPr>
                                </m:ctrlPr>
                              </m:sSubPr>
                              <m:e>
                                <m:r>
                                  <a:rPr lang="en-US" altLang="zh-TW" sz="1200" b="0" i="1" dirty="0" smtClean="0">
                                    <a:solidFill>
                                      <a:srgbClr val="FF0000"/>
                                    </a:solidFill>
                                    <a:latin typeface="Cambria Math" panose="02040503050406030204" pitchFamily="18" charset="0"/>
                                  </a:rPr>
                                  <m:t>𝑡</m:t>
                                </m:r>
                              </m:e>
                              <m:sub>
                                <m:r>
                                  <a:rPr lang="en-US" altLang="zh-TW" sz="1200" b="0" i="1" dirty="0" smtClean="0">
                                    <a:solidFill>
                                      <a:srgbClr val="FF0000"/>
                                    </a:solidFill>
                                    <a:latin typeface="Cambria Math" panose="02040503050406030204" pitchFamily="18" charset="0"/>
                                  </a:rPr>
                                  <m:t>0</m:t>
                                </m:r>
                              </m:sub>
                            </m:sSub>
                            <m:r>
                              <a:rPr lang="en-US" altLang="zh-TW" sz="1200" b="0" i="1" dirty="0" smtClean="0">
                                <a:solidFill>
                                  <a:srgbClr val="FF0000"/>
                                </a:solidFill>
                                <a:latin typeface="Cambria Math" panose="02040503050406030204" pitchFamily="18" charset="0"/>
                              </a:rPr>
                              <m:t>+</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6" name="文字方塊 15">
                  <a:extLst>
                    <a:ext uri="{FF2B5EF4-FFF2-40B4-BE49-F238E27FC236}">
                      <a16:creationId xmlns:a16="http://schemas.microsoft.com/office/drawing/2014/main" id="{47721FEB-67DE-4C4C-8815-57C8A855C702}"/>
                    </a:ext>
                  </a:extLst>
                </p:cNvPr>
                <p:cNvSpPr txBox="1">
                  <a:spLocks noRot="1" noChangeAspect="1" noMove="1" noResize="1" noEditPoints="1" noAdjustHandles="1" noChangeArrowheads="1" noChangeShapeType="1" noTextEdit="1"/>
                </p:cNvSpPr>
                <p:nvPr/>
              </p:nvSpPr>
              <p:spPr>
                <a:xfrm>
                  <a:off x="3130398" y="5931191"/>
                  <a:ext cx="516936" cy="29399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BFAA4713-8868-4CF0-B14F-F52D3DF8E3F7}"/>
                    </a:ext>
                  </a:extLst>
                </p:cNvPr>
                <p:cNvSpPr txBox="1"/>
                <p:nvPr/>
              </p:nvSpPr>
              <p:spPr>
                <a:xfrm>
                  <a:off x="572551" y="4502302"/>
                  <a:ext cx="66909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7030A0"/>
                                </a:solidFill>
                                <a:latin typeface="Cambria Math" panose="02040503050406030204" pitchFamily="18" charset="0"/>
                              </a:rPr>
                            </m:ctrlPr>
                          </m:sSubPr>
                          <m:e>
                            <m:r>
                              <a:rPr lang="en-US" altLang="zh-TW" sz="1200" b="0" i="1" smtClean="0">
                                <a:solidFill>
                                  <a:srgbClr val="7030A0"/>
                                </a:solidFill>
                                <a:latin typeface="Cambria Math" panose="02040503050406030204" pitchFamily="18" charset="0"/>
                              </a:rPr>
                              <m:t>𝐸</m:t>
                            </m:r>
                          </m:e>
                          <m:sub>
                            <m:r>
                              <a:rPr lang="en-US" altLang="zh-TW" sz="1200" b="0" i="1" smtClean="0">
                                <a:solidFill>
                                  <a:srgbClr val="7030A0"/>
                                </a:solidFill>
                                <a:latin typeface="Cambria Math" panose="02040503050406030204" pitchFamily="18" charset="0"/>
                              </a:rPr>
                              <m:t>0</m:t>
                            </m:r>
                          </m:sub>
                        </m:sSub>
                        <m:r>
                          <a:rPr lang="en-US" altLang="zh-TW" sz="1200" b="0" i="1" smtClean="0">
                            <a:solidFill>
                              <a:srgbClr val="7030A0"/>
                            </a:solidFill>
                            <a:latin typeface="Cambria Math" panose="02040503050406030204" pitchFamily="18" charset="0"/>
                          </a:rPr>
                          <m:t>=0</m:t>
                        </m:r>
                      </m:oMath>
                    </m:oMathPara>
                  </a14:m>
                  <a:endParaRPr lang="zh-TW" altLang="en-US" sz="12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17" name="文字方塊 16">
                  <a:extLst>
                    <a:ext uri="{FF2B5EF4-FFF2-40B4-BE49-F238E27FC236}">
                      <a16:creationId xmlns:a16="http://schemas.microsoft.com/office/drawing/2014/main" id="{BFAA4713-8868-4CF0-B14F-F52D3DF8E3F7}"/>
                    </a:ext>
                  </a:extLst>
                </p:cNvPr>
                <p:cNvSpPr txBox="1">
                  <a:spLocks noRot="1" noChangeAspect="1" noMove="1" noResize="1" noEditPoints="1" noAdjustHandles="1" noChangeArrowheads="1" noChangeShapeType="1" noTextEdit="1"/>
                </p:cNvSpPr>
                <p:nvPr/>
              </p:nvSpPr>
              <p:spPr>
                <a:xfrm>
                  <a:off x="572551" y="4502302"/>
                  <a:ext cx="669094" cy="276999"/>
                </a:xfrm>
                <a:prstGeom prst="rect">
                  <a:avLst/>
                </a:prstGeom>
                <a:blipFill>
                  <a:blip r:embed="rId6"/>
                  <a:stretch>
                    <a:fillRect/>
                  </a:stretch>
                </a:blipFill>
              </p:spPr>
              <p:txBody>
                <a:bodyPr/>
                <a:lstStyle/>
                <a:p>
                  <a:r>
                    <a:rPr lang="zh-TW" altLang="en-US">
                      <a:noFill/>
                    </a:rPr>
                    <a:t> </a:t>
                  </a:r>
                </a:p>
              </p:txBody>
            </p:sp>
          </mc:Fallback>
        </mc:AlternateContent>
        <p:cxnSp>
          <p:nvCxnSpPr>
            <p:cNvPr id="18" name="直線接點 17">
              <a:extLst>
                <a:ext uri="{FF2B5EF4-FFF2-40B4-BE49-F238E27FC236}">
                  <a16:creationId xmlns:a16="http://schemas.microsoft.com/office/drawing/2014/main" id="{917B928D-D278-4E98-9216-B46CABCED772}"/>
                </a:ext>
              </a:extLst>
            </p:cNvPr>
            <p:cNvCxnSpPr/>
            <p:nvPr/>
          </p:nvCxnSpPr>
          <p:spPr>
            <a:xfrm flipH="1">
              <a:off x="432943" y="4831966"/>
              <a:ext cx="366843" cy="68805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3E53BA8B-BD56-45C7-9742-6D6C150FCA68}"/>
                    </a:ext>
                  </a:extLst>
                </p:cNvPr>
                <p:cNvSpPr txBox="1"/>
                <p:nvPr/>
              </p:nvSpPr>
              <p:spPr>
                <a:xfrm>
                  <a:off x="2682863" y="4455182"/>
                  <a:ext cx="1558632"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𝐸</m:t>
                            </m:r>
                          </m:e>
                          <m:sub>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𝑡</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𝐸</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𝑥</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𝑥</m:t>
                            </m:r>
                          </m:e>
                          <m:sub>
                            <m:r>
                              <a:rPr lang="en-US" altLang="zh-TW" sz="1200" b="0" i="1" smtClean="0">
                                <a:solidFill>
                                  <a:srgbClr val="FF0000"/>
                                </a:solidFill>
                                <a:latin typeface="Cambria Math" panose="02040503050406030204" pitchFamily="18" charset="0"/>
                              </a:rPr>
                              <m:t>0</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 name="文字方塊 18">
                  <a:extLst>
                    <a:ext uri="{FF2B5EF4-FFF2-40B4-BE49-F238E27FC236}">
                      <a16:creationId xmlns:a16="http://schemas.microsoft.com/office/drawing/2014/main" id="{3E53BA8B-BD56-45C7-9742-6D6C150FCA68}"/>
                    </a:ext>
                  </a:extLst>
                </p:cNvPr>
                <p:cNvSpPr txBox="1">
                  <a:spLocks noRot="1" noChangeAspect="1" noMove="1" noResize="1" noEditPoints="1" noAdjustHandles="1" noChangeArrowheads="1" noChangeShapeType="1" noTextEdit="1"/>
                </p:cNvSpPr>
                <p:nvPr/>
              </p:nvSpPr>
              <p:spPr>
                <a:xfrm>
                  <a:off x="2682863" y="4455182"/>
                  <a:ext cx="1558632" cy="293991"/>
                </a:xfrm>
                <a:prstGeom prst="rect">
                  <a:avLst/>
                </a:prstGeom>
                <a:blipFill>
                  <a:blip r:embed="rId7"/>
                  <a:stretch>
                    <a:fillRect/>
                  </a:stretch>
                </a:blipFill>
              </p:spPr>
              <p:txBody>
                <a:bodyPr/>
                <a:lstStyle/>
                <a:p>
                  <a:r>
                    <a:rPr lang="zh-TW" altLang="en-US">
                      <a:noFill/>
                    </a:rPr>
                    <a:t> </a:t>
                  </a:r>
                </a:p>
              </p:txBody>
            </p:sp>
          </mc:Fallback>
        </mc:AlternateContent>
        <p:sp>
          <p:nvSpPr>
            <p:cNvPr id="20" name="手繪多邊形: 圖案 19">
              <a:extLst>
                <a:ext uri="{FF2B5EF4-FFF2-40B4-BE49-F238E27FC236}">
                  <a16:creationId xmlns:a16="http://schemas.microsoft.com/office/drawing/2014/main" id="{554FD527-AD38-4D5F-9AD5-2ECF777730A5}"/>
                </a:ext>
              </a:extLst>
            </p:cNvPr>
            <p:cNvSpPr/>
            <p:nvPr/>
          </p:nvSpPr>
          <p:spPr>
            <a:xfrm>
              <a:off x="3604949" y="5265021"/>
              <a:ext cx="638001" cy="588924"/>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9DA0B198-C583-4768-BDBB-9E0A6056787F}"/>
                </a:ext>
              </a:extLst>
            </p:cNvPr>
            <p:cNvSpPr txBox="1"/>
            <p:nvPr/>
          </p:nvSpPr>
          <p:spPr>
            <a:xfrm>
              <a:off x="5351030"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t=1</a:t>
              </a:r>
              <a:endParaRPr lang="zh-TW" altLang="en-US" sz="1200" dirty="0">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5ADFDF88-6546-417E-B1B1-C1ECAD620719}"/>
                </a:ext>
              </a:extLst>
            </p:cNvPr>
            <p:cNvSpPr txBox="1"/>
            <p:nvPr/>
          </p:nvSpPr>
          <p:spPr>
            <a:xfrm>
              <a:off x="7743448"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t=1+</a:t>
              </a:r>
              <a:endParaRPr lang="zh-TW" altLang="en-US" sz="1200" dirty="0">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1BEFDEE5-6083-4634-862C-5BAF7D9D1886}"/>
                </a:ext>
              </a:extLst>
            </p:cNvPr>
            <p:cNvSpPr txBox="1"/>
            <p:nvPr/>
          </p:nvSpPr>
          <p:spPr>
            <a:xfrm>
              <a:off x="9924130"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t=2</a:t>
              </a:r>
              <a:endParaRPr lang="zh-TW" altLang="en-US" sz="1200" dirty="0">
                <a:latin typeface="Times New Roman" panose="02020603050405020304" pitchFamily="18" charset="0"/>
                <a:cs typeface="Times New Roman" panose="02020603050405020304" pitchFamily="18" charset="0"/>
              </a:endParaRPr>
            </a:p>
          </p:txBody>
        </p:sp>
        <p:grpSp>
          <p:nvGrpSpPr>
            <p:cNvPr id="24" name="群組 23">
              <a:extLst>
                <a:ext uri="{FF2B5EF4-FFF2-40B4-BE49-F238E27FC236}">
                  <a16:creationId xmlns:a16="http://schemas.microsoft.com/office/drawing/2014/main" id="{83A55798-61B0-4B0E-8567-7F5D53D45269}"/>
                </a:ext>
              </a:extLst>
            </p:cNvPr>
            <p:cNvGrpSpPr/>
            <p:nvPr/>
          </p:nvGrpSpPr>
          <p:grpSpPr>
            <a:xfrm>
              <a:off x="4335524" y="4423478"/>
              <a:ext cx="2229655" cy="1747608"/>
              <a:chOff x="5891040" y="989814"/>
              <a:chExt cx="3533946" cy="2708128"/>
            </a:xfrm>
          </p:grpSpPr>
          <p:sp>
            <p:nvSpPr>
              <p:cNvPr id="58" name="文字方塊 57">
                <a:extLst>
                  <a:ext uri="{FF2B5EF4-FFF2-40B4-BE49-F238E27FC236}">
                    <a16:creationId xmlns:a16="http://schemas.microsoft.com/office/drawing/2014/main" id="{ACFB967E-6291-4E5D-8974-82D1FCC62896}"/>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59" name="文字方塊 58">
                <a:extLst>
                  <a:ext uri="{FF2B5EF4-FFF2-40B4-BE49-F238E27FC236}">
                    <a16:creationId xmlns:a16="http://schemas.microsoft.com/office/drawing/2014/main" id="{E4ED7599-88E9-4A58-A3F8-A9C26A43D3D0}"/>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60" name="群組 59">
                <a:extLst>
                  <a:ext uri="{FF2B5EF4-FFF2-40B4-BE49-F238E27FC236}">
                    <a16:creationId xmlns:a16="http://schemas.microsoft.com/office/drawing/2014/main" id="{B9B71AF4-8706-4B17-96AF-C07F354A3D55}"/>
                  </a:ext>
                </a:extLst>
              </p:cNvPr>
              <p:cNvGrpSpPr/>
              <p:nvPr/>
            </p:nvGrpSpPr>
            <p:grpSpPr>
              <a:xfrm>
                <a:off x="6409132" y="989814"/>
                <a:ext cx="3015854" cy="2399864"/>
                <a:chOff x="6409132" y="989814"/>
                <a:chExt cx="3015854" cy="2399864"/>
              </a:xfrm>
            </p:grpSpPr>
            <p:cxnSp>
              <p:nvCxnSpPr>
                <p:cNvPr id="61" name="直線單箭頭接點 60">
                  <a:extLst>
                    <a:ext uri="{FF2B5EF4-FFF2-40B4-BE49-F238E27FC236}">
                      <a16:creationId xmlns:a16="http://schemas.microsoft.com/office/drawing/2014/main" id="{C8B09027-89A4-4118-9E6D-ABB6CD12F119}"/>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909F508E-4E90-4A7A-9134-703821855137}"/>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手繪多邊形: 圖案 62">
                  <a:extLst>
                    <a:ext uri="{FF2B5EF4-FFF2-40B4-BE49-F238E27FC236}">
                      <a16:creationId xmlns:a16="http://schemas.microsoft.com/office/drawing/2014/main" id="{87DE3D08-CFC7-4CD3-947B-01B6678AB049}"/>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25" name="直線接點 24">
              <a:extLst>
                <a:ext uri="{FF2B5EF4-FFF2-40B4-BE49-F238E27FC236}">
                  <a16:creationId xmlns:a16="http://schemas.microsoft.com/office/drawing/2014/main" id="{3280C999-8544-4FE3-A5C4-F658A4E5DF94}"/>
                </a:ext>
              </a:extLst>
            </p:cNvPr>
            <p:cNvCxnSpPr>
              <a:cxnSpLocks/>
            </p:cNvCxnSpPr>
            <p:nvPr/>
          </p:nvCxnSpPr>
          <p:spPr>
            <a:xfrm>
              <a:off x="5464169" y="5148526"/>
              <a:ext cx="0" cy="74556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3A7F2AD4-B617-4C00-A105-AC1A68F5A594}"/>
                    </a:ext>
                  </a:extLst>
                </p:cNvPr>
                <p:cNvSpPr txBox="1"/>
                <p:nvPr/>
              </p:nvSpPr>
              <p:spPr>
                <a:xfrm>
                  <a:off x="4768466" y="5266512"/>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i="1" dirty="0" smtClean="0">
                            <a:solidFill>
                              <a:srgbClr val="FFC000"/>
                            </a:solidFill>
                            <a:latin typeface="Cambria Math" panose="02040503050406030204" pitchFamily="18" charset="0"/>
                          </a:rPr>
                          <m:t>𝐹</m:t>
                        </m:r>
                        <m:r>
                          <a:rPr lang="en-US" altLang="zh-TW" sz="1200" i="1" dirty="0" smtClean="0">
                            <a:solidFill>
                              <a:srgbClr val="FFC000"/>
                            </a:solidFill>
                            <a:latin typeface="Cambria Math" panose="02040503050406030204" pitchFamily="18" charset="0"/>
                          </a:rPr>
                          <m:t>(</m:t>
                        </m:r>
                        <m:sSub>
                          <m:sSubPr>
                            <m:ctrlPr>
                              <a:rPr lang="en-US" altLang="zh-TW" sz="1200" b="0" i="1" dirty="0" smtClean="0">
                                <a:solidFill>
                                  <a:srgbClr val="FFC000"/>
                                </a:solidFill>
                                <a:latin typeface="Cambria Math" panose="02040503050406030204" pitchFamily="18" charset="0"/>
                              </a:rPr>
                            </m:ctrlPr>
                          </m:sSubPr>
                          <m:e>
                            <m:r>
                              <a:rPr lang="en-US" altLang="zh-TW" sz="1200" i="1" dirty="0" smtClean="0">
                                <a:solidFill>
                                  <a:srgbClr val="FFC000"/>
                                </a:solidFill>
                                <a:latin typeface="Cambria Math" panose="02040503050406030204" pitchFamily="18" charset="0"/>
                              </a:rPr>
                              <m:t>𝐷</m:t>
                            </m:r>
                          </m:e>
                          <m:sub>
                            <m:r>
                              <a:rPr lang="en-US" altLang="zh-TW" sz="1200" i="1" dirty="0" smtClean="0">
                                <a:solidFill>
                                  <a:srgbClr val="FFC000"/>
                                </a:solidFill>
                                <a:latin typeface="Cambria Math" panose="02040503050406030204" pitchFamily="18" charset="0"/>
                              </a:rPr>
                              <m:t>𝑡</m:t>
                            </m:r>
                            <m:r>
                              <a:rPr lang="en-US" altLang="zh-TW" sz="1200" i="1" dirty="0" smtClean="0">
                                <a:solidFill>
                                  <a:srgbClr val="FFC000"/>
                                </a:solidFill>
                                <a:latin typeface="Cambria Math" panose="02040503050406030204" pitchFamily="18" charset="0"/>
                              </a:rPr>
                              <m:t>1</m:t>
                            </m:r>
                          </m:sub>
                        </m:sSub>
                        <m:r>
                          <a:rPr lang="en-US" altLang="zh-TW" sz="1200" i="1" dirty="0" smtClean="0">
                            <a:solidFill>
                              <a:srgbClr val="FFC000"/>
                            </a:solidFill>
                            <a:latin typeface="Cambria Math" panose="02040503050406030204" pitchFamily="18" charset="0"/>
                          </a:rPr>
                          <m:t>)</m:t>
                        </m:r>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26" name="文字方塊 25">
                  <a:extLst>
                    <a:ext uri="{FF2B5EF4-FFF2-40B4-BE49-F238E27FC236}">
                      <a16:creationId xmlns:a16="http://schemas.microsoft.com/office/drawing/2014/main" id="{3A7F2AD4-B617-4C00-A105-AC1A68F5A594}"/>
                    </a:ext>
                  </a:extLst>
                </p:cNvPr>
                <p:cNvSpPr txBox="1">
                  <a:spLocks noRot="1" noChangeAspect="1" noMove="1" noResize="1" noEditPoints="1" noAdjustHandles="1" noChangeArrowheads="1" noChangeShapeType="1" noTextEdit="1"/>
                </p:cNvSpPr>
                <p:nvPr/>
              </p:nvSpPr>
              <p:spPr>
                <a:xfrm>
                  <a:off x="4768466" y="5266512"/>
                  <a:ext cx="699228" cy="276999"/>
                </a:xfrm>
                <a:prstGeom prst="rect">
                  <a:avLst/>
                </a:prstGeom>
                <a:blipFill>
                  <a:blip r:embed="rId8"/>
                  <a:stretch>
                    <a:fillRect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8AAA4E02-ED0C-479E-85BF-0397A5D3E0F4}"/>
                    </a:ext>
                  </a:extLst>
                </p:cNvPr>
                <p:cNvSpPr txBox="1"/>
                <p:nvPr/>
              </p:nvSpPr>
              <p:spPr>
                <a:xfrm>
                  <a:off x="4901576" y="5921873"/>
                  <a:ext cx="1424428" cy="691279"/>
                </a:xfrm>
                <a:prstGeom prst="rect">
                  <a:avLst/>
                </a:prstGeom>
                <a:noFill/>
              </p:spPr>
              <p:txBody>
                <a:bodyPr wrap="none" rtlCol="0">
                  <a:spAutoFit/>
                </a:bodyPr>
                <a:lstStyle/>
                <a:p>
                  <a:pPr algn="ctr"/>
                  <a:r>
                    <a:rPr lang="en-US" altLang="zh-TW" sz="1200" b="0" dirty="0">
                      <a:solidFill>
                        <a:srgbClr val="FFC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solidFill>
                                <a:srgbClr val="FFC000"/>
                              </a:solidFill>
                              <a:latin typeface="Cambria Math" panose="02040503050406030204" pitchFamily="18" charset="0"/>
                            </a:rPr>
                          </m:ctrlPr>
                        </m:sSubPr>
                        <m:e>
                          <m:r>
                            <a:rPr lang="en-US" altLang="zh-TW" sz="1200" i="1" dirty="0" smtClean="0">
                              <a:solidFill>
                                <a:srgbClr val="FFC000"/>
                              </a:solidFill>
                              <a:latin typeface="Cambria Math" panose="02040503050406030204" pitchFamily="18" charset="0"/>
                            </a:rPr>
                            <m:t>𝐷</m:t>
                          </m:r>
                        </m:e>
                        <m:sub>
                          <m:r>
                            <a:rPr lang="en-US" altLang="zh-TW" sz="1200" i="1" dirty="0" smtClean="0">
                              <a:solidFill>
                                <a:srgbClr val="FFC000"/>
                              </a:solidFill>
                              <a:latin typeface="Cambria Math" panose="02040503050406030204" pitchFamily="18" charset="0"/>
                            </a:rPr>
                            <m:t>𝑡</m:t>
                          </m:r>
                          <m:r>
                            <a:rPr lang="en-US" altLang="zh-TW" sz="1200" i="1" dirty="0" smtClean="0">
                              <a:solidFill>
                                <a:srgbClr val="FFC000"/>
                              </a:solidFill>
                              <a:latin typeface="Cambria Math" panose="02040503050406030204" pitchFamily="18" charset="0"/>
                            </a:rPr>
                            <m:t>1</m:t>
                          </m:r>
                        </m:sub>
                      </m:sSub>
                      <m:r>
                        <a:rPr lang="en-US" altLang="zh-TW" sz="1200" i="1" dirty="0">
                          <a:solidFill>
                            <a:srgbClr val="FFC000"/>
                          </a:solidFill>
                          <a:latin typeface="Cambria Math" panose="02040503050406030204" pitchFamily="18" charset="0"/>
                        </a:rPr>
                        <m:t>= </m:t>
                      </m:r>
                      <m:sSub>
                        <m:sSubPr>
                          <m:ctrlPr>
                            <a:rPr lang="en-US" altLang="zh-TW" sz="1200" i="1" dirty="0">
                              <a:solidFill>
                                <a:srgbClr val="FFC000"/>
                              </a:solidFill>
                              <a:latin typeface="Cambria Math" panose="02040503050406030204" pitchFamily="18" charset="0"/>
                            </a:rPr>
                          </m:ctrlPr>
                        </m:sSubPr>
                        <m:e>
                          <m:r>
                            <a:rPr lang="en-US" altLang="zh-TW" sz="1200" i="1" dirty="0">
                              <a:solidFill>
                                <a:srgbClr val="FFC000"/>
                              </a:solidFill>
                              <a:latin typeface="Cambria Math" panose="02040503050406030204" pitchFamily="18" charset="0"/>
                            </a:rPr>
                            <m:t>𝐷</m:t>
                          </m:r>
                        </m:e>
                        <m:sub>
                          <m:r>
                            <a:rPr lang="en-US" altLang="zh-TW" sz="1200" i="1" dirty="0">
                              <a:solidFill>
                                <a:srgbClr val="FFC000"/>
                              </a:solidFill>
                              <a:latin typeface="Cambria Math" panose="02040503050406030204" pitchFamily="18" charset="0"/>
                            </a:rPr>
                            <m:t>𝑡</m:t>
                          </m:r>
                          <m:r>
                            <a:rPr lang="en-US" altLang="zh-TW" sz="1200" i="1" dirty="0">
                              <a:solidFill>
                                <a:srgbClr val="FFC000"/>
                              </a:solidFill>
                              <a:latin typeface="Cambria Math" panose="02040503050406030204" pitchFamily="18" charset="0"/>
                            </a:rPr>
                            <m:t>0+</m:t>
                          </m:r>
                        </m:sub>
                      </m:sSub>
                      <m:r>
                        <a:rPr lang="en-US" altLang="zh-TW" sz="1200" i="1" dirty="0">
                          <a:solidFill>
                            <a:srgbClr val="FFC000"/>
                          </a:solidFill>
                          <a:latin typeface="Cambria Math" panose="02040503050406030204" pitchFamily="18" charset="0"/>
                        </a:rPr>
                        <m:t>∗</m:t>
                      </m:r>
                      <m:sSup>
                        <m:sSupPr>
                          <m:ctrlPr>
                            <a:rPr lang="en-US" altLang="zh-TW" sz="1200" i="1" dirty="0">
                              <a:solidFill>
                                <a:srgbClr val="FFC000"/>
                              </a:solidFill>
                              <a:latin typeface="Cambria Math" panose="02040503050406030204" pitchFamily="18" charset="0"/>
                            </a:rPr>
                          </m:ctrlPr>
                        </m:sSupPr>
                        <m:e>
                          <m:r>
                            <a:rPr lang="en-US" altLang="zh-TW" sz="1200" i="1" dirty="0">
                              <a:solidFill>
                                <a:srgbClr val="FFC000"/>
                              </a:solidFill>
                              <a:latin typeface="Cambria Math" panose="02040503050406030204" pitchFamily="18" charset="0"/>
                            </a:rPr>
                            <m:t>𝑒</m:t>
                          </m:r>
                        </m:e>
                        <m:sup>
                          <m:r>
                            <a:rPr lang="en-US" altLang="zh-TW" sz="1200" i="1" dirty="0">
                              <a:solidFill>
                                <a:srgbClr val="FFC000"/>
                              </a:solidFill>
                              <a:latin typeface="Cambria Math" panose="02040503050406030204" pitchFamily="18" charset="0"/>
                            </a:rPr>
                            <m:t>−</m:t>
                          </m:r>
                          <m:r>
                            <a:rPr lang="en-US" altLang="zh-TW" sz="1200" i="1" dirty="0">
                              <a:solidFill>
                                <a:srgbClr val="FFC000"/>
                              </a:solidFill>
                              <a:latin typeface="Cambria Math" panose="02040503050406030204" pitchFamily="18" charset="0"/>
                            </a:rPr>
                            <m:t>𝜌𝜏</m:t>
                          </m:r>
                        </m:sup>
                      </m:sSup>
                    </m:oMath>
                  </a14:m>
                  <a:endParaRPr lang="en-US" altLang="zh-TW" sz="1200" dirty="0">
                    <a:solidFill>
                      <a:srgbClr val="FFC000"/>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TW" sz="1200" i="1" dirty="0">
                            <a:solidFill>
                              <a:srgbClr val="FFC000"/>
                            </a:solidFill>
                            <a:latin typeface="Cambria Math" panose="02040503050406030204" pitchFamily="18" charset="0"/>
                          </a:rPr>
                          <m:t>=</m:t>
                        </m:r>
                        <m:sSup>
                          <m:sSupPr>
                            <m:ctrlPr>
                              <a:rPr lang="en-US" altLang="zh-TW" sz="1200" i="1" dirty="0">
                                <a:solidFill>
                                  <a:srgbClr val="FFC000"/>
                                </a:solidFill>
                                <a:latin typeface="Cambria Math" panose="02040503050406030204" pitchFamily="18" charset="0"/>
                              </a:rPr>
                            </m:ctrlPr>
                          </m:sSupPr>
                          <m:e>
                            <m:r>
                              <a:rPr lang="en-US" altLang="zh-TW" sz="1200" i="1" dirty="0">
                                <a:solidFill>
                                  <a:srgbClr val="FFC000"/>
                                </a:solidFill>
                                <a:latin typeface="Cambria Math" panose="02040503050406030204" pitchFamily="18" charset="0"/>
                              </a:rPr>
                              <m:t>𝑒</m:t>
                            </m:r>
                          </m:e>
                          <m:sup>
                            <m:r>
                              <a:rPr lang="en-US" altLang="zh-TW" sz="1200" i="1" dirty="0">
                                <a:solidFill>
                                  <a:srgbClr val="FFC000"/>
                                </a:solidFill>
                                <a:latin typeface="Cambria Math" panose="02040503050406030204" pitchFamily="18" charset="0"/>
                              </a:rPr>
                              <m:t>−</m:t>
                            </m:r>
                            <m:r>
                              <a:rPr lang="en-US" altLang="zh-TW" sz="1200" i="1" dirty="0">
                                <a:solidFill>
                                  <a:srgbClr val="FFC000"/>
                                </a:solidFill>
                                <a:latin typeface="Cambria Math" panose="02040503050406030204" pitchFamily="18" charset="0"/>
                              </a:rPr>
                              <m:t>𝜌𝜏</m:t>
                            </m:r>
                          </m:sup>
                        </m:sSup>
                        <m:sSup>
                          <m:sSupPr>
                            <m:ctrlPr>
                              <a:rPr lang="en-US" altLang="zh-TW" sz="1200" i="1" dirty="0">
                                <a:solidFill>
                                  <a:srgbClr val="FFC000"/>
                                </a:solidFill>
                                <a:latin typeface="Cambria Math" panose="02040503050406030204" pitchFamily="18" charset="0"/>
                              </a:rPr>
                            </m:ctrlPr>
                          </m:sSupPr>
                          <m:e>
                            <m:r>
                              <a:rPr lang="en-US" altLang="zh-TW" sz="1200" i="1" dirty="0">
                                <a:solidFill>
                                  <a:srgbClr val="FFC000"/>
                                </a:solidFill>
                                <a:latin typeface="Cambria Math" panose="02040503050406030204" pitchFamily="18" charset="0"/>
                              </a:rPr>
                              <m:t>𝐹</m:t>
                            </m:r>
                          </m:e>
                          <m:sup>
                            <m:r>
                              <a:rPr lang="en-US" altLang="zh-TW" sz="1200" i="1" dirty="0">
                                <a:solidFill>
                                  <a:srgbClr val="FFC000"/>
                                </a:solidFill>
                                <a:latin typeface="Cambria Math" panose="02040503050406030204" pitchFamily="18" charset="0"/>
                              </a:rPr>
                              <m:t>−1</m:t>
                            </m:r>
                          </m:sup>
                        </m:sSup>
                        <m:r>
                          <a:rPr lang="en-US" altLang="zh-TW" sz="1200" i="1" dirty="0">
                            <a:solidFill>
                              <a:srgbClr val="FFC000"/>
                            </a:solidFill>
                            <a:latin typeface="Cambria Math" panose="02040503050406030204" pitchFamily="18" charset="0"/>
                          </a:rPr>
                          <m:t>(</m:t>
                        </m:r>
                        <m:sSubSup>
                          <m:sSubSupPr>
                            <m:ctrlPr>
                              <a:rPr lang="en-US" altLang="zh-TW" sz="1200" i="1" dirty="0">
                                <a:solidFill>
                                  <a:srgbClr val="FFC000"/>
                                </a:solidFill>
                                <a:latin typeface="Cambria Math" panose="02040503050406030204" pitchFamily="18" charset="0"/>
                              </a:rPr>
                            </m:ctrlPr>
                          </m:sSubSupPr>
                          <m:e>
                            <m:r>
                              <a:rPr lang="en-US" altLang="zh-TW" sz="1200" i="1" dirty="0">
                                <a:solidFill>
                                  <a:srgbClr val="FFC000"/>
                                </a:solidFill>
                                <a:latin typeface="Cambria Math" panose="02040503050406030204" pitchFamily="18" charset="0"/>
                              </a:rPr>
                              <m:t>𝜉</m:t>
                            </m:r>
                          </m:e>
                          <m:sub>
                            <m:r>
                              <a:rPr lang="en-US" altLang="zh-TW" sz="1200" i="1" dirty="0">
                                <a:solidFill>
                                  <a:srgbClr val="FFC000"/>
                                </a:solidFill>
                                <a:latin typeface="Cambria Math" panose="02040503050406030204" pitchFamily="18" charset="0"/>
                              </a:rPr>
                              <m:t>0</m:t>
                            </m:r>
                          </m:sub>
                          <m:sup>
                            <m:d>
                              <m:dPr>
                                <m:ctrlPr>
                                  <a:rPr lang="en-US" altLang="zh-TW" sz="1200" i="1" dirty="0">
                                    <a:solidFill>
                                      <a:srgbClr val="FFC000"/>
                                    </a:solidFill>
                                    <a:latin typeface="Cambria Math" panose="02040503050406030204" pitchFamily="18" charset="0"/>
                                  </a:rPr>
                                </m:ctrlPr>
                              </m:dPr>
                              <m:e>
                                <m:r>
                                  <a:rPr lang="en-US" altLang="zh-TW" sz="1200" i="1" dirty="0">
                                    <a:solidFill>
                                      <a:srgbClr val="FFC000"/>
                                    </a:solidFill>
                                    <a:latin typeface="Cambria Math" panose="02040503050406030204" pitchFamily="18" charset="0"/>
                                  </a:rPr>
                                  <m:t>2</m:t>
                                </m:r>
                              </m:e>
                            </m:d>
                          </m:sup>
                        </m:sSubSup>
                        <m:r>
                          <a:rPr lang="en-US" altLang="zh-TW" sz="1200" i="1" dirty="0">
                            <a:solidFill>
                              <a:srgbClr val="FFC000"/>
                            </a:solidFill>
                            <a:latin typeface="Cambria Math" panose="02040503050406030204" pitchFamily="18" charset="0"/>
                          </a:rPr>
                          <m:t>)</m:t>
                        </m:r>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a:p>
                  <a:pPr algn="ctr"/>
                  <a:endParaRPr lang="en-US" altLang="zh-TW" sz="1200" i="1"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27" name="文字方塊 26">
                  <a:extLst>
                    <a:ext uri="{FF2B5EF4-FFF2-40B4-BE49-F238E27FC236}">
                      <a16:creationId xmlns:a16="http://schemas.microsoft.com/office/drawing/2014/main" id="{8AAA4E02-ED0C-479E-85BF-0397A5D3E0F4}"/>
                    </a:ext>
                  </a:extLst>
                </p:cNvPr>
                <p:cNvSpPr txBox="1">
                  <a:spLocks noRot="1" noChangeAspect="1" noMove="1" noResize="1" noEditPoints="1" noAdjustHandles="1" noChangeArrowheads="1" noChangeShapeType="1" noTextEdit="1"/>
                </p:cNvSpPr>
                <p:nvPr/>
              </p:nvSpPr>
              <p:spPr>
                <a:xfrm>
                  <a:off x="4901576" y="5921873"/>
                  <a:ext cx="1424428" cy="691279"/>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7C61D147-21EE-47F5-A116-4D1E844D0D22}"/>
                    </a:ext>
                  </a:extLst>
                </p:cNvPr>
                <p:cNvSpPr txBox="1"/>
                <p:nvPr/>
              </p:nvSpPr>
              <p:spPr>
                <a:xfrm>
                  <a:off x="4692462" y="5600329"/>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b="0" i="1" dirty="0" smtClean="0">
                            <a:solidFill>
                              <a:srgbClr val="FFC000"/>
                            </a:solidFill>
                            <a:latin typeface="Cambria Math" panose="02040503050406030204" pitchFamily="18" charset="0"/>
                          </a:rPr>
                          <m:t>=</m:t>
                        </m:r>
                        <m:sSub>
                          <m:sSubPr>
                            <m:ctrlPr>
                              <a:rPr lang="en-US" altLang="zh-TW" sz="1200" b="0" i="1" dirty="0" smtClean="0">
                                <a:solidFill>
                                  <a:srgbClr val="FFC000"/>
                                </a:solidFill>
                                <a:latin typeface="Cambria Math" panose="02040503050406030204" pitchFamily="18" charset="0"/>
                              </a:rPr>
                            </m:ctrlPr>
                          </m:sSubPr>
                          <m:e>
                            <m:r>
                              <a:rPr lang="en-US" altLang="zh-TW" sz="1200" b="0" i="1" dirty="0" smtClean="0">
                                <a:solidFill>
                                  <a:srgbClr val="FFC000"/>
                                </a:solidFill>
                                <a:latin typeface="Cambria Math" panose="02040503050406030204" pitchFamily="18" charset="0"/>
                              </a:rPr>
                              <m:t>𝐸</m:t>
                            </m:r>
                          </m:e>
                          <m:sub>
                            <m:r>
                              <a:rPr lang="en-US" altLang="zh-TW" sz="1200" b="0" i="1" dirty="0" smtClean="0">
                                <a:solidFill>
                                  <a:srgbClr val="FFC000"/>
                                </a:solidFill>
                                <a:latin typeface="Cambria Math" panose="02040503050406030204" pitchFamily="18" charset="0"/>
                              </a:rPr>
                              <m:t>𝑡</m:t>
                            </m:r>
                            <m:r>
                              <a:rPr lang="en-US" altLang="zh-TW" sz="1200" b="0" i="1" dirty="0" smtClean="0">
                                <a:solidFill>
                                  <a:srgbClr val="FFC000"/>
                                </a:solidFill>
                                <a:latin typeface="Cambria Math" panose="02040503050406030204" pitchFamily="18" charset="0"/>
                              </a:rPr>
                              <m:t>1</m:t>
                            </m:r>
                          </m:sub>
                        </m:sSub>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28" name="文字方塊 27">
                  <a:extLst>
                    <a:ext uri="{FF2B5EF4-FFF2-40B4-BE49-F238E27FC236}">
                      <a16:creationId xmlns:a16="http://schemas.microsoft.com/office/drawing/2014/main" id="{7C61D147-21EE-47F5-A116-4D1E844D0D22}"/>
                    </a:ext>
                  </a:extLst>
                </p:cNvPr>
                <p:cNvSpPr txBox="1">
                  <a:spLocks noRot="1" noChangeAspect="1" noMove="1" noResize="1" noEditPoints="1" noAdjustHandles="1" noChangeArrowheads="1" noChangeShapeType="1" noTextEdit="1"/>
                </p:cNvSpPr>
                <p:nvPr/>
              </p:nvSpPr>
              <p:spPr>
                <a:xfrm>
                  <a:off x="4692462" y="5600329"/>
                  <a:ext cx="699228" cy="276999"/>
                </a:xfrm>
                <a:prstGeom prst="rect">
                  <a:avLst/>
                </a:prstGeom>
                <a:blipFill>
                  <a:blip r:embed="rId10"/>
                  <a:stretch>
                    <a:fillRect/>
                  </a:stretch>
                </a:blipFill>
              </p:spPr>
              <p:txBody>
                <a:bodyPr/>
                <a:lstStyle/>
                <a:p>
                  <a:r>
                    <a:rPr lang="zh-TW" altLang="en-US">
                      <a:noFill/>
                    </a:rPr>
                    <a:t> </a:t>
                  </a:r>
                </a:p>
              </p:txBody>
            </p:sp>
          </mc:Fallback>
        </mc:AlternateContent>
        <p:grpSp>
          <p:nvGrpSpPr>
            <p:cNvPr id="29" name="群組 28">
              <a:extLst>
                <a:ext uri="{FF2B5EF4-FFF2-40B4-BE49-F238E27FC236}">
                  <a16:creationId xmlns:a16="http://schemas.microsoft.com/office/drawing/2014/main" id="{BF3C96AD-362B-49BF-9C36-1791FF5A0F54}"/>
                </a:ext>
              </a:extLst>
            </p:cNvPr>
            <p:cNvGrpSpPr/>
            <p:nvPr/>
          </p:nvGrpSpPr>
          <p:grpSpPr>
            <a:xfrm>
              <a:off x="6592948" y="4406192"/>
              <a:ext cx="2229655" cy="1747608"/>
              <a:chOff x="5891040" y="989814"/>
              <a:chExt cx="3533946" cy="2708128"/>
            </a:xfrm>
          </p:grpSpPr>
          <p:sp>
            <p:nvSpPr>
              <p:cNvPr id="52" name="文字方塊 51">
                <a:extLst>
                  <a:ext uri="{FF2B5EF4-FFF2-40B4-BE49-F238E27FC236}">
                    <a16:creationId xmlns:a16="http://schemas.microsoft.com/office/drawing/2014/main" id="{220C3489-9C83-40C1-B86F-BFC64411DA36}"/>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53" name="文字方塊 52">
                <a:extLst>
                  <a:ext uri="{FF2B5EF4-FFF2-40B4-BE49-F238E27FC236}">
                    <a16:creationId xmlns:a16="http://schemas.microsoft.com/office/drawing/2014/main" id="{4E1CE9E3-0F8A-49FE-8A34-01250258AE2A}"/>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54" name="群組 53">
                <a:extLst>
                  <a:ext uri="{FF2B5EF4-FFF2-40B4-BE49-F238E27FC236}">
                    <a16:creationId xmlns:a16="http://schemas.microsoft.com/office/drawing/2014/main" id="{B28F1C83-2052-4D74-A7B7-4F6025670DDA}"/>
                  </a:ext>
                </a:extLst>
              </p:cNvPr>
              <p:cNvGrpSpPr/>
              <p:nvPr/>
            </p:nvGrpSpPr>
            <p:grpSpPr>
              <a:xfrm>
                <a:off x="6409132" y="989814"/>
                <a:ext cx="3015854" cy="2399864"/>
                <a:chOff x="6409132" y="989814"/>
                <a:chExt cx="3015854" cy="2399864"/>
              </a:xfrm>
            </p:grpSpPr>
            <p:cxnSp>
              <p:nvCxnSpPr>
                <p:cNvPr id="55" name="直線單箭頭接點 54">
                  <a:extLst>
                    <a:ext uri="{FF2B5EF4-FFF2-40B4-BE49-F238E27FC236}">
                      <a16:creationId xmlns:a16="http://schemas.microsoft.com/office/drawing/2014/main" id="{7373D394-8207-4D63-ACE5-D151A59717A9}"/>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88978155-1EC6-4CA1-B627-CCC41EB2C667}"/>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手繪多邊形: 圖案 56">
                  <a:extLst>
                    <a:ext uri="{FF2B5EF4-FFF2-40B4-BE49-F238E27FC236}">
                      <a16:creationId xmlns:a16="http://schemas.microsoft.com/office/drawing/2014/main" id="{8E87F434-2066-4C25-ADC3-E913D2423CCF}"/>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30" name="直線接點 29">
              <a:extLst>
                <a:ext uri="{FF2B5EF4-FFF2-40B4-BE49-F238E27FC236}">
                  <a16:creationId xmlns:a16="http://schemas.microsoft.com/office/drawing/2014/main" id="{9E50757B-E062-46C6-A614-3AD44C7E593B}"/>
                </a:ext>
              </a:extLst>
            </p:cNvPr>
            <p:cNvCxnSpPr>
              <a:cxnSpLocks/>
            </p:cNvCxnSpPr>
            <p:nvPr/>
          </p:nvCxnSpPr>
          <p:spPr>
            <a:xfrm>
              <a:off x="7743448" y="5137916"/>
              <a:ext cx="0" cy="74556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F1516462-3387-47C0-AC67-A98B312C3250}"/>
                    </a:ext>
                  </a:extLst>
                </p:cNvPr>
                <p:cNvSpPr/>
                <p:nvPr/>
              </p:nvSpPr>
              <p:spPr>
                <a:xfrm>
                  <a:off x="7126860" y="5311190"/>
                  <a:ext cx="432875" cy="276999"/>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1200" i="1" dirty="0" smtClean="0">
                                <a:solidFill>
                                  <a:srgbClr val="FFC000"/>
                                </a:solidFill>
                                <a:latin typeface="Cambria Math" panose="02040503050406030204" pitchFamily="18" charset="0"/>
                              </a:rPr>
                            </m:ctrlPr>
                          </m:sSubPr>
                          <m:e>
                            <m:r>
                              <a:rPr lang="en-US" altLang="zh-TW" sz="1200" i="1" dirty="0">
                                <a:solidFill>
                                  <a:srgbClr val="FFC000"/>
                                </a:solidFill>
                                <a:latin typeface="Cambria Math" panose="02040503050406030204" pitchFamily="18" charset="0"/>
                              </a:rPr>
                              <m:t>𝐸</m:t>
                            </m:r>
                          </m:e>
                          <m:sub>
                            <m:r>
                              <a:rPr lang="en-US" altLang="zh-TW" sz="1200" i="1" dirty="0">
                                <a:solidFill>
                                  <a:srgbClr val="FFC000"/>
                                </a:solidFill>
                                <a:latin typeface="Cambria Math" panose="02040503050406030204" pitchFamily="18" charset="0"/>
                              </a:rPr>
                              <m:t>𝑡</m:t>
                            </m:r>
                            <m:r>
                              <a:rPr lang="en-US" altLang="zh-TW" sz="1200" i="1" dirty="0">
                                <a:solidFill>
                                  <a:srgbClr val="FFC000"/>
                                </a:solidFill>
                                <a:latin typeface="Cambria Math" panose="02040503050406030204" pitchFamily="18" charset="0"/>
                              </a:rPr>
                              <m:t>1</m:t>
                            </m:r>
                          </m:sub>
                        </m:sSub>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31" name="矩形 30">
                  <a:extLst>
                    <a:ext uri="{FF2B5EF4-FFF2-40B4-BE49-F238E27FC236}">
                      <a16:creationId xmlns:a16="http://schemas.microsoft.com/office/drawing/2014/main" id="{F1516462-3387-47C0-AC67-A98B312C3250}"/>
                    </a:ext>
                  </a:extLst>
                </p:cNvPr>
                <p:cNvSpPr>
                  <a:spLocks noRot="1" noChangeAspect="1" noMove="1" noResize="1" noEditPoints="1" noAdjustHandles="1" noChangeArrowheads="1" noChangeShapeType="1" noTextEdit="1"/>
                </p:cNvSpPr>
                <p:nvPr/>
              </p:nvSpPr>
              <p:spPr>
                <a:xfrm>
                  <a:off x="7126860" y="5311190"/>
                  <a:ext cx="432875" cy="276999"/>
                </a:xfrm>
                <a:prstGeom prst="rect">
                  <a:avLst/>
                </a:prstGeom>
                <a:blipFill>
                  <a:blip r:embed="rId11"/>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8B2E0C26-F4B5-4B78-BC94-F2BF0182AF90}"/>
                    </a:ext>
                  </a:extLst>
                </p:cNvPr>
                <p:cNvSpPr txBox="1"/>
                <p:nvPr/>
              </p:nvSpPr>
              <p:spPr>
                <a:xfrm>
                  <a:off x="7581226" y="5335741"/>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00B050"/>
                                </a:solidFill>
                                <a:latin typeface="Cambria Math" panose="02040503050406030204" pitchFamily="18" charset="0"/>
                              </a:rPr>
                            </m:ctrlPr>
                          </m:sSubPr>
                          <m:e>
                            <m:r>
                              <a:rPr lang="en-US" altLang="zh-TW" sz="1200" i="1" dirty="0" smtClean="0">
                                <a:solidFill>
                                  <a:srgbClr val="00B050"/>
                                </a:solidFill>
                                <a:latin typeface="Cambria Math" panose="02040503050406030204" pitchFamily="18" charset="0"/>
                              </a:rPr>
                              <m:t>𝑥</m:t>
                            </m:r>
                          </m:e>
                          <m:sub>
                            <m:r>
                              <a:rPr lang="en-US" altLang="zh-TW" sz="1200" b="0" i="1" dirty="0" smtClean="0">
                                <a:solidFill>
                                  <a:srgbClr val="00B050"/>
                                </a:solidFill>
                                <a:latin typeface="Cambria Math" panose="02040503050406030204" pitchFamily="18" charset="0"/>
                              </a:rPr>
                              <m:t>1</m:t>
                            </m:r>
                          </m:sub>
                        </m:sSub>
                      </m:oMath>
                    </m:oMathPara>
                  </a14:m>
                  <a:endParaRPr lang="zh-TW" altLang="en-US" sz="12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8B2E0C26-F4B5-4B78-BC94-F2BF0182AF90}"/>
                    </a:ext>
                  </a:extLst>
                </p:cNvPr>
                <p:cNvSpPr txBox="1">
                  <a:spLocks noRot="1" noChangeAspect="1" noMove="1" noResize="1" noEditPoints="1" noAdjustHandles="1" noChangeArrowheads="1" noChangeShapeType="1" noTextEdit="1"/>
                </p:cNvSpPr>
                <p:nvPr/>
              </p:nvSpPr>
              <p:spPr>
                <a:xfrm>
                  <a:off x="7581226" y="5335741"/>
                  <a:ext cx="699228" cy="276999"/>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3CD871E3-7989-485D-A83E-545C797D0C84}"/>
                    </a:ext>
                  </a:extLst>
                </p:cNvPr>
                <p:cNvSpPr/>
                <p:nvPr/>
              </p:nvSpPr>
              <p:spPr>
                <a:xfrm>
                  <a:off x="7755829" y="5912644"/>
                  <a:ext cx="523477" cy="461665"/>
                </a:xfrm>
                <a:prstGeom prst="rect">
                  <a:avLst/>
                </a:prstGeom>
              </p:spPr>
              <p:txBody>
                <a:bodyPr wrap="none">
                  <a:spAutoFit/>
                </a:bodyPr>
                <a:lstStyle/>
                <a:p>
                  <a:pPr algn="ctr"/>
                  <a:r>
                    <a:rPr lang="en-US" altLang="zh-TW" sz="1200" b="0" dirty="0">
                      <a:solidFill>
                        <a:srgbClr val="00B05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solidFill>
                                <a:srgbClr val="00B050"/>
                              </a:solidFill>
                              <a:latin typeface="Cambria Math" panose="02040503050406030204" pitchFamily="18" charset="0"/>
                            </a:rPr>
                          </m:ctrlPr>
                        </m:sSubPr>
                        <m:e>
                          <m:r>
                            <a:rPr lang="en-US" altLang="zh-TW" sz="1200" i="1" dirty="0" smtClean="0">
                              <a:solidFill>
                                <a:srgbClr val="00B050"/>
                              </a:solidFill>
                              <a:latin typeface="Cambria Math" panose="02040503050406030204" pitchFamily="18" charset="0"/>
                            </a:rPr>
                            <m:t>𝐷</m:t>
                          </m:r>
                        </m:e>
                        <m:sub>
                          <m:r>
                            <a:rPr lang="en-US" altLang="zh-TW" sz="1200" i="1" dirty="0" smtClean="0">
                              <a:solidFill>
                                <a:srgbClr val="00B050"/>
                              </a:solidFill>
                              <a:latin typeface="Cambria Math" panose="02040503050406030204" pitchFamily="18" charset="0"/>
                            </a:rPr>
                            <m:t>𝑡</m:t>
                          </m:r>
                          <m:r>
                            <a:rPr lang="en-US" altLang="zh-TW" sz="1200" i="1" dirty="0" smtClean="0">
                              <a:solidFill>
                                <a:srgbClr val="00B050"/>
                              </a:solidFill>
                              <a:latin typeface="Cambria Math" panose="02040503050406030204" pitchFamily="18" charset="0"/>
                            </a:rPr>
                            <m:t>1+</m:t>
                          </m:r>
                        </m:sub>
                      </m:sSub>
                    </m:oMath>
                  </a14:m>
                  <a:endParaRPr lang="zh-TW" altLang="en-US" sz="1200" dirty="0">
                    <a:solidFill>
                      <a:srgbClr val="00B050"/>
                    </a:solidFill>
                    <a:latin typeface="Times New Roman" panose="02020603050405020304" pitchFamily="18" charset="0"/>
                    <a:cs typeface="Times New Roman" panose="02020603050405020304" pitchFamily="18" charset="0"/>
                  </a:endParaRPr>
                </a:p>
                <a:p>
                  <a:pPr algn="ctr"/>
                  <a:endParaRPr lang="en-US" altLang="zh-TW" sz="1200" i="1"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33" name="矩形 32">
                  <a:extLst>
                    <a:ext uri="{FF2B5EF4-FFF2-40B4-BE49-F238E27FC236}">
                      <a16:creationId xmlns:a16="http://schemas.microsoft.com/office/drawing/2014/main" id="{3CD871E3-7989-485D-A83E-545C797D0C84}"/>
                    </a:ext>
                  </a:extLst>
                </p:cNvPr>
                <p:cNvSpPr>
                  <a:spLocks noRot="1" noChangeAspect="1" noMove="1" noResize="1" noEditPoints="1" noAdjustHandles="1" noChangeArrowheads="1" noChangeShapeType="1" noTextEdit="1"/>
                </p:cNvSpPr>
                <p:nvPr/>
              </p:nvSpPr>
              <p:spPr>
                <a:xfrm>
                  <a:off x="7755829" y="5912644"/>
                  <a:ext cx="523477" cy="461665"/>
                </a:xfrm>
                <a:prstGeom prst="rect">
                  <a:avLst/>
                </a:prstGeom>
                <a:blipFill>
                  <a:blip r:embed="rId13"/>
                  <a:stretch>
                    <a:fillRect/>
                  </a:stretch>
                </a:blipFill>
              </p:spPr>
              <p:txBody>
                <a:bodyPr/>
                <a:lstStyle/>
                <a:p>
                  <a:r>
                    <a:rPr lang="zh-TW" altLang="en-US">
                      <a:noFill/>
                    </a:rPr>
                    <a:t> </a:t>
                  </a:r>
                </a:p>
              </p:txBody>
            </p:sp>
          </mc:Fallback>
        </mc:AlternateContent>
        <p:grpSp>
          <p:nvGrpSpPr>
            <p:cNvPr id="34" name="群組 33">
              <a:extLst>
                <a:ext uri="{FF2B5EF4-FFF2-40B4-BE49-F238E27FC236}">
                  <a16:creationId xmlns:a16="http://schemas.microsoft.com/office/drawing/2014/main" id="{2556E6A1-2F0E-467A-B8CC-0684E854B698}"/>
                </a:ext>
              </a:extLst>
            </p:cNvPr>
            <p:cNvGrpSpPr/>
            <p:nvPr/>
          </p:nvGrpSpPr>
          <p:grpSpPr>
            <a:xfrm>
              <a:off x="8757192" y="4406192"/>
              <a:ext cx="2229655" cy="1747608"/>
              <a:chOff x="5891040" y="989814"/>
              <a:chExt cx="3533946" cy="2708128"/>
            </a:xfrm>
          </p:grpSpPr>
          <p:sp>
            <p:nvSpPr>
              <p:cNvPr id="46" name="文字方塊 45">
                <a:extLst>
                  <a:ext uri="{FF2B5EF4-FFF2-40B4-BE49-F238E27FC236}">
                    <a16:creationId xmlns:a16="http://schemas.microsoft.com/office/drawing/2014/main" id="{68CBB600-09A0-4E1B-8B38-EB94B7467C15}"/>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47" name="文字方塊 46">
                <a:extLst>
                  <a:ext uri="{FF2B5EF4-FFF2-40B4-BE49-F238E27FC236}">
                    <a16:creationId xmlns:a16="http://schemas.microsoft.com/office/drawing/2014/main" id="{E938DB2D-F2FB-4D6B-823E-B9B46A7ECD11}"/>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48" name="群組 47">
                <a:extLst>
                  <a:ext uri="{FF2B5EF4-FFF2-40B4-BE49-F238E27FC236}">
                    <a16:creationId xmlns:a16="http://schemas.microsoft.com/office/drawing/2014/main" id="{A275B65A-40EE-4B79-A6E9-F30667C22E83}"/>
                  </a:ext>
                </a:extLst>
              </p:cNvPr>
              <p:cNvGrpSpPr/>
              <p:nvPr/>
            </p:nvGrpSpPr>
            <p:grpSpPr>
              <a:xfrm>
                <a:off x="6409132" y="989814"/>
                <a:ext cx="3015854" cy="2399864"/>
                <a:chOff x="6409132" y="989814"/>
                <a:chExt cx="3015854" cy="2399864"/>
              </a:xfrm>
            </p:grpSpPr>
            <p:cxnSp>
              <p:nvCxnSpPr>
                <p:cNvPr id="49" name="直線單箭頭接點 48">
                  <a:extLst>
                    <a:ext uri="{FF2B5EF4-FFF2-40B4-BE49-F238E27FC236}">
                      <a16:creationId xmlns:a16="http://schemas.microsoft.com/office/drawing/2014/main" id="{55CCE534-535D-4E78-A191-E65CA2C9AC6B}"/>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784A22B8-8575-4D9F-B901-CFE6EBFD99AF}"/>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手繪多邊形: 圖案 50">
                  <a:extLst>
                    <a:ext uri="{FF2B5EF4-FFF2-40B4-BE49-F238E27FC236}">
                      <a16:creationId xmlns:a16="http://schemas.microsoft.com/office/drawing/2014/main" id="{9C345F7E-A425-423F-A451-73E9EC226F32}"/>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8D0398B6-5711-423E-8267-4859BF9E1C10}"/>
                    </a:ext>
                  </a:extLst>
                </p:cNvPr>
                <p:cNvSpPr txBox="1"/>
                <p:nvPr/>
              </p:nvSpPr>
              <p:spPr>
                <a:xfrm>
                  <a:off x="9391421" y="5903234"/>
                  <a:ext cx="1248675" cy="276999"/>
                </a:xfrm>
                <a:prstGeom prst="rect">
                  <a:avLst/>
                </a:prstGeom>
                <a:noFill/>
              </p:spPr>
              <p:txBody>
                <a:bodyPr wrap="none" rtlCol="0">
                  <a:spAutoFit/>
                </a:bodyPr>
                <a:lstStyle/>
                <a:p>
                  <a:pPr algn="ctr"/>
                  <a:r>
                    <a:rPr lang="en-US" altLang="zh-TW" sz="1200" b="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solidFill>
                                <a:srgbClr val="0070C0"/>
                              </a:solidFill>
                              <a:latin typeface="Cambria Math" panose="02040503050406030204" pitchFamily="18" charset="0"/>
                            </a:rPr>
                          </m:ctrlPr>
                        </m:sSubPr>
                        <m:e>
                          <m:r>
                            <a:rPr lang="en-US" altLang="zh-TW" sz="1200" i="1" dirty="0" smtClean="0">
                              <a:solidFill>
                                <a:srgbClr val="0070C0"/>
                              </a:solidFill>
                              <a:latin typeface="Cambria Math" panose="02040503050406030204" pitchFamily="18" charset="0"/>
                            </a:rPr>
                            <m:t>𝐷</m:t>
                          </m:r>
                        </m:e>
                        <m:sub>
                          <m:r>
                            <a:rPr lang="en-US" altLang="zh-TW" sz="1200" i="1" dirty="0" smtClean="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2</m:t>
                          </m:r>
                        </m:sub>
                      </m:sSub>
                      <m:r>
                        <a:rPr lang="en-US" altLang="zh-TW" sz="1200" b="0" i="1" dirty="0" smtClean="0">
                          <a:solidFill>
                            <a:srgbClr val="0070C0"/>
                          </a:solidFill>
                          <a:latin typeface="Cambria Math" panose="02040503050406030204" pitchFamily="18" charset="0"/>
                        </a:rPr>
                        <m:t>=</m:t>
                      </m:r>
                      <m:sSup>
                        <m:sSupPr>
                          <m:ctrlPr>
                            <a:rPr lang="en-US" altLang="zh-TW" sz="1200" b="0" i="1" dirty="0" smtClean="0">
                              <a:solidFill>
                                <a:srgbClr val="0070C0"/>
                              </a:solidFill>
                              <a:latin typeface="Cambria Math" panose="02040503050406030204" pitchFamily="18" charset="0"/>
                            </a:rPr>
                          </m:ctrlPr>
                        </m:sSupPr>
                        <m:e>
                          <m:r>
                            <a:rPr lang="en-US" altLang="zh-TW" sz="1200" b="0" i="1" dirty="0" smtClean="0">
                              <a:solidFill>
                                <a:srgbClr val="0070C0"/>
                              </a:solidFill>
                              <a:latin typeface="Cambria Math" panose="02040503050406030204" pitchFamily="18" charset="0"/>
                            </a:rPr>
                            <m:t>𝑒</m:t>
                          </m:r>
                        </m:e>
                        <m:sup>
                          <m:r>
                            <a:rPr lang="en-US" altLang="zh-TW" sz="1200" b="0" i="1" dirty="0" smtClean="0">
                              <a:solidFill>
                                <a:srgbClr val="0070C0"/>
                              </a:solidFill>
                              <a:latin typeface="Cambria Math" panose="02040503050406030204" pitchFamily="18" charset="0"/>
                            </a:rPr>
                            <m:t>−</m:t>
                          </m:r>
                          <m:r>
                            <a:rPr lang="en-US" altLang="zh-TW" sz="1200" b="0" i="1" dirty="0" smtClean="0">
                              <a:solidFill>
                                <a:srgbClr val="0070C0"/>
                              </a:solidFill>
                              <a:latin typeface="Cambria Math" panose="02040503050406030204" pitchFamily="18" charset="0"/>
                            </a:rPr>
                            <m:t>𝜌𝜏</m:t>
                          </m:r>
                        </m:sup>
                      </m:sSup>
                      <m:sSub>
                        <m:sSubPr>
                          <m:ctrlPr>
                            <a:rPr lang="en-US" altLang="zh-TW" sz="1200" i="1" dirty="0">
                              <a:solidFill>
                                <a:srgbClr val="0070C0"/>
                              </a:solidFill>
                              <a:latin typeface="Cambria Math" panose="02040503050406030204" pitchFamily="18" charset="0"/>
                            </a:rPr>
                          </m:ctrlPr>
                        </m:sSubPr>
                        <m:e>
                          <m:r>
                            <a:rPr lang="en-US" altLang="zh-TW" sz="1200" i="1" dirty="0">
                              <a:solidFill>
                                <a:srgbClr val="0070C0"/>
                              </a:solidFill>
                              <a:latin typeface="Cambria Math" panose="02040503050406030204" pitchFamily="18" charset="0"/>
                            </a:rPr>
                            <m:t>𝐷</m:t>
                          </m:r>
                        </m:e>
                        <m:sub>
                          <m:r>
                            <a:rPr lang="en-US" altLang="zh-TW" sz="1200" i="1" dirty="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1+</m:t>
                          </m:r>
                        </m:sub>
                      </m:sSub>
                    </m:oMath>
                  </a14:m>
                  <a:endParaRPr lang="en-US" altLang="zh-TW" sz="1200" i="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5" name="文字方塊 34">
                  <a:extLst>
                    <a:ext uri="{FF2B5EF4-FFF2-40B4-BE49-F238E27FC236}">
                      <a16:creationId xmlns:a16="http://schemas.microsoft.com/office/drawing/2014/main" id="{8D0398B6-5711-423E-8267-4859BF9E1C10}"/>
                    </a:ext>
                  </a:extLst>
                </p:cNvPr>
                <p:cNvSpPr txBox="1">
                  <a:spLocks noRot="1" noChangeAspect="1" noMove="1" noResize="1" noEditPoints="1" noAdjustHandles="1" noChangeArrowheads="1" noChangeShapeType="1" noTextEdit="1"/>
                </p:cNvSpPr>
                <p:nvPr/>
              </p:nvSpPr>
              <p:spPr>
                <a:xfrm>
                  <a:off x="9391421" y="5903234"/>
                  <a:ext cx="1248675" cy="276999"/>
                </a:xfrm>
                <a:prstGeom prst="rect">
                  <a:avLst/>
                </a:prstGeom>
                <a:blipFill>
                  <a:blip r:embed="rId14"/>
                  <a:stretch>
                    <a:fillRect/>
                  </a:stretch>
                </a:blipFill>
              </p:spPr>
              <p:txBody>
                <a:bodyPr/>
                <a:lstStyle/>
                <a:p>
                  <a:r>
                    <a:rPr lang="zh-TW" altLang="en-US">
                      <a:noFill/>
                    </a:rPr>
                    <a:t> </a:t>
                  </a:r>
                </a:p>
              </p:txBody>
            </p:sp>
          </mc:Fallback>
        </mc:AlternateContent>
        <p:cxnSp>
          <p:nvCxnSpPr>
            <p:cNvPr id="36" name="直線接點 35">
              <a:extLst>
                <a:ext uri="{FF2B5EF4-FFF2-40B4-BE49-F238E27FC236}">
                  <a16:creationId xmlns:a16="http://schemas.microsoft.com/office/drawing/2014/main" id="{D76853EF-EE3B-45B8-9F6D-4ABA9779AE16}"/>
                </a:ext>
              </a:extLst>
            </p:cNvPr>
            <p:cNvCxnSpPr>
              <a:cxnSpLocks/>
            </p:cNvCxnSpPr>
            <p:nvPr/>
          </p:nvCxnSpPr>
          <p:spPr>
            <a:xfrm>
              <a:off x="9968826" y="5171547"/>
              <a:ext cx="0" cy="6782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0EE1957C-FD59-429F-A3BA-F652FA62A22A}"/>
                    </a:ext>
                  </a:extLst>
                </p:cNvPr>
                <p:cNvSpPr txBox="1"/>
                <p:nvPr/>
              </p:nvSpPr>
              <p:spPr>
                <a:xfrm>
                  <a:off x="9306416" y="5211331"/>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i="1" dirty="0" smtClean="0">
                            <a:solidFill>
                              <a:srgbClr val="0070C0"/>
                            </a:solidFill>
                            <a:latin typeface="Cambria Math" panose="02040503050406030204" pitchFamily="18" charset="0"/>
                          </a:rPr>
                          <m:t>𝐹</m:t>
                        </m:r>
                        <m:r>
                          <a:rPr lang="en-US" altLang="zh-TW" sz="1200" i="1" dirty="0" smtClean="0">
                            <a:solidFill>
                              <a:srgbClr val="0070C0"/>
                            </a:solidFill>
                            <a:latin typeface="Cambria Math" panose="02040503050406030204" pitchFamily="18" charset="0"/>
                          </a:rPr>
                          <m:t>(</m:t>
                        </m:r>
                        <m:sSub>
                          <m:sSubPr>
                            <m:ctrlPr>
                              <a:rPr lang="en-US" altLang="zh-TW" sz="1200" b="0" i="1" dirty="0" smtClean="0">
                                <a:solidFill>
                                  <a:srgbClr val="0070C0"/>
                                </a:solidFill>
                                <a:latin typeface="Cambria Math" panose="02040503050406030204" pitchFamily="18" charset="0"/>
                              </a:rPr>
                            </m:ctrlPr>
                          </m:sSubPr>
                          <m:e>
                            <m:r>
                              <a:rPr lang="en-US" altLang="zh-TW" sz="1200" i="1" dirty="0" smtClean="0">
                                <a:solidFill>
                                  <a:srgbClr val="0070C0"/>
                                </a:solidFill>
                                <a:latin typeface="Cambria Math" panose="02040503050406030204" pitchFamily="18" charset="0"/>
                              </a:rPr>
                              <m:t>𝐷</m:t>
                            </m:r>
                          </m:e>
                          <m:sub>
                            <m:r>
                              <a:rPr lang="en-US" altLang="zh-TW" sz="1200" i="1" dirty="0" smtClean="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2</m:t>
                            </m:r>
                          </m:sub>
                        </m:sSub>
                        <m:r>
                          <a:rPr lang="en-US" altLang="zh-TW" sz="1200" i="1" dirty="0" smtClean="0">
                            <a:solidFill>
                              <a:srgbClr val="0070C0"/>
                            </a:solidFill>
                            <a:latin typeface="Cambria Math" panose="02040503050406030204" pitchFamily="18" charset="0"/>
                          </a:rPr>
                          <m:t>)</m:t>
                        </m:r>
                      </m:oMath>
                    </m:oMathPara>
                  </a14:m>
                  <a:endParaRPr lang="zh-TW" altLang="en-US"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7" name="文字方塊 36">
                  <a:extLst>
                    <a:ext uri="{FF2B5EF4-FFF2-40B4-BE49-F238E27FC236}">
                      <a16:creationId xmlns:a16="http://schemas.microsoft.com/office/drawing/2014/main" id="{0EE1957C-FD59-429F-A3BA-F652FA62A22A}"/>
                    </a:ext>
                  </a:extLst>
                </p:cNvPr>
                <p:cNvSpPr txBox="1">
                  <a:spLocks noRot="1" noChangeAspect="1" noMove="1" noResize="1" noEditPoints="1" noAdjustHandles="1" noChangeArrowheads="1" noChangeShapeType="1" noTextEdit="1"/>
                </p:cNvSpPr>
                <p:nvPr/>
              </p:nvSpPr>
              <p:spPr>
                <a:xfrm>
                  <a:off x="9306416" y="5211331"/>
                  <a:ext cx="699228" cy="276999"/>
                </a:xfrm>
                <a:prstGeom prst="rect">
                  <a:avLst/>
                </a:prstGeom>
                <a:blipFill>
                  <a:blip r:embed="rId15"/>
                  <a:stretch>
                    <a:fillRect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DB1182A2-7075-4F4C-87A1-48F35E313A45}"/>
                    </a:ext>
                  </a:extLst>
                </p:cNvPr>
                <p:cNvSpPr txBox="1"/>
                <p:nvPr/>
              </p:nvSpPr>
              <p:spPr>
                <a:xfrm>
                  <a:off x="9230413" y="5545148"/>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200" b="0" i="1" dirty="0" smtClean="0">
                            <a:solidFill>
                              <a:srgbClr val="0070C0"/>
                            </a:solidFill>
                            <a:latin typeface="Cambria Math" panose="02040503050406030204" pitchFamily="18" charset="0"/>
                          </a:rPr>
                          <m:t>=</m:t>
                        </m:r>
                        <m:sSub>
                          <m:sSubPr>
                            <m:ctrlPr>
                              <a:rPr lang="en-US" altLang="zh-TW" sz="1200" b="0" i="1" dirty="0" smtClean="0">
                                <a:solidFill>
                                  <a:srgbClr val="0070C0"/>
                                </a:solidFill>
                                <a:latin typeface="Cambria Math" panose="02040503050406030204" pitchFamily="18" charset="0"/>
                              </a:rPr>
                            </m:ctrlPr>
                          </m:sSubPr>
                          <m:e>
                            <m:r>
                              <a:rPr lang="en-US" altLang="zh-TW" sz="1200" b="0" i="1" dirty="0" smtClean="0">
                                <a:solidFill>
                                  <a:srgbClr val="0070C0"/>
                                </a:solidFill>
                                <a:latin typeface="Cambria Math" panose="02040503050406030204" pitchFamily="18" charset="0"/>
                              </a:rPr>
                              <m:t>𝐸</m:t>
                            </m:r>
                          </m:e>
                          <m:sub>
                            <m:r>
                              <a:rPr lang="en-US" altLang="zh-TW" sz="1200" b="0" i="1" dirty="0" smtClean="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2</m:t>
                            </m:r>
                          </m:sub>
                        </m:sSub>
                      </m:oMath>
                    </m:oMathPara>
                  </a14:m>
                  <a:endParaRPr lang="zh-TW" altLang="en-US"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38" name="文字方塊 37">
                  <a:extLst>
                    <a:ext uri="{FF2B5EF4-FFF2-40B4-BE49-F238E27FC236}">
                      <a16:creationId xmlns:a16="http://schemas.microsoft.com/office/drawing/2014/main" id="{DB1182A2-7075-4F4C-87A1-48F35E313A45}"/>
                    </a:ext>
                  </a:extLst>
                </p:cNvPr>
                <p:cNvSpPr txBox="1">
                  <a:spLocks noRot="1" noChangeAspect="1" noMove="1" noResize="1" noEditPoints="1" noAdjustHandles="1" noChangeArrowheads="1" noChangeShapeType="1" noTextEdit="1"/>
                </p:cNvSpPr>
                <p:nvPr/>
              </p:nvSpPr>
              <p:spPr>
                <a:xfrm>
                  <a:off x="9230413" y="5545148"/>
                  <a:ext cx="699228" cy="276999"/>
                </a:xfrm>
                <a:prstGeom prst="rect">
                  <a:avLst/>
                </a:prstGeom>
                <a:blipFill>
                  <a:blip r:embed="rId16"/>
                  <a:stretch>
                    <a:fillRect/>
                  </a:stretch>
                </a:blipFill>
              </p:spPr>
              <p:txBody>
                <a:bodyPr/>
                <a:lstStyle/>
                <a:p>
                  <a:r>
                    <a:rPr lang="zh-TW" altLang="en-US">
                      <a:noFill/>
                    </a:rPr>
                    <a:t> </a:t>
                  </a:r>
                </a:p>
              </p:txBody>
            </p:sp>
          </mc:Fallback>
        </mc:AlternateContent>
        <p:sp>
          <p:nvSpPr>
            <p:cNvPr id="42" name="手繪多邊形: 圖案 41">
              <a:extLst>
                <a:ext uri="{FF2B5EF4-FFF2-40B4-BE49-F238E27FC236}">
                  <a16:creationId xmlns:a16="http://schemas.microsoft.com/office/drawing/2014/main" id="{25792CF6-5097-4E7B-A4B0-5CAE843ED393}"/>
                </a:ext>
              </a:extLst>
            </p:cNvPr>
            <p:cNvSpPr/>
            <p:nvPr/>
          </p:nvSpPr>
          <p:spPr>
            <a:xfrm>
              <a:off x="5497246" y="5203362"/>
              <a:ext cx="932463" cy="646180"/>
            </a:xfrm>
            <a:custGeom>
              <a:avLst/>
              <a:gdLst>
                <a:gd name="connsiteX0" fmla="*/ 0 w 1074656"/>
                <a:gd name="connsiteY0" fmla="*/ 0 h 744717"/>
                <a:gd name="connsiteX1" fmla="*/ 0 w 1074656"/>
                <a:gd name="connsiteY1" fmla="*/ 735290 h 744717"/>
                <a:gd name="connsiteX2" fmla="*/ 1074656 w 1074656"/>
                <a:gd name="connsiteY2" fmla="*/ 744717 h 744717"/>
                <a:gd name="connsiteX3" fmla="*/ 1074656 w 1074656"/>
                <a:gd name="connsiteY3" fmla="*/ 301657 h 744717"/>
                <a:gd name="connsiteX4" fmla="*/ 0 w 1074656"/>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56" h="744717">
                  <a:moveTo>
                    <a:pt x="0" y="0"/>
                  </a:moveTo>
                  <a:lnTo>
                    <a:pt x="0" y="735290"/>
                  </a:lnTo>
                  <a:lnTo>
                    <a:pt x="1074656" y="744717"/>
                  </a:lnTo>
                  <a:lnTo>
                    <a:pt x="1074656" y="30165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43" name="手繪多邊形: 圖案 42">
              <a:extLst>
                <a:ext uri="{FF2B5EF4-FFF2-40B4-BE49-F238E27FC236}">
                  <a16:creationId xmlns:a16="http://schemas.microsoft.com/office/drawing/2014/main" id="{AE986938-C75F-4903-BF46-DE581A3308E4}"/>
                </a:ext>
              </a:extLst>
            </p:cNvPr>
            <p:cNvSpPr/>
            <p:nvPr/>
          </p:nvSpPr>
          <p:spPr>
            <a:xfrm>
              <a:off x="10017198" y="5203457"/>
              <a:ext cx="856501" cy="654360"/>
            </a:xfrm>
            <a:custGeom>
              <a:avLst/>
              <a:gdLst>
                <a:gd name="connsiteX0" fmla="*/ 0 w 904973"/>
                <a:gd name="connsiteY0" fmla="*/ 0 h 754144"/>
                <a:gd name="connsiteX1" fmla="*/ 0 w 904973"/>
                <a:gd name="connsiteY1" fmla="*/ 744718 h 754144"/>
                <a:gd name="connsiteX2" fmla="*/ 904973 w 904973"/>
                <a:gd name="connsiteY2" fmla="*/ 754144 h 754144"/>
                <a:gd name="connsiteX3" fmla="*/ 895547 w 904973"/>
                <a:gd name="connsiteY3" fmla="*/ 292231 h 754144"/>
                <a:gd name="connsiteX4" fmla="*/ 0 w 904973"/>
                <a:gd name="connsiteY4" fmla="*/ 0 h 75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973" h="754144">
                  <a:moveTo>
                    <a:pt x="0" y="0"/>
                  </a:moveTo>
                  <a:lnTo>
                    <a:pt x="0" y="744718"/>
                  </a:lnTo>
                  <a:lnTo>
                    <a:pt x="904973" y="754144"/>
                  </a:lnTo>
                  <a:lnTo>
                    <a:pt x="895547" y="29223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cxnSp>
          <p:nvCxnSpPr>
            <p:cNvPr id="44" name="直線接點 43">
              <a:extLst>
                <a:ext uri="{FF2B5EF4-FFF2-40B4-BE49-F238E27FC236}">
                  <a16:creationId xmlns:a16="http://schemas.microsoft.com/office/drawing/2014/main" id="{FB2A4263-005C-456C-81C9-2AD80036E58B}"/>
                </a:ext>
              </a:extLst>
            </p:cNvPr>
            <p:cNvCxnSpPr/>
            <p:nvPr/>
          </p:nvCxnSpPr>
          <p:spPr>
            <a:xfrm>
              <a:off x="8034803" y="5205114"/>
              <a:ext cx="0" cy="6962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手繪多邊形: 圖案 44">
              <a:extLst>
                <a:ext uri="{FF2B5EF4-FFF2-40B4-BE49-F238E27FC236}">
                  <a16:creationId xmlns:a16="http://schemas.microsoft.com/office/drawing/2014/main" id="{6EF74E36-E98F-445D-8855-4644B53AD9D7}"/>
                </a:ext>
              </a:extLst>
            </p:cNvPr>
            <p:cNvSpPr/>
            <p:nvPr/>
          </p:nvSpPr>
          <p:spPr>
            <a:xfrm>
              <a:off x="8068273" y="5269707"/>
              <a:ext cx="638001" cy="588924"/>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sp>
        <p:nvSpPr>
          <p:cNvPr id="76" name="文字方塊 75">
            <a:extLst>
              <a:ext uri="{FF2B5EF4-FFF2-40B4-BE49-F238E27FC236}">
                <a16:creationId xmlns:a16="http://schemas.microsoft.com/office/drawing/2014/main" id="{50546212-4354-44C1-BD53-0E11C16A09A5}"/>
              </a:ext>
            </a:extLst>
          </p:cNvPr>
          <p:cNvSpPr txBox="1"/>
          <p:nvPr/>
        </p:nvSpPr>
        <p:spPr>
          <a:xfrm>
            <a:off x="11446181" y="5067687"/>
            <a:ext cx="41549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77" name="圖片 76">
            <a:extLst>
              <a:ext uri="{FF2B5EF4-FFF2-40B4-BE49-F238E27FC236}">
                <a16:creationId xmlns:a16="http://schemas.microsoft.com/office/drawing/2014/main" id="{A071574D-9B68-41F0-899C-9715D272DA15}"/>
              </a:ext>
            </a:extLst>
          </p:cNvPr>
          <p:cNvPicPr>
            <a:picLocks noChangeAspect="1"/>
          </p:cNvPicPr>
          <p:nvPr/>
        </p:nvPicPr>
        <p:blipFill>
          <a:blip r:embed="rId17"/>
          <a:stretch>
            <a:fillRect/>
          </a:stretch>
        </p:blipFill>
        <p:spPr>
          <a:xfrm>
            <a:off x="2745946" y="1361206"/>
            <a:ext cx="4663844" cy="967824"/>
          </a:xfrm>
          <a:prstGeom prst="rect">
            <a:avLst/>
          </a:prstGeom>
        </p:spPr>
      </p:pic>
      <p:pic>
        <p:nvPicPr>
          <p:cNvPr id="79" name="圖片 78">
            <a:extLst>
              <a:ext uri="{FF2B5EF4-FFF2-40B4-BE49-F238E27FC236}">
                <a16:creationId xmlns:a16="http://schemas.microsoft.com/office/drawing/2014/main" id="{F390C413-85F6-4E5A-A33F-3EFC3535445A}"/>
              </a:ext>
            </a:extLst>
          </p:cNvPr>
          <p:cNvPicPr>
            <a:picLocks noChangeAspect="1"/>
          </p:cNvPicPr>
          <p:nvPr/>
        </p:nvPicPr>
        <p:blipFill>
          <a:blip r:embed="rId18"/>
          <a:stretch>
            <a:fillRect/>
          </a:stretch>
        </p:blipFill>
        <p:spPr>
          <a:xfrm>
            <a:off x="6768256" y="3065666"/>
            <a:ext cx="5323220" cy="323752"/>
          </a:xfrm>
          <a:prstGeom prst="rect">
            <a:avLst/>
          </a:prstGeom>
        </p:spPr>
      </p:pic>
      <p:sp>
        <p:nvSpPr>
          <p:cNvPr id="78" name="矩形 77">
            <a:extLst>
              <a:ext uri="{FF2B5EF4-FFF2-40B4-BE49-F238E27FC236}">
                <a16:creationId xmlns:a16="http://schemas.microsoft.com/office/drawing/2014/main" id="{061349AE-C6FB-42E4-992D-84766BBA10B1}"/>
              </a:ext>
            </a:extLst>
          </p:cNvPr>
          <p:cNvSpPr/>
          <p:nvPr/>
        </p:nvSpPr>
        <p:spPr>
          <a:xfrm>
            <a:off x="359275" y="570926"/>
            <a:ext cx="424827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Optimal strategy in Model 2</a:t>
            </a:r>
          </a:p>
        </p:txBody>
      </p:sp>
      <p:pic>
        <p:nvPicPr>
          <p:cNvPr id="81" name="圖片 80">
            <a:extLst>
              <a:ext uri="{FF2B5EF4-FFF2-40B4-BE49-F238E27FC236}">
                <a16:creationId xmlns:a16="http://schemas.microsoft.com/office/drawing/2014/main" id="{2873F007-B51F-49D9-B4FC-8A63ACF3EA0B}"/>
              </a:ext>
            </a:extLst>
          </p:cNvPr>
          <p:cNvPicPr>
            <a:picLocks noChangeAspect="1"/>
          </p:cNvPicPr>
          <p:nvPr/>
        </p:nvPicPr>
        <p:blipFill>
          <a:blip r:embed="rId19"/>
          <a:stretch>
            <a:fillRect/>
          </a:stretch>
        </p:blipFill>
        <p:spPr>
          <a:xfrm>
            <a:off x="6492942" y="3689322"/>
            <a:ext cx="4761967" cy="600846"/>
          </a:xfrm>
          <a:prstGeom prst="rect">
            <a:avLst/>
          </a:prstGeom>
          <a:ln>
            <a:solidFill>
              <a:srgbClr val="FF0000"/>
            </a:solidFill>
          </a:ln>
        </p:spPr>
      </p:pic>
      <p:sp>
        <p:nvSpPr>
          <p:cNvPr id="3" name="投影片編號版面配置區 2">
            <a:extLst>
              <a:ext uri="{FF2B5EF4-FFF2-40B4-BE49-F238E27FC236}">
                <a16:creationId xmlns:a16="http://schemas.microsoft.com/office/drawing/2014/main" id="{F165B18F-19A7-47B3-9E69-1DEE9383D6C1}"/>
              </a:ext>
            </a:extLst>
          </p:cNvPr>
          <p:cNvSpPr>
            <a:spLocks noGrp="1"/>
          </p:cNvSpPr>
          <p:nvPr>
            <p:ph type="sldNum" sz="quarter" idx="12"/>
          </p:nvPr>
        </p:nvSpPr>
        <p:spPr/>
        <p:txBody>
          <a:bodyPr/>
          <a:lstStyle/>
          <a:p>
            <a:fld id="{DE0D4436-E364-443D-92F4-0BA62D2A4894}" type="slidenum">
              <a:rPr lang="zh-TW" altLang="en-US" smtClean="0"/>
              <a:t>15</a:t>
            </a:fld>
            <a:endParaRPr lang="zh-TW" altLang="en-US"/>
          </a:p>
        </p:txBody>
      </p:sp>
      <p:sp>
        <p:nvSpPr>
          <p:cNvPr id="82" name="文字方塊 81">
            <a:extLst>
              <a:ext uri="{FF2B5EF4-FFF2-40B4-BE49-F238E27FC236}">
                <a16:creationId xmlns:a16="http://schemas.microsoft.com/office/drawing/2014/main" id="{44464105-5ACE-4AA7-9BA8-D94C90F07D93}"/>
              </a:ext>
            </a:extLst>
          </p:cNvPr>
          <p:cNvSpPr txBox="1"/>
          <p:nvPr/>
        </p:nvSpPr>
        <p:spPr>
          <a:xfrm>
            <a:off x="5557148" y="359162"/>
            <a:ext cx="6453877" cy="646331"/>
          </a:xfrm>
          <a:prstGeom prst="rect">
            <a:avLst/>
          </a:prstGeom>
          <a:noFill/>
          <a:ln>
            <a:solidFill>
              <a:srgbClr val="FF0000"/>
            </a:solidFill>
          </a:ln>
        </p:spPr>
        <p:txBody>
          <a:bodyPr wrap="square">
            <a:spAutoFit/>
          </a:bodyPr>
          <a:lstStyle/>
          <a:p>
            <a:r>
              <a:rPr lang="en-US" altLang="zh-TW" b="0" i="0" dirty="0">
                <a:effectLst/>
                <a:latin typeface="Times New Roman" panose="02020603050405020304" pitchFamily="18" charset="0"/>
                <a:cs typeface="Times New Roman" panose="02020603050405020304" pitchFamily="18" charset="0"/>
              </a:rPr>
              <a:t>Each trade controls the extent to which the price is pushed upwards, following the price recovery amount described in model 2.</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16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15D2916-B707-43B5-9CCC-160FF184E148}"/>
              </a:ext>
            </a:extLst>
          </p:cNvPr>
          <p:cNvSpPr/>
          <p:nvPr/>
        </p:nvSpPr>
        <p:spPr>
          <a:xfrm>
            <a:off x="359275" y="570926"/>
            <a:ext cx="2454518"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p>
        </p:txBody>
      </p:sp>
      <p:pic>
        <p:nvPicPr>
          <p:cNvPr id="4" name="圖片 3">
            <a:extLst>
              <a:ext uri="{FF2B5EF4-FFF2-40B4-BE49-F238E27FC236}">
                <a16:creationId xmlns:a16="http://schemas.microsoft.com/office/drawing/2014/main" id="{5A49C363-25AA-47B1-8E60-B16DCF4EE13C}"/>
              </a:ext>
            </a:extLst>
          </p:cNvPr>
          <p:cNvPicPr>
            <a:picLocks noChangeAspect="1"/>
          </p:cNvPicPr>
          <p:nvPr/>
        </p:nvPicPr>
        <p:blipFill>
          <a:blip r:embed="rId2"/>
          <a:stretch>
            <a:fillRect/>
          </a:stretch>
        </p:blipFill>
        <p:spPr>
          <a:xfrm>
            <a:off x="2813793" y="1428722"/>
            <a:ext cx="2507079" cy="838945"/>
          </a:xfrm>
          <a:prstGeom prst="rect">
            <a:avLst/>
          </a:prstGeom>
        </p:spPr>
      </p:pic>
      <p:pic>
        <p:nvPicPr>
          <p:cNvPr id="10" name="圖片 9">
            <a:extLst>
              <a:ext uri="{FF2B5EF4-FFF2-40B4-BE49-F238E27FC236}">
                <a16:creationId xmlns:a16="http://schemas.microsoft.com/office/drawing/2014/main" id="{71FE9134-1CB4-4957-9B1F-C4EA55CFB4B7}"/>
              </a:ext>
            </a:extLst>
          </p:cNvPr>
          <p:cNvPicPr>
            <a:picLocks noChangeAspect="1"/>
          </p:cNvPicPr>
          <p:nvPr/>
        </p:nvPicPr>
        <p:blipFill>
          <a:blip r:embed="rId3"/>
          <a:stretch>
            <a:fillRect/>
          </a:stretch>
        </p:blipFill>
        <p:spPr>
          <a:xfrm>
            <a:off x="420513" y="2715212"/>
            <a:ext cx="4426827" cy="1150822"/>
          </a:xfrm>
          <a:prstGeom prst="rect">
            <a:avLst/>
          </a:prstGeom>
        </p:spPr>
      </p:pic>
      <p:pic>
        <p:nvPicPr>
          <p:cNvPr id="11" name="圖片 10">
            <a:extLst>
              <a:ext uri="{FF2B5EF4-FFF2-40B4-BE49-F238E27FC236}">
                <a16:creationId xmlns:a16="http://schemas.microsoft.com/office/drawing/2014/main" id="{2BFA4458-CAF2-4D27-93BF-E16227F9FCD0}"/>
              </a:ext>
            </a:extLst>
          </p:cNvPr>
          <p:cNvPicPr>
            <a:picLocks noChangeAspect="1"/>
          </p:cNvPicPr>
          <p:nvPr/>
        </p:nvPicPr>
        <p:blipFill>
          <a:blip r:embed="rId4"/>
          <a:stretch>
            <a:fillRect/>
          </a:stretch>
        </p:blipFill>
        <p:spPr>
          <a:xfrm>
            <a:off x="199514" y="4359543"/>
            <a:ext cx="5032925" cy="1357970"/>
          </a:xfrm>
          <a:prstGeom prst="rect">
            <a:avLst/>
          </a:prstGeom>
        </p:spPr>
      </p:pic>
      <p:sp>
        <p:nvSpPr>
          <p:cNvPr id="12" name="文字方塊 11">
            <a:extLst>
              <a:ext uri="{FF2B5EF4-FFF2-40B4-BE49-F238E27FC236}">
                <a16:creationId xmlns:a16="http://schemas.microsoft.com/office/drawing/2014/main" id="{C5EAAFFF-3B4F-42CE-B50C-65A8CB10B523}"/>
              </a:ext>
            </a:extLst>
          </p:cNvPr>
          <p:cNvSpPr txBox="1"/>
          <p:nvPr/>
        </p:nvSpPr>
        <p:spPr>
          <a:xfrm>
            <a:off x="365176" y="1663529"/>
            <a:ext cx="2600392"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Assume shape function</a:t>
            </a:r>
            <a:r>
              <a:rPr lang="zh-TW"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5DDBDBF4-77D6-406E-A47B-491D9B3880D0}"/>
                  </a:ext>
                </a:extLst>
              </p:cNvPr>
              <p:cNvSpPr/>
              <p:nvPr/>
            </p:nvSpPr>
            <p:spPr>
              <a:xfrm>
                <a:off x="5886548" y="930217"/>
                <a:ext cx="6096000" cy="3505896"/>
              </a:xfrm>
              <a:prstGeom prst="rect">
                <a:avLst/>
              </a:prstGeom>
            </p:spPr>
            <p:txBody>
              <a:bodyPr>
                <a:spAutoFit/>
              </a:bodyPr>
              <a:lstStyle/>
              <a:p>
                <a:pPr>
                  <a:lnSpc>
                    <a:spcPct val="150000"/>
                  </a:lnSpc>
                </a:pPr>
                <a:r>
                  <a:rPr lang="en-US" altLang="zh-TW" sz="2400" dirty="0">
                    <a:latin typeface="Times New Roman" panose="02020603050405020304" pitchFamily="18" charset="0"/>
                    <a:cs typeface="Times New Roman" panose="02020603050405020304" pitchFamily="18" charset="0"/>
                  </a:rPr>
                  <a:t>Parameters</a:t>
                </a:r>
                <a:r>
                  <a:rPr lang="zh-TW" altLang="en-US"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a:t>
                </a:r>
                <a:r>
                  <a:rPr lang="zh-TW" altLang="en-US" dirty="0">
                    <a:latin typeface="Times New Roman" panose="02020603050405020304" pitchFamily="18" charset="0"/>
                    <a:cs typeface="Times New Roman" panose="02020603050405020304" pitchFamily="18" charset="0"/>
                  </a:rPr>
                  <a:t>otal volume we want to trade ：</a:t>
                </a:r>
                <a14:m>
                  <m:oMath xmlns:m="http://schemas.openxmlformats.org/officeDocument/2006/math">
                    <m:sSub>
                      <m:sSubPr>
                        <m:ctrlPr>
                          <a:rPr lang="en-US" altLang="zh-TW" b="0" i="1" dirty="0" smtClean="0">
                            <a:latin typeface="Cambria Math" panose="02040503050406030204" pitchFamily="18" charset="0"/>
                            <a:cs typeface="Times New Roman" panose="02020603050405020304" pitchFamily="18" charset="0"/>
                          </a:rPr>
                        </m:ctrlPr>
                      </m:sSubPr>
                      <m:e>
                        <m:r>
                          <a:rPr lang="zh-TW" altLang="en-US" i="1" dirty="0" smtClean="0">
                            <a:latin typeface="Cambria Math" panose="02040503050406030204" pitchFamily="18" charset="0"/>
                            <a:cs typeface="Times New Roman" panose="02020603050405020304" pitchFamily="18" charset="0"/>
                          </a:rPr>
                          <m:t>𝑋</m:t>
                        </m:r>
                      </m:e>
                      <m:sub>
                        <m:r>
                          <a:rPr lang="zh-TW" altLang="en-US" i="1" dirty="0">
                            <a:latin typeface="Cambria Math" panose="02040503050406030204" pitchFamily="18" charset="0"/>
                            <a:cs typeface="Times New Roman" panose="02020603050405020304" pitchFamily="18" charset="0"/>
                          </a:rPr>
                          <m:t>0</m:t>
                        </m:r>
                      </m:sub>
                    </m:sSub>
                    <m:r>
                      <a:rPr lang="zh-TW" altLang="en-US" i="1" dirty="0">
                        <a:latin typeface="Cambria Math" panose="02040503050406030204" pitchFamily="18" charset="0"/>
                        <a:cs typeface="Times New Roman" panose="02020603050405020304" pitchFamily="18" charset="0"/>
                      </a:rPr>
                      <m:t> = 100000 </m:t>
                    </m:r>
                  </m:oMath>
                </a14:m>
                <a:endParaRPr lang="zh-TW" altLang="en-US"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a:t>
                </a:r>
                <a:r>
                  <a:rPr lang="zh-TW" altLang="en-US" dirty="0">
                    <a:latin typeface="Times New Roman" panose="02020603050405020304" pitchFamily="18" charset="0"/>
                    <a:cs typeface="Times New Roman" panose="02020603050405020304" pitchFamily="18" charset="0"/>
                  </a:rPr>
                  <a:t>he speed of resilience：</a:t>
                </a:r>
                <a14:m>
                  <m:oMath xmlns:m="http://schemas.openxmlformats.org/officeDocument/2006/math">
                    <m:r>
                      <a:rPr lang="en-US" altLang="zh-TW" i="1" dirty="0" smtClean="0">
                        <a:latin typeface="Cambria Math" panose="02040503050406030204" pitchFamily="18" charset="0"/>
                        <a:cs typeface="Times New Roman" panose="02020603050405020304" pitchFamily="18" charset="0"/>
                      </a:rPr>
                      <m:t>𝜌</m:t>
                    </m:r>
                    <m:r>
                      <a:rPr lang="zh-TW" altLang="en-US" i="1" dirty="0" smtClean="0">
                        <a:latin typeface="Cambria Math" panose="02040503050406030204" pitchFamily="18" charset="0"/>
                        <a:cs typeface="Times New Roman" panose="02020603050405020304" pitchFamily="18" charset="0"/>
                      </a:rPr>
                      <m:t> = 20 </m:t>
                    </m:r>
                  </m:oMath>
                </a14:m>
                <a:endParaRPr lang="en-US" altLang="zh-TW"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The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total</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time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trade</a:t>
                </a:r>
                <a:r>
                  <a:rPr lang="zh-TW" altLang="en-US" dirty="0">
                    <a:latin typeface="Times New Roman" panose="02020603050405020304" pitchFamily="18" charset="0"/>
                    <a:cs typeface="Times New Roman" panose="02020603050405020304" pitchFamily="18" charset="0"/>
                  </a:rPr>
                  <a:t>：</a:t>
                </a:r>
                <a14:m>
                  <m:oMath xmlns:m="http://schemas.openxmlformats.org/officeDocument/2006/math">
                    <m:r>
                      <a:rPr lang="zh-TW" altLang="en-US" i="1" dirty="0" smtClean="0">
                        <a:latin typeface="Cambria Math" panose="02040503050406030204" pitchFamily="18" charset="0"/>
                        <a:cs typeface="Times New Roman" panose="02020603050405020304" pitchFamily="18" charset="0"/>
                      </a:rPr>
                      <m:t>𝑇</m:t>
                    </m:r>
                    <m:r>
                      <a:rPr lang="zh-TW" altLang="en-US" i="1" dirty="0" smtClean="0">
                        <a:latin typeface="Cambria Math" panose="02040503050406030204" pitchFamily="18" charset="0"/>
                        <a:cs typeface="Times New Roman" panose="02020603050405020304" pitchFamily="18" charset="0"/>
                      </a:rPr>
                      <m:t> = 1 (</m:t>
                    </m:r>
                    <m:r>
                      <a:rPr lang="en-US" altLang="zh-TW" i="1" dirty="0" smtClean="0">
                        <a:latin typeface="Cambria Math" panose="02040503050406030204" pitchFamily="18" charset="0"/>
                        <a:cs typeface="Times New Roman" panose="02020603050405020304" pitchFamily="18" charset="0"/>
                      </a:rPr>
                      <m:t>𝑑𝑎𝑦</m:t>
                    </m:r>
                    <m:r>
                      <a:rPr lang="en-US" altLang="zh-TW" i="1" dirty="0" smtClean="0">
                        <a:latin typeface="Cambria Math" panose="02040503050406030204" pitchFamily="18" charset="0"/>
                        <a:cs typeface="Times New Roman" panose="02020603050405020304" pitchFamily="18" charset="0"/>
                      </a:rPr>
                      <m:t>)</m:t>
                    </m:r>
                  </m:oMath>
                </a14:m>
                <a:endParaRPr lang="zh-TW" altLang="en-US"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a:t>
                </a:r>
                <a:r>
                  <a:rPr lang="zh-TW" altLang="en-US" dirty="0">
                    <a:latin typeface="Times New Roman" panose="02020603050405020304" pitchFamily="18" charset="0"/>
                    <a:cs typeface="Times New Roman" panose="02020603050405020304" pitchFamily="18" charset="0"/>
                  </a:rPr>
                  <a:t>he quantity of time intervals：</a:t>
                </a:r>
                <a14:m>
                  <m:oMath xmlns:m="http://schemas.openxmlformats.org/officeDocument/2006/math">
                    <m:r>
                      <a:rPr lang="zh-TW" altLang="en-US" i="1" dirty="0" smtClean="0">
                        <a:latin typeface="Cambria Math" panose="02040503050406030204" pitchFamily="18" charset="0"/>
                        <a:cs typeface="Times New Roman" panose="02020603050405020304" pitchFamily="18" charset="0"/>
                      </a:rPr>
                      <m:t>𝑁</m:t>
                    </m:r>
                    <m:r>
                      <a:rPr lang="zh-TW" altLang="en-US" i="1" dirty="0" smtClean="0">
                        <a:latin typeface="Cambria Math" panose="02040503050406030204" pitchFamily="18" charset="0"/>
                        <a:cs typeface="Times New Roman" panose="02020603050405020304" pitchFamily="18" charset="0"/>
                      </a:rPr>
                      <m:t> = 10 </m:t>
                    </m:r>
                  </m:oMath>
                </a14:m>
                <a:endParaRPr lang="en-US" altLang="zh-TW"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Time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unit</a:t>
                </a:r>
                <a:r>
                  <a:rPr lang="zh-TW" altLang="en-US" dirty="0">
                    <a:latin typeface="Times New Roman" panose="02020603050405020304" pitchFamily="18" charset="0"/>
                    <a:cs typeface="Times New Roman" panose="02020603050405020304" pitchFamily="18" charset="0"/>
                  </a:rPr>
                  <a:t>：</a:t>
                </a:r>
                <a14:m>
                  <m:oMath xmlns:m="http://schemas.openxmlformats.org/officeDocument/2006/math">
                    <m:r>
                      <a:rPr lang="en-US" altLang="zh-TW" b="0" i="1" dirty="0" smtClean="0">
                        <a:latin typeface="Cambria Math" panose="02040503050406030204" pitchFamily="18" charset="0"/>
                        <a:cs typeface="Times New Roman" panose="02020603050405020304" pitchFamily="18" charset="0"/>
                      </a:rPr>
                      <m:t>𝜏</m:t>
                    </m:r>
                    <m:r>
                      <a:rPr lang="zh-TW" altLang="en-US" i="1" dirty="0" smtClean="0">
                        <a:latin typeface="Cambria Math" panose="02040503050406030204" pitchFamily="18" charset="0"/>
                        <a:cs typeface="Times New Roman" panose="02020603050405020304" pitchFamily="18" charset="0"/>
                      </a:rPr>
                      <m:t> </m:t>
                    </m:r>
                    <m:r>
                      <a:rPr lang="zh-TW" altLang="en-US" i="1" dirty="0">
                        <a:latin typeface="Cambria Math" panose="02040503050406030204" pitchFamily="18" charset="0"/>
                        <a:cs typeface="Times New Roman" panose="02020603050405020304" pitchFamily="18" charset="0"/>
                      </a:rPr>
                      <m:t>= </m:t>
                    </m:r>
                    <m:r>
                      <a:rPr lang="zh-TW" altLang="en-US" i="1" dirty="0">
                        <a:latin typeface="Cambria Math" panose="02040503050406030204" pitchFamily="18" charset="0"/>
                        <a:cs typeface="Times New Roman" panose="02020603050405020304" pitchFamily="18" charset="0"/>
                      </a:rPr>
                      <m:t>𝑇</m:t>
                    </m:r>
                    <m:r>
                      <a:rPr lang="zh-TW" altLang="en-US" i="1" dirty="0">
                        <a:latin typeface="Cambria Math" panose="02040503050406030204" pitchFamily="18" charset="0"/>
                        <a:cs typeface="Times New Roman" panose="02020603050405020304" pitchFamily="18" charset="0"/>
                      </a:rPr>
                      <m:t>/</m:t>
                    </m:r>
                    <m:r>
                      <a:rPr lang="zh-TW" altLang="en-US" i="1" dirty="0">
                        <a:latin typeface="Cambria Math" panose="02040503050406030204" pitchFamily="18" charset="0"/>
                        <a:cs typeface="Times New Roman" panose="02020603050405020304" pitchFamily="18" charset="0"/>
                      </a:rPr>
                      <m:t>𝑁</m:t>
                    </m:r>
                    <m:r>
                      <a:rPr lang="zh-TW" altLang="en-US" i="1" dirty="0">
                        <a:latin typeface="Cambria Math" panose="02040503050406030204" pitchFamily="18" charset="0"/>
                        <a:cs typeface="Times New Roman" panose="02020603050405020304" pitchFamily="18" charset="0"/>
                      </a:rPr>
                      <m:t> </m:t>
                    </m:r>
                  </m:oMath>
                </a14:m>
                <a:endParaRPr lang="en-US" altLang="zh-TW" dirty="0">
                  <a:latin typeface="Times New Roman" panose="02020603050405020304" pitchFamily="18" charset="0"/>
                  <a:cs typeface="Times New Roman" panose="02020603050405020304" pitchFamily="18" charset="0"/>
                </a:endParaRPr>
              </a:p>
              <a:p>
                <a:pPr>
                  <a:lnSpc>
                    <a:spcPct val="150000"/>
                  </a:lnSpc>
                </a:pPr>
                <a:r>
                  <a:rPr lang="en-US" altLang="zh-TW" dirty="0">
                    <a:solidFill>
                      <a:srgbClr val="0070C0"/>
                    </a:solidFill>
                    <a:latin typeface="Times New Roman" panose="02020603050405020304" pitchFamily="18" charset="0"/>
                    <a:cs typeface="Times New Roman" panose="02020603050405020304" pitchFamily="18" charset="0"/>
                  </a:rPr>
                  <a:t>Market depth</a:t>
                </a:r>
                <a:r>
                  <a:rPr lang="zh-TW" altLang="en-US" dirty="0">
                    <a:solidFill>
                      <a:srgbClr val="0070C0"/>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smtClean="0">
                        <a:solidFill>
                          <a:srgbClr val="0070C0"/>
                        </a:solidFill>
                        <a:latin typeface="Cambria Math" panose="02040503050406030204" pitchFamily="18" charset="0"/>
                        <a:cs typeface="Times New Roman" panose="02020603050405020304" pitchFamily="18" charset="0"/>
                      </a:rPr>
                      <m:t>𝑞</m:t>
                    </m:r>
                  </m:oMath>
                </a14:m>
                <a:endParaRPr lang="en-US" altLang="zh-TW"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zh-TW" dirty="0">
                    <a:solidFill>
                      <a:srgbClr val="0070C0"/>
                    </a:solidFill>
                    <a:latin typeface="Times New Roman" panose="02020603050405020304" pitchFamily="18" charset="0"/>
                    <a:cs typeface="Times New Roman" panose="02020603050405020304" pitchFamily="18" charset="0"/>
                  </a:rPr>
                  <a:t>The shape of LOB</a:t>
                </a:r>
                <a:r>
                  <a:rPr lang="zh-TW" altLang="en-US" dirty="0">
                    <a:solidFill>
                      <a:srgbClr val="0070C0"/>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b="0" i="1" smtClean="0">
                        <a:solidFill>
                          <a:srgbClr val="0070C0"/>
                        </a:solidFill>
                        <a:latin typeface="Cambria Math" panose="02040503050406030204" pitchFamily="18" charset="0"/>
                        <a:cs typeface="Times New Roman" panose="02020603050405020304" pitchFamily="18" charset="0"/>
                      </a:rPr>
                      <m:t>𝛼</m:t>
                    </m:r>
                  </m:oMath>
                </a14:m>
                <a:endParaRPr lang="en-US" altLang="zh-TW"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5DDBDBF4-77D6-406E-A47B-491D9B3880D0}"/>
                  </a:ext>
                </a:extLst>
              </p:cNvPr>
              <p:cNvSpPr>
                <a:spLocks noRot="1" noChangeAspect="1" noMove="1" noResize="1" noEditPoints="1" noAdjustHandles="1" noChangeArrowheads="1" noChangeShapeType="1" noTextEdit="1"/>
              </p:cNvSpPr>
              <p:nvPr/>
            </p:nvSpPr>
            <p:spPr>
              <a:xfrm>
                <a:off x="5886548" y="930217"/>
                <a:ext cx="6096000" cy="3505896"/>
              </a:xfrm>
              <a:prstGeom prst="rect">
                <a:avLst/>
              </a:prstGeom>
              <a:blipFill>
                <a:blip r:embed="rId5"/>
                <a:stretch>
                  <a:fillRect l="-1600" b="-2087"/>
                </a:stretch>
              </a:blipFill>
            </p:spPr>
            <p:txBody>
              <a:bodyPr/>
              <a:lstStyle/>
              <a:p>
                <a:r>
                  <a:rPr lang="zh-TW" altLang="en-US">
                    <a:noFill/>
                  </a:rPr>
                  <a:t> </a:t>
                </a:r>
              </a:p>
            </p:txBody>
          </p:sp>
        </mc:Fallback>
      </mc:AlternateContent>
      <p:sp>
        <p:nvSpPr>
          <p:cNvPr id="5" name="文字方塊 4">
            <a:extLst>
              <a:ext uri="{FF2B5EF4-FFF2-40B4-BE49-F238E27FC236}">
                <a16:creationId xmlns:a16="http://schemas.microsoft.com/office/drawing/2014/main" id="{55C7C4E1-FF53-4A40-AD44-1DBCDB735698}"/>
              </a:ext>
            </a:extLst>
          </p:cNvPr>
          <p:cNvSpPr txBox="1"/>
          <p:nvPr/>
        </p:nvSpPr>
        <p:spPr>
          <a:xfrm>
            <a:off x="8160026" y="4669196"/>
            <a:ext cx="3183307" cy="369332"/>
          </a:xfrm>
          <a:prstGeom prst="rect">
            <a:avLst/>
          </a:prstGeom>
          <a:noFill/>
        </p:spPr>
        <p:txBody>
          <a:bodyPr wrap="none" rtlCol="0">
            <a:spAutoFit/>
          </a:bodyPr>
          <a:lstStyle/>
          <a:p>
            <a:r>
              <a:rPr lang="en-US" altLang="zh-TW" dirty="0">
                <a:solidFill>
                  <a:srgbClr val="0070C0"/>
                </a:solidFill>
                <a:latin typeface="Times New Roman" panose="02020603050405020304" pitchFamily="18" charset="0"/>
                <a:cs typeface="Times New Roman" panose="02020603050405020304" pitchFamily="18" charset="0"/>
              </a:rPr>
              <a:t>The parameters we want to find</a:t>
            </a:r>
            <a:endParaRPr lang="zh-TW" altLang="en-US" dirty="0">
              <a:solidFill>
                <a:srgbClr val="0070C0"/>
              </a:solidFill>
              <a:latin typeface="Times New Roman" panose="02020603050405020304" pitchFamily="18" charset="0"/>
              <a:cs typeface="Times New Roman" panose="02020603050405020304" pitchFamily="18" charset="0"/>
            </a:endParaRPr>
          </a:p>
        </p:txBody>
      </p:sp>
      <p:cxnSp>
        <p:nvCxnSpPr>
          <p:cNvPr id="7" name="直線單箭頭接點 6">
            <a:extLst>
              <a:ext uri="{FF2B5EF4-FFF2-40B4-BE49-F238E27FC236}">
                <a16:creationId xmlns:a16="http://schemas.microsoft.com/office/drawing/2014/main" id="{17EF9258-E845-47D7-B914-DDCA202308DD}"/>
              </a:ext>
            </a:extLst>
          </p:cNvPr>
          <p:cNvCxnSpPr>
            <a:cxnSpLocks/>
            <a:endCxn id="5" idx="0"/>
          </p:cNvCxnSpPr>
          <p:nvPr/>
        </p:nvCxnSpPr>
        <p:spPr>
          <a:xfrm>
            <a:off x="7961243" y="3776870"/>
            <a:ext cx="1790437" cy="892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21CDF3C1-73A4-44D6-999E-0B3D98ECD493}"/>
              </a:ext>
            </a:extLst>
          </p:cNvPr>
          <p:cNvCxnSpPr>
            <a:cxnSpLocks/>
            <a:endCxn id="5" idx="0"/>
          </p:cNvCxnSpPr>
          <p:nvPr/>
        </p:nvCxnSpPr>
        <p:spPr>
          <a:xfrm>
            <a:off x="8160026" y="4253948"/>
            <a:ext cx="1591654" cy="415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投影片編號版面配置區 17">
            <a:extLst>
              <a:ext uri="{FF2B5EF4-FFF2-40B4-BE49-F238E27FC236}">
                <a16:creationId xmlns:a16="http://schemas.microsoft.com/office/drawing/2014/main" id="{D430BA89-EA1C-46DA-A0C2-0954E61EE8E6}"/>
              </a:ext>
            </a:extLst>
          </p:cNvPr>
          <p:cNvSpPr>
            <a:spLocks noGrp="1"/>
          </p:cNvSpPr>
          <p:nvPr>
            <p:ph type="sldNum" sz="quarter" idx="12"/>
          </p:nvPr>
        </p:nvSpPr>
        <p:spPr/>
        <p:txBody>
          <a:bodyPr/>
          <a:lstStyle/>
          <a:p>
            <a:fld id="{DE0D4436-E364-443D-92F4-0BA62D2A4894}" type="slidenum">
              <a:rPr lang="zh-TW" altLang="en-US" smtClean="0"/>
              <a:t>16</a:t>
            </a:fld>
            <a:endParaRPr lang="zh-TW" altLang="en-US"/>
          </a:p>
        </p:txBody>
      </p:sp>
    </p:spTree>
    <p:extLst>
      <p:ext uri="{BB962C8B-B14F-4D97-AF65-F5344CB8AC3E}">
        <p14:creationId xmlns:p14="http://schemas.microsoft.com/office/powerpoint/2010/main" val="157216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15D2916-B707-43B5-9CCC-160FF184E148}"/>
              </a:ext>
            </a:extLst>
          </p:cNvPr>
          <p:cNvSpPr/>
          <p:nvPr/>
        </p:nvSpPr>
        <p:spPr>
          <a:xfrm>
            <a:off x="359275" y="570926"/>
            <a:ext cx="2454518"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p>
        </p:txBody>
      </p:sp>
      <p:pic>
        <p:nvPicPr>
          <p:cNvPr id="4" name="圖片 3">
            <a:extLst>
              <a:ext uri="{FF2B5EF4-FFF2-40B4-BE49-F238E27FC236}">
                <a16:creationId xmlns:a16="http://schemas.microsoft.com/office/drawing/2014/main" id="{5A49C363-25AA-47B1-8E60-B16DCF4EE13C}"/>
              </a:ext>
            </a:extLst>
          </p:cNvPr>
          <p:cNvPicPr>
            <a:picLocks noChangeAspect="1"/>
          </p:cNvPicPr>
          <p:nvPr/>
        </p:nvPicPr>
        <p:blipFill>
          <a:blip r:embed="rId2"/>
          <a:stretch>
            <a:fillRect/>
          </a:stretch>
        </p:blipFill>
        <p:spPr>
          <a:xfrm>
            <a:off x="9043508" y="419794"/>
            <a:ext cx="2466850" cy="825483"/>
          </a:xfrm>
          <a:prstGeom prst="rect">
            <a:avLst/>
          </a:prstGeom>
          <a:ln>
            <a:solidFill>
              <a:srgbClr val="FF0000"/>
            </a:solidFill>
          </a:ln>
        </p:spPr>
      </p:pic>
      <p:pic>
        <p:nvPicPr>
          <p:cNvPr id="15" name="圖片 14">
            <a:extLst>
              <a:ext uri="{FF2B5EF4-FFF2-40B4-BE49-F238E27FC236}">
                <a16:creationId xmlns:a16="http://schemas.microsoft.com/office/drawing/2014/main" id="{849471C8-DA3E-4AA8-8736-03A80CF0BA11}"/>
              </a:ext>
            </a:extLst>
          </p:cNvPr>
          <p:cNvPicPr>
            <a:picLocks noChangeAspect="1"/>
          </p:cNvPicPr>
          <p:nvPr/>
        </p:nvPicPr>
        <p:blipFill>
          <a:blip r:embed="rId3"/>
          <a:stretch>
            <a:fillRect/>
          </a:stretch>
        </p:blipFill>
        <p:spPr>
          <a:xfrm>
            <a:off x="347964" y="2194736"/>
            <a:ext cx="2577205" cy="1879509"/>
          </a:xfrm>
          <a:prstGeom prst="rect">
            <a:avLst/>
          </a:prstGeom>
        </p:spPr>
      </p:pic>
      <p:pic>
        <p:nvPicPr>
          <p:cNvPr id="19" name="圖片 18">
            <a:extLst>
              <a:ext uri="{FF2B5EF4-FFF2-40B4-BE49-F238E27FC236}">
                <a16:creationId xmlns:a16="http://schemas.microsoft.com/office/drawing/2014/main" id="{D2396D46-0B7C-4DC4-A8B0-001AC1F67BA4}"/>
              </a:ext>
            </a:extLst>
          </p:cNvPr>
          <p:cNvPicPr>
            <a:picLocks noChangeAspect="1"/>
          </p:cNvPicPr>
          <p:nvPr/>
        </p:nvPicPr>
        <p:blipFill>
          <a:blip r:embed="rId4"/>
          <a:stretch>
            <a:fillRect/>
          </a:stretch>
        </p:blipFill>
        <p:spPr>
          <a:xfrm>
            <a:off x="2925169" y="2194735"/>
            <a:ext cx="2805024" cy="1879509"/>
          </a:xfrm>
          <a:prstGeom prst="rect">
            <a:avLst/>
          </a:prstGeom>
        </p:spPr>
      </p:pic>
      <p:pic>
        <p:nvPicPr>
          <p:cNvPr id="21" name="圖片 20">
            <a:extLst>
              <a:ext uri="{FF2B5EF4-FFF2-40B4-BE49-F238E27FC236}">
                <a16:creationId xmlns:a16="http://schemas.microsoft.com/office/drawing/2014/main" id="{27BB168C-7235-455D-A7C5-288864D8066C}"/>
              </a:ext>
            </a:extLst>
          </p:cNvPr>
          <p:cNvPicPr>
            <a:picLocks noChangeAspect="1"/>
          </p:cNvPicPr>
          <p:nvPr/>
        </p:nvPicPr>
        <p:blipFill>
          <a:blip r:embed="rId5"/>
          <a:stretch>
            <a:fillRect/>
          </a:stretch>
        </p:blipFill>
        <p:spPr>
          <a:xfrm>
            <a:off x="5730193" y="2194734"/>
            <a:ext cx="2712473" cy="1879509"/>
          </a:xfrm>
          <a:prstGeom prst="rect">
            <a:avLst/>
          </a:prstGeom>
        </p:spPr>
      </p:pic>
      <p:pic>
        <p:nvPicPr>
          <p:cNvPr id="22" name="圖片 21">
            <a:extLst>
              <a:ext uri="{FF2B5EF4-FFF2-40B4-BE49-F238E27FC236}">
                <a16:creationId xmlns:a16="http://schemas.microsoft.com/office/drawing/2014/main" id="{41877789-F19B-42C4-819C-AE826D7A06E2}"/>
              </a:ext>
            </a:extLst>
          </p:cNvPr>
          <p:cNvPicPr>
            <a:picLocks noChangeAspect="1"/>
          </p:cNvPicPr>
          <p:nvPr/>
        </p:nvPicPr>
        <p:blipFill>
          <a:blip r:embed="rId6"/>
          <a:stretch>
            <a:fillRect/>
          </a:stretch>
        </p:blipFill>
        <p:spPr>
          <a:xfrm>
            <a:off x="8442666" y="2194733"/>
            <a:ext cx="2669757" cy="1879509"/>
          </a:xfrm>
          <a:prstGeom prst="rect">
            <a:avLst/>
          </a:prstGeom>
        </p:spPr>
      </p:pic>
      <p:pic>
        <p:nvPicPr>
          <p:cNvPr id="23" name="圖片 22">
            <a:extLst>
              <a:ext uri="{FF2B5EF4-FFF2-40B4-BE49-F238E27FC236}">
                <a16:creationId xmlns:a16="http://schemas.microsoft.com/office/drawing/2014/main" id="{7972A896-CB58-46DA-8497-117A8FF06ECA}"/>
              </a:ext>
            </a:extLst>
          </p:cNvPr>
          <p:cNvPicPr>
            <a:picLocks noChangeAspect="1"/>
          </p:cNvPicPr>
          <p:nvPr/>
        </p:nvPicPr>
        <p:blipFill>
          <a:blip r:embed="rId7"/>
          <a:stretch>
            <a:fillRect/>
          </a:stretch>
        </p:blipFill>
        <p:spPr>
          <a:xfrm>
            <a:off x="251655" y="4434239"/>
            <a:ext cx="2669757" cy="1879509"/>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E32556B1-981C-429F-BC06-461E36EDC385}"/>
                  </a:ext>
                </a:extLst>
              </p:cNvPr>
              <p:cNvSpPr txBox="1"/>
              <p:nvPr/>
            </p:nvSpPr>
            <p:spPr>
              <a:xfrm>
                <a:off x="359275" y="1484006"/>
                <a:ext cx="51317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Shape function with different </a:t>
                </a:r>
                <a14:m>
                  <m:oMath xmlns:m="http://schemas.openxmlformats.org/officeDocument/2006/math">
                    <m:r>
                      <a:rPr lang="en-US" altLang="zh-TW" b="0" i="1" smtClean="0">
                        <a:latin typeface="Cambria Math" panose="02040503050406030204" pitchFamily="18" charset="0"/>
                      </a:rPr>
                      <m:t>𝛼</m:t>
                    </m:r>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(assume q = 5000)</a:t>
                </a:r>
                <a:r>
                  <a:rPr lang="zh-TW" altLang="en-US" dirty="0">
                    <a:latin typeface="Times New Roman" panose="02020603050405020304" pitchFamily="18" charset="0"/>
                    <a:cs typeface="Times New Roman" panose="02020603050405020304" pitchFamily="18" charset="0"/>
                  </a:rPr>
                  <a:t>：</a:t>
                </a:r>
              </a:p>
            </p:txBody>
          </p:sp>
        </mc:Choice>
        <mc:Fallback xmlns="">
          <p:sp>
            <p:nvSpPr>
              <p:cNvPr id="5" name="文字方塊 4">
                <a:extLst>
                  <a:ext uri="{FF2B5EF4-FFF2-40B4-BE49-F238E27FC236}">
                    <a16:creationId xmlns:a16="http://schemas.microsoft.com/office/drawing/2014/main" id="{E32556B1-981C-429F-BC06-461E36EDC385}"/>
                  </a:ext>
                </a:extLst>
              </p:cNvPr>
              <p:cNvSpPr txBox="1">
                <a:spLocks noRot="1" noChangeAspect="1" noMove="1" noResize="1" noEditPoints="1" noAdjustHandles="1" noChangeArrowheads="1" noChangeShapeType="1" noTextEdit="1"/>
              </p:cNvSpPr>
              <p:nvPr/>
            </p:nvSpPr>
            <p:spPr>
              <a:xfrm>
                <a:off x="359275" y="1484006"/>
                <a:ext cx="5131789" cy="369332"/>
              </a:xfrm>
              <a:prstGeom prst="rect">
                <a:avLst/>
              </a:prstGeom>
              <a:blipFill>
                <a:blip r:embed="rId8"/>
                <a:stretch>
                  <a:fillRect l="-1069" t="-8197" b="-26230"/>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3D121E3A-39EB-4159-96BA-901CA0B2DD27}"/>
              </a:ext>
            </a:extLst>
          </p:cNvPr>
          <p:cNvSpPr txBox="1"/>
          <p:nvPr/>
        </p:nvSpPr>
        <p:spPr>
          <a:xfrm>
            <a:off x="6091824" y="5023698"/>
            <a:ext cx="5318298" cy="369332"/>
          </a:xfrm>
          <a:prstGeom prst="rect">
            <a:avLst/>
          </a:prstGeom>
          <a:noFill/>
        </p:spPr>
        <p:txBody>
          <a:bodyPr wrap="square" rtlCol="0">
            <a:spAutoFit/>
          </a:bodyPr>
          <a:lstStyle/>
          <a:p>
            <a:r>
              <a:rPr lang="en-US" altLang="zh-TW" dirty="0">
                <a:solidFill>
                  <a:srgbClr val="0070C0"/>
                </a:solidFill>
                <a:latin typeface="Times New Roman" panose="02020603050405020304" pitchFamily="18" charset="0"/>
                <a:cs typeface="Times New Roman" panose="02020603050405020304" pitchFamily="18" charset="0"/>
              </a:rPr>
              <a:t>The block-shaped LOB we have discussed before </a:t>
            </a:r>
            <a:endParaRPr lang="zh-TW" altLang="en-US" dirty="0">
              <a:solidFill>
                <a:srgbClr val="0070C0"/>
              </a:solidFill>
              <a:latin typeface="Times New Roman" panose="02020603050405020304" pitchFamily="18" charset="0"/>
              <a:cs typeface="Times New Roman" panose="02020603050405020304" pitchFamily="18" charset="0"/>
            </a:endParaRPr>
          </a:p>
        </p:txBody>
      </p:sp>
      <p:cxnSp>
        <p:nvCxnSpPr>
          <p:cNvPr id="8" name="直線單箭頭接點 7">
            <a:extLst>
              <a:ext uri="{FF2B5EF4-FFF2-40B4-BE49-F238E27FC236}">
                <a16:creationId xmlns:a16="http://schemas.microsoft.com/office/drawing/2014/main" id="{AAFA96B4-3327-411C-905D-2843697F7D31}"/>
              </a:ext>
            </a:extLst>
          </p:cNvPr>
          <p:cNvCxnSpPr>
            <a:cxnSpLocks/>
            <a:stCxn id="21" idx="2"/>
            <a:endCxn id="6" idx="0"/>
          </p:cNvCxnSpPr>
          <p:nvPr/>
        </p:nvCxnSpPr>
        <p:spPr>
          <a:xfrm>
            <a:off x="7086430" y="4074243"/>
            <a:ext cx="1664543" cy="949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投影片編號版面配置區 15">
            <a:extLst>
              <a:ext uri="{FF2B5EF4-FFF2-40B4-BE49-F238E27FC236}">
                <a16:creationId xmlns:a16="http://schemas.microsoft.com/office/drawing/2014/main" id="{1E426B9B-58C7-4BB8-B855-3BE592622CB6}"/>
              </a:ext>
            </a:extLst>
          </p:cNvPr>
          <p:cNvSpPr>
            <a:spLocks noGrp="1"/>
          </p:cNvSpPr>
          <p:nvPr>
            <p:ph type="sldNum" sz="quarter" idx="12"/>
          </p:nvPr>
        </p:nvSpPr>
        <p:spPr/>
        <p:txBody>
          <a:bodyPr/>
          <a:lstStyle/>
          <a:p>
            <a:fld id="{DE0D4436-E364-443D-92F4-0BA62D2A4894}" type="slidenum">
              <a:rPr lang="zh-TW" altLang="en-US" smtClean="0"/>
              <a:t>17</a:t>
            </a:fld>
            <a:endParaRPr lang="zh-TW" altLang="en-US"/>
          </a:p>
        </p:txBody>
      </p:sp>
    </p:spTree>
    <p:extLst>
      <p:ext uri="{BB962C8B-B14F-4D97-AF65-F5344CB8AC3E}">
        <p14:creationId xmlns:p14="http://schemas.microsoft.com/office/powerpoint/2010/main" val="142875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31B7BC9-5708-409A-A4FB-D2951264A774}"/>
              </a:ext>
            </a:extLst>
          </p:cNvPr>
          <p:cNvPicPr>
            <a:picLocks noChangeAspect="1"/>
          </p:cNvPicPr>
          <p:nvPr/>
        </p:nvPicPr>
        <p:blipFill rotWithShape="1">
          <a:blip r:embed="rId2"/>
          <a:srcRect l="6428" r="4624" b="30479"/>
          <a:stretch/>
        </p:blipFill>
        <p:spPr>
          <a:xfrm>
            <a:off x="2853145" y="3558692"/>
            <a:ext cx="6836655" cy="2353371"/>
          </a:xfrm>
          <a:prstGeom prst="rect">
            <a:avLst/>
          </a:prstGeom>
        </p:spPr>
      </p:pic>
      <p:sp>
        <p:nvSpPr>
          <p:cNvPr id="7" name="矩形 6">
            <a:extLst>
              <a:ext uri="{FF2B5EF4-FFF2-40B4-BE49-F238E27FC236}">
                <a16:creationId xmlns:a16="http://schemas.microsoft.com/office/drawing/2014/main" id="{95E711DA-7CB5-4673-B3BA-D53D01D7D23E}"/>
              </a:ext>
            </a:extLst>
          </p:cNvPr>
          <p:cNvSpPr/>
          <p:nvPr/>
        </p:nvSpPr>
        <p:spPr>
          <a:xfrm>
            <a:off x="359275" y="570926"/>
            <a:ext cx="3849131"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models</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988A9D74-D43B-495A-9B3A-1E63FFDB6C08}"/>
                  </a:ext>
                </a:extLst>
              </p:cNvPr>
              <p:cNvSpPr/>
              <p:nvPr/>
            </p:nvSpPr>
            <p:spPr>
              <a:xfrm>
                <a:off x="359275" y="1413986"/>
                <a:ext cx="6677629" cy="873572"/>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For model1, the dynamics of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𝐸</m:t>
                        </m:r>
                      </m:e>
                      <m:sub>
                        <m:r>
                          <a:rPr lang="en-US" altLang="zh-TW" b="0" i="1" smtClean="0">
                            <a:latin typeface="Cambria Math" panose="02040503050406030204" pitchFamily="18" charset="0"/>
                            <a:cs typeface="Times New Roman" panose="02020603050405020304" pitchFamily="18" charset="0"/>
                          </a:rPr>
                          <m:t>𝑡</m:t>
                        </m:r>
                      </m:sub>
                    </m:sSub>
                  </m:oMath>
                </a14:m>
                <a:r>
                  <a:rPr lang="en-US" altLang="zh-TW" dirty="0">
                    <a:latin typeface="Times New Roman" panose="02020603050405020304" pitchFamily="18" charset="0"/>
                    <a:cs typeface="Times New Roman" panose="02020603050405020304" pitchFamily="18" charset="0"/>
                  </a:rPr>
                  <a:t> do not depend on the LOB shape, but solely on the strategy, and only the cost depends on f. </a:t>
                </a:r>
                <a:endParaRPr lang="zh-TW" altLang="en-US" dirty="0">
                  <a:latin typeface="Times New Roman" panose="02020603050405020304" pitchFamily="18" charset="0"/>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988A9D74-D43B-495A-9B3A-1E63FFDB6C08}"/>
                  </a:ext>
                </a:extLst>
              </p:cNvPr>
              <p:cNvSpPr>
                <a:spLocks noRot="1" noChangeAspect="1" noMove="1" noResize="1" noEditPoints="1" noAdjustHandles="1" noChangeArrowheads="1" noChangeShapeType="1" noTextEdit="1"/>
              </p:cNvSpPr>
              <p:nvPr/>
            </p:nvSpPr>
            <p:spPr>
              <a:xfrm>
                <a:off x="359275" y="1413986"/>
                <a:ext cx="6677629" cy="873572"/>
              </a:xfrm>
              <a:prstGeom prst="rect">
                <a:avLst/>
              </a:prstGeom>
              <a:blipFill>
                <a:blip r:embed="rId3"/>
                <a:stretch>
                  <a:fillRect l="-822" b="-10490"/>
                </a:stretch>
              </a:blipFill>
            </p:spPr>
            <p:txBody>
              <a:bodyPr/>
              <a:lstStyle/>
              <a:p>
                <a:r>
                  <a:rPr lang="zh-TW" altLang="en-US">
                    <a:noFill/>
                  </a:rPr>
                  <a:t> </a:t>
                </a:r>
              </a:p>
            </p:txBody>
          </p:sp>
        </mc:Fallback>
      </mc:AlternateContent>
      <p:grpSp>
        <p:nvGrpSpPr>
          <p:cNvPr id="12" name="群組 11">
            <a:extLst>
              <a:ext uri="{FF2B5EF4-FFF2-40B4-BE49-F238E27FC236}">
                <a16:creationId xmlns:a16="http://schemas.microsoft.com/office/drawing/2014/main" id="{B3C14E61-C273-48C7-8232-7DC39EC544DF}"/>
              </a:ext>
            </a:extLst>
          </p:cNvPr>
          <p:cNvGrpSpPr/>
          <p:nvPr/>
        </p:nvGrpSpPr>
        <p:grpSpPr>
          <a:xfrm>
            <a:off x="7299531" y="198782"/>
            <a:ext cx="4750723" cy="1276837"/>
            <a:chOff x="6854165" y="28460"/>
            <a:chExt cx="4978560" cy="1338072"/>
          </a:xfrm>
        </p:grpSpPr>
        <p:pic>
          <p:nvPicPr>
            <p:cNvPr id="8" name="圖片 7">
              <a:extLst>
                <a:ext uri="{FF2B5EF4-FFF2-40B4-BE49-F238E27FC236}">
                  <a16:creationId xmlns:a16="http://schemas.microsoft.com/office/drawing/2014/main" id="{5E8026B4-3437-44A7-8495-A431F561145A}"/>
                </a:ext>
              </a:extLst>
            </p:cNvPr>
            <p:cNvPicPr>
              <a:picLocks noChangeAspect="1"/>
            </p:cNvPicPr>
            <p:nvPr/>
          </p:nvPicPr>
          <p:blipFill>
            <a:blip r:embed="rId4"/>
            <a:stretch>
              <a:fillRect/>
            </a:stretch>
          </p:blipFill>
          <p:spPr>
            <a:xfrm>
              <a:off x="6854165" y="451039"/>
              <a:ext cx="4930099" cy="915493"/>
            </a:xfrm>
            <a:prstGeom prst="rect">
              <a:avLst/>
            </a:prstGeom>
          </p:spPr>
        </p:pic>
        <p:sp>
          <p:nvSpPr>
            <p:cNvPr id="9" name="矩形 8">
              <a:extLst>
                <a:ext uri="{FF2B5EF4-FFF2-40B4-BE49-F238E27FC236}">
                  <a16:creationId xmlns:a16="http://schemas.microsoft.com/office/drawing/2014/main" id="{35D14CCD-34FE-47D8-A7C0-A39E6EC72601}"/>
                </a:ext>
              </a:extLst>
            </p:cNvPr>
            <p:cNvSpPr/>
            <p:nvPr/>
          </p:nvSpPr>
          <p:spPr>
            <a:xfrm>
              <a:off x="6854165" y="28460"/>
              <a:ext cx="2236257" cy="387045"/>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Model 1 dynamics</a:t>
              </a:r>
              <a:r>
                <a:rPr lang="zh-TW" altLang="en-US" dirty="0">
                  <a:latin typeface="Times New Roman" panose="02020603050405020304" pitchFamily="18" charset="0"/>
                  <a:cs typeface="Times New Roman" panose="02020603050405020304" pitchFamily="18" charset="0"/>
                </a:rPr>
                <a:t>：</a:t>
              </a:r>
            </a:p>
          </p:txBody>
        </p:sp>
        <p:sp>
          <p:nvSpPr>
            <p:cNvPr id="11" name="矩形 10">
              <a:extLst>
                <a:ext uri="{FF2B5EF4-FFF2-40B4-BE49-F238E27FC236}">
                  <a16:creationId xmlns:a16="http://schemas.microsoft.com/office/drawing/2014/main" id="{2943C229-5FEB-4E30-80D2-F603ADACD721}"/>
                </a:ext>
              </a:extLst>
            </p:cNvPr>
            <p:cNvSpPr/>
            <p:nvPr/>
          </p:nvSpPr>
          <p:spPr>
            <a:xfrm>
              <a:off x="6854165" y="28460"/>
              <a:ext cx="4978560" cy="133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nvGrpSpPr>
          <p:cNvPr id="23" name="群組 22">
            <a:extLst>
              <a:ext uri="{FF2B5EF4-FFF2-40B4-BE49-F238E27FC236}">
                <a16:creationId xmlns:a16="http://schemas.microsoft.com/office/drawing/2014/main" id="{CC3CBC0B-8DEB-49FF-AE3D-62E14EA2EC0A}"/>
              </a:ext>
            </a:extLst>
          </p:cNvPr>
          <p:cNvGrpSpPr/>
          <p:nvPr/>
        </p:nvGrpSpPr>
        <p:grpSpPr>
          <a:xfrm>
            <a:off x="7284622" y="1578087"/>
            <a:ext cx="4780540" cy="1276837"/>
            <a:chOff x="7269714" y="198782"/>
            <a:chExt cx="4780540" cy="1276837"/>
          </a:xfrm>
        </p:grpSpPr>
        <p:pic>
          <p:nvPicPr>
            <p:cNvPr id="24" name="圖片 23">
              <a:extLst>
                <a:ext uri="{FF2B5EF4-FFF2-40B4-BE49-F238E27FC236}">
                  <a16:creationId xmlns:a16="http://schemas.microsoft.com/office/drawing/2014/main" id="{DE519557-0717-47C6-B5AE-0F78CF367B9F}"/>
                </a:ext>
              </a:extLst>
            </p:cNvPr>
            <p:cNvPicPr>
              <a:picLocks noChangeAspect="1"/>
            </p:cNvPicPr>
            <p:nvPr/>
          </p:nvPicPr>
          <p:blipFill>
            <a:blip r:embed="rId5"/>
            <a:stretch>
              <a:fillRect/>
            </a:stretch>
          </p:blipFill>
          <p:spPr>
            <a:xfrm>
              <a:off x="7269714" y="532793"/>
              <a:ext cx="4399697" cy="913009"/>
            </a:xfrm>
            <a:prstGeom prst="rect">
              <a:avLst/>
            </a:prstGeom>
          </p:spPr>
        </p:pic>
        <p:grpSp>
          <p:nvGrpSpPr>
            <p:cNvPr id="25" name="群組 24">
              <a:extLst>
                <a:ext uri="{FF2B5EF4-FFF2-40B4-BE49-F238E27FC236}">
                  <a16:creationId xmlns:a16="http://schemas.microsoft.com/office/drawing/2014/main" id="{1CD207AE-89F1-4D9A-B545-780B8E7C6C31}"/>
                </a:ext>
              </a:extLst>
            </p:cNvPr>
            <p:cNvGrpSpPr/>
            <p:nvPr/>
          </p:nvGrpSpPr>
          <p:grpSpPr>
            <a:xfrm>
              <a:off x="7299531" y="198782"/>
              <a:ext cx="4750723" cy="1276837"/>
              <a:chOff x="6854165" y="28460"/>
              <a:chExt cx="4978560" cy="1338072"/>
            </a:xfrm>
          </p:grpSpPr>
          <p:sp>
            <p:nvSpPr>
              <p:cNvPr id="26" name="矩形 25">
                <a:extLst>
                  <a:ext uri="{FF2B5EF4-FFF2-40B4-BE49-F238E27FC236}">
                    <a16:creationId xmlns:a16="http://schemas.microsoft.com/office/drawing/2014/main" id="{3657E572-78E5-4E89-8663-E6AF2B6747A4}"/>
                  </a:ext>
                </a:extLst>
              </p:cNvPr>
              <p:cNvSpPr/>
              <p:nvPr/>
            </p:nvSpPr>
            <p:spPr>
              <a:xfrm>
                <a:off x="6854165" y="28460"/>
                <a:ext cx="2236257" cy="387045"/>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Model 2 dynamics</a:t>
                </a:r>
                <a:r>
                  <a:rPr lang="zh-TW" altLang="en-US" dirty="0">
                    <a:latin typeface="Times New Roman" panose="02020603050405020304" pitchFamily="18" charset="0"/>
                    <a:cs typeface="Times New Roman" panose="02020603050405020304" pitchFamily="18" charset="0"/>
                  </a:rPr>
                  <a:t>：</a:t>
                </a:r>
              </a:p>
            </p:txBody>
          </p:sp>
          <p:sp>
            <p:nvSpPr>
              <p:cNvPr id="27" name="矩形 26">
                <a:extLst>
                  <a:ext uri="{FF2B5EF4-FFF2-40B4-BE49-F238E27FC236}">
                    <a16:creationId xmlns:a16="http://schemas.microsoft.com/office/drawing/2014/main" id="{9564F30C-8FDC-45EE-B81F-8F035C47E9F2}"/>
                  </a:ext>
                </a:extLst>
              </p:cNvPr>
              <p:cNvSpPr/>
              <p:nvPr/>
            </p:nvSpPr>
            <p:spPr>
              <a:xfrm>
                <a:off x="6854165" y="28460"/>
                <a:ext cx="4978560" cy="133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CD99830D-3628-4D06-975A-5EDC45965249}"/>
                  </a:ext>
                </a:extLst>
              </p:cNvPr>
              <p:cNvSpPr/>
              <p:nvPr/>
            </p:nvSpPr>
            <p:spPr>
              <a:xfrm>
                <a:off x="359275" y="2498473"/>
                <a:ext cx="6836655" cy="873572"/>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For model2, the dynamics of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𝐸</m:t>
                        </m:r>
                      </m:e>
                      <m:sub>
                        <m:r>
                          <a:rPr lang="en-US" altLang="zh-TW" b="0" i="1" smtClean="0">
                            <a:latin typeface="Cambria Math" panose="02040503050406030204" pitchFamily="18" charset="0"/>
                            <a:cs typeface="Times New Roman" panose="02020603050405020304" pitchFamily="18" charset="0"/>
                          </a:rPr>
                          <m:t>𝑡</m:t>
                        </m:r>
                      </m:sub>
                    </m:sSub>
                  </m:oMath>
                </a14:m>
                <a:r>
                  <a:rPr lang="en-US" altLang="zh-TW" dirty="0">
                    <a:latin typeface="Times New Roman" panose="02020603050405020304" pitchFamily="18" charset="0"/>
                    <a:cs typeface="Times New Roman" panose="02020603050405020304" pitchFamily="18" charset="0"/>
                  </a:rPr>
                  <a:t> do depend on the LOB shape, but solely on the strategy, and only the cost depends on f. </a:t>
                </a:r>
                <a:endParaRPr lang="zh-TW" altLang="en-US" dirty="0">
                  <a:latin typeface="Times New Roman" panose="02020603050405020304" pitchFamily="18" charset="0"/>
                  <a:cs typeface="Times New Roman" panose="02020603050405020304" pitchFamily="18" charset="0"/>
                </a:endParaRPr>
              </a:p>
            </p:txBody>
          </p:sp>
        </mc:Choice>
        <mc:Fallback xmlns="">
          <p:sp>
            <p:nvSpPr>
              <p:cNvPr id="28" name="矩形 27">
                <a:extLst>
                  <a:ext uri="{FF2B5EF4-FFF2-40B4-BE49-F238E27FC236}">
                    <a16:creationId xmlns:a16="http://schemas.microsoft.com/office/drawing/2014/main" id="{CD99830D-3628-4D06-975A-5EDC45965249}"/>
                  </a:ext>
                </a:extLst>
              </p:cNvPr>
              <p:cNvSpPr>
                <a:spLocks noRot="1" noChangeAspect="1" noMove="1" noResize="1" noEditPoints="1" noAdjustHandles="1" noChangeArrowheads="1" noChangeShapeType="1" noTextEdit="1"/>
              </p:cNvSpPr>
              <p:nvPr/>
            </p:nvSpPr>
            <p:spPr>
              <a:xfrm>
                <a:off x="359275" y="2498473"/>
                <a:ext cx="6836655" cy="873572"/>
              </a:xfrm>
              <a:prstGeom prst="rect">
                <a:avLst/>
              </a:prstGeom>
              <a:blipFill>
                <a:blip r:embed="rId6"/>
                <a:stretch>
                  <a:fillRect l="-803" r="-1427" b="-104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63D949BC-0D76-45A0-BACE-6902193078CD}"/>
                  </a:ext>
                </a:extLst>
              </p:cNvPr>
              <p:cNvSpPr txBox="1"/>
              <p:nvPr/>
            </p:nvSpPr>
            <p:spPr>
              <a:xfrm>
                <a:off x="2502200" y="5896518"/>
                <a:ext cx="4095288" cy="781111"/>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thick</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dashed </a:t>
                </a: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𝜉</m:t>
                        </m:r>
                      </m:e>
                      <m:sub>
                        <m:r>
                          <a:rPr lang="en-US" altLang="zh-TW" b="0" i="1" dirty="0" smtClean="0">
                            <a:latin typeface="Cambria Math" panose="02040503050406030204" pitchFamily="18" charset="0"/>
                          </a:rPr>
                          <m:t>0</m:t>
                        </m:r>
                      </m:sub>
                      <m:sup>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1</m:t>
                            </m:r>
                          </m:e>
                        </m:d>
                      </m:sup>
                    </m:sSubSup>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thick</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solid </a:t>
                </a: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𝜉</m:t>
                        </m:r>
                      </m:e>
                      <m:sub>
                        <m:r>
                          <a:rPr lang="en-US" altLang="zh-TW" b="0" i="1" dirty="0" smtClean="0">
                            <a:latin typeface="Cambria Math" panose="02040503050406030204" pitchFamily="18" charset="0"/>
                          </a:rPr>
                          <m:t>𝑁</m:t>
                        </m:r>
                      </m:sub>
                      <m:sup>
                        <m:d>
                          <m:dPr>
                            <m:ctrlPr>
                              <a:rPr lang="en-US" altLang="zh-TW" i="1" dirty="0">
                                <a:latin typeface="Cambria Math" panose="02040503050406030204" pitchFamily="18" charset="0"/>
                              </a:rPr>
                            </m:ctrlPr>
                          </m:dPr>
                          <m:e>
                            <m:r>
                              <a:rPr lang="en-US" altLang="zh-TW" i="1" dirty="0">
                                <a:latin typeface="Cambria Math" panose="02040503050406030204" pitchFamily="18" charset="0"/>
                              </a:rPr>
                              <m:t>1</m:t>
                            </m:r>
                          </m:e>
                        </m:d>
                      </m:sup>
                    </m:sSubSup>
                  </m:oMath>
                </a14:m>
                <a:r>
                  <a:rPr lang="zh-TW" altLang="en-US" dirty="0">
                    <a:latin typeface="Times New Roman" panose="02020603050405020304" pitchFamily="18" charset="0"/>
                    <a:cs typeface="Times New Roman" panose="02020603050405020304" pitchFamily="18" charset="0"/>
                  </a:rPr>
                  <a:t>  </a:t>
                </a:r>
              </a:p>
              <a:p>
                <a:r>
                  <a:rPr lang="en-US" altLang="zh-TW" dirty="0">
                    <a:latin typeface="Times New Roman" panose="02020603050405020304" pitchFamily="18" charset="0"/>
                    <a:cs typeface="Times New Roman" panose="02020603050405020304" pitchFamily="18" charset="0"/>
                  </a:rPr>
                  <a:t>thin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dashed </a:t>
                </a: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𝜉</m:t>
                        </m:r>
                      </m:e>
                      <m:sub>
                        <m:r>
                          <a:rPr lang="en-US" altLang="zh-TW" i="1" dirty="0">
                            <a:latin typeface="Cambria Math" panose="02040503050406030204" pitchFamily="18" charset="0"/>
                          </a:rPr>
                          <m:t>0</m:t>
                        </m:r>
                      </m:sub>
                      <m:sup>
                        <m:d>
                          <m:dPr>
                            <m:ctrlPr>
                              <a:rPr lang="en-US" altLang="zh-TW" i="1" dirty="0">
                                <a:latin typeface="Cambria Math" panose="02040503050406030204" pitchFamily="18" charset="0"/>
                              </a:rPr>
                            </m:ctrlPr>
                          </m:dPr>
                          <m:e>
                            <m:r>
                              <a:rPr lang="en-US" altLang="zh-TW" i="1" dirty="0" smtClean="0">
                                <a:latin typeface="Cambria Math" panose="02040503050406030204" pitchFamily="18" charset="0"/>
                              </a:rPr>
                              <m:t>2</m:t>
                            </m:r>
                          </m:e>
                        </m:d>
                      </m:sup>
                    </m:sSubSup>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thin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solid </a:t>
                </a: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𝜉</m:t>
                        </m:r>
                      </m:e>
                      <m:sub>
                        <m:r>
                          <a:rPr lang="en-US" altLang="zh-TW" i="1" dirty="0">
                            <a:latin typeface="Cambria Math" panose="02040503050406030204" pitchFamily="18" charset="0"/>
                          </a:rPr>
                          <m:t>𝑁</m:t>
                        </m:r>
                      </m:sub>
                      <m:sup>
                        <m:d>
                          <m:dPr>
                            <m:ctrlPr>
                              <a:rPr lang="en-US" altLang="zh-TW" i="1" dirty="0">
                                <a:latin typeface="Cambria Math" panose="02040503050406030204" pitchFamily="18" charset="0"/>
                              </a:rPr>
                            </m:ctrlPr>
                          </m:dPr>
                          <m:e>
                            <m:r>
                              <a:rPr lang="en-US" altLang="zh-TW" b="0" i="1" dirty="0" smtClean="0">
                                <a:latin typeface="Cambria Math" panose="02040503050406030204" pitchFamily="18" charset="0"/>
                              </a:rPr>
                              <m:t>2</m:t>
                            </m:r>
                          </m:e>
                        </m:d>
                      </m:sup>
                    </m:sSubSup>
                  </m:oMath>
                </a14:m>
                <a:r>
                  <a:rPr lang="zh-TW" altLang="en-US" dirty="0">
                    <a:latin typeface="Times New Roman" panose="02020603050405020304" pitchFamily="18" charset="0"/>
                    <a:cs typeface="Times New Roman" panose="02020603050405020304" pitchFamily="18" charset="0"/>
                  </a:rPr>
                  <a:t>  </a:t>
                </a:r>
              </a:p>
            </p:txBody>
          </p:sp>
        </mc:Choice>
        <mc:Fallback xmlns="">
          <p:sp>
            <p:nvSpPr>
              <p:cNvPr id="3" name="文字方塊 2">
                <a:extLst>
                  <a:ext uri="{FF2B5EF4-FFF2-40B4-BE49-F238E27FC236}">
                    <a16:creationId xmlns:a16="http://schemas.microsoft.com/office/drawing/2014/main" id="{63D949BC-0D76-45A0-BACE-6902193078CD}"/>
                  </a:ext>
                </a:extLst>
              </p:cNvPr>
              <p:cNvSpPr txBox="1">
                <a:spLocks noRot="1" noChangeAspect="1" noMove="1" noResize="1" noEditPoints="1" noAdjustHandles="1" noChangeArrowheads="1" noChangeShapeType="1" noTextEdit="1"/>
              </p:cNvSpPr>
              <p:nvPr/>
            </p:nvSpPr>
            <p:spPr>
              <a:xfrm>
                <a:off x="2502200" y="5896518"/>
                <a:ext cx="4095288" cy="781111"/>
              </a:xfrm>
              <a:prstGeom prst="rect">
                <a:avLst/>
              </a:prstGeom>
              <a:blipFill>
                <a:blip r:embed="rId7"/>
                <a:stretch>
                  <a:fillRect l="-1190" b="-109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75DA87BC-F51B-4F62-AEFB-8CE1A26E2128}"/>
                  </a:ext>
                </a:extLst>
              </p:cNvPr>
              <p:cNvSpPr txBox="1"/>
              <p:nvPr/>
            </p:nvSpPr>
            <p:spPr>
              <a:xfrm>
                <a:off x="6910578" y="5921679"/>
                <a:ext cx="2779222" cy="434671"/>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thick </a:t>
                </a: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𝜉</m:t>
                        </m:r>
                      </m:e>
                      <m:sub>
                        <m:r>
                          <a:rPr lang="en-US" altLang="zh-TW" b="0" i="1" dirty="0" smtClean="0">
                            <a:latin typeface="Cambria Math" panose="02040503050406030204" pitchFamily="18" charset="0"/>
                          </a:rPr>
                          <m:t>1</m:t>
                        </m:r>
                      </m:sub>
                      <m:sup>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1</m:t>
                            </m:r>
                          </m:e>
                        </m:d>
                      </m:sup>
                    </m:sSubSup>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thin </a:t>
                </a: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TW" i="1" dirty="0">
                            <a:latin typeface="Cambria Math" panose="02040503050406030204" pitchFamily="18" charset="0"/>
                          </a:rPr>
                        </m:ctrlPr>
                      </m:sSubSupPr>
                      <m:e>
                        <m:r>
                          <a:rPr lang="en-US" altLang="zh-TW" i="1" dirty="0">
                            <a:latin typeface="Cambria Math" panose="02040503050406030204" pitchFamily="18" charset="0"/>
                          </a:rPr>
                          <m:t>𝜉</m:t>
                        </m:r>
                      </m:e>
                      <m:sub>
                        <m:r>
                          <a:rPr lang="en-US" altLang="zh-TW" b="0" i="1" dirty="0" smtClean="0">
                            <a:latin typeface="Cambria Math" panose="02040503050406030204" pitchFamily="18" charset="0"/>
                          </a:rPr>
                          <m:t>1</m:t>
                        </m:r>
                      </m:sub>
                      <m:sup>
                        <m:d>
                          <m:dPr>
                            <m:ctrlPr>
                              <a:rPr lang="en-US" altLang="zh-TW" i="1" dirty="0">
                                <a:latin typeface="Cambria Math" panose="02040503050406030204" pitchFamily="18" charset="0"/>
                              </a:rPr>
                            </m:ctrlPr>
                          </m:dPr>
                          <m:e>
                            <m:r>
                              <a:rPr lang="en-US" altLang="zh-TW" b="0" i="1" dirty="0" smtClean="0">
                                <a:latin typeface="Cambria Math" panose="02040503050406030204" pitchFamily="18" charset="0"/>
                              </a:rPr>
                              <m:t>2</m:t>
                            </m:r>
                          </m:e>
                        </m:d>
                      </m:sup>
                    </m:sSubSup>
                  </m:oMath>
                </a14:m>
                <a:r>
                  <a:rPr lang="zh-TW" altLang="en-US" dirty="0">
                    <a:latin typeface="Times New Roman" panose="02020603050405020304" pitchFamily="18" charset="0"/>
                    <a:cs typeface="Times New Roman" panose="02020603050405020304" pitchFamily="18" charset="0"/>
                  </a:rPr>
                  <a:t>  </a:t>
                </a:r>
              </a:p>
            </p:txBody>
          </p:sp>
        </mc:Choice>
        <mc:Fallback xmlns="">
          <p:sp>
            <p:nvSpPr>
              <p:cNvPr id="18" name="文字方塊 17">
                <a:extLst>
                  <a:ext uri="{FF2B5EF4-FFF2-40B4-BE49-F238E27FC236}">
                    <a16:creationId xmlns:a16="http://schemas.microsoft.com/office/drawing/2014/main" id="{75DA87BC-F51B-4F62-AEFB-8CE1A26E2128}"/>
                  </a:ext>
                </a:extLst>
              </p:cNvPr>
              <p:cNvSpPr txBox="1">
                <a:spLocks noRot="1" noChangeAspect="1" noMove="1" noResize="1" noEditPoints="1" noAdjustHandles="1" noChangeArrowheads="1" noChangeShapeType="1" noTextEdit="1"/>
              </p:cNvSpPr>
              <p:nvPr/>
            </p:nvSpPr>
            <p:spPr>
              <a:xfrm>
                <a:off x="6910578" y="5921679"/>
                <a:ext cx="2779222" cy="434671"/>
              </a:xfrm>
              <a:prstGeom prst="rect">
                <a:avLst/>
              </a:prstGeom>
              <a:blipFill>
                <a:blip r:embed="rId8"/>
                <a:stretch>
                  <a:fillRect l="-1974" b="-19444"/>
                </a:stretch>
              </a:blipFill>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E554E367-985F-450E-B2E2-D0EF3EC10CA2}"/>
              </a:ext>
            </a:extLst>
          </p:cNvPr>
          <p:cNvSpPr>
            <a:spLocks noGrp="1"/>
          </p:cNvSpPr>
          <p:nvPr>
            <p:ph type="sldNum" sz="quarter" idx="12"/>
          </p:nvPr>
        </p:nvSpPr>
        <p:spPr/>
        <p:txBody>
          <a:bodyPr/>
          <a:lstStyle/>
          <a:p>
            <a:fld id="{DE0D4436-E364-443D-92F4-0BA62D2A4894}" type="slidenum">
              <a:rPr lang="zh-TW" altLang="en-US" smtClean="0"/>
              <a:t>18</a:t>
            </a:fld>
            <a:endParaRPr lang="zh-TW" altLang="en-US" dirty="0"/>
          </a:p>
        </p:txBody>
      </p:sp>
    </p:spTree>
    <p:extLst>
      <p:ext uri="{BB962C8B-B14F-4D97-AF65-F5344CB8AC3E}">
        <p14:creationId xmlns:p14="http://schemas.microsoft.com/office/powerpoint/2010/main" val="153075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C22D7E-771D-4155-8D4F-BAF4A7BAB106}"/>
              </a:ext>
            </a:extLst>
          </p:cNvPr>
          <p:cNvSpPr/>
          <p:nvPr/>
        </p:nvSpPr>
        <p:spPr>
          <a:xfrm>
            <a:off x="359275" y="570926"/>
            <a:ext cx="3409908"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data</a:t>
            </a:r>
          </a:p>
        </p:txBody>
      </p:sp>
      <p:pic>
        <p:nvPicPr>
          <p:cNvPr id="5" name="圖片 4">
            <a:extLst>
              <a:ext uri="{FF2B5EF4-FFF2-40B4-BE49-F238E27FC236}">
                <a16:creationId xmlns:a16="http://schemas.microsoft.com/office/drawing/2014/main" id="{FD840DCA-2725-4739-85EF-34BFE09DAF76}"/>
              </a:ext>
            </a:extLst>
          </p:cNvPr>
          <p:cNvPicPr>
            <a:picLocks noChangeAspect="1"/>
          </p:cNvPicPr>
          <p:nvPr/>
        </p:nvPicPr>
        <p:blipFill>
          <a:blip r:embed="rId2"/>
          <a:stretch>
            <a:fillRect/>
          </a:stretch>
        </p:blipFill>
        <p:spPr>
          <a:xfrm>
            <a:off x="7036904" y="169346"/>
            <a:ext cx="4795821" cy="3335621"/>
          </a:xfrm>
          <a:prstGeom prst="rect">
            <a:avLst/>
          </a:prstGeom>
        </p:spPr>
      </p:pic>
      <p:sp>
        <p:nvSpPr>
          <p:cNvPr id="7" name="文字方塊 6">
            <a:extLst>
              <a:ext uri="{FF2B5EF4-FFF2-40B4-BE49-F238E27FC236}">
                <a16:creationId xmlns:a16="http://schemas.microsoft.com/office/drawing/2014/main" id="{9D71FB52-11B6-41FE-8D85-5DAB4BF17E08}"/>
              </a:ext>
            </a:extLst>
          </p:cNvPr>
          <p:cNvSpPr txBox="1"/>
          <p:nvPr/>
        </p:nvSpPr>
        <p:spPr>
          <a:xfrm flipH="1">
            <a:off x="359274" y="1425893"/>
            <a:ext cx="5812925" cy="1294393"/>
          </a:xfrm>
          <a:prstGeom prst="rect">
            <a:avLst/>
          </a:prstGeom>
          <a:noFill/>
        </p:spPr>
        <p:txBody>
          <a:bodyPr wrap="square" rtlCol="0">
            <a:spAutoFit/>
          </a:bodyPr>
          <a:lstStyle/>
          <a:p>
            <a:pPr>
              <a:lnSpc>
                <a:spcPct val="150000"/>
              </a:lnSpc>
            </a:pPr>
            <a:r>
              <a:rPr lang="en-US" altLang="zh-TW" dirty="0">
                <a:latin typeface="Times New Roman" panose="02020603050405020304" pitchFamily="18" charset="0"/>
                <a:cs typeface="Times New Roman" panose="02020603050405020304" pitchFamily="18" charset="0"/>
              </a:rPr>
              <a:t>Data</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Adidas, 7/1</a:t>
            </a:r>
          </a:p>
          <a:p>
            <a:pPr>
              <a:lnSpc>
                <a:spcPct val="150000"/>
              </a:lnSpc>
            </a:pPr>
            <a:r>
              <a:rPr lang="en-US" altLang="zh-TW" b="0" i="0" dirty="0">
                <a:effectLst/>
                <a:latin typeface="Times New Roman" panose="02020603050405020304" pitchFamily="18" charset="0"/>
                <a:cs typeface="Times New Roman" panose="02020603050405020304" pitchFamily="18" charset="0"/>
              </a:rPr>
              <a:t>Calculate the average of all Limit Order Book (LOB) information on 7/1 and perform fitting.</a:t>
            </a:r>
            <a:endParaRPr lang="zh-TW" altLang="en-US" dirty="0">
              <a:latin typeface="Times New Roman" panose="02020603050405020304" pitchFamily="18" charset="0"/>
              <a:cs typeface="Times New Roman" panose="02020603050405020304" pitchFamily="18" charset="0"/>
            </a:endParaRPr>
          </a:p>
        </p:txBody>
      </p:sp>
      <p:pic>
        <p:nvPicPr>
          <p:cNvPr id="1026" name="Picture 2" descr="https://lh6.googleusercontent.com/3u9C25nOdWeuBaX0NGZhpcF-xNew2oNH_vx5kepaLjkqwlv9V6YDG8XStzESU_YE6QY0NlAVPdWMWCNguS_oDr9jbhyDO6xaJffG13KyLkBRRh0OJhlSrenLyyQADT95H425Yc984ilqZ-7uBtnclQ=s2048">
            <a:extLst>
              <a:ext uri="{FF2B5EF4-FFF2-40B4-BE49-F238E27FC236}">
                <a16:creationId xmlns:a16="http://schemas.microsoft.com/office/drawing/2014/main" id="{A6B41CB7-9E02-4A4E-A888-97E1631C5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6" y="3672471"/>
            <a:ext cx="12102548" cy="139778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12524241-4D21-4819-9F99-88F95F42E7E2}"/>
              </a:ext>
            </a:extLst>
          </p:cNvPr>
          <p:cNvSpPr/>
          <p:nvPr/>
        </p:nvSpPr>
        <p:spPr>
          <a:xfrm>
            <a:off x="4001460" y="5162586"/>
            <a:ext cx="242374" cy="369332"/>
          </a:xfrm>
          <a:prstGeom prst="rect">
            <a:avLst/>
          </a:prstGeom>
        </p:spPr>
        <p:txBody>
          <a:bodyPr wrap="none">
            <a:spAutoFit/>
          </a:bodyPr>
          <a:lstStyle/>
          <a:p>
            <a:r>
              <a:rPr lang="zh-TW" altLang="en-US" dirty="0">
                <a:latin typeface="Times New Roman" panose="02020603050405020304" pitchFamily="18" charset="0"/>
                <a:cs typeface="Times New Roman" panose="02020603050405020304" pitchFamily="18" charset="0"/>
              </a:rPr>
              <a:t> </a:t>
            </a:r>
          </a:p>
        </p:txBody>
      </p:sp>
      <p:pic>
        <p:nvPicPr>
          <p:cNvPr id="10" name="圖片 9">
            <a:extLst>
              <a:ext uri="{FF2B5EF4-FFF2-40B4-BE49-F238E27FC236}">
                <a16:creationId xmlns:a16="http://schemas.microsoft.com/office/drawing/2014/main" id="{F81A8CA5-064A-4E8F-B3CA-39DF104DC4D0}"/>
              </a:ext>
            </a:extLst>
          </p:cNvPr>
          <p:cNvPicPr>
            <a:picLocks noChangeAspect="1"/>
          </p:cNvPicPr>
          <p:nvPr/>
        </p:nvPicPr>
        <p:blipFill rotWithShape="1">
          <a:blip r:embed="rId4"/>
          <a:srcRect l="659" t="2049" r="1293" b="5776"/>
          <a:stretch/>
        </p:blipFill>
        <p:spPr>
          <a:xfrm>
            <a:off x="44726" y="5347252"/>
            <a:ext cx="12102548" cy="1235087"/>
          </a:xfrm>
          <a:prstGeom prst="rect">
            <a:avLst/>
          </a:prstGeom>
        </p:spPr>
      </p:pic>
      <p:sp>
        <p:nvSpPr>
          <p:cNvPr id="12" name="投影片編號版面配置區 11">
            <a:extLst>
              <a:ext uri="{FF2B5EF4-FFF2-40B4-BE49-F238E27FC236}">
                <a16:creationId xmlns:a16="http://schemas.microsoft.com/office/drawing/2014/main" id="{9061D133-4E99-4ABB-B4C2-B7B4765CAE71}"/>
              </a:ext>
            </a:extLst>
          </p:cNvPr>
          <p:cNvSpPr>
            <a:spLocks noGrp="1"/>
          </p:cNvSpPr>
          <p:nvPr>
            <p:ph type="sldNum" sz="quarter" idx="12"/>
          </p:nvPr>
        </p:nvSpPr>
        <p:spPr/>
        <p:txBody>
          <a:bodyPr/>
          <a:lstStyle/>
          <a:p>
            <a:fld id="{DE0D4436-E364-443D-92F4-0BA62D2A4894}" type="slidenum">
              <a:rPr lang="zh-TW" altLang="en-US" smtClean="0"/>
              <a:t>19</a:t>
            </a:fld>
            <a:endParaRPr lang="zh-TW" altLang="en-US"/>
          </a:p>
        </p:txBody>
      </p:sp>
      <p:sp>
        <p:nvSpPr>
          <p:cNvPr id="11" name="矩形 10">
            <a:extLst>
              <a:ext uri="{FF2B5EF4-FFF2-40B4-BE49-F238E27FC236}">
                <a16:creationId xmlns:a16="http://schemas.microsoft.com/office/drawing/2014/main" id="{4714C09F-A1B6-45D7-B82A-487D46FAC3EE}"/>
              </a:ext>
            </a:extLst>
          </p:cNvPr>
          <p:cNvSpPr/>
          <p:nvPr/>
        </p:nvSpPr>
        <p:spPr>
          <a:xfrm>
            <a:off x="742950" y="3895726"/>
            <a:ext cx="11404324" cy="1174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0" i="0" dirty="0">
                <a:solidFill>
                  <a:schemeClr val="bg1"/>
                </a:solidFill>
                <a:effectLst/>
                <a:latin typeface="Times New Roman" panose="02020603050405020304" pitchFamily="18" charset="0"/>
                <a:cs typeface="Times New Roman" panose="02020603050405020304" pitchFamily="18" charset="0"/>
              </a:rPr>
              <a:t>Data is not publicly available.</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FB857D88-7486-4C70-92C3-9682D1EE1B57}"/>
              </a:ext>
            </a:extLst>
          </p:cNvPr>
          <p:cNvSpPr/>
          <p:nvPr/>
        </p:nvSpPr>
        <p:spPr>
          <a:xfrm>
            <a:off x="676274" y="5531918"/>
            <a:ext cx="11470999" cy="1009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0" i="0" dirty="0">
                <a:solidFill>
                  <a:schemeClr val="bg1"/>
                </a:solidFill>
                <a:effectLst/>
                <a:latin typeface="Times New Roman" panose="02020603050405020304" pitchFamily="18" charset="0"/>
                <a:cs typeface="Times New Roman" panose="02020603050405020304" pitchFamily="18" charset="0"/>
              </a:rPr>
              <a:t>Data is not publicly available.</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99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BE65BF1-09E0-428C-9CCD-6F34944A3309}"/>
              </a:ext>
            </a:extLst>
          </p:cNvPr>
          <p:cNvSpPr/>
          <p:nvPr/>
        </p:nvSpPr>
        <p:spPr>
          <a:xfrm>
            <a:off x="359275" y="570926"/>
            <a:ext cx="1399742"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Abstract</a:t>
            </a:r>
            <a:endParaRPr lang="zh-TW" altLang="en-US" sz="28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A6B8A3FB-211D-4396-9D7C-C167E1746C74}"/>
              </a:ext>
            </a:extLst>
          </p:cNvPr>
          <p:cNvSpPr/>
          <p:nvPr/>
        </p:nvSpPr>
        <p:spPr>
          <a:xfrm>
            <a:off x="365176" y="1268055"/>
            <a:ext cx="11484317" cy="880369"/>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In this generalized model, we will consider the following two distinct possibilities for modeling the </a:t>
            </a:r>
            <a:r>
              <a:rPr lang="en-US" altLang="zh-TW" b="1" dirty="0">
                <a:latin typeface="Times New Roman" panose="02020603050405020304" pitchFamily="18" charset="0"/>
                <a:cs typeface="Times New Roman" panose="02020603050405020304" pitchFamily="18" charset="0"/>
              </a:rPr>
              <a:t>resilience</a:t>
            </a:r>
            <a:r>
              <a:rPr lang="en-US" altLang="zh-TW" dirty="0">
                <a:latin typeface="Times New Roman" panose="02020603050405020304" pitchFamily="18" charset="0"/>
                <a:cs typeface="Times New Roman" panose="02020603050405020304" pitchFamily="18" charset="0"/>
              </a:rPr>
              <a:t> of the LOB after a large market order</a:t>
            </a:r>
            <a:r>
              <a:rPr lang="zh-TW" altLang="en-US" dirty="0">
                <a:latin typeface="Times New Roman" panose="02020603050405020304" pitchFamily="18" charset="0"/>
                <a:cs typeface="Times New Roman" panose="02020603050405020304" pitchFamily="18" charset="0"/>
              </a:rPr>
              <a:t>：</a:t>
            </a:r>
          </a:p>
        </p:txBody>
      </p:sp>
      <p:sp>
        <p:nvSpPr>
          <p:cNvPr id="6" name="矩形 5">
            <a:extLst>
              <a:ext uri="{FF2B5EF4-FFF2-40B4-BE49-F238E27FC236}">
                <a16:creationId xmlns:a16="http://schemas.microsoft.com/office/drawing/2014/main" id="{12594C2D-07EB-4FDD-8EBD-B8B55FF852C6}"/>
              </a:ext>
            </a:extLst>
          </p:cNvPr>
          <p:cNvSpPr/>
          <p:nvPr/>
        </p:nvSpPr>
        <p:spPr>
          <a:xfrm>
            <a:off x="365176" y="2198146"/>
            <a:ext cx="11484317" cy="880369"/>
          </a:xfrm>
          <a:prstGeom prst="rect">
            <a:avLst/>
          </a:prstGeom>
        </p:spPr>
        <p:txBody>
          <a:bodyPr wrap="square">
            <a:spAutoFit/>
          </a:bodyPr>
          <a:lstStyle/>
          <a:p>
            <a:pPr marL="342900" indent="-342900">
              <a:lnSpc>
                <a:spcPct val="150000"/>
              </a:lnSpc>
              <a:buFont typeface="+mj-lt"/>
              <a:buAutoNum type="arabicPeriod"/>
            </a:pPr>
            <a:r>
              <a:rPr lang="en-US" altLang="zh-TW" dirty="0">
                <a:latin typeface="Times New Roman" panose="02020603050405020304" pitchFamily="18" charset="0"/>
                <a:cs typeface="Times New Roman" panose="02020603050405020304" pitchFamily="18" charset="0"/>
              </a:rPr>
              <a:t>the exponential recovery of the number of limit orders, i.e., of the volume of the LOB (Model 1),</a:t>
            </a:r>
          </a:p>
          <a:p>
            <a:pPr marL="342900" indent="-342900">
              <a:lnSpc>
                <a:spcPct val="150000"/>
              </a:lnSpc>
              <a:buFont typeface="+mj-lt"/>
              <a:buAutoNum type="arabicPeriod"/>
            </a:pPr>
            <a:r>
              <a:rPr lang="en-US" altLang="zh-TW" dirty="0">
                <a:latin typeface="Times New Roman" panose="02020603050405020304" pitchFamily="18" charset="0"/>
                <a:cs typeface="Times New Roman" panose="02020603050405020304" pitchFamily="18" charset="0"/>
              </a:rPr>
              <a:t>the exponential recovery of the bid-ask spread (Model 2).</a:t>
            </a:r>
            <a:endParaRPr lang="zh-TW" altLang="en-US"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E4740466-DF1C-468D-8E0B-F41284C26038}"/>
              </a:ext>
            </a:extLst>
          </p:cNvPr>
          <p:cNvSpPr txBox="1"/>
          <p:nvPr/>
        </p:nvSpPr>
        <p:spPr>
          <a:xfrm>
            <a:off x="2921367" y="697344"/>
            <a:ext cx="8432433" cy="369332"/>
          </a:xfrm>
          <a:prstGeom prst="rect">
            <a:avLst/>
          </a:prstGeom>
          <a:noFill/>
          <a:ln>
            <a:solidFill>
              <a:schemeClr val="tx1"/>
            </a:solidFill>
          </a:ln>
        </p:spPr>
        <p:txBody>
          <a:bodyPr wrap="square" rtlCol="0">
            <a:spAutoFit/>
          </a:bodyPr>
          <a:lstStyle/>
          <a:p>
            <a:pPr algn="ctr"/>
            <a:r>
              <a:rPr lang="en-US" altLang="zh-TW" b="0" i="0" dirty="0">
                <a:effectLst/>
                <a:latin typeface="Times New Roman" panose="02020603050405020304" pitchFamily="18" charset="0"/>
                <a:cs typeface="Times New Roman" panose="02020603050405020304" pitchFamily="18" charset="0"/>
              </a:rPr>
              <a:t>The phenomenon of returning to the original equilibrium point after undergoing a trade.</a:t>
            </a:r>
            <a:endParaRPr lang="zh-TW" altLang="en-US" dirty="0">
              <a:latin typeface="Times New Roman" panose="02020603050405020304" pitchFamily="18" charset="0"/>
              <a:cs typeface="Times New Roman" panose="02020603050405020304" pitchFamily="18" charset="0"/>
            </a:endParaRPr>
          </a:p>
        </p:txBody>
      </p:sp>
      <p:cxnSp>
        <p:nvCxnSpPr>
          <p:cNvPr id="8" name="直線接點 7">
            <a:extLst>
              <a:ext uri="{FF2B5EF4-FFF2-40B4-BE49-F238E27FC236}">
                <a16:creationId xmlns:a16="http://schemas.microsoft.com/office/drawing/2014/main" id="{8D9924E9-298A-4EE2-B7DF-0538ABC2109E}"/>
              </a:ext>
            </a:extLst>
          </p:cNvPr>
          <p:cNvCxnSpPr>
            <a:cxnSpLocks/>
          </p:cNvCxnSpPr>
          <p:nvPr/>
        </p:nvCxnSpPr>
        <p:spPr>
          <a:xfrm>
            <a:off x="9196441" y="1075649"/>
            <a:ext cx="942681" cy="384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A4938477-D874-4965-8B90-13C1BC2513D3}"/>
              </a:ext>
            </a:extLst>
          </p:cNvPr>
          <p:cNvSpPr/>
          <p:nvPr/>
        </p:nvSpPr>
        <p:spPr>
          <a:xfrm>
            <a:off x="365177" y="3779486"/>
            <a:ext cx="10051443"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We do not have a classical </a:t>
            </a:r>
            <a:r>
              <a:rPr lang="en-US" altLang="zh-TW" b="1" dirty="0">
                <a:latin typeface="Times New Roman" panose="02020603050405020304" pitchFamily="18" charset="0"/>
                <a:cs typeface="Times New Roman" panose="02020603050405020304" pitchFamily="18" charset="0"/>
              </a:rPr>
              <a:t>permanent price impact </a:t>
            </a:r>
            <a:r>
              <a:rPr lang="en-US" altLang="zh-TW" dirty="0">
                <a:latin typeface="Times New Roman" panose="02020603050405020304" pitchFamily="18" charset="0"/>
                <a:cs typeface="Times New Roman" panose="02020603050405020304" pitchFamily="18" charset="0"/>
              </a:rPr>
              <a:t>in our model, since </a:t>
            </a:r>
            <a:endParaRPr lang="zh-TW" altLang="en-US"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2535327E-3598-43D7-BB07-9352B954EB6D}"/>
              </a:ext>
            </a:extLst>
          </p:cNvPr>
          <p:cNvSpPr/>
          <p:nvPr/>
        </p:nvSpPr>
        <p:spPr>
          <a:xfrm>
            <a:off x="365176" y="4220513"/>
            <a:ext cx="11484317" cy="2126864"/>
          </a:xfrm>
          <a:prstGeom prst="rect">
            <a:avLst/>
          </a:prstGeom>
        </p:spPr>
        <p:txBody>
          <a:bodyPr wrap="square">
            <a:spAutoFit/>
          </a:bodyPr>
          <a:lstStyle/>
          <a:p>
            <a:pPr marL="342900" indent="-342900">
              <a:lnSpc>
                <a:spcPct val="150000"/>
              </a:lnSpc>
              <a:buAutoNum type="arabicPeriod"/>
            </a:pPr>
            <a:r>
              <a:rPr lang="en-US" altLang="zh-TW" dirty="0">
                <a:latin typeface="Times New Roman" panose="02020603050405020304" pitchFamily="18" charset="0"/>
                <a:cs typeface="Times New Roman" panose="02020603050405020304" pitchFamily="18" charset="0"/>
              </a:rPr>
              <a:t>Adding classical permanent impact, which is proportional to the volume traded, would be somewhat </a:t>
            </a:r>
            <a:r>
              <a:rPr lang="en-US" altLang="zh-TW" b="1" dirty="0">
                <a:latin typeface="Times New Roman" panose="02020603050405020304" pitchFamily="18" charset="0"/>
                <a:cs typeface="Times New Roman" panose="02020603050405020304" pitchFamily="18" charset="0"/>
              </a:rPr>
              <a:t>artificial in our model.</a:t>
            </a:r>
          </a:p>
          <a:p>
            <a:pPr marL="342900" indent="-342900">
              <a:lnSpc>
                <a:spcPct val="150000"/>
              </a:lnSpc>
              <a:buFontTx/>
              <a:buAutoNum type="arabicPeriod"/>
            </a:pPr>
            <a:r>
              <a:rPr lang="en-US" altLang="zh-TW" b="1" dirty="0">
                <a:latin typeface="Times New Roman" panose="02020603050405020304" pitchFamily="18" charset="0"/>
                <a:cs typeface="Times New Roman" panose="02020603050405020304" pitchFamily="18" charset="0"/>
              </a:rPr>
              <a:t>This would not change optimal strategies</a:t>
            </a:r>
            <a:r>
              <a:rPr lang="en-US" altLang="zh-TW" dirty="0">
                <a:latin typeface="Times New Roman" panose="02020603050405020304" pitchFamily="18" charset="0"/>
                <a:cs typeface="Times New Roman" panose="02020603050405020304" pitchFamily="18" charset="0"/>
              </a:rPr>
              <a:t> as the optimization problem will be exactly the same as without permanent impact.</a:t>
            </a:r>
            <a:endParaRPr lang="zh-TW" altLang="en-US" dirty="0">
              <a:latin typeface="Times New Roman" panose="02020603050405020304" pitchFamily="18" charset="0"/>
              <a:cs typeface="Times New Roman" panose="02020603050405020304" pitchFamily="18" charset="0"/>
            </a:endParaRPr>
          </a:p>
          <a:p>
            <a:pPr marL="342900" indent="-342900">
              <a:lnSpc>
                <a:spcPct val="150000"/>
              </a:lnSpc>
              <a:buAutoNum type="arabicPeriod"/>
            </a:pP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10AEE2D7-C8DE-4F71-8302-9FC4ED0E612D}"/>
              </a:ext>
            </a:extLst>
          </p:cNvPr>
          <p:cNvSpPr>
            <a:spLocks noGrp="1"/>
          </p:cNvSpPr>
          <p:nvPr>
            <p:ph type="sldNum" sz="quarter" idx="12"/>
          </p:nvPr>
        </p:nvSpPr>
        <p:spPr/>
        <p:txBody>
          <a:bodyPr/>
          <a:lstStyle/>
          <a:p>
            <a:fld id="{DE0D4436-E364-443D-92F4-0BA62D2A4894}" type="slidenum">
              <a:rPr lang="zh-TW" altLang="en-US" smtClean="0"/>
              <a:t>2</a:t>
            </a:fld>
            <a:endParaRPr lang="zh-TW" altLang="en-US"/>
          </a:p>
        </p:txBody>
      </p:sp>
    </p:spTree>
    <p:extLst>
      <p:ext uri="{BB962C8B-B14F-4D97-AF65-F5344CB8AC3E}">
        <p14:creationId xmlns:p14="http://schemas.microsoft.com/office/powerpoint/2010/main" val="250324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C22D7E-771D-4155-8D4F-BAF4A7BAB106}"/>
              </a:ext>
            </a:extLst>
          </p:cNvPr>
          <p:cNvSpPr/>
          <p:nvPr/>
        </p:nvSpPr>
        <p:spPr>
          <a:xfrm>
            <a:off x="359275" y="570926"/>
            <a:ext cx="3690434"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fitting</a:t>
            </a:r>
          </a:p>
        </p:txBody>
      </p:sp>
      <p:pic>
        <p:nvPicPr>
          <p:cNvPr id="2" name="圖片 1">
            <a:extLst>
              <a:ext uri="{FF2B5EF4-FFF2-40B4-BE49-F238E27FC236}">
                <a16:creationId xmlns:a16="http://schemas.microsoft.com/office/drawing/2014/main" id="{040E198E-478B-4031-8FEB-44039835F2B2}"/>
              </a:ext>
            </a:extLst>
          </p:cNvPr>
          <p:cNvPicPr>
            <a:picLocks noChangeAspect="1"/>
          </p:cNvPicPr>
          <p:nvPr/>
        </p:nvPicPr>
        <p:blipFill>
          <a:blip r:embed="rId2"/>
          <a:stretch>
            <a:fillRect/>
          </a:stretch>
        </p:blipFill>
        <p:spPr>
          <a:xfrm>
            <a:off x="239354" y="1809064"/>
            <a:ext cx="5616427" cy="3673158"/>
          </a:xfrm>
          <a:prstGeom prst="rect">
            <a:avLst/>
          </a:prstGeom>
        </p:spPr>
      </p:pic>
      <p:sp>
        <p:nvSpPr>
          <p:cNvPr id="3" name="文字方塊 2">
            <a:extLst>
              <a:ext uri="{FF2B5EF4-FFF2-40B4-BE49-F238E27FC236}">
                <a16:creationId xmlns:a16="http://schemas.microsoft.com/office/drawing/2014/main" id="{BEE62933-DB24-4283-B1CD-03058BD8E484}"/>
              </a:ext>
            </a:extLst>
          </p:cNvPr>
          <p:cNvSpPr txBox="1"/>
          <p:nvPr/>
        </p:nvSpPr>
        <p:spPr>
          <a:xfrm>
            <a:off x="2557237" y="1439732"/>
            <a:ext cx="1524841"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Fitting’s result</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E93AE262-4515-4A29-961C-CCC87EE90F86}"/>
                  </a:ext>
                </a:extLst>
              </p:cNvPr>
              <p:cNvSpPr txBox="1"/>
              <p:nvPr/>
            </p:nvSpPr>
            <p:spPr>
              <a:xfrm>
                <a:off x="466260" y="5577293"/>
                <a:ext cx="5705062"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𝑞</m:t>
                      </m:r>
                      <m:r>
                        <a:rPr lang="en-US" altLang="zh-TW" i="1" dirty="0" smtClean="0">
                          <a:latin typeface="Cambria Math" panose="02040503050406030204" pitchFamily="18" charset="0"/>
                        </a:rPr>
                        <m:t> = 942.74832      </m:t>
                      </m:r>
                      <m:r>
                        <a:rPr lang="en-US" altLang="zh-TW" b="0" i="1" dirty="0" smtClean="0">
                          <a:latin typeface="Cambria Math" panose="02040503050406030204" pitchFamily="18" charset="0"/>
                        </a:rPr>
                        <m:t>𝛼</m:t>
                      </m:r>
                      <m:r>
                        <a:rPr lang="en-US" altLang="zh-TW" i="1" dirty="0" smtClean="0">
                          <a:latin typeface="Cambria Math" panose="02040503050406030204" pitchFamily="18" charset="0"/>
                        </a:rPr>
                        <m:t> = −3.66607 </m:t>
                      </m:r>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5" name="文字方塊 4">
                <a:extLst>
                  <a:ext uri="{FF2B5EF4-FFF2-40B4-BE49-F238E27FC236}">
                    <a16:creationId xmlns:a16="http://schemas.microsoft.com/office/drawing/2014/main" id="{E93AE262-4515-4A29-961C-CCC87EE90F86}"/>
                  </a:ext>
                </a:extLst>
              </p:cNvPr>
              <p:cNvSpPr txBox="1">
                <a:spLocks noRot="1" noChangeAspect="1" noMove="1" noResize="1" noEditPoints="1" noAdjustHandles="1" noChangeArrowheads="1" noChangeShapeType="1" noTextEdit="1"/>
              </p:cNvSpPr>
              <p:nvPr/>
            </p:nvSpPr>
            <p:spPr>
              <a:xfrm>
                <a:off x="466260" y="5577293"/>
                <a:ext cx="5705062" cy="369332"/>
              </a:xfrm>
              <a:prstGeom prst="rect">
                <a:avLst/>
              </a:prstGeom>
              <a:blipFill>
                <a:blip r:embed="rId3"/>
                <a:stretch>
                  <a:fillRect b="-8333"/>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DF320CA6-98F2-42BA-80F0-316E1E28423B}"/>
              </a:ext>
            </a:extLst>
          </p:cNvPr>
          <p:cNvPicPr>
            <a:picLocks noChangeAspect="1"/>
          </p:cNvPicPr>
          <p:nvPr/>
        </p:nvPicPr>
        <p:blipFill>
          <a:blip r:embed="rId4"/>
          <a:stretch>
            <a:fillRect/>
          </a:stretch>
        </p:blipFill>
        <p:spPr>
          <a:xfrm>
            <a:off x="4657998" y="570926"/>
            <a:ext cx="1650741" cy="552388"/>
          </a:xfrm>
          <a:prstGeom prst="rect">
            <a:avLst/>
          </a:prstGeom>
          <a:ln>
            <a:solidFill>
              <a:srgbClr val="FF0000"/>
            </a:solidFill>
          </a:ln>
        </p:spPr>
      </p:pic>
      <p:pic>
        <p:nvPicPr>
          <p:cNvPr id="7" name="圖片 6">
            <a:extLst>
              <a:ext uri="{FF2B5EF4-FFF2-40B4-BE49-F238E27FC236}">
                <a16:creationId xmlns:a16="http://schemas.microsoft.com/office/drawing/2014/main" id="{467AB5C5-B7C0-4F29-AAB2-104B6464BA54}"/>
              </a:ext>
            </a:extLst>
          </p:cNvPr>
          <p:cNvPicPr>
            <a:picLocks noChangeAspect="1"/>
          </p:cNvPicPr>
          <p:nvPr/>
        </p:nvPicPr>
        <p:blipFill>
          <a:blip r:embed="rId5"/>
          <a:stretch>
            <a:fillRect/>
          </a:stretch>
        </p:blipFill>
        <p:spPr>
          <a:xfrm>
            <a:off x="6897407" y="3327592"/>
            <a:ext cx="4145414" cy="2938598"/>
          </a:xfrm>
          <a:prstGeom prst="rect">
            <a:avLst/>
          </a:prstGeom>
        </p:spPr>
      </p:pic>
      <p:pic>
        <p:nvPicPr>
          <p:cNvPr id="9" name="圖片 8">
            <a:extLst>
              <a:ext uri="{FF2B5EF4-FFF2-40B4-BE49-F238E27FC236}">
                <a16:creationId xmlns:a16="http://schemas.microsoft.com/office/drawing/2014/main" id="{F097CF21-9424-4406-ACEA-D8E8870D1092}"/>
              </a:ext>
            </a:extLst>
          </p:cNvPr>
          <p:cNvPicPr>
            <a:picLocks noChangeAspect="1"/>
          </p:cNvPicPr>
          <p:nvPr/>
        </p:nvPicPr>
        <p:blipFill>
          <a:blip r:embed="rId6"/>
          <a:stretch>
            <a:fillRect/>
          </a:stretch>
        </p:blipFill>
        <p:spPr>
          <a:xfrm>
            <a:off x="7534003" y="286166"/>
            <a:ext cx="2872222" cy="2926528"/>
          </a:xfrm>
          <a:prstGeom prst="rect">
            <a:avLst/>
          </a:prstGeom>
        </p:spPr>
      </p:pic>
      <p:sp>
        <p:nvSpPr>
          <p:cNvPr id="11" name="投影片編號版面配置區 10">
            <a:extLst>
              <a:ext uri="{FF2B5EF4-FFF2-40B4-BE49-F238E27FC236}">
                <a16:creationId xmlns:a16="http://schemas.microsoft.com/office/drawing/2014/main" id="{46D157AE-F413-41BC-841C-AA795A6A3496}"/>
              </a:ext>
            </a:extLst>
          </p:cNvPr>
          <p:cNvSpPr>
            <a:spLocks noGrp="1"/>
          </p:cNvSpPr>
          <p:nvPr>
            <p:ph type="sldNum" sz="quarter" idx="12"/>
          </p:nvPr>
        </p:nvSpPr>
        <p:spPr/>
        <p:txBody>
          <a:bodyPr/>
          <a:lstStyle/>
          <a:p>
            <a:fld id="{DE0D4436-E364-443D-92F4-0BA62D2A4894}" type="slidenum">
              <a:rPr lang="zh-TW" altLang="en-US" smtClean="0"/>
              <a:t>20</a:t>
            </a:fld>
            <a:endParaRPr lang="zh-TW" altLang="en-US"/>
          </a:p>
        </p:txBody>
      </p:sp>
    </p:spTree>
    <p:extLst>
      <p:ext uri="{BB962C8B-B14F-4D97-AF65-F5344CB8AC3E}">
        <p14:creationId xmlns:p14="http://schemas.microsoft.com/office/powerpoint/2010/main" val="261805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C22D7E-771D-4155-8D4F-BAF4A7BAB106}"/>
              </a:ext>
            </a:extLst>
          </p:cNvPr>
          <p:cNvSpPr/>
          <p:nvPr/>
        </p:nvSpPr>
        <p:spPr>
          <a:xfrm>
            <a:off x="359275" y="570926"/>
            <a:ext cx="4068743"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model 1</a:t>
            </a:r>
          </a:p>
        </p:txBody>
      </p:sp>
      <p:grpSp>
        <p:nvGrpSpPr>
          <p:cNvPr id="2" name="群組 1">
            <a:extLst>
              <a:ext uri="{FF2B5EF4-FFF2-40B4-BE49-F238E27FC236}">
                <a16:creationId xmlns:a16="http://schemas.microsoft.com/office/drawing/2014/main" id="{5004FCB1-2369-4FC2-BF4A-8BE558CE28F5}"/>
              </a:ext>
            </a:extLst>
          </p:cNvPr>
          <p:cNvGrpSpPr/>
          <p:nvPr/>
        </p:nvGrpSpPr>
        <p:grpSpPr>
          <a:xfrm>
            <a:off x="359275" y="1339743"/>
            <a:ext cx="9637638" cy="492902"/>
            <a:chOff x="365176" y="1868020"/>
            <a:chExt cx="9637638" cy="492902"/>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C5077EF-2787-49C6-B70F-412A1EDF9783}"/>
                    </a:ext>
                  </a:extLst>
                </p:cNvPr>
                <p:cNvSpPr/>
                <p:nvPr/>
              </p:nvSpPr>
              <p:spPr>
                <a:xfrm>
                  <a:off x="365176" y="1868020"/>
                  <a:ext cx="9637638" cy="458908"/>
                </a:xfrm>
                <a:prstGeom prst="rect">
                  <a:avLst/>
                </a:prstGeom>
              </p:spPr>
              <p:txBody>
                <a:bodyPr wrap="none">
                  <a:spAutoFit/>
                </a:bodyPr>
                <a:lstStyle/>
                <a:p>
                  <a:pPr>
                    <a:lnSpc>
                      <a:spcPct val="150000"/>
                    </a:lnSpc>
                  </a:pPr>
                  <a:r>
                    <a:rPr lang="en-US" altLang="zh-TW" dirty="0">
                      <a:latin typeface="Times New Roman" panose="02020603050405020304" pitchFamily="18" charset="0"/>
                      <a:cs typeface="Times New Roman" panose="02020603050405020304" pitchFamily="18" charset="0"/>
                    </a:rPr>
                    <a:t>Suppose that the function </a:t>
                  </a:r>
                  <a14:m>
                    <m:oMath xmlns:m="http://schemas.openxmlformats.org/officeDocument/2006/math">
                      <m:sSub>
                        <m:sSubPr>
                          <m:ctrlPr>
                            <a:rPr lang="en-US" altLang="zh-TW" b="0" i="1" dirty="0" smtClean="0">
                              <a:latin typeface="Cambria Math" panose="02040503050406030204" pitchFamily="18" charset="0"/>
                              <a:cs typeface="Times New Roman" panose="02020603050405020304" pitchFamily="18" charset="0"/>
                            </a:rPr>
                          </m:ctrlPr>
                        </m:sSubPr>
                        <m:e>
                          <m:r>
                            <a:rPr lang="en-US" altLang="zh-TW" i="1" dirty="0" smtClean="0">
                              <a:latin typeface="Cambria Math" panose="02040503050406030204" pitchFamily="18" charset="0"/>
                              <a:cs typeface="Times New Roman" panose="02020603050405020304" pitchFamily="18" charset="0"/>
                            </a:rPr>
                            <m:t>h</m:t>
                          </m:r>
                        </m:e>
                        <m:sub>
                          <m:r>
                            <a:rPr lang="en-US" altLang="zh-TW" i="1" dirty="0">
                              <a:latin typeface="Cambria Math" panose="02040503050406030204" pitchFamily="18" charset="0"/>
                              <a:cs typeface="Times New Roman" panose="02020603050405020304" pitchFamily="18" charset="0"/>
                            </a:rPr>
                            <m:t>1</m:t>
                          </m:r>
                        </m:sub>
                      </m:sSub>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with</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is one-to-one. </a:t>
                  </a:r>
                </a:p>
              </p:txBody>
            </p:sp>
          </mc:Choice>
          <mc:Fallback xmlns="">
            <p:sp>
              <p:nvSpPr>
                <p:cNvPr id="5" name="矩形 4">
                  <a:extLst>
                    <a:ext uri="{FF2B5EF4-FFF2-40B4-BE49-F238E27FC236}">
                      <a16:creationId xmlns:a16="http://schemas.microsoft.com/office/drawing/2014/main" id="{6C5077EF-2787-49C6-B70F-412A1EDF9783}"/>
                    </a:ext>
                  </a:extLst>
                </p:cNvPr>
                <p:cNvSpPr>
                  <a:spLocks noRot="1" noChangeAspect="1" noMove="1" noResize="1" noEditPoints="1" noAdjustHandles="1" noChangeArrowheads="1" noChangeShapeType="1" noTextEdit="1"/>
                </p:cNvSpPr>
                <p:nvPr/>
              </p:nvSpPr>
              <p:spPr>
                <a:xfrm>
                  <a:off x="365176" y="1868020"/>
                  <a:ext cx="9637638" cy="458908"/>
                </a:xfrm>
                <a:prstGeom prst="rect">
                  <a:avLst/>
                </a:prstGeom>
                <a:blipFill>
                  <a:blip r:embed="rId3"/>
                  <a:stretch>
                    <a:fillRect l="-569" b="-22667"/>
                  </a:stretch>
                </a:blipFill>
              </p:spPr>
              <p:txBody>
                <a:bodyPr/>
                <a:lstStyle/>
                <a:p>
                  <a:r>
                    <a:rPr lang="zh-TW" altLang="en-US">
                      <a:noFill/>
                    </a:rPr>
                    <a:t> </a:t>
                  </a:r>
                </a:p>
              </p:txBody>
            </p:sp>
          </mc:Fallback>
        </mc:AlternateContent>
        <p:pic>
          <p:nvPicPr>
            <p:cNvPr id="7" name="圖片 6">
              <a:extLst>
                <a:ext uri="{FF2B5EF4-FFF2-40B4-BE49-F238E27FC236}">
                  <a16:creationId xmlns:a16="http://schemas.microsoft.com/office/drawing/2014/main" id="{4514B5DE-F408-4AA0-A704-9F9E0FA4A1E3}"/>
                </a:ext>
              </a:extLst>
            </p:cNvPr>
            <p:cNvPicPr>
              <a:picLocks noChangeAspect="1"/>
            </p:cNvPicPr>
            <p:nvPr/>
          </p:nvPicPr>
          <p:blipFill>
            <a:blip r:embed="rId4"/>
            <a:stretch>
              <a:fillRect/>
            </a:stretch>
          </p:blipFill>
          <p:spPr>
            <a:xfrm>
              <a:off x="4723159" y="1936731"/>
              <a:ext cx="3718441" cy="424191"/>
            </a:xfrm>
            <a:prstGeom prst="rect">
              <a:avLst/>
            </a:prstGeom>
            <a:ln>
              <a:noFill/>
            </a:ln>
          </p:spPr>
        </p:pic>
      </p:grpSp>
      <p:pic>
        <p:nvPicPr>
          <p:cNvPr id="11" name="圖片 10">
            <a:extLst>
              <a:ext uri="{FF2B5EF4-FFF2-40B4-BE49-F238E27FC236}">
                <a16:creationId xmlns:a16="http://schemas.microsoft.com/office/drawing/2014/main" id="{5EC4FA37-D114-4B4C-B2F5-6B506DA277BE}"/>
              </a:ext>
            </a:extLst>
          </p:cNvPr>
          <p:cNvPicPr>
            <a:picLocks noChangeAspect="1"/>
          </p:cNvPicPr>
          <p:nvPr/>
        </p:nvPicPr>
        <p:blipFill>
          <a:blip r:embed="rId5"/>
          <a:stretch>
            <a:fillRect/>
          </a:stretch>
        </p:blipFill>
        <p:spPr>
          <a:xfrm>
            <a:off x="742120" y="2328546"/>
            <a:ext cx="4843624" cy="3283126"/>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0076621D-7BC2-4E07-9105-10F9311EADC4}"/>
                  </a:ext>
                </a:extLst>
              </p:cNvPr>
              <p:cNvSpPr/>
              <p:nvPr/>
            </p:nvSpPr>
            <p:spPr>
              <a:xfrm>
                <a:off x="2734917" y="5976779"/>
                <a:ext cx="6722165"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function </a:t>
                </a:r>
                <a14:m>
                  <m:oMath xmlns:m="http://schemas.openxmlformats.org/officeDocument/2006/math">
                    <m:sSub>
                      <m:sSubPr>
                        <m:ctrlPr>
                          <a:rPr lang="en-US" altLang="zh-TW" i="1">
                            <a:latin typeface="Cambria Math" panose="02040503050406030204" pitchFamily="18" charset="0"/>
                          </a:rPr>
                        </m:ctrlPr>
                      </m:sSubPr>
                      <m:e>
                        <m:r>
                          <m:rPr>
                            <m:sty m:val="p"/>
                          </m:rPr>
                          <a:rPr lang="en-US" altLang="zh-TW">
                            <a:latin typeface="Cambria Math" panose="02040503050406030204" pitchFamily="18" charset="0"/>
                          </a:rPr>
                          <m:t>h</m:t>
                        </m:r>
                      </m:e>
                      <m:sub>
                        <m:r>
                          <a:rPr lang="en-US" altLang="zh-TW">
                            <a:latin typeface="Cambria Math" panose="02040503050406030204" pitchFamily="18" charset="0"/>
                          </a:rPr>
                          <m:t>1</m:t>
                        </m:r>
                      </m:sub>
                    </m:sSub>
                    <m:r>
                      <a:rPr lang="en-US" altLang="zh-TW">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continuous with </a:t>
                </a:r>
                <a14:m>
                  <m:oMath xmlns:m="http://schemas.openxmlformats.org/officeDocument/2006/math">
                    <m:sSub>
                      <m:sSubPr>
                        <m:ctrlPr>
                          <a:rPr lang="en-US" altLang="zh-TW" i="1">
                            <a:latin typeface="Cambria Math" panose="02040503050406030204" pitchFamily="18" charset="0"/>
                          </a:rPr>
                        </m:ctrlPr>
                      </m:sSubPr>
                      <m:e>
                        <m:r>
                          <m:rPr>
                            <m:sty m:val="p"/>
                          </m:rPr>
                          <a:rPr lang="en-US" altLang="zh-TW">
                            <a:latin typeface="Cambria Math" panose="02040503050406030204" pitchFamily="18" charset="0"/>
                          </a:rPr>
                          <m:t>h</m:t>
                        </m:r>
                      </m:e>
                      <m:sub>
                        <m:r>
                          <a:rPr lang="en-US" altLang="zh-TW">
                            <a:latin typeface="Cambria Math" panose="02040503050406030204" pitchFamily="18" charset="0"/>
                          </a:rPr>
                          <m:t>1</m:t>
                        </m:r>
                      </m:sub>
                    </m:sSub>
                    <m:d>
                      <m:dPr>
                        <m:ctrlPr>
                          <a:rPr lang="en-US" altLang="zh-TW" i="1">
                            <a:latin typeface="Cambria Math" panose="02040503050406030204" pitchFamily="18" charset="0"/>
                          </a:rPr>
                        </m:ctrlPr>
                      </m:dPr>
                      <m:e>
                        <m:r>
                          <a:rPr lang="en-US" altLang="zh-TW">
                            <a:latin typeface="Cambria Math" panose="02040503050406030204" pitchFamily="18" charset="0"/>
                          </a:rPr>
                          <m:t>0</m:t>
                        </m:r>
                      </m:e>
                    </m:d>
                    <m:r>
                      <a:rPr lang="en-US" altLang="zh-TW">
                        <a:latin typeface="Cambria Math" panose="02040503050406030204" pitchFamily="18" charset="0"/>
                      </a:rPr>
                      <m:t>=0 </m:t>
                    </m:r>
                  </m:oMath>
                </a14:m>
                <a:r>
                  <a:rPr lang="en-US" altLang="zh-TW"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TW" i="1">
                            <a:latin typeface="Cambria Math" panose="02040503050406030204" pitchFamily="18" charset="0"/>
                          </a:rPr>
                        </m:ctrlPr>
                      </m:sSubPr>
                      <m:e>
                        <m:r>
                          <m:rPr>
                            <m:sty m:val="p"/>
                          </m:rPr>
                          <a:rPr lang="en-US" altLang="zh-TW">
                            <a:latin typeface="Cambria Math" panose="02040503050406030204" pitchFamily="18" charset="0"/>
                          </a:rPr>
                          <m:t>h</m:t>
                        </m:r>
                      </m:e>
                      <m:sub>
                        <m:r>
                          <a:rPr lang="en-US" altLang="zh-TW">
                            <a:latin typeface="Cambria Math" panose="02040503050406030204" pitchFamily="18" charset="0"/>
                          </a:rPr>
                          <m:t>1</m:t>
                        </m:r>
                      </m:sub>
                    </m:sSub>
                    <m:d>
                      <m:dPr>
                        <m:ctrlPr>
                          <a:rPr lang="en-US" altLang="zh-TW" i="1">
                            <a:latin typeface="Cambria Math" panose="02040503050406030204" pitchFamily="18" charset="0"/>
                          </a:rPr>
                        </m:ctrlPr>
                      </m:dPr>
                      <m:e>
                        <m:r>
                          <m:rPr>
                            <m:sty m:val="p"/>
                          </m:rPr>
                          <a:rPr lang="en-US" altLang="zh-TW">
                            <a:latin typeface="Cambria Math" panose="02040503050406030204" pitchFamily="18" charset="0"/>
                          </a:rPr>
                          <m:t>y</m:t>
                        </m:r>
                      </m:e>
                    </m:d>
                    <m:r>
                      <a:rPr lang="en-US" altLang="zh-TW">
                        <a:latin typeface="Cambria Math" panose="02040503050406030204" pitchFamily="18" charset="0"/>
                      </a:rPr>
                      <m:t>&gt;0</m:t>
                    </m:r>
                  </m:oMath>
                </a14:m>
                <a:r>
                  <a:rPr lang="en-US" altLang="zh-TW" dirty="0">
                    <a:latin typeface="Times New Roman" panose="02020603050405020304" pitchFamily="18" charset="0"/>
                    <a:cs typeface="Times New Roman" panose="02020603050405020304" pitchFamily="18" charset="0"/>
                  </a:rPr>
                  <a:t> for </a:t>
                </a:r>
                <a14:m>
                  <m:oMath xmlns:m="http://schemas.openxmlformats.org/officeDocument/2006/math">
                    <m:r>
                      <m:rPr>
                        <m:sty m:val="p"/>
                      </m:rPr>
                      <a:rPr lang="en-US" altLang="zh-TW">
                        <a:latin typeface="Cambria Math" panose="02040503050406030204" pitchFamily="18" charset="0"/>
                      </a:rPr>
                      <m:t>y</m:t>
                    </m:r>
                    <m:r>
                      <a:rPr lang="en-US" altLang="zh-TW">
                        <a:latin typeface="Cambria Math" panose="02040503050406030204" pitchFamily="18" charset="0"/>
                      </a:rPr>
                      <m:t>&gt;0</m:t>
                    </m:r>
                  </m:oMath>
                </a14:m>
                <a:r>
                  <a:rPr lang="en-US" altLang="zh-TW" dirty="0">
                    <a:latin typeface="Times New Roman" panose="02020603050405020304" pitchFamily="18" charset="0"/>
                    <a:cs typeface="Times New Roman" panose="02020603050405020304" pitchFamily="18" charset="0"/>
                  </a:rPr>
                  <a:t>.</a:t>
                </a:r>
              </a:p>
            </p:txBody>
          </p:sp>
        </mc:Choice>
        <mc:Fallback xmlns="">
          <p:sp>
            <p:nvSpPr>
              <p:cNvPr id="12" name="矩形 11">
                <a:extLst>
                  <a:ext uri="{FF2B5EF4-FFF2-40B4-BE49-F238E27FC236}">
                    <a16:creationId xmlns:a16="http://schemas.microsoft.com/office/drawing/2014/main" id="{0076621D-7BC2-4E07-9105-10F9311EADC4}"/>
                  </a:ext>
                </a:extLst>
              </p:cNvPr>
              <p:cNvSpPr>
                <a:spLocks noRot="1" noChangeAspect="1" noMove="1" noResize="1" noEditPoints="1" noAdjustHandles="1" noChangeArrowheads="1" noChangeShapeType="1" noTextEdit="1"/>
              </p:cNvSpPr>
              <p:nvPr/>
            </p:nvSpPr>
            <p:spPr>
              <a:xfrm>
                <a:off x="2734917" y="5976779"/>
                <a:ext cx="6722165" cy="369332"/>
              </a:xfrm>
              <a:prstGeom prst="rect">
                <a:avLst/>
              </a:prstGeom>
              <a:blipFill>
                <a:blip r:embed="rId6"/>
                <a:stretch>
                  <a:fillRect l="-817" t="-8197" r="-1724" b="-24590"/>
                </a:stretch>
              </a:blipFill>
            </p:spPr>
            <p:txBody>
              <a:bodyPr/>
              <a:lstStyle/>
              <a:p>
                <a:r>
                  <a:rPr lang="zh-TW" altLang="en-US">
                    <a:noFill/>
                  </a:rPr>
                  <a:t> </a:t>
                </a:r>
              </a:p>
            </p:txBody>
          </p:sp>
        </mc:Fallback>
      </mc:AlternateContent>
      <p:pic>
        <p:nvPicPr>
          <p:cNvPr id="13" name="圖片 12">
            <a:extLst>
              <a:ext uri="{FF2B5EF4-FFF2-40B4-BE49-F238E27FC236}">
                <a16:creationId xmlns:a16="http://schemas.microsoft.com/office/drawing/2014/main" id="{627DFB47-FE97-4721-B6BA-CF59B3CE5F7C}"/>
              </a:ext>
            </a:extLst>
          </p:cNvPr>
          <p:cNvPicPr>
            <a:picLocks noChangeAspect="1"/>
          </p:cNvPicPr>
          <p:nvPr/>
        </p:nvPicPr>
        <p:blipFill>
          <a:blip r:embed="rId7"/>
          <a:stretch>
            <a:fillRect/>
          </a:stretch>
        </p:blipFill>
        <p:spPr>
          <a:xfrm>
            <a:off x="6112373" y="2313441"/>
            <a:ext cx="4761037" cy="3308170"/>
          </a:xfrm>
          <a:prstGeom prst="rect">
            <a:avLst/>
          </a:prstGeom>
        </p:spPr>
      </p:pic>
      <p:sp>
        <p:nvSpPr>
          <p:cNvPr id="15" name="投影片編號版面配置區 14">
            <a:extLst>
              <a:ext uri="{FF2B5EF4-FFF2-40B4-BE49-F238E27FC236}">
                <a16:creationId xmlns:a16="http://schemas.microsoft.com/office/drawing/2014/main" id="{6816323C-4249-41B2-87AC-99A98CE66355}"/>
              </a:ext>
            </a:extLst>
          </p:cNvPr>
          <p:cNvSpPr>
            <a:spLocks noGrp="1"/>
          </p:cNvSpPr>
          <p:nvPr>
            <p:ph type="sldNum" sz="quarter" idx="12"/>
          </p:nvPr>
        </p:nvSpPr>
        <p:spPr/>
        <p:txBody>
          <a:bodyPr/>
          <a:lstStyle/>
          <a:p>
            <a:fld id="{DE0D4436-E364-443D-92F4-0BA62D2A4894}" type="slidenum">
              <a:rPr lang="zh-TW" altLang="en-US" smtClean="0"/>
              <a:t>21</a:t>
            </a:fld>
            <a:endParaRPr lang="zh-TW" altLang="en-US"/>
          </a:p>
        </p:txBody>
      </p:sp>
    </p:spTree>
    <p:extLst>
      <p:ext uri="{BB962C8B-B14F-4D97-AF65-F5344CB8AC3E}">
        <p14:creationId xmlns:p14="http://schemas.microsoft.com/office/powerpoint/2010/main" val="322993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45FDE1A-4EA5-4A30-B117-6FF9D491C125}"/>
              </a:ext>
            </a:extLst>
          </p:cNvPr>
          <p:cNvSpPr/>
          <p:nvPr/>
        </p:nvSpPr>
        <p:spPr>
          <a:xfrm>
            <a:off x="359275" y="570926"/>
            <a:ext cx="4068743"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model 1</a:t>
            </a:r>
          </a:p>
        </p:txBody>
      </p:sp>
      <p:graphicFrame>
        <p:nvGraphicFramePr>
          <p:cNvPr id="7" name="表格 6">
            <a:extLst>
              <a:ext uri="{FF2B5EF4-FFF2-40B4-BE49-F238E27FC236}">
                <a16:creationId xmlns:a16="http://schemas.microsoft.com/office/drawing/2014/main" id="{E57A9999-832F-413A-A542-73A57161DB50}"/>
              </a:ext>
            </a:extLst>
          </p:cNvPr>
          <p:cNvGraphicFramePr>
            <a:graphicFrameLocks noGrp="1"/>
          </p:cNvGraphicFramePr>
          <p:nvPr/>
        </p:nvGraphicFramePr>
        <p:xfrm>
          <a:off x="1680265" y="4923237"/>
          <a:ext cx="8831469" cy="1112520"/>
        </p:xfrm>
        <a:graphic>
          <a:graphicData uri="http://schemas.openxmlformats.org/drawingml/2006/table">
            <a:tbl>
              <a:tblPr bandRow="1">
                <a:tableStyleId>{073A0DAA-6AF3-43AB-8588-CEC1D06C72B9}</a:tableStyleId>
              </a:tblPr>
              <a:tblGrid>
                <a:gridCol w="2493871">
                  <a:extLst>
                    <a:ext uri="{9D8B030D-6E8A-4147-A177-3AD203B41FA5}">
                      <a16:colId xmlns:a16="http://schemas.microsoft.com/office/drawing/2014/main" val="466194367"/>
                    </a:ext>
                  </a:extLst>
                </a:gridCol>
                <a:gridCol w="3168799">
                  <a:extLst>
                    <a:ext uri="{9D8B030D-6E8A-4147-A177-3AD203B41FA5}">
                      <a16:colId xmlns:a16="http://schemas.microsoft.com/office/drawing/2014/main" val="869125852"/>
                    </a:ext>
                  </a:extLst>
                </a:gridCol>
                <a:gridCol w="3168799">
                  <a:extLst>
                    <a:ext uri="{9D8B030D-6E8A-4147-A177-3AD203B41FA5}">
                      <a16:colId xmlns:a16="http://schemas.microsoft.com/office/drawing/2014/main" val="2730171479"/>
                    </a:ext>
                  </a:extLst>
                </a:gridCol>
              </a:tblGrid>
              <a:tr h="370840">
                <a:tc>
                  <a:txBody>
                    <a:bodyPr/>
                    <a:lstStyle/>
                    <a:p>
                      <a:pPr algn="ctr"/>
                      <a:endParaRPr lang="zh-TW" alt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Using Adidas’s LOB</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Using theoretical LOB </a:t>
                      </a:r>
                      <a:r>
                        <a:rPr lang="en-US" altLang="zh-TW" sz="1400" dirty="0">
                          <a:solidFill>
                            <a:schemeClr val="tx1"/>
                          </a:solidFill>
                          <a:latin typeface="Times New Roman" panose="02020603050405020304" pitchFamily="18" charset="0"/>
                          <a:cs typeface="Times New Roman" panose="02020603050405020304" pitchFamily="18" charset="0"/>
                        </a:rPr>
                        <a:t>(F(X))</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4755336"/>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Cost</a:t>
                      </a:r>
                      <a:r>
                        <a:rPr lang="zh-TW" altLang="en-US" dirty="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(general shape)</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4348792.758942143</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4348500.049862992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6579719"/>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Cost (block-shaped)</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4409651.1618153</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4409337.355129739</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0479497"/>
                  </a:ext>
                </a:extLst>
              </a:tr>
            </a:tbl>
          </a:graphicData>
        </a:graphic>
      </p:graphicFrame>
      <p:pic>
        <p:nvPicPr>
          <p:cNvPr id="8" name="圖片 7">
            <a:extLst>
              <a:ext uri="{FF2B5EF4-FFF2-40B4-BE49-F238E27FC236}">
                <a16:creationId xmlns:a16="http://schemas.microsoft.com/office/drawing/2014/main" id="{96012D73-50C8-443D-B7ED-CBD569D1E8C9}"/>
              </a:ext>
            </a:extLst>
          </p:cNvPr>
          <p:cNvPicPr>
            <a:picLocks noChangeAspect="1"/>
          </p:cNvPicPr>
          <p:nvPr/>
        </p:nvPicPr>
        <p:blipFill>
          <a:blip r:embed="rId2"/>
          <a:stretch>
            <a:fillRect/>
          </a:stretch>
        </p:blipFill>
        <p:spPr>
          <a:xfrm>
            <a:off x="6096000" y="1577287"/>
            <a:ext cx="4011787" cy="2721087"/>
          </a:xfrm>
          <a:prstGeom prst="rect">
            <a:avLst/>
          </a:prstGeom>
        </p:spPr>
      </p:pic>
      <p:pic>
        <p:nvPicPr>
          <p:cNvPr id="9" name="圖片 8">
            <a:extLst>
              <a:ext uri="{FF2B5EF4-FFF2-40B4-BE49-F238E27FC236}">
                <a16:creationId xmlns:a16="http://schemas.microsoft.com/office/drawing/2014/main" id="{B45B0DB6-8037-4F65-B16D-281AC545A748}"/>
              </a:ext>
            </a:extLst>
          </p:cNvPr>
          <p:cNvPicPr>
            <a:picLocks noChangeAspect="1"/>
          </p:cNvPicPr>
          <p:nvPr/>
        </p:nvPicPr>
        <p:blipFill>
          <a:blip r:embed="rId3"/>
          <a:stretch>
            <a:fillRect/>
          </a:stretch>
        </p:blipFill>
        <p:spPr>
          <a:xfrm>
            <a:off x="359275" y="1609786"/>
            <a:ext cx="4006200" cy="2709913"/>
          </a:xfrm>
          <a:prstGeom prst="rect">
            <a:avLst/>
          </a:prstGeom>
        </p:spPr>
      </p:pic>
      <p:pic>
        <p:nvPicPr>
          <p:cNvPr id="10" name="圖片 9">
            <a:extLst>
              <a:ext uri="{FF2B5EF4-FFF2-40B4-BE49-F238E27FC236}">
                <a16:creationId xmlns:a16="http://schemas.microsoft.com/office/drawing/2014/main" id="{603BBD82-C40A-412C-92D9-305CE33F9714}"/>
              </a:ext>
            </a:extLst>
          </p:cNvPr>
          <p:cNvPicPr>
            <a:picLocks noChangeAspect="1"/>
          </p:cNvPicPr>
          <p:nvPr/>
        </p:nvPicPr>
        <p:blipFill>
          <a:blip r:embed="rId4"/>
          <a:stretch>
            <a:fillRect/>
          </a:stretch>
        </p:blipFill>
        <p:spPr>
          <a:xfrm>
            <a:off x="10170498" y="1376356"/>
            <a:ext cx="967569" cy="2712364"/>
          </a:xfrm>
          <a:prstGeom prst="rect">
            <a:avLst/>
          </a:prstGeom>
        </p:spPr>
      </p:pic>
      <p:pic>
        <p:nvPicPr>
          <p:cNvPr id="11" name="圖片 10">
            <a:extLst>
              <a:ext uri="{FF2B5EF4-FFF2-40B4-BE49-F238E27FC236}">
                <a16:creationId xmlns:a16="http://schemas.microsoft.com/office/drawing/2014/main" id="{B2308F57-5427-48DB-A632-992888A8766B}"/>
              </a:ext>
            </a:extLst>
          </p:cNvPr>
          <p:cNvPicPr>
            <a:picLocks noChangeAspect="1"/>
          </p:cNvPicPr>
          <p:nvPr/>
        </p:nvPicPr>
        <p:blipFill>
          <a:blip r:embed="rId5"/>
          <a:stretch>
            <a:fillRect/>
          </a:stretch>
        </p:blipFill>
        <p:spPr>
          <a:xfrm>
            <a:off x="4431171" y="1372441"/>
            <a:ext cx="967569" cy="2736157"/>
          </a:xfrm>
          <a:prstGeom prst="rect">
            <a:avLst/>
          </a:prstGeom>
        </p:spPr>
      </p:pic>
      <p:sp>
        <p:nvSpPr>
          <p:cNvPr id="12" name="星形: 五角 11">
            <a:extLst>
              <a:ext uri="{FF2B5EF4-FFF2-40B4-BE49-F238E27FC236}">
                <a16:creationId xmlns:a16="http://schemas.microsoft.com/office/drawing/2014/main" id="{432A4F69-6480-4CF4-904A-CBD64DA7A805}"/>
              </a:ext>
            </a:extLst>
          </p:cNvPr>
          <p:cNvSpPr/>
          <p:nvPr/>
        </p:nvSpPr>
        <p:spPr>
          <a:xfrm>
            <a:off x="1321628" y="5357192"/>
            <a:ext cx="239091" cy="23909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a:extLst>
              <a:ext uri="{FF2B5EF4-FFF2-40B4-BE49-F238E27FC236}">
                <a16:creationId xmlns:a16="http://schemas.microsoft.com/office/drawing/2014/main" id="{F9671DE0-1491-449D-926D-5E524A4A6157}"/>
              </a:ext>
            </a:extLst>
          </p:cNvPr>
          <p:cNvGrpSpPr/>
          <p:nvPr/>
        </p:nvGrpSpPr>
        <p:grpSpPr>
          <a:xfrm>
            <a:off x="4923509" y="266785"/>
            <a:ext cx="7084625" cy="762801"/>
            <a:chOff x="4993083" y="331345"/>
            <a:chExt cx="7084625" cy="762801"/>
          </a:xfrm>
        </p:grpSpPr>
        <p:pic>
          <p:nvPicPr>
            <p:cNvPr id="13" name="圖片 12">
              <a:extLst>
                <a:ext uri="{FF2B5EF4-FFF2-40B4-BE49-F238E27FC236}">
                  <a16:creationId xmlns:a16="http://schemas.microsoft.com/office/drawing/2014/main" id="{E759C72F-877F-4908-BE9A-8387CED25AFF}"/>
                </a:ext>
              </a:extLst>
            </p:cNvPr>
            <p:cNvPicPr>
              <a:picLocks noChangeAspect="1"/>
            </p:cNvPicPr>
            <p:nvPr/>
          </p:nvPicPr>
          <p:blipFill>
            <a:blip r:embed="rId6"/>
            <a:stretch>
              <a:fillRect/>
            </a:stretch>
          </p:blipFill>
          <p:spPr>
            <a:xfrm>
              <a:off x="4993083" y="331345"/>
              <a:ext cx="2276274" cy="729292"/>
            </a:xfrm>
            <a:prstGeom prst="rect">
              <a:avLst/>
            </a:prstGeom>
          </p:spPr>
        </p:pic>
        <p:pic>
          <p:nvPicPr>
            <p:cNvPr id="14" name="圖片 13">
              <a:extLst>
                <a:ext uri="{FF2B5EF4-FFF2-40B4-BE49-F238E27FC236}">
                  <a16:creationId xmlns:a16="http://schemas.microsoft.com/office/drawing/2014/main" id="{76A84E88-6BD4-401F-B146-35834B5541EC}"/>
                </a:ext>
              </a:extLst>
            </p:cNvPr>
            <p:cNvPicPr>
              <a:picLocks noChangeAspect="1"/>
            </p:cNvPicPr>
            <p:nvPr/>
          </p:nvPicPr>
          <p:blipFill>
            <a:blip r:embed="rId7"/>
            <a:stretch>
              <a:fillRect/>
            </a:stretch>
          </p:blipFill>
          <p:spPr>
            <a:xfrm>
              <a:off x="7315741" y="409375"/>
              <a:ext cx="4761967" cy="600846"/>
            </a:xfrm>
            <a:prstGeom prst="rect">
              <a:avLst/>
            </a:prstGeom>
            <a:ln>
              <a:noFill/>
            </a:ln>
          </p:spPr>
        </p:pic>
        <p:sp>
          <p:nvSpPr>
            <p:cNvPr id="16" name="矩形 15">
              <a:extLst>
                <a:ext uri="{FF2B5EF4-FFF2-40B4-BE49-F238E27FC236}">
                  <a16:creationId xmlns:a16="http://schemas.microsoft.com/office/drawing/2014/main" id="{269FC40F-633B-464E-9DE9-172FCE29583A}"/>
                </a:ext>
              </a:extLst>
            </p:cNvPr>
            <p:cNvSpPr/>
            <p:nvPr/>
          </p:nvSpPr>
          <p:spPr>
            <a:xfrm>
              <a:off x="4993083" y="331345"/>
              <a:ext cx="7084625" cy="762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投影片編號版面配置區 18">
            <a:extLst>
              <a:ext uri="{FF2B5EF4-FFF2-40B4-BE49-F238E27FC236}">
                <a16:creationId xmlns:a16="http://schemas.microsoft.com/office/drawing/2014/main" id="{4AD2266C-EB46-4E5E-A6E7-92026A048946}"/>
              </a:ext>
            </a:extLst>
          </p:cNvPr>
          <p:cNvSpPr>
            <a:spLocks noGrp="1"/>
          </p:cNvSpPr>
          <p:nvPr>
            <p:ph type="sldNum" sz="quarter" idx="12"/>
          </p:nvPr>
        </p:nvSpPr>
        <p:spPr/>
        <p:txBody>
          <a:bodyPr/>
          <a:lstStyle/>
          <a:p>
            <a:fld id="{DE0D4436-E364-443D-92F4-0BA62D2A4894}" type="slidenum">
              <a:rPr lang="zh-TW" altLang="en-US" smtClean="0"/>
              <a:t>22</a:t>
            </a:fld>
            <a:endParaRPr lang="zh-TW" altLang="en-US"/>
          </a:p>
        </p:txBody>
      </p:sp>
    </p:spTree>
    <p:extLst>
      <p:ext uri="{BB962C8B-B14F-4D97-AF65-F5344CB8AC3E}">
        <p14:creationId xmlns:p14="http://schemas.microsoft.com/office/powerpoint/2010/main" val="391591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C22D7E-771D-4155-8D4F-BAF4A7BAB106}"/>
              </a:ext>
            </a:extLst>
          </p:cNvPr>
          <p:cNvSpPr/>
          <p:nvPr/>
        </p:nvSpPr>
        <p:spPr>
          <a:xfrm>
            <a:off x="359275" y="570926"/>
            <a:ext cx="4068743"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model 2</a:t>
            </a:r>
          </a:p>
        </p:txBody>
      </p:sp>
      <p:pic>
        <p:nvPicPr>
          <p:cNvPr id="2" name="圖片 1">
            <a:extLst>
              <a:ext uri="{FF2B5EF4-FFF2-40B4-BE49-F238E27FC236}">
                <a16:creationId xmlns:a16="http://schemas.microsoft.com/office/drawing/2014/main" id="{C7FAB333-D352-4A2E-BE8F-BDD4F0D57CCE}"/>
              </a:ext>
            </a:extLst>
          </p:cNvPr>
          <p:cNvPicPr>
            <a:picLocks noChangeAspect="1"/>
          </p:cNvPicPr>
          <p:nvPr/>
        </p:nvPicPr>
        <p:blipFill>
          <a:blip r:embed="rId2"/>
          <a:stretch>
            <a:fillRect/>
          </a:stretch>
        </p:blipFill>
        <p:spPr>
          <a:xfrm>
            <a:off x="673403" y="2173601"/>
            <a:ext cx="5146354" cy="3530384"/>
          </a:xfrm>
          <a:prstGeom prst="rect">
            <a:avLst/>
          </a:prstGeom>
        </p:spPr>
      </p:pic>
      <p:pic>
        <p:nvPicPr>
          <p:cNvPr id="3" name="圖片 2">
            <a:extLst>
              <a:ext uri="{FF2B5EF4-FFF2-40B4-BE49-F238E27FC236}">
                <a16:creationId xmlns:a16="http://schemas.microsoft.com/office/drawing/2014/main" id="{811A097F-F11D-4E65-83D1-30CE8DADFFC1}"/>
              </a:ext>
            </a:extLst>
          </p:cNvPr>
          <p:cNvPicPr>
            <a:picLocks noChangeAspect="1"/>
          </p:cNvPicPr>
          <p:nvPr/>
        </p:nvPicPr>
        <p:blipFill>
          <a:blip r:embed="rId3"/>
          <a:stretch>
            <a:fillRect/>
          </a:stretch>
        </p:blipFill>
        <p:spPr>
          <a:xfrm>
            <a:off x="6206495" y="2173601"/>
            <a:ext cx="5073562" cy="3537663"/>
          </a:xfrm>
          <a:prstGeom prst="rect">
            <a:avLst/>
          </a:prstGeom>
        </p:spPr>
      </p:pic>
      <p:grpSp>
        <p:nvGrpSpPr>
          <p:cNvPr id="9" name="群組 8">
            <a:extLst>
              <a:ext uri="{FF2B5EF4-FFF2-40B4-BE49-F238E27FC236}">
                <a16:creationId xmlns:a16="http://schemas.microsoft.com/office/drawing/2014/main" id="{935E6FB1-B40E-4338-A202-224FC5A63BFE}"/>
              </a:ext>
            </a:extLst>
          </p:cNvPr>
          <p:cNvGrpSpPr/>
          <p:nvPr/>
        </p:nvGrpSpPr>
        <p:grpSpPr>
          <a:xfrm>
            <a:off x="359275" y="1228955"/>
            <a:ext cx="9642961" cy="738473"/>
            <a:chOff x="359275" y="1278650"/>
            <a:chExt cx="9642961" cy="738473"/>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7D7333D6-B4DA-4553-A527-D7FBC7544923}"/>
                    </a:ext>
                  </a:extLst>
                </p:cNvPr>
                <p:cNvSpPr/>
                <p:nvPr/>
              </p:nvSpPr>
              <p:spPr>
                <a:xfrm>
                  <a:off x="359275" y="1378040"/>
                  <a:ext cx="9642961" cy="458908"/>
                </a:xfrm>
                <a:prstGeom prst="rect">
                  <a:avLst/>
                </a:prstGeom>
              </p:spPr>
              <p:txBody>
                <a:bodyPr wrap="none">
                  <a:spAutoFit/>
                </a:bodyPr>
                <a:lstStyle/>
                <a:p>
                  <a:pPr>
                    <a:lnSpc>
                      <a:spcPct val="150000"/>
                    </a:lnSpc>
                  </a:pPr>
                  <a:r>
                    <a:rPr lang="en-US" altLang="zh-TW" dirty="0">
                      <a:latin typeface="Times New Roman" panose="02020603050405020304" pitchFamily="18" charset="0"/>
                      <a:cs typeface="Times New Roman" panose="02020603050405020304" pitchFamily="18" charset="0"/>
                    </a:rPr>
                    <a:t>Suppose that the function </a:t>
                  </a:r>
                  <a14:m>
                    <m:oMath xmlns:m="http://schemas.openxmlformats.org/officeDocument/2006/math">
                      <m:sSub>
                        <m:sSubPr>
                          <m:ctrlPr>
                            <a:rPr lang="en-US" altLang="zh-TW" b="0" i="1" dirty="0" smtClean="0">
                              <a:latin typeface="Cambria Math" panose="02040503050406030204" pitchFamily="18" charset="0"/>
                              <a:cs typeface="Times New Roman" panose="02020603050405020304" pitchFamily="18" charset="0"/>
                            </a:rPr>
                          </m:ctrlPr>
                        </m:sSubPr>
                        <m:e>
                          <m:r>
                            <a:rPr lang="en-US" altLang="zh-TW" i="1" dirty="0" smtClean="0">
                              <a:latin typeface="Cambria Math" panose="02040503050406030204" pitchFamily="18" charset="0"/>
                              <a:cs typeface="Times New Roman" panose="02020603050405020304" pitchFamily="18" charset="0"/>
                            </a:rPr>
                            <m:t>h</m:t>
                          </m:r>
                        </m:e>
                        <m:sub>
                          <m:r>
                            <a:rPr lang="en-US" altLang="zh-TW" i="1" dirty="0" smtClean="0">
                              <a:latin typeface="Cambria Math" panose="02040503050406030204" pitchFamily="18" charset="0"/>
                              <a:cs typeface="Times New Roman" panose="02020603050405020304" pitchFamily="18" charset="0"/>
                            </a:rPr>
                            <m:t>2</m:t>
                          </m:r>
                        </m:sub>
                      </m:sSub>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 </m:t>
                      </m:r>
                      <m:r>
                        <a:rPr lang="en-US" altLang="zh-TW" i="1" dirty="0" smtClean="0">
                          <a:latin typeface="Cambria Math" panose="02040503050406030204" pitchFamily="18" charset="0"/>
                          <a:cs typeface="Times New Roman" panose="02020603050405020304" pitchFamily="18" charset="0"/>
                        </a:rPr>
                        <m:t>𝑅</m:t>
                      </m:r>
                      <m:r>
                        <a:rPr lang="en-US" altLang="zh-TW" i="1" dirty="0"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with</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is one-to-one. </a:t>
                  </a:r>
                </a:p>
              </p:txBody>
            </p:sp>
          </mc:Choice>
          <mc:Fallback xmlns="">
            <p:sp>
              <p:nvSpPr>
                <p:cNvPr id="7" name="矩形 6">
                  <a:extLst>
                    <a:ext uri="{FF2B5EF4-FFF2-40B4-BE49-F238E27FC236}">
                      <a16:creationId xmlns:a16="http://schemas.microsoft.com/office/drawing/2014/main" id="{7D7333D6-B4DA-4553-A527-D7FBC7544923}"/>
                    </a:ext>
                  </a:extLst>
                </p:cNvPr>
                <p:cNvSpPr>
                  <a:spLocks noRot="1" noChangeAspect="1" noMove="1" noResize="1" noEditPoints="1" noAdjustHandles="1" noChangeArrowheads="1" noChangeShapeType="1" noTextEdit="1"/>
                </p:cNvSpPr>
                <p:nvPr/>
              </p:nvSpPr>
              <p:spPr>
                <a:xfrm>
                  <a:off x="359275" y="1378040"/>
                  <a:ext cx="9642961" cy="458908"/>
                </a:xfrm>
                <a:prstGeom prst="rect">
                  <a:avLst/>
                </a:prstGeom>
                <a:blipFill>
                  <a:blip r:embed="rId4"/>
                  <a:stretch>
                    <a:fillRect l="-569" r="-126" b="-22667"/>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91EA98AE-60F3-4768-9698-9B007876D5FD}"/>
                </a:ext>
              </a:extLst>
            </p:cNvPr>
            <p:cNvPicPr>
              <a:picLocks noChangeAspect="1"/>
            </p:cNvPicPr>
            <p:nvPr/>
          </p:nvPicPr>
          <p:blipFill>
            <a:blip r:embed="rId5"/>
            <a:stretch>
              <a:fillRect/>
            </a:stretch>
          </p:blipFill>
          <p:spPr>
            <a:xfrm>
              <a:off x="4796683" y="1278650"/>
              <a:ext cx="3537467" cy="738473"/>
            </a:xfrm>
            <a:prstGeom prst="rect">
              <a:avLst/>
            </a:prstGeom>
            <a:ln>
              <a:noFill/>
            </a:ln>
          </p:spPr>
        </p:pic>
      </p:gr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0A331C67-D062-40CA-8F99-16498A0811D6}"/>
                  </a:ext>
                </a:extLst>
              </p:cNvPr>
              <p:cNvSpPr/>
              <p:nvPr/>
            </p:nvSpPr>
            <p:spPr>
              <a:xfrm>
                <a:off x="2106267" y="5917437"/>
                <a:ext cx="7979466" cy="369332"/>
              </a:xfrm>
              <a:prstGeom prst="rect">
                <a:avLst/>
              </a:prstGeom>
            </p:spPr>
            <p:txBody>
              <a:bodyPr wrap="square">
                <a:spAutoFit/>
              </a:bodyPr>
              <a:lstStyle/>
              <a:p>
                <a:pPr algn="ctr"/>
                <a:r>
                  <a:rPr lang="en-US" altLang="zh-TW" dirty="0">
                    <a:latin typeface="Times New Roman" panose="02020603050405020304" pitchFamily="18" charset="0"/>
                    <a:cs typeface="Times New Roman" panose="02020603050405020304" pitchFamily="18" charset="0"/>
                  </a:rPr>
                  <a:t>The function </a:t>
                </a:r>
                <a14:m>
                  <m:oMath xmlns:m="http://schemas.openxmlformats.org/officeDocument/2006/math">
                    <m:sSub>
                      <m:sSubPr>
                        <m:ctrlPr>
                          <a:rPr lang="en-US" altLang="zh-TW" i="1">
                            <a:latin typeface="Cambria Math" panose="02040503050406030204" pitchFamily="18" charset="0"/>
                          </a:rPr>
                        </m:ctrlPr>
                      </m:sSubPr>
                      <m:e>
                        <m:r>
                          <m:rPr>
                            <m:sty m:val="p"/>
                          </m:rPr>
                          <a:rPr lang="en-US" altLang="zh-TW">
                            <a:latin typeface="Cambria Math" panose="02040503050406030204" pitchFamily="18" charset="0"/>
                          </a:rPr>
                          <m:t>h</m:t>
                        </m:r>
                      </m:e>
                      <m:sub>
                        <m:r>
                          <a:rPr lang="en-US" altLang="zh-TW" b="0" i="0" smtClean="0">
                            <a:latin typeface="Cambria Math" panose="02040503050406030204" pitchFamily="18" charset="0"/>
                          </a:rPr>
                          <m:t>2</m:t>
                        </m:r>
                      </m:sub>
                    </m:sSub>
                    <m:r>
                      <a:rPr lang="en-US" altLang="zh-TW">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continuous with </a:t>
                </a:r>
                <a14:m>
                  <m:oMath xmlns:m="http://schemas.openxmlformats.org/officeDocument/2006/math">
                    <m:sSub>
                      <m:sSubPr>
                        <m:ctrlPr>
                          <a:rPr lang="en-US" altLang="zh-TW" i="1">
                            <a:latin typeface="Cambria Math" panose="02040503050406030204" pitchFamily="18" charset="0"/>
                          </a:rPr>
                        </m:ctrlPr>
                      </m:sSubPr>
                      <m:e>
                        <m:r>
                          <m:rPr>
                            <m:sty m:val="p"/>
                          </m:rPr>
                          <a:rPr lang="en-US" altLang="zh-TW">
                            <a:latin typeface="Cambria Math" panose="02040503050406030204" pitchFamily="18" charset="0"/>
                          </a:rPr>
                          <m:t>h</m:t>
                        </m:r>
                      </m:e>
                      <m:sub>
                        <m:r>
                          <a:rPr lang="en-US" altLang="zh-TW" b="0" i="0" smtClean="0">
                            <a:latin typeface="Cambria Math" panose="02040503050406030204" pitchFamily="18" charset="0"/>
                          </a:rPr>
                          <m:t>2</m:t>
                        </m:r>
                      </m:sub>
                    </m:sSub>
                    <m:d>
                      <m:dPr>
                        <m:ctrlPr>
                          <a:rPr lang="en-US" altLang="zh-TW" i="1">
                            <a:latin typeface="Cambria Math" panose="02040503050406030204" pitchFamily="18" charset="0"/>
                          </a:rPr>
                        </m:ctrlPr>
                      </m:dPr>
                      <m:e>
                        <m:r>
                          <a:rPr lang="en-US" altLang="zh-TW">
                            <a:latin typeface="Cambria Math" panose="02040503050406030204" pitchFamily="18" charset="0"/>
                          </a:rPr>
                          <m:t>0</m:t>
                        </m:r>
                      </m:e>
                    </m:d>
                    <m:r>
                      <a:rPr lang="en-US" altLang="zh-TW">
                        <a:latin typeface="Cambria Math" panose="02040503050406030204" pitchFamily="18" charset="0"/>
                      </a:rPr>
                      <m:t>=0 </m:t>
                    </m:r>
                  </m:oMath>
                </a14:m>
                <a:r>
                  <a:rPr lang="en-US" altLang="zh-TW"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TW" i="1">
                            <a:latin typeface="Cambria Math" panose="02040503050406030204" pitchFamily="18" charset="0"/>
                          </a:rPr>
                        </m:ctrlPr>
                      </m:sSubPr>
                      <m:e>
                        <m:r>
                          <m:rPr>
                            <m:sty m:val="p"/>
                          </m:rPr>
                          <a:rPr lang="en-US" altLang="zh-TW">
                            <a:latin typeface="Cambria Math" panose="02040503050406030204" pitchFamily="18" charset="0"/>
                          </a:rPr>
                          <m:t>h</m:t>
                        </m:r>
                      </m:e>
                      <m:sub>
                        <m:r>
                          <a:rPr lang="en-US" altLang="zh-TW" b="0" i="0" smtClean="0">
                            <a:latin typeface="Cambria Math" panose="02040503050406030204" pitchFamily="18" charset="0"/>
                          </a:rPr>
                          <m:t>2</m:t>
                        </m:r>
                      </m:sub>
                    </m:sSub>
                    <m:d>
                      <m:dPr>
                        <m:ctrlPr>
                          <a:rPr lang="en-US" altLang="zh-TW" i="1">
                            <a:latin typeface="Cambria Math" panose="02040503050406030204" pitchFamily="18" charset="0"/>
                          </a:rPr>
                        </m:ctrlPr>
                      </m:dPr>
                      <m:e>
                        <m:r>
                          <m:rPr>
                            <m:sty m:val="p"/>
                          </m:rPr>
                          <a:rPr lang="en-US" altLang="zh-TW">
                            <a:latin typeface="Cambria Math" panose="02040503050406030204" pitchFamily="18" charset="0"/>
                          </a:rPr>
                          <m:t>y</m:t>
                        </m:r>
                      </m:e>
                    </m:d>
                    <m:r>
                      <a:rPr lang="en-US" altLang="zh-TW">
                        <a:latin typeface="Cambria Math" panose="02040503050406030204" pitchFamily="18" charset="0"/>
                      </a:rPr>
                      <m:t>&gt;0</m:t>
                    </m:r>
                  </m:oMath>
                </a14:m>
                <a:r>
                  <a:rPr lang="en-US" altLang="zh-TW" dirty="0">
                    <a:latin typeface="Times New Roman" panose="02020603050405020304" pitchFamily="18" charset="0"/>
                    <a:cs typeface="Times New Roman" panose="02020603050405020304" pitchFamily="18" charset="0"/>
                  </a:rPr>
                  <a:t> for </a:t>
                </a:r>
                <a14:m>
                  <m:oMath xmlns:m="http://schemas.openxmlformats.org/officeDocument/2006/math">
                    <m:r>
                      <m:rPr>
                        <m:sty m:val="p"/>
                      </m:rPr>
                      <a:rPr lang="en-US" altLang="zh-TW">
                        <a:latin typeface="Cambria Math" panose="02040503050406030204" pitchFamily="18" charset="0"/>
                      </a:rPr>
                      <m:t>y</m:t>
                    </m:r>
                    <m:r>
                      <a:rPr lang="en-US" altLang="zh-TW">
                        <a:latin typeface="Cambria Math" panose="02040503050406030204" pitchFamily="18" charset="0"/>
                      </a:rPr>
                      <m:t>&gt;0</m:t>
                    </m:r>
                  </m:oMath>
                </a14:m>
                <a:r>
                  <a:rPr lang="en-US" altLang="zh-TW" dirty="0">
                    <a:latin typeface="Times New Roman" panose="02020603050405020304" pitchFamily="18" charset="0"/>
                    <a:cs typeface="Times New Roman" panose="02020603050405020304" pitchFamily="18" charset="0"/>
                  </a:rPr>
                  <a:t>.</a:t>
                </a:r>
              </a:p>
            </p:txBody>
          </p:sp>
        </mc:Choice>
        <mc:Fallback xmlns="">
          <p:sp>
            <p:nvSpPr>
              <p:cNvPr id="10" name="矩形 9">
                <a:extLst>
                  <a:ext uri="{FF2B5EF4-FFF2-40B4-BE49-F238E27FC236}">
                    <a16:creationId xmlns:a16="http://schemas.microsoft.com/office/drawing/2014/main" id="{0A331C67-D062-40CA-8F99-16498A0811D6}"/>
                  </a:ext>
                </a:extLst>
              </p:cNvPr>
              <p:cNvSpPr>
                <a:spLocks noRot="1" noChangeAspect="1" noMove="1" noResize="1" noEditPoints="1" noAdjustHandles="1" noChangeArrowheads="1" noChangeShapeType="1" noTextEdit="1"/>
              </p:cNvSpPr>
              <p:nvPr/>
            </p:nvSpPr>
            <p:spPr>
              <a:xfrm>
                <a:off x="2106267" y="5917437"/>
                <a:ext cx="7979466" cy="369332"/>
              </a:xfrm>
              <a:prstGeom prst="rect">
                <a:avLst/>
              </a:prstGeom>
              <a:blipFill>
                <a:blip r:embed="rId6"/>
                <a:stretch>
                  <a:fillRect t="-10000" b="-26667"/>
                </a:stretch>
              </a:blipFill>
            </p:spPr>
            <p:txBody>
              <a:bodyPr/>
              <a:lstStyle/>
              <a:p>
                <a:r>
                  <a:rPr lang="zh-TW" altLang="en-US">
                    <a:noFill/>
                  </a:rPr>
                  <a:t> </a:t>
                </a:r>
              </a:p>
            </p:txBody>
          </p:sp>
        </mc:Fallback>
      </mc:AlternateContent>
      <p:sp>
        <p:nvSpPr>
          <p:cNvPr id="12" name="投影片編號版面配置區 11">
            <a:extLst>
              <a:ext uri="{FF2B5EF4-FFF2-40B4-BE49-F238E27FC236}">
                <a16:creationId xmlns:a16="http://schemas.microsoft.com/office/drawing/2014/main" id="{EADADE95-17D4-445D-AF2E-CD4B0F71EEC4}"/>
              </a:ext>
            </a:extLst>
          </p:cNvPr>
          <p:cNvSpPr>
            <a:spLocks noGrp="1"/>
          </p:cNvSpPr>
          <p:nvPr>
            <p:ph type="sldNum" sz="quarter" idx="12"/>
          </p:nvPr>
        </p:nvSpPr>
        <p:spPr/>
        <p:txBody>
          <a:bodyPr/>
          <a:lstStyle/>
          <a:p>
            <a:fld id="{DE0D4436-E364-443D-92F4-0BA62D2A4894}" type="slidenum">
              <a:rPr lang="zh-TW" altLang="en-US" smtClean="0"/>
              <a:t>23</a:t>
            </a:fld>
            <a:endParaRPr lang="zh-TW" altLang="en-US"/>
          </a:p>
        </p:txBody>
      </p:sp>
    </p:spTree>
    <p:extLst>
      <p:ext uri="{BB962C8B-B14F-4D97-AF65-F5344CB8AC3E}">
        <p14:creationId xmlns:p14="http://schemas.microsoft.com/office/powerpoint/2010/main" val="314466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AC22D7E-771D-4155-8D4F-BAF4A7BAB106}"/>
              </a:ext>
            </a:extLst>
          </p:cNvPr>
          <p:cNvSpPr/>
          <p:nvPr/>
        </p:nvSpPr>
        <p:spPr>
          <a:xfrm>
            <a:off x="359275" y="570926"/>
            <a:ext cx="4068743"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model 2</a:t>
            </a:r>
          </a:p>
        </p:txBody>
      </p:sp>
      <p:pic>
        <p:nvPicPr>
          <p:cNvPr id="3" name="圖片 2">
            <a:extLst>
              <a:ext uri="{FF2B5EF4-FFF2-40B4-BE49-F238E27FC236}">
                <a16:creationId xmlns:a16="http://schemas.microsoft.com/office/drawing/2014/main" id="{8BF961B1-3B3A-47F2-B412-3CF1D2972DBF}"/>
              </a:ext>
            </a:extLst>
          </p:cNvPr>
          <p:cNvPicPr>
            <a:picLocks noChangeAspect="1"/>
          </p:cNvPicPr>
          <p:nvPr/>
        </p:nvPicPr>
        <p:blipFill>
          <a:blip r:embed="rId2"/>
          <a:stretch>
            <a:fillRect/>
          </a:stretch>
        </p:blipFill>
        <p:spPr>
          <a:xfrm>
            <a:off x="4496624" y="1381263"/>
            <a:ext cx="967569" cy="2718789"/>
          </a:xfrm>
          <a:prstGeom prst="rect">
            <a:avLst/>
          </a:prstGeom>
        </p:spPr>
      </p:pic>
      <p:pic>
        <p:nvPicPr>
          <p:cNvPr id="5" name="圖片 4">
            <a:extLst>
              <a:ext uri="{FF2B5EF4-FFF2-40B4-BE49-F238E27FC236}">
                <a16:creationId xmlns:a16="http://schemas.microsoft.com/office/drawing/2014/main" id="{220D5E40-C961-4977-9722-941A87585402}"/>
              </a:ext>
            </a:extLst>
          </p:cNvPr>
          <p:cNvPicPr>
            <a:picLocks noChangeAspect="1"/>
          </p:cNvPicPr>
          <p:nvPr/>
        </p:nvPicPr>
        <p:blipFill>
          <a:blip r:embed="rId3"/>
          <a:stretch>
            <a:fillRect/>
          </a:stretch>
        </p:blipFill>
        <p:spPr>
          <a:xfrm>
            <a:off x="10235951" y="1402156"/>
            <a:ext cx="967569" cy="2712364"/>
          </a:xfrm>
          <a:prstGeom prst="rect">
            <a:avLst/>
          </a:prstGeom>
        </p:spPr>
      </p:pic>
      <p:pic>
        <p:nvPicPr>
          <p:cNvPr id="2" name="圖片 1">
            <a:extLst>
              <a:ext uri="{FF2B5EF4-FFF2-40B4-BE49-F238E27FC236}">
                <a16:creationId xmlns:a16="http://schemas.microsoft.com/office/drawing/2014/main" id="{1BD691C6-36FC-458C-BBEC-17CEE638315D}"/>
              </a:ext>
            </a:extLst>
          </p:cNvPr>
          <p:cNvPicPr>
            <a:picLocks noChangeAspect="1"/>
          </p:cNvPicPr>
          <p:nvPr/>
        </p:nvPicPr>
        <p:blipFill>
          <a:blip r:embed="rId4"/>
          <a:stretch>
            <a:fillRect/>
          </a:stretch>
        </p:blipFill>
        <p:spPr>
          <a:xfrm>
            <a:off x="461637" y="1596268"/>
            <a:ext cx="3969291" cy="2709913"/>
          </a:xfrm>
          <a:prstGeom prst="rect">
            <a:avLst/>
          </a:prstGeom>
        </p:spPr>
      </p:pic>
      <p:pic>
        <p:nvPicPr>
          <p:cNvPr id="6" name="圖片 5">
            <a:extLst>
              <a:ext uri="{FF2B5EF4-FFF2-40B4-BE49-F238E27FC236}">
                <a16:creationId xmlns:a16="http://schemas.microsoft.com/office/drawing/2014/main" id="{B18B52A1-CE9D-4BAB-BD89-7E21DEE5ADC8}"/>
              </a:ext>
            </a:extLst>
          </p:cNvPr>
          <p:cNvPicPr>
            <a:picLocks noChangeAspect="1"/>
          </p:cNvPicPr>
          <p:nvPr/>
        </p:nvPicPr>
        <p:blipFill>
          <a:blip r:embed="rId5"/>
          <a:stretch>
            <a:fillRect/>
          </a:stretch>
        </p:blipFill>
        <p:spPr>
          <a:xfrm>
            <a:off x="6096000" y="1596268"/>
            <a:ext cx="4077240" cy="2759803"/>
          </a:xfrm>
          <a:prstGeom prst="rect">
            <a:avLst/>
          </a:prstGeom>
        </p:spPr>
      </p:pic>
      <p:graphicFrame>
        <p:nvGraphicFramePr>
          <p:cNvPr id="14" name="表格 13">
            <a:extLst>
              <a:ext uri="{FF2B5EF4-FFF2-40B4-BE49-F238E27FC236}">
                <a16:creationId xmlns:a16="http://schemas.microsoft.com/office/drawing/2014/main" id="{3E761B75-A842-4623-94CF-367B4B206126}"/>
              </a:ext>
            </a:extLst>
          </p:cNvPr>
          <p:cNvGraphicFramePr>
            <a:graphicFrameLocks noGrp="1"/>
          </p:cNvGraphicFramePr>
          <p:nvPr/>
        </p:nvGraphicFramePr>
        <p:xfrm>
          <a:off x="854170" y="4872863"/>
          <a:ext cx="5662670" cy="1112520"/>
        </p:xfrm>
        <a:graphic>
          <a:graphicData uri="http://schemas.openxmlformats.org/drawingml/2006/table">
            <a:tbl>
              <a:tblPr bandRow="1">
                <a:tableStyleId>{073A0DAA-6AF3-43AB-8588-CEC1D06C72B9}</a:tableStyleId>
              </a:tblPr>
              <a:tblGrid>
                <a:gridCol w="2493871">
                  <a:extLst>
                    <a:ext uri="{9D8B030D-6E8A-4147-A177-3AD203B41FA5}">
                      <a16:colId xmlns:a16="http://schemas.microsoft.com/office/drawing/2014/main" val="466194367"/>
                    </a:ext>
                  </a:extLst>
                </a:gridCol>
                <a:gridCol w="3168799">
                  <a:extLst>
                    <a:ext uri="{9D8B030D-6E8A-4147-A177-3AD203B41FA5}">
                      <a16:colId xmlns:a16="http://schemas.microsoft.com/office/drawing/2014/main" val="869125852"/>
                    </a:ext>
                  </a:extLst>
                </a:gridCol>
              </a:tblGrid>
              <a:tr h="370840">
                <a:tc>
                  <a:txBody>
                    <a:bodyPr/>
                    <a:lstStyle/>
                    <a:p>
                      <a:pPr algn="ctr"/>
                      <a:endParaRPr lang="zh-TW" alt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Using theoretical LOB </a:t>
                      </a:r>
                      <a:r>
                        <a:rPr lang="en-US" altLang="zh-TW" sz="1400" dirty="0">
                          <a:solidFill>
                            <a:schemeClr val="tx1"/>
                          </a:solidFill>
                          <a:latin typeface="Times New Roman" panose="02020603050405020304" pitchFamily="18" charset="0"/>
                          <a:cs typeface="Times New Roman" panose="02020603050405020304" pitchFamily="18" charset="0"/>
                        </a:rPr>
                        <a:t>(F(X))</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4755336"/>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Cost</a:t>
                      </a:r>
                      <a:r>
                        <a:rPr lang="zh-TW" altLang="en-US" dirty="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(general shape)</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3999826.0740794693</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6579719"/>
                  </a:ext>
                </a:extLst>
              </a:tr>
              <a:tr h="370840">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Cost (block-shaped)</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4409337.355129739</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0479497"/>
                  </a:ext>
                </a:extLst>
              </a:tr>
            </a:tbl>
          </a:graphicData>
        </a:graphic>
      </p:graphicFrame>
      <p:sp>
        <p:nvSpPr>
          <p:cNvPr id="15" name="星形: 五角 14">
            <a:extLst>
              <a:ext uri="{FF2B5EF4-FFF2-40B4-BE49-F238E27FC236}">
                <a16:creationId xmlns:a16="http://schemas.microsoft.com/office/drawing/2014/main" id="{81FC3CF9-1851-4EDE-BE71-F9A752C354D9}"/>
              </a:ext>
            </a:extLst>
          </p:cNvPr>
          <p:cNvSpPr/>
          <p:nvPr/>
        </p:nvSpPr>
        <p:spPr>
          <a:xfrm>
            <a:off x="461637" y="5309577"/>
            <a:ext cx="239091" cy="23909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nvGrpSpPr>
          <p:cNvPr id="16" name="群組 15">
            <a:extLst>
              <a:ext uri="{FF2B5EF4-FFF2-40B4-BE49-F238E27FC236}">
                <a16:creationId xmlns:a16="http://schemas.microsoft.com/office/drawing/2014/main" id="{9EC08CE2-A389-4140-93AD-D891D636A9D7}"/>
              </a:ext>
            </a:extLst>
          </p:cNvPr>
          <p:cNvGrpSpPr/>
          <p:nvPr/>
        </p:nvGrpSpPr>
        <p:grpSpPr>
          <a:xfrm>
            <a:off x="4923509" y="266785"/>
            <a:ext cx="7084625" cy="762801"/>
            <a:chOff x="4993083" y="331345"/>
            <a:chExt cx="7084625" cy="762801"/>
          </a:xfrm>
        </p:grpSpPr>
        <p:pic>
          <p:nvPicPr>
            <p:cNvPr id="17" name="圖片 16">
              <a:extLst>
                <a:ext uri="{FF2B5EF4-FFF2-40B4-BE49-F238E27FC236}">
                  <a16:creationId xmlns:a16="http://schemas.microsoft.com/office/drawing/2014/main" id="{BE503C8B-A28D-4B23-B2D3-CB10A2BF46DE}"/>
                </a:ext>
              </a:extLst>
            </p:cNvPr>
            <p:cNvPicPr>
              <a:picLocks noChangeAspect="1"/>
            </p:cNvPicPr>
            <p:nvPr/>
          </p:nvPicPr>
          <p:blipFill>
            <a:blip r:embed="rId6"/>
            <a:stretch>
              <a:fillRect/>
            </a:stretch>
          </p:blipFill>
          <p:spPr>
            <a:xfrm>
              <a:off x="4993083" y="331345"/>
              <a:ext cx="2276274" cy="729292"/>
            </a:xfrm>
            <a:prstGeom prst="rect">
              <a:avLst/>
            </a:prstGeom>
          </p:spPr>
        </p:pic>
        <p:pic>
          <p:nvPicPr>
            <p:cNvPr id="18" name="圖片 17">
              <a:extLst>
                <a:ext uri="{FF2B5EF4-FFF2-40B4-BE49-F238E27FC236}">
                  <a16:creationId xmlns:a16="http://schemas.microsoft.com/office/drawing/2014/main" id="{66CEDF16-4231-4BBD-B901-003298760F4F}"/>
                </a:ext>
              </a:extLst>
            </p:cNvPr>
            <p:cNvPicPr>
              <a:picLocks noChangeAspect="1"/>
            </p:cNvPicPr>
            <p:nvPr/>
          </p:nvPicPr>
          <p:blipFill>
            <a:blip r:embed="rId7"/>
            <a:stretch>
              <a:fillRect/>
            </a:stretch>
          </p:blipFill>
          <p:spPr>
            <a:xfrm>
              <a:off x="7315741" y="409375"/>
              <a:ext cx="4761967" cy="600846"/>
            </a:xfrm>
            <a:prstGeom prst="rect">
              <a:avLst/>
            </a:prstGeom>
            <a:ln>
              <a:noFill/>
            </a:ln>
          </p:spPr>
        </p:pic>
        <p:sp>
          <p:nvSpPr>
            <p:cNvPr id="19" name="矩形 18">
              <a:extLst>
                <a:ext uri="{FF2B5EF4-FFF2-40B4-BE49-F238E27FC236}">
                  <a16:creationId xmlns:a16="http://schemas.microsoft.com/office/drawing/2014/main" id="{6036C5CE-E06D-45D2-A769-82671B1DDA44}"/>
                </a:ext>
              </a:extLst>
            </p:cNvPr>
            <p:cNvSpPr/>
            <p:nvPr/>
          </p:nvSpPr>
          <p:spPr>
            <a:xfrm>
              <a:off x="4993083" y="331345"/>
              <a:ext cx="7084625" cy="762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sp>
        <p:nvSpPr>
          <p:cNvPr id="23" name="投影片編號版面配置區 22">
            <a:extLst>
              <a:ext uri="{FF2B5EF4-FFF2-40B4-BE49-F238E27FC236}">
                <a16:creationId xmlns:a16="http://schemas.microsoft.com/office/drawing/2014/main" id="{C62AEC6F-E5C9-4847-BF2A-99758D03042A}"/>
              </a:ext>
            </a:extLst>
          </p:cNvPr>
          <p:cNvSpPr>
            <a:spLocks noGrp="1"/>
          </p:cNvSpPr>
          <p:nvPr>
            <p:ph type="sldNum" sz="quarter" idx="12"/>
          </p:nvPr>
        </p:nvSpPr>
        <p:spPr/>
        <p:txBody>
          <a:bodyPr/>
          <a:lstStyle/>
          <a:p>
            <a:fld id="{DE0D4436-E364-443D-92F4-0BA62D2A4894}" type="slidenum">
              <a:rPr lang="zh-TW" altLang="en-US" smtClean="0"/>
              <a:t>24</a:t>
            </a:fld>
            <a:endParaRPr lang="zh-TW" altLang="en-US"/>
          </a:p>
        </p:txBody>
      </p:sp>
      <p:sp>
        <p:nvSpPr>
          <p:cNvPr id="20" name="文字方塊 19">
            <a:extLst>
              <a:ext uri="{FF2B5EF4-FFF2-40B4-BE49-F238E27FC236}">
                <a16:creationId xmlns:a16="http://schemas.microsoft.com/office/drawing/2014/main" id="{9C57E76B-A06E-4F9D-A4DC-3B52D7AB5130}"/>
              </a:ext>
            </a:extLst>
          </p:cNvPr>
          <p:cNvSpPr txBox="1"/>
          <p:nvPr/>
        </p:nvSpPr>
        <p:spPr>
          <a:xfrm>
            <a:off x="6670282" y="4487090"/>
            <a:ext cx="5283201" cy="1815882"/>
          </a:xfrm>
          <a:prstGeom prst="rect">
            <a:avLst/>
          </a:prstGeom>
          <a:noFill/>
          <a:ln>
            <a:solidFill>
              <a:srgbClr val="FF0000"/>
            </a:solidFill>
          </a:ln>
        </p:spPr>
        <p:txBody>
          <a:bodyPr wrap="square">
            <a:spAutoFit/>
          </a:bodyPr>
          <a:lstStyle/>
          <a:p>
            <a:r>
              <a:rPr lang="en-US" altLang="zh-TW" sz="1600" b="0" i="0" dirty="0">
                <a:effectLst/>
                <a:latin typeface="Times New Roman" panose="02020603050405020304" pitchFamily="18" charset="0"/>
                <a:cs typeface="Times New Roman" panose="02020603050405020304" pitchFamily="18" charset="0"/>
              </a:rPr>
              <a:t>The cost of model 2 can only be calculated using the theoretical limit order book (LOB) here. This is because we are trying to deduce the corresponding quantity based on the spread. In the paper, a continuous function is used for simulation, allowing calculations. However, in our case, the LOB is discrete. If we try to deduce the corresponding quantity using the spread, it will result in a range of values.</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94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8C6F973-417E-4411-BFAD-471C546EC8A4}"/>
              </a:ext>
            </a:extLst>
          </p:cNvPr>
          <p:cNvSpPr/>
          <p:nvPr/>
        </p:nvSpPr>
        <p:spPr>
          <a:xfrm>
            <a:off x="359275" y="570926"/>
            <a:ext cx="4047903"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Implementation</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compare</a:t>
            </a:r>
          </a:p>
        </p:txBody>
      </p:sp>
      <p:graphicFrame>
        <p:nvGraphicFramePr>
          <p:cNvPr id="5" name="表格 4">
            <a:extLst>
              <a:ext uri="{FF2B5EF4-FFF2-40B4-BE49-F238E27FC236}">
                <a16:creationId xmlns:a16="http://schemas.microsoft.com/office/drawing/2014/main" id="{630E251F-4AC5-4142-AE2B-1FCFF2368E8B}"/>
              </a:ext>
            </a:extLst>
          </p:cNvPr>
          <p:cNvGraphicFramePr>
            <a:graphicFrameLocks noGrp="1"/>
          </p:cNvGraphicFramePr>
          <p:nvPr/>
        </p:nvGraphicFramePr>
        <p:xfrm>
          <a:off x="500347" y="1722836"/>
          <a:ext cx="11191305" cy="1076960"/>
        </p:xfrm>
        <a:graphic>
          <a:graphicData uri="http://schemas.openxmlformats.org/drawingml/2006/table">
            <a:tbl>
              <a:tblPr bandRow="1">
                <a:tableStyleId>{073A0DAA-6AF3-43AB-8588-CEC1D06C72B9}</a:tableStyleId>
              </a:tblPr>
              <a:tblGrid>
                <a:gridCol w="1908493">
                  <a:extLst>
                    <a:ext uri="{9D8B030D-6E8A-4147-A177-3AD203B41FA5}">
                      <a16:colId xmlns:a16="http://schemas.microsoft.com/office/drawing/2014/main" val="466194367"/>
                    </a:ext>
                  </a:extLst>
                </a:gridCol>
                <a:gridCol w="2697226">
                  <a:extLst>
                    <a:ext uri="{9D8B030D-6E8A-4147-A177-3AD203B41FA5}">
                      <a16:colId xmlns:a16="http://schemas.microsoft.com/office/drawing/2014/main" val="869125852"/>
                    </a:ext>
                  </a:extLst>
                </a:gridCol>
                <a:gridCol w="3292793">
                  <a:extLst>
                    <a:ext uri="{9D8B030D-6E8A-4147-A177-3AD203B41FA5}">
                      <a16:colId xmlns:a16="http://schemas.microsoft.com/office/drawing/2014/main" val="2730171479"/>
                    </a:ext>
                  </a:extLst>
                </a:gridCol>
                <a:gridCol w="3292793">
                  <a:extLst>
                    <a:ext uri="{9D8B030D-6E8A-4147-A177-3AD203B41FA5}">
                      <a16:colId xmlns:a16="http://schemas.microsoft.com/office/drawing/2014/main" val="3156658987"/>
                    </a:ext>
                  </a:extLst>
                </a:gridCol>
              </a:tblGrid>
              <a:tr h="0">
                <a:tc>
                  <a:txBody>
                    <a:bodyPr/>
                    <a:lstStyle/>
                    <a:p>
                      <a:pPr algn="ctr"/>
                      <a:r>
                        <a:rPr lang="en-US" altLang="zh-TW" sz="1600" dirty="0">
                          <a:solidFill>
                            <a:schemeClr val="tx1"/>
                          </a:solidFill>
                          <a:latin typeface="Times New Roman" panose="02020603050405020304" pitchFamily="18" charset="0"/>
                          <a:cs typeface="Times New Roman" panose="02020603050405020304" pitchFamily="18" charset="0"/>
                        </a:rPr>
                        <a:t>N=10</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TW" sz="1600" dirty="0">
                          <a:solidFill>
                            <a:srgbClr val="FF0000"/>
                          </a:solidFill>
                          <a:latin typeface="Times New Roman" panose="02020603050405020304" pitchFamily="18" charset="0"/>
                          <a:cs typeface="Times New Roman" panose="02020603050405020304" pitchFamily="18" charset="0"/>
                        </a:rPr>
                        <a:t>[Model1]</a:t>
                      </a:r>
                      <a:r>
                        <a:rPr lang="en-US" altLang="zh-TW" sz="1600" dirty="0">
                          <a:solidFill>
                            <a:schemeClr val="tx1"/>
                          </a:solidFill>
                          <a:latin typeface="Times New Roman" panose="02020603050405020304" pitchFamily="18" charset="0"/>
                          <a:cs typeface="Times New Roman" panose="02020603050405020304" pitchFamily="18" charset="0"/>
                        </a:rPr>
                        <a:t>Using Adidas’s LOB</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solidFill>
                            <a:srgbClr val="FF0000"/>
                          </a:solidFill>
                          <a:latin typeface="Times New Roman" panose="02020603050405020304" pitchFamily="18" charset="0"/>
                          <a:cs typeface="Times New Roman" panose="02020603050405020304" pitchFamily="18" charset="0"/>
                        </a:rPr>
                        <a:t>[Model1]</a:t>
                      </a:r>
                      <a:r>
                        <a:rPr lang="en-US" altLang="zh-TW" sz="1600" dirty="0">
                          <a:solidFill>
                            <a:schemeClr val="tx1"/>
                          </a:solidFill>
                          <a:latin typeface="Times New Roman" panose="02020603050405020304" pitchFamily="18" charset="0"/>
                          <a:cs typeface="Times New Roman" panose="02020603050405020304" pitchFamily="18" charset="0"/>
                        </a:rPr>
                        <a:t>Using theoretical LOB </a:t>
                      </a:r>
                      <a:r>
                        <a:rPr lang="en-US" altLang="zh-TW" sz="1200" dirty="0">
                          <a:solidFill>
                            <a:schemeClr val="tx1"/>
                          </a:solidFill>
                          <a:latin typeface="Times New Roman" panose="02020603050405020304" pitchFamily="18" charset="0"/>
                          <a:cs typeface="Times New Roman" panose="02020603050405020304" pitchFamily="18" charset="0"/>
                        </a:rPr>
                        <a:t>(F(X))</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rgbClr val="FF0000"/>
                          </a:solidFill>
                          <a:latin typeface="Times New Roman" panose="02020603050405020304" pitchFamily="18" charset="0"/>
                          <a:cs typeface="Times New Roman" panose="02020603050405020304" pitchFamily="18" charset="0"/>
                        </a:rPr>
                        <a:t>[Model2]</a:t>
                      </a:r>
                      <a:r>
                        <a:rPr lang="en-US" altLang="zh-TW" sz="1600" dirty="0">
                          <a:solidFill>
                            <a:schemeClr val="tx1"/>
                          </a:solidFill>
                          <a:latin typeface="Times New Roman" panose="02020603050405020304" pitchFamily="18" charset="0"/>
                          <a:cs typeface="Times New Roman" panose="02020603050405020304" pitchFamily="18" charset="0"/>
                        </a:rPr>
                        <a:t>Using theoretical LOB </a:t>
                      </a:r>
                      <a:r>
                        <a:rPr lang="en-US" altLang="zh-TW" sz="1200" dirty="0">
                          <a:solidFill>
                            <a:schemeClr val="tx1"/>
                          </a:solidFill>
                          <a:latin typeface="Times New Roman" panose="02020603050405020304" pitchFamily="18" charset="0"/>
                          <a:cs typeface="Times New Roman" panose="02020603050405020304" pitchFamily="18" charset="0"/>
                        </a:rPr>
                        <a:t>(F(X))</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4755336"/>
                  </a:ext>
                </a:extLst>
              </a:tr>
              <a:tr h="370840">
                <a:tc>
                  <a:txBody>
                    <a:bodyPr/>
                    <a:lstStyle/>
                    <a:p>
                      <a:pPr algn="ctr"/>
                      <a:r>
                        <a:rPr lang="en-US" altLang="zh-TW" sz="1600" dirty="0">
                          <a:solidFill>
                            <a:schemeClr val="tx1"/>
                          </a:solidFill>
                          <a:latin typeface="Times New Roman" panose="02020603050405020304" pitchFamily="18" charset="0"/>
                          <a:cs typeface="Times New Roman" panose="02020603050405020304" pitchFamily="18" charset="0"/>
                        </a:rPr>
                        <a:t>Cost</a:t>
                      </a:r>
                      <a:r>
                        <a:rPr lang="zh-TW" altLang="en-US" sz="1600" dirty="0">
                          <a:solidFill>
                            <a:schemeClr val="tx1"/>
                          </a:solidFill>
                          <a:latin typeface="Times New Roman" panose="02020603050405020304" pitchFamily="18" charset="0"/>
                          <a:cs typeface="Times New Roman" panose="02020603050405020304" pitchFamily="18" charset="0"/>
                        </a:rPr>
                        <a:t> </a:t>
                      </a:r>
                      <a:r>
                        <a:rPr lang="en-US" altLang="zh-TW" sz="1600" dirty="0">
                          <a:solidFill>
                            <a:schemeClr val="tx1"/>
                          </a:solidFill>
                          <a:latin typeface="Times New Roman" panose="02020603050405020304" pitchFamily="18" charset="0"/>
                          <a:cs typeface="Times New Roman" panose="02020603050405020304" pitchFamily="18" charset="0"/>
                        </a:rPr>
                        <a:t>(general shape)</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4348792.758942143</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4348500.049862992</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3999826.0740794693</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6579719"/>
                  </a:ext>
                </a:extLst>
              </a:tr>
              <a:tr h="370840">
                <a:tc>
                  <a:txBody>
                    <a:bodyPr/>
                    <a:lstStyle/>
                    <a:p>
                      <a:pPr algn="ctr"/>
                      <a:r>
                        <a:rPr lang="en-US" altLang="zh-TW" sz="1600" dirty="0">
                          <a:solidFill>
                            <a:schemeClr val="tx1"/>
                          </a:solidFill>
                          <a:latin typeface="Times New Roman" panose="02020603050405020304" pitchFamily="18" charset="0"/>
                          <a:cs typeface="Times New Roman" panose="02020603050405020304" pitchFamily="18" charset="0"/>
                        </a:rPr>
                        <a:t>Cost (block-shaped)</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4409651.1618153</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4409337.355129739</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4409337.355129739</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0479497"/>
                  </a:ext>
                </a:extLst>
              </a:tr>
            </a:tbl>
          </a:graphicData>
        </a:graphic>
      </p:graphicFrame>
      <p:sp>
        <p:nvSpPr>
          <p:cNvPr id="9" name="文字方塊 8">
            <a:extLst>
              <a:ext uri="{FF2B5EF4-FFF2-40B4-BE49-F238E27FC236}">
                <a16:creationId xmlns:a16="http://schemas.microsoft.com/office/drawing/2014/main" id="{7A605418-B6B2-4CBC-9A9B-EFF62A3D266A}"/>
              </a:ext>
            </a:extLst>
          </p:cNvPr>
          <p:cNvSpPr txBox="1"/>
          <p:nvPr/>
        </p:nvSpPr>
        <p:spPr>
          <a:xfrm>
            <a:off x="500347" y="4750904"/>
            <a:ext cx="9561443"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For block-shaped LOB, the optimal strategies of model 1 and model 2 have the same cost.</a:t>
            </a: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According to the results, higher N leads to higher cost. </a:t>
            </a:r>
            <a:endParaRPr lang="zh-TW" altLang="en-US" dirty="0">
              <a:latin typeface="Times New Roman" panose="02020603050405020304" pitchFamily="18" charset="0"/>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BC419B4D-A62F-482B-8C5F-A6CDE5B3F886}"/>
              </a:ext>
            </a:extLst>
          </p:cNvPr>
          <p:cNvGraphicFramePr>
            <a:graphicFrameLocks noGrp="1"/>
          </p:cNvGraphicFramePr>
          <p:nvPr/>
        </p:nvGraphicFramePr>
        <p:xfrm>
          <a:off x="500347" y="3137478"/>
          <a:ext cx="11191305" cy="1076960"/>
        </p:xfrm>
        <a:graphic>
          <a:graphicData uri="http://schemas.openxmlformats.org/drawingml/2006/table">
            <a:tbl>
              <a:tblPr bandRow="1">
                <a:tableStyleId>{073A0DAA-6AF3-43AB-8588-CEC1D06C72B9}</a:tableStyleId>
              </a:tblPr>
              <a:tblGrid>
                <a:gridCol w="1908493">
                  <a:extLst>
                    <a:ext uri="{9D8B030D-6E8A-4147-A177-3AD203B41FA5}">
                      <a16:colId xmlns:a16="http://schemas.microsoft.com/office/drawing/2014/main" val="466194367"/>
                    </a:ext>
                  </a:extLst>
                </a:gridCol>
                <a:gridCol w="2697226">
                  <a:extLst>
                    <a:ext uri="{9D8B030D-6E8A-4147-A177-3AD203B41FA5}">
                      <a16:colId xmlns:a16="http://schemas.microsoft.com/office/drawing/2014/main" val="869125852"/>
                    </a:ext>
                  </a:extLst>
                </a:gridCol>
                <a:gridCol w="3292793">
                  <a:extLst>
                    <a:ext uri="{9D8B030D-6E8A-4147-A177-3AD203B41FA5}">
                      <a16:colId xmlns:a16="http://schemas.microsoft.com/office/drawing/2014/main" val="2730171479"/>
                    </a:ext>
                  </a:extLst>
                </a:gridCol>
                <a:gridCol w="3292793">
                  <a:extLst>
                    <a:ext uri="{9D8B030D-6E8A-4147-A177-3AD203B41FA5}">
                      <a16:colId xmlns:a16="http://schemas.microsoft.com/office/drawing/2014/main" val="3156658987"/>
                    </a:ext>
                  </a:extLst>
                </a:gridCol>
              </a:tblGrid>
              <a:tr h="0">
                <a:tc>
                  <a:txBody>
                    <a:bodyPr/>
                    <a:lstStyle/>
                    <a:p>
                      <a:pPr algn="ctr"/>
                      <a:r>
                        <a:rPr lang="en-US" altLang="zh-TW" sz="1600" dirty="0">
                          <a:solidFill>
                            <a:schemeClr val="tx1"/>
                          </a:solidFill>
                          <a:latin typeface="Times New Roman" panose="02020603050405020304" pitchFamily="18" charset="0"/>
                          <a:cs typeface="Times New Roman" panose="02020603050405020304" pitchFamily="18" charset="0"/>
                        </a:rPr>
                        <a:t>N=15</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TW" sz="1600" dirty="0">
                          <a:solidFill>
                            <a:srgbClr val="FF0000"/>
                          </a:solidFill>
                          <a:latin typeface="Times New Roman" panose="02020603050405020304" pitchFamily="18" charset="0"/>
                          <a:cs typeface="Times New Roman" panose="02020603050405020304" pitchFamily="18" charset="0"/>
                        </a:rPr>
                        <a:t>[Model1]</a:t>
                      </a:r>
                      <a:r>
                        <a:rPr lang="en-US" altLang="zh-TW" sz="1600" dirty="0">
                          <a:solidFill>
                            <a:schemeClr val="tx1"/>
                          </a:solidFill>
                          <a:latin typeface="Times New Roman" panose="02020603050405020304" pitchFamily="18" charset="0"/>
                          <a:cs typeface="Times New Roman" panose="02020603050405020304" pitchFamily="18" charset="0"/>
                        </a:rPr>
                        <a:t>Using Adidas’s LOB</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solidFill>
                            <a:srgbClr val="FF0000"/>
                          </a:solidFill>
                          <a:latin typeface="Times New Roman" panose="02020603050405020304" pitchFamily="18" charset="0"/>
                          <a:cs typeface="Times New Roman" panose="02020603050405020304" pitchFamily="18" charset="0"/>
                        </a:rPr>
                        <a:t>[Model1]</a:t>
                      </a:r>
                      <a:r>
                        <a:rPr lang="en-US" altLang="zh-TW" sz="1600" dirty="0">
                          <a:solidFill>
                            <a:schemeClr val="tx1"/>
                          </a:solidFill>
                          <a:latin typeface="Times New Roman" panose="02020603050405020304" pitchFamily="18" charset="0"/>
                          <a:cs typeface="Times New Roman" panose="02020603050405020304" pitchFamily="18" charset="0"/>
                        </a:rPr>
                        <a:t>Using theoretical LOB </a:t>
                      </a:r>
                      <a:r>
                        <a:rPr lang="en-US" altLang="zh-TW" sz="1200" dirty="0">
                          <a:solidFill>
                            <a:schemeClr val="tx1"/>
                          </a:solidFill>
                          <a:latin typeface="Times New Roman" panose="02020603050405020304" pitchFamily="18" charset="0"/>
                          <a:cs typeface="Times New Roman" panose="02020603050405020304" pitchFamily="18" charset="0"/>
                        </a:rPr>
                        <a:t>(F(X))</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rgbClr val="FF0000"/>
                          </a:solidFill>
                          <a:latin typeface="Times New Roman" panose="02020603050405020304" pitchFamily="18" charset="0"/>
                          <a:cs typeface="Times New Roman" panose="02020603050405020304" pitchFamily="18" charset="0"/>
                        </a:rPr>
                        <a:t>[Model2]</a:t>
                      </a:r>
                      <a:r>
                        <a:rPr lang="en-US" altLang="zh-TW" sz="1600" dirty="0">
                          <a:solidFill>
                            <a:schemeClr val="tx1"/>
                          </a:solidFill>
                          <a:latin typeface="Times New Roman" panose="02020603050405020304" pitchFamily="18" charset="0"/>
                          <a:cs typeface="Times New Roman" panose="02020603050405020304" pitchFamily="18" charset="0"/>
                        </a:rPr>
                        <a:t>Using theoretical LOB </a:t>
                      </a:r>
                      <a:r>
                        <a:rPr lang="en-US" altLang="zh-TW" sz="1200" dirty="0">
                          <a:solidFill>
                            <a:schemeClr val="tx1"/>
                          </a:solidFill>
                          <a:latin typeface="Times New Roman" panose="02020603050405020304" pitchFamily="18" charset="0"/>
                          <a:cs typeface="Times New Roman" panose="02020603050405020304" pitchFamily="18" charset="0"/>
                        </a:rPr>
                        <a:t>(F(X))</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4755336"/>
                  </a:ext>
                </a:extLst>
              </a:tr>
              <a:tr h="370840">
                <a:tc>
                  <a:txBody>
                    <a:bodyPr/>
                    <a:lstStyle/>
                    <a:p>
                      <a:pPr algn="ctr"/>
                      <a:r>
                        <a:rPr lang="en-US" altLang="zh-TW" sz="1600" dirty="0">
                          <a:solidFill>
                            <a:schemeClr val="tx1"/>
                          </a:solidFill>
                          <a:latin typeface="Times New Roman" panose="02020603050405020304" pitchFamily="18" charset="0"/>
                          <a:cs typeface="Times New Roman" panose="02020603050405020304" pitchFamily="18" charset="0"/>
                        </a:rPr>
                        <a:t>Cost</a:t>
                      </a:r>
                      <a:r>
                        <a:rPr lang="zh-TW" altLang="en-US" sz="1600" dirty="0">
                          <a:solidFill>
                            <a:schemeClr val="tx1"/>
                          </a:solidFill>
                          <a:latin typeface="Times New Roman" panose="02020603050405020304" pitchFamily="18" charset="0"/>
                          <a:cs typeface="Times New Roman" panose="02020603050405020304" pitchFamily="18" charset="0"/>
                        </a:rPr>
                        <a:t> </a:t>
                      </a:r>
                      <a:r>
                        <a:rPr lang="en-US" altLang="zh-TW" sz="1600" dirty="0">
                          <a:solidFill>
                            <a:schemeClr val="tx1"/>
                          </a:solidFill>
                          <a:latin typeface="Times New Roman" panose="02020603050405020304" pitchFamily="18" charset="0"/>
                          <a:cs typeface="Times New Roman" panose="02020603050405020304" pitchFamily="18" charset="0"/>
                        </a:rPr>
                        <a:t>(general shape)</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5009901.431848694</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5009288.86171367</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4182235.483663388</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6579719"/>
                  </a:ext>
                </a:extLst>
              </a:tr>
              <a:tr h="370840">
                <a:tc>
                  <a:txBody>
                    <a:bodyPr/>
                    <a:lstStyle/>
                    <a:p>
                      <a:pPr algn="ctr"/>
                      <a:r>
                        <a:rPr lang="en-US" altLang="zh-TW" sz="1600" dirty="0">
                          <a:solidFill>
                            <a:schemeClr val="tx1"/>
                          </a:solidFill>
                          <a:latin typeface="Times New Roman" panose="02020603050405020304" pitchFamily="18" charset="0"/>
                          <a:cs typeface="Times New Roman" panose="02020603050405020304" pitchFamily="18" charset="0"/>
                        </a:rPr>
                        <a:t>Cost (block-shaped)</a:t>
                      </a:r>
                      <a:endParaRPr lang="zh-TW" altLang="en-US"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5096217.439004034</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5095824.435807455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chemeClr val="tx1"/>
                          </a:solidFill>
                          <a:latin typeface="Times New Roman" panose="02020603050405020304" pitchFamily="18" charset="0"/>
                          <a:cs typeface="Times New Roman" panose="02020603050405020304" pitchFamily="18" charset="0"/>
                        </a:rPr>
                        <a:t>5095824.435807455</a:t>
                      </a:r>
                      <a:endParaRPr lang="zh-TW"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0479497"/>
                  </a:ext>
                </a:extLst>
              </a:tr>
            </a:tbl>
          </a:graphicData>
        </a:graphic>
      </p:graphicFrame>
      <p:sp>
        <p:nvSpPr>
          <p:cNvPr id="12" name="投影片編號版面配置區 11">
            <a:extLst>
              <a:ext uri="{FF2B5EF4-FFF2-40B4-BE49-F238E27FC236}">
                <a16:creationId xmlns:a16="http://schemas.microsoft.com/office/drawing/2014/main" id="{99A8B18E-2697-49D9-881E-9F3515B3E60B}"/>
              </a:ext>
            </a:extLst>
          </p:cNvPr>
          <p:cNvSpPr>
            <a:spLocks noGrp="1"/>
          </p:cNvSpPr>
          <p:nvPr>
            <p:ph type="sldNum" sz="quarter" idx="12"/>
          </p:nvPr>
        </p:nvSpPr>
        <p:spPr/>
        <p:txBody>
          <a:bodyPr/>
          <a:lstStyle/>
          <a:p>
            <a:fld id="{DE0D4436-E364-443D-92F4-0BA62D2A4894}" type="slidenum">
              <a:rPr lang="zh-TW" altLang="en-US" smtClean="0"/>
              <a:t>25</a:t>
            </a:fld>
            <a:endParaRPr lang="zh-TW" altLang="en-US"/>
          </a:p>
        </p:txBody>
      </p:sp>
    </p:spTree>
    <p:extLst>
      <p:ext uri="{BB962C8B-B14F-4D97-AF65-F5344CB8AC3E}">
        <p14:creationId xmlns:p14="http://schemas.microsoft.com/office/powerpoint/2010/main" val="266344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8A3CF2-507D-417E-B4BB-AE93B5A8879B}"/>
              </a:ext>
            </a:extLst>
          </p:cNvPr>
          <p:cNvSpPr/>
          <p:nvPr/>
        </p:nvSpPr>
        <p:spPr>
          <a:xfrm>
            <a:off x="359275" y="570926"/>
            <a:ext cx="1818126"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Conclusion</a:t>
            </a:r>
          </a:p>
        </p:txBody>
      </p:sp>
      <p:sp>
        <p:nvSpPr>
          <p:cNvPr id="6" name="文字方塊 5">
            <a:extLst>
              <a:ext uri="{FF2B5EF4-FFF2-40B4-BE49-F238E27FC236}">
                <a16:creationId xmlns:a16="http://schemas.microsoft.com/office/drawing/2014/main" id="{342FFD97-7855-49F8-BA1F-7C99CC1C3BE9}"/>
              </a:ext>
            </a:extLst>
          </p:cNvPr>
          <p:cNvSpPr txBox="1"/>
          <p:nvPr/>
        </p:nvSpPr>
        <p:spPr>
          <a:xfrm>
            <a:off x="556591" y="1470992"/>
            <a:ext cx="10783957" cy="46183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b="0" i="0" dirty="0">
                <a:effectLst/>
                <a:latin typeface="Times New Roman" panose="02020603050405020304" pitchFamily="18" charset="0"/>
                <a:cs typeface="Times New Roman" panose="02020603050405020304" pitchFamily="18" charset="0"/>
              </a:rPr>
              <a:t>Using the block-shaped limit order book (LOB) as our benchmark and comparing it with the general-shaped LOB obtained from actual LOB data, we can confirm that it performs better (lower cost).</a:t>
            </a:r>
          </a:p>
          <a:p>
            <a:pPr marL="285750" indent="-285750">
              <a:lnSpc>
                <a:spcPct val="150000"/>
              </a:lnSpc>
              <a:buFont typeface="Arial" panose="020B0604020202020204" pitchFamily="34" charset="0"/>
              <a:buChar char="•"/>
            </a:pPr>
            <a:r>
              <a:rPr lang="en-US" altLang="zh-TW" b="0" i="0" dirty="0">
                <a:effectLst/>
                <a:latin typeface="Times New Roman" panose="02020603050405020304" pitchFamily="18" charset="0"/>
                <a:cs typeface="Times New Roman" panose="02020603050405020304" pitchFamily="18" charset="0"/>
              </a:rPr>
              <a:t>For this implementation, we are directly using the resilience speed provided in this paper. However, we will continue to explore other feasible methods.</a:t>
            </a:r>
          </a:p>
          <a:p>
            <a:pPr marL="285750" indent="-285750">
              <a:lnSpc>
                <a:spcPct val="150000"/>
              </a:lnSpc>
              <a:buFont typeface="Arial" panose="020B0604020202020204" pitchFamily="34" charset="0"/>
              <a:buChar char="•"/>
            </a:pPr>
            <a:r>
              <a:rPr lang="en-US" altLang="zh-TW" b="0" i="0" dirty="0">
                <a:effectLst/>
                <a:latin typeface="Times New Roman" panose="02020603050405020304" pitchFamily="18" charset="0"/>
                <a:cs typeface="Times New Roman" panose="02020603050405020304" pitchFamily="18" charset="0"/>
              </a:rPr>
              <a:t>The strategy in this paper is built upon minimizing costs and does not take other factors into consideration (e.g., risks).</a:t>
            </a:r>
          </a:p>
          <a:p>
            <a:pPr marL="285750" indent="-285750">
              <a:lnSpc>
                <a:spcPct val="150000"/>
              </a:lnSpc>
              <a:buFont typeface="Arial" panose="020B0604020202020204" pitchFamily="34" charset="0"/>
              <a:buChar char="•"/>
            </a:pPr>
            <a:r>
              <a:rPr lang="en-US" altLang="zh-TW" b="0" i="0" dirty="0">
                <a:effectLst/>
                <a:latin typeface="Times New Roman" panose="02020603050405020304" pitchFamily="18" charset="0"/>
                <a:cs typeface="Times New Roman" panose="02020603050405020304" pitchFamily="18" charset="0"/>
              </a:rPr>
              <a:t>This paper assumes that the shape function is a continuous function, but real-world data is not continuous.</a:t>
            </a:r>
          </a:p>
          <a:p>
            <a:pPr marL="285750" indent="-285750">
              <a:lnSpc>
                <a:spcPct val="150000"/>
              </a:lnSpc>
              <a:buFont typeface="Arial" panose="020B0604020202020204" pitchFamily="34" charset="0"/>
              <a:buChar char="•"/>
            </a:pPr>
            <a:r>
              <a:rPr lang="en-US" altLang="zh-TW" b="0" i="0" dirty="0">
                <a:effectLst/>
                <a:latin typeface="Times New Roman" panose="02020603050405020304" pitchFamily="18" charset="0"/>
                <a:cs typeface="Times New Roman" panose="02020603050405020304" pitchFamily="18" charset="0"/>
              </a:rPr>
              <a:t>In our implementation, we directly use the assumed shape function from the paper. However, its explanatory power is still limited when applied to actual data.</a:t>
            </a:r>
          </a:p>
          <a:p>
            <a:pPr marL="285750" indent="-285750">
              <a:lnSpc>
                <a:spcPct val="150000"/>
              </a:lnSpc>
              <a:buFont typeface="Arial" panose="020B0604020202020204" pitchFamily="34" charset="0"/>
              <a:buChar char="•"/>
            </a:pPr>
            <a:r>
              <a:rPr lang="en-US" altLang="zh-TW" b="0" i="0" dirty="0">
                <a:effectLst/>
                <a:latin typeface="Times New Roman" panose="02020603050405020304" pitchFamily="18" charset="0"/>
                <a:cs typeface="Times New Roman" panose="02020603050405020304" pitchFamily="18" charset="0"/>
              </a:rPr>
              <a:t>The paper does not address how to define the time unit for fitting the shape function, which is a topic for future exploration.</a:t>
            </a:r>
            <a:endParaRPr lang="zh-TW" altLang="en-US" dirty="0">
              <a:latin typeface="Times New Roman" panose="02020603050405020304" pitchFamily="18" charset="0"/>
              <a:cs typeface="Times New Roman" panose="02020603050405020304" pitchFamily="18" charset="0"/>
            </a:endParaRPr>
          </a:p>
        </p:txBody>
      </p:sp>
      <p:sp>
        <p:nvSpPr>
          <p:cNvPr id="8" name="投影片編號版面配置區 7">
            <a:extLst>
              <a:ext uri="{FF2B5EF4-FFF2-40B4-BE49-F238E27FC236}">
                <a16:creationId xmlns:a16="http://schemas.microsoft.com/office/drawing/2014/main" id="{B9E3BBF3-9643-4F80-BABB-821A1A8805FF}"/>
              </a:ext>
            </a:extLst>
          </p:cNvPr>
          <p:cNvSpPr>
            <a:spLocks noGrp="1"/>
          </p:cNvSpPr>
          <p:nvPr>
            <p:ph type="sldNum" sz="quarter" idx="12"/>
          </p:nvPr>
        </p:nvSpPr>
        <p:spPr/>
        <p:txBody>
          <a:bodyPr/>
          <a:lstStyle/>
          <a:p>
            <a:fld id="{DE0D4436-E364-443D-92F4-0BA62D2A4894}" type="slidenum">
              <a:rPr lang="zh-TW" altLang="en-US" smtClean="0"/>
              <a:t>26</a:t>
            </a:fld>
            <a:endParaRPr lang="zh-TW" altLang="en-US"/>
          </a:p>
        </p:txBody>
      </p:sp>
    </p:spTree>
    <p:extLst>
      <p:ext uri="{BB962C8B-B14F-4D97-AF65-F5344CB8AC3E}">
        <p14:creationId xmlns:p14="http://schemas.microsoft.com/office/powerpoint/2010/main" val="390797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B2900B-1599-487E-BB37-F998807B0EEB}"/>
              </a:ext>
            </a:extLst>
          </p:cNvPr>
          <p:cNvSpPr/>
          <p:nvPr/>
        </p:nvSpPr>
        <p:spPr>
          <a:xfrm>
            <a:off x="359275" y="570926"/>
            <a:ext cx="1778051"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Parameters</a:t>
            </a:r>
            <a:endParaRPr lang="zh-TW"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366F56B3-D160-4C07-AE87-CEE22996B41C}"/>
                  </a:ext>
                </a:extLst>
              </p:cNvPr>
              <p:cNvSpPr/>
              <p:nvPr/>
            </p:nvSpPr>
            <p:spPr>
              <a:xfrm>
                <a:off x="359275" y="1324142"/>
                <a:ext cx="11155210" cy="2546210"/>
              </a:xfrm>
              <a:prstGeom prst="rect">
                <a:avLst/>
              </a:prstGeom>
            </p:spPr>
            <p:txBody>
              <a:bodyPr wrap="square">
                <a:spAutoFit/>
              </a:bodyPr>
              <a:lstStyle/>
              <a:p>
                <a:pPr>
                  <a:lnSpc>
                    <a:spcPct val="150000"/>
                  </a:lnSpc>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𝐴</m:t>
                        </m:r>
                      </m:e>
                      <m:sub>
                        <m:r>
                          <a:rPr lang="en-US" altLang="zh-TW" i="1">
                            <a:latin typeface="Cambria Math" panose="02040503050406030204" pitchFamily="18" charset="0"/>
                          </a:rPr>
                          <m:t>𝑡</m:t>
                        </m:r>
                      </m:sub>
                    </m:sSub>
                    <m:r>
                      <a:rPr lang="zh-TW" altLang="en-US" i="1">
                        <a:latin typeface="Cambria Math" panose="02040503050406030204" pitchFamily="18" charset="0"/>
                      </a:rPr>
                      <m:t>：</m:t>
                    </m:r>
                  </m:oMath>
                </a14:m>
                <a:r>
                  <a:rPr lang="en-US" altLang="zh-TW" dirty="0">
                    <a:latin typeface="Times New Roman" panose="02020603050405020304" pitchFamily="18" charset="0"/>
                    <a:cs typeface="Times New Roman" panose="02020603050405020304" pitchFamily="18" charset="0"/>
                  </a:rPr>
                  <a:t>the actual best ask price at time t</a:t>
                </a:r>
              </a:p>
              <a:p>
                <a:pPr>
                  <a:lnSpc>
                    <a:spcPct val="150000"/>
                  </a:lnSpc>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𝐴</m:t>
                        </m:r>
                      </m:e>
                      <m:sub>
                        <m:r>
                          <a:rPr lang="en-US" altLang="zh-TW" i="1">
                            <a:latin typeface="Cambria Math" panose="02040503050406030204" pitchFamily="18" charset="0"/>
                          </a:rPr>
                          <m:t>𝑡</m:t>
                        </m:r>
                        <m:r>
                          <a:rPr lang="en-US" altLang="zh-TW" i="1">
                            <a:latin typeface="Cambria Math" panose="02040503050406030204" pitchFamily="18" charset="0"/>
                          </a:rPr>
                          <m:t>+</m:t>
                        </m:r>
                      </m:sub>
                    </m:sSub>
                    <m:r>
                      <a:rPr lang="zh-TW" altLang="en-US" i="1">
                        <a:latin typeface="Cambria Math" panose="02040503050406030204" pitchFamily="18" charset="0"/>
                      </a:rPr>
                      <m:t>：</m:t>
                    </m:r>
                  </m:oMath>
                </a14:m>
                <a:r>
                  <a:rPr lang="en-US" altLang="zh-TW" dirty="0">
                    <a:latin typeface="Times New Roman" panose="02020603050405020304" pitchFamily="18" charset="0"/>
                    <a:cs typeface="Times New Roman" panose="02020603050405020304" pitchFamily="18" charset="0"/>
                  </a:rPr>
                  <a:t> the actual best ask price after the trade at time t</a:t>
                </a:r>
              </a:p>
              <a:p>
                <a:pPr>
                  <a:lnSpc>
                    <a:spcPct val="150000"/>
                  </a:lnSpc>
                </a:pP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𝐴</m:t>
                        </m:r>
                      </m:e>
                      <m:sub>
                        <m:r>
                          <a:rPr lang="en-US" altLang="zh-TW" i="1">
                            <a:latin typeface="Cambria Math" panose="02040503050406030204" pitchFamily="18" charset="0"/>
                          </a:rPr>
                          <m:t>𝑡</m:t>
                        </m:r>
                      </m:sub>
                      <m:sup>
                        <m:r>
                          <a:rPr lang="en-US" altLang="zh-TW" i="1">
                            <a:latin typeface="Cambria Math" panose="02040503050406030204" pitchFamily="18" charset="0"/>
                          </a:rPr>
                          <m:t>0</m:t>
                        </m:r>
                      </m:sup>
                    </m:sSubSup>
                    <m:r>
                      <a:rPr lang="zh-TW" altLang="en-US" i="1">
                        <a:latin typeface="Cambria Math" panose="02040503050406030204" pitchFamily="18" charset="0"/>
                      </a:rPr>
                      <m:t>：</m:t>
                    </m:r>
                  </m:oMath>
                </a14:m>
                <a:r>
                  <a:rPr lang="en-US" altLang="zh-TW" dirty="0">
                    <a:latin typeface="Times New Roman" panose="02020603050405020304" pitchFamily="18" charset="0"/>
                    <a:cs typeface="Times New Roman" panose="02020603050405020304" pitchFamily="18" charset="0"/>
                  </a:rPr>
                  <a:t> unaffected best ask price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best ask price at time t without market impact</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𝑡</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𝐴</m:t>
                        </m:r>
                      </m:e>
                      <m:sub>
                        <m:r>
                          <a:rPr lang="en-US" altLang="zh-TW" i="1">
                            <a:latin typeface="Cambria Math" panose="02040503050406030204" pitchFamily="18" charset="0"/>
                          </a:rPr>
                          <m:t>𝑡</m:t>
                        </m:r>
                      </m:sub>
                    </m:sSub>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𝐴</m:t>
                        </m:r>
                      </m:e>
                      <m:sub>
                        <m:r>
                          <a:rPr lang="en-US" altLang="zh-TW" i="1">
                            <a:latin typeface="Cambria Math" panose="02040503050406030204" pitchFamily="18" charset="0"/>
                          </a:rPr>
                          <m:t>𝑡</m:t>
                        </m:r>
                      </m:sub>
                      <m:sup>
                        <m:r>
                          <a:rPr lang="en-US" altLang="zh-TW" i="1">
                            <a:latin typeface="Cambria Math" panose="02040503050406030204" pitchFamily="18" charset="0"/>
                          </a:rPr>
                          <m:t>0</m:t>
                        </m:r>
                      </m:sup>
                    </m:sSubSup>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the </a:t>
                </a:r>
                <a:r>
                  <a:rPr lang="en-US" altLang="zh-TW" b="1" i="1" dirty="0">
                    <a:latin typeface="Times New Roman" panose="02020603050405020304" pitchFamily="18" charset="0"/>
                    <a:cs typeface="Times New Roman" panose="02020603050405020304" pitchFamily="18" charset="0"/>
                  </a:rPr>
                  <a:t>extra spread </a:t>
                </a:r>
                <a:r>
                  <a:rPr lang="en-US" altLang="zh-TW" dirty="0">
                    <a:latin typeface="Times New Roman" panose="02020603050405020304" pitchFamily="18" charset="0"/>
                    <a:cs typeface="Times New Roman" panose="02020603050405020304" pitchFamily="18" charset="0"/>
                  </a:rPr>
                  <a:t>caused by the actions of the large trader</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market impact</a:t>
                </a:r>
                <a:r>
                  <a:rPr lang="zh-TW" altLang="en-US" dirty="0">
                    <a:latin typeface="Times New Roman" panose="02020603050405020304" pitchFamily="18" charset="0"/>
                    <a:cs typeface="Times New Roman" panose="02020603050405020304" pitchFamily="18" charset="0"/>
                  </a:rPr>
                  <a:t>） </a:t>
                </a:r>
                <a:endParaRPr lang="en-US" altLang="zh-TW" i="1"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𝐸</m:t>
                        </m:r>
                      </m:e>
                      <m:sub>
                        <m:r>
                          <a:rPr lang="en-US" altLang="zh-TW" i="1">
                            <a:latin typeface="Cambria Math" panose="02040503050406030204" pitchFamily="18" charset="0"/>
                          </a:rPr>
                          <m:t>𝑡</m:t>
                        </m:r>
                      </m:sub>
                    </m:sSub>
                    <m:r>
                      <a:rPr lang="en-US" altLang="zh-TW" i="1">
                        <a:latin typeface="Cambria Math" panose="02040503050406030204" pitchFamily="18" charset="0"/>
                      </a:rPr>
                      <m:t> </m:t>
                    </m:r>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represents the number of shares ‘</a:t>
                </a:r>
                <a:r>
                  <a:rPr lang="en-US" altLang="zh-TW" b="1" dirty="0">
                    <a:latin typeface="Times New Roman" panose="02020603050405020304" pitchFamily="18" charset="0"/>
                    <a:cs typeface="Times New Roman" panose="02020603050405020304" pitchFamily="18" charset="0"/>
                  </a:rPr>
                  <a:t>already eaten up</a:t>
                </a:r>
                <a:r>
                  <a:rPr lang="en-US" altLang="zh-TW" dirty="0">
                    <a:latin typeface="Times New Roman" panose="02020603050405020304" pitchFamily="18" charset="0"/>
                    <a:cs typeface="Times New Roman" panose="02020603050405020304" pitchFamily="18" charset="0"/>
                  </a:rPr>
                  <a:t>’ at time t. </a:t>
                </a:r>
                <a:endParaRPr lang="zh-TW" altLang="en-US" dirty="0">
                  <a:latin typeface="Times New Roman" panose="02020603050405020304" pitchFamily="18" charset="0"/>
                  <a:cs typeface="Times New Roman" panose="02020603050405020304" pitchFamily="18" charset="0"/>
                </a:endParaRPr>
              </a:p>
              <a:p>
                <a:pPr>
                  <a:lnSpc>
                    <a:spcPct val="150000"/>
                  </a:lnSpc>
                </a:pPr>
                <a:endParaRPr lang="zh-TW" altLang="en-US"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366F56B3-D160-4C07-AE87-CEE22996B41C}"/>
                  </a:ext>
                </a:extLst>
              </p:cNvPr>
              <p:cNvSpPr>
                <a:spLocks noRot="1" noChangeAspect="1" noMove="1" noResize="1" noEditPoints="1" noAdjustHandles="1" noChangeArrowheads="1" noChangeShapeType="1" noTextEdit="1"/>
              </p:cNvSpPr>
              <p:nvPr/>
            </p:nvSpPr>
            <p:spPr>
              <a:xfrm>
                <a:off x="359275" y="1324142"/>
                <a:ext cx="11155210" cy="2546210"/>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A16F58F-EAD4-4C3F-B859-241CA414C163}"/>
                  </a:ext>
                </a:extLst>
              </p:cNvPr>
              <p:cNvSpPr/>
              <p:nvPr/>
            </p:nvSpPr>
            <p:spPr>
              <a:xfrm>
                <a:off x="4246644" y="555031"/>
                <a:ext cx="4446309" cy="523220"/>
              </a:xfrm>
              <a:prstGeom prst="rect">
                <a:avLst/>
              </a:prstGeom>
              <a:ln>
                <a:solidFill>
                  <a:srgbClr val="FF0000"/>
                </a:solidFill>
              </a:ln>
            </p:spPr>
            <p:txBody>
              <a:bodyPr wrap="square">
                <a:spAutoFit/>
              </a:bodyPr>
              <a:lstStyle/>
              <a:p>
                <a:r>
                  <a:rPr lang="en-US" altLang="zh-TW" sz="1400" dirty="0">
                    <a:latin typeface="Times New Roman" panose="02020603050405020304" pitchFamily="18" charset="0"/>
                    <a:cs typeface="Times New Roman" panose="02020603050405020304" pitchFamily="18" charset="0"/>
                  </a:rPr>
                  <a:t>We assume that the corresponding unaffected best ask price </a:t>
                </a:r>
                <a14:m>
                  <m:oMath xmlns:m="http://schemas.openxmlformats.org/officeDocument/2006/math">
                    <m:sSup>
                      <m:sSupPr>
                        <m:ctrlPr>
                          <a:rPr lang="en-US" altLang="zh-TW" sz="1400" b="0" i="1" dirty="0" smtClean="0">
                            <a:latin typeface="Cambria Math" panose="02040503050406030204" pitchFamily="18" charset="0"/>
                            <a:cs typeface="Times New Roman" panose="02020603050405020304" pitchFamily="18" charset="0"/>
                          </a:rPr>
                        </m:ctrlPr>
                      </m:sSupPr>
                      <m:e>
                        <m:r>
                          <a:rPr lang="en-US" altLang="zh-TW" sz="1400" i="1" dirty="0" smtClean="0">
                            <a:latin typeface="Cambria Math" panose="02040503050406030204" pitchFamily="18" charset="0"/>
                            <a:cs typeface="Times New Roman" panose="02020603050405020304" pitchFamily="18" charset="0"/>
                          </a:rPr>
                          <m:t>𝐴</m:t>
                        </m:r>
                      </m:e>
                      <m:sup>
                        <m:r>
                          <a:rPr lang="en-US" altLang="zh-TW" sz="1400" i="1" dirty="0" smtClean="0">
                            <a:latin typeface="Cambria Math" panose="02040503050406030204" pitchFamily="18" charset="0"/>
                            <a:cs typeface="Times New Roman" panose="02020603050405020304" pitchFamily="18" charset="0"/>
                          </a:rPr>
                          <m:t>0</m:t>
                        </m:r>
                      </m:sup>
                    </m:sSup>
                  </m:oMath>
                </a14:m>
                <a:r>
                  <a:rPr lang="en-US" altLang="zh-TW" sz="1400" dirty="0">
                    <a:latin typeface="Times New Roman" panose="02020603050405020304" pitchFamily="18" charset="0"/>
                    <a:cs typeface="Times New Roman" panose="02020603050405020304" pitchFamily="18" charset="0"/>
                  </a:rPr>
                  <a:t> is a </a:t>
                </a:r>
                <a:r>
                  <a:rPr lang="en-US" altLang="zh-TW" sz="1400" dirty="0">
                    <a:solidFill>
                      <a:srgbClr val="FF0000"/>
                    </a:solidFill>
                    <a:latin typeface="Times New Roman" panose="02020603050405020304" pitchFamily="18" charset="0"/>
                    <a:cs typeface="Times New Roman" panose="02020603050405020304" pitchFamily="18" charset="0"/>
                  </a:rPr>
                  <a:t>martingale</a:t>
                </a:r>
                <a:r>
                  <a:rPr lang="en-US" altLang="zh-TW" sz="1400" dirty="0">
                    <a:latin typeface="Times New Roman" panose="02020603050405020304" pitchFamily="18" charset="0"/>
                    <a:cs typeface="Times New Roman" panose="02020603050405020304" pitchFamily="18" charset="0"/>
                  </a:rPr>
                  <a:t> on a given filtered probability space</a:t>
                </a:r>
                <a:endParaRPr lang="zh-TW" altLang="en-US" sz="1400"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5A16F58F-EAD4-4C3F-B859-241CA414C163}"/>
                  </a:ext>
                </a:extLst>
              </p:cNvPr>
              <p:cNvSpPr>
                <a:spLocks noRot="1" noChangeAspect="1" noMove="1" noResize="1" noEditPoints="1" noAdjustHandles="1" noChangeArrowheads="1" noChangeShapeType="1" noTextEdit="1"/>
              </p:cNvSpPr>
              <p:nvPr/>
            </p:nvSpPr>
            <p:spPr>
              <a:xfrm>
                <a:off x="4246644" y="555031"/>
                <a:ext cx="4446309" cy="523220"/>
              </a:xfrm>
              <a:prstGeom prst="rect">
                <a:avLst/>
              </a:prstGeom>
              <a:blipFill>
                <a:blip r:embed="rId3"/>
                <a:stretch>
                  <a:fillRect l="-274" t="-1136" r="-958" b="-10227"/>
                </a:stretch>
              </a:blipFill>
              <a:ln>
                <a:solidFill>
                  <a:srgbClr val="FF0000"/>
                </a:solidFill>
              </a:ln>
            </p:spPr>
            <p:txBody>
              <a:bodyPr/>
              <a:lstStyle/>
              <a:p>
                <a:r>
                  <a:rPr lang="zh-TW" altLang="en-US">
                    <a:noFill/>
                  </a:rPr>
                  <a:t> </a:t>
                </a:r>
              </a:p>
            </p:txBody>
          </p:sp>
        </mc:Fallback>
      </mc:AlternateContent>
      <p:cxnSp>
        <p:nvCxnSpPr>
          <p:cNvPr id="6" name="直線接點 5">
            <a:extLst>
              <a:ext uri="{FF2B5EF4-FFF2-40B4-BE49-F238E27FC236}">
                <a16:creationId xmlns:a16="http://schemas.microsoft.com/office/drawing/2014/main" id="{999B2312-3384-4D5B-B3FB-D47DBCC569FB}"/>
              </a:ext>
            </a:extLst>
          </p:cNvPr>
          <p:cNvCxnSpPr>
            <a:cxnSpLocks/>
            <a:stCxn id="5" idx="2"/>
          </p:cNvCxnSpPr>
          <p:nvPr/>
        </p:nvCxnSpPr>
        <p:spPr>
          <a:xfrm flipH="1">
            <a:off x="6096000" y="1078251"/>
            <a:ext cx="373799" cy="12465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群組 6">
            <a:extLst>
              <a:ext uri="{FF2B5EF4-FFF2-40B4-BE49-F238E27FC236}">
                <a16:creationId xmlns:a16="http://schemas.microsoft.com/office/drawing/2014/main" id="{35D6F59D-54C3-4A69-9AD2-978B247A856A}"/>
              </a:ext>
            </a:extLst>
          </p:cNvPr>
          <p:cNvGrpSpPr/>
          <p:nvPr/>
        </p:nvGrpSpPr>
        <p:grpSpPr>
          <a:xfrm>
            <a:off x="7694902" y="568624"/>
            <a:ext cx="4200848" cy="2519043"/>
            <a:chOff x="5042618" y="1235746"/>
            <a:chExt cx="6385244" cy="3828919"/>
          </a:xfrm>
        </p:grpSpPr>
        <p:cxnSp>
          <p:nvCxnSpPr>
            <p:cNvPr id="8" name="直線單箭頭接點 7">
              <a:extLst>
                <a:ext uri="{FF2B5EF4-FFF2-40B4-BE49-F238E27FC236}">
                  <a16:creationId xmlns:a16="http://schemas.microsoft.com/office/drawing/2014/main" id="{FEE4CF16-A761-4547-A93F-583E6B107D6A}"/>
                </a:ext>
              </a:extLst>
            </p:cNvPr>
            <p:cNvCxnSpPr/>
            <p:nvPr/>
          </p:nvCxnSpPr>
          <p:spPr>
            <a:xfrm flipV="1">
              <a:off x="7958798" y="1727475"/>
              <a:ext cx="0" cy="2941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460B408A-6059-4C33-8790-D30B831DADF1}"/>
                </a:ext>
              </a:extLst>
            </p:cNvPr>
            <p:cNvCxnSpPr>
              <a:cxnSpLocks/>
            </p:cNvCxnSpPr>
            <p:nvPr/>
          </p:nvCxnSpPr>
          <p:spPr>
            <a:xfrm flipV="1">
              <a:off x="7790687" y="4547661"/>
              <a:ext cx="363717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圖案 9">
              <a:extLst>
                <a:ext uri="{FF2B5EF4-FFF2-40B4-BE49-F238E27FC236}">
                  <a16:creationId xmlns:a16="http://schemas.microsoft.com/office/drawing/2014/main" id="{3E500014-64BA-4D84-8D92-AC29C44B2F25}"/>
                </a:ext>
              </a:extLst>
            </p:cNvPr>
            <p:cNvSpPr/>
            <p:nvPr/>
          </p:nvSpPr>
          <p:spPr>
            <a:xfrm>
              <a:off x="7958798" y="1606512"/>
              <a:ext cx="2491062" cy="2941149"/>
            </a:xfrm>
            <a:custGeom>
              <a:avLst/>
              <a:gdLst>
                <a:gd name="connsiteX0" fmla="*/ 0 w 2403835"/>
                <a:gd name="connsiteY0" fmla="*/ 2573366 h 2573366"/>
                <a:gd name="connsiteX1" fmla="*/ 188536 w 2403835"/>
                <a:gd name="connsiteY1" fmla="*/ 659725 h 2573366"/>
                <a:gd name="connsiteX2" fmla="*/ 1121790 w 2403835"/>
                <a:gd name="connsiteY2" fmla="*/ 2045465 h 2573366"/>
                <a:gd name="connsiteX3" fmla="*/ 1611984 w 2403835"/>
                <a:gd name="connsiteY3" fmla="*/ 9276 h 2573366"/>
                <a:gd name="connsiteX4" fmla="*/ 2403835 w 2403835"/>
                <a:gd name="connsiteY4" fmla="*/ 1300748 h 257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35" h="2573366">
                  <a:moveTo>
                    <a:pt x="0" y="2573366"/>
                  </a:moveTo>
                  <a:cubicBezTo>
                    <a:pt x="785" y="1660537"/>
                    <a:pt x="1571" y="747708"/>
                    <a:pt x="188536" y="659725"/>
                  </a:cubicBezTo>
                  <a:cubicBezTo>
                    <a:pt x="375501" y="571742"/>
                    <a:pt x="884549" y="2153873"/>
                    <a:pt x="1121790" y="2045465"/>
                  </a:cubicBezTo>
                  <a:cubicBezTo>
                    <a:pt x="1359031" y="1937057"/>
                    <a:pt x="1398310" y="133395"/>
                    <a:pt x="1611984" y="9276"/>
                  </a:cubicBezTo>
                  <a:cubicBezTo>
                    <a:pt x="1825658" y="-114844"/>
                    <a:pt x="2198017" y="1043082"/>
                    <a:pt x="2403835" y="13007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DA401EDE-5088-4466-9D5B-4BDA403C257F}"/>
                </a:ext>
              </a:extLst>
            </p:cNvPr>
            <p:cNvSpPr txBox="1"/>
            <p:nvPr/>
          </p:nvSpPr>
          <p:spPr>
            <a:xfrm>
              <a:off x="7484193" y="1605078"/>
              <a:ext cx="3064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8F088F0A-A3C6-4639-B763-4A453E8F43D5}"/>
                </a:ext>
              </a:extLst>
            </p:cNvPr>
            <p:cNvSpPr txBox="1"/>
            <p:nvPr/>
          </p:nvSpPr>
          <p:spPr>
            <a:xfrm>
              <a:off x="11259594" y="4668638"/>
              <a:ext cx="45719"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a:t>
              </a:r>
              <a:endParaRPr lang="zh-TW" alt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9D63EED2-95E3-428C-B997-C16DDE8A6C6D}"/>
                </a:ext>
              </a:extLst>
            </p:cNvPr>
            <p:cNvSpPr txBox="1"/>
            <p:nvPr/>
          </p:nvSpPr>
          <p:spPr>
            <a:xfrm>
              <a:off x="7790687" y="4695333"/>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13B6412A-8BE2-46C9-B75A-D26F6AA71969}"/>
                </a:ext>
              </a:extLst>
            </p:cNvPr>
            <p:cNvSpPr txBox="1"/>
            <p:nvPr/>
          </p:nvSpPr>
          <p:spPr>
            <a:xfrm>
              <a:off x="7947490" y="2058869"/>
              <a:ext cx="6238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15" name="文字方塊 14">
              <a:extLst>
                <a:ext uri="{FF2B5EF4-FFF2-40B4-BE49-F238E27FC236}">
                  <a16:creationId xmlns:a16="http://schemas.microsoft.com/office/drawing/2014/main" id="{33AE2A8B-7E8D-4E49-A1EA-21D4F5A73EA1}"/>
                </a:ext>
              </a:extLst>
            </p:cNvPr>
            <p:cNvSpPr txBox="1"/>
            <p:nvPr/>
          </p:nvSpPr>
          <p:spPr>
            <a:xfrm>
              <a:off x="8868127" y="3905067"/>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5B855E86-78CD-425D-BDBF-E1A03EDA5027}"/>
                </a:ext>
              </a:extLst>
            </p:cNvPr>
            <p:cNvSpPr txBox="1"/>
            <p:nvPr/>
          </p:nvSpPr>
          <p:spPr>
            <a:xfrm>
              <a:off x="9435306" y="1235746"/>
              <a:ext cx="6238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17" name="文字方塊 16">
              <a:extLst>
                <a:ext uri="{FF2B5EF4-FFF2-40B4-BE49-F238E27FC236}">
                  <a16:creationId xmlns:a16="http://schemas.microsoft.com/office/drawing/2014/main" id="{FF8A09CC-518A-43F2-9922-F058039DE363}"/>
                </a:ext>
              </a:extLst>
            </p:cNvPr>
            <p:cNvSpPr txBox="1"/>
            <p:nvPr/>
          </p:nvSpPr>
          <p:spPr>
            <a:xfrm>
              <a:off x="10617971" y="2791016"/>
              <a:ext cx="41549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18" name="左大括弧 17">
              <a:extLst>
                <a:ext uri="{FF2B5EF4-FFF2-40B4-BE49-F238E27FC236}">
                  <a16:creationId xmlns:a16="http://schemas.microsoft.com/office/drawing/2014/main" id="{3EF40474-B174-4EC9-BE26-06C496FADCFE}"/>
                </a:ext>
              </a:extLst>
            </p:cNvPr>
            <p:cNvSpPr/>
            <p:nvPr/>
          </p:nvSpPr>
          <p:spPr>
            <a:xfrm>
              <a:off x="7704287" y="2340217"/>
              <a:ext cx="306494" cy="220744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081260B9-AAC2-478F-81E4-4B7DAE014C7E}"/>
                    </a:ext>
                  </a:extLst>
                </p:cNvPr>
                <p:cNvSpPr txBox="1"/>
                <p:nvPr/>
              </p:nvSpPr>
              <p:spPr>
                <a:xfrm>
                  <a:off x="5042618" y="3152278"/>
                  <a:ext cx="2741895" cy="467818"/>
                </a:xfrm>
                <a:prstGeom prst="rect">
                  <a:avLst/>
                </a:prstGeom>
                <a:noFill/>
              </p:spPr>
              <p:txBody>
                <a:bodyPr wrap="square" rtlCol="0">
                  <a:spAutoFit/>
                </a:bodyPr>
                <a:lstStyle/>
                <a:p>
                  <a:r>
                    <a:rPr lang="en-US" altLang="zh-TW" sz="1400" dirty="0">
                      <a:solidFill>
                        <a:srgbClr val="FF0000"/>
                      </a:solidFill>
                      <a:latin typeface="Times New Roman" panose="02020603050405020304" pitchFamily="18" charset="0"/>
                      <a:cs typeface="Times New Roman" panose="02020603050405020304" pitchFamily="18" charset="0"/>
                    </a:rPr>
                    <a:t>Trading volume = </a:t>
                  </a:r>
                  <a14:m>
                    <m:oMath xmlns:m="http://schemas.openxmlformats.org/officeDocument/2006/math">
                      <m:sSub>
                        <m:sSubPr>
                          <m:ctrlPr>
                            <a:rPr lang="en-US" altLang="zh-TW" sz="1400" b="0" i="1" dirty="0" smtClean="0">
                              <a:solidFill>
                                <a:srgbClr val="FF0000"/>
                              </a:solidFill>
                              <a:latin typeface="Cambria Math" panose="02040503050406030204" pitchFamily="18" charset="0"/>
                            </a:rPr>
                          </m:ctrlPr>
                        </m:sSubPr>
                        <m:e>
                          <m:r>
                            <a:rPr lang="en-US" altLang="zh-TW" sz="1400" i="1" dirty="0" smtClean="0">
                              <a:solidFill>
                                <a:srgbClr val="FF0000"/>
                              </a:solidFill>
                              <a:latin typeface="Cambria Math" panose="02040503050406030204" pitchFamily="18" charset="0"/>
                            </a:rPr>
                            <m:t>𝑥</m:t>
                          </m:r>
                        </m:e>
                        <m:sub>
                          <m:r>
                            <a:rPr lang="en-US" altLang="zh-TW" sz="1400" i="1" dirty="0" smtClean="0">
                              <a:solidFill>
                                <a:srgbClr val="FF0000"/>
                              </a:solidFill>
                              <a:latin typeface="Cambria Math" panose="02040503050406030204" pitchFamily="18" charset="0"/>
                            </a:rPr>
                            <m:t>0</m:t>
                          </m:r>
                        </m:sub>
                      </m:sSub>
                    </m:oMath>
                  </a14:m>
                  <a:endParaRPr lang="zh-TW" altLang="en-US" sz="1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9" name="文字方塊 18">
                  <a:extLst>
                    <a:ext uri="{FF2B5EF4-FFF2-40B4-BE49-F238E27FC236}">
                      <a16:creationId xmlns:a16="http://schemas.microsoft.com/office/drawing/2014/main" id="{081260B9-AAC2-478F-81E4-4B7DAE014C7E}"/>
                    </a:ext>
                  </a:extLst>
                </p:cNvPr>
                <p:cNvSpPr txBox="1">
                  <a:spLocks noRot="1" noChangeAspect="1" noMove="1" noResize="1" noEditPoints="1" noAdjustHandles="1" noChangeArrowheads="1" noChangeShapeType="1" noTextEdit="1"/>
                </p:cNvSpPr>
                <p:nvPr/>
              </p:nvSpPr>
              <p:spPr>
                <a:xfrm>
                  <a:off x="5042618" y="3152278"/>
                  <a:ext cx="2741895" cy="467818"/>
                </a:xfrm>
                <a:prstGeom prst="rect">
                  <a:avLst/>
                </a:prstGeom>
                <a:blipFill>
                  <a:blip r:embed="rId4"/>
                  <a:stretch>
                    <a:fillRect l="-1014" t="-3922" b="-19608"/>
                  </a:stretch>
                </a:blipFill>
              </p:spPr>
              <p:txBody>
                <a:bodyPr/>
                <a:lstStyle/>
                <a:p>
                  <a:r>
                    <a:rPr lang="zh-TW" altLang="en-US">
                      <a:noFill/>
                    </a:rPr>
                    <a:t> </a:t>
                  </a:r>
                </a:p>
              </p:txBody>
            </p:sp>
          </mc:Fallback>
        </mc:AlternateContent>
        <p:sp>
          <p:nvSpPr>
            <p:cNvPr id="20" name="左大括弧 19">
              <a:extLst>
                <a:ext uri="{FF2B5EF4-FFF2-40B4-BE49-F238E27FC236}">
                  <a16:creationId xmlns:a16="http://schemas.microsoft.com/office/drawing/2014/main" id="{C8DD68E5-B586-494F-AAAD-D14637F18CE5}"/>
                </a:ext>
              </a:extLst>
            </p:cNvPr>
            <p:cNvSpPr/>
            <p:nvPr/>
          </p:nvSpPr>
          <p:spPr>
            <a:xfrm rot="10800000">
              <a:off x="9599522" y="1605078"/>
              <a:ext cx="254511" cy="240132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395EB3C2-8D6C-4FE0-8A00-3EF0858FB01F}"/>
                    </a:ext>
                  </a:extLst>
                </p:cNvPr>
                <p:cNvSpPr txBox="1"/>
                <p:nvPr/>
              </p:nvSpPr>
              <p:spPr>
                <a:xfrm>
                  <a:off x="9854032" y="2618934"/>
                  <a:ext cx="805854" cy="393425"/>
                </a:xfrm>
                <a:prstGeom prst="rect">
                  <a:avLst/>
                </a:prstGeom>
                <a:noFill/>
              </p:spPr>
              <p:txBody>
                <a:bodyPr wrap="square" rtlCol="0">
                  <a:spAutoFit/>
                </a:bodyPr>
                <a:lstStyle/>
                <a:p>
                  <a14:m>
                    <m:oMath xmlns:m="http://schemas.openxmlformats.org/officeDocument/2006/math">
                      <m:sSub>
                        <m:sSubPr>
                          <m:ctrlPr>
                            <a:rPr lang="en-US" altLang="zh-TW" sz="1400" b="0" i="1" dirty="0" smtClean="0">
                              <a:solidFill>
                                <a:srgbClr val="FF0000"/>
                              </a:solidFill>
                              <a:latin typeface="Cambria Math" panose="02040503050406030204" pitchFamily="18" charset="0"/>
                            </a:rPr>
                          </m:ctrlPr>
                        </m:sSubPr>
                        <m:e>
                          <m:r>
                            <a:rPr lang="en-US" altLang="zh-TW" sz="1400" i="1" dirty="0" smtClean="0">
                              <a:solidFill>
                                <a:srgbClr val="FF0000"/>
                              </a:solidFill>
                              <a:latin typeface="Cambria Math" panose="02040503050406030204" pitchFamily="18" charset="0"/>
                            </a:rPr>
                            <m:t>𝑥</m:t>
                          </m:r>
                        </m:e>
                        <m:sub>
                          <m:r>
                            <a:rPr lang="en-US" altLang="zh-TW" sz="1400" i="1" dirty="0" smtClean="0">
                              <a:solidFill>
                                <a:srgbClr val="FF0000"/>
                              </a:solidFill>
                              <a:latin typeface="Cambria Math" panose="02040503050406030204" pitchFamily="18" charset="0"/>
                            </a:rPr>
                            <m:t>1</m:t>
                          </m:r>
                        </m:sub>
                      </m:sSub>
                    </m:oMath>
                  </a14:m>
                  <a:r>
                    <a:rPr lang="zh-TW" altLang="en-US" sz="14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6" name="文字方塊 85">
                  <a:extLst>
                    <a:ext uri="{FF2B5EF4-FFF2-40B4-BE49-F238E27FC236}">
                      <a16:creationId xmlns:a16="http://schemas.microsoft.com/office/drawing/2014/main" id="{1DFBBAF2-4C52-4BAE-BD19-F4747E89D423}"/>
                    </a:ext>
                  </a:extLst>
                </p:cNvPr>
                <p:cNvSpPr txBox="1">
                  <a:spLocks noRot="1" noChangeAspect="1" noMove="1" noResize="1" noEditPoints="1" noAdjustHandles="1" noChangeArrowheads="1" noChangeShapeType="1" noTextEdit="1"/>
                </p:cNvSpPr>
                <p:nvPr/>
              </p:nvSpPr>
              <p:spPr>
                <a:xfrm>
                  <a:off x="9854032" y="2618934"/>
                  <a:ext cx="805854" cy="393425"/>
                </a:xfrm>
                <a:prstGeom prst="rect">
                  <a:avLst/>
                </a:prstGeom>
                <a:blipFill>
                  <a:blip r:embed="rId19"/>
                  <a:stretch>
                    <a:fillRect/>
                  </a:stretch>
                </a:blipFill>
              </p:spPr>
              <p:txBody>
                <a:bodyPr/>
                <a:lstStyle/>
                <a:p>
                  <a:r>
                    <a:rPr lang="zh-TW" altLang="en-US">
                      <a:noFill/>
                    </a:rPr>
                    <a:t> </a:t>
                  </a:r>
                </a:p>
              </p:txBody>
            </p:sp>
          </mc:Fallback>
        </mc:AlternateContent>
      </p:grpSp>
      <p:grpSp>
        <p:nvGrpSpPr>
          <p:cNvPr id="22" name="群組 21">
            <a:extLst>
              <a:ext uri="{FF2B5EF4-FFF2-40B4-BE49-F238E27FC236}">
                <a16:creationId xmlns:a16="http://schemas.microsoft.com/office/drawing/2014/main" id="{F7CE6893-5C01-44C9-AE20-F36B331879DF}"/>
              </a:ext>
            </a:extLst>
          </p:cNvPr>
          <p:cNvGrpSpPr/>
          <p:nvPr/>
        </p:nvGrpSpPr>
        <p:grpSpPr>
          <a:xfrm>
            <a:off x="443456" y="4497984"/>
            <a:ext cx="10986847" cy="2159069"/>
            <a:chOff x="0" y="4406192"/>
            <a:chExt cx="10986847" cy="2159069"/>
          </a:xfrm>
        </p:grpSpPr>
        <p:sp>
          <p:nvSpPr>
            <p:cNvPr id="23" name="文字方塊 22">
              <a:extLst>
                <a:ext uri="{FF2B5EF4-FFF2-40B4-BE49-F238E27FC236}">
                  <a16:creationId xmlns:a16="http://schemas.microsoft.com/office/drawing/2014/main" id="{AE397493-E1D4-4388-A791-9AE279C2A0FB}"/>
                </a:ext>
              </a:extLst>
            </p:cNvPr>
            <p:cNvSpPr txBox="1"/>
            <p:nvPr/>
          </p:nvSpPr>
          <p:spPr>
            <a:xfrm>
              <a:off x="1021421" y="6270458"/>
              <a:ext cx="95318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t=0</a:t>
              </a:r>
              <a:endParaRPr lang="zh-TW" altLang="en-US" sz="1200" dirty="0">
                <a:latin typeface="Times New Roman" panose="02020603050405020304" pitchFamily="18" charset="0"/>
                <a:cs typeface="Times New Roman" panose="02020603050405020304" pitchFamily="18" charset="0"/>
              </a:endParaRPr>
            </a:p>
          </p:txBody>
        </p:sp>
        <p:sp>
          <p:nvSpPr>
            <p:cNvPr id="24" name="手繪多邊形: 圖案 23">
              <a:extLst>
                <a:ext uri="{FF2B5EF4-FFF2-40B4-BE49-F238E27FC236}">
                  <a16:creationId xmlns:a16="http://schemas.microsoft.com/office/drawing/2014/main" id="{DB3A8EF3-14A0-44B1-A37A-27C1B4FB44E0}"/>
                </a:ext>
              </a:extLst>
            </p:cNvPr>
            <p:cNvSpPr/>
            <p:nvPr/>
          </p:nvSpPr>
          <p:spPr>
            <a:xfrm>
              <a:off x="450165" y="5078687"/>
              <a:ext cx="1620346" cy="809118"/>
            </a:xfrm>
            <a:custGeom>
              <a:avLst/>
              <a:gdLst>
                <a:gd name="connsiteX0" fmla="*/ 0 w 1866507"/>
                <a:gd name="connsiteY0" fmla="*/ 0 h 914400"/>
                <a:gd name="connsiteX1" fmla="*/ 28280 w 1866507"/>
                <a:gd name="connsiteY1" fmla="*/ 914400 h 914400"/>
                <a:gd name="connsiteX2" fmla="*/ 1866507 w 1866507"/>
                <a:gd name="connsiteY2" fmla="*/ 914400 h 914400"/>
                <a:gd name="connsiteX3" fmla="*/ 1857080 w 1866507"/>
                <a:gd name="connsiteY3" fmla="*/ 414779 h 914400"/>
                <a:gd name="connsiteX4" fmla="*/ 0 w 186650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07" h="914400">
                  <a:moveTo>
                    <a:pt x="0" y="0"/>
                  </a:moveTo>
                  <a:lnTo>
                    <a:pt x="28280" y="914400"/>
                  </a:lnTo>
                  <a:lnTo>
                    <a:pt x="1866507" y="914400"/>
                  </a:lnTo>
                  <a:lnTo>
                    <a:pt x="1857080" y="41477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nvGrpSpPr>
            <p:cNvPr id="25" name="群組 24">
              <a:extLst>
                <a:ext uri="{FF2B5EF4-FFF2-40B4-BE49-F238E27FC236}">
                  <a16:creationId xmlns:a16="http://schemas.microsoft.com/office/drawing/2014/main" id="{A6F3CA0E-8C19-4503-AF00-0E31E21024DE}"/>
                </a:ext>
              </a:extLst>
            </p:cNvPr>
            <p:cNvGrpSpPr/>
            <p:nvPr/>
          </p:nvGrpSpPr>
          <p:grpSpPr>
            <a:xfrm>
              <a:off x="0" y="4431229"/>
              <a:ext cx="2229655" cy="1747608"/>
              <a:chOff x="5891040" y="989814"/>
              <a:chExt cx="3533946" cy="2708128"/>
            </a:xfrm>
          </p:grpSpPr>
          <p:sp>
            <p:nvSpPr>
              <p:cNvPr id="84" name="文字方塊 83">
                <a:extLst>
                  <a:ext uri="{FF2B5EF4-FFF2-40B4-BE49-F238E27FC236}">
                    <a16:creationId xmlns:a16="http://schemas.microsoft.com/office/drawing/2014/main" id="{00F82EB1-7397-4442-9AA7-5377C268501D}"/>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85" name="文字方塊 84">
                <a:extLst>
                  <a:ext uri="{FF2B5EF4-FFF2-40B4-BE49-F238E27FC236}">
                    <a16:creationId xmlns:a16="http://schemas.microsoft.com/office/drawing/2014/main" id="{6A6803CE-0EB5-4322-9BB0-6CF543A1AE1B}"/>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86" name="群組 85">
                <a:extLst>
                  <a:ext uri="{FF2B5EF4-FFF2-40B4-BE49-F238E27FC236}">
                    <a16:creationId xmlns:a16="http://schemas.microsoft.com/office/drawing/2014/main" id="{59361E49-7F95-4293-A472-F53771DD61A1}"/>
                  </a:ext>
                </a:extLst>
              </p:cNvPr>
              <p:cNvGrpSpPr/>
              <p:nvPr/>
            </p:nvGrpSpPr>
            <p:grpSpPr>
              <a:xfrm>
                <a:off x="6409132" y="989814"/>
                <a:ext cx="3015854" cy="2399864"/>
                <a:chOff x="6409132" y="989814"/>
                <a:chExt cx="3015854" cy="2399864"/>
              </a:xfrm>
            </p:grpSpPr>
            <p:cxnSp>
              <p:nvCxnSpPr>
                <p:cNvPr id="87" name="直線單箭頭接點 86">
                  <a:extLst>
                    <a:ext uri="{FF2B5EF4-FFF2-40B4-BE49-F238E27FC236}">
                      <a16:creationId xmlns:a16="http://schemas.microsoft.com/office/drawing/2014/main" id="{FEE4E700-0BD6-425E-9AA5-E817A136DE69}"/>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BCBE3356-EA3C-4577-A8B6-2E8AE7A35399}"/>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手繪多邊形: 圖案 88">
                  <a:extLst>
                    <a:ext uri="{FF2B5EF4-FFF2-40B4-BE49-F238E27FC236}">
                      <a16:creationId xmlns:a16="http://schemas.microsoft.com/office/drawing/2014/main" id="{1FBB75BC-7775-48AB-A562-946D05FD37B5}"/>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sp>
          <p:nvSpPr>
            <p:cNvPr id="26" name="文字方塊 25">
              <a:extLst>
                <a:ext uri="{FF2B5EF4-FFF2-40B4-BE49-F238E27FC236}">
                  <a16:creationId xmlns:a16="http://schemas.microsoft.com/office/drawing/2014/main" id="{D35E1892-3319-46DD-B86C-E9D9D6BF572A}"/>
                </a:ext>
              </a:extLst>
            </p:cNvPr>
            <p:cNvSpPr txBox="1"/>
            <p:nvPr/>
          </p:nvSpPr>
          <p:spPr>
            <a:xfrm>
              <a:off x="3256465" y="6288262"/>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t=0+</a:t>
              </a:r>
              <a:endParaRPr lang="zh-TW" altLang="en-US" sz="1200" dirty="0">
                <a:latin typeface="Times New Roman" panose="02020603050405020304" pitchFamily="18" charset="0"/>
                <a:cs typeface="Times New Roman" panose="02020603050405020304" pitchFamily="18" charset="0"/>
              </a:endParaRPr>
            </a:p>
          </p:txBody>
        </p:sp>
        <p:grpSp>
          <p:nvGrpSpPr>
            <p:cNvPr id="27" name="群組 26">
              <a:extLst>
                <a:ext uri="{FF2B5EF4-FFF2-40B4-BE49-F238E27FC236}">
                  <a16:creationId xmlns:a16="http://schemas.microsoft.com/office/drawing/2014/main" id="{19D69818-C50F-46E7-B626-473A450F5423}"/>
                </a:ext>
              </a:extLst>
            </p:cNvPr>
            <p:cNvGrpSpPr/>
            <p:nvPr/>
          </p:nvGrpSpPr>
          <p:grpSpPr>
            <a:xfrm>
              <a:off x="2130995" y="4420597"/>
              <a:ext cx="2229655" cy="1747608"/>
              <a:chOff x="5891040" y="989814"/>
              <a:chExt cx="3533946" cy="2708128"/>
            </a:xfrm>
          </p:grpSpPr>
          <p:sp>
            <p:nvSpPr>
              <p:cNvPr id="78" name="文字方塊 77">
                <a:extLst>
                  <a:ext uri="{FF2B5EF4-FFF2-40B4-BE49-F238E27FC236}">
                    <a16:creationId xmlns:a16="http://schemas.microsoft.com/office/drawing/2014/main" id="{7FF8D0C0-725D-43B8-81B5-5D891A9826A5}"/>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79" name="文字方塊 78">
                <a:extLst>
                  <a:ext uri="{FF2B5EF4-FFF2-40B4-BE49-F238E27FC236}">
                    <a16:creationId xmlns:a16="http://schemas.microsoft.com/office/drawing/2014/main" id="{C7189638-B9AC-4101-926B-AFBD6F11C0E3}"/>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80" name="群組 79">
                <a:extLst>
                  <a:ext uri="{FF2B5EF4-FFF2-40B4-BE49-F238E27FC236}">
                    <a16:creationId xmlns:a16="http://schemas.microsoft.com/office/drawing/2014/main" id="{361E58F6-5942-44D1-98BC-F403055B77C0}"/>
                  </a:ext>
                </a:extLst>
              </p:cNvPr>
              <p:cNvGrpSpPr/>
              <p:nvPr/>
            </p:nvGrpSpPr>
            <p:grpSpPr>
              <a:xfrm>
                <a:off x="6409132" y="989814"/>
                <a:ext cx="3015854" cy="2399864"/>
                <a:chOff x="6409132" y="989814"/>
                <a:chExt cx="3015854" cy="2399864"/>
              </a:xfrm>
            </p:grpSpPr>
            <p:cxnSp>
              <p:nvCxnSpPr>
                <p:cNvPr id="81" name="直線單箭頭接點 80">
                  <a:extLst>
                    <a:ext uri="{FF2B5EF4-FFF2-40B4-BE49-F238E27FC236}">
                      <a16:creationId xmlns:a16="http://schemas.microsoft.com/office/drawing/2014/main" id="{D7D8D70B-D4A8-4791-8FC7-B31FA2C17741}"/>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D1491CD9-8AEA-48E4-8894-8ABAA15A6652}"/>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手繪多邊形: 圖案 82">
                  <a:extLst>
                    <a:ext uri="{FF2B5EF4-FFF2-40B4-BE49-F238E27FC236}">
                      <a16:creationId xmlns:a16="http://schemas.microsoft.com/office/drawing/2014/main" id="{F5906C30-3055-4310-BFA2-0BD9DE706450}"/>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28" name="直線接點 27">
              <a:extLst>
                <a:ext uri="{FF2B5EF4-FFF2-40B4-BE49-F238E27FC236}">
                  <a16:creationId xmlns:a16="http://schemas.microsoft.com/office/drawing/2014/main" id="{D34C8865-D2DE-4B88-BC70-F5627E600830}"/>
                </a:ext>
              </a:extLst>
            </p:cNvPr>
            <p:cNvCxnSpPr/>
            <p:nvPr/>
          </p:nvCxnSpPr>
          <p:spPr>
            <a:xfrm>
              <a:off x="3572851" y="5202077"/>
              <a:ext cx="0" cy="6962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D965DE9A-E21F-4BB4-AD10-045CF8F7021E}"/>
                    </a:ext>
                  </a:extLst>
                </p:cNvPr>
                <p:cNvSpPr txBox="1"/>
                <p:nvPr/>
              </p:nvSpPr>
              <p:spPr>
                <a:xfrm>
                  <a:off x="2725401" y="5337405"/>
                  <a:ext cx="699228" cy="29399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𝐸</m:t>
                            </m:r>
                          </m:e>
                          <m:sub>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𝑡</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9" name="文字方塊 28">
                  <a:extLst>
                    <a:ext uri="{FF2B5EF4-FFF2-40B4-BE49-F238E27FC236}">
                      <a16:creationId xmlns:a16="http://schemas.microsoft.com/office/drawing/2014/main" id="{D965DE9A-E21F-4BB4-AD10-045CF8F7021E}"/>
                    </a:ext>
                  </a:extLst>
                </p:cNvPr>
                <p:cNvSpPr txBox="1">
                  <a:spLocks noRot="1" noChangeAspect="1" noMove="1" noResize="1" noEditPoints="1" noAdjustHandles="1" noChangeArrowheads="1" noChangeShapeType="1" noTextEdit="1"/>
                </p:cNvSpPr>
                <p:nvPr/>
              </p:nvSpPr>
              <p:spPr>
                <a:xfrm>
                  <a:off x="2725401" y="5337405"/>
                  <a:ext cx="699228" cy="293991"/>
                </a:xfrm>
                <a:prstGeom prst="rect">
                  <a:avLst/>
                </a:prstGeom>
                <a:blipFill>
                  <a:blip r:embed="rId2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F4404E0E-5D14-41C7-8BC2-49E8CD208AE2}"/>
                    </a:ext>
                  </a:extLst>
                </p:cNvPr>
                <p:cNvSpPr txBox="1"/>
                <p:nvPr/>
              </p:nvSpPr>
              <p:spPr>
                <a:xfrm>
                  <a:off x="3290656" y="5912337"/>
                  <a:ext cx="516936"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sSub>
                              <m:sSubPr>
                                <m:ctrlPr>
                                  <a:rPr lang="en-US" altLang="zh-TW" sz="1200" b="0" i="1" dirty="0" smtClean="0">
                                    <a:latin typeface="Cambria Math" panose="02040503050406030204" pitchFamily="18" charset="0"/>
                                  </a:rPr>
                                </m:ctrlPr>
                              </m:sSubPr>
                              <m:e>
                                <m:r>
                                  <a:rPr lang="en-US" altLang="zh-TW" sz="1200" b="0" i="1" dirty="0" smtClean="0">
                                    <a:latin typeface="Cambria Math" panose="02040503050406030204" pitchFamily="18" charset="0"/>
                                  </a:rPr>
                                  <m:t>𝑡</m:t>
                                </m:r>
                              </m:e>
                              <m:sub>
                                <m:r>
                                  <a:rPr lang="en-US" altLang="zh-TW" sz="1200" b="0" i="1" dirty="0" smtClean="0">
                                    <a:latin typeface="Cambria Math" panose="02040503050406030204" pitchFamily="18" charset="0"/>
                                  </a:rPr>
                                  <m:t>0</m:t>
                                </m:r>
                              </m:sub>
                            </m:sSub>
                            <m:r>
                              <a:rPr lang="en-US" altLang="zh-TW" sz="1200" b="0" i="1" dirty="0" smtClean="0">
                                <a:latin typeface="Cambria Math" panose="02040503050406030204" pitchFamily="18" charset="0"/>
                              </a:rPr>
                              <m:t>+</m:t>
                            </m:r>
                          </m:sub>
                        </m:sSub>
                      </m:oMath>
                    </m:oMathPara>
                  </a14:m>
                  <a:endParaRPr lang="zh-TW" altLang="en-US" sz="1200" dirty="0">
                    <a:latin typeface="Times New Roman" panose="02020603050405020304" pitchFamily="18" charset="0"/>
                    <a:cs typeface="Times New Roman" panose="02020603050405020304" pitchFamily="18" charset="0"/>
                  </a:endParaRPr>
                </a:p>
              </p:txBody>
            </p:sp>
          </mc:Choice>
          <mc:Fallback xmlns="">
            <p:sp>
              <p:nvSpPr>
                <p:cNvPr id="30" name="文字方塊 29">
                  <a:extLst>
                    <a:ext uri="{FF2B5EF4-FFF2-40B4-BE49-F238E27FC236}">
                      <a16:creationId xmlns:a16="http://schemas.microsoft.com/office/drawing/2014/main" id="{F4404E0E-5D14-41C7-8BC2-49E8CD208AE2}"/>
                    </a:ext>
                  </a:extLst>
                </p:cNvPr>
                <p:cNvSpPr txBox="1">
                  <a:spLocks noRot="1" noChangeAspect="1" noMove="1" noResize="1" noEditPoints="1" noAdjustHandles="1" noChangeArrowheads="1" noChangeShapeType="1" noTextEdit="1"/>
                </p:cNvSpPr>
                <p:nvPr/>
              </p:nvSpPr>
              <p:spPr>
                <a:xfrm>
                  <a:off x="3290656" y="5912337"/>
                  <a:ext cx="516936" cy="293991"/>
                </a:xfrm>
                <a:prstGeom prst="rect">
                  <a:avLst/>
                </a:prstGeom>
                <a:blipFill>
                  <a:blip r:embed="rId2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A8A010DE-982E-4F29-A3AD-1064B924844E}"/>
                    </a:ext>
                  </a:extLst>
                </p:cNvPr>
                <p:cNvSpPr txBox="1"/>
                <p:nvPr/>
              </p:nvSpPr>
              <p:spPr>
                <a:xfrm>
                  <a:off x="572551" y="4502302"/>
                  <a:ext cx="66909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7030A0"/>
                                </a:solidFill>
                                <a:latin typeface="Cambria Math" panose="02040503050406030204" pitchFamily="18" charset="0"/>
                              </a:rPr>
                            </m:ctrlPr>
                          </m:sSubPr>
                          <m:e>
                            <m:r>
                              <a:rPr lang="en-US" altLang="zh-TW" sz="1200" b="0" i="1" smtClean="0">
                                <a:solidFill>
                                  <a:srgbClr val="7030A0"/>
                                </a:solidFill>
                                <a:latin typeface="Cambria Math" panose="02040503050406030204" pitchFamily="18" charset="0"/>
                              </a:rPr>
                              <m:t>𝐸</m:t>
                            </m:r>
                          </m:e>
                          <m:sub>
                            <m:r>
                              <a:rPr lang="en-US" altLang="zh-TW" sz="1200" b="0" i="1" smtClean="0">
                                <a:solidFill>
                                  <a:srgbClr val="7030A0"/>
                                </a:solidFill>
                                <a:latin typeface="Cambria Math" panose="02040503050406030204" pitchFamily="18" charset="0"/>
                              </a:rPr>
                              <m:t>0</m:t>
                            </m:r>
                          </m:sub>
                        </m:sSub>
                        <m:r>
                          <a:rPr lang="en-US" altLang="zh-TW" sz="1200" b="0" i="1" smtClean="0">
                            <a:solidFill>
                              <a:srgbClr val="7030A0"/>
                            </a:solidFill>
                            <a:latin typeface="Cambria Math" panose="02040503050406030204" pitchFamily="18" charset="0"/>
                          </a:rPr>
                          <m:t>=0</m:t>
                        </m:r>
                      </m:oMath>
                    </m:oMathPara>
                  </a14:m>
                  <a:endParaRPr lang="zh-TW" altLang="en-US" sz="1200"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33" name="文字方塊 32">
                  <a:extLst>
                    <a:ext uri="{FF2B5EF4-FFF2-40B4-BE49-F238E27FC236}">
                      <a16:creationId xmlns:a16="http://schemas.microsoft.com/office/drawing/2014/main" id="{F056E51D-B33D-4CCF-B2D0-E797E4F54B53}"/>
                    </a:ext>
                  </a:extLst>
                </p:cNvPr>
                <p:cNvSpPr txBox="1">
                  <a:spLocks noRot="1" noChangeAspect="1" noMove="1" noResize="1" noEditPoints="1" noAdjustHandles="1" noChangeArrowheads="1" noChangeShapeType="1" noTextEdit="1"/>
                </p:cNvSpPr>
                <p:nvPr/>
              </p:nvSpPr>
              <p:spPr>
                <a:xfrm>
                  <a:off x="572551" y="4502302"/>
                  <a:ext cx="669094" cy="276999"/>
                </a:xfrm>
                <a:prstGeom prst="rect">
                  <a:avLst/>
                </a:prstGeom>
                <a:blipFill>
                  <a:blip r:embed="rId7"/>
                  <a:stretch>
                    <a:fillRect/>
                  </a:stretch>
                </a:blipFill>
              </p:spPr>
              <p:txBody>
                <a:bodyPr/>
                <a:lstStyle/>
                <a:p>
                  <a:r>
                    <a:rPr lang="zh-TW" altLang="en-US">
                      <a:noFill/>
                    </a:rPr>
                    <a:t> </a:t>
                  </a:r>
                </a:p>
              </p:txBody>
            </p:sp>
          </mc:Fallback>
        </mc:AlternateContent>
        <p:cxnSp>
          <p:nvCxnSpPr>
            <p:cNvPr id="32" name="直線接點 31">
              <a:extLst>
                <a:ext uri="{FF2B5EF4-FFF2-40B4-BE49-F238E27FC236}">
                  <a16:creationId xmlns:a16="http://schemas.microsoft.com/office/drawing/2014/main" id="{15330DE0-F68A-4982-AE0F-8A5D1D22A71A}"/>
                </a:ext>
              </a:extLst>
            </p:cNvPr>
            <p:cNvCxnSpPr/>
            <p:nvPr/>
          </p:nvCxnSpPr>
          <p:spPr>
            <a:xfrm flipH="1">
              <a:off x="432943" y="4831966"/>
              <a:ext cx="366843" cy="68805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9C0CCE19-C588-4024-8BA9-578FD0E59182}"/>
                    </a:ext>
                  </a:extLst>
                </p:cNvPr>
                <p:cNvSpPr txBox="1"/>
                <p:nvPr/>
              </p:nvSpPr>
              <p:spPr>
                <a:xfrm>
                  <a:off x="2957142" y="4512175"/>
                  <a:ext cx="861453" cy="2939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𝐸</m:t>
                            </m:r>
                          </m:e>
                          <m:sub>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𝑡</m:t>
                                </m:r>
                              </m:e>
                              <m:sub>
                                <m:r>
                                  <a:rPr lang="en-US" altLang="zh-TW" sz="1200" b="0" i="1" smtClean="0">
                                    <a:solidFill>
                                      <a:srgbClr val="FF0000"/>
                                    </a:solidFill>
                                    <a:latin typeface="Cambria Math" panose="02040503050406030204" pitchFamily="18" charset="0"/>
                                  </a:rPr>
                                  <m:t>0</m:t>
                                </m:r>
                              </m:sub>
                            </m:sSub>
                            <m:r>
                              <a:rPr lang="en-US" altLang="zh-TW" sz="1200" b="0" i="1" smtClean="0">
                                <a:solidFill>
                                  <a:srgbClr val="FF0000"/>
                                </a:solidFill>
                                <a:latin typeface="Cambria Math" panose="02040503050406030204" pitchFamily="18" charset="0"/>
                              </a:rPr>
                              <m:t>+</m:t>
                            </m:r>
                          </m:sub>
                        </m:sSub>
                        <m:r>
                          <a:rPr lang="en-US" altLang="zh-TW" sz="1200" b="0" i="1" smtClean="0">
                            <a:solidFill>
                              <a:srgbClr val="FF0000"/>
                            </a:solidFill>
                            <a:latin typeface="Cambria Math" panose="02040503050406030204" pitchFamily="18" charset="0"/>
                          </a:rPr>
                          <m:t>=</m:t>
                        </m:r>
                        <m:sSub>
                          <m:sSubPr>
                            <m:ctrlPr>
                              <a:rPr lang="en-US" altLang="zh-TW" sz="1200" b="0" i="1" smtClean="0">
                                <a:solidFill>
                                  <a:srgbClr val="FF0000"/>
                                </a:solidFill>
                                <a:latin typeface="Cambria Math" panose="02040503050406030204" pitchFamily="18" charset="0"/>
                              </a:rPr>
                            </m:ctrlPr>
                          </m:sSubPr>
                          <m:e>
                            <m:r>
                              <a:rPr lang="en-US" altLang="zh-TW" sz="1200" b="0" i="1" smtClean="0">
                                <a:solidFill>
                                  <a:srgbClr val="FF0000"/>
                                </a:solidFill>
                                <a:latin typeface="Cambria Math" panose="02040503050406030204" pitchFamily="18" charset="0"/>
                              </a:rPr>
                              <m:t>𝑥</m:t>
                            </m:r>
                          </m:e>
                          <m:sub>
                            <m:r>
                              <a:rPr lang="en-US" altLang="zh-TW" sz="1200" b="0" i="1" smtClean="0">
                                <a:solidFill>
                                  <a:srgbClr val="FF0000"/>
                                </a:solidFill>
                                <a:latin typeface="Cambria Math" panose="02040503050406030204" pitchFamily="18" charset="0"/>
                              </a:rPr>
                              <m:t>0</m:t>
                            </m:r>
                          </m:sub>
                        </m:sSub>
                      </m:oMath>
                    </m:oMathPara>
                  </a14:m>
                  <a:endParaRPr lang="zh-TW" altLang="en-US" sz="1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3" name="文字方塊 32">
                  <a:extLst>
                    <a:ext uri="{FF2B5EF4-FFF2-40B4-BE49-F238E27FC236}">
                      <a16:creationId xmlns:a16="http://schemas.microsoft.com/office/drawing/2014/main" id="{9C0CCE19-C588-4024-8BA9-578FD0E59182}"/>
                    </a:ext>
                  </a:extLst>
                </p:cNvPr>
                <p:cNvSpPr txBox="1">
                  <a:spLocks noRot="1" noChangeAspect="1" noMove="1" noResize="1" noEditPoints="1" noAdjustHandles="1" noChangeArrowheads="1" noChangeShapeType="1" noTextEdit="1"/>
                </p:cNvSpPr>
                <p:nvPr/>
              </p:nvSpPr>
              <p:spPr>
                <a:xfrm>
                  <a:off x="2957142" y="4512175"/>
                  <a:ext cx="861453" cy="293991"/>
                </a:xfrm>
                <a:prstGeom prst="rect">
                  <a:avLst/>
                </a:prstGeom>
                <a:blipFill>
                  <a:blip r:embed="rId22"/>
                  <a:stretch>
                    <a:fillRect/>
                  </a:stretch>
                </a:blipFill>
              </p:spPr>
              <p:txBody>
                <a:bodyPr/>
                <a:lstStyle/>
                <a:p>
                  <a:r>
                    <a:rPr lang="zh-TW" altLang="en-US">
                      <a:noFill/>
                    </a:rPr>
                    <a:t> </a:t>
                  </a:r>
                </a:p>
              </p:txBody>
            </p:sp>
          </mc:Fallback>
        </mc:AlternateContent>
        <p:sp>
          <p:nvSpPr>
            <p:cNvPr id="34" name="手繪多邊形: 圖案 33">
              <a:extLst>
                <a:ext uri="{FF2B5EF4-FFF2-40B4-BE49-F238E27FC236}">
                  <a16:creationId xmlns:a16="http://schemas.microsoft.com/office/drawing/2014/main" id="{45445A16-3329-435D-868C-A2D6900D3EFA}"/>
                </a:ext>
              </a:extLst>
            </p:cNvPr>
            <p:cNvSpPr/>
            <p:nvPr/>
          </p:nvSpPr>
          <p:spPr>
            <a:xfrm>
              <a:off x="3604949" y="5265021"/>
              <a:ext cx="638001" cy="588924"/>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35" name="文字方塊 34">
              <a:extLst>
                <a:ext uri="{FF2B5EF4-FFF2-40B4-BE49-F238E27FC236}">
                  <a16:creationId xmlns:a16="http://schemas.microsoft.com/office/drawing/2014/main" id="{EBD7CBAE-6E3D-48EC-B64D-929109AED868}"/>
                </a:ext>
              </a:extLst>
            </p:cNvPr>
            <p:cNvSpPr txBox="1"/>
            <p:nvPr/>
          </p:nvSpPr>
          <p:spPr>
            <a:xfrm>
              <a:off x="5351030"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t=1</a:t>
              </a:r>
              <a:endParaRPr lang="zh-TW" altLang="en-US" sz="1200" dirty="0">
                <a:latin typeface="Times New Roman" panose="02020603050405020304" pitchFamily="18" charset="0"/>
                <a:cs typeface="Times New Roman" panose="02020603050405020304" pitchFamily="18" charset="0"/>
              </a:endParaRPr>
            </a:p>
          </p:txBody>
        </p:sp>
        <p:sp>
          <p:nvSpPr>
            <p:cNvPr id="36" name="文字方塊 35">
              <a:extLst>
                <a:ext uri="{FF2B5EF4-FFF2-40B4-BE49-F238E27FC236}">
                  <a16:creationId xmlns:a16="http://schemas.microsoft.com/office/drawing/2014/main" id="{AF83CA25-1BC6-436A-8713-7D50429D9837}"/>
                </a:ext>
              </a:extLst>
            </p:cNvPr>
            <p:cNvSpPr txBox="1"/>
            <p:nvPr/>
          </p:nvSpPr>
          <p:spPr>
            <a:xfrm>
              <a:off x="7743448"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t=1+</a:t>
              </a:r>
              <a:endParaRPr lang="zh-TW" altLang="en-US" sz="1200" dirty="0">
                <a:latin typeface="Times New Roman" panose="02020603050405020304" pitchFamily="18" charset="0"/>
                <a:cs typeface="Times New Roman" panose="02020603050405020304" pitchFamily="18" charset="0"/>
              </a:endParaRPr>
            </a:p>
          </p:txBody>
        </p:sp>
        <p:sp>
          <p:nvSpPr>
            <p:cNvPr id="37" name="文字方塊 36">
              <a:extLst>
                <a:ext uri="{FF2B5EF4-FFF2-40B4-BE49-F238E27FC236}">
                  <a16:creationId xmlns:a16="http://schemas.microsoft.com/office/drawing/2014/main" id="{9E753FB0-F846-4ACD-B617-18FA8C1E675A}"/>
                </a:ext>
              </a:extLst>
            </p:cNvPr>
            <p:cNvSpPr txBox="1"/>
            <p:nvPr/>
          </p:nvSpPr>
          <p:spPr>
            <a:xfrm>
              <a:off x="9924130" y="6281314"/>
              <a:ext cx="827063"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t=2</a:t>
              </a:r>
              <a:endParaRPr lang="zh-TW" altLang="en-US" sz="1200" dirty="0">
                <a:latin typeface="Times New Roman" panose="02020603050405020304" pitchFamily="18" charset="0"/>
                <a:cs typeface="Times New Roman" panose="02020603050405020304" pitchFamily="18" charset="0"/>
              </a:endParaRPr>
            </a:p>
          </p:txBody>
        </p:sp>
        <p:grpSp>
          <p:nvGrpSpPr>
            <p:cNvPr id="38" name="群組 37">
              <a:extLst>
                <a:ext uri="{FF2B5EF4-FFF2-40B4-BE49-F238E27FC236}">
                  <a16:creationId xmlns:a16="http://schemas.microsoft.com/office/drawing/2014/main" id="{495256CA-2B66-4F57-90A5-FC12E6D6B8E7}"/>
                </a:ext>
              </a:extLst>
            </p:cNvPr>
            <p:cNvGrpSpPr/>
            <p:nvPr/>
          </p:nvGrpSpPr>
          <p:grpSpPr>
            <a:xfrm>
              <a:off x="4335524" y="4423478"/>
              <a:ext cx="2229655" cy="1747608"/>
              <a:chOff x="5891040" y="989814"/>
              <a:chExt cx="3533946" cy="2708128"/>
            </a:xfrm>
          </p:grpSpPr>
          <p:sp>
            <p:nvSpPr>
              <p:cNvPr id="72" name="文字方塊 71">
                <a:extLst>
                  <a:ext uri="{FF2B5EF4-FFF2-40B4-BE49-F238E27FC236}">
                    <a16:creationId xmlns:a16="http://schemas.microsoft.com/office/drawing/2014/main" id="{2E875A48-B03E-4B66-89E9-DF2F8AD47DAC}"/>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73" name="文字方塊 72">
                <a:extLst>
                  <a:ext uri="{FF2B5EF4-FFF2-40B4-BE49-F238E27FC236}">
                    <a16:creationId xmlns:a16="http://schemas.microsoft.com/office/drawing/2014/main" id="{E60CE4F5-68DF-46D5-81CB-EFA5E283A877}"/>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74" name="群組 73">
                <a:extLst>
                  <a:ext uri="{FF2B5EF4-FFF2-40B4-BE49-F238E27FC236}">
                    <a16:creationId xmlns:a16="http://schemas.microsoft.com/office/drawing/2014/main" id="{1A2390D7-8086-494B-9ECD-219C890CB533}"/>
                  </a:ext>
                </a:extLst>
              </p:cNvPr>
              <p:cNvGrpSpPr/>
              <p:nvPr/>
            </p:nvGrpSpPr>
            <p:grpSpPr>
              <a:xfrm>
                <a:off x="6409132" y="989814"/>
                <a:ext cx="3015854" cy="2399864"/>
                <a:chOff x="6409132" y="989814"/>
                <a:chExt cx="3015854" cy="2399864"/>
              </a:xfrm>
            </p:grpSpPr>
            <p:cxnSp>
              <p:nvCxnSpPr>
                <p:cNvPr id="75" name="直線單箭頭接點 74">
                  <a:extLst>
                    <a:ext uri="{FF2B5EF4-FFF2-40B4-BE49-F238E27FC236}">
                      <a16:creationId xmlns:a16="http://schemas.microsoft.com/office/drawing/2014/main" id="{88581D82-2C47-40C0-A470-F87CC41E3583}"/>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DF4B2332-4E83-48F6-B209-AAFDAD32118D}"/>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手繪多邊形: 圖案 76">
                  <a:extLst>
                    <a:ext uri="{FF2B5EF4-FFF2-40B4-BE49-F238E27FC236}">
                      <a16:creationId xmlns:a16="http://schemas.microsoft.com/office/drawing/2014/main" id="{47C29B72-BD74-4E20-93D2-B571B163C68A}"/>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39" name="直線接點 38">
              <a:extLst>
                <a:ext uri="{FF2B5EF4-FFF2-40B4-BE49-F238E27FC236}">
                  <a16:creationId xmlns:a16="http://schemas.microsoft.com/office/drawing/2014/main" id="{AA4D6BF6-AE3E-42CF-BE73-7EC4A4A124F6}"/>
                </a:ext>
              </a:extLst>
            </p:cNvPr>
            <p:cNvCxnSpPr>
              <a:cxnSpLocks/>
            </p:cNvCxnSpPr>
            <p:nvPr/>
          </p:nvCxnSpPr>
          <p:spPr>
            <a:xfrm>
              <a:off x="5464169" y="5148526"/>
              <a:ext cx="0" cy="74556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CE3C6C35-0274-4A69-A925-F2F22F8B3F16}"/>
                </a:ext>
              </a:extLst>
            </p:cNvPr>
            <p:cNvSpPr txBox="1"/>
            <p:nvPr/>
          </p:nvSpPr>
          <p:spPr>
            <a:xfrm>
              <a:off x="4768466" y="5266512"/>
              <a:ext cx="699228" cy="276999"/>
            </a:xfrm>
            <a:prstGeom prst="rect">
              <a:avLst/>
            </a:prstGeom>
            <a:noFill/>
          </p:spPr>
          <p:txBody>
            <a:bodyPr wrap="square" rtlCol="0">
              <a:spAutoFit/>
            </a:bodyPr>
            <a:lstStyle/>
            <a:p>
              <a:pPr algn="ctr"/>
              <a:endParaRPr lang="zh-TW" altLang="en-US" sz="1200" dirty="0">
                <a:solidFill>
                  <a:srgbClr val="FFC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493F5996-ADCD-4BA8-80D3-7A48A67B9FD1}"/>
                    </a:ext>
                  </a:extLst>
                </p:cNvPr>
                <p:cNvSpPr txBox="1"/>
                <p:nvPr/>
              </p:nvSpPr>
              <p:spPr>
                <a:xfrm>
                  <a:off x="5262438" y="5903594"/>
                  <a:ext cx="475388" cy="276999"/>
                </a:xfrm>
                <a:prstGeom prst="rect">
                  <a:avLst/>
                </a:prstGeom>
                <a:noFill/>
              </p:spPr>
              <p:txBody>
                <a:bodyPr wrap="none" rtlCol="0">
                  <a:spAutoFit/>
                </a:bodyPr>
                <a:lstStyle/>
                <a:p>
                  <a:pPr algn="ctr"/>
                  <a:r>
                    <a:rPr lang="en-US" altLang="zh-TW" sz="12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r>
                            <a:rPr lang="en-US" altLang="zh-TW" sz="1200" i="1" dirty="0" smtClean="0">
                              <a:latin typeface="Cambria Math" panose="02040503050406030204" pitchFamily="18" charset="0"/>
                            </a:rPr>
                            <m:t>𝑡</m:t>
                          </m:r>
                          <m:r>
                            <a:rPr lang="en-US" altLang="zh-TW" sz="1200" i="1" dirty="0" smtClean="0">
                              <a:latin typeface="Cambria Math" panose="02040503050406030204" pitchFamily="18" charset="0"/>
                            </a:rPr>
                            <m:t>1</m:t>
                          </m:r>
                        </m:sub>
                      </m:sSub>
                      <m:r>
                        <a:rPr lang="en-US" altLang="zh-TW" sz="1200" i="1" dirty="0" smtClean="0">
                          <a:latin typeface="Cambria Math" panose="02040503050406030204" pitchFamily="18" charset="0"/>
                        </a:rPr>
                        <m:t> </m:t>
                      </m:r>
                    </m:oMath>
                  </a14:m>
                  <a:endParaRPr lang="en-US" altLang="zh-TW" sz="1200" i="1" dirty="0">
                    <a:latin typeface="Times New Roman" panose="02020603050405020304" pitchFamily="18" charset="0"/>
                    <a:cs typeface="Times New Roman" panose="02020603050405020304" pitchFamily="18" charset="0"/>
                  </a:endParaRPr>
                </a:p>
              </p:txBody>
            </p:sp>
          </mc:Choice>
          <mc:Fallback xmlns="">
            <p:sp>
              <p:nvSpPr>
                <p:cNvPr id="41" name="文字方塊 40">
                  <a:extLst>
                    <a:ext uri="{FF2B5EF4-FFF2-40B4-BE49-F238E27FC236}">
                      <a16:creationId xmlns:a16="http://schemas.microsoft.com/office/drawing/2014/main" id="{493F5996-ADCD-4BA8-80D3-7A48A67B9FD1}"/>
                    </a:ext>
                  </a:extLst>
                </p:cNvPr>
                <p:cNvSpPr txBox="1">
                  <a:spLocks noRot="1" noChangeAspect="1" noMove="1" noResize="1" noEditPoints="1" noAdjustHandles="1" noChangeArrowheads="1" noChangeShapeType="1" noTextEdit="1"/>
                </p:cNvSpPr>
                <p:nvPr/>
              </p:nvSpPr>
              <p:spPr>
                <a:xfrm>
                  <a:off x="5262438" y="5903594"/>
                  <a:ext cx="475388" cy="276999"/>
                </a:xfrm>
                <a:prstGeom prst="rect">
                  <a:avLst/>
                </a:prstGeom>
                <a:blipFill>
                  <a:blip r:embed="rId2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8DE87E92-31C0-461A-9266-215B8A227383}"/>
                    </a:ext>
                  </a:extLst>
                </p:cNvPr>
                <p:cNvSpPr txBox="1"/>
                <p:nvPr/>
              </p:nvSpPr>
              <p:spPr>
                <a:xfrm>
                  <a:off x="4748923" y="5396212"/>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FFC000"/>
                                </a:solidFill>
                                <a:latin typeface="Cambria Math" panose="02040503050406030204" pitchFamily="18" charset="0"/>
                              </a:rPr>
                            </m:ctrlPr>
                          </m:sSubPr>
                          <m:e>
                            <m:r>
                              <a:rPr lang="en-US" altLang="zh-TW" sz="1200" b="0" i="1" dirty="0" smtClean="0">
                                <a:solidFill>
                                  <a:srgbClr val="FFC000"/>
                                </a:solidFill>
                                <a:latin typeface="Cambria Math" panose="02040503050406030204" pitchFamily="18" charset="0"/>
                              </a:rPr>
                              <m:t>𝐸</m:t>
                            </m:r>
                          </m:e>
                          <m:sub>
                            <m:r>
                              <a:rPr lang="en-US" altLang="zh-TW" sz="1200" b="0" i="1" dirty="0" smtClean="0">
                                <a:solidFill>
                                  <a:srgbClr val="FFC000"/>
                                </a:solidFill>
                                <a:latin typeface="Cambria Math" panose="02040503050406030204" pitchFamily="18" charset="0"/>
                              </a:rPr>
                              <m:t>𝑡</m:t>
                            </m:r>
                            <m:r>
                              <a:rPr lang="en-US" altLang="zh-TW" sz="1200" b="0" i="1" dirty="0" smtClean="0">
                                <a:solidFill>
                                  <a:srgbClr val="FFC000"/>
                                </a:solidFill>
                                <a:latin typeface="Cambria Math" panose="02040503050406030204" pitchFamily="18" charset="0"/>
                              </a:rPr>
                              <m:t>1</m:t>
                            </m:r>
                          </m:sub>
                        </m:sSub>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42" name="文字方塊 41">
                  <a:extLst>
                    <a:ext uri="{FF2B5EF4-FFF2-40B4-BE49-F238E27FC236}">
                      <a16:creationId xmlns:a16="http://schemas.microsoft.com/office/drawing/2014/main" id="{8DE87E92-31C0-461A-9266-215B8A227383}"/>
                    </a:ext>
                  </a:extLst>
                </p:cNvPr>
                <p:cNvSpPr txBox="1">
                  <a:spLocks noRot="1" noChangeAspect="1" noMove="1" noResize="1" noEditPoints="1" noAdjustHandles="1" noChangeArrowheads="1" noChangeShapeType="1" noTextEdit="1"/>
                </p:cNvSpPr>
                <p:nvPr/>
              </p:nvSpPr>
              <p:spPr>
                <a:xfrm>
                  <a:off x="4748923" y="5396212"/>
                  <a:ext cx="699228" cy="276999"/>
                </a:xfrm>
                <a:prstGeom prst="rect">
                  <a:avLst/>
                </a:prstGeom>
                <a:blipFill>
                  <a:blip r:embed="rId24"/>
                  <a:stretch>
                    <a:fillRect/>
                  </a:stretch>
                </a:blipFill>
              </p:spPr>
              <p:txBody>
                <a:bodyPr/>
                <a:lstStyle/>
                <a:p>
                  <a:r>
                    <a:rPr lang="zh-TW" altLang="en-US">
                      <a:noFill/>
                    </a:rPr>
                    <a:t> </a:t>
                  </a:r>
                </a:p>
              </p:txBody>
            </p:sp>
          </mc:Fallback>
        </mc:AlternateContent>
        <p:grpSp>
          <p:nvGrpSpPr>
            <p:cNvPr id="43" name="群組 42">
              <a:extLst>
                <a:ext uri="{FF2B5EF4-FFF2-40B4-BE49-F238E27FC236}">
                  <a16:creationId xmlns:a16="http://schemas.microsoft.com/office/drawing/2014/main" id="{AF06785E-1B93-45E5-AA16-ECDE625A0F90}"/>
                </a:ext>
              </a:extLst>
            </p:cNvPr>
            <p:cNvGrpSpPr/>
            <p:nvPr/>
          </p:nvGrpSpPr>
          <p:grpSpPr>
            <a:xfrm>
              <a:off x="6592948" y="4406192"/>
              <a:ext cx="2229655" cy="1747608"/>
              <a:chOff x="5891040" y="989814"/>
              <a:chExt cx="3533946" cy="2708128"/>
            </a:xfrm>
          </p:grpSpPr>
          <p:sp>
            <p:nvSpPr>
              <p:cNvPr id="66" name="文字方塊 65">
                <a:extLst>
                  <a:ext uri="{FF2B5EF4-FFF2-40B4-BE49-F238E27FC236}">
                    <a16:creationId xmlns:a16="http://schemas.microsoft.com/office/drawing/2014/main" id="{2210ACC3-A768-407D-AD19-56B88CBAC6C5}"/>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67" name="文字方塊 66">
                <a:extLst>
                  <a:ext uri="{FF2B5EF4-FFF2-40B4-BE49-F238E27FC236}">
                    <a16:creationId xmlns:a16="http://schemas.microsoft.com/office/drawing/2014/main" id="{B6E368DF-AC06-42FF-96ED-268388E8C295}"/>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68" name="群組 67">
                <a:extLst>
                  <a:ext uri="{FF2B5EF4-FFF2-40B4-BE49-F238E27FC236}">
                    <a16:creationId xmlns:a16="http://schemas.microsoft.com/office/drawing/2014/main" id="{DAEAB703-8BAC-4D25-A9E9-E8D7762B99A2}"/>
                  </a:ext>
                </a:extLst>
              </p:cNvPr>
              <p:cNvGrpSpPr/>
              <p:nvPr/>
            </p:nvGrpSpPr>
            <p:grpSpPr>
              <a:xfrm>
                <a:off x="6409132" y="989814"/>
                <a:ext cx="3015854" cy="2399864"/>
                <a:chOff x="6409132" y="989814"/>
                <a:chExt cx="3015854" cy="2399864"/>
              </a:xfrm>
            </p:grpSpPr>
            <p:cxnSp>
              <p:nvCxnSpPr>
                <p:cNvPr id="69" name="直線單箭頭接點 68">
                  <a:extLst>
                    <a:ext uri="{FF2B5EF4-FFF2-40B4-BE49-F238E27FC236}">
                      <a16:creationId xmlns:a16="http://schemas.microsoft.com/office/drawing/2014/main" id="{6C159EEE-23CF-4F3E-98F5-12CE1DD424EC}"/>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08F233E2-ABDF-4234-8978-1306D779A039}"/>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手繪多邊形: 圖案 70">
                  <a:extLst>
                    <a:ext uri="{FF2B5EF4-FFF2-40B4-BE49-F238E27FC236}">
                      <a16:creationId xmlns:a16="http://schemas.microsoft.com/office/drawing/2014/main" id="{5116A517-9B28-4CFD-83CB-754BACFF2DFF}"/>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p:cxnSp>
          <p:nvCxnSpPr>
            <p:cNvPr id="44" name="直線接點 43">
              <a:extLst>
                <a:ext uri="{FF2B5EF4-FFF2-40B4-BE49-F238E27FC236}">
                  <a16:creationId xmlns:a16="http://schemas.microsoft.com/office/drawing/2014/main" id="{B6D17C96-7E53-4D7D-A0CC-7C6BB101B2AF}"/>
                </a:ext>
              </a:extLst>
            </p:cNvPr>
            <p:cNvCxnSpPr>
              <a:cxnSpLocks/>
            </p:cNvCxnSpPr>
            <p:nvPr/>
          </p:nvCxnSpPr>
          <p:spPr>
            <a:xfrm>
              <a:off x="7743448" y="5137916"/>
              <a:ext cx="0" cy="74556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352E7A80-3D93-439C-B219-8E2C4FB0B066}"/>
                    </a:ext>
                  </a:extLst>
                </p:cNvPr>
                <p:cNvSpPr/>
                <p:nvPr/>
              </p:nvSpPr>
              <p:spPr>
                <a:xfrm>
                  <a:off x="7126860" y="5311190"/>
                  <a:ext cx="432875" cy="276999"/>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1200" i="1" dirty="0" smtClean="0">
                                <a:solidFill>
                                  <a:srgbClr val="FFC000"/>
                                </a:solidFill>
                                <a:latin typeface="Cambria Math" panose="02040503050406030204" pitchFamily="18" charset="0"/>
                              </a:rPr>
                            </m:ctrlPr>
                          </m:sSubPr>
                          <m:e>
                            <m:r>
                              <a:rPr lang="en-US" altLang="zh-TW" sz="1200" i="1" dirty="0">
                                <a:solidFill>
                                  <a:srgbClr val="FFC000"/>
                                </a:solidFill>
                                <a:latin typeface="Cambria Math" panose="02040503050406030204" pitchFamily="18" charset="0"/>
                              </a:rPr>
                              <m:t>𝐸</m:t>
                            </m:r>
                          </m:e>
                          <m:sub>
                            <m:r>
                              <a:rPr lang="en-US" altLang="zh-TW" sz="1200" i="1" dirty="0">
                                <a:solidFill>
                                  <a:srgbClr val="FFC000"/>
                                </a:solidFill>
                                <a:latin typeface="Cambria Math" panose="02040503050406030204" pitchFamily="18" charset="0"/>
                              </a:rPr>
                              <m:t>𝑡</m:t>
                            </m:r>
                            <m:r>
                              <a:rPr lang="en-US" altLang="zh-TW" sz="1200" i="1" dirty="0">
                                <a:solidFill>
                                  <a:srgbClr val="FFC000"/>
                                </a:solidFill>
                                <a:latin typeface="Cambria Math" panose="02040503050406030204" pitchFamily="18" charset="0"/>
                              </a:rPr>
                              <m:t>1</m:t>
                            </m:r>
                          </m:sub>
                        </m:sSub>
                      </m:oMath>
                    </m:oMathPara>
                  </a14:m>
                  <a:endParaRPr lang="zh-TW" altLang="en-US" sz="12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139" name="矩形 138">
                  <a:extLst>
                    <a:ext uri="{FF2B5EF4-FFF2-40B4-BE49-F238E27FC236}">
                      <a16:creationId xmlns:a16="http://schemas.microsoft.com/office/drawing/2014/main" id="{F7F62D80-5A3E-4565-876E-6DA6AE98A699}"/>
                    </a:ext>
                  </a:extLst>
                </p:cNvPr>
                <p:cNvSpPr>
                  <a:spLocks noRot="1" noChangeAspect="1" noMove="1" noResize="1" noEditPoints="1" noAdjustHandles="1" noChangeArrowheads="1" noChangeShapeType="1" noTextEdit="1"/>
                </p:cNvSpPr>
                <p:nvPr/>
              </p:nvSpPr>
              <p:spPr>
                <a:xfrm>
                  <a:off x="7126860" y="5311190"/>
                  <a:ext cx="432875" cy="276999"/>
                </a:xfrm>
                <a:prstGeom prst="rect">
                  <a:avLst/>
                </a:prstGeom>
                <a:blipFill>
                  <a:blip r:embed="rId12"/>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6D262B29-DCB0-4D49-9071-A5381611937D}"/>
                    </a:ext>
                  </a:extLst>
                </p:cNvPr>
                <p:cNvSpPr txBox="1"/>
                <p:nvPr/>
              </p:nvSpPr>
              <p:spPr>
                <a:xfrm>
                  <a:off x="7581226" y="5335741"/>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00B050"/>
                                </a:solidFill>
                                <a:latin typeface="Cambria Math" panose="02040503050406030204" pitchFamily="18" charset="0"/>
                              </a:rPr>
                            </m:ctrlPr>
                          </m:sSubPr>
                          <m:e>
                            <m:r>
                              <a:rPr lang="en-US" altLang="zh-TW" sz="1200" i="1" dirty="0" smtClean="0">
                                <a:solidFill>
                                  <a:srgbClr val="00B050"/>
                                </a:solidFill>
                                <a:latin typeface="Cambria Math" panose="02040503050406030204" pitchFamily="18" charset="0"/>
                              </a:rPr>
                              <m:t>𝑥</m:t>
                            </m:r>
                          </m:e>
                          <m:sub>
                            <m:r>
                              <a:rPr lang="en-US" altLang="zh-TW" sz="1200" b="0" i="1" dirty="0" smtClean="0">
                                <a:solidFill>
                                  <a:srgbClr val="00B050"/>
                                </a:solidFill>
                                <a:latin typeface="Cambria Math" panose="02040503050406030204" pitchFamily="18" charset="0"/>
                              </a:rPr>
                              <m:t>1</m:t>
                            </m:r>
                          </m:sub>
                        </m:sSub>
                      </m:oMath>
                    </m:oMathPara>
                  </a14:m>
                  <a:endParaRPr lang="zh-TW" altLang="en-US" sz="12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140" name="文字方塊 139">
                  <a:extLst>
                    <a:ext uri="{FF2B5EF4-FFF2-40B4-BE49-F238E27FC236}">
                      <a16:creationId xmlns:a16="http://schemas.microsoft.com/office/drawing/2014/main" id="{40CDA72D-D80E-4A2E-AA1E-7D6961E98E16}"/>
                    </a:ext>
                  </a:extLst>
                </p:cNvPr>
                <p:cNvSpPr txBox="1">
                  <a:spLocks noRot="1" noChangeAspect="1" noMove="1" noResize="1" noEditPoints="1" noAdjustHandles="1" noChangeArrowheads="1" noChangeShapeType="1" noTextEdit="1"/>
                </p:cNvSpPr>
                <p:nvPr/>
              </p:nvSpPr>
              <p:spPr>
                <a:xfrm>
                  <a:off x="7581226" y="5335741"/>
                  <a:ext cx="699228" cy="276999"/>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矩形 46">
                  <a:extLst>
                    <a:ext uri="{FF2B5EF4-FFF2-40B4-BE49-F238E27FC236}">
                      <a16:creationId xmlns:a16="http://schemas.microsoft.com/office/drawing/2014/main" id="{266BCFBB-EAC0-4D5A-812F-E256F8CB1683}"/>
                    </a:ext>
                  </a:extLst>
                </p:cNvPr>
                <p:cNvSpPr/>
                <p:nvPr/>
              </p:nvSpPr>
              <p:spPr>
                <a:xfrm>
                  <a:off x="7785286" y="5876802"/>
                  <a:ext cx="557140" cy="276999"/>
                </a:xfrm>
                <a:prstGeom prst="rect">
                  <a:avLst/>
                </a:prstGeom>
              </p:spPr>
              <p:txBody>
                <a:bodyPr wrap="none">
                  <a:spAutoFit/>
                </a:bodyPr>
                <a:lstStyle/>
                <a:p>
                  <a:pPr algn="ctr"/>
                  <a:r>
                    <a:rPr lang="en-US" altLang="zh-TW" sz="12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r>
                            <a:rPr lang="en-US" altLang="zh-TW" sz="1200" i="1" dirty="0" smtClean="0">
                              <a:latin typeface="Cambria Math" panose="02040503050406030204" pitchFamily="18" charset="0"/>
                            </a:rPr>
                            <m:t>𝑡</m:t>
                          </m:r>
                          <m:r>
                            <a:rPr lang="en-US" altLang="zh-TW" sz="1200" i="1" dirty="0" smtClean="0">
                              <a:latin typeface="Cambria Math" panose="02040503050406030204" pitchFamily="18" charset="0"/>
                            </a:rPr>
                            <m:t>1+</m:t>
                          </m:r>
                        </m:sub>
                      </m:sSub>
                      <m:r>
                        <a:rPr lang="en-US" altLang="zh-TW" sz="1200" i="1" dirty="0" smtClean="0">
                          <a:latin typeface="Cambria Math" panose="02040503050406030204" pitchFamily="18" charset="0"/>
                        </a:rPr>
                        <m:t> </m:t>
                      </m:r>
                    </m:oMath>
                  </a14:m>
                  <a:endParaRPr lang="en-US" altLang="zh-TW" sz="1200" i="1" dirty="0">
                    <a:latin typeface="Times New Roman" panose="02020603050405020304" pitchFamily="18" charset="0"/>
                    <a:cs typeface="Times New Roman" panose="02020603050405020304" pitchFamily="18" charset="0"/>
                  </a:endParaRPr>
                </a:p>
              </p:txBody>
            </p:sp>
          </mc:Choice>
          <mc:Fallback xmlns="">
            <p:sp>
              <p:nvSpPr>
                <p:cNvPr id="141" name="矩形 140">
                  <a:extLst>
                    <a:ext uri="{FF2B5EF4-FFF2-40B4-BE49-F238E27FC236}">
                      <a16:creationId xmlns:a16="http://schemas.microsoft.com/office/drawing/2014/main" id="{0CEDB47C-3AFA-4817-AC8F-6EFEE0BEF4B2}"/>
                    </a:ext>
                  </a:extLst>
                </p:cNvPr>
                <p:cNvSpPr>
                  <a:spLocks noRot="1" noChangeAspect="1" noMove="1" noResize="1" noEditPoints="1" noAdjustHandles="1" noChangeArrowheads="1" noChangeShapeType="1" noTextEdit="1"/>
                </p:cNvSpPr>
                <p:nvPr/>
              </p:nvSpPr>
              <p:spPr>
                <a:xfrm>
                  <a:off x="7785286" y="5876802"/>
                  <a:ext cx="557140" cy="276999"/>
                </a:xfrm>
                <a:prstGeom prst="rect">
                  <a:avLst/>
                </a:prstGeom>
                <a:blipFill>
                  <a:blip r:embed="rId14"/>
                  <a:stretch>
                    <a:fillRect/>
                  </a:stretch>
                </a:blipFill>
              </p:spPr>
              <p:txBody>
                <a:bodyPr/>
                <a:lstStyle/>
                <a:p>
                  <a:r>
                    <a:rPr lang="zh-TW" altLang="en-US">
                      <a:noFill/>
                    </a:rPr>
                    <a:t> </a:t>
                  </a:r>
                </a:p>
              </p:txBody>
            </p:sp>
          </mc:Fallback>
        </mc:AlternateContent>
        <p:grpSp>
          <p:nvGrpSpPr>
            <p:cNvPr id="48" name="群組 47">
              <a:extLst>
                <a:ext uri="{FF2B5EF4-FFF2-40B4-BE49-F238E27FC236}">
                  <a16:creationId xmlns:a16="http://schemas.microsoft.com/office/drawing/2014/main" id="{9DB94288-2CBB-461C-8485-CA22B0D972EB}"/>
                </a:ext>
              </a:extLst>
            </p:cNvPr>
            <p:cNvGrpSpPr/>
            <p:nvPr/>
          </p:nvGrpSpPr>
          <p:grpSpPr>
            <a:xfrm>
              <a:off x="8757192" y="4406192"/>
              <a:ext cx="2229655" cy="1747608"/>
              <a:chOff x="5891040" y="989814"/>
              <a:chExt cx="3533946" cy="2708128"/>
            </a:xfrm>
          </p:grpSpPr>
          <p:sp>
            <p:nvSpPr>
              <p:cNvPr id="60" name="文字方塊 59">
                <a:extLst>
                  <a:ext uri="{FF2B5EF4-FFF2-40B4-BE49-F238E27FC236}">
                    <a16:creationId xmlns:a16="http://schemas.microsoft.com/office/drawing/2014/main" id="{7B174BE1-691B-4268-80D3-6BD6BCD32352}"/>
                  </a:ext>
                </a:extLst>
              </p:cNvPr>
              <p:cNvSpPr txBox="1"/>
              <p:nvPr/>
            </p:nvSpPr>
            <p:spPr>
              <a:xfrm>
                <a:off x="5891040" y="989814"/>
                <a:ext cx="658554" cy="429243"/>
              </a:xfrm>
              <a:prstGeom prst="rect">
                <a:avLst/>
              </a:prstGeom>
              <a:noFill/>
            </p:spPr>
            <p:txBody>
              <a:bodyPr wrap="none" rtlCol="0">
                <a:spAutoFit/>
              </a:bodyPr>
              <a:lstStyle/>
              <a:p>
                <a:r>
                  <a:rPr lang="en-US" altLang="zh-TW" sz="1200" dirty="0">
                    <a:latin typeface="Times New Roman" panose="02020603050405020304" pitchFamily="18" charset="0"/>
                    <a:cs typeface="Times New Roman" panose="02020603050405020304" pitchFamily="18" charset="0"/>
                  </a:rPr>
                  <a:t>f(p)</a:t>
                </a:r>
                <a:endParaRPr lang="zh-TW" altLang="en-US" sz="1200" dirty="0">
                  <a:latin typeface="Times New Roman" panose="02020603050405020304" pitchFamily="18" charset="0"/>
                  <a:cs typeface="Times New Roman" panose="02020603050405020304" pitchFamily="18" charset="0"/>
                </a:endParaRPr>
              </a:p>
            </p:txBody>
          </p:sp>
          <p:sp>
            <p:nvSpPr>
              <p:cNvPr id="61" name="文字方塊 60">
                <a:extLst>
                  <a:ext uri="{FF2B5EF4-FFF2-40B4-BE49-F238E27FC236}">
                    <a16:creationId xmlns:a16="http://schemas.microsoft.com/office/drawing/2014/main" id="{980AB445-E18F-4419-9597-4E4FAFD890D5}"/>
                  </a:ext>
                </a:extLst>
              </p:cNvPr>
              <p:cNvSpPr txBox="1"/>
              <p:nvPr/>
            </p:nvSpPr>
            <p:spPr>
              <a:xfrm>
                <a:off x="9167345" y="3268699"/>
                <a:ext cx="45719" cy="429243"/>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p</a:t>
                </a:r>
                <a:endParaRPr lang="zh-TW" altLang="en-US" sz="1200" dirty="0">
                  <a:latin typeface="Times New Roman" panose="02020603050405020304" pitchFamily="18" charset="0"/>
                  <a:cs typeface="Times New Roman" panose="02020603050405020304" pitchFamily="18" charset="0"/>
                </a:endParaRPr>
              </a:p>
            </p:txBody>
          </p:sp>
          <p:grpSp>
            <p:nvGrpSpPr>
              <p:cNvPr id="62" name="群組 61">
                <a:extLst>
                  <a:ext uri="{FF2B5EF4-FFF2-40B4-BE49-F238E27FC236}">
                    <a16:creationId xmlns:a16="http://schemas.microsoft.com/office/drawing/2014/main" id="{9FA3514D-C309-4FA8-BF07-4D6B1B4DCD29}"/>
                  </a:ext>
                </a:extLst>
              </p:cNvPr>
              <p:cNvGrpSpPr/>
              <p:nvPr/>
            </p:nvGrpSpPr>
            <p:grpSpPr>
              <a:xfrm>
                <a:off x="6409132" y="989814"/>
                <a:ext cx="3015854" cy="2399864"/>
                <a:chOff x="6409132" y="989814"/>
                <a:chExt cx="3015854" cy="2399864"/>
              </a:xfrm>
            </p:grpSpPr>
            <p:cxnSp>
              <p:nvCxnSpPr>
                <p:cNvPr id="63" name="直線單箭頭接點 62">
                  <a:extLst>
                    <a:ext uri="{FF2B5EF4-FFF2-40B4-BE49-F238E27FC236}">
                      <a16:creationId xmlns:a16="http://schemas.microsoft.com/office/drawing/2014/main" id="{7B228D16-55B9-41EF-8896-2F5B61DB83D7}"/>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25C070F1-D949-4522-A549-9805F1B0721C}"/>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手繪多邊形: 圖案 64">
                  <a:extLst>
                    <a:ext uri="{FF2B5EF4-FFF2-40B4-BE49-F238E27FC236}">
                      <a16:creationId xmlns:a16="http://schemas.microsoft.com/office/drawing/2014/main" id="{314478A4-686B-4CB8-A724-7FCA6D4205B0}"/>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0012EC6A-A68E-464D-9A72-4608F3F62611}"/>
                    </a:ext>
                  </a:extLst>
                </p:cNvPr>
                <p:cNvSpPr txBox="1"/>
                <p:nvPr/>
              </p:nvSpPr>
              <p:spPr>
                <a:xfrm>
                  <a:off x="9787043" y="5893595"/>
                  <a:ext cx="475388" cy="276999"/>
                </a:xfrm>
                <a:prstGeom prst="rect">
                  <a:avLst/>
                </a:prstGeom>
                <a:noFill/>
              </p:spPr>
              <p:txBody>
                <a:bodyPr wrap="none" rtlCol="0">
                  <a:spAutoFit/>
                </a:bodyPr>
                <a:lstStyle/>
                <a:p>
                  <a:pPr algn="ctr"/>
                  <a:r>
                    <a:rPr lang="en-US" altLang="zh-TW" sz="1200"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1200" b="0" i="1" dirty="0" smtClean="0">
                              <a:latin typeface="Cambria Math" panose="02040503050406030204" pitchFamily="18" charset="0"/>
                            </a:rPr>
                          </m:ctrlPr>
                        </m:sSubPr>
                        <m:e>
                          <m:r>
                            <a:rPr lang="en-US" altLang="zh-TW" sz="1200" i="1" dirty="0" smtClean="0">
                              <a:latin typeface="Cambria Math" panose="02040503050406030204" pitchFamily="18" charset="0"/>
                            </a:rPr>
                            <m:t>𝐷</m:t>
                          </m:r>
                        </m:e>
                        <m:sub>
                          <m:r>
                            <a:rPr lang="en-US" altLang="zh-TW" sz="1200" i="1" dirty="0" smtClean="0">
                              <a:latin typeface="Cambria Math" panose="02040503050406030204" pitchFamily="18" charset="0"/>
                            </a:rPr>
                            <m:t>𝑡</m:t>
                          </m:r>
                          <m:r>
                            <a:rPr lang="en-US" altLang="zh-TW" sz="1200" i="1" dirty="0">
                              <a:latin typeface="Cambria Math" panose="02040503050406030204" pitchFamily="18" charset="0"/>
                            </a:rPr>
                            <m:t>2</m:t>
                          </m:r>
                        </m:sub>
                      </m:sSub>
                      <m:r>
                        <a:rPr lang="en-US" altLang="zh-TW" sz="1200" i="1" dirty="0" smtClean="0">
                          <a:latin typeface="Cambria Math" panose="02040503050406030204" pitchFamily="18" charset="0"/>
                        </a:rPr>
                        <m:t> </m:t>
                      </m:r>
                    </m:oMath>
                  </a14:m>
                  <a:endParaRPr lang="en-US" altLang="zh-TW" sz="1200" i="1" dirty="0">
                    <a:latin typeface="Times New Roman" panose="02020603050405020304" pitchFamily="18" charset="0"/>
                    <a:cs typeface="Times New Roman" panose="02020603050405020304" pitchFamily="18" charset="0"/>
                  </a:endParaRPr>
                </a:p>
              </p:txBody>
            </p:sp>
          </mc:Choice>
          <mc:Fallback xmlns="">
            <p:sp>
              <p:nvSpPr>
                <p:cNvPr id="49" name="文字方塊 48">
                  <a:extLst>
                    <a:ext uri="{FF2B5EF4-FFF2-40B4-BE49-F238E27FC236}">
                      <a16:creationId xmlns:a16="http://schemas.microsoft.com/office/drawing/2014/main" id="{0012EC6A-A68E-464D-9A72-4608F3F62611}"/>
                    </a:ext>
                  </a:extLst>
                </p:cNvPr>
                <p:cNvSpPr txBox="1">
                  <a:spLocks noRot="1" noChangeAspect="1" noMove="1" noResize="1" noEditPoints="1" noAdjustHandles="1" noChangeArrowheads="1" noChangeShapeType="1" noTextEdit="1"/>
                </p:cNvSpPr>
                <p:nvPr/>
              </p:nvSpPr>
              <p:spPr>
                <a:xfrm>
                  <a:off x="9787043" y="5893595"/>
                  <a:ext cx="475388" cy="276999"/>
                </a:xfrm>
                <a:prstGeom prst="rect">
                  <a:avLst/>
                </a:prstGeom>
                <a:blipFill>
                  <a:blip r:embed="rId25"/>
                  <a:stretch>
                    <a:fillRect/>
                  </a:stretch>
                </a:blipFill>
              </p:spPr>
              <p:txBody>
                <a:bodyPr/>
                <a:lstStyle/>
                <a:p>
                  <a:r>
                    <a:rPr lang="zh-TW" altLang="en-US">
                      <a:noFill/>
                    </a:rPr>
                    <a:t> </a:t>
                  </a:r>
                </a:p>
              </p:txBody>
            </p:sp>
          </mc:Fallback>
        </mc:AlternateContent>
        <p:cxnSp>
          <p:nvCxnSpPr>
            <p:cNvPr id="50" name="直線接點 49">
              <a:extLst>
                <a:ext uri="{FF2B5EF4-FFF2-40B4-BE49-F238E27FC236}">
                  <a16:creationId xmlns:a16="http://schemas.microsoft.com/office/drawing/2014/main" id="{025FCCA8-9C00-470A-8B31-40784C8B563C}"/>
                </a:ext>
              </a:extLst>
            </p:cNvPr>
            <p:cNvCxnSpPr>
              <a:cxnSpLocks/>
            </p:cNvCxnSpPr>
            <p:nvPr/>
          </p:nvCxnSpPr>
          <p:spPr>
            <a:xfrm>
              <a:off x="9968826" y="5171547"/>
              <a:ext cx="0" cy="6782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文字方塊 50">
              <a:extLst>
                <a:ext uri="{FF2B5EF4-FFF2-40B4-BE49-F238E27FC236}">
                  <a16:creationId xmlns:a16="http://schemas.microsoft.com/office/drawing/2014/main" id="{337E5A73-9C6F-4DA5-88AD-9849097D8133}"/>
                </a:ext>
              </a:extLst>
            </p:cNvPr>
            <p:cNvSpPr txBox="1"/>
            <p:nvPr/>
          </p:nvSpPr>
          <p:spPr>
            <a:xfrm>
              <a:off x="9306416" y="5211331"/>
              <a:ext cx="699228" cy="276999"/>
            </a:xfrm>
            <a:prstGeom prst="rect">
              <a:avLst/>
            </a:prstGeom>
            <a:noFill/>
          </p:spPr>
          <p:txBody>
            <a:bodyPr wrap="square" rtlCol="0">
              <a:spAutoFit/>
            </a:bodyPr>
            <a:lstStyle/>
            <a:p>
              <a:pPr algn="ctr"/>
              <a:endParaRPr lang="zh-TW" altLang="en-US" sz="12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EC1298F8-3412-43F4-860A-FDFFD3819D92}"/>
                    </a:ext>
                  </a:extLst>
                </p:cNvPr>
                <p:cNvSpPr txBox="1"/>
                <p:nvPr/>
              </p:nvSpPr>
              <p:spPr>
                <a:xfrm>
                  <a:off x="9248164" y="5327424"/>
                  <a:ext cx="699228" cy="2769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1200" b="0" i="1" dirty="0" smtClean="0">
                                <a:solidFill>
                                  <a:srgbClr val="0070C0"/>
                                </a:solidFill>
                                <a:latin typeface="Cambria Math" panose="02040503050406030204" pitchFamily="18" charset="0"/>
                              </a:rPr>
                            </m:ctrlPr>
                          </m:sSubPr>
                          <m:e>
                            <m:r>
                              <a:rPr lang="en-US" altLang="zh-TW" sz="1200" b="0" i="1" dirty="0" smtClean="0">
                                <a:solidFill>
                                  <a:srgbClr val="0070C0"/>
                                </a:solidFill>
                                <a:latin typeface="Cambria Math" panose="02040503050406030204" pitchFamily="18" charset="0"/>
                              </a:rPr>
                              <m:t>𝐸</m:t>
                            </m:r>
                          </m:e>
                          <m:sub>
                            <m:r>
                              <a:rPr lang="en-US" altLang="zh-TW" sz="1200" b="0" i="1" dirty="0" smtClean="0">
                                <a:solidFill>
                                  <a:srgbClr val="0070C0"/>
                                </a:solidFill>
                                <a:latin typeface="Cambria Math" panose="02040503050406030204" pitchFamily="18" charset="0"/>
                              </a:rPr>
                              <m:t>𝑡</m:t>
                            </m:r>
                            <m:r>
                              <a:rPr lang="en-US" altLang="zh-TW" sz="1200" i="1" dirty="0">
                                <a:solidFill>
                                  <a:srgbClr val="0070C0"/>
                                </a:solidFill>
                                <a:latin typeface="Cambria Math" panose="02040503050406030204" pitchFamily="18" charset="0"/>
                              </a:rPr>
                              <m:t>2</m:t>
                            </m:r>
                          </m:sub>
                        </m:sSub>
                      </m:oMath>
                    </m:oMathPara>
                  </a14:m>
                  <a:endParaRPr lang="zh-TW" altLang="en-US" sz="12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2" name="文字方塊 51">
                  <a:extLst>
                    <a:ext uri="{FF2B5EF4-FFF2-40B4-BE49-F238E27FC236}">
                      <a16:creationId xmlns:a16="http://schemas.microsoft.com/office/drawing/2014/main" id="{EC1298F8-3412-43F4-860A-FDFFD3819D92}"/>
                    </a:ext>
                  </a:extLst>
                </p:cNvPr>
                <p:cNvSpPr txBox="1">
                  <a:spLocks noRot="1" noChangeAspect="1" noMove="1" noResize="1" noEditPoints="1" noAdjustHandles="1" noChangeArrowheads="1" noChangeShapeType="1" noTextEdit="1"/>
                </p:cNvSpPr>
                <p:nvPr/>
              </p:nvSpPr>
              <p:spPr>
                <a:xfrm>
                  <a:off x="9248164" y="5327424"/>
                  <a:ext cx="699228" cy="276999"/>
                </a:xfrm>
                <a:prstGeom prst="rect">
                  <a:avLst/>
                </a:prstGeom>
                <a:blipFill>
                  <a:blip r:embed="rId2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C6CDC62B-1F73-40CC-ADC8-80A7EE506990}"/>
                    </a:ext>
                  </a:extLst>
                </p:cNvPr>
                <p:cNvSpPr txBox="1"/>
                <p:nvPr/>
              </p:nvSpPr>
              <p:spPr>
                <a:xfrm>
                  <a:off x="7263928" y="4454324"/>
                  <a:ext cx="1244828" cy="2929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𝐸</m:t>
                            </m:r>
                          </m:e>
                          <m:sub>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𝑡</m:t>
                                </m:r>
                              </m:e>
                              <m:sub>
                                <m:r>
                                  <a:rPr lang="en-US" altLang="zh-TW" sz="1200" b="0" i="1" smtClean="0">
                                    <a:solidFill>
                                      <a:srgbClr val="00B050"/>
                                    </a:solidFill>
                                    <a:latin typeface="Cambria Math" panose="02040503050406030204" pitchFamily="18" charset="0"/>
                                  </a:rPr>
                                  <m:t>1</m:t>
                                </m:r>
                              </m:sub>
                            </m:sSub>
                            <m:r>
                              <a:rPr lang="en-US" altLang="zh-TW" sz="1200" b="0" i="1" smtClean="0">
                                <a:solidFill>
                                  <a:srgbClr val="00B050"/>
                                </a:solidFill>
                                <a:latin typeface="Cambria Math" panose="02040503050406030204" pitchFamily="18" charset="0"/>
                              </a:rPr>
                              <m:t>+</m:t>
                            </m:r>
                          </m:sub>
                        </m:sSub>
                        <m:r>
                          <a:rPr lang="en-US" altLang="zh-TW" sz="1200" b="0" i="1" smtClean="0">
                            <a:solidFill>
                              <a:srgbClr val="00B050"/>
                            </a:solidFill>
                            <a:latin typeface="Cambria Math" panose="02040503050406030204" pitchFamily="18" charset="0"/>
                          </a:rPr>
                          <m:t>=</m:t>
                        </m:r>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𝐸</m:t>
                            </m:r>
                          </m:e>
                          <m:sub>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𝑡</m:t>
                                </m:r>
                              </m:e>
                              <m:sub>
                                <m:r>
                                  <a:rPr lang="en-US" altLang="zh-TW" sz="1200" b="0" i="1" smtClean="0">
                                    <a:solidFill>
                                      <a:srgbClr val="00B050"/>
                                    </a:solidFill>
                                    <a:latin typeface="Cambria Math" panose="02040503050406030204" pitchFamily="18" charset="0"/>
                                  </a:rPr>
                                  <m:t>1</m:t>
                                </m:r>
                              </m:sub>
                            </m:sSub>
                          </m:sub>
                        </m:sSub>
                        <m:r>
                          <a:rPr lang="en-US" altLang="zh-TW" sz="1200" b="0" i="1" smtClean="0">
                            <a:solidFill>
                              <a:srgbClr val="00B050"/>
                            </a:solidFill>
                            <a:latin typeface="Cambria Math" panose="02040503050406030204" pitchFamily="18" charset="0"/>
                          </a:rPr>
                          <m:t>+</m:t>
                        </m:r>
                        <m:sSub>
                          <m:sSubPr>
                            <m:ctrlPr>
                              <a:rPr lang="en-US" altLang="zh-TW" sz="1200" b="0" i="1" smtClean="0">
                                <a:solidFill>
                                  <a:srgbClr val="00B050"/>
                                </a:solidFill>
                                <a:latin typeface="Cambria Math" panose="02040503050406030204" pitchFamily="18" charset="0"/>
                              </a:rPr>
                            </m:ctrlPr>
                          </m:sSubPr>
                          <m:e>
                            <m:r>
                              <a:rPr lang="en-US" altLang="zh-TW" sz="1200" b="0" i="1" smtClean="0">
                                <a:solidFill>
                                  <a:srgbClr val="00B050"/>
                                </a:solidFill>
                                <a:latin typeface="Cambria Math" panose="02040503050406030204" pitchFamily="18" charset="0"/>
                              </a:rPr>
                              <m:t>𝑥</m:t>
                            </m:r>
                          </m:e>
                          <m:sub>
                            <m:r>
                              <a:rPr lang="en-US" altLang="zh-TW" sz="1200" b="0" i="1" smtClean="0">
                                <a:solidFill>
                                  <a:srgbClr val="00B050"/>
                                </a:solidFill>
                                <a:latin typeface="Cambria Math" panose="02040503050406030204" pitchFamily="18" charset="0"/>
                              </a:rPr>
                              <m:t>1</m:t>
                            </m:r>
                          </m:sub>
                        </m:sSub>
                      </m:oMath>
                    </m:oMathPara>
                  </a14:m>
                  <a:endParaRPr lang="zh-TW" altLang="en-US" sz="12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54" name="文字方塊 53">
                  <a:extLst>
                    <a:ext uri="{FF2B5EF4-FFF2-40B4-BE49-F238E27FC236}">
                      <a16:creationId xmlns:a16="http://schemas.microsoft.com/office/drawing/2014/main" id="{C6CDC62B-1F73-40CC-ADC8-80A7EE506990}"/>
                    </a:ext>
                  </a:extLst>
                </p:cNvPr>
                <p:cNvSpPr txBox="1">
                  <a:spLocks noRot="1" noChangeAspect="1" noMove="1" noResize="1" noEditPoints="1" noAdjustHandles="1" noChangeArrowheads="1" noChangeShapeType="1" noTextEdit="1"/>
                </p:cNvSpPr>
                <p:nvPr/>
              </p:nvSpPr>
              <p:spPr>
                <a:xfrm>
                  <a:off x="7263928" y="4454324"/>
                  <a:ext cx="1244828" cy="292901"/>
                </a:xfrm>
                <a:prstGeom prst="rect">
                  <a:avLst/>
                </a:prstGeom>
                <a:blipFill>
                  <a:blip r:embed="rId27"/>
                  <a:stretch>
                    <a:fillRect/>
                  </a:stretch>
                </a:blipFill>
              </p:spPr>
              <p:txBody>
                <a:bodyPr/>
                <a:lstStyle/>
                <a:p>
                  <a:r>
                    <a:rPr lang="zh-TW" altLang="en-US">
                      <a:noFill/>
                    </a:rPr>
                    <a:t> </a:t>
                  </a:r>
                </a:p>
              </p:txBody>
            </p:sp>
          </mc:Fallback>
        </mc:AlternateContent>
        <p:sp>
          <p:nvSpPr>
            <p:cNvPr id="56" name="手繪多邊形: 圖案 55">
              <a:extLst>
                <a:ext uri="{FF2B5EF4-FFF2-40B4-BE49-F238E27FC236}">
                  <a16:creationId xmlns:a16="http://schemas.microsoft.com/office/drawing/2014/main" id="{54EDF8E5-F881-4ED9-9A2D-B32F129B88EB}"/>
                </a:ext>
              </a:extLst>
            </p:cNvPr>
            <p:cNvSpPr/>
            <p:nvPr/>
          </p:nvSpPr>
          <p:spPr>
            <a:xfrm>
              <a:off x="5497246" y="5203362"/>
              <a:ext cx="932463" cy="646180"/>
            </a:xfrm>
            <a:custGeom>
              <a:avLst/>
              <a:gdLst>
                <a:gd name="connsiteX0" fmla="*/ 0 w 1074656"/>
                <a:gd name="connsiteY0" fmla="*/ 0 h 744717"/>
                <a:gd name="connsiteX1" fmla="*/ 0 w 1074656"/>
                <a:gd name="connsiteY1" fmla="*/ 735290 h 744717"/>
                <a:gd name="connsiteX2" fmla="*/ 1074656 w 1074656"/>
                <a:gd name="connsiteY2" fmla="*/ 744717 h 744717"/>
                <a:gd name="connsiteX3" fmla="*/ 1074656 w 1074656"/>
                <a:gd name="connsiteY3" fmla="*/ 301657 h 744717"/>
                <a:gd name="connsiteX4" fmla="*/ 0 w 1074656"/>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56" h="744717">
                  <a:moveTo>
                    <a:pt x="0" y="0"/>
                  </a:moveTo>
                  <a:lnTo>
                    <a:pt x="0" y="735290"/>
                  </a:lnTo>
                  <a:lnTo>
                    <a:pt x="1074656" y="744717"/>
                  </a:lnTo>
                  <a:lnTo>
                    <a:pt x="1074656" y="30165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57" name="手繪多邊形: 圖案 56">
              <a:extLst>
                <a:ext uri="{FF2B5EF4-FFF2-40B4-BE49-F238E27FC236}">
                  <a16:creationId xmlns:a16="http://schemas.microsoft.com/office/drawing/2014/main" id="{CAB0C0D8-D281-4B3F-83B0-666A448DBC4B}"/>
                </a:ext>
              </a:extLst>
            </p:cNvPr>
            <p:cNvSpPr/>
            <p:nvPr/>
          </p:nvSpPr>
          <p:spPr>
            <a:xfrm>
              <a:off x="10017198" y="5203457"/>
              <a:ext cx="856501" cy="654360"/>
            </a:xfrm>
            <a:custGeom>
              <a:avLst/>
              <a:gdLst>
                <a:gd name="connsiteX0" fmla="*/ 0 w 904973"/>
                <a:gd name="connsiteY0" fmla="*/ 0 h 754144"/>
                <a:gd name="connsiteX1" fmla="*/ 0 w 904973"/>
                <a:gd name="connsiteY1" fmla="*/ 744718 h 754144"/>
                <a:gd name="connsiteX2" fmla="*/ 904973 w 904973"/>
                <a:gd name="connsiteY2" fmla="*/ 754144 h 754144"/>
                <a:gd name="connsiteX3" fmla="*/ 895547 w 904973"/>
                <a:gd name="connsiteY3" fmla="*/ 292231 h 754144"/>
                <a:gd name="connsiteX4" fmla="*/ 0 w 904973"/>
                <a:gd name="connsiteY4" fmla="*/ 0 h 75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973" h="754144">
                  <a:moveTo>
                    <a:pt x="0" y="0"/>
                  </a:moveTo>
                  <a:lnTo>
                    <a:pt x="0" y="744718"/>
                  </a:lnTo>
                  <a:lnTo>
                    <a:pt x="904973" y="754144"/>
                  </a:lnTo>
                  <a:lnTo>
                    <a:pt x="895547" y="29223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cxnSp>
          <p:nvCxnSpPr>
            <p:cNvPr id="58" name="直線接點 57">
              <a:extLst>
                <a:ext uri="{FF2B5EF4-FFF2-40B4-BE49-F238E27FC236}">
                  <a16:creationId xmlns:a16="http://schemas.microsoft.com/office/drawing/2014/main" id="{5538CBAF-AA73-45B0-912B-FF2CCCE2E9B5}"/>
                </a:ext>
              </a:extLst>
            </p:cNvPr>
            <p:cNvCxnSpPr/>
            <p:nvPr/>
          </p:nvCxnSpPr>
          <p:spPr>
            <a:xfrm>
              <a:off x="8034803" y="5205114"/>
              <a:ext cx="0" cy="69627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手繪多邊形: 圖案 58">
              <a:extLst>
                <a:ext uri="{FF2B5EF4-FFF2-40B4-BE49-F238E27FC236}">
                  <a16:creationId xmlns:a16="http://schemas.microsoft.com/office/drawing/2014/main" id="{AD122AF7-A866-499D-8844-4D8D0B319B3E}"/>
                </a:ext>
              </a:extLst>
            </p:cNvPr>
            <p:cNvSpPr/>
            <p:nvPr/>
          </p:nvSpPr>
          <p:spPr>
            <a:xfrm>
              <a:off x="8068273" y="5269707"/>
              <a:ext cx="638001" cy="588924"/>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grpSp>
      <p:sp>
        <p:nvSpPr>
          <p:cNvPr id="93" name="文字方塊 92">
            <a:extLst>
              <a:ext uri="{FF2B5EF4-FFF2-40B4-BE49-F238E27FC236}">
                <a16:creationId xmlns:a16="http://schemas.microsoft.com/office/drawing/2014/main" id="{F22498E1-75EA-4C0C-9D8D-F219F5F2A3E3}"/>
              </a:ext>
            </a:extLst>
          </p:cNvPr>
          <p:cNvSpPr txBox="1"/>
          <p:nvPr/>
        </p:nvSpPr>
        <p:spPr>
          <a:xfrm>
            <a:off x="11047096" y="1805821"/>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t=2</a:t>
            </a:r>
            <a:endParaRPr lang="zh-TW" altLang="en-US" dirty="0">
              <a:latin typeface="Times New Roman" panose="02020603050405020304" pitchFamily="18" charset="0"/>
              <a:cs typeface="Times New Roman" panose="02020603050405020304" pitchFamily="18" charset="0"/>
            </a:endParaRPr>
          </a:p>
        </p:txBody>
      </p:sp>
      <p:sp>
        <p:nvSpPr>
          <p:cNvPr id="53" name="投影片編號版面配置區 52">
            <a:extLst>
              <a:ext uri="{FF2B5EF4-FFF2-40B4-BE49-F238E27FC236}">
                <a16:creationId xmlns:a16="http://schemas.microsoft.com/office/drawing/2014/main" id="{5AD990A3-DE37-4C07-AC9B-EA33949F6C50}"/>
              </a:ext>
            </a:extLst>
          </p:cNvPr>
          <p:cNvSpPr>
            <a:spLocks noGrp="1"/>
          </p:cNvSpPr>
          <p:nvPr>
            <p:ph type="sldNum" sz="quarter" idx="12"/>
          </p:nvPr>
        </p:nvSpPr>
        <p:spPr/>
        <p:txBody>
          <a:bodyPr/>
          <a:lstStyle/>
          <a:p>
            <a:fld id="{DE0D4436-E364-443D-92F4-0BA62D2A4894}" type="slidenum">
              <a:rPr lang="zh-TW" altLang="en-US" smtClean="0"/>
              <a:t>3</a:t>
            </a:fld>
            <a:endParaRPr lang="zh-TW" altLang="en-US"/>
          </a:p>
        </p:txBody>
      </p:sp>
    </p:spTree>
    <p:extLst>
      <p:ext uri="{BB962C8B-B14F-4D97-AF65-F5344CB8AC3E}">
        <p14:creationId xmlns:p14="http://schemas.microsoft.com/office/powerpoint/2010/main" val="182300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4DC2675-2425-4D62-BB13-85B7489BAA5F}"/>
              </a:ext>
            </a:extLst>
          </p:cNvPr>
          <p:cNvPicPr>
            <a:picLocks noChangeAspect="1"/>
          </p:cNvPicPr>
          <p:nvPr/>
        </p:nvPicPr>
        <p:blipFill>
          <a:blip r:embed="rId2"/>
          <a:stretch>
            <a:fillRect/>
          </a:stretch>
        </p:blipFill>
        <p:spPr>
          <a:xfrm>
            <a:off x="4428591" y="3149322"/>
            <a:ext cx="6099323" cy="3135394"/>
          </a:xfrm>
          <a:prstGeom prst="rect">
            <a:avLst/>
          </a:prstGeom>
        </p:spPr>
      </p:pic>
      <p:sp>
        <p:nvSpPr>
          <p:cNvPr id="4" name="矩形 3">
            <a:extLst>
              <a:ext uri="{FF2B5EF4-FFF2-40B4-BE49-F238E27FC236}">
                <a16:creationId xmlns:a16="http://schemas.microsoft.com/office/drawing/2014/main" id="{3D98646E-57DD-4126-B4A4-A1B7EDF91FE3}"/>
              </a:ext>
            </a:extLst>
          </p:cNvPr>
          <p:cNvSpPr/>
          <p:nvPr/>
        </p:nvSpPr>
        <p:spPr>
          <a:xfrm>
            <a:off x="359275" y="570926"/>
            <a:ext cx="1778051"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Parameters</a:t>
            </a:r>
            <a:endParaRPr lang="zh-TW"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14427DAF-ECD6-43E8-ADEC-4B7C2BB5A65C}"/>
                  </a:ext>
                </a:extLst>
              </p:cNvPr>
              <p:cNvSpPr/>
              <p:nvPr/>
            </p:nvSpPr>
            <p:spPr>
              <a:xfrm>
                <a:off x="359275" y="1324142"/>
                <a:ext cx="11155210" cy="1825180"/>
              </a:xfrm>
              <a:prstGeom prst="rect">
                <a:avLst/>
              </a:prstGeom>
            </p:spPr>
            <p:txBody>
              <a:bodyPr wrap="square">
                <a:spAutoFit/>
              </a:bodyPr>
              <a:lstStyle/>
              <a:p>
                <a:pPr>
                  <a:lnSpc>
                    <a:spcPct val="150000"/>
                  </a:lnSpc>
                </a:pPr>
                <a14:m>
                  <m:oMath xmlns:m="http://schemas.openxmlformats.org/officeDocument/2006/math">
                    <m:r>
                      <a:rPr lang="en-US" altLang="zh-TW" i="1" smtClean="0">
                        <a:latin typeface="Cambria Math" panose="02040503050406030204" pitchFamily="18" charset="0"/>
                      </a:rPr>
                      <m:t>𝑓</m:t>
                    </m:r>
                    <m:r>
                      <a:rPr lang="en-US" altLang="zh-TW" i="1" smtClean="0">
                        <a:latin typeface="Cambria Math" panose="02040503050406030204" pitchFamily="18" charset="0"/>
                      </a:rPr>
                      <m:t>(</m:t>
                    </m:r>
                    <m:r>
                      <a:rPr lang="en-US" altLang="zh-TW" i="1" smtClean="0">
                        <a:latin typeface="Cambria Math" panose="02040503050406030204" pitchFamily="18" charset="0"/>
                      </a:rPr>
                      <m:t>𝑥</m:t>
                    </m:r>
                    <m:r>
                      <a:rPr lang="en-US" altLang="zh-TW" i="1" smtClean="0">
                        <a:latin typeface="Cambria Math" panose="02040503050406030204" pitchFamily="18" charset="0"/>
                      </a:rPr>
                      <m:t>)</m:t>
                    </m:r>
                    <m:r>
                      <a:rPr lang="zh-TW" altLang="en-US" i="1">
                        <a:latin typeface="Cambria Math" panose="02040503050406030204" pitchFamily="18" charset="0"/>
                      </a:rPr>
                      <m:t>：</m:t>
                    </m:r>
                  </m:oMath>
                </a14:m>
                <a:r>
                  <a:rPr lang="en-US" altLang="zh-TW" dirty="0">
                    <a:latin typeface="Times New Roman" panose="02020603050405020304" pitchFamily="18" charset="0"/>
                    <a:cs typeface="Times New Roman" panose="02020603050405020304" pitchFamily="18" charset="0"/>
                  </a:rPr>
                  <a:t>the shape function of the LOB.</a:t>
                </a:r>
              </a:p>
              <a:p>
                <a:pPr>
                  <a:lnSpc>
                    <a:spcPct val="150000"/>
                  </a:lnSpc>
                </a:pPr>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𝐹</m:t>
                    </m:r>
                    <m:d>
                      <m:dPr>
                        <m:ctrlPr>
                          <a:rPr lang="en-US" altLang="zh-TW" b="0" i="1" smtClean="0">
                            <a:latin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cs typeface="Times New Roman" panose="02020603050405020304" pitchFamily="18" charset="0"/>
                          </a:rPr>
                          <m:t>𝑧</m:t>
                        </m:r>
                      </m:e>
                    </m:d>
                    <m:r>
                      <a:rPr lang="zh-TW" altLang="en-US" i="1">
                        <a:latin typeface="Cambria Math" panose="02040503050406030204" pitchFamily="18" charset="0"/>
                        <a:cs typeface="Times New Roman" panose="02020603050405020304" pitchFamily="18" charset="0"/>
                      </a:rPr>
                      <m:t>：</m:t>
                    </m:r>
                  </m:oMath>
                </a14:m>
                <a:r>
                  <a:rPr lang="en-US" altLang="zh-TW" b="0" dirty="0">
                    <a:latin typeface="Times New Roman" panose="02020603050405020304" pitchFamily="18" charset="0"/>
                    <a:cs typeface="Times New Roman" panose="02020603050405020304" pitchFamily="18" charset="0"/>
                  </a:rPr>
                  <a:t> </a:t>
                </a:r>
                <a14:m>
                  <m:oMath xmlns:m="http://schemas.openxmlformats.org/officeDocument/2006/math">
                    <m:r>
                      <a:rPr lang="en-US" altLang="zh-TW" b="0" i="1" dirty="0" smtClean="0">
                        <a:latin typeface="Cambria Math" panose="02040503050406030204" pitchFamily="18" charset="0"/>
                      </a:rPr>
                      <m:t>𝐹</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𝑧</m:t>
                        </m:r>
                      </m:e>
                    </m:d>
                    <m:r>
                      <a:rPr lang="en-US" altLang="zh-TW" b="0" i="1" dirty="0" smtClean="0">
                        <a:latin typeface="Cambria Math" panose="02040503050406030204" pitchFamily="18" charset="0"/>
                      </a:rPr>
                      <m:t>=</m:t>
                    </m:r>
                    <m:nary>
                      <m:naryPr>
                        <m:ctrlPr>
                          <a:rPr lang="en-US" altLang="zh-TW" b="0" i="1" dirty="0" smtClean="0">
                            <a:latin typeface="Cambria Math" panose="02040503050406030204" pitchFamily="18" charset="0"/>
                          </a:rPr>
                        </m:ctrlPr>
                      </m:naryPr>
                      <m:sub>
                        <m:r>
                          <m:rPr>
                            <m:brk m:alnAt="23"/>
                          </m:rPr>
                          <a:rPr lang="en-US" altLang="zh-TW" b="0" i="1" dirty="0" smtClean="0">
                            <a:latin typeface="Cambria Math" panose="02040503050406030204" pitchFamily="18" charset="0"/>
                          </a:rPr>
                          <m:t>0</m:t>
                        </m:r>
                      </m:sub>
                      <m:sup>
                        <m:r>
                          <a:rPr lang="en-US" altLang="zh-TW" b="0" i="1" dirty="0" smtClean="0">
                            <a:latin typeface="Cambria Math" panose="02040503050406030204" pitchFamily="18" charset="0"/>
                          </a:rPr>
                          <m:t>𝑧</m:t>
                        </m:r>
                      </m:sup>
                      <m:e>
                        <m:r>
                          <a:rPr lang="en-US" altLang="zh-TW" b="0" i="1" dirty="0" smtClean="0">
                            <a:latin typeface="Cambria Math" panose="02040503050406030204" pitchFamily="18" charset="0"/>
                          </a:rPr>
                          <m:t>𝑓</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𝑥</m:t>
                            </m:r>
                          </m:e>
                        </m:d>
                        <m:r>
                          <a:rPr lang="en-US" altLang="zh-TW" b="0" i="1" dirty="0" smtClean="0">
                            <a:latin typeface="Cambria Math" panose="02040503050406030204" pitchFamily="18" charset="0"/>
                          </a:rPr>
                          <m:t>𝑑𝑥</m:t>
                        </m:r>
                      </m:e>
                    </m:nary>
                  </m:oMath>
                </a14:m>
                <a:r>
                  <a:rPr lang="en-US" altLang="zh-TW" dirty="0">
                    <a:latin typeface="Times New Roman" panose="02020603050405020304" pitchFamily="18" charset="0"/>
                    <a:cs typeface="Times New Roman" panose="02020603050405020304" pitchFamily="18" charset="0"/>
                  </a:rPr>
                  <a:t>, the antiderivative of </a:t>
                </a:r>
                <a14:m>
                  <m:oMath xmlns:m="http://schemas.openxmlformats.org/officeDocument/2006/math">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oMath>
                </a14:m>
                <a:endParaRPr lang="en-US" altLang="zh-TW" b="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𝐸</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𝐴</m:t>
                        </m:r>
                      </m:sup>
                    </m:sSubSup>
                    <m:r>
                      <a:rPr lang="en-US" altLang="zh-TW" b="0" i="1" smtClean="0">
                        <a:latin typeface="Cambria Math" panose="02040503050406030204" pitchFamily="18" charset="0"/>
                      </a:rPr>
                      <m:t>=</m:t>
                    </m:r>
                    <m:r>
                      <a:rPr lang="en-US" altLang="zh-TW" b="0" i="1" smtClean="0">
                        <a:latin typeface="Cambria Math" panose="02040503050406030204" pitchFamily="18" charset="0"/>
                      </a:rPr>
                      <m:t>𝐹</m:t>
                    </m:r>
                    <m:d>
                      <m:dPr>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𝐴</m:t>
                            </m:r>
                          </m:sup>
                        </m:sSubSup>
                      </m:e>
                    </m:d>
                  </m:oMath>
                </a14:m>
                <a:r>
                  <a:rPr lang="en-US" altLang="zh-TW" dirty="0">
                    <a:latin typeface="Times New Roman" panose="02020603050405020304" pitchFamily="18" charset="0"/>
                    <a:cs typeface="Times New Roman" panose="02020603050405020304" pitchFamily="18" charset="0"/>
                  </a:rPr>
                  <a:t> </a:t>
                </a:r>
              </a:p>
              <a:p>
                <a:pPr marL="742950" lvl="1" indent="-285750">
                  <a:lnSpc>
                    <a:spcPct val="150000"/>
                  </a:lnSpc>
                  <a:buFont typeface="Arial" panose="020B0604020202020204" pitchFamily="34" charset="0"/>
                  <a:buChar char="•"/>
                </a:pP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𝐴</m:t>
                        </m:r>
                      </m:sup>
                    </m:sSub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𝐹</m:t>
                        </m:r>
                      </m:e>
                      <m:sup>
                        <m:r>
                          <a:rPr lang="en-US" altLang="zh-TW" b="0" i="1" smtClean="0">
                            <a:latin typeface="Cambria Math" panose="02040503050406030204" pitchFamily="18" charset="0"/>
                          </a:rPr>
                          <m:t>−1</m:t>
                        </m:r>
                      </m:sup>
                    </m:sSup>
                    <m:d>
                      <m:dPr>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𝐸</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𝐴</m:t>
                            </m:r>
                          </m:sup>
                        </m:sSubSup>
                      </m:e>
                    </m:d>
                  </m:oMath>
                </a14:m>
                <a:endParaRPr lang="en-US" altLang="zh-TW"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14427DAF-ECD6-43E8-ADEC-4B7C2BB5A65C}"/>
                  </a:ext>
                </a:extLst>
              </p:cNvPr>
              <p:cNvSpPr>
                <a:spLocks noRot="1" noChangeAspect="1" noMove="1" noResize="1" noEditPoints="1" noAdjustHandles="1" noChangeArrowheads="1" noChangeShapeType="1" noTextEdit="1"/>
              </p:cNvSpPr>
              <p:nvPr/>
            </p:nvSpPr>
            <p:spPr>
              <a:xfrm>
                <a:off x="359275" y="1324142"/>
                <a:ext cx="11155210" cy="1825180"/>
              </a:xfrm>
              <a:prstGeom prst="rect">
                <a:avLst/>
              </a:prstGeom>
              <a:blipFill>
                <a:blip r:embed="rId3"/>
                <a:stretch>
                  <a:fillRect l="-164" b="-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181F757-E4E0-4BF9-9942-943D32490053}"/>
                  </a:ext>
                </a:extLst>
              </p:cNvPr>
              <p:cNvSpPr txBox="1"/>
              <p:nvPr/>
            </p:nvSpPr>
            <p:spPr>
              <a:xfrm>
                <a:off x="3180323" y="2304475"/>
                <a:ext cx="7716277" cy="646331"/>
              </a:xfrm>
              <a:prstGeom prst="rect">
                <a:avLst/>
              </a:prstGeom>
              <a:noFill/>
              <a:ln>
                <a:solidFill>
                  <a:schemeClr val="tx1"/>
                </a:solidFill>
              </a:ln>
            </p:spPr>
            <p:txBody>
              <a:bodyPr wrap="square" rtlCol="0">
                <a:spAutoFit/>
              </a:bodyPr>
              <a:lstStyle/>
              <a:p>
                <a:r>
                  <a:rPr lang="en-US" altLang="zh-TW" dirty="0">
                    <a:latin typeface="Times New Roman" panose="02020603050405020304" pitchFamily="18" charset="0"/>
                    <a:cs typeface="Times New Roman" panose="02020603050405020304" pitchFamily="18" charset="0"/>
                  </a:rPr>
                  <a:t>Incorporating the resulting market impact into function F(x) allows us to obtain the volume of large trades executed as the price increases from 0 to</a:t>
                </a:r>
                <a14:m>
                  <m:oMath xmlns:m="http://schemas.openxmlformats.org/officeDocument/2006/math">
                    <m:sSubSup>
                      <m:sSubSupPr>
                        <m:ctrlPr>
                          <a:rPr lang="en-US" altLang="zh-TW" sz="1600" b="0" i="1" smtClean="0">
                            <a:latin typeface="Cambria Math" panose="02040503050406030204" pitchFamily="18" charset="0"/>
                          </a:rPr>
                        </m:ctrlPr>
                      </m:sSubSupPr>
                      <m:e>
                        <m:r>
                          <a:rPr lang="en-US" altLang="zh-TW" sz="1600" b="0" i="1" smtClean="0">
                            <a:latin typeface="Cambria Math" panose="02040503050406030204" pitchFamily="18" charset="0"/>
                          </a:rPr>
                          <m:t>𝐷</m:t>
                        </m:r>
                      </m:e>
                      <m:sub>
                        <m:r>
                          <a:rPr lang="en-US" altLang="zh-TW" sz="1600" b="0" i="1" smtClean="0">
                            <a:latin typeface="Cambria Math" panose="02040503050406030204" pitchFamily="18" charset="0"/>
                          </a:rPr>
                          <m:t>𝑡</m:t>
                        </m:r>
                      </m:sub>
                      <m:sup>
                        <m:r>
                          <a:rPr lang="en-US" altLang="zh-TW" sz="1600" b="0" i="1" smtClean="0">
                            <a:latin typeface="Cambria Math" panose="02040503050406030204" pitchFamily="18" charset="0"/>
                          </a:rPr>
                          <m:t>𝐴</m:t>
                        </m:r>
                      </m:sup>
                    </m:sSubSup>
                  </m:oMath>
                </a14:m>
                <a:endParaRPr lang="zh-TW" altLang="en-US" sz="1600" dirty="0">
                  <a:latin typeface="Times New Roman" panose="02020603050405020304" pitchFamily="18" charset="0"/>
                  <a:cs typeface="Times New Roman" panose="02020603050405020304" pitchFamily="18" charset="0"/>
                </a:endParaRPr>
              </a:p>
            </p:txBody>
          </p:sp>
        </mc:Choice>
        <mc:Fallback xmlns="">
          <p:sp>
            <p:nvSpPr>
              <p:cNvPr id="6" name="文字方塊 5">
                <a:extLst>
                  <a:ext uri="{FF2B5EF4-FFF2-40B4-BE49-F238E27FC236}">
                    <a16:creationId xmlns:a16="http://schemas.microsoft.com/office/drawing/2014/main" id="{2181F757-E4E0-4BF9-9942-943D32490053}"/>
                  </a:ext>
                </a:extLst>
              </p:cNvPr>
              <p:cNvSpPr txBox="1">
                <a:spLocks noRot="1" noChangeAspect="1" noMove="1" noResize="1" noEditPoints="1" noAdjustHandles="1" noChangeArrowheads="1" noChangeShapeType="1" noTextEdit="1"/>
              </p:cNvSpPr>
              <p:nvPr/>
            </p:nvSpPr>
            <p:spPr>
              <a:xfrm>
                <a:off x="3180323" y="2304475"/>
                <a:ext cx="7716277" cy="646331"/>
              </a:xfrm>
              <a:prstGeom prst="rect">
                <a:avLst/>
              </a:prstGeom>
              <a:blipFill>
                <a:blip r:embed="rId4"/>
                <a:stretch>
                  <a:fillRect l="-631" t="-3704" b="-12963"/>
                </a:stretch>
              </a:blipFill>
              <a:ln>
                <a:solidFill>
                  <a:schemeClr val="tx1"/>
                </a:solidFill>
              </a:ln>
            </p:spPr>
            <p:txBody>
              <a:bodyPr/>
              <a:lstStyle/>
              <a:p>
                <a:r>
                  <a:rPr lang="zh-TW" altLang="en-US">
                    <a:noFill/>
                  </a:rPr>
                  <a:t> </a:t>
                </a:r>
              </a:p>
            </p:txBody>
          </p:sp>
        </mc:Fallback>
      </mc:AlternateContent>
      <p:cxnSp>
        <p:nvCxnSpPr>
          <p:cNvPr id="7" name="直線接點 6">
            <a:extLst>
              <a:ext uri="{FF2B5EF4-FFF2-40B4-BE49-F238E27FC236}">
                <a16:creationId xmlns:a16="http://schemas.microsoft.com/office/drawing/2014/main" id="{0E4AB122-99EC-4D71-B76D-27B19F3C2D8D}"/>
              </a:ext>
            </a:extLst>
          </p:cNvPr>
          <p:cNvCxnSpPr>
            <a:cxnSpLocks/>
            <a:endCxn id="6" idx="1"/>
          </p:cNvCxnSpPr>
          <p:nvPr/>
        </p:nvCxnSpPr>
        <p:spPr>
          <a:xfrm>
            <a:off x="2419350" y="2304475"/>
            <a:ext cx="760973" cy="323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投影片編號版面配置區 7">
            <a:extLst>
              <a:ext uri="{FF2B5EF4-FFF2-40B4-BE49-F238E27FC236}">
                <a16:creationId xmlns:a16="http://schemas.microsoft.com/office/drawing/2014/main" id="{39DDD198-5590-401E-A6AE-8C1BDEF4DFA6}"/>
              </a:ext>
            </a:extLst>
          </p:cNvPr>
          <p:cNvSpPr>
            <a:spLocks noGrp="1"/>
          </p:cNvSpPr>
          <p:nvPr>
            <p:ph type="sldNum" sz="quarter" idx="12"/>
          </p:nvPr>
        </p:nvSpPr>
        <p:spPr/>
        <p:txBody>
          <a:bodyPr/>
          <a:lstStyle/>
          <a:p>
            <a:fld id="{DE0D4436-E364-443D-92F4-0BA62D2A4894}" type="slidenum">
              <a:rPr lang="zh-TW" altLang="en-US" smtClean="0"/>
              <a:t>4</a:t>
            </a:fld>
            <a:endParaRPr lang="zh-TW" altLang="en-US"/>
          </a:p>
        </p:txBody>
      </p:sp>
    </p:spTree>
    <p:extLst>
      <p:ext uri="{BB962C8B-B14F-4D97-AF65-F5344CB8AC3E}">
        <p14:creationId xmlns:p14="http://schemas.microsoft.com/office/powerpoint/2010/main" val="40117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B90EC9F-04B1-46D2-BE8A-CC16CFEF9FC8}"/>
              </a:ext>
            </a:extLst>
          </p:cNvPr>
          <p:cNvSpPr/>
          <p:nvPr/>
        </p:nvSpPr>
        <p:spPr>
          <a:xfrm>
            <a:off x="359275" y="570926"/>
            <a:ext cx="1260281"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Models</a:t>
            </a:r>
            <a:endParaRPr lang="zh-TW" altLang="en-US" sz="28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6D49CA20-3A4D-4488-BE01-65D03A4DABFA}"/>
              </a:ext>
            </a:extLst>
          </p:cNvPr>
          <p:cNvSpPr txBox="1"/>
          <p:nvPr/>
        </p:nvSpPr>
        <p:spPr>
          <a:xfrm>
            <a:off x="359275" y="1216057"/>
            <a:ext cx="11509071" cy="1295868"/>
          </a:xfrm>
          <a:prstGeom prst="rect">
            <a:avLst/>
          </a:prstGeom>
          <a:noFill/>
        </p:spPr>
        <p:txBody>
          <a:bodyPr wrap="square" rtlCol="0">
            <a:spAutoFit/>
          </a:bodyPr>
          <a:lstStyle/>
          <a:p>
            <a:pPr>
              <a:lnSpc>
                <a:spcPct val="150000"/>
              </a:lnSpc>
            </a:pPr>
            <a:r>
              <a:rPr lang="en-US" altLang="zh-TW" dirty="0">
                <a:latin typeface="Times New Roman" panose="02020603050405020304" pitchFamily="18" charset="0"/>
                <a:cs typeface="Times New Roman" panose="02020603050405020304" pitchFamily="18" charset="0"/>
              </a:rPr>
              <a:t>It is a well established empirical fact that order books exhibit a certain </a:t>
            </a:r>
            <a:r>
              <a:rPr lang="en-US" altLang="zh-TW" b="1" dirty="0">
                <a:latin typeface="Times New Roman" panose="02020603050405020304" pitchFamily="18" charset="0"/>
                <a:cs typeface="Times New Roman" panose="02020603050405020304" pitchFamily="18" charset="0"/>
              </a:rPr>
              <a:t>resilience</a:t>
            </a:r>
            <a:r>
              <a:rPr lang="en-US" altLang="zh-TW" dirty="0">
                <a:latin typeface="Times New Roman" panose="02020603050405020304" pitchFamily="18" charset="0"/>
                <a:cs typeface="Times New Roman" panose="02020603050405020304" pitchFamily="18" charset="0"/>
              </a:rPr>
              <a:t> as to the price impact of a large buy market orders, i.e., after the initial impact the best ask price reverts back to its previous position. </a:t>
            </a:r>
          </a:p>
          <a:p>
            <a:pPr>
              <a:lnSpc>
                <a:spcPct val="150000"/>
              </a:lnSpc>
            </a:pPr>
            <a:r>
              <a:rPr lang="en-US" altLang="zh-TW" dirty="0">
                <a:latin typeface="Times New Roman" panose="02020603050405020304" pitchFamily="18" charset="0"/>
                <a:cs typeface="Times New Roman" panose="02020603050405020304" pitchFamily="18" charset="0"/>
              </a:rPr>
              <a:t>For modeling this resilience, we follow </a:t>
            </a:r>
            <a:r>
              <a:rPr lang="en-US" altLang="zh-TW" u="sng" dirty="0" err="1">
                <a:latin typeface="Times New Roman" panose="02020603050405020304" pitchFamily="18" charset="0"/>
                <a:cs typeface="Times New Roman" panose="02020603050405020304" pitchFamily="18" charset="0"/>
              </a:rPr>
              <a:t>Obizhaeva</a:t>
            </a:r>
            <a:r>
              <a:rPr lang="en-US" altLang="zh-TW" u="sng" dirty="0">
                <a:latin typeface="Times New Roman" panose="02020603050405020304" pitchFamily="18" charset="0"/>
                <a:cs typeface="Times New Roman" panose="02020603050405020304" pitchFamily="18" charset="0"/>
              </a:rPr>
              <a:t> and Wang </a:t>
            </a:r>
            <a:r>
              <a:rPr lang="en-US" altLang="zh-TW" dirty="0">
                <a:latin typeface="Times New Roman" panose="02020603050405020304" pitchFamily="18" charset="0"/>
                <a:cs typeface="Times New Roman" panose="02020603050405020304" pitchFamily="18" charset="0"/>
              </a:rPr>
              <a:t>in proposing </a:t>
            </a:r>
            <a:r>
              <a:rPr lang="en-US" altLang="zh-TW" b="1" dirty="0">
                <a:latin typeface="Times New Roman" panose="02020603050405020304" pitchFamily="18" charset="0"/>
                <a:cs typeface="Times New Roman" panose="02020603050405020304" pitchFamily="18" charset="0"/>
              </a:rPr>
              <a:t>an exponential recovery of the LOB</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9CC44806-A1CF-4884-AD4F-369AB3FBB52D}"/>
              </a:ext>
            </a:extLst>
          </p:cNvPr>
          <p:cNvSpPr/>
          <p:nvPr/>
        </p:nvSpPr>
        <p:spPr>
          <a:xfrm>
            <a:off x="2776355" y="2794146"/>
            <a:ext cx="6096000" cy="923330"/>
          </a:xfrm>
          <a:prstGeom prst="rect">
            <a:avLst/>
          </a:prstGeom>
          <a:ln>
            <a:solidFill>
              <a:schemeClr val="tx1"/>
            </a:solidFill>
          </a:ln>
        </p:spPr>
        <p:txBody>
          <a:bodyPr>
            <a:spAutoFit/>
          </a:bodyPr>
          <a:lstStyle/>
          <a:p>
            <a:r>
              <a:rPr lang="en-US" altLang="zh-TW" dirty="0" err="1">
                <a:latin typeface="Times New Roman" panose="02020603050405020304" pitchFamily="18" charset="0"/>
                <a:cs typeface="Times New Roman" panose="02020603050405020304" pitchFamily="18" charset="0"/>
              </a:rPr>
              <a:t>Obizhaeva</a:t>
            </a:r>
            <a:r>
              <a:rPr lang="en-US" altLang="zh-TW" dirty="0">
                <a:latin typeface="Times New Roman" panose="02020603050405020304" pitchFamily="18" charset="0"/>
                <a:cs typeface="Times New Roman" panose="02020603050405020304" pitchFamily="18" charset="0"/>
              </a:rPr>
              <a:t>, A., Wang, J. </a:t>
            </a:r>
          </a:p>
          <a:p>
            <a:r>
              <a:rPr lang="en-US" altLang="zh-TW" dirty="0">
                <a:latin typeface="Times New Roman" panose="02020603050405020304" pitchFamily="18" charset="0"/>
                <a:cs typeface="Times New Roman" panose="02020603050405020304" pitchFamily="18" charset="0"/>
              </a:rPr>
              <a:t>Optimal Trading Strategy and Supply/Demand Dynamics</a:t>
            </a:r>
          </a:p>
          <a:p>
            <a:r>
              <a:rPr lang="en-US" altLang="zh-TW" dirty="0">
                <a:solidFill>
                  <a:srgbClr val="FF0000"/>
                </a:solidFill>
                <a:latin typeface="Times New Roman" panose="02020603050405020304" pitchFamily="18" charset="0"/>
                <a:cs typeface="Times New Roman" panose="02020603050405020304" pitchFamily="18" charset="0"/>
              </a:rPr>
              <a:t>(Second generation)</a:t>
            </a:r>
            <a:endParaRPr lang="zh-TW" altLang="en-US" dirty="0">
              <a:solidFill>
                <a:srgbClr val="FF0000"/>
              </a:solidFill>
              <a:latin typeface="Times New Roman" panose="02020603050405020304" pitchFamily="18" charset="0"/>
              <a:cs typeface="Times New Roman" panose="02020603050405020304" pitchFamily="18" charset="0"/>
            </a:endParaRPr>
          </a:p>
        </p:txBody>
      </p:sp>
      <p:cxnSp>
        <p:nvCxnSpPr>
          <p:cNvPr id="5" name="直線接點 4">
            <a:extLst>
              <a:ext uri="{FF2B5EF4-FFF2-40B4-BE49-F238E27FC236}">
                <a16:creationId xmlns:a16="http://schemas.microsoft.com/office/drawing/2014/main" id="{736FC81F-1297-4F58-AD36-63D2D2D35896}"/>
              </a:ext>
            </a:extLst>
          </p:cNvPr>
          <p:cNvCxnSpPr>
            <a:cxnSpLocks/>
          </p:cNvCxnSpPr>
          <p:nvPr/>
        </p:nvCxnSpPr>
        <p:spPr>
          <a:xfrm flipV="1">
            <a:off x="5158194" y="2435609"/>
            <a:ext cx="160256" cy="363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字方塊 5">
            <a:extLst>
              <a:ext uri="{FF2B5EF4-FFF2-40B4-BE49-F238E27FC236}">
                <a16:creationId xmlns:a16="http://schemas.microsoft.com/office/drawing/2014/main" id="{7B4811F8-7F8C-4669-B91A-6D317D5A6AAF}"/>
              </a:ext>
            </a:extLst>
          </p:cNvPr>
          <p:cNvSpPr txBox="1"/>
          <p:nvPr/>
        </p:nvSpPr>
        <p:spPr>
          <a:xfrm>
            <a:off x="6279062" y="3922480"/>
            <a:ext cx="1789680" cy="369332"/>
          </a:xfrm>
          <a:prstGeom prst="rect">
            <a:avLst/>
          </a:prstGeom>
          <a:noFill/>
        </p:spPr>
        <p:txBody>
          <a:bodyPr wrap="square" rtlCol="0">
            <a:spAutoFit/>
          </a:bodyPr>
          <a:lstStyle/>
          <a:p>
            <a:pPr algn="ctr"/>
            <a:r>
              <a:rPr lang="en-US" altLang="zh-TW" b="1" dirty="0">
                <a:latin typeface="Times New Roman" panose="02020603050405020304" pitchFamily="18" charset="0"/>
                <a:cs typeface="Times New Roman" panose="02020603050405020304" pitchFamily="18" charset="0"/>
              </a:rPr>
              <a:t>For buy orders</a:t>
            </a:r>
            <a:endParaRPr lang="zh-TW" altLang="en-US" b="1"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B96999A9-CA19-48F2-AD98-59A538AB8D19}"/>
              </a:ext>
            </a:extLst>
          </p:cNvPr>
          <p:cNvSpPr txBox="1"/>
          <p:nvPr/>
        </p:nvSpPr>
        <p:spPr>
          <a:xfrm>
            <a:off x="9449734" y="3922480"/>
            <a:ext cx="1789680" cy="369332"/>
          </a:xfrm>
          <a:prstGeom prst="rect">
            <a:avLst/>
          </a:prstGeom>
          <a:noFill/>
        </p:spPr>
        <p:txBody>
          <a:bodyPr wrap="square" rtlCol="0">
            <a:spAutoFit/>
          </a:bodyPr>
          <a:lstStyle/>
          <a:p>
            <a:pPr algn="ctr"/>
            <a:r>
              <a:rPr lang="en-US" altLang="zh-TW" b="1" dirty="0">
                <a:latin typeface="Times New Roman" panose="02020603050405020304" pitchFamily="18" charset="0"/>
                <a:cs typeface="Times New Roman" panose="02020603050405020304" pitchFamily="18" charset="0"/>
              </a:rPr>
              <a:t>For sell orders</a:t>
            </a:r>
            <a:endParaRPr lang="zh-TW" altLang="en-US" b="1"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E437DEB1-3287-45BD-B3B2-A5CE9856EEBA}"/>
              </a:ext>
            </a:extLst>
          </p:cNvPr>
          <p:cNvSpPr/>
          <p:nvPr/>
        </p:nvSpPr>
        <p:spPr>
          <a:xfrm>
            <a:off x="457102" y="4220856"/>
            <a:ext cx="5213928" cy="873572"/>
          </a:xfrm>
          <a:prstGeom prst="rect">
            <a:avLst/>
          </a:prstGeom>
        </p:spPr>
        <p:txBody>
          <a:bodyPr wrap="none">
            <a:spAutoFit/>
          </a:bodyPr>
          <a:lstStyle/>
          <a:p>
            <a:pPr>
              <a:lnSpc>
                <a:spcPct val="150000"/>
              </a:lnSpc>
            </a:pPr>
            <a:r>
              <a:rPr lang="en-US" altLang="zh-TW" b="1" dirty="0">
                <a:latin typeface="Times New Roman" panose="02020603050405020304" pitchFamily="18" charset="0"/>
                <a:cs typeface="Times New Roman" panose="02020603050405020304" pitchFamily="18" charset="0"/>
              </a:rPr>
              <a:t>Model 1</a:t>
            </a:r>
            <a:r>
              <a:rPr lang="zh-TW" altLang="en-US" b="1" dirty="0">
                <a:latin typeface="Times New Roman" panose="02020603050405020304" pitchFamily="18" charset="0"/>
                <a:cs typeface="Times New Roman" panose="02020603050405020304" pitchFamily="18" charset="0"/>
              </a:rPr>
              <a:t>：</a:t>
            </a:r>
            <a:endParaRPr lang="en-US" altLang="zh-TW" b="1"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The volume of the order book </a:t>
            </a:r>
            <a:r>
              <a:rPr lang="en-US" altLang="zh-TW" b="1" dirty="0">
                <a:latin typeface="Times New Roman" panose="02020603050405020304" pitchFamily="18" charset="0"/>
                <a:cs typeface="Times New Roman" panose="02020603050405020304" pitchFamily="18" charset="0"/>
              </a:rPr>
              <a:t>recovers exponentially</a:t>
            </a:r>
            <a:endParaRPr lang="zh-TW" altLang="en-US"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3BA36C68-5C5A-4E62-9960-169440940137}"/>
              </a:ext>
            </a:extLst>
          </p:cNvPr>
          <p:cNvSpPr/>
          <p:nvPr/>
        </p:nvSpPr>
        <p:spPr>
          <a:xfrm>
            <a:off x="457102" y="5172130"/>
            <a:ext cx="3813865" cy="873572"/>
          </a:xfrm>
          <a:prstGeom prst="rect">
            <a:avLst/>
          </a:prstGeom>
        </p:spPr>
        <p:txBody>
          <a:bodyPr wrap="none">
            <a:spAutoFit/>
          </a:bodyPr>
          <a:lstStyle/>
          <a:p>
            <a:pPr>
              <a:lnSpc>
                <a:spcPct val="150000"/>
              </a:lnSpc>
            </a:pPr>
            <a:r>
              <a:rPr lang="en-US" altLang="zh-TW" b="1" dirty="0">
                <a:latin typeface="Times New Roman" panose="02020603050405020304" pitchFamily="18" charset="0"/>
                <a:cs typeface="Times New Roman" panose="02020603050405020304" pitchFamily="18" charset="0"/>
              </a:rPr>
              <a:t>Model 2</a:t>
            </a:r>
            <a:r>
              <a:rPr lang="zh-TW" altLang="en-US" b="1" dirty="0">
                <a:latin typeface="Times New Roman" panose="02020603050405020304" pitchFamily="18" charset="0"/>
                <a:cs typeface="Times New Roman" panose="02020603050405020304" pitchFamily="18" charset="0"/>
              </a:rPr>
              <a:t>：</a:t>
            </a:r>
            <a:endParaRPr lang="en-US" altLang="zh-TW" b="1"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The extra spread </a:t>
            </a:r>
            <a:r>
              <a:rPr lang="en-US" altLang="zh-TW" b="1" dirty="0">
                <a:latin typeface="Times New Roman" panose="02020603050405020304" pitchFamily="18" charset="0"/>
                <a:cs typeface="Times New Roman" panose="02020603050405020304" pitchFamily="18" charset="0"/>
              </a:rPr>
              <a:t>decays exponentially</a:t>
            </a:r>
            <a:endParaRPr lang="zh-TW" altLang="en-US" b="1" dirty="0">
              <a:latin typeface="Times New Roman" panose="02020603050405020304" pitchFamily="18" charset="0"/>
              <a:cs typeface="Times New Roman" panose="02020603050405020304" pitchFamily="18" charset="0"/>
            </a:endParaRPr>
          </a:p>
        </p:txBody>
      </p:sp>
      <p:pic>
        <p:nvPicPr>
          <p:cNvPr id="10" name="圖片 9">
            <a:extLst>
              <a:ext uri="{FF2B5EF4-FFF2-40B4-BE49-F238E27FC236}">
                <a16:creationId xmlns:a16="http://schemas.microsoft.com/office/drawing/2014/main" id="{B3D8EDD0-0CFF-4F2A-B6DB-274AA8570366}"/>
              </a:ext>
            </a:extLst>
          </p:cNvPr>
          <p:cNvPicPr>
            <a:picLocks noChangeAspect="1"/>
          </p:cNvPicPr>
          <p:nvPr/>
        </p:nvPicPr>
        <p:blipFill>
          <a:blip r:embed="rId2"/>
          <a:stretch>
            <a:fillRect/>
          </a:stretch>
        </p:blipFill>
        <p:spPr>
          <a:xfrm>
            <a:off x="9302261" y="4413180"/>
            <a:ext cx="2286503" cy="582411"/>
          </a:xfrm>
          <a:prstGeom prst="rect">
            <a:avLst/>
          </a:prstGeom>
        </p:spPr>
      </p:pic>
      <p:pic>
        <p:nvPicPr>
          <p:cNvPr id="11" name="圖片 10">
            <a:extLst>
              <a:ext uri="{FF2B5EF4-FFF2-40B4-BE49-F238E27FC236}">
                <a16:creationId xmlns:a16="http://schemas.microsoft.com/office/drawing/2014/main" id="{F6BC911F-CDE9-492E-824A-F4E6D3754D45}"/>
              </a:ext>
            </a:extLst>
          </p:cNvPr>
          <p:cNvPicPr>
            <a:picLocks noChangeAspect="1"/>
          </p:cNvPicPr>
          <p:nvPr/>
        </p:nvPicPr>
        <p:blipFill>
          <a:blip r:embed="rId3"/>
          <a:stretch>
            <a:fillRect/>
          </a:stretch>
        </p:blipFill>
        <p:spPr>
          <a:xfrm>
            <a:off x="9327029" y="5520813"/>
            <a:ext cx="2379976" cy="524889"/>
          </a:xfrm>
          <a:prstGeom prst="rect">
            <a:avLst/>
          </a:prstGeom>
        </p:spPr>
      </p:pic>
      <p:pic>
        <p:nvPicPr>
          <p:cNvPr id="12" name="圖片 11">
            <a:extLst>
              <a:ext uri="{FF2B5EF4-FFF2-40B4-BE49-F238E27FC236}">
                <a16:creationId xmlns:a16="http://schemas.microsoft.com/office/drawing/2014/main" id="{00BAC8B1-A1DD-4C53-A0EF-60986173F5B3}"/>
              </a:ext>
            </a:extLst>
          </p:cNvPr>
          <p:cNvPicPr>
            <a:picLocks noChangeAspect="1"/>
          </p:cNvPicPr>
          <p:nvPr/>
        </p:nvPicPr>
        <p:blipFill>
          <a:blip r:embed="rId4"/>
          <a:stretch>
            <a:fillRect/>
          </a:stretch>
        </p:blipFill>
        <p:spPr>
          <a:xfrm>
            <a:off x="6163037" y="4481534"/>
            <a:ext cx="2329644" cy="557245"/>
          </a:xfrm>
          <a:prstGeom prst="rect">
            <a:avLst/>
          </a:prstGeom>
        </p:spPr>
      </p:pic>
      <p:pic>
        <p:nvPicPr>
          <p:cNvPr id="13" name="圖片 12">
            <a:extLst>
              <a:ext uri="{FF2B5EF4-FFF2-40B4-BE49-F238E27FC236}">
                <a16:creationId xmlns:a16="http://schemas.microsoft.com/office/drawing/2014/main" id="{8E4980D4-DA4A-4D5B-800A-A2DF9D1D8252}"/>
              </a:ext>
            </a:extLst>
          </p:cNvPr>
          <p:cNvPicPr>
            <a:picLocks noChangeAspect="1"/>
          </p:cNvPicPr>
          <p:nvPr/>
        </p:nvPicPr>
        <p:blipFill>
          <a:blip r:embed="rId5"/>
          <a:stretch>
            <a:fillRect/>
          </a:stretch>
        </p:blipFill>
        <p:spPr>
          <a:xfrm>
            <a:off x="6163037" y="5474077"/>
            <a:ext cx="2401547" cy="618363"/>
          </a:xfrm>
          <a:prstGeom prst="rect">
            <a:avLst/>
          </a:prstGeom>
        </p:spPr>
      </p:pic>
      <p:sp>
        <p:nvSpPr>
          <p:cNvPr id="15" name="投影片編號版面配置區 14">
            <a:extLst>
              <a:ext uri="{FF2B5EF4-FFF2-40B4-BE49-F238E27FC236}">
                <a16:creationId xmlns:a16="http://schemas.microsoft.com/office/drawing/2014/main" id="{60B2A223-1377-4F9B-8948-055A55538CC2}"/>
              </a:ext>
            </a:extLst>
          </p:cNvPr>
          <p:cNvSpPr>
            <a:spLocks noGrp="1"/>
          </p:cNvSpPr>
          <p:nvPr>
            <p:ph type="sldNum" sz="quarter" idx="12"/>
          </p:nvPr>
        </p:nvSpPr>
        <p:spPr/>
        <p:txBody>
          <a:bodyPr/>
          <a:lstStyle/>
          <a:p>
            <a:fld id="{DE0D4436-E364-443D-92F4-0BA62D2A4894}" type="slidenum">
              <a:rPr lang="zh-TW" altLang="en-US" smtClean="0"/>
              <a:t>5</a:t>
            </a:fld>
            <a:endParaRPr lang="zh-TW" altLang="en-US"/>
          </a:p>
        </p:txBody>
      </p:sp>
    </p:spTree>
    <p:extLst>
      <p:ext uri="{BB962C8B-B14F-4D97-AF65-F5344CB8AC3E}">
        <p14:creationId xmlns:p14="http://schemas.microsoft.com/office/powerpoint/2010/main" val="116998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43F8A65-858D-423A-932F-0EAFBA0070A7}"/>
              </a:ext>
            </a:extLst>
          </p:cNvPr>
          <p:cNvSpPr txBox="1"/>
          <p:nvPr/>
        </p:nvSpPr>
        <p:spPr>
          <a:xfrm>
            <a:off x="6363903" y="1839156"/>
            <a:ext cx="1789680" cy="369332"/>
          </a:xfrm>
          <a:prstGeom prst="rect">
            <a:avLst/>
          </a:prstGeom>
          <a:noFill/>
        </p:spPr>
        <p:txBody>
          <a:bodyPr wrap="square" rtlCol="0">
            <a:spAutoFit/>
          </a:bodyPr>
          <a:lstStyle/>
          <a:p>
            <a:pPr algn="ctr"/>
            <a:r>
              <a:rPr lang="en-US" altLang="zh-TW" b="1" dirty="0">
                <a:latin typeface="Times New Roman" panose="02020603050405020304" pitchFamily="18" charset="0"/>
                <a:cs typeface="Times New Roman" panose="02020603050405020304" pitchFamily="18" charset="0"/>
              </a:rPr>
              <a:t>For buy orders</a:t>
            </a:r>
            <a:endParaRPr lang="zh-TW" altLang="en-US" b="1"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A7844010-B6EF-451E-8584-1DDF3C3CC3F0}"/>
              </a:ext>
            </a:extLst>
          </p:cNvPr>
          <p:cNvSpPr txBox="1"/>
          <p:nvPr/>
        </p:nvSpPr>
        <p:spPr>
          <a:xfrm>
            <a:off x="9534575" y="1839156"/>
            <a:ext cx="1789680" cy="369332"/>
          </a:xfrm>
          <a:prstGeom prst="rect">
            <a:avLst/>
          </a:prstGeom>
          <a:noFill/>
        </p:spPr>
        <p:txBody>
          <a:bodyPr wrap="square" rtlCol="0">
            <a:spAutoFit/>
          </a:bodyPr>
          <a:lstStyle/>
          <a:p>
            <a:pPr algn="ctr"/>
            <a:r>
              <a:rPr lang="en-US" altLang="zh-TW" b="1" dirty="0">
                <a:latin typeface="Times New Roman" panose="02020603050405020304" pitchFamily="18" charset="0"/>
                <a:cs typeface="Times New Roman" panose="02020603050405020304" pitchFamily="18" charset="0"/>
              </a:rPr>
              <a:t>For sell orders</a:t>
            </a:r>
            <a:endParaRPr lang="zh-TW" altLang="en-US" b="1"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3D4C36F2-E553-4748-9D54-3451062C584D}"/>
              </a:ext>
            </a:extLst>
          </p:cNvPr>
          <p:cNvSpPr/>
          <p:nvPr/>
        </p:nvSpPr>
        <p:spPr>
          <a:xfrm>
            <a:off x="541943" y="2137532"/>
            <a:ext cx="5213928" cy="873572"/>
          </a:xfrm>
          <a:prstGeom prst="rect">
            <a:avLst/>
          </a:prstGeom>
        </p:spPr>
        <p:txBody>
          <a:bodyPr wrap="none">
            <a:spAutoFit/>
          </a:bodyPr>
          <a:lstStyle/>
          <a:p>
            <a:pPr>
              <a:lnSpc>
                <a:spcPct val="150000"/>
              </a:lnSpc>
            </a:pPr>
            <a:r>
              <a:rPr lang="en-US" altLang="zh-TW" b="1" dirty="0">
                <a:latin typeface="Times New Roman" panose="02020603050405020304" pitchFamily="18" charset="0"/>
                <a:cs typeface="Times New Roman" panose="02020603050405020304" pitchFamily="18" charset="0"/>
              </a:rPr>
              <a:t>Model 1</a:t>
            </a:r>
            <a:r>
              <a:rPr lang="zh-TW" altLang="en-US" b="1" dirty="0">
                <a:latin typeface="Times New Roman" panose="02020603050405020304" pitchFamily="18" charset="0"/>
                <a:cs typeface="Times New Roman" panose="02020603050405020304" pitchFamily="18" charset="0"/>
              </a:rPr>
              <a:t>：</a:t>
            </a:r>
            <a:endParaRPr lang="en-US" altLang="zh-TW" b="1"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The volume of the order book </a:t>
            </a:r>
            <a:r>
              <a:rPr lang="en-US" altLang="zh-TW" b="1" dirty="0">
                <a:latin typeface="Times New Roman" panose="02020603050405020304" pitchFamily="18" charset="0"/>
                <a:cs typeface="Times New Roman" panose="02020603050405020304" pitchFamily="18" charset="0"/>
              </a:rPr>
              <a:t>recovers exponentially</a:t>
            </a:r>
            <a:endParaRPr lang="zh-TW" altLang="en-US" b="1"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5B545679-3987-441F-B102-708B8F2980E1}"/>
              </a:ext>
            </a:extLst>
          </p:cNvPr>
          <p:cNvSpPr/>
          <p:nvPr/>
        </p:nvSpPr>
        <p:spPr>
          <a:xfrm>
            <a:off x="541943" y="3088806"/>
            <a:ext cx="3813865" cy="873572"/>
          </a:xfrm>
          <a:prstGeom prst="rect">
            <a:avLst/>
          </a:prstGeom>
        </p:spPr>
        <p:txBody>
          <a:bodyPr wrap="none">
            <a:spAutoFit/>
          </a:bodyPr>
          <a:lstStyle/>
          <a:p>
            <a:pPr>
              <a:lnSpc>
                <a:spcPct val="150000"/>
              </a:lnSpc>
            </a:pPr>
            <a:r>
              <a:rPr lang="en-US" altLang="zh-TW" b="1" dirty="0">
                <a:latin typeface="Times New Roman" panose="02020603050405020304" pitchFamily="18" charset="0"/>
                <a:cs typeface="Times New Roman" panose="02020603050405020304" pitchFamily="18" charset="0"/>
              </a:rPr>
              <a:t>Model 2</a:t>
            </a:r>
            <a:r>
              <a:rPr lang="zh-TW" altLang="en-US" b="1" dirty="0">
                <a:latin typeface="Times New Roman" panose="02020603050405020304" pitchFamily="18" charset="0"/>
                <a:cs typeface="Times New Roman" panose="02020603050405020304" pitchFamily="18" charset="0"/>
              </a:rPr>
              <a:t>：</a:t>
            </a:r>
            <a:endParaRPr lang="en-US" altLang="zh-TW" b="1" dirty="0">
              <a:latin typeface="Times New Roman" panose="02020603050405020304" pitchFamily="18" charset="0"/>
              <a:cs typeface="Times New Roman" panose="02020603050405020304" pitchFamily="18" charset="0"/>
            </a:endParaRPr>
          </a:p>
          <a:p>
            <a:pPr>
              <a:lnSpc>
                <a:spcPct val="150000"/>
              </a:lnSpc>
            </a:pPr>
            <a:r>
              <a:rPr lang="en-US" altLang="zh-TW" dirty="0">
                <a:latin typeface="Times New Roman" panose="02020603050405020304" pitchFamily="18" charset="0"/>
                <a:cs typeface="Times New Roman" panose="02020603050405020304" pitchFamily="18" charset="0"/>
              </a:rPr>
              <a:t>The extra spread </a:t>
            </a:r>
            <a:r>
              <a:rPr lang="en-US" altLang="zh-TW" b="1" dirty="0">
                <a:latin typeface="Times New Roman" panose="02020603050405020304" pitchFamily="18" charset="0"/>
                <a:cs typeface="Times New Roman" panose="02020603050405020304" pitchFamily="18" charset="0"/>
              </a:rPr>
              <a:t>decays exponentially</a:t>
            </a:r>
            <a:endParaRPr lang="zh-TW" altLang="en-US" b="1"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3E3F9EEB-C48D-4B36-86CB-9C6DBD4E82DD}"/>
              </a:ext>
            </a:extLst>
          </p:cNvPr>
          <p:cNvPicPr>
            <a:picLocks noChangeAspect="1"/>
          </p:cNvPicPr>
          <p:nvPr/>
        </p:nvPicPr>
        <p:blipFill>
          <a:blip r:embed="rId2"/>
          <a:stretch>
            <a:fillRect/>
          </a:stretch>
        </p:blipFill>
        <p:spPr>
          <a:xfrm>
            <a:off x="9387102" y="2329856"/>
            <a:ext cx="2286503" cy="582411"/>
          </a:xfrm>
          <a:prstGeom prst="rect">
            <a:avLst/>
          </a:prstGeom>
        </p:spPr>
      </p:pic>
      <p:pic>
        <p:nvPicPr>
          <p:cNvPr id="8" name="圖片 7">
            <a:extLst>
              <a:ext uri="{FF2B5EF4-FFF2-40B4-BE49-F238E27FC236}">
                <a16:creationId xmlns:a16="http://schemas.microsoft.com/office/drawing/2014/main" id="{2E36F8BB-ED40-40A7-8BFA-86978CA1B5EE}"/>
              </a:ext>
            </a:extLst>
          </p:cNvPr>
          <p:cNvPicPr>
            <a:picLocks noChangeAspect="1"/>
          </p:cNvPicPr>
          <p:nvPr/>
        </p:nvPicPr>
        <p:blipFill>
          <a:blip r:embed="rId3"/>
          <a:stretch>
            <a:fillRect/>
          </a:stretch>
        </p:blipFill>
        <p:spPr>
          <a:xfrm>
            <a:off x="9411870" y="3437489"/>
            <a:ext cx="2379976" cy="524889"/>
          </a:xfrm>
          <a:prstGeom prst="rect">
            <a:avLst/>
          </a:prstGeom>
        </p:spPr>
      </p:pic>
      <p:pic>
        <p:nvPicPr>
          <p:cNvPr id="9" name="圖片 8">
            <a:extLst>
              <a:ext uri="{FF2B5EF4-FFF2-40B4-BE49-F238E27FC236}">
                <a16:creationId xmlns:a16="http://schemas.microsoft.com/office/drawing/2014/main" id="{CD2DCAD1-5E16-4413-9DB4-C0EBB162006B}"/>
              </a:ext>
            </a:extLst>
          </p:cNvPr>
          <p:cNvPicPr>
            <a:picLocks noChangeAspect="1"/>
          </p:cNvPicPr>
          <p:nvPr/>
        </p:nvPicPr>
        <p:blipFill>
          <a:blip r:embed="rId4"/>
          <a:stretch>
            <a:fillRect/>
          </a:stretch>
        </p:blipFill>
        <p:spPr>
          <a:xfrm>
            <a:off x="6247878" y="2398210"/>
            <a:ext cx="2329644" cy="557245"/>
          </a:xfrm>
          <a:prstGeom prst="rect">
            <a:avLst/>
          </a:prstGeom>
        </p:spPr>
      </p:pic>
      <p:pic>
        <p:nvPicPr>
          <p:cNvPr id="10" name="圖片 9">
            <a:extLst>
              <a:ext uri="{FF2B5EF4-FFF2-40B4-BE49-F238E27FC236}">
                <a16:creationId xmlns:a16="http://schemas.microsoft.com/office/drawing/2014/main" id="{1594CDC3-B709-4736-947B-6C74D36686D0}"/>
              </a:ext>
            </a:extLst>
          </p:cNvPr>
          <p:cNvPicPr>
            <a:picLocks noChangeAspect="1"/>
          </p:cNvPicPr>
          <p:nvPr/>
        </p:nvPicPr>
        <p:blipFill>
          <a:blip r:embed="rId5"/>
          <a:stretch>
            <a:fillRect/>
          </a:stretch>
        </p:blipFill>
        <p:spPr>
          <a:xfrm>
            <a:off x="6247878" y="3390753"/>
            <a:ext cx="2401547" cy="618363"/>
          </a:xfrm>
          <a:prstGeom prst="rect">
            <a:avLst/>
          </a:prstGeom>
        </p:spPr>
      </p:pic>
      <p:sp>
        <p:nvSpPr>
          <p:cNvPr id="11" name="矩形 10">
            <a:extLst>
              <a:ext uri="{FF2B5EF4-FFF2-40B4-BE49-F238E27FC236}">
                <a16:creationId xmlns:a16="http://schemas.microsoft.com/office/drawing/2014/main" id="{7733C092-099E-4225-BB9C-FB6EB64909B9}"/>
              </a:ext>
            </a:extLst>
          </p:cNvPr>
          <p:cNvSpPr/>
          <p:nvPr/>
        </p:nvSpPr>
        <p:spPr>
          <a:xfrm>
            <a:off x="541943" y="1341816"/>
            <a:ext cx="6042680"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If the large trader is inactive during the time interval [t, t + s]</a:t>
            </a:r>
            <a:r>
              <a:rPr lang="zh-TW"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531BDB15-A776-4B6A-894C-5BD88DE7FB7F}"/>
                  </a:ext>
                </a:extLst>
              </p:cNvPr>
              <p:cNvSpPr/>
              <p:nvPr/>
            </p:nvSpPr>
            <p:spPr>
              <a:xfrm>
                <a:off x="518395" y="4444414"/>
                <a:ext cx="11155210" cy="2139560"/>
              </a:xfrm>
              <a:prstGeom prst="rect">
                <a:avLst/>
              </a:prstGeom>
            </p:spPr>
            <p:txBody>
              <a:bodyPr wrap="square">
                <a:spAutoFit/>
              </a:bodyPr>
              <a:lstStyle/>
              <a:p>
                <a:pPr>
                  <a:lnSpc>
                    <a:spcPct val="150000"/>
                  </a:lnSpc>
                </a:pP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𝑡</m:t>
                        </m:r>
                      </m:sub>
                      <m:sup>
                        <m:r>
                          <a:rPr lang="en-US" altLang="zh-TW" i="1">
                            <a:latin typeface="Cambria Math" panose="02040503050406030204" pitchFamily="18" charset="0"/>
                          </a:rPr>
                          <m:t>𝐴</m:t>
                        </m:r>
                      </m:sup>
                    </m:sSubSup>
                    <m:r>
                      <a:rPr lang="en-US" altLang="zh-TW" i="1">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𝐴</m:t>
                        </m:r>
                      </m:e>
                      <m:sub>
                        <m:r>
                          <a:rPr lang="en-US" altLang="zh-TW" i="1">
                            <a:latin typeface="Cambria Math" panose="02040503050406030204" pitchFamily="18" charset="0"/>
                          </a:rPr>
                          <m:t>𝑡</m:t>
                        </m:r>
                      </m:sub>
                    </m:sSub>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𝐴</m:t>
                        </m:r>
                      </m:e>
                      <m:sub>
                        <m:r>
                          <a:rPr lang="en-US" altLang="zh-TW" i="1">
                            <a:latin typeface="Cambria Math" panose="02040503050406030204" pitchFamily="18" charset="0"/>
                          </a:rPr>
                          <m:t>𝑡</m:t>
                        </m:r>
                      </m:sub>
                      <m:sup>
                        <m:r>
                          <a:rPr lang="en-US" altLang="zh-TW" i="1">
                            <a:latin typeface="Cambria Math" panose="02040503050406030204" pitchFamily="18" charset="0"/>
                          </a:rPr>
                          <m:t>0</m:t>
                        </m:r>
                      </m:sup>
                    </m:sSubSup>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the </a:t>
                </a:r>
                <a:r>
                  <a:rPr lang="en-US" altLang="zh-TW" i="1" dirty="0">
                    <a:latin typeface="Times New Roman" panose="02020603050405020304" pitchFamily="18" charset="0"/>
                    <a:cs typeface="Times New Roman" panose="02020603050405020304" pitchFamily="18" charset="0"/>
                  </a:rPr>
                  <a:t>extra spread </a:t>
                </a:r>
                <a:r>
                  <a:rPr lang="en-US" altLang="zh-TW" dirty="0">
                    <a:latin typeface="Times New Roman" panose="02020603050405020304" pitchFamily="18" charset="0"/>
                    <a:cs typeface="Times New Roman" panose="02020603050405020304" pitchFamily="18" charset="0"/>
                  </a:rPr>
                  <a:t>caused by the actions of the large trader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o</a:t>
                </a:r>
                <a:endParaRPr lang="en-US" altLang="zh-TW" i="1"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𝑡</m:t>
                        </m:r>
                      </m:sub>
                      <m:sup>
                        <m:r>
                          <a:rPr lang="en-US" altLang="zh-TW" i="1">
                            <a:latin typeface="Cambria Math" panose="02040503050406030204" pitchFamily="18" charset="0"/>
                          </a:rPr>
                          <m:t>𝐵</m:t>
                        </m:r>
                      </m:sup>
                    </m:sSubSup>
                    <m:r>
                      <a:rPr lang="en-US" altLang="zh-TW" i="1">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𝐵</m:t>
                        </m:r>
                      </m:e>
                      <m:sub>
                        <m:r>
                          <a:rPr lang="en-US" altLang="zh-TW" i="1">
                            <a:latin typeface="Cambria Math" panose="02040503050406030204" pitchFamily="18" charset="0"/>
                          </a:rPr>
                          <m:t>𝑡</m:t>
                        </m:r>
                      </m:sub>
                    </m:sSub>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𝐵</m:t>
                        </m:r>
                      </m:e>
                      <m:sub>
                        <m:r>
                          <a:rPr lang="en-US" altLang="zh-TW" i="1">
                            <a:latin typeface="Cambria Math" panose="02040503050406030204" pitchFamily="18" charset="0"/>
                          </a:rPr>
                          <m:t>𝑡</m:t>
                        </m:r>
                      </m:sub>
                      <m:sup>
                        <m:r>
                          <a:rPr lang="en-US" altLang="zh-TW" i="1">
                            <a:latin typeface="Cambria Math" panose="02040503050406030204" pitchFamily="18" charset="0"/>
                          </a:rPr>
                          <m:t>0</m:t>
                        </m:r>
                      </m:sup>
                    </m:sSubSup>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the </a:t>
                </a:r>
                <a:r>
                  <a:rPr lang="en-US" altLang="zh-TW" i="1" dirty="0">
                    <a:latin typeface="Times New Roman" panose="02020603050405020304" pitchFamily="18" charset="0"/>
                    <a:cs typeface="Times New Roman" panose="02020603050405020304" pitchFamily="18" charset="0"/>
                  </a:rPr>
                  <a:t>extra spread </a:t>
                </a:r>
                <a:r>
                  <a:rPr lang="en-US" altLang="zh-TW" dirty="0">
                    <a:latin typeface="Times New Roman" panose="02020603050405020304" pitchFamily="18" charset="0"/>
                    <a:cs typeface="Times New Roman" panose="02020603050405020304" pitchFamily="18" charset="0"/>
                  </a:rPr>
                  <a:t>caused by the actions of the large trader, which usually will be negative.</a:t>
                </a:r>
              </a:p>
              <a:p>
                <a:pPr>
                  <a:lnSpc>
                    <a:spcPct val="150000"/>
                  </a:lnSpc>
                </a:pP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𝐸</m:t>
                        </m:r>
                      </m:e>
                      <m:sub>
                        <m:r>
                          <a:rPr lang="en-US" altLang="zh-TW" i="1">
                            <a:latin typeface="Cambria Math" panose="02040503050406030204" pitchFamily="18" charset="0"/>
                          </a:rPr>
                          <m:t>𝑡</m:t>
                        </m:r>
                      </m:sub>
                      <m:sup>
                        <m:r>
                          <a:rPr lang="en-US" altLang="zh-TW" i="1">
                            <a:latin typeface="Cambria Math" panose="02040503050406030204" pitchFamily="18" charset="0"/>
                          </a:rPr>
                          <m:t>𝐴</m:t>
                        </m:r>
                      </m:sup>
                    </m:sSubSup>
                    <m:r>
                      <a:rPr lang="en-US" altLang="zh-TW" i="1">
                        <a:latin typeface="Cambria Math" panose="02040503050406030204" pitchFamily="18" charset="0"/>
                      </a:rPr>
                      <m:t> </m:t>
                    </m:r>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represents the number of shares ‘already eaten up’ at time t. </a:t>
                </a:r>
                <a:endParaRPr lang="zh-TW" altLang="en-US"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𝐸</m:t>
                        </m:r>
                      </m:e>
                      <m:sub>
                        <m:r>
                          <a:rPr lang="en-US" altLang="zh-TW" i="1">
                            <a:latin typeface="Cambria Math" panose="02040503050406030204" pitchFamily="18" charset="0"/>
                          </a:rPr>
                          <m:t>𝑡</m:t>
                        </m:r>
                      </m:sub>
                      <m:sup>
                        <m:r>
                          <a:rPr lang="en-US" altLang="zh-TW" b="0" i="1" smtClean="0">
                            <a:latin typeface="Cambria Math" panose="02040503050406030204" pitchFamily="18" charset="0"/>
                          </a:rPr>
                          <m:t>𝐵</m:t>
                        </m:r>
                      </m:sup>
                    </m:sSubSup>
                    <m:r>
                      <a:rPr lang="en-US" altLang="zh-TW" i="1">
                        <a:latin typeface="Cambria Math" panose="02040503050406030204" pitchFamily="18" charset="0"/>
                      </a:rPr>
                      <m:t> </m:t>
                    </m:r>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represents the number of shares ‘already eaten up’ at time t. </a:t>
                </a:r>
              </a:p>
              <a:p>
                <a:pPr>
                  <a:lnSpc>
                    <a:spcPct val="150000"/>
                  </a:lnSpc>
                </a:pPr>
                <a14:m>
                  <m:oMath xmlns:m="http://schemas.openxmlformats.org/officeDocument/2006/math">
                    <m:r>
                      <a:rPr lang="en-US" altLang="zh-TW" i="1">
                        <a:latin typeface="Cambria Math" panose="02040503050406030204" pitchFamily="18" charset="0"/>
                      </a:rPr>
                      <m:t>𝜌</m:t>
                    </m:r>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resilience speed, a positive constant</a:t>
                </a:r>
                <a:endParaRPr lang="zh-TW" altLang="en-US" dirty="0">
                  <a:latin typeface="Times New Roman" panose="02020603050405020304" pitchFamily="18" charset="0"/>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531BDB15-A776-4B6A-894C-5BD88DE7FB7F}"/>
                  </a:ext>
                </a:extLst>
              </p:cNvPr>
              <p:cNvSpPr>
                <a:spLocks noRot="1" noChangeAspect="1" noMove="1" noResize="1" noEditPoints="1" noAdjustHandles="1" noChangeArrowheads="1" noChangeShapeType="1" noTextEdit="1"/>
              </p:cNvSpPr>
              <p:nvPr/>
            </p:nvSpPr>
            <p:spPr>
              <a:xfrm>
                <a:off x="518395" y="4444414"/>
                <a:ext cx="11155210" cy="2139560"/>
              </a:xfrm>
              <a:prstGeom prst="rect">
                <a:avLst/>
              </a:prstGeom>
              <a:blipFill>
                <a:blip r:embed="rId6"/>
                <a:stretch>
                  <a:fillRect b="-3704"/>
                </a:stretch>
              </a:blipFill>
            </p:spPr>
            <p:txBody>
              <a:bodyPr/>
              <a:lstStyle/>
              <a:p>
                <a:r>
                  <a:rPr lang="zh-TW" altLang="en-US">
                    <a:noFill/>
                  </a:rPr>
                  <a:t> </a:t>
                </a:r>
              </a:p>
            </p:txBody>
          </p:sp>
        </mc:Fallback>
      </mc:AlternateContent>
      <p:sp>
        <p:nvSpPr>
          <p:cNvPr id="13" name="矩形 12">
            <a:extLst>
              <a:ext uri="{FF2B5EF4-FFF2-40B4-BE49-F238E27FC236}">
                <a16:creationId xmlns:a16="http://schemas.microsoft.com/office/drawing/2014/main" id="{550B292B-45FA-4E26-9575-0ED7552F78A1}"/>
              </a:ext>
            </a:extLst>
          </p:cNvPr>
          <p:cNvSpPr/>
          <p:nvPr/>
        </p:nvSpPr>
        <p:spPr>
          <a:xfrm>
            <a:off x="359275" y="570926"/>
            <a:ext cx="1260281"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Models</a:t>
            </a:r>
            <a:endParaRPr lang="zh-TW" altLang="en-US" sz="2800" dirty="0">
              <a:latin typeface="Times New Roman" panose="02020603050405020304" pitchFamily="18" charset="0"/>
              <a:cs typeface="Times New Roman" panose="02020603050405020304" pitchFamily="18" charset="0"/>
            </a:endParaRPr>
          </a:p>
        </p:txBody>
      </p:sp>
      <p:sp>
        <p:nvSpPr>
          <p:cNvPr id="14" name="投影片編號版面配置區 13">
            <a:extLst>
              <a:ext uri="{FF2B5EF4-FFF2-40B4-BE49-F238E27FC236}">
                <a16:creationId xmlns:a16="http://schemas.microsoft.com/office/drawing/2014/main" id="{E43C4E55-A25A-48D9-8B43-1CD5802509A2}"/>
              </a:ext>
            </a:extLst>
          </p:cNvPr>
          <p:cNvSpPr>
            <a:spLocks noGrp="1"/>
          </p:cNvSpPr>
          <p:nvPr>
            <p:ph type="sldNum" sz="quarter" idx="12"/>
          </p:nvPr>
        </p:nvSpPr>
        <p:spPr/>
        <p:txBody>
          <a:bodyPr/>
          <a:lstStyle/>
          <a:p>
            <a:fld id="{DE0D4436-E364-443D-92F4-0BA62D2A4894}" type="slidenum">
              <a:rPr lang="zh-TW" altLang="en-US" smtClean="0"/>
              <a:t>6</a:t>
            </a:fld>
            <a:endParaRPr lang="zh-TW" altLang="en-US"/>
          </a:p>
        </p:txBody>
      </p:sp>
    </p:spTree>
    <p:extLst>
      <p:ext uri="{BB962C8B-B14F-4D97-AF65-F5344CB8AC3E}">
        <p14:creationId xmlns:p14="http://schemas.microsoft.com/office/powerpoint/2010/main" val="61957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手繪多邊形: 圖案 1">
            <a:extLst>
              <a:ext uri="{FF2B5EF4-FFF2-40B4-BE49-F238E27FC236}">
                <a16:creationId xmlns:a16="http://schemas.microsoft.com/office/drawing/2014/main" id="{8D3EE0F3-245C-4BF0-9369-3ABEEEF427F0}"/>
              </a:ext>
            </a:extLst>
          </p:cNvPr>
          <p:cNvSpPr/>
          <p:nvPr/>
        </p:nvSpPr>
        <p:spPr>
          <a:xfrm>
            <a:off x="1318825" y="2526384"/>
            <a:ext cx="1867435" cy="932502"/>
          </a:xfrm>
          <a:custGeom>
            <a:avLst/>
            <a:gdLst>
              <a:gd name="connsiteX0" fmla="*/ 0 w 1866507"/>
              <a:gd name="connsiteY0" fmla="*/ 0 h 914400"/>
              <a:gd name="connsiteX1" fmla="*/ 28280 w 1866507"/>
              <a:gd name="connsiteY1" fmla="*/ 914400 h 914400"/>
              <a:gd name="connsiteX2" fmla="*/ 1866507 w 1866507"/>
              <a:gd name="connsiteY2" fmla="*/ 914400 h 914400"/>
              <a:gd name="connsiteX3" fmla="*/ 1857080 w 1866507"/>
              <a:gd name="connsiteY3" fmla="*/ 414779 h 914400"/>
              <a:gd name="connsiteX4" fmla="*/ 0 w 186650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07" h="914400">
                <a:moveTo>
                  <a:pt x="0" y="0"/>
                </a:moveTo>
                <a:lnTo>
                  <a:pt x="28280" y="914400"/>
                </a:lnTo>
                <a:lnTo>
                  <a:pt x="1866507" y="914400"/>
                </a:lnTo>
                <a:lnTo>
                  <a:pt x="1857080" y="41477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B9318BA0-8D6D-4EAF-8030-14D28F782426}"/>
              </a:ext>
            </a:extLst>
          </p:cNvPr>
          <p:cNvSpPr txBox="1"/>
          <p:nvPr/>
        </p:nvSpPr>
        <p:spPr>
          <a:xfrm>
            <a:off x="575856" y="2548044"/>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grpSp>
        <p:nvGrpSpPr>
          <p:cNvPr id="4" name="群組 3">
            <a:extLst>
              <a:ext uri="{FF2B5EF4-FFF2-40B4-BE49-F238E27FC236}">
                <a16:creationId xmlns:a16="http://schemas.microsoft.com/office/drawing/2014/main" id="{95C4C9B6-265D-40B9-AC9E-58B4AA340ACF}"/>
              </a:ext>
            </a:extLst>
          </p:cNvPr>
          <p:cNvGrpSpPr/>
          <p:nvPr/>
        </p:nvGrpSpPr>
        <p:grpSpPr>
          <a:xfrm>
            <a:off x="800014" y="1780194"/>
            <a:ext cx="2569659" cy="2064197"/>
            <a:chOff x="5891040" y="989814"/>
            <a:chExt cx="3533946" cy="2775482"/>
          </a:xfrm>
        </p:grpSpPr>
        <p:sp>
          <p:nvSpPr>
            <p:cNvPr id="5" name="文字方塊 4">
              <a:extLst>
                <a:ext uri="{FF2B5EF4-FFF2-40B4-BE49-F238E27FC236}">
                  <a16:creationId xmlns:a16="http://schemas.microsoft.com/office/drawing/2014/main" id="{16DDFC99-BCE5-4F11-9123-7B6F0F4B1BBF}"/>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DF13BC55-E5FC-4743-ADE4-6201F0DF410B}"/>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7" name="群組 6">
              <a:extLst>
                <a:ext uri="{FF2B5EF4-FFF2-40B4-BE49-F238E27FC236}">
                  <a16:creationId xmlns:a16="http://schemas.microsoft.com/office/drawing/2014/main" id="{0AD15E35-B5AB-4D16-9E27-1B6386B19086}"/>
                </a:ext>
              </a:extLst>
            </p:cNvPr>
            <p:cNvGrpSpPr/>
            <p:nvPr/>
          </p:nvGrpSpPr>
          <p:grpSpPr>
            <a:xfrm>
              <a:off x="6409132" y="989814"/>
              <a:ext cx="3015854" cy="2399864"/>
              <a:chOff x="6409132" y="989814"/>
              <a:chExt cx="3015854" cy="2399864"/>
            </a:xfrm>
          </p:grpSpPr>
          <p:cxnSp>
            <p:nvCxnSpPr>
              <p:cNvPr id="8" name="直線單箭頭接點 7">
                <a:extLst>
                  <a:ext uri="{FF2B5EF4-FFF2-40B4-BE49-F238E27FC236}">
                    <a16:creationId xmlns:a16="http://schemas.microsoft.com/office/drawing/2014/main" id="{00085300-E2C3-415C-855D-A3CA746F0158}"/>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EA3D71B2-9051-43A6-B56A-8B63D539CA9C}"/>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圖案 9">
                <a:extLst>
                  <a:ext uri="{FF2B5EF4-FFF2-40B4-BE49-F238E27FC236}">
                    <a16:creationId xmlns:a16="http://schemas.microsoft.com/office/drawing/2014/main" id="{CC3608B2-BDDF-4FE9-B32D-C3EBB9FCFE69}"/>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sp>
        <p:nvSpPr>
          <p:cNvPr id="11" name="文字方塊 10">
            <a:extLst>
              <a:ext uri="{FF2B5EF4-FFF2-40B4-BE49-F238E27FC236}">
                <a16:creationId xmlns:a16="http://schemas.microsoft.com/office/drawing/2014/main" id="{1B1A3B47-88DC-4636-8B4A-86A607A4B787}"/>
              </a:ext>
            </a:extLst>
          </p:cNvPr>
          <p:cNvSpPr txBox="1"/>
          <p:nvPr/>
        </p:nvSpPr>
        <p:spPr>
          <a:xfrm>
            <a:off x="3977728" y="2541336"/>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A7E0BECB-1C5C-424F-80AC-4ACAE744E2F8}"/>
              </a:ext>
            </a:extLst>
          </p:cNvPr>
          <p:cNvSpPr txBox="1"/>
          <p:nvPr/>
        </p:nvSpPr>
        <p:spPr>
          <a:xfrm>
            <a:off x="575856" y="5013175"/>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D9FD7155-1528-49C4-9854-B82E843F83F4}"/>
              </a:ext>
            </a:extLst>
          </p:cNvPr>
          <p:cNvSpPr txBox="1"/>
          <p:nvPr/>
        </p:nvSpPr>
        <p:spPr>
          <a:xfrm>
            <a:off x="4040831" y="4971444"/>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grpSp>
        <p:nvGrpSpPr>
          <p:cNvPr id="14" name="群組 13">
            <a:extLst>
              <a:ext uri="{FF2B5EF4-FFF2-40B4-BE49-F238E27FC236}">
                <a16:creationId xmlns:a16="http://schemas.microsoft.com/office/drawing/2014/main" id="{6A319000-8718-467A-BDF5-BEB11F781DDD}"/>
              </a:ext>
            </a:extLst>
          </p:cNvPr>
          <p:cNvGrpSpPr/>
          <p:nvPr/>
        </p:nvGrpSpPr>
        <p:grpSpPr>
          <a:xfrm>
            <a:off x="4315581" y="1788862"/>
            <a:ext cx="2569659" cy="2064197"/>
            <a:chOff x="5891040" y="989814"/>
            <a:chExt cx="3533946" cy="2775482"/>
          </a:xfrm>
        </p:grpSpPr>
        <p:sp>
          <p:nvSpPr>
            <p:cNvPr id="15" name="文字方塊 14">
              <a:extLst>
                <a:ext uri="{FF2B5EF4-FFF2-40B4-BE49-F238E27FC236}">
                  <a16:creationId xmlns:a16="http://schemas.microsoft.com/office/drawing/2014/main" id="{47CE16A9-2848-4553-9F0F-DDD3935A51A4}"/>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F7D06085-220B-4E25-B68D-568E58F2696C}"/>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17" name="群組 16">
              <a:extLst>
                <a:ext uri="{FF2B5EF4-FFF2-40B4-BE49-F238E27FC236}">
                  <a16:creationId xmlns:a16="http://schemas.microsoft.com/office/drawing/2014/main" id="{D50A8601-C826-449E-853F-AFD663D281A6}"/>
                </a:ext>
              </a:extLst>
            </p:cNvPr>
            <p:cNvGrpSpPr/>
            <p:nvPr/>
          </p:nvGrpSpPr>
          <p:grpSpPr>
            <a:xfrm>
              <a:off x="6409132" y="989814"/>
              <a:ext cx="3015854" cy="2399864"/>
              <a:chOff x="6409132" y="989814"/>
              <a:chExt cx="3015854" cy="2399864"/>
            </a:xfrm>
          </p:grpSpPr>
          <p:cxnSp>
            <p:nvCxnSpPr>
              <p:cNvPr id="18" name="直線單箭頭接點 17">
                <a:extLst>
                  <a:ext uri="{FF2B5EF4-FFF2-40B4-BE49-F238E27FC236}">
                    <a16:creationId xmlns:a16="http://schemas.microsoft.com/office/drawing/2014/main" id="{D9C4E820-F6F4-4FD4-BA74-1BA5FAA15A4A}"/>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828EA943-DE7A-4EAD-B34E-AE6C0C587635}"/>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手繪多邊形: 圖案 19">
                <a:extLst>
                  <a:ext uri="{FF2B5EF4-FFF2-40B4-BE49-F238E27FC236}">
                    <a16:creationId xmlns:a16="http://schemas.microsoft.com/office/drawing/2014/main" id="{4D59DBE2-743F-413D-A361-9C67131A2028}"/>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21" name="直線接點 20">
            <a:extLst>
              <a:ext uri="{FF2B5EF4-FFF2-40B4-BE49-F238E27FC236}">
                <a16:creationId xmlns:a16="http://schemas.microsoft.com/office/drawing/2014/main" id="{5F8B1114-72A8-4F87-9E65-A8A4C656048E}"/>
              </a:ext>
            </a:extLst>
          </p:cNvPr>
          <p:cNvCxnSpPr/>
          <p:nvPr/>
        </p:nvCxnSpPr>
        <p:spPr>
          <a:xfrm>
            <a:off x="5977308" y="2689512"/>
            <a:ext cx="0" cy="8024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E9162DD4-C56D-4FC8-8C0A-D1ACA1CDF818}"/>
                  </a:ext>
                </a:extLst>
              </p:cNvPr>
              <p:cNvSpPr txBox="1"/>
              <p:nvPr/>
            </p:nvSpPr>
            <p:spPr>
              <a:xfrm>
                <a:off x="5000629" y="2845476"/>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b="0" i="1" dirty="0" smtClean="0">
                              <a:solidFill>
                                <a:srgbClr val="FF0000"/>
                              </a:solidFill>
                              <a:latin typeface="Cambria Math" panose="02040503050406030204" pitchFamily="18" charset="0"/>
                            </a:rPr>
                          </m:ctrlPr>
                        </m:sSubPr>
                        <m:e>
                          <m:r>
                            <a:rPr lang="en-US" altLang="zh-TW" i="1" dirty="0" smtClean="0">
                              <a:solidFill>
                                <a:srgbClr val="FF0000"/>
                              </a:solidFill>
                              <a:latin typeface="Cambria Math" panose="02040503050406030204" pitchFamily="18" charset="0"/>
                            </a:rPr>
                            <m:t>𝑥</m:t>
                          </m:r>
                        </m:e>
                        <m:sub>
                          <m:r>
                            <a:rPr lang="en-US" altLang="zh-TW" i="1" dirty="0" smtClean="0">
                              <a:solidFill>
                                <a:srgbClr val="FF0000"/>
                              </a:solidFill>
                              <a:latin typeface="Cambria Math" panose="02040503050406030204" pitchFamily="18" charset="0"/>
                            </a:rPr>
                            <m:t>0</m:t>
                          </m:r>
                        </m:sub>
                      </m:sSub>
                    </m:oMath>
                  </m:oMathPara>
                </a14:m>
                <a:endParaRPr lang="zh-TW"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2" name="文字方塊 21">
                <a:extLst>
                  <a:ext uri="{FF2B5EF4-FFF2-40B4-BE49-F238E27FC236}">
                    <a16:creationId xmlns:a16="http://schemas.microsoft.com/office/drawing/2014/main" id="{E9162DD4-C56D-4FC8-8C0A-D1ACA1CDF818}"/>
                  </a:ext>
                </a:extLst>
              </p:cNvPr>
              <p:cNvSpPr txBox="1">
                <a:spLocks noRot="1" noChangeAspect="1" noMove="1" noResize="1" noEditPoints="1" noAdjustHandles="1" noChangeArrowheads="1" noChangeShapeType="1" noTextEdit="1"/>
              </p:cNvSpPr>
              <p:nvPr/>
            </p:nvSpPr>
            <p:spPr>
              <a:xfrm>
                <a:off x="5000629" y="2845476"/>
                <a:ext cx="805855" cy="369332"/>
              </a:xfrm>
              <a:prstGeom prst="rect">
                <a:avLst/>
              </a:prstGeom>
              <a:blipFill>
                <a:blip r:embed="rId2"/>
                <a:stretch>
                  <a:fillRect b="-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87A553D8-B5B8-46AE-8E3C-D6958880BDD7}"/>
                  </a:ext>
                </a:extLst>
              </p:cNvPr>
              <p:cNvSpPr txBox="1"/>
              <p:nvPr/>
            </p:nvSpPr>
            <p:spPr>
              <a:xfrm>
                <a:off x="5467385" y="3529810"/>
                <a:ext cx="678199" cy="394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𝐷</m:t>
                          </m:r>
                        </m:e>
                        <m:sub>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𝑡</m:t>
                              </m:r>
                            </m:e>
                            <m:sub>
                              <m:r>
                                <a:rPr lang="en-US" altLang="zh-TW" b="0" i="1" dirty="0" smtClean="0">
                                  <a:latin typeface="Cambria Math" panose="02040503050406030204" pitchFamily="18" charset="0"/>
                                </a:rPr>
                                <m:t>0</m:t>
                              </m:r>
                            </m:sub>
                          </m:sSub>
                          <m:r>
                            <a:rPr lang="en-US" altLang="zh-TW" b="0" i="1" dirty="0" smtClean="0">
                              <a:latin typeface="Cambria Math" panose="02040503050406030204" pitchFamily="18" charset="0"/>
                            </a:rPr>
                            <m:t>+</m:t>
                          </m:r>
                        </m:sub>
                      </m:sSub>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23" name="文字方塊 22">
                <a:extLst>
                  <a:ext uri="{FF2B5EF4-FFF2-40B4-BE49-F238E27FC236}">
                    <a16:creationId xmlns:a16="http://schemas.microsoft.com/office/drawing/2014/main" id="{87A553D8-B5B8-46AE-8E3C-D6958880BDD7}"/>
                  </a:ext>
                </a:extLst>
              </p:cNvPr>
              <p:cNvSpPr txBox="1">
                <a:spLocks noRot="1" noChangeAspect="1" noMove="1" noResize="1" noEditPoints="1" noAdjustHandles="1" noChangeArrowheads="1" noChangeShapeType="1" noTextEdit="1"/>
              </p:cNvSpPr>
              <p:nvPr/>
            </p:nvSpPr>
            <p:spPr>
              <a:xfrm>
                <a:off x="5467385" y="3529810"/>
                <a:ext cx="678199" cy="394660"/>
              </a:xfrm>
              <a:prstGeom prst="rect">
                <a:avLst/>
              </a:prstGeom>
              <a:blipFill>
                <a:blip r:embed="rId3"/>
                <a:stretch>
                  <a:fillRect/>
                </a:stretch>
              </a:blipFill>
            </p:spPr>
            <p:txBody>
              <a:bodyPr/>
              <a:lstStyle/>
              <a:p>
                <a:r>
                  <a:rPr lang="zh-TW" altLang="en-US">
                    <a:noFill/>
                  </a:rPr>
                  <a:t> </a:t>
                </a:r>
              </a:p>
            </p:txBody>
          </p:sp>
        </mc:Fallback>
      </mc:AlternateContent>
      <p:grpSp>
        <p:nvGrpSpPr>
          <p:cNvPr id="24" name="群組 23">
            <a:extLst>
              <a:ext uri="{FF2B5EF4-FFF2-40B4-BE49-F238E27FC236}">
                <a16:creationId xmlns:a16="http://schemas.microsoft.com/office/drawing/2014/main" id="{1B0A2526-69C4-463C-B143-A0DD1A26966F}"/>
              </a:ext>
            </a:extLst>
          </p:cNvPr>
          <p:cNvGrpSpPr/>
          <p:nvPr/>
        </p:nvGrpSpPr>
        <p:grpSpPr>
          <a:xfrm>
            <a:off x="819863" y="4219945"/>
            <a:ext cx="2569659" cy="2064197"/>
            <a:chOff x="5891040" y="989814"/>
            <a:chExt cx="3533946" cy="2775482"/>
          </a:xfrm>
        </p:grpSpPr>
        <p:sp>
          <p:nvSpPr>
            <p:cNvPr id="25" name="文字方塊 24">
              <a:extLst>
                <a:ext uri="{FF2B5EF4-FFF2-40B4-BE49-F238E27FC236}">
                  <a16:creationId xmlns:a16="http://schemas.microsoft.com/office/drawing/2014/main" id="{964298FC-6369-4F73-864B-9CB595B024B4}"/>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26" name="文字方塊 25">
              <a:extLst>
                <a:ext uri="{FF2B5EF4-FFF2-40B4-BE49-F238E27FC236}">
                  <a16:creationId xmlns:a16="http://schemas.microsoft.com/office/drawing/2014/main" id="{77C05628-69EF-482B-AD16-C1D5DC075A5F}"/>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27" name="群組 26">
              <a:extLst>
                <a:ext uri="{FF2B5EF4-FFF2-40B4-BE49-F238E27FC236}">
                  <a16:creationId xmlns:a16="http://schemas.microsoft.com/office/drawing/2014/main" id="{FA4CEBF2-863E-4B8A-AB8A-09D5E867E2D8}"/>
                </a:ext>
              </a:extLst>
            </p:cNvPr>
            <p:cNvGrpSpPr/>
            <p:nvPr/>
          </p:nvGrpSpPr>
          <p:grpSpPr>
            <a:xfrm>
              <a:off x="6409132" y="989814"/>
              <a:ext cx="3015854" cy="2399864"/>
              <a:chOff x="6409132" y="989814"/>
              <a:chExt cx="3015854" cy="2399864"/>
            </a:xfrm>
          </p:grpSpPr>
          <p:cxnSp>
            <p:nvCxnSpPr>
              <p:cNvPr id="28" name="直線單箭頭接點 27">
                <a:extLst>
                  <a:ext uri="{FF2B5EF4-FFF2-40B4-BE49-F238E27FC236}">
                    <a16:creationId xmlns:a16="http://schemas.microsoft.com/office/drawing/2014/main" id="{F15BE36F-14FE-47CC-A365-25E8BAE53EF7}"/>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805E0C33-980B-44BD-A864-F29F38F4074D}"/>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手繪多邊形: 圖案 29">
                <a:extLst>
                  <a:ext uri="{FF2B5EF4-FFF2-40B4-BE49-F238E27FC236}">
                    <a16:creationId xmlns:a16="http://schemas.microsoft.com/office/drawing/2014/main" id="{B31C803A-A388-4C4D-8867-B07591562889}"/>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31" name="直線接點 30">
            <a:extLst>
              <a:ext uri="{FF2B5EF4-FFF2-40B4-BE49-F238E27FC236}">
                <a16:creationId xmlns:a16="http://schemas.microsoft.com/office/drawing/2014/main" id="{AB27E53F-AB19-446F-A980-2CBFF9A797A0}"/>
              </a:ext>
            </a:extLst>
          </p:cNvPr>
          <p:cNvCxnSpPr>
            <a:cxnSpLocks/>
          </p:cNvCxnSpPr>
          <p:nvPr/>
        </p:nvCxnSpPr>
        <p:spPr>
          <a:xfrm>
            <a:off x="2120617" y="5055557"/>
            <a:ext cx="0" cy="8592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A5710F45-33B6-413B-ABA0-BD48F0BBB7F3}"/>
                  </a:ext>
                </a:extLst>
              </p:cNvPr>
              <p:cNvSpPr txBox="1"/>
              <p:nvPr/>
            </p:nvSpPr>
            <p:spPr>
              <a:xfrm>
                <a:off x="1318825" y="5191535"/>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i="1" dirty="0" smtClean="0">
                          <a:solidFill>
                            <a:srgbClr val="FFC000"/>
                          </a:solidFill>
                          <a:latin typeface="Cambria Math" panose="02040503050406030204" pitchFamily="18" charset="0"/>
                        </a:rPr>
                        <m:t>𝐹</m:t>
                      </m:r>
                      <m:r>
                        <a:rPr lang="en-US" altLang="zh-TW" i="1" dirty="0" smtClean="0">
                          <a:solidFill>
                            <a:srgbClr val="FFC000"/>
                          </a:solidFill>
                          <a:latin typeface="Cambria Math" panose="02040503050406030204" pitchFamily="18" charset="0"/>
                        </a:rPr>
                        <m:t>(</m:t>
                      </m:r>
                      <m:sSub>
                        <m:sSubPr>
                          <m:ctrlPr>
                            <a:rPr lang="en-US" altLang="zh-TW" b="0" i="1" dirty="0" smtClean="0">
                              <a:solidFill>
                                <a:srgbClr val="FFC000"/>
                              </a:solidFill>
                              <a:latin typeface="Cambria Math" panose="02040503050406030204" pitchFamily="18" charset="0"/>
                            </a:rPr>
                          </m:ctrlPr>
                        </m:sSubPr>
                        <m:e>
                          <m:r>
                            <a:rPr lang="en-US" altLang="zh-TW" i="1" dirty="0" smtClean="0">
                              <a:solidFill>
                                <a:srgbClr val="FFC000"/>
                              </a:solidFill>
                              <a:latin typeface="Cambria Math" panose="02040503050406030204" pitchFamily="18" charset="0"/>
                            </a:rPr>
                            <m:t>𝐷</m:t>
                          </m:r>
                        </m:e>
                        <m:sub>
                          <m:r>
                            <a:rPr lang="en-US" altLang="zh-TW" i="1" dirty="0" smtClean="0">
                              <a:solidFill>
                                <a:srgbClr val="FFC000"/>
                              </a:solidFill>
                              <a:latin typeface="Cambria Math" panose="02040503050406030204" pitchFamily="18" charset="0"/>
                            </a:rPr>
                            <m:t>𝑡</m:t>
                          </m:r>
                          <m:r>
                            <a:rPr lang="en-US" altLang="zh-TW" i="1" dirty="0" smtClean="0">
                              <a:solidFill>
                                <a:srgbClr val="FFC000"/>
                              </a:solidFill>
                              <a:latin typeface="Cambria Math" panose="02040503050406030204" pitchFamily="18" charset="0"/>
                            </a:rPr>
                            <m:t>1</m:t>
                          </m:r>
                        </m:sub>
                      </m:sSub>
                      <m:r>
                        <a:rPr lang="en-US" altLang="zh-TW" i="1" dirty="0" smtClean="0">
                          <a:solidFill>
                            <a:srgbClr val="FFC000"/>
                          </a:solidFill>
                          <a:latin typeface="Cambria Math" panose="02040503050406030204" pitchFamily="18" charset="0"/>
                        </a:rPr>
                        <m:t>)</m:t>
                      </m:r>
                    </m:oMath>
                  </m:oMathPara>
                </a14:m>
                <a:endParaRPr lang="zh-TW" altLang="en-US"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A5710F45-33B6-413B-ABA0-BD48F0BBB7F3}"/>
                  </a:ext>
                </a:extLst>
              </p:cNvPr>
              <p:cNvSpPr txBox="1">
                <a:spLocks noRot="1" noChangeAspect="1" noMove="1" noResize="1" noEditPoints="1" noAdjustHandles="1" noChangeArrowheads="1" noChangeShapeType="1" noTextEdit="1"/>
              </p:cNvSpPr>
              <p:nvPr/>
            </p:nvSpPr>
            <p:spPr>
              <a:xfrm>
                <a:off x="1318825" y="5191535"/>
                <a:ext cx="805855" cy="369332"/>
              </a:xfrm>
              <a:prstGeom prst="rect">
                <a:avLst/>
              </a:prstGeom>
              <a:blipFill>
                <a:blip r:embed="rId4"/>
                <a:stretch>
                  <a:fillRect l="-4511" r="-1504"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6BE38DED-666C-40C5-8929-B8E414F14F7E}"/>
                  </a:ext>
                </a:extLst>
              </p:cNvPr>
              <p:cNvSpPr txBox="1"/>
              <p:nvPr/>
            </p:nvSpPr>
            <p:spPr>
              <a:xfrm>
                <a:off x="1851306" y="5969225"/>
                <a:ext cx="621517" cy="369332"/>
              </a:xfrm>
              <a:prstGeom prst="rect">
                <a:avLst/>
              </a:prstGeom>
              <a:noFill/>
            </p:spPr>
            <p:txBody>
              <a:bodyPr wrap="none" rtlCol="0">
                <a:spAutoFit/>
              </a:bodyPr>
              <a:lstStyle/>
              <a:p>
                <a:pPr algn="ctr"/>
                <a:r>
                  <a:rPr lang="en-US" altLang="zh-TW"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𝐷</m:t>
                        </m:r>
                      </m:e>
                      <m:sub>
                        <m:r>
                          <a:rPr lang="en-US" altLang="zh-TW" i="1" dirty="0" smtClean="0">
                            <a:latin typeface="Cambria Math" panose="02040503050406030204" pitchFamily="18" charset="0"/>
                          </a:rPr>
                          <m:t>𝑡</m:t>
                        </m:r>
                        <m:r>
                          <a:rPr lang="en-US" altLang="zh-TW" i="1" dirty="0" smtClean="0">
                            <a:latin typeface="Cambria Math" panose="02040503050406030204" pitchFamily="18" charset="0"/>
                          </a:rPr>
                          <m:t>1</m:t>
                        </m:r>
                      </m:sub>
                    </m:sSub>
                    <m:r>
                      <a:rPr lang="en-US" altLang="zh-TW" i="1" dirty="0" smtClean="0">
                        <a:latin typeface="Cambria Math" panose="02040503050406030204" pitchFamily="18" charset="0"/>
                      </a:rPr>
                      <m:t> </m:t>
                    </m:r>
                  </m:oMath>
                </a14:m>
                <a:endParaRPr lang="en-US" altLang="zh-TW" i="1" dirty="0">
                  <a:latin typeface="Times New Roman" panose="02020603050405020304" pitchFamily="18" charset="0"/>
                  <a:cs typeface="Times New Roman" panose="02020603050405020304" pitchFamily="18" charset="0"/>
                </a:endParaRPr>
              </a:p>
            </p:txBody>
          </p:sp>
        </mc:Choice>
        <mc:Fallback xmlns="">
          <p:sp>
            <p:nvSpPr>
              <p:cNvPr id="33" name="文字方塊 32">
                <a:extLst>
                  <a:ext uri="{FF2B5EF4-FFF2-40B4-BE49-F238E27FC236}">
                    <a16:creationId xmlns:a16="http://schemas.microsoft.com/office/drawing/2014/main" id="{6BE38DED-666C-40C5-8929-B8E414F14F7E}"/>
                  </a:ext>
                </a:extLst>
              </p:cNvPr>
              <p:cNvSpPr txBox="1">
                <a:spLocks noRot="1" noChangeAspect="1" noMove="1" noResize="1" noEditPoints="1" noAdjustHandles="1" noChangeArrowheads="1" noChangeShapeType="1" noTextEdit="1"/>
              </p:cNvSpPr>
              <p:nvPr/>
            </p:nvSpPr>
            <p:spPr>
              <a:xfrm>
                <a:off x="1851306" y="5969225"/>
                <a:ext cx="621517" cy="369332"/>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6F77B95C-3634-4741-B083-F4B51A748E2A}"/>
                  </a:ext>
                </a:extLst>
              </p:cNvPr>
              <p:cNvSpPr txBox="1"/>
              <p:nvPr/>
            </p:nvSpPr>
            <p:spPr>
              <a:xfrm>
                <a:off x="1231232" y="5576256"/>
                <a:ext cx="80585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600" b="0" i="1" dirty="0" smtClean="0">
                          <a:solidFill>
                            <a:srgbClr val="FFC000"/>
                          </a:solidFill>
                          <a:latin typeface="Cambria Math" panose="02040503050406030204" pitchFamily="18" charset="0"/>
                        </a:rPr>
                        <m:t>=</m:t>
                      </m:r>
                      <m:sSub>
                        <m:sSubPr>
                          <m:ctrlPr>
                            <a:rPr lang="en-US" altLang="zh-TW" sz="1600" b="0" i="1" dirty="0" smtClean="0">
                              <a:solidFill>
                                <a:srgbClr val="FFC000"/>
                              </a:solidFill>
                              <a:latin typeface="Cambria Math" panose="02040503050406030204" pitchFamily="18" charset="0"/>
                            </a:rPr>
                          </m:ctrlPr>
                        </m:sSubPr>
                        <m:e>
                          <m:r>
                            <a:rPr lang="en-US" altLang="zh-TW" sz="1600" b="0" i="1" dirty="0" smtClean="0">
                              <a:solidFill>
                                <a:srgbClr val="FFC000"/>
                              </a:solidFill>
                              <a:latin typeface="Cambria Math" panose="02040503050406030204" pitchFamily="18" charset="0"/>
                            </a:rPr>
                            <m:t>𝐸</m:t>
                          </m:r>
                        </m:e>
                        <m:sub>
                          <m:r>
                            <a:rPr lang="en-US" altLang="zh-TW" sz="1600" b="0" i="1" dirty="0" smtClean="0">
                              <a:solidFill>
                                <a:srgbClr val="FFC000"/>
                              </a:solidFill>
                              <a:latin typeface="Cambria Math" panose="02040503050406030204" pitchFamily="18" charset="0"/>
                            </a:rPr>
                            <m:t>𝑡</m:t>
                          </m:r>
                          <m:r>
                            <a:rPr lang="en-US" altLang="zh-TW" sz="1600" b="0" i="1" dirty="0" smtClean="0">
                              <a:solidFill>
                                <a:srgbClr val="FFC000"/>
                              </a:solidFill>
                              <a:latin typeface="Cambria Math" panose="02040503050406030204" pitchFamily="18" charset="0"/>
                            </a:rPr>
                            <m:t>1</m:t>
                          </m:r>
                        </m:sub>
                      </m:sSub>
                    </m:oMath>
                  </m:oMathPara>
                </a14:m>
                <a:endParaRPr lang="zh-TW" altLang="en-US" sz="16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34" name="文字方塊 33">
                <a:extLst>
                  <a:ext uri="{FF2B5EF4-FFF2-40B4-BE49-F238E27FC236}">
                    <a16:creationId xmlns:a16="http://schemas.microsoft.com/office/drawing/2014/main" id="{6F77B95C-3634-4741-B083-F4B51A748E2A}"/>
                  </a:ext>
                </a:extLst>
              </p:cNvPr>
              <p:cNvSpPr txBox="1">
                <a:spLocks noRot="1" noChangeAspect="1" noMove="1" noResize="1" noEditPoints="1" noAdjustHandles="1" noChangeArrowheads="1" noChangeShapeType="1" noTextEdit="1"/>
              </p:cNvSpPr>
              <p:nvPr/>
            </p:nvSpPr>
            <p:spPr>
              <a:xfrm>
                <a:off x="1231232" y="5576256"/>
                <a:ext cx="805855" cy="338554"/>
              </a:xfrm>
              <a:prstGeom prst="rect">
                <a:avLst/>
              </a:prstGeom>
              <a:blipFill>
                <a:blip r:embed="rId6"/>
                <a:stretch>
                  <a:fillRect/>
                </a:stretch>
              </a:blipFill>
            </p:spPr>
            <p:txBody>
              <a:bodyPr/>
              <a:lstStyle/>
              <a:p>
                <a:r>
                  <a:rPr lang="zh-TW" altLang="en-US">
                    <a:noFill/>
                  </a:rPr>
                  <a:t> </a:t>
                </a:r>
              </a:p>
            </p:txBody>
          </p:sp>
        </mc:Fallback>
      </mc:AlternateContent>
      <p:grpSp>
        <p:nvGrpSpPr>
          <p:cNvPr id="35" name="群組 34">
            <a:extLst>
              <a:ext uri="{FF2B5EF4-FFF2-40B4-BE49-F238E27FC236}">
                <a16:creationId xmlns:a16="http://schemas.microsoft.com/office/drawing/2014/main" id="{9D9C5852-839A-4C7B-8FF8-81D71BDFE1E3}"/>
              </a:ext>
            </a:extLst>
          </p:cNvPr>
          <p:cNvGrpSpPr/>
          <p:nvPr/>
        </p:nvGrpSpPr>
        <p:grpSpPr>
          <a:xfrm>
            <a:off x="4315581" y="4228194"/>
            <a:ext cx="2569659" cy="2064197"/>
            <a:chOff x="5891040" y="989814"/>
            <a:chExt cx="3533946" cy="2775482"/>
          </a:xfrm>
        </p:grpSpPr>
        <p:sp>
          <p:nvSpPr>
            <p:cNvPr id="36" name="文字方塊 35">
              <a:extLst>
                <a:ext uri="{FF2B5EF4-FFF2-40B4-BE49-F238E27FC236}">
                  <a16:creationId xmlns:a16="http://schemas.microsoft.com/office/drawing/2014/main" id="{B5E2D447-B154-44EC-914D-306FBB0D66E4}"/>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37" name="文字方塊 36">
              <a:extLst>
                <a:ext uri="{FF2B5EF4-FFF2-40B4-BE49-F238E27FC236}">
                  <a16:creationId xmlns:a16="http://schemas.microsoft.com/office/drawing/2014/main" id="{262A0718-BBE6-4131-93E2-496B733AC841}"/>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38" name="群組 37">
              <a:extLst>
                <a:ext uri="{FF2B5EF4-FFF2-40B4-BE49-F238E27FC236}">
                  <a16:creationId xmlns:a16="http://schemas.microsoft.com/office/drawing/2014/main" id="{61A1284F-226C-43A3-A39F-70B79715FB52}"/>
                </a:ext>
              </a:extLst>
            </p:cNvPr>
            <p:cNvGrpSpPr/>
            <p:nvPr/>
          </p:nvGrpSpPr>
          <p:grpSpPr>
            <a:xfrm>
              <a:off x="6409132" y="989814"/>
              <a:ext cx="3015854" cy="2399864"/>
              <a:chOff x="6409132" y="989814"/>
              <a:chExt cx="3015854" cy="2399864"/>
            </a:xfrm>
          </p:grpSpPr>
          <p:cxnSp>
            <p:nvCxnSpPr>
              <p:cNvPr id="39" name="直線單箭頭接點 38">
                <a:extLst>
                  <a:ext uri="{FF2B5EF4-FFF2-40B4-BE49-F238E27FC236}">
                    <a16:creationId xmlns:a16="http://schemas.microsoft.com/office/drawing/2014/main" id="{7448A904-DB91-464E-BA87-E38934A7C462}"/>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350D2C8E-DCF7-49E5-99C1-6684FA4E07D4}"/>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手繪多邊形: 圖案 40">
                <a:extLst>
                  <a:ext uri="{FF2B5EF4-FFF2-40B4-BE49-F238E27FC236}">
                    <a16:creationId xmlns:a16="http://schemas.microsoft.com/office/drawing/2014/main" id="{403E1694-D655-4558-B98E-53FEDDE3960A}"/>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42" name="直線接點 41">
            <a:extLst>
              <a:ext uri="{FF2B5EF4-FFF2-40B4-BE49-F238E27FC236}">
                <a16:creationId xmlns:a16="http://schemas.microsoft.com/office/drawing/2014/main" id="{CA2A9F1A-2F18-4C33-8513-DFAE3FB2B6A2}"/>
              </a:ext>
            </a:extLst>
          </p:cNvPr>
          <p:cNvCxnSpPr>
            <a:cxnSpLocks/>
          </p:cNvCxnSpPr>
          <p:nvPr/>
        </p:nvCxnSpPr>
        <p:spPr>
          <a:xfrm>
            <a:off x="5641523" y="5071500"/>
            <a:ext cx="0" cy="8592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655A3BE2-E0D2-48C9-B840-116F9131C099}"/>
                  </a:ext>
                </a:extLst>
              </p:cNvPr>
              <p:cNvSpPr/>
              <p:nvPr/>
            </p:nvSpPr>
            <p:spPr>
              <a:xfrm>
                <a:off x="4930911" y="5271196"/>
                <a:ext cx="550535"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solidFill>
                                <a:srgbClr val="FFC000"/>
                              </a:solidFill>
                              <a:latin typeface="Cambria Math" panose="02040503050406030204" pitchFamily="18" charset="0"/>
                            </a:rPr>
                          </m:ctrlPr>
                        </m:sSubPr>
                        <m:e>
                          <m:r>
                            <a:rPr lang="en-US" altLang="zh-TW" i="1" dirty="0">
                              <a:solidFill>
                                <a:srgbClr val="FFC000"/>
                              </a:solidFill>
                              <a:latin typeface="Cambria Math" panose="02040503050406030204" pitchFamily="18" charset="0"/>
                            </a:rPr>
                            <m:t>𝐸</m:t>
                          </m:r>
                        </m:e>
                        <m:sub>
                          <m:r>
                            <a:rPr lang="en-US" altLang="zh-TW" i="1" dirty="0">
                              <a:solidFill>
                                <a:srgbClr val="FFC000"/>
                              </a:solidFill>
                              <a:latin typeface="Cambria Math" panose="02040503050406030204" pitchFamily="18" charset="0"/>
                            </a:rPr>
                            <m:t>𝑡</m:t>
                          </m:r>
                          <m:r>
                            <a:rPr lang="en-US" altLang="zh-TW" i="1" dirty="0">
                              <a:solidFill>
                                <a:srgbClr val="FFC000"/>
                              </a:solidFill>
                              <a:latin typeface="Cambria Math" panose="02040503050406030204" pitchFamily="18" charset="0"/>
                            </a:rPr>
                            <m:t>1</m:t>
                          </m:r>
                        </m:sub>
                      </m:sSub>
                    </m:oMath>
                  </m:oMathPara>
                </a14:m>
                <a:endParaRPr lang="zh-TW" altLang="en-US"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43" name="矩形 42">
                <a:extLst>
                  <a:ext uri="{FF2B5EF4-FFF2-40B4-BE49-F238E27FC236}">
                    <a16:creationId xmlns:a16="http://schemas.microsoft.com/office/drawing/2014/main" id="{655A3BE2-E0D2-48C9-B840-116F9131C099}"/>
                  </a:ext>
                </a:extLst>
              </p:cNvPr>
              <p:cNvSpPr>
                <a:spLocks noRot="1" noChangeAspect="1" noMove="1" noResize="1" noEditPoints="1" noAdjustHandles="1" noChangeArrowheads="1" noChangeShapeType="1" noTextEdit="1"/>
              </p:cNvSpPr>
              <p:nvPr/>
            </p:nvSpPr>
            <p:spPr>
              <a:xfrm>
                <a:off x="4930911" y="5271196"/>
                <a:ext cx="550535" cy="369332"/>
              </a:xfrm>
              <a:prstGeom prst="rect">
                <a:avLst/>
              </a:prstGeom>
              <a:blipFill>
                <a:blip r:embed="rId7"/>
                <a:stretch>
                  <a:fillRect b="-1667"/>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DB62FAEC-AC9B-44BA-A436-8919E009A031}"/>
                  </a:ext>
                </a:extLst>
              </p:cNvPr>
              <p:cNvSpPr txBox="1"/>
              <p:nvPr/>
            </p:nvSpPr>
            <p:spPr>
              <a:xfrm>
                <a:off x="5454564" y="5299491"/>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b="0" i="1" dirty="0" smtClean="0">
                              <a:solidFill>
                                <a:srgbClr val="00B050"/>
                              </a:solidFill>
                              <a:latin typeface="Cambria Math" panose="02040503050406030204" pitchFamily="18" charset="0"/>
                            </a:rPr>
                          </m:ctrlPr>
                        </m:sSubPr>
                        <m:e>
                          <m:r>
                            <a:rPr lang="en-US" altLang="zh-TW" i="1" dirty="0" smtClean="0">
                              <a:solidFill>
                                <a:srgbClr val="00B050"/>
                              </a:solidFill>
                              <a:latin typeface="Cambria Math" panose="02040503050406030204" pitchFamily="18" charset="0"/>
                            </a:rPr>
                            <m:t>𝑥</m:t>
                          </m:r>
                        </m:e>
                        <m:sub>
                          <m:r>
                            <a:rPr lang="en-US" altLang="zh-TW" b="0" i="1" dirty="0" smtClean="0">
                              <a:solidFill>
                                <a:srgbClr val="00B050"/>
                              </a:solidFill>
                              <a:latin typeface="Cambria Math" panose="02040503050406030204" pitchFamily="18" charset="0"/>
                            </a:rPr>
                            <m:t>1</m:t>
                          </m:r>
                        </m:sub>
                      </m:sSub>
                    </m:oMath>
                  </m:oMathPara>
                </a14:m>
                <a:endParaRPr lang="zh-TW" altLang="en-US"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44" name="文字方塊 43">
                <a:extLst>
                  <a:ext uri="{FF2B5EF4-FFF2-40B4-BE49-F238E27FC236}">
                    <a16:creationId xmlns:a16="http://schemas.microsoft.com/office/drawing/2014/main" id="{DB62FAEC-AC9B-44BA-A436-8919E009A031}"/>
                  </a:ext>
                </a:extLst>
              </p:cNvPr>
              <p:cNvSpPr txBox="1">
                <a:spLocks noRot="1" noChangeAspect="1" noMove="1" noResize="1" noEditPoints="1" noAdjustHandles="1" noChangeArrowheads="1" noChangeShapeType="1" noTextEdit="1"/>
              </p:cNvSpPr>
              <p:nvPr/>
            </p:nvSpPr>
            <p:spPr>
              <a:xfrm>
                <a:off x="5454564" y="5299491"/>
                <a:ext cx="805855" cy="369332"/>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17A4FEB4-3AC6-441A-B935-C5A17F05DAEB}"/>
                  </a:ext>
                </a:extLst>
              </p:cNvPr>
              <p:cNvSpPr/>
              <p:nvPr/>
            </p:nvSpPr>
            <p:spPr>
              <a:xfrm>
                <a:off x="5641523" y="5923059"/>
                <a:ext cx="738536" cy="369332"/>
              </a:xfrm>
              <a:prstGeom prst="rect">
                <a:avLst/>
              </a:prstGeom>
            </p:spPr>
            <p:txBody>
              <a:bodyPr wrap="none">
                <a:spAutoFit/>
              </a:bodyPr>
              <a:lstStyle/>
              <a:p>
                <a:pPr algn="ctr"/>
                <a:r>
                  <a:rPr lang="en-US" altLang="zh-TW"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𝐷</m:t>
                        </m:r>
                      </m:e>
                      <m:sub>
                        <m:r>
                          <a:rPr lang="en-US" altLang="zh-TW" i="1" dirty="0" smtClean="0">
                            <a:latin typeface="Cambria Math" panose="02040503050406030204" pitchFamily="18" charset="0"/>
                          </a:rPr>
                          <m:t>𝑡</m:t>
                        </m:r>
                        <m:r>
                          <a:rPr lang="en-US" altLang="zh-TW" i="1" dirty="0" smtClean="0">
                            <a:latin typeface="Cambria Math" panose="02040503050406030204" pitchFamily="18" charset="0"/>
                          </a:rPr>
                          <m:t>1+</m:t>
                        </m:r>
                      </m:sub>
                    </m:sSub>
                    <m:r>
                      <a:rPr lang="en-US" altLang="zh-TW" i="1" dirty="0" smtClean="0">
                        <a:latin typeface="Cambria Math" panose="02040503050406030204" pitchFamily="18" charset="0"/>
                      </a:rPr>
                      <m:t> </m:t>
                    </m:r>
                  </m:oMath>
                </a14:m>
                <a:endParaRPr lang="en-US" altLang="zh-TW" i="1" dirty="0">
                  <a:latin typeface="Times New Roman" panose="02020603050405020304" pitchFamily="18" charset="0"/>
                  <a:cs typeface="Times New Roman" panose="02020603050405020304" pitchFamily="18" charset="0"/>
                </a:endParaRPr>
              </a:p>
            </p:txBody>
          </p:sp>
        </mc:Choice>
        <mc:Fallback xmlns="">
          <p:sp>
            <p:nvSpPr>
              <p:cNvPr id="45" name="矩形 44">
                <a:extLst>
                  <a:ext uri="{FF2B5EF4-FFF2-40B4-BE49-F238E27FC236}">
                    <a16:creationId xmlns:a16="http://schemas.microsoft.com/office/drawing/2014/main" id="{17A4FEB4-3AC6-441A-B935-C5A17F05DAEB}"/>
                  </a:ext>
                </a:extLst>
              </p:cNvPr>
              <p:cNvSpPr>
                <a:spLocks noRot="1" noChangeAspect="1" noMove="1" noResize="1" noEditPoints="1" noAdjustHandles="1" noChangeArrowheads="1" noChangeShapeType="1" noTextEdit="1"/>
              </p:cNvSpPr>
              <p:nvPr/>
            </p:nvSpPr>
            <p:spPr>
              <a:xfrm>
                <a:off x="5641523" y="5923059"/>
                <a:ext cx="738536" cy="369332"/>
              </a:xfrm>
              <a:prstGeom prst="rect">
                <a:avLst/>
              </a:prstGeom>
              <a:blipFill>
                <a:blip r:embed="rId9"/>
                <a:stretch>
                  <a:fillRect b="-1667"/>
                </a:stretch>
              </a:blipFill>
            </p:spPr>
            <p:txBody>
              <a:bodyPr/>
              <a:lstStyle/>
              <a:p>
                <a:r>
                  <a:rPr lang="zh-TW" altLang="en-US">
                    <a:noFill/>
                  </a:rPr>
                  <a:t> </a:t>
                </a:r>
              </a:p>
            </p:txBody>
          </p:sp>
        </mc:Fallback>
      </mc:AlternateContent>
      <p:sp>
        <p:nvSpPr>
          <p:cNvPr id="46" name="文字方塊 45">
            <a:extLst>
              <a:ext uri="{FF2B5EF4-FFF2-40B4-BE49-F238E27FC236}">
                <a16:creationId xmlns:a16="http://schemas.microsoft.com/office/drawing/2014/main" id="{7D54D9DA-76C2-42E9-9A76-56178B2AE291}"/>
              </a:ext>
            </a:extLst>
          </p:cNvPr>
          <p:cNvSpPr txBox="1"/>
          <p:nvPr/>
        </p:nvSpPr>
        <p:spPr>
          <a:xfrm>
            <a:off x="7564668" y="4996044"/>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t=2</a:t>
            </a:r>
            <a:endParaRPr lang="zh-TW" altLang="en-US" dirty="0">
              <a:latin typeface="Times New Roman" panose="02020603050405020304" pitchFamily="18" charset="0"/>
              <a:cs typeface="Times New Roman" panose="02020603050405020304" pitchFamily="18" charset="0"/>
            </a:endParaRPr>
          </a:p>
        </p:txBody>
      </p:sp>
      <p:grpSp>
        <p:nvGrpSpPr>
          <p:cNvPr id="47" name="群組 46">
            <a:extLst>
              <a:ext uri="{FF2B5EF4-FFF2-40B4-BE49-F238E27FC236}">
                <a16:creationId xmlns:a16="http://schemas.microsoft.com/office/drawing/2014/main" id="{49965504-76D1-4243-B973-FF94711A5384}"/>
              </a:ext>
            </a:extLst>
          </p:cNvPr>
          <p:cNvGrpSpPr/>
          <p:nvPr/>
        </p:nvGrpSpPr>
        <p:grpSpPr>
          <a:xfrm>
            <a:off x="7788826" y="4228194"/>
            <a:ext cx="2569659" cy="2064197"/>
            <a:chOff x="5891040" y="989814"/>
            <a:chExt cx="3533946" cy="2775482"/>
          </a:xfrm>
        </p:grpSpPr>
        <p:sp>
          <p:nvSpPr>
            <p:cNvPr id="48" name="文字方塊 47">
              <a:extLst>
                <a:ext uri="{FF2B5EF4-FFF2-40B4-BE49-F238E27FC236}">
                  <a16:creationId xmlns:a16="http://schemas.microsoft.com/office/drawing/2014/main" id="{5D2C0C5C-96F1-41CE-B1CE-E1F85B3F24A2}"/>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49" name="文字方塊 48">
              <a:extLst>
                <a:ext uri="{FF2B5EF4-FFF2-40B4-BE49-F238E27FC236}">
                  <a16:creationId xmlns:a16="http://schemas.microsoft.com/office/drawing/2014/main" id="{C4BFE44A-55AA-499F-BFC4-7112D590D85D}"/>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50" name="群組 49">
              <a:extLst>
                <a:ext uri="{FF2B5EF4-FFF2-40B4-BE49-F238E27FC236}">
                  <a16:creationId xmlns:a16="http://schemas.microsoft.com/office/drawing/2014/main" id="{9C623CFD-D274-4086-A757-BAF9E3E8A900}"/>
                </a:ext>
              </a:extLst>
            </p:cNvPr>
            <p:cNvGrpSpPr/>
            <p:nvPr/>
          </p:nvGrpSpPr>
          <p:grpSpPr>
            <a:xfrm>
              <a:off x="6409132" y="989814"/>
              <a:ext cx="3015854" cy="2399864"/>
              <a:chOff x="6409132" y="989814"/>
              <a:chExt cx="3015854" cy="2399864"/>
            </a:xfrm>
          </p:grpSpPr>
          <p:cxnSp>
            <p:nvCxnSpPr>
              <p:cNvPr id="51" name="直線單箭頭接點 50">
                <a:extLst>
                  <a:ext uri="{FF2B5EF4-FFF2-40B4-BE49-F238E27FC236}">
                    <a16:creationId xmlns:a16="http://schemas.microsoft.com/office/drawing/2014/main" id="{0F8B26F5-5E10-4DB8-8F99-D42EBA77C3E0}"/>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a:extLst>
                  <a:ext uri="{FF2B5EF4-FFF2-40B4-BE49-F238E27FC236}">
                    <a16:creationId xmlns:a16="http://schemas.microsoft.com/office/drawing/2014/main" id="{4A593DA7-C32C-4721-B1FC-8F36481EF908}"/>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手繪多邊形: 圖案 52">
                <a:extLst>
                  <a:ext uri="{FF2B5EF4-FFF2-40B4-BE49-F238E27FC236}">
                    <a16:creationId xmlns:a16="http://schemas.microsoft.com/office/drawing/2014/main" id="{F98D144A-8470-4D03-806A-BC9CFD6C5701}"/>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E1A05C62-DCC7-4166-AF75-73035E245E20}"/>
                  </a:ext>
                </a:extLst>
              </p:cNvPr>
              <p:cNvSpPr txBox="1"/>
              <p:nvPr/>
            </p:nvSpPr>
            <p:spPr>
              <a:xfrm>
                <a:off x="8938903" y="6007601"/>
                <a:ext cx="621517" cy="369332"/>
              </a:xfrm>
              <a:prstGeom prst="rect">
                <a:avLst/>
              </a:prstGeom>
              <a:noFill/>
            </p:spPr>
            <p:txBody>
              <a:bodyPr wrap="none" rtlCol="0">
                <a:spAutoFit/>
              </a:bodyPr>
              <a:lstStyle/>
              <a:p>
                <a:pPr algn="ctr"/>
                <a:r>
                  <a:rPr lang="en-US" altLang="zh-TW" b="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𝐷</m:t>
                        </m:r>
                      </m:e>
                      <m:sub>
                        <m:r>
                          <a:rPr lang="en-US" altLang="zh-TW" i="1" dirty="0" smtClean="0">
                            <a:latin typeface="Cambria Math" panose="02040503050406030204" pitchFamily="18" charset="0"/>
                          </a:rPr>
                          <m:t>𝑡</m:t>
                        </m:r>
                        <m:r>
                          <a:rPr lang="en-US" altLang="zh-TW" i="1" dirty="0">
                            <a:latin typeface="Cambria Math" panose="02040503050406030204" pitchFamily="18" charset="0"/>
                          </a:rPr>
                          <m:t>2</m:t>
                        </m:r>
                      </m:sub>
                    </m:sSub>
                    <m:r>
                      <a:rPr lang="en-US" altLang="zh-TW" i="1" dirty="0" smtClean="0">
                        <a:latin typeface="Cambria Math" panose="02040503050406030204" pitchFamily="18" charset="0"/>
                      </a:rPr>
                      <m:t> </m:t>
                    </m:r>
                  </m:oMath>
                </a14:m>
                <a:endParaRPr lang="en-US" altLang="zh-TW" i="1" dirty="0">
                  <a:latin typeface="Times New Roman" panose="02020603050405020304" pitchFamily="18" charset="0"/>
                  <a:cs typeface="Times New Roman" panose="02020603050405020304" pitchFamily="18" charset="0"/>
                </a:endParaRPr>
              </a:p>
            </p:txBody>
          </p:sp>
        </mc:Choice>
        <mc:Fallback xmlns="">
          <p:sp>
            <p:nvSpPr>
              <p:cNvPr id="54" name="文字方塊 53">
                <a:extLst>
                  <a:ext uri="{FF2B5EF4-FFF2-40B4-BE49-F238E27FC236}">
                    <a16:creationId xmlns:a16="http://schemas.microsoft.com/office/drawing/2014/main" id="{E1A05C62-DCC7-4166-AF75-73035E245E20}"/>
                  </a:ext>
                </a:extLst>
              </p:cNvPr>
              <p:cNvSpPr txBox="1">
                <a:spLocks noRot="1" noChangeAspect="1" noMove="1" noResize="1" noEditPoints="1" noAdjustHandles="1" noChangeArrowheads="1" noChangeShapeType="1" noTextEdit="1"/>
              </p:cNvSpPr>
              <p:nvPr/>
            </p:nvSpPr>
            <p:spPr>
              <a:xfrm>
                <a:off x="8938903" y="6007601"/>
                <a:ext cx="621517" cy="369332"/>
              </a:xfrm>
              <a:prstGeom prst="rect">
                <a:avLst/>
              </a:prstGeom>
              <a:blipFill>
                <a:blip r:embed="rId10"/>
                <a:stretch>
                  <a:fillRect/>
                </a:stretch>
              </a:blipFill>
            </p:spPr>
            <p:txBody>
              <a:bodyPr/>
              <a:lstStyle/>
              <a:p>
                <a:r>
                  <a:rPr lang="zh-TW" altLang="en-US">
                    <a:noFill/>
                  </a:rPr>
                  <a:t> </a:t>
                </a:r>
              </a:p>
            </p:txBody>
          </p:sp>
        </mc:Fallback>
      </mc:AlternateContent>
      <p:cxnSp>
        <p:nvCxnSpPr>
          <p:cNvPr id="55" name="直線接點 54">
            <a:extLst>
              <a:ext uri="{FF2B5EF4-FFF2-40B4-BE49-F238E27FC236}">
                <a16:creationId xmlns:a16="http://schemas.microsoft.com/office/drawing/2014/main" id="{9CEBBE90-B611-4531-B8D4-6D8C140CA8CB}"/>
              </a:ext>
            </a:extLst>
          </p:cNvPr>
          <p:cNvCxnSpPr>
            <a:cxnSpLocks/>
          </p:cNvCxnSpPr>
          <p:nvPr/>
        </p:nvCxnSpPr>
        <p:spPr>
          <a:xfrm>
            <a:off x="9185224" y="5110259"/>
            <a:ext cx="0" cy="78173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字方塊 55">
                <a:extLst>
                  <a:ext uri="{FF2B5EF4-FFF2-40B4-BE49-F238E27FC236}">
                    <a16:creationId xmlns:a16="http://schemas.microsoft.com/office/drawing/2014/main" id="{DCFB4629-BE81-47DC-93A1-6519143FB6A3}"/>
                  </a:ext>
                </a:extLst>
              </p:cNvPr>
              <p:cNvSpPr txBox="1"/>
              <p:nvPr/>
            </p:nvSpPr>
            <p:spPr>
              <a:xfrm>
                <a:off x="8421802" y="5156110"/>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i="1" dirty="0" smtClean="0">
                          <a:solidFill>
                            <a:srgbClr val="0070C0"/>
                          </a:solidFill>
                          <a:latin typeface="Cambria Math" panose="02040503050406030204" pitchFamily="18" charset="0"/>
                        </a:rPr>
                        <m:t>𝐹</m:t>
                      </m:r>
                      <m:r>
                        <a:rPr lang="en-US" altLang="zh-TW" i="1" dirty="0" smtClean="0">
                          <a:solidFill>
                            <a:srgbClr val="0070C0"/>
                          </a:solidFill>
                          <a:latin typeface="Cambria Math" panose="02040503050406030204" pitchFamily="18" charset="0"/>
                        </a:rPr>
                        <m:t>(</m:t>
                      </m:r>
                      <m:sSub>
                        <m:sSubPr>
                          <m:ctrlPr>
                            <a:rPr lang="en-US" altLang="zh-TW" b="0" i="1" dirty="0" smtClean="0">
                              <a:solidFill>
                                <a:srgbClr val="0070C0"/>
                              </a:solidFill>
                              <a:latin typeface="Cambria Math" panose="02040503050406030204" pitchFamily="18" charset="0"/>
                            </a:rPr>
                          </m:ctrlPr>
                        </m:sSubPr>
                        <m:e>
                          <m:r>
                            <a:rPr lang="en-US" altLang="zh-TW" i="1" dirty="0" smtClean="0">
                              <a:solidFill>
                                <a:srgbClr val="0070C0"/>
                              </a:solidFill>
                              <a:latin typeface="Cambria Math" panose="02040503050406030204" pitchFamily="18" charset="0"/>
                            </a:rPr>
                            <m:t>𝐷</m:t>
                          </m:r>
                        </m:e>
                        <m:sub>
                          <m:r>
                            <a:rPr lang="en-US" altLang="zh-TW" i="1" dirty="0" smtClean="0">
                              <a:solidFill>
                                <a:srgbClr val="0070C0"/>
                              </a:solidFill>
                              <a:latin typeface="Cambria Math" panose="02040503050406030204" pitchFamily="18" charset="0"/>
                            </a:rPr>
                            <m:t>𝑡</m:t>
                          </m:r>
                          <m:r>
                            <a:rPr lang="en-US" altLang="zh-TW" i="1" dirty="0">
                              <a:solidFill>
                                <a:srgbClr val="0070C0"/>
                              </a:solidFill>
                              <a:latin typeface="Cambria Math" panose="02040503050406030204" pitchFamily="18" charset="0"/>
                            </a:rPr>
                            <m:t>2</m:t>
                          </m:r>
                        </m:sub>
                      </m:sSub>
                      <m:r>
                        <a:rPr lang="en-US" altLang="zh-TW" i="1" dirty="0" smtClean="0">
                          <a:solidFill>
                            <a:srgbClr val="0070C0"/>
                          </a:solidFill>
                          <a:latin typeface="Cambria Math" panose="02040503050406030204" pitchFamily="18" charset="0"/>
                        </a:rPr>
                        <m:t>)</m:t>
                      </m:r>
                    </m:oMath>
                  </m:oMathPara>
                </a14:m>
                <a:endParaRPr lang="zh-TW" altLang="en-US"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6" name="文字方塊 55">
                <a:extLst>
                  <a:ext uri="{FF2B5EF4-FFF2-40B4-BE49-F238E27FC236}">
                    <a16:creationId xmlns:a16="http://schemas.microsoft.com/office/drawing/2014/main" id="{DCFB4629-BE81-47DC-93A1-6519143FB6A3}"/>
                  </a:ext>
                </a:extLst>
              </p:cNvPr>
              <p:cNvSpPr txBox="1">
                <a:spLocks noRot="1" noChangeAspect="1" noMove="1" noResize="1" noEditPoints="1" noAdjustHandles="1" noChangeArrowheads="1" noChangeShapeType="1" noTextEdit="1"/>
              </p:cNvSpPr>
              <p:nvPr/>
            </p:nvSpPr>
            <p:spPr>
              <a:xfrm>
                <a:off x="8421802" y="5156110"/>
                <a:ext cx="805855" cy="369332"/>
              </a:xfrm>
              <a:prstGeom prst="rect">
                <a:avLst/>
              </a:prstGeom>
              <a:blipFill>
                <a:blip r:embed="rId11"/>
                <a:stretch>
                  <a:fillRect l="-5303" r="-1515"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03DAFA25-04BE-403B-8024-64FD2774DF66}"/>
                  </a:ext>
                </a:extLst>
              </p:cNvPr>
              <p:cNvSpPr txBox="1"/>
              <p:nvPr/>
            </p:nvSpPr>
            <p:spPr>
              <a:xfrm>
                <a:off x="8334209" y="5540831"/>
                <a:ext cx="80585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600" b="0" i="1" dirty="0" smtClean="0">
                          <a:solidFill>
                            <a:srgbClr val="0070C0"/>
                          </a:solidFill>
                          <a:latin typeface="Cambria Math" panose="02040503050406030204" pitchFamily="18" charset="0"/>
                        </a:rPr>
                        <m:t>=</m:t>
                      </m:r>
                      <m:sSub>
                        <m:sSubPr>
                          <m:ctrlPr>
                            <a:rPr lang="en-US" altLang="zh-TW" sz="1600" b="0" i="1" dirty="0" smtClean="0">
                              <a:solidFill>
                                <a:srgbClr val="0070C0"/>
                              </a:solidFill>
                              <a:latin typeface="Cambria Math" panose="02040503050406030204" pitchFamily="18" charset="0"/>
                            </a:rPr>
                          </m:ctrlPr>
                        </m:sSubPr>
                        <m:e>
                          <m:r>
                            <a:rPr lang="en-US" altLang="zh-TW" sz="1600" b="0" i="1" dirty="0" smtClean="0">
                              <a:solidFill>
                                <a:srgbClr val="0070C0"/>
                              </a:solidFill>
                              <a:latin typeface="Cambria Math" panose="02040503050406030204" pitchFamily="18" charset="0"/>
                            </a:rPr>
                            <m:t>𝐸</m:t>
                          </m:r>
                        </m:e>
                        <m:sub>
                          <m:r>
                            <a:rPr lang="en-US" altLang="zh-TW" sz="1600" b="0" i="1" dirty="0" smtClean="0">
                              <a:solidFill>
                                <a:srgbClr val="0070C0"/>
                              </a:solidFill>
                              <a:latin typeface="Cambria Math" panose="02040503050406030204" pitchFamily="18" charset="0"/>
                            </a:rPr>
                            <m:t>𝑡</m:t>
                          </m:r>
                          <m:r>
                            <a:rPr lang="en-US" altLang="zh-TW" sz="1600" i="1" dirty="0">
                              <a:solidFill>
                                <a:srgbClr val="0070C0"/>
                              </a:solidFill>
                              <a:latin typeface="Cambria Math" panose="02040503050406030204" pitchFamily="18" charset="0"/>
                            </a:rPr>
                            <m:t>2</m:t>
                          </m:r>
                        </m:sub>
                      </m:sSub>
                    </m:oMath>
                  </m:oMathPara>
                </a14:m>
                <a:endParaRPr lang="zh-TW" altLang="en-US" sz="16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7" name="文字方塊 56">
                <a:extLst>
                  <a:ext uri="{FF2B5EF4-FFF2-40B4-BE49-F238E27FC236}">
                    <a16:creationId xmlns:a16="http://schemas.microsoft.com/office/drawing/2014/main" id="{03DAFA25-04BE-403B-8024-64FD2774DF66}"/>
                  </a:ext>
                </a:extLst>
              </p:cNvPr>
              <p:cNvSpPr txBox="1">
                <a:spLocks noRot="1" noChangeAspect="1" noMove="1" noResize="1" noEditPoints="1" noAdjustHandles="1" noChangeArrowheads="1" noChangeShapeType="1" noTextEdit="1"/>
              </p:cNvSpPr>
              <p:nvPr/>
            </p:nvSpPr>
            <p:spPr>
              <a:xfrm>
                <a:off x="8334209" y="5540831"/>
                <a:ext cx="805855" cy="338554"/>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E5B8BA3C-7C8E-4FF1-89BF-52A03993BBBA}"/>
                  </a:ext>
                </a:extLst>
              </p:cNvPr>
              <p:cNvSpPr txBox="1"/>
              <p:nvPr/>
            </p:nvSpPr>
            <p:spPr>
              <a:xfrm>
                <a:off x="1459874" y="1862104"/>
                <a:ext cx="9064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7030A0"/>
                              </a:solidFill>
                              <a:latin typeface="Cambria Math" panose="02040503050406030204" pitchFamily="18" charset="0"/>
                            </a:rPr>
                          </m:ctrlPr>
                        </m:sSubPr>
                        <m:e>
                          <m:r>
                            <a:rPr lang="en-US" altLang="zh-TW" b="0" i="1" smtClean="0">
                              <a:solidFill>
                                <a:srgbClr val="7030A0"/>
                              </a:solidFill>
                              <a:latin typeface="Cambria Math" panose="02040503050406030204" pitchFamily="18" charset="0"/>
                            </a:rPr>
                            <m:t>𝐸</m:t>
                          </m:r>
                        </m:e>
                        <m:sub>
                          <m:r>
                            <a:rPr lang="en-US" altLang="zh-TW" b="0" i="1" smtClean="0">
                              <a:solidFill>
                                <a:srgbClr val="7030A0"/>
                              </a:solidFill>
                              <a:latin typeface="Cambria Math" panose="02040503050406030204" pitchFamily="18" charset="0"/>
                            </a:rPr>
                            <m:t>0</m:t>
                          </m:r>
                        </m:sub>
                      </m:sSub>
                      <m:r>
                        <a:rPr lang="en-US" altLang="zh-TW" b="0" i="1" smtClean="0">
                          <a:solidFill>
                            <a:srgbClr val="7030A0"/>
                          </a:solidFill>
                          <a:latin typeface="Cambria Math" panose="02040503050406030204" pitchFamily="18" charset="0"/>
                        </a:rPr>
                        <m:t>=0</m:t>
                      </m:r>
                    </m:oMath>
                  </m:oMathPara>
                </a14:m>
                <a:endParaRPr lang="zh-TW" altLang="en-US" dirty="0">
                  <a:solidFill>
                    <a:srgbClr val="7030A0"/>
                  </a:solidFill>
                </a:endParaRPr>
              </a:p>
            </p:txBody>
          </p:sp>
        </mc:Choice>
        <mc:Fallback xmlns="">
          <p:sp>
            <p:nvSpPr>
              <p:cNvPr id="58" name="文字方塊 57">
                <a:extLst>
                  <a:ext uri="{FF2B5EF4-FFF2-40B4-BE49-F238E27FC236}">
                    <a16:creationId xmlns:a16="http://schemas.microsoft.com/office/drawing/2014/main" id="{E5B8BA3C-7C8E-4FF1-89BF-52A03993BBBA}"/>
                  </a:ext>
                </a:extLst>
              </p:cNvPr>
              <p:cNvSpPr txBox="1">
                <a:spLocks noRot="1" noChangeAspect="1" noMove="1" noResize="1" noEditPoints="1" noAdjustHandles="1" noChangeArrowheads="1" noChangeShapeType="1" noTextEdit="1"/>
              </p:cNvSpPr>
              <p:nvPr/>
            </p:nvSpPr>
            <p:spPr>
              <a:xfrm>
                <a:off x="1459874" y="1862104"/>
                <a:ext cx="906402" cy="369332"/>
              </a:xfrm>
              <a:prstGeom prst="rect">
                <a:avLst/>
              </a:prstGeom>
              <a:blipFill>
                <a:blip r:embed="rId13"/>
                <a:stretch>
                  <a:fillRect/>
                </a:stretch>
              </a:blipFill>
            </p:spPr>
            <p:txBody>
              <a:bodyPr/>
              <a:lstStyle/>
              <a:p>
                <a:r>
                  <a:rPr lang="zh-TW" altLang="en-US">
                    <a:noFill/>
                  </a:rPr>
                  <a:t> </a:t>
                </a:r>
              </a:p>
            </p:txBody>
          </p:sp>
        </mc:Fallback>
      </mc:AlternateContent>
      <p:cxnSp>
        <p:nvCxnSpPr>
          <p:cNvPr id="59" name="直線接點 58">
            <a:extLst>
              <a:ext uri="{FF2B5EF4-FFF2-40B4-BE49-F238E27FC236}">
                <a16:creationId xmlns:a16="http://schemas.microsoft.com/office/drawing/2014/main" id="{B8C9277F-34EB-4C51-8FAF-CB2F0E563C7E}"/>
              </a:ext>
            </a:extLst>
          </p:cNvPr>
          <p:cNvCxnSpPr/>
          <p:nvPr/>
        </p:nvCxnSpPr>
        <p:spPr>
          <a:xfrm flipH="1">
            <a:off x="1298977" y="2242039"/>
            <a:ext cx="422783" cy="79298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67F08B93-3C3A-4F1C-AC36-A19995D7FEC3}"/>
                  </a:ext>
                </a:extLst>
              </p:cNvPr>
              <p:cNvSpPr txBox="1"/>
              <p:nvPr/>
            </p:nvSpPr>
            <p:spPr>
              <a:xfrm>
                <a:off x="4951605" y="1828722"/>
                <a:ext cx="2238049" cy="394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𝐸</m:t>
                          </m:r>
                        </m:e>
                        <m:sub>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0</m:t>
                              </m:r>
                            </m:sub>
                          </m:sSub>
                          <m:r>
                            <a:rPr lang="en-US" altLang="zh-TW" b="0" i="1" smtClean="0">
                              <a:solidFill>
                                <a:srgbClr val="FF0000"/>
                              </a:solidFill>
                              <a:latin typeface="Cambria Math" panose="02040503050406030204" pitchFamily="18" charset="0"/>
                            </a:rPr>
                            <m:t>+</m:t>
                          </m:r>
                        </m:sub>
                      </m:sSub>
                      <m:r>
                        <a:rPr lang="en-US" altLang="zh-TW" b="0" i="1" smtClean="0">
                          <a:solidFill>
                            <a:srgbClr val="FF0000"/>
                          </a:solidFill>
                          <a:latin typeface="Cambria Math" panose="02040503050406030204" pitchFamily="18" charset="0"/>
                        </a:rPr>
                        <m:t>=</m:t>
                      </m:r>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𝐸</m:t>
                          </m:r>
                        </m:e>
                        <m:sub>
                          <m:r>
                            <a:rPr lang="en-US" altLang="zh-TW" b="0" i="1" smtClean="0">
                              <a:solidFill>
                                <a:srgbClr val="FF0000"/>
                              </a:solidFill>
                              <a:latin typeface="Cambria Math" panose="02040503050406030204" pitchFamily="18" charset="0"/>
                            </a:rPr>
                            <m:t>0</m:t>
                          </m:r>
                        </m:sub>
                      </m:sSub>
                      <m:r>
                        <a:rPr lang="en-US" altLang="zh-TW" b="0" i="1" smtClean="0">
                          <a:solidFill>
                            <a:srgbClr val="FF0000"/>
                          </a:solidFill>
                          <a:latin typeface="Cambria Math" panose="02040503050406030204" pitchFamily="18" charset="0"/>
                        </a:rPr>
                        <m:t>+</m:t>
                      </m:r>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𝑥</m:t>
                          </m:r>
                        </m:e>
                        <m:sub>
                          <m:r>
                            <a:rPr lang="en-US" altLang="zh-TW" b="0" i="1" smtClean="0">
                              <a:solidFill>
                                <a:srgbClr val="FF0000"/>
                              </a:solidFill>
                              <a:latin typeface="Cambria Math" panose="02040503050406030204" pitchFamily="18" charset="0"/>
                            </a:rPr>
                            <m:t>0</m:t>
                          </m:r>
                        </m:sub>
                      </m:sSub>
                      <m:r>
                        <a:rPr lang="en-US" altLang="zh-TW" b="0" i="1" smtClean="0">
                          <a:solidFill>
                            <a:srgbClr val="FF0000"/>
                          </a:solidFill>
                          <a:latin typeface="Cambria Math" panose="02040503050406030204" pitchFamily="18" charset="0"/>
                        </a:rPr>
                        <m:t>=</m:t>
                      </m:r>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𝑥</m:t>
                          </m:r>
                        </m:e>
                        <m:sub>
                          <m:r>
                            <a:rPr lang="en-US" altLang="zh-TW" b="0" i="1" smtClean="0">
                              <a:solidFill>
                                <a:srgbClr val="FF0000"/>
                              </a:solidFill>
                              <a:latin typeface="Cambria Math" panose="02040503050406030204" pitchFamily="18" charset="0"/>
                            </a:rPr>
                            <m:t>0</m:t>
                          </m:r>
                        </m:sub>
                      </m:sSub>
                    </m:oMath>
                  </m:oMathPara>
                </a14:m>
                <a:endParaRPr lang="zh-TW" altLang="en-US" dirty="0">
                  <a:solidFill>
                    <a:srgbClr val="FF0000"/>
                  </a:solidFill>
                </a:endParaRPr>
              </a:p>
            </p:txBody>
          </p:sp>
        </mc:Choice>
        <mc:Fallback xmlns="">
          <p:sp>
            <p:nvSpPr>
              <p:cNvPr id="60" name="文字方塊 59">
                <a:extLst>
                  <a:ext uri="{FF2B5EF4-FFF2-40B4-BE49-F238E27FC236}">
                    <a16:creationId xmlns:a16="http://schemas.microsoft.com/office/drawing/2014/main" id="{67F08B93-3C3A-4F1C-AC36-A19995D7FEC3}"/>
                  </a:ext>
                </a:extLst>
              </p:cNvPr>
              <p:cNvSpPr txBox="1">
                <a:spLocks noRot="1" noChangeAspect="1" noMove="1" noResize="1" noEditPoints="1" noAdjustHandles="1" noChangeArrowheads="1" noChangeShapeType="1" noTextEdit="1"/>
              </p:cNvSpPr>
              <p:nvPr/>
            </p:nvSpPr>
            <p:spPr>
              <a:xfrm>
                <a:off x="4951605" y="1828722"/>
                <a:ext cx="2238049" cy="394660"/>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C7ABA4AB-E51C-4FB0-A3A2-077A7C9535FA}"/>
                  </a:ext>
                </a:extLst>
              </p:cNvPr>
              <p:cNvSpPr txBox="1"/>
              <p:nvPr/>
            </p:nvSpPr>
            <p:spPr>
              <a:xfrm>
                <a:off x="1455298" y="4206578"/>
                <a:ext cx="1938544" cy="394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C000"/>
                              </a:solidFill>
                              <a:latin typeface="Cambria Math" panose="02040503050406030204" pitchFamily="18" charset="0"/>
                            </a:rPr>
                          </m:ctrlPr>
                        </m:sSubPr>
                        <m:e>
                          <m:r>
                            <a:rPr lang="en-US" altLang="zh-TW" b="0" i="1" smtClean="0">
                              <a:solidFill>
                                <a:srgbClr val="FFC000"/>
                              </a:solidFill>
                              <a:latin typeface="Cambria Math" panose="02040503050406030204" pitchFamily="18" charset="0"/>
                            </a:rPr>
                            <m:t>𝐸</m:t>
                          </m:r>
                        </m:e>
                        <m:sub>
                          <m:sSub>
                            <m:sSubPr>
                              <m:ctrlPr>
                                <a:rPr lang="en-US" altLang="zh-TW" b="0" i="1" smtClean="0">
                                  <a:solidFill>
                                    <a:srgbClr val="FFC000"/>
                                  </a:solidFill>
                                  <a:latin typeface="Cambria Math" panose="02040503050406030204" pitchFamily="18" charset="0"/>
                                </a:rPr>
                              </m:ctrlPr>
                            </m:sSubPr>
                            <m:e>
                              <m:r>
                                <a:rPr lang="en-US" altLang="zh-TW" b="0" i="1" smtClean="0">
                                  <a:solidFill>
                                    <a:srgbClr val="FFC000"/>
                                  </a:solidFill>
                                  <a:latin typeface="Cambria Math" panose="02040503050406030204" pitchFamily="18" charset="0"/>
                                </a:rPr>
                                <m:t>𝑡</m:t>
                              </m:r>
                            </m:e>
                            <m:sub>
                              <m:r>
                                <a:rPr lang="en-US" altLang="zh-TW" b="0" i="1" smtClean="0">
                                  <a:solidFill>
                                    <a:srgbClr val="FFC000"/>
                                  </a:solidFill>
                                  <a:latin typeface="Cambria Math" panose="02040503050406030204" pitchFamily="18" charset="0"/>
                                </a:rPr>
                                <m:t>1</m:t>
                              </m:r>
                            </m:sub>
                          </m:sSub>
                        </m:sub>
                      </m:sSub>
                      <m:r>
                        <a:rPr lang="en-US" altLang="zh-TW" b="0" i="1" smtClean="0">
                          <a:solidFill>
                            <a:srgbClr val="FFC000"/>
                          </a:solidFill>
                          <a:latin typeface="Cambria Math" panose="02040503050406030204" pitchFamily="18" charset="0"/>
                        </a:rPr>
                        <m:t>=</m:t>
                      </m:r>
                      <m:sSub>
                        <m:sSubPr>
                          <m:ctrlPr>
                            <a:rPr lang="en-US" altLang="zh-TW" b="0" i="1" smtClean="0">
                              <a:solidFill>
                                <a:srgbClr val="FFC000"/>
                              </a:solidFill>
                              <a:latin typeface="Cambria Math" panose="02040503050406030204" pitchFamily="18" charset="0"/>
                            </a:rPr>
                          </m:ctrlPr>
                        </m:sSubPr>
                        <m:e>
                          <m:r>
                            <a:rPr lang="en-US" altLang="zh-TW" b="0" i="1" smtClean="0">
                              <a:solidFill>
                                <a:srgbClr val="FFC000"/>
                              </a:solidFill>
                              <a:latin typeface="Cambria Math" panose="02040503050406030204" pitchFamily="18" charset="0"/>
                            </a:rPr>
                            <m:t>𝐸</m:t>
                          </m:r>
                        </m:e>
                        <m:sub>
                          <m:sSub>
                            <m:sSubPr>
                              <m:ctrlPr>
                                <a:rPr lang="en-US" altLang="zh-TW" b="0" i="1" smtClean="0">
                                  <a:solidFill>
                                    <a:srgbClr val="FFC000"/>
                                  </a:solidFill>
                                  <a:latin typeface="Cambria Math" panose="02040503050406030204" pitchFamily="18" charset="0"/>
                                </a:rPr>
                              </m:ctrlPr>
                            </m:sSubPr>
                            <m:e>
                              <m:r>
                                <a:rPr lang="en-US" altLang="zh-TW" b="0" i="1" smtClean="0">
                                  <a:solidFill>
                                    <a:srgbClr val="FFC000"/>
                                  </a:solidFill>
                                  <a:latin typeface="Cambria Math" panose="02040503050406030204" pitchFamily="18" charset="0"/>
                                </a:rPr>
                                <m:t>𝑡</m:t>
                              </m:r>
                            </m:e>
                            <m:sub>
                              <m:r>
                                <a:rPr lang="en-US" altLang="zh-TW" b="0" i="1" smtClean="0">
                                  <a:solidFill>
                                    <a:srgbClr val="FFC000"/>
                                  </a:solidFill>
                                  <a:latin typeface="Cambria Math" panose="02040503050406030204" pitchFamily="18" charset="0"/>
                                </a:rPr>
                                <m:t>0</m:t>
                              </m:r>
                            </m:sub>
                          </m:sSub>
                          <m:r>
                            <a:rPr lang="en-US" altLang="zh-TW" b="0" i="1" smtClean="0">
                              <a:solidFill>
                                <a:srgbClr val="FFC000"/>
                              </a:solidFill>
                              <a:latin typeface="Cambria Math" panose="02040503050406030204" pitchFamily="18" charset="0"/>
                            </a:rPr>
                            <m:t>+</m:t>
                          </m:r>
                        </m:sub>
                      </m:sSub>
                      <m:r>
                        <a:rPr lang="en-US" altLang="zh-TW" b="0" i="1" smtClean="0">
                          <a:solidFill>
                            <a:srgbClr val="FFC000"/>
                          </a:solidFill>
                          <a:latin typeface="Cambria Math" panose="02040503050406030204" pitchFamily="18" charset="0"/>
                        </a:rPr>
                        <m:t>∗</m:t>
                      </m:r>
                      <m:sSup>
                        <m:sSupPr>
                          <m:ctrlPr>
                            <a:rPr lang="en-US" altLang="zh-TW" b="0" i="1" smtClean="0">
                              <a:solidFill>
                                <a:srgbClr val="FFC000"/>
                              </a:solidFill>
                              <a:latin typeface="Cambria Math" panose="02040503050406030204" pitchFamily="18" charset="0"/>
                            </a:rPr>
                          </m:ctrlPr>
                        </m:sSupPr>
                        <m:e>
                          <m:r>
                            <a:rPr lang="en-US" altLang="zh-TW" b="0" i="1" smtClean="0">
                              <a:solidFill>
                                <a:srgbClr val="FFC000"/>
                              </a:solidFill>
                              <a:latin typeface="Cambria Math" panose="02040503050406030204" pitchFamily="18" charset="0"/>
                            </a:rPr>
                            <m:t>𝑒</m:t>
                          </m:r>
                        </m:e>
                        <m:sup>
                          <m:r>
                            <a:rPr lang="en-US" altLang="zh-TW" b="0" i="1" smtClean="0">
                              <a:solidFill>
                                <a:srgbClr val="FFC000"/>
                              </a:solidFill>
                              <a:latin typeface="Cambria Math" panose="02040503050406030204" pitchFamily="18" charset="0"/>
                            </a:rPr>
                            <m:t>−</m:t>
                          </m:r>
                          <m:r>
                            <a:rPr lang="en-US" altLang="zh-TW" b="0" i="1" smtClean="0">
                              <a:solidFill>
                                <a:srgbClr val="FFC000"/>
                              </a:solidFill>
                              <a:latin typeface="Cambria Math" panose="02040503050406030204" pitchFamily="18" charset="0"/>
                            </a:rPr>
                            <m:t>𝜌𝜏</m:t>
                          </m:r>
                        </m:sup>
                      </m:sSup>
                    </m:oMath>
                  </m:oMathPara>
                </a14:m>
                <a:endParaRPr lang="zh-TW" altLang="en-US" dirty="0">
                  <a:solidFill>
                    <a:srgbClr val="FFC000"/>
                  </a:solidFill>
                </a:endParaRPr>
              </a:p>
            </p:txBody>
          </p:sp>
        </mc:Choice>
        <mc:Fallback xmlns="">
          <p:sp>
            <p:nvSpPr>
              <p:cNvPr id="61" name="文字方塊 60">
                <a:extLst>
                  <a:ext uri="{FF2B5EF4-FFF2-40B4-BE49-F238E27FC236}">
                    <a16:creationId xmlns:a16="http://schemas.microsoft.com/office/drawing/2014/main" id="{C7ABA4AB-E51C-4FB0-A3A2-077A7C9535FA}"/>
                  </a:ext>
                </a:extLst>
              </p:cNvPr>
              <p:cNvSpPr txBox="1">
                <a:spLocks noRot="1" noChangeAspect="1" noMove="1" noResize="1" noEditPoints="1" noAdjustHandles="1" noChangeArrowheads="1" noChangeShapeType="1" noTextEdit="1"/>
              </p:cNvSpPr>
              <p:nvPr/>
            </p:nvSpPr>
            <p:spPr>
              <a:xfrm>
                <a:off x="1455298" y="4206578"/>
                <a:ext cx="1938544" cy="394660"/>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2" name="文字方塊 61">
                <a:extLst>
                  <a:ext uri="{FF2B5EF4-FFF2-40B4-BE49-F238E27FC236}">
                    <a16:creationId xmlns:a16="http://schemas.microsoft.com/office/drawing/2014/main" id="{ECC42146-4BA0-43AF-9087-D82C394FF57E}"/>
                  </a:ext>
                </a:extLst>
              </p:cNvPr>
              <p:cNvSpPr txBox="1"/>
              <p:nvPr/>
            </p:nvSpPr>
            <p:spPr>
              <a:xfrm>
                <a:off x="4936785" y="4174906"/>
                <a:ext cx="1767535"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B050"/>
                              </a:solidFill>
                              <a:latin typeface="Cambria Math" panose="02040503050406030204" pitchFamily="18" charset="0"/>
                            </a:rPr>
                          </m:ctrlPr>
                        </m:sSubPr>
                        <m:e>
                          <m:r>
                            <a:rPr lang="en-US" altLang="zh-TW" b="0" i="1" smtClean="0">
                              <a:solidFill>
                                <a:srgbClr val="00B050"/>
                              </a:solidFill>
                              <a:latin typeface="Cambria Math" panose="02040503050406030204" pitchFamily="18" charset="0"/>
                            </a:rPr>
                            <m:t>𝐸</m:t>
                          </m:r>
                        </m:e>
                        <m:sub>
                          <m:sSub>
                            <m:sSubPr>
                              <m:ctrlPr>
                                <a:rPr lang="en-US" altLang="zh-TW" b="0" i="1" smtClean="0">
                                  <a:solidFill>
                                    <a:srgbClr val="00B050"/>
                                  </a:solidFill>
                                  <a:latin typeface="Cambria Math" panose="02040503050406030204" pitchFamily="18" charset="0"/>
                                </a:rPr>
                              </m:ctrlPr>
                            </m:sSubPr>
                            <m:e>
                              <m:r>
                                <a:rPr lang="en-US" altLang="zh-TW" b="0" i="1" smtClean="0">
                                  <a:solidFill>
                                    <a:srgbClr val="00B050"/>
                                  </a:solidFill>
                                  <a:latin typeface="Cambria Math" panose="02040503050406030204" pitchFamily="18" charset="0"/>
                                </a:rPr>
                                <m:t>𝑡</m:t>
                              </m:r>
                            </m:e>
                            <m:sub>
                              <m:r>
                                <a:rPr lang="en-US" altLang="zh-TW" b="0" i="1" smtClean="0">
                                  <a:solidFill>
                                    <a:srgbClr val="00B050"/>
                                  </a:solidFill>
                                  <a:latin typeface="Cambria Math" panose="02040503050406030204" pitchFamily="18" charset="0"/>
                                </a:rPr>
                                <m:t>1</m:t>
                              </m:r>
                            </m:sub>
                          </m:sSub>
                          <m:r>
                            <a:rPr lang="en-US" altLang="zh-TW" b="0" i="1" smtClean="0">
                              <a:solidFill>
                                <a:srgbClr val="00B050"/>
                              </a:solidFill>
                              <a:latin typeface="Cambria Math" panose="02040503050406030204" pitchFamily="18" charset="0"/>
                            </a:rPr>
                            <m:t>+</m:t>
                          </m:r>
                        </m:sub>
                      </m:sSub>
                      <m:r>
                        <a:rPr lang="en-US" altLang="zh-TW" b="0" i="1" smtClean="0">
                          <a:solidFill>
                            <a:srgbClr val="00B050"/>
                          </a:solidFill>
                          <a:latin typeface="Cambria Math" panose="02040503050406030204" pitchFamily="18" charset="0"/>
                        </a:rPr>
                        <m:t>=</m:t>
                      </m:r>
                      <m:sSub>
                        <m:sSubPr>
                          <m:ctrlPr>
                            <a:rPr lang="en-US" altLang="zh-TW" b="0" i="1" smtClean="0">
                              <a:solidFill>
                                <a:srgbClr val="00B050"/>
                              </a:solidFill>
                              <a:latin typeface="Cambria Math" panose="02040503050406030204" pitchFamily="18" charset="0"/>
                            </a:rPr>
                          </m:ctrlPr>
                        </m:sSubPr>
                        <m:e>
                          <m:r>
                            <a:rPr lang="en-US" altLang="zh-TW" b="0" i="1" smtClean="0">
                              <a:solidFill>
                                <a:srgbClr val="00B050"/>
                              </a:solidFill>
                              <a:latin typeface="Cambria Math" panose="02040503050406030204" pitchFamily="18" charset="0"/>
                            </a:rPr>
                            <m:t>𝐸</m:t>
                          </m:r>
                        </m:e>
                        <m:sub>
                          <m:sSub>
                            <m:sSubPr>
                              <m:ctrlPr>
                                <a:rPr lang="en-US" altLang="zh-TW" b="0" i="1" smtClean="0">
                                  <a:solidFill>
                                    <a:srgbClr val="00B050"/>
                                  </a:solidFill>
                                  <a:latin typeface="Cambria Math" panose="02040503050406030204" pitchFamily="18" charset="0"/>
                                </a:rPr>
                              </m:ctrlPr>
                            </m:sSubPr>
                            <m:e>
                              <m:r>
                                <a:rPr lang="en-US" altLang="zh-TW" b="0" i="1" smtClean="0">
                                  <a:solidFill>
                                    <a:srgbClr val="00B050"/>
                                  </a:solidFill>
                                  <a:latin typeface="Cambria Math" panose="02040503050406030204" pitchFamily="18" charset="0"/>
                                </a:rPr>
                                <m:t>𝑡</m:t>
                              </m:r>
                            </m:e>
                            <m:sub>
                              <m:r>
                                <a:rPr lang="en-US" altLang="zh-TW" b="0" i="1" smtClean="0">
                                  <a:solidFill>
                                    <a:srgbClr val="00B050"/>
                                  </a:solidFill>
                                  <a:latin typeface="Cambria Math" panose="02040503050406030204" pitchFamily="18" charset="0"/>
                                </a:rPr>
                                <m:t>1</m:t>
                              </m:r>
                            </m:sub>
                          </m:sSub>
                        </m:sub>
                      </m:sSub>
                      <m:r>
                        <a:rPr lang="en-US" altLang="zh-TW" b="0" i="1" smtClean="0">
                          <a:solidFill>
                            <a:srgbClr val="00B050"/>
                          </a:solidFill>
                          <a:latin typeface="Cambria Math" panose="02040503050406030204" pitchFamily="18" charset="0"/>
                        </a:rPr>
                        <m:t>+</m:t>
                      </m:r>
                      <m:sSub>
                        <m:sSubPr>
                          <m:ctrlPr>
                            <a:rPr lang="en-US" altLang="zh-TW" b="0" i="1" smtClean="0">
                              <a:solidFill>
                                <a:srgbClr val="00B050"/>
                              </a:solidFill>
                              <a:latin typeface="Cambria Math" panose="02040503050406030204" pitchFamily="18" charset="0"/>
                            </a:rPr>
                          </m:ctrlPr>
                        </m:sSubPr>
                        <m:e>
                          <m:r>
                            <a:rPr lang="en-US" altLang="zh-TW" b="0" i="1" smtClean="0">
                              <a:solidFill>
                                <a:srgbClr val="00B050"/>
                              </a:solidFill>
                              <a:latin typeface="Cambria Math" panose="02040503050406030204" pitchFamily="18" charset="0"/>
                            </a:rPr>
                            <m:t>𝑥</m:t>
                          </m:r>
                        </m:e>
                        <m:sub>
                          <m:r>
                            <a:rPr lang="en-US" altLang="zh-TW" b="0" i="1" smtClean="0">
                              <a:solidFill>
                                <a:srgbClr val="00B050"/>
                              </a:solidFill>
                              <a:latin typeface="Cambria Math" panose="02040503050406030204" pitchFamily="18" charset="0"/>
                            </a:rPr>
                            <m:t>1</m:t>
                          </m:r>
                        </m:sub>
                      </m:sSub>
                    </m:oMath>
                  </m:oMathPara>
                </a14:m>
                <a:endParaRPr lang="zh-TW" altLang="en-US" dirty="0">
                  <a:solidFill>
                    <a:srgbClr val="00B050"/>
                  </a:solidFill>
                </a:endParaRPr>
              </a:p>
            </p:txBody>
          </p:sp>
        </mc:Choice>
        <mc:Fallback xmlns="">
          <p:sp>
            <p:nvSpPr>
              <p:cNvPr id="62" name="文字方塊 61">
                <a:extLst>
                  <a:ext uri="{FF2B5EF4-FFF2-40B4-BE49-F238E27FC236}">
                    <a16:creationId xmlns:a16="http://schemas.microsoft.com/office/drawing/2014/main" id="{ECC42146-4BA0-43AF-9087-D82C394FF57E}"/>
                  </a:ext>
                </a:extLst>
              </p:cNvPr>
              <p:cNvSpPr txBox="1">
                <a:spLocks noRot="1" noChangeAspect="1" noMove="1" noResize="1" noEditPoints="1" noAdjustHandles="1" noChangeArrowheads="1" noChangeShapeType="1" noTextEdit="1"/>
              </p:cNvSpPr>
              <p:nvPr/>
            </p:nvSpPr>
            <p:spPr>
              <a:xfrm>
                <a:off x="4936785" y="4174906"/>
                <a:ext cx="1767535" cy="393121"/>
              </a:xfrm>
              <a:prstGeom prst="rect">
                <a:avLst/>
              </a:prstGeom>
              <a:blipFill>
                <a:blip r:embed="rId1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F8A1E521-C1A8-4B35-B427-49EA8B08C59F}"/>
                  </a:ext>
                </a:extLst>
              </p:cNvPr>
              <p:cNvSpPr txBox="1"/>
              <p:nvPr/>
            </p:nvSpPr>
            <p:spPr>
              <a:xfrm>
                <a:off x="8491405" y="4163117"/>
                <a:ext cx="1938544"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70C0"/>
                              </a:solidFill>
                              <a:latin typeface="Cambria Math" panose="02040503050406030204" pitchFamily="18" charset="0"/>
                            </a:rPr>
                          </m:ctrlPr>
                        </m:sSubPr>
                        <m:e>
                          <m:r>
                            <a:rPr lang="en-US" altLang="zh-TW" b="0" i="1" smtClean="0">
                              <a:solidFill>
                                <a:srgbClr val="0070C0"/>
                              </a:solidFill>
                              <a:latin typeface="Cambria Math" panose="02040503050406030204" pitchFamily="18" charset="0"/>
                            </a:rPr>
                            <m:t>𝐸</m:t>
                          </m:r>
                        </m:e>
                        <m:sub>
                          <m:sSub>
                            <m:sSubPr>
                              <m:ctrlPr>
                                <a:rPr lang="en-US" altLang="zh-TW" b="0" i="1" smtClean="0">
                                  <a:solidFill>
                                    <a:srgbClr val="0070C0"/>
                                  </a:solidFill>
                                  <a:latin typeface="Cambria Math" panose="02040503050406030204" pitchFamily="18" charset="0"/>
                                </a:rPr>
                              </m:ctrlPr>
                            </m:sSubPr>
                            <m:e>
                              <m:r>
                                <a:rPr lang="en-US" altLang="zh-TW" b="0" i="1" smtClean="0">
                                  <a:solidFill>
                                    <a:srgbClr val="0070C0"/>
                                  </a:solidFill>
                                  <a:latin typeface="Cambria Math" panose="02040503050406030204" pitchFamily="18" charset="0"/>
                                </a:rPr>
                                <m:t>𝑡</m:t>
                              </m:r>
                            </m:e>
                            <m:sub>
                              <m:r>
                                <a:rPr lang="en-US" altLang="zh-TW" b="0" i="1" smtClean="0">
                                  <a:solidFill>
                                    <a:srgbClr val="0070C0"/>
                                  </a:solidFill>
                                  <a:latin typeface="Cambria Math" panose="02040503050406030204" pitchFamily="18" charset="0"/>
                                </a:rPr>
                                <m:t>2</m:t>
                              </m:r>
                            </m:sub>
                          </m:sSub>
                        </m:sub>
                      </m:sSub>
                      <m:r>
                        <a:rPr lang="en-US" altLang="zh-TW" b="0" i="1" smtClean="0">
                          <a:solidFill>
                            <a:srgbClr val="0070C0"/>
                          </a:solidFill>
                          <a:latin typeface="Cambria Math" panose="02040503050406030204" pitchFamily="18" charset="0"/>
                        </a:rPr>
                        <m:t>=</m:t>
                      </m:r>
                      <m:sSub>
                        <m:sSubPr>
                          <m:ctrlPr>
                            <a:rPr lang="en-US" altLang="zh-TW" b="0" i="1" smtClean="0">
                              <a:solidFill>
                                <a:srgbClr val="0070C0"/>
                              </a:solidFill>
                              <a:latin typeface="Cambria Math" panose="02040503050406030204" pitchFamily="18" charset="0"/>
                            </a:rPr>
                          </m:ctrlPr>
                        </m:sSubPr>
                        <m:e>
                          <m:r>
                            <a:rPr lang="en-US" altLang="zh-TW" b="0" i="1" smtClean="0">
                              <a:solidFill>
                                <a:srgbClr val="0070C0"/>
                              </a:solidFill>
                              <a:latin typeface="Cambria Math" panose="02040503050406030204" pitchFamily="18" charset="0"/>
                            </a:rPr>
                            <m:t>𝐸</m:t>
                          </m:r>
                        </m:e>
                        <m:sub>
                          <m:sSub>
                            <m:sSubPr>
                              <m:ctrlPr>
                                <a:rPr lang="en-US" altLang="zh-TW" b="0" i="1" smtClean="0">
                                  <a:solidFill>
                                    <a:srgbClr val="0070C0"/>
                                  </a:solidFill>
                                  <a:latin typeface="Cambria Math" panose="02040503050406030204" pitchFamily="18" charset="0"/>
                                </a:rPr>
                              </m:ctrlPr>
                            </m:sSubPr>
                            <m:e>
                              <m:r>
                                <a:rPr lang="en-US" altLang="zh-TW" b="0" i="1" smtClean="0">
                                  <a:solidFill>
                                    <a:srgbClr val="0070C0"/>
                                  </a:solidFill>
                                  <a:latin typeface="Cambria Math" panose="02040503050406030204" pitchFamily="18" charset="0"/>
                                </a:rPr>
                                <m:t>𝑡</m:t>
                              </m:r>
                            </m:e>
                            <m:sub>
                              <m:r>
                                <a:rPr lang="en-US" altLang="zh-TW" b="0" i="1" smtClean="0">
                                  <a:solidFill>
                                    <a:srgbClr val="0070C0"/>
                                  </a:solidFill>
                                  <a:latin typeface="Cambria Math" panose="02040503050406030204" pitchFamily="18" charset="0"/>
                                </a:rPr>
                                <m:t>1</m:t>
                              </m:r>
                            </m:sub>
                          </m:sSub>
                          <m:r>
                            <a:rPr lang="en-US" altLang="zh-TW" b="0" i="1" smtClean="0">
                              <a:solidFill>
                                <a:srgbClr val="0070C0"/>
                              </a:solidFill>
                              <a:latin typeface="Cambria Math" panose="02040503050406030204" pitchFamily="18" charset="0"/>
                            </a:rPr>
                            <m:t>+</m:t>
                          </m:r>
                        </m:sub>
                      </m:sSub>
                      <m:r>
                        <a:rPr lang="en-US" altLang="zh-TW" b="0" i="1" smtClean="0">
                          <a:solidFill>
                            <a:srgbClr val="0070C0"/>
                          </a:solidFill>
                          <a:latin typeface="Cambria Math" panose="02040503050406030204" pitchFamily="18" charset="0"/>
                        </a:rPr>
                        <m:t>∗</m:t>
                      </m:r>
                      <m:sSup>
                        <m:sSupPr>
                          <m:ctrlPr>
                            <a:rPr lang="en-US" altLang="zh-TW" b="0" i="1" smtClean="0">
                              <a:solidFill>
                                <a:srgbClr val="0070C0"/>
                              </a:solidFill>
                              <a:latin typeface="Cambria Math" panose="02040503050406030204" pitchFamily="18" charset="0"/>
                            </a:rPr>
                          </m:ctrlPr>
                        </m:sSupPr>
                        <m:e>
                          <m:r>
                            <a:rPr lang="en-US" altLang="zh-TW" b="0" i="1" smtClean="0">
                              <a:solidFill>
                                <a:srgbClr val="0070C0"/>
                              </a:solidFill>
                              <a:latin typeface="Cambria Math" panose="02040503050406030204" pitchFamily="18" charset="0"/>
                            </a:rPr>
                            <m:t>𝑒</m:t>
                          </m:r>
                        </m:e>
                        <m:sup>
                          <m:r>
                            <a:rPr lang="en-US" altLang="zh-TW" b="0" i="1" smtClean="0">
                              <a:solidFill>
                                <a:srgbClr val="0070C0"/>
                              </a:solidFill>
                              <a:latin typeface="Cambria Math" panose="02040503050406030204" pitchFamily="18" charset="0"/>
                            </a:rPr>
                            <m:t>−</m:t>
                          </m:r>
                          <m:r>
                            <a:rPr lang="en-US" altLang="zh-TW" b="0" i="1" smtClean="0">
                              <a:solidFill>
                                <a:srgbClr val="0070C0"/>
                              </a:solidFill>
                              <a:latin typeface="Cambria Math" panose="02040503050406030204" pitchFamily="18" charset="0"/>
                            </a:rPr>
                            <m:t>𝜌𝜏</m:t>
                          </m:r>
                        </m:sup>
                      </m:sSup>
                    </m:oMath>
                  </m:oMathPara>
                </a14:m>
                <a:endParaRPr lang="zh-TW" altLang="en-US" dirty="0">
                  <a:solidFill>
                    <a:srgbClr val="0070C0"/>
                  </a:solidFill>
                </a:endParaRPr>
              </a:p>
            </p:txBody>
          </p:sp>
        </mc:Choice>
        <mc:Fallback xmlns="">
          <p:sp>
            <p:nvSpPr>
              <p:cNvPr id="63" name="文字方塊 62">
                <a:extLst>
                  <a:ext uri="{FF2B5EF4-FFF2-40B4-BE49-F238E27FC236}">
                    <a16:creationId xmlns:a16="http://schemas.microsoft.com/office/drawing/2014/main" id="{F8A1E521-C1A8-4B35-B427-49EA8B08C59F}"/>
                  </a:ext>
                </a:extLst>
              </p:cNvPr>
              <p:cNvSpPr txBox="1">
                <a:spLocks noRot="1" noChangeAspect="1" noMove="1" noResize="1" noEditPoints="1" noAdjustHandles="1" noChangeArrowheads="1" noChangeShapeType="1" noTextEdit="1"/>
              </p:cNvSpPr>
              <p:nvPr/>
            </p:nvSpPr>
            <p:spPr>
              <a:xfrm>
                <a:off x="8491405" y="4163117"/>
                <a:ext cx="1938544" cy="393121"/>
              </a:xfrm>
              <a:prstGeom prst="rect">
                <a:avLst/>
              </a:prstGeom>
              <a:blipFill>
                <a:blip r:embed="rId17"/>
                <a:stretch>
                  <a:fillRect/>
                </a:stretch>
              </a:blipFill>
            </p:spPr>
            <p:txBody>
              <a:bodyPr/>
              <a:lstStyle/>
              <a:p>
                <a:r>
                  <a:rPr lang="zh-TW" altLang="en-US">
                    <a:noFill/>
                  </a:rPr>
                  <a:t> </a:t>
                </a:r>
              </a:p>
            </p:txBody>
          </p:sp>
        </mc:Fallback>
      </mc:AlternateContent>
      <p:grpSp>
        <p:nvGrpSpPr>
          <p:cNvPr id="64" name="群組 63">
            <a:extLst>
              <a:ext uri="{FF2B5EF4-FFF2-40B4-BE49-F238E27FC236}">
                <a16:creationId xmlns:a16="http://schemas.microsoft.com/office/drawing/2014/main" id="{0C9D846B-3477-4198-AC20-1FE0E3982D2A}"/>
              </a:ext>
            </a:extLst>
          </p:cNvPr>
          <p:cNvGrpSpPr/>
          <p:nvPr/>
        </p:nvGrpSpPr>
        <p:grpSpPr>
          <a:xfrm>
            <a:off x="8531007" y="364272"/>
            <a:ext cx="3085138" cy="2995368"/>
            <a:chOff x="7484193" y="1235746"/>
            <a:chExt cx="3943669" cy="3828919"/>
          </a:xfrm>
        </p:grpSpPr>
        <p:cxnSp>
          <p:nvCxnSpPr>
            <p:cNvPr id="65" name="直線單箭頭接點 64">
              <a:extLst>
                <a:ext uri="{FF2B5EF4-FFF2-40B4-BE49-F238E27FC236}">
                  <a16:creationId xmlns:a16="http://schemas.microsoft.com/office/drawing/2014/main" id="{D5353887-0E72-44C9-8897-4671B25E434E}"/>
                </a:ext>
              </a:extLst>
            </p:cNvPr>
            <p:cNvCxnSpPr/>
            <p:nvPr/>
          </p:nvCxnSpPr>
          <p:spPr>
            <a:xfrm flipV="1">
              <a:off x="7958798" y="1727475"/>
              <a:ext cx="0" cy="2941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058933D4-DC95-4079-89E7-ECB3303BF2C8}"/>
                </a:ext>
              </a:extLst>
            </p:cNvPr>
            <p:cNvCxnSpPr>
              <a:cxnSpLocks/>
            </p:cNvCxnSpPr>
            <p:nvPr/>
          </p:nvCxnSpPr>
          <p:spPr>
            <a:xfrm flipV="1">
              <a:off x="7790687" y="4547661"/>
              <a:ext cx="363717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手繪多邊形: 圖案 66">
              <a:extLst>
                <a:ext uri="{FF2B5EF4-FFF2-40B4-BE49-F238E27FC236}">
                  <a16:creationId xmlns:a16="http://schemas.microsoft.com/office/drawing/2014/main" id="{59ECACE8-69E2-437A-898A-3A22ED803662}"/>
                </a:ext>
              </a:extLst>
            </p:cNvPr>
            <p:cNvSpPr/>
            <p:nvPr/>
          </p:nvSpPr>
          <p:spPr>
            <a:xfrm>
              <a:off x="7958798" y="1606512"/>
              <a:ext cx="2491062" cy="2941149"/>
            </a:xfrm>
            <a:custGeom>
              <a:avLst/>
              <a:gdLst>
                <a:gd name="connsiteX0" fmla="*/ 0 w 2403835"/>
                <a:gd name="connsiteY0" fmla="*/ 2573366 h 2573366"/>
                <a:gd name="connsiteX1" fmla="*/ 188536 w 2403835"/>
                <a:gd name="connsiteY1" fmla="*/ 659725 h 2573366"/>
                <a:gd name="connsiteX2" fmla="*/ 1121790 w 2403835"/>
                <a:gd name="connsiteY2" fmla="*/ 2045465 h 2573366"/>
                <a:gd name="connsiteX3" fmla="*/ 1611984 w 2403835"/>
                <a:gd name="connsiteY3" fmla="*/ 9276 h 2573366"/>
                <a:gd name="connsiteX4" fmla="*/ 2403835 w 2403835"/>
                <a:gd name="connsiteY4" fmla="*/ 1300748 h 257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35" h="2573366">
                  <a:moveTo>
                    <a:pt x="0" y="2573366"/>
                  </a:moveTo>
                  <a:cubicBezTo>
                    <a:pt x="785" y="1660537"/>
                    <a:pt x="1571" y="747708"/>
                    <a:pt x="188536" y="659725"/>
                  </a:cubicBezTo>
                  <a:cubicBezTo>
                    <a:pt x="375501" y="571742"/>
                    <a:pt x="884549" y="2153873"/>
                    <a:pt x="1121790" y="2045465"/>
                  </a:cubicBezTo>
                  <a:cubicBezTo>
                    <a:pt x="1359031" y="1937057"/>
                    <a:pt x="1398310" y="133395"/>
                    <a:pt x="1611984" y="9276"/>
                  </a:cubicBezTo>
                  <a:cubicBezTo>
                    <a:pt x="1825658" y="-114844"/>
                    <a:pt x="2198017" y="1043082"/>
                    <a:pt x="2403835" y="13007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68" name="文字方塊 67">
              <a:extLst>
                <a:ext uri="{FF2B5EF4-FFF2-40B4-BE49-F238E27FC236}">
                  <a16:creationId xmlns:a16="http://schemas.microsoft.com/office/drawing/2014/main" id="{1D0FF624-1553-415F-820A-395AFAA76AB8}"/>
                </a:ext>
              </a:extLst>
            </p:cNvPr>
            <p:cNvSpPr txBox="1"/>
            <p:nvPr/>
          </p:nvSpPr>
          <p:spPr>
            <a:xfrm>
              <a:off x="7484193" y="1605078"/>
              <a:ext cx="3064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sp>
          <p:nvSpPr>
            <p:cNvPr id="69" name="文字方塊 68">
              <a:extLst>
                <a:ext uri="{FF2B5EF4-FFF2-40B4-BE49-F238E27FC236}">
                  <a16:creationId xmlns:a16="http://schemas.microsoft.com/office/drawing/2014/main" id="{4F13F4A3-B4DA-48DB-A44E-DEF5A65A5DE9}"/>
                </a:ext>
              </a:extLst>
            </p:cNvPr>
            <p:cNvSpPr txBox="1"/>
            <p:nvPr/>
          </p:nvSpPr>
          <p:spPr>
            <a:xfrm>
              <a:off x="11259594" y="4668638"/>
              <a:ext cx="45719"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a:t>
              </a:r>
              <a:endParaRPr lang="zh-TW" altLang="en-US" dirty="0">
                <a:latin typeface="Times New Roman" panose="02020603050405020304" pitchFamily="18" charset="0"/>
                <a:cs typeface="Times New Roman" panose="02020603050405020304" pitchFamily="18" charset="0"/>
              </a:endParaRPr>
            </a:p>
          </p:txBody>
        </p:sp>
        <p:sp>
          <p:nvSpPr>
            <p:cNvPr id="70" name="文字方塊 69">
              <a:extLst>
                <a:ext uri="{FF2B5EF4-FFF2-40B4-BE49-F238E27FC236}">
                  <a16:creationId xmlns:a16="http://schemas.microsoft.com/office/drawing/2014/main" id="{9F56FC45-6578-45F8-B342-75C160A1A9CF}"/>
                </a:ext>
              </a:extLst>
            </p:cNvPr>
            <p:cNvSpPr txBox="1"/>
            <p:nvPr/>
          </p:nvSpPr>
          <p:spPr>
            <a:xfrm>
              <a:off x="7790687" y="4695333"/>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71" name="文字方塊 70">
              <a:extLst>
                <a:ext uri="{FF2B5EF4-FFF2-40B4-BE49-F238E27FC236}">
                  <a16:creationId xmlns:a16="http://schemas.microsoft.com/office/drawing/2014/main" id="{A8B2C274-FA6B-44AA-A182-280E2072A6C4}"/>
                </a:ext>
              </a:extLst>
            </p:cNvPr>
            <p:cNvSpPr txBox="1"/>
            <p:nvPr/>
          </p:nvSpPr>
          <p:spPr>
            <a:xfrm>
              <a:off x="7947490" y="2058869"/>
              <a:ext cx="6238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72" name="文字方塊 71">
              <a:extLst>
                <a:ext uri="{FF2B5EF4-FFF2-40B4-BE49-F238E27FC236}">
                  <a16:creationId xmlns:a16="http://schemas.microsoft.com/office/drawing/2014/main" id="{3D40259D-8579-4E82-9062-99A6606B8C7C}"/>
                </a:ext>
              </a:extLst>
            </p:cNvPr>
            <p:cNvSpPr txBox="1"/>
            <p:nvPr/>
          </p:nvSpPr>
          <p:spPr>
            <a:xfrm>
              <a:off x="8868127" y="3905067"/>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73" name="文字方塊 72">
              <a:extLst>
                <a:ext uri="{FF2B5EF4-FFF2-40B4-BE49-F238E27FC236}">
                  <a16:creationId xmlns:a16="http://schemas.microsoft.com/office/drawing/2014/main" id="{15BA03CE-E6A1-455B-8A3C-31AB521EBDDB}"/>
                </a:ext>
              </a:extLst>
            </p:cNvPr>
            <p:cNvSpPr txBox="1"/>
            <p:nvPr/>
          </p:nvSpPr>
          <p:spPr>
            <a:xfrm>
              <a:off x="9435306" y="1235746"/>
              <a:ext cx="6238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74" name="文字方塊 73">
              <a:extLst>
                <a:ext uri="{FF2B5EF4-FFF2-40B4-BE49-F238E27FC236}">
                  <a16:creationId xmlns:a16="http://schemas.microsoft.com/office/drawing/2014/main" id="{5283C4BD-91B6-45C4-83FE-F14407F51E1D}"/>
                </a:ext>
              </a:extLst>
            </p:cNvPr>
            <p:cNvSpPr txBox="1"/>
            <p:nvPr/>
          </p:nvSpPr>
          <p:spPr>
            <a:xfrm>
              <a:off x="10617971" y="2791016"/>
              <a:ext cx="41549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75" name="左大括弧 74">
              <a:extLst>
                <a:ext uri="{FF2B5EF4-FFF2-40B4-BE49-F238E27FC236}">
                  <a16:creationId xmlns:a16="http://schemas.microsoft.com/office/drawing/2014/main" id="{57C7CE59-DFCB-44C5-8470-A6B5791E827C}"/>
                </a:ext>
              </a:extLst>
            </p:cNvPr>
            <p:cNvSpPr/>
            <p:nvPr/>
          </p:nvSpPr>
          <p:spPr>
            <a:xfrm>
              <a:off x="7704287" y="2340217"/>
              <a:ext cx="306494" cy="220744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77" name="左大括弧 76">
              <a:extLst>
                <a:ext uri="{FF2B5EF4-FFF2-40B4-BE49-F238E27FC236}">
                  <a16:creationId xmlns:a16="http://schemas.microsoft.com/office/drawing/2014/main" id="{5698123A-4959-4024-885D-DBD0947FF03A}"/>
                </a:ext>
              </a:extLst>
            </p:cNvPr>
            <p:cNvSpPr/>
            <p:nvPr/>
          </p:nvSpPr>
          <p:spPr>
            <a:xfrm rot="10800000">
              <a:off x="9599522" y="1605078"/>
              <a:ext cx="254511" cy="240132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8" name="文字方塊 77">
                  <a:extLst>
                    <a:ext uri="{FF2B5EF4-FFF2-40B4-BE49-F238E27FC236}">
                      <a16:creationId xmlns:a16="http://schemas.microsoft.com/office/drawing/2014/main" id="{CE4C934A-B9B7-4A25-9CC9-A13839C495E9}"/>
                    </a:ext>
                  </a:extLst>
                </p:cNvPr>
                <p:cNvSpPr txBox="1"/>
                <p:nvPr/>
              </p:nvSpPr>
              <p:spPr>
                <a:xfrm>
                  <a:off x="9854032" y="2618934"/>
                  <a:ext cx="805854" cy="393425"/>
                </a:xfrm>
                <a:prstGeom prst="rect">
                  <a:avLst/>
                </a:prstGeom>
                <a:noFill/>
              </p:spPr>
              <p:txBody>
                <a:bodyPr wrap="square" rtlCol="0">
                  <a:spAutoFit/>
                </a:bodyPr>
                <a:lstStyle/>
                <a:p>
                  <a14:m>
                    <m:oMath xmlns:m="http://schemas.openxmlformats.org/officeDocument/2006/math">
                      <m:sSub>
                        <m:sSubPr>
                          <m:ctrlPr>
                            <a:rPr lang="en-US" altLang="zh-TW" sz="1400" b="0" i="1" dirty="0" smtClean="0">
                              <a:solidFill>
                                <a:srgbClr val="FF0000"/>
                              </a:solidFill>
                              <a:latin typeface="Cambria Math" panose="02040503050406030204" pitchFamily="18" charset="0"/>
                            </a:rPr>
                          </m:ctrlPr>
                        </m:sSubPr>
                        <m:e>
                          <m:r>
                            <a:rPr lang="en-US" altLang="zh-TW" sz="1400" i="1" dirty="0" smtClean="0">
                              <a:solidFill>
                                <a:srgbClr val="FF0000"/>
                              </a:solidFill>
                              <a:latin typeface="Cambria Math" panose="02040503050406030204" pitchFamily="18" charset="0"/>
                            </a:rPr>
                            <m:t>𝑥</m:t>
                          </m:r>
                        </m:e>
                        <m:sub>
                          <m:r>
                            <a:rPr lang="en-US" altLang="zh-TW" sz="1400" i="1" dirty="0" smtClean="0">
                              <a:solidFill>
                                <a:srgbClr val="FF0000"/>
                              </a:solidFill>
                              <a:latin typeface="Cambria Math" panose="02040503050406030204" pitchFamily="18" charset="0"/>
                            </a:rPr>
                            <m:t>1</m:t>
                          </m:r>
                        </m:sub>
                      </m:sSub>
                    </m:oMath>
                  </a14:m>
                  <a:r>
                    <a:rPr lang="zh-TW" altLang="en-US" sz="14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6" name="文字方塊 85">
                  <a:extLst>
                    <a:ext uri="{FF2B5EF4-FFF2-40B4-BE49-F238E27FC236}">
                      <a16:creationId xmlns:a16="http://schemas.microsoft.com/office/drawing/2014/main" id="{1DFBBAF2-4C52-4BAE-BD19-F4747E89D423}"/>
                    </a:ext>
                  </a:extLst>
                </p:cNvPr>
                <p:cNvSpPr txBox="1">
                  <a:spLocks noRot="1" noChangeAspect="1" noMove="1" noResize="1" noEditPoints="1" noAdjustHandles="1" noChangeArrowheads="1" noChangeShapeType="1" noTextEdit="1"/>
                </p:cNvSpPr>
                <p:nvPr/>
              </p:nvSpPr>
              <p:spPr>
                <a:xfrm>
                  <a:off x="9854032" y="2618934"/>
                  <a:ext cx="805854" cy="393425"/>
                </a:xfrm>
                <a:prstGeom prst="rect">
                  <a:avLst/>
                </a:prstGeom>
                <a:blipFill>
                  <a:blip r:embed="rId19"/>
                  <a:stretch>
                    <a:fillRect/>
                  </a:stretch>
                </a:blipFill>
              </p:spPr>
              <p:txBody>
                <a:bodyPr/>
                <a:lstStyle/>
                <a:p>
                  <a:r>
                    <a:rPr lang="zh-TW" altLang="en-US">
                      <a:noFill/>
                    </a:rPr>
                    <a:t> </a:t>
                  </a:r>
                </a:p>
              </p:txBody>
            </p:sp>
          </mc:Fallback>
        </mc:AlternateContent>
      </p:grpSp>
      <p:sp>
        <p:nvSpPr>
          <p:cNvPr id="79" name="手繪多邊形: 圖案 78">
            <a:extLst>
              <a:ext uri="{FF2B5EF4-FFF2-40B4-BE49-F238E27FC236}">
                <a16:creationId xmlns:a16="http://schemas.microsoft.com/office/drawing/2014/main" id="{C90E6B56-C801-41BD-9AE5-ED473FE8DFBE}"/>
              </a:ext>
            </a:extLst>
          </p:cNvPr>
          <p:cNvSpPr/>
          <p:nvPr/>
        </p:nvSpPr>
        <p:spPr>
          <a:xfrm>
            <a:off x="6014301" y="2762054"/>
            <a:ext cx="735291" cy="678730"/>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手繪多邊形: 圖案 79">
            <a:extLst>
              <a:ext uri="{FF2B5EF4-FFF2-40B4-BE49-F238E27FC236}">
                <a16:creationId xmlns:a16="http://schemas.microsoft.com/office/drawing/2014/main" id="{C31FEDC1-9F48-4686-890E-65C3AD3EE0CA}"/>
              </a:ext>
            </a:extLst>
          </p:cNvPr>
          <p:cNvSpPr/>
          <p:nvPr/>
        </p:nvSpPr>
        <p:spPr>
          <a:xfrm>
            <a:off x="2158738" y="5118755"/>
            <a:ext cx="1074656" cy="744717"/>
          </a:xfrm>
          <a:custGeom>
            <a:avLst/>
            <a:gdLst>
              <a:gd name="connsiteX0" fmla="*/ 0 w 1074656"/>
              <a:gd name="connsiteY0" fmla="*/ 0 h 744717"/>
              <a:gd name="connsiteX1" fmla="*/ 0 w 1074656"/>
              <a:gd name="connsiteY1" fmla="*/ 735290 h 744717"/>
              <a:gd name="connsiteX2" fmla="*/ 1074656 w 1074656"/>
              <a:gd name="connsiteY2" fmla="*/ 744717 h 744717"/>
              <a:gd name="connsiteX3" fmla="*/ 1074656 w 1074656"/>
              <a:gd name="connsiteY3" fmla="*/ 301657 h 744717"/>
              <a:gd name="connsiteX4" fmla="*/ 0 w 1074656"/>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56" h="744717">
                <a:moveTo>
                  <a:pt x="0" y="0"/>
                </a:moveTo>
                <a:lnTo>
                  <a:pt x="0" y="735290"/>
                </a:lnTo>
                <a:lnTo>
                  <a:pt x="1074656" y="744717"/>
                </a:lnTo>
                <a:lnTo>
                  <a:pt x="1074656" y="30165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手繪多邊形: 圖案 80">
            <a:extLst>
              <a:ext uri="{FF2B5EF4-FFF2-40B4-BE49-F238E27FC236}">
                <a16:creationId xmlns:a16="http://schemas.microsoft.com/office/drawing/2014/main" id="{EBAD78C2-80A8-4229-99D0-291247CB14BF}"/>
              </a:ext>
            </a:extLst>
          </p:cNvPr>
          <p:cNvSpPr/>
          <p:nvPr/>
        </p:nvSpPr>
        <p:spPr>
          <a:xfrm>
            <a:off x="9240973" y="5147035"/>
            <a:ext cx="987110" cy="754144"/>
          </a:xfrm>
          <a:custGeom>
            <a:avLst/>
            <a:gdLst>
              <a:gd name="connsiteX0" fmla="*/ 0 w 904973"/>
              <a:gd name="connsiteY0" fmla="*/ 0 h 754144"/>
              <a:gd name="connsiteX1" fmla="*/ 0 w 904973"/>
              <a:gd name="connsiteY1" fmla="*/ 744718 h 754144"/>
              <a:gd name="connsiteX2" fmla="*/ 904973 w 904973"/>
              <a:gd name="connsiteY2" fmla="*/ 754144 h 754144"/>
              <a:gd name="connsiteX3" fmla="*/ 895547 w 904973"/>
              <a:gd name="connsiteY3" fmla="*/ 292231 h 754144"/>
              <a:gd name="connsiteX4" fmla="*/ 0 w 904973"/>
              <a:gd name="connsiteY4" fmla="*/ 0 h 75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973" h="754144">
                <a:moveTo>
                  <a:pt x="0" y="0"/>
                </a:moveTo>
                <a:lnTo>
                  <a:pt x="0" y="744718"/>
                </a:lnTo>
                <a:lnTo>
                  <a:pt x="904973" y="754144"/>
                </a:lnTo>
                <a:lnTo>
                  <a:pt x="895547" y="29223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2" name="直線接點 81">
            <a:extLst>
              <a:ext uri="{FF2B5EF4-FFF2-40B4-BE49-F238E27FC236}">
                <a16:creationId xmlns:a16="http://schemas.microsoft.com/office/drawing/2014/main" id="{F3795B6B-3883-470F-B9BA-9165A3592834}"/>
              </a:ext>
            </a:extLst>
          </p:cNvPr>
          <p:cNvCxnSpPr/>
          <p:nvPr/>
        </p:nvCxnSpPr>
        <p:spPr>
          <a:xfrm>
            <a:off x="5977308" y="5148944"/>
            <a:ext cx="0" cy="80244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手繪多邊形: 圖案 82">
            <a:extLst>
              <a:ext uri="{FF2B5EF4-FFF2-40B4-BE49-F238E27FC236}">
                <a16:creationId xmlns:a16="http://schemas.microsoft.com/office/drawing/2014/main" id="{DBD2D5E6-57C2-4EC7-A0AB-4B09439C9330}"/>
              </a:ext>
            </a:extLst>
          </p:cNvPr>
          <p:cNvSpPr/>
          <p:nvPr/>
        </p:nvSpPr>
        <p:spPr>
          <a:xfrm>
            <a:off x="6015881" y="5223388"/>
            <a:ext cx="735291" cy="678730"/>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extLst>
              <a:ext uri="{FF2B5EF4-FFF2-40B4-BE49-F238E27FC236}">
                <a16:creationId xmlns:a16="http://schemas.microsoft.com/office/drawing/2014/main" id="{92CD72CC-8DFC-411B-BF03-4226C6734A9C}"/>
              </a:ext>
            </a:extLst>
          </p:cNvPr>
          <p:cNvSpPr/>
          <p:nvPr/>
        </p:nvSpPr>
        <p:spPr>
          <a:xfrm>
            <a:off x="359275" y="570926"/>
            <a:ext cx="269496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Models – model1</a:t>
            </a:r>
            <a:endParaRPr lang="zh-TW" altLang="en-US" sz="2800" dirty="0">
              <a:latin typeface="Times New Roman" panose="02020603050405020304" pitchFamily="18" charset="0"/>
              <a:cs typeface="Times New Roman" panose="02020603050405020304" pitchFamily="18" charset="0"/>
            </a:endParaRPr>
          </a:p>
        </p:txBody>
      </p:sp>
      <p:pic>
        <p:nvPicPr>
          <p:cNvPr id="85" name="圖片 84">
            <a:extLst>
              <a:ext uri="{FF2B5EF4-FFF2-40B4-BE49-F238E27FC236}">
                <a16:creationId xmlns:a16="http://schemas.microsoft.com/office/drawing/2014/main" id="{098807C7-35D7-4B44-9D7F-9384A7384A09}"/>
              </a:ext>
            </a:extLst>
          </p:cNvPr>
          <p:cNvPicPr>
            <a:picLocks noChangeAspect="1"/>
          </p:cNvPicPr>
          <p:nvPr/>
        </p:nvPicPr>
        <p:blipFill>
          <a:blip r:embed="rId20"/>
          <a:stretch>
            <a:fillRect/>
          </a:stretch>
        </p:blipFill>
        <p:spPr>
          <a:xfrm>
            <a:off x="4663709" y="729218"/>
            <a:ext cx="2286503" cy="582411"/>
          </a:xfrm>
          <a:prstGeom prst="rect">
            <a:avLst/>
          </a:prstGeom>
        </p:spPr>
      </p:pic>
      <p:pic>
        <p:nvPicPr>
          <p:cNvPr id="86" name="圖片 85">
            <a:extLst>
              <a:ext uri="{FF2B5EF4-FFF2-40B4-BE49-F238E27FC236}">
                <a16:creationId xmlns:a16="http://schemas.microsoft.com/office/drawing/2014/main" id="{820B4336-C74A-4BC5-B22E-158438602B9B}"/>
              </a:ext>
            </a:extLst>
          </p:cNvPr>
          <p:cNvPicPr>
            <a:picLocks noChangeAspect="1"/>
          </p:cNvPicPr>
          <p:nvPr/>
        </p:nvPicPr>
        <p:blipFill>
          <a:blip r:embed="rId21"/>
          <a:stretch>
            <a:fillRect/>
          </a:stretch>
        </p:blipFill>
        <p:spPr>
          <a:xfrm>
            <a:off x="4631183" y="285039"/>
            <a:ext cx="2329644" cy="557245"/>
          </a:xfrm>
          <a:prstGeom prst="rect">
            <a:avLst/>
          </a:prstGeom>
        </p:spPr>
      </p:pic>
      <p:sp>
        <p:nvSpPr>
          <p:cNvPr id="88" name="投影片編號版面配置區 87">
            <a:extLst>
              <a:ext uri="{FF2B5EF4-FFF2-40B4-BE49-F238E27FC236}">
                <a16:creationId xmlns:a16="http://schemas.microsoft.com/office/drawing/2014/main" id="{16E36E2D-3CB1-437C-AE0D-7D723A195E75}"/>
              </a:ext>
            </a:extLst>
          </p:cNvPr>
          <p:cNvSpPr>
            <a:spLocks noGrp="1"/>
          </p:cNvSpPr>
          <p:nvPr>
            <p:ph type="sldNum" sz="quarter" idx="12"/>
          </p:nvPr>
        </p:nvSpPr>
        <p:spPr/>
        <p:txBody>
          <a:bodyPr/>
          <a:lstStyle/>
          <a:p>
            <a:fld id="{DE0D4436-E364-443D-92F4-0BA62D2A4894}" type="slidenum">
              <a:rPr lang="zh-TW" altLang="en-US" smtClean="0"/>
              <a:t>7</a:t>
            </a:fld>
            <a:endParaRPr lang="zh-TW" altLang="en-US"/>
          </a:p>
        </p:txBody>
      </p:sp>
      <mc:AlternateContent xmlns:mc="http://schemas.openxmlformats.org/markup-compatibility/2006" xmlns:a14="http://schemas.microsoft.com/office/drawing/2010/main">
        <mc:Choice Requires="a14">
          <p:sp>
            <p:nvSpPr>
              <p:cNvPr id="89" name="文字方塊 88">
                <a:extLst>
                  <a:ext uri="{FF2B5EF4-FFF2-40B4-BE49-F238E27FC236}">
                    <a16:creationId xmlns:a16="http://schemas.microsoft.com/office/drawing/2014/main" id="{9FC4C045-908F-482A-B26C-A05D9B4C9471}"/>
                  </a:ext>
                </a:extLst>
              </p:cNvPr>
              <p:cNvSpPr txBox="1"/>
              <p:nvPr/>
            </p:nvSpPr>
            <p:spPr>
              <a:xfrm>
                <a:off x="7396652" y="1923582"/>
                <a:ext cx="1445162" cy="523220"/>
              </a:xfrm>
              <a:prstGeom prst="rect">
                <a:avLst/>
              </a:prstGeom>
              <a:noFill/>
            </p:spPr>
            <p:txBody>
              <a:bodyPr wrap="square" rtlCol="0">
                <a:spAutoFit/>
              </a:bodyPr>
              <a:lstStyle/>
              <a:p>
                <a:r>
                  <a:rPr lang="en-US" altLang="zh-TW" sz="1400" dirty="0">
                    <a:solidFill>
                      <a:srgbClr val="FF0000"/>
                    </a:solidFill>
                    <a:latin typeface="Times New Roman" panose="02020603050405020304" pitchFamily="18" charset="0"/>
                    <a:cs typeface="Times New Roman" panose="02020603050405020304" pitchFamily="18" charset="0"/>
                  </a:rPr>
                  <a:t>Trading volume = </a:t>
                </a:r>
                <a14:m>
                  <m:oMath xmlns:m="http://schemas.openxmlformats.org/officeDocument/2006/math">
                    <m:sSub>
                      <m:sSubPr>
                        <m:ctrlPr>
                          <a:rPr lang="en-US" altLang="zh-TW" sz="1400" b="0" i="1" dirty="0" smtClean="0">
                            <a:solidFill>
                              <a:srgbClr val="FF0000"/>
                            </a:solidFill>
                            <a:latin typeface="Cambria Math" panose="02040503050406030204" pitchFamily="18" charset="0"/>
                          </a:rPr>
                        </m:ctrlPr>
                      </m:sSubPr>
                      <m:e>
                        <m:r>
                          <a:rPr lang="en-US" altLang="zh-TW" sz="1400" i="1" dirty="0" smtClean="0">
                            <a:solidFill>
                              <a:srgbClr val="FF0000"/>
                            </a:solidFill>
                            <a:latin typeface="Cambria Math" panose="02040503050406030204" pitchFamily="18" charset="0"/>
                          </a:rPr>
                          <m:t>𝑥</m:t>
                        </m:r>
                      </m:e>
                      <m:sub>
                        <m:r>
                          <a:rPr lang="en-US" altLang="zh-TW" sz="1400" i="1" dirty="0" smtClean="0">
                            <a:solidFill>
                              <a:srgbClr val="FF0000"/>
                            </a:solidFill>
                            <a:latin typeface="Cambria Math" panose="02040503050406030204" pitchFamily="18" charset="0"/>
                          </a:rPr>
                          <m:t>0</m:t>
                        </m:r>
                      </m:sub>
                    </m:sSub>
                  </m:oMath>
                </a14:m>
                <a:endParaRPr lang="zh-TW" altLang="en-US" sz="1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9" name="文字方塊 88">
                <a:extLst>
                  <a:ext uri="{FF2B5EF4-FFF2-40B4-BE49-F238E27FC236}">
                    <a16:creationId xmlns:a16="http://schemas.microsoft.com/office/drawing/2014/main" id="{9FC4C045-908F-482A-B26C-A05D9B4C9471}"/>
                  </a:ext>
                </a:extLst>
              </p:cNvPr>
              <p:cNvSpPr txBox="1">
                <a:spLocks noRot="1" noChangeAspect="1" noMove="1" noResize="1" noEditPoints="1" noAdjustHandles="1" noChangeArrowheads="1" noChangeShapeType="1" noTextEdit="1"/>
              </p:cNvSpPr>
              <p:nvPr/>
            </p:nvSpPr>
            <p:spPr>
              <a:xfrm>
                <a:off x="7396652" y="1923582"/>
                <a:ext cx="1445162" cy="523220"/>
              </a:xfrm>
              <a:prstGeom prst="rect">
                <a:avLst/>
              </a:prstGeom>
              <a:blipFill>
                <a:blip r:embed="rId22"/>
                <a:stretch>
                  <a:fillRect l="-1266" t="-2353" b="-1176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3203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手繪多邊形: 圖案 1">
            <a:extLst>
              <a:ext uri="{FF2B5EF4-FFF2-40B4-BE49-F238E27FC236}">
                <a16:creationId xmlns:a16="http://schemas.microsoft.com/office/drawing/2014/main" id="{104C877E-391E-46D6-8DB9-42062C73DF4B}"/>
              </a:ext>
            </a:extLst>
          </p:cNvPr>
          <p:cNvSpPr/>
          <p:nvPr/>
        </p:nvSpPr>
        <p:spPr>
          <a:xfrm>
            <a:off x="1318825" y="2526384"/>
            <a:ext cx="1867435" cy="932502"/>
          </a:xfrm>
          <a:custGeom>
            <a:avLst/>
            <a:gdLst>
              <a:gd name="connsiteX0" fmla="*/ 0 w 1866507"/>
              <a:gd name="connsiteY0" fmla="*/ 0 h 914400"/>
              <a:gd name="connsiteX1" fmla="*/ 28280 w 1866507"/>
              <a:gd name="connsiteY1" fmla="*/ 914400 h 914400"/>
              <a:gd name="connsiteX2" fmla="*/ 1866507 w 1866507"/>
              <a:gd name="connsiteY2" fmla="*/ 914400 h 914400"/>
              <a:gd name="connsiteX3" fmla="*/ 1857080 w 1866507"/>
              <a:gd name="connsiteY3" fmla="*/ 414779 h 914400"/>
              <a:gd name="connsiteX4" fmla="*/ 0 w 186650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507" h="914400">
                <a:moveTo>
                  <a:pt x="0" y="0"/>
                </a:moveTo>
                <a:lnTo>
                  <a:pt x="28280" y="914400"/>
                </a:lnTo>
                <a:lnTo>
                  <a:pt x="1866507" y="914400"/>
                </a:lnTo>
                <a:lnTo>
                  <a:pt x="1857080" y="41477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43AF1717-1F46-4F01-9E7C-38131927C484}"/>
              </a:ext>
            </a:extLst>
          </p:cNvPr>
          <p:cNvSpPr txBox="1"/>
          <p:nvPr/>
        </p:nvSpPr>
        <p:spPr>
          <a:xfrm>
            <a:off x="575856" y="2548044"/>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grpSp>
        <p:nvGrpSpPr>
          <p:cNvPr id="4" name="群組 3">
            <a:extLst>
              <a:ext uri="{FF2B5EF4-FFF2-40B4-BE49-F238E27FC236}">
                <a16:creationId xmlns:a16="http://schemas.microsoft.com/office/drawing/2014/main" id="{1AEDC065-B32A-4F5F-B163-1B5B1F86A909}"/>
              </a:ext>
            </a:extLst>
          </p:cNvPr>
          <p:cNvGrpSpPr/>
          <p:nvPr/>
        </p:nvGrpSpPr>
        <p:grpSpPr>
          <a:xfrm>
            <a:off x="800014" y="1780194"/>
            <a:ext cx="2569659" cy="2064197"/>
            <a:chOff x="5891040" y="989814"/>
            <a:chExt cx="3533946" cy="2775482"/>
          </a:xfrm>
        </p:grpSpPr>
        <p:sp>
          <p:nvSpPr>
            <p:cNvPr id="5" name="文字方塊 4">
              <a:extLst>
                <a:ext uri="{FF2B5EF4-FFF2-40B4-BE49-F238E27FC236}">
                  <a16:creationId xmlns:a16="http://schemas.microsoft.com/office/drawing/2014/main" id="{B4704F35-5BCA-483E-9F83-CB1FD286456A}"/>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658BAA9F-E346-4BF9-97CF-DD51719E3EB5}"/>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7" name="群組 6">
              <a:extLst>
                <a:ext uri="{FF2B5EF4-FFF2-40B4-BE49-F238E27FC236}">
                  <a16:creationId xmlns:a16="http://schemas.microsoft.com/office/drawing/2014/main" id="{30B22DE2-9D14-41A3-9B1B-D9D89B0BF3BB}"/>
                </a:ext>
              </a:extLst>
            </p:cNvPr>
            <p:cNvGrpSpPr/>
            <p:nvPr/>
          </p:nvGrpSpPr>
          <p:grpSpPr>
            <a:xfrm>
              <a:off x="6409132" y="989814"/>
              <a:ext cx="3015854" cy="2399864"/>
              <a:chOff x="6409132" y="989814"/>
              <a:chExt cx="3015854" cy="2399864"/>
            </a:xfrm>
          </p:grpSpPr>
          <p:cxnSp>
            <p:nvCxnSpPr>
              <p:cNvPr id="8" name="直線單箭頭接點 7">
                <a:extLst>
                  <a:ext uri="{FF2B5EF4-FFF2-40B4-BE49-F238E27FC236}">
                    <a16:creationId xmlns:a16="http://schemas.microsoft.com/office/drawing/2014/main" id="{68BA7B5D-AF41-475C-9B2B-AE45890FD4C8}"/>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E0DD42F2-3A27-42D3-9636-EFBEF4EF1049}"/>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圖案 9">
                <a:extLst>
                  <a:ext uri="{FF2B5EF4-FFF2-40B4-BE49-F238E27FC236}">
                    <a16:creationId xmlns:a16="http://schemas.microsoft.com/office/drawing/2014/main" id="{C3A053BB-1416-4819-BD4A-D2D39E477E2D}"/>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sp>
        <p:nvSpPr>
          <p:cNvPr id="11" name="文字方塊 10">
            <a:extLst>
              <a:ext uri="{FF2B5EF4-FFF2-40B4-BE49-F238E27FC236}">
                <a16:creationId xmlns:a16="http://schemas.microsoft.com/office/drawing/2014/main" id="{D7E6F24E-4A0A-4F70-A370-F96496D71C69}"/>
              </a:ext>
            </a:extLst>
          </p:cNvPr>
          <p:cNvSpPr txBox="1"/>
          <p:nvPr/>
        </p:nvSpPr>
        <p:spPr>
          <a:xfrm>
            <a:off x="3977728" y="2541336"/>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D650DB7A-48CF-41C6-BFCB-174D408FBA82}"/>
              </a:ext>
            </a:extLst>
          </p:cNvPr>
          <p:cNvSpPr txBox="1"/>
          <p:nvPr/>
        </p:nvSpPr>
        <p:spPr>
          <a:xfrm>
            <a:off x="575856" y="5013175"/>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79175C65-BDED-45B9-98E8-D677FD10F482}"/>
              </a:ext>
            </a:extLst>
          </p:cNvPr>
          <p:cNvSpPr txBox="1"/>
          <p:nvPr/>
        </p:nvSpPr>
        <p:spPr>
          <a:xfrm>
            <a:off x="4040831" y="4971444"/>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grpSp>
        <p:nvGrpSpPr>
          <p:cNvPr id="14" name="群組 13">
            <a:extLst>
              <a:ext uri="{FF2B5EF4-FFF2-40B4-BE49-F238E27FC236}">
                <a16:creationId xmlns:a16="http://schemas.microsoft.com/office/drawing/2014/main" id="{C25319D5-82BD-4FD4-8E38-53810D70DC19}"/>
              </a:ext>
            </a:extLst>
          </p:cNvPr>
          <p:cNvGrpSpPr/>
          <p:nvPr/>
        </p:nvGrpSpPr>
        <p:grpSpPr>
          <a:xfrm>
            <a:off x="4315581" y="1788862"/>
            <a:ext cx="2569659" cy="2064197"/>
            <a:chOff x="5891040" y="989814"/>
            <a:chExt cx="3533946" cy="2775482"/>
          </a:xfrm>
        </p:grpSpPr>
        <p:sp>
          <p:nvSpPr>
            <p:cNvPr id="15" name="文字方塊 14">
              <a:extLst>
                <a:ext uri="{FF2B5EF4-FFF2-40B4-BE49-F238E27FC236}">
                  <a16:creationId xmlns:a16="http://schemas.microsoft.com/office/drawing/2014/main" id="{8F51EF9B-63F5-4F3B-BE84-1B35096CBCEF}"/>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8A52C437-FC6A-41FC-BF7E-EA196C9465CA}"/>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17" name="群組 16">
              <a:extLst>
                <a:ext uri="{FF2B5EF4-FFF2-40B4-BE49-F238E27FC236}">
                  <a16:creationId xmlns:a16="http://schemas.microsoft.com/office/drawing/2014/main" id="{E96E26FB-7C39-4EC1-9F6D-8B8D2437AA5F}"/>
                </a:ext>
              </a:extLst>
            </p:cNvPr>
            <p:cNvGrpSpPr/>
            <p:nvPr/>
          </p:nvGrpSpPr>
          <p:grpSpPr>
            <a:xfrm>
              <a:off x="6409132" y="989814"/>
              <a:ext cx="3015854" cy="2399864"/>
              <a:chOff x="6409132" y="989814"/>
              <a:chExt cx="3015854" cy="2399864"/>
            </a:xfrm>
          </p:grpSpPr>
          <p:cxnSp>
            <p:nvCxnSpPr>
              <p:cNvPr id="18" name="直線單箭頭接點 17">
                <a:extLst>
                  <a:ext uri="{FF2B5EF4-FFF2-40B4-BE49-F238E27FC236}">
                    <a16:creationId xmlns:a16="http://schemas.microsoft.com/office/drawing/2014/main" id="{05A81CF6-FA69-4EC4-B9DB-D353260E16ED}"/>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A7D5C7BE-8E55-4E05-94FD-4BD4EC5A230A}"/>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手繪多邊形: 圖案 19">
                <a:extLst>
                  <a:ext uri="{FF2B5EF4-FFF2-40B4-BE49-F238E27FC236}">
                    <a16:creationId xmlns:a16="http://schemas.microsoft.com/office/drawing/2014/main" id="{170927F0-5349-420D-AA19-43A6B01E6FC6}"/>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21" name="直線接點 20">
            <a:extLst>
              <a:ext uri="{FF2B5EF4-FFF2-40B4-BE49-F238E27FC236}">
                <a16:creationId xmlns:a16="http://schemas.microsoft.com/office/drawing/2014/main" id="{85DFADAB-0531-4828-95BC-98EC28EBC151}"/>
              </a:ext>
            </a:extLst>
          </p:cNvPr>
          <p:cNvCxnSpPr/>
          <p:nvPr/>
        </p:nvCxnSpPr>
        <p:spPr>
          <a:xfrm>
            <a:off x="5977308" y="2689512"/>
            <a:ext cx="0" cy="8024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F4A764E4-DC52-4054-895B-C5273018DE1C}"/>
                  </a:ext>
                </a:extLst>
              </p:cNvPr>
              <p:cNvSpPr txBox="1"/>
              <p:nvPr/>
            </p:nvSpPr>
            <p:spPr>
              <a:xfrm>
                <a:off x="5000629" y="2845476"/>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b="0" i="1" dirty="0" smtClean="0">
                              <a:solidFill>
                                <a:srgbClr val="FF0000"/>
                              </a:solidFill>
                              <a:latin typeface="Cambria Math" panose="02040503050406030204" pitchFamily="18" charset="0"/>
                            </a:rPr>
                          </m:ctrlPr>
                        </m:sSubPr>
                        <m:e>
                          <m:r>
                            <a:rPr lang="en-US" altLang="zh-TW" i="1" dirty="0" smtClean="0">
                              <a:solidFill>
                                <a:srgbClr val="FF0000"/>
                              </a:solidFill>
                              <a:latin typeface="Cambria Math" panose="02040503050406030204" pitchFamily="18" charset="0"/>
                            </a:rPr>
                            <m:t>𝑥</m:t>
                          </m:r>
                        </m:e>
                        <m:sub>
                          <m:r>
                            <a:rPr lang="en-US" altLang="zh-TW" i="1" dirty="0" smtClean="0">
                              <a:solidFill>
                                <a:srgbClr val="FF0000"/>
                              </a:solidFill>
                              <a:latin typeface="Cambria Math" panose="02040503050406030204" pitchFamily="18" charset="0"/>
                            </a:rPr>
                            <m:t>0</m:t>
                          </m:r>
                        </m:sub>
                      </m:sSub>
                    </m:oMath>
                  </m:oMathPara>
                </a14:m>
                <a:endParaRPr lang="zh-TW"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2" name="文字方塊 21">
                <a:extLst>
                  <a:ext uri="{FF2B5EF4-FFF2-40B4-BE49-F238E27FC236}">
                    <a16:creationId xmlns:a16="http://schemas.microsoft.com/office/drawing/2014/main" id="{F4A764E4-DC52-4054-895B-C5273018DE1C}"/>
                  </a:ext>
                </a:extLst>
              </p:cNvPr>
              <p:cNvSpPr txBox="1">
                <a:spLocks noRot="1" noChangeAspect="1" noMove="1" noResize="1" noEditPoints="1" noAdjustHandles="1" noChangeArrowheads="1" noChangeShapeType="1" noTextEdit="1"/>
              </p:cNvSpPr>
              <p:nvPr/>
            </p:nvSpPr>
            <p:spPr>
              <a:xfrm>
                <a:off x="5000629" y="2845476"/>
                <a:ext cx="805855" cy="369332"/>
              </a:xfrm>
              <a:prstGeom prst="rect">
                <a:avLst/>
              </a:prstGeom>
              <a:blipFill>
                <a:blip r:embed="rId2"/>
                <a:stretch>
                  <a:fillRect b="-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E3F53DA9-758F-4556-9683-E416E4396C1D}"/>
                  </a:ext>
                </a:extLst>
              </p:cNvPr>
              <p:cNvSpPr txBox="1"/>
              <p:nvPr/>
            </p:nvSpPr>
            <p:spPr>
              <a:xfrm>
                <a:off x="5467385" y="3529810"/>
                <a:ext cx="678199" cy="394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dirty="0" smtClean="0">
                              <a:solidFill>
                                <a:srgbClr val="FF0000"/>
                              </a:solidFill>
                              <a:latin typeface="Cambria Math" panose="02040503050406030204" pitchFamily="18" charset="0"/>
                            </a:rPr>
                          </m:ctrlPr>
                        </m:sSubPr>
                        <m:e>
                          <m:r>
                            <a:rPr lang="en-US" altLang="zh-TW" i="1" dirty="0" smtClean="0">
                              <a:solidFill>
                                <a:srgbClr val="FF0000"/>
                              </a:solidFill>
                              <a:latin typeface="Cambria Math" panose="02040503050406030204" pitchFamily="18" charset="0"/>
                            </a:rPr>
                            <m:t>𝐷</m:t>
                          </m:r>
                        </m:e>
                        <m:sub>
                          <m:sSub>
                            <m:sSubPr>
                              <m:ctrlPr>
                                <a:rPr lang="en-US" altLang="zh-TW" b="0" i="1" dirty="0" smtClean="0">
                                  <a:solidFill>
                                    <a:srgbClr val="FF0000"/>
                                  </a:solidFill>
                                  <a:latin typeface="Cambria Math" panose="02040503050406030204" pitchFamily="18" charset="0"/>
                                </a:rPr>
                              </m:ctrlPr>
                            </m:sSubPr>
                            <m:e>
                              <m:r>
                                <a:rPr lang="en-US" altLang="zh-TW" b="0" i="1" dirty="0" smtClean="0">
                                  <a:solidFill>
                                    <a:srgbClr val="FF0000"/>
                                  </a:solidFill>
                                  <a:latin typeface="Cambria Math" panose="02040503050406030204" pitchFamily="18" charset="0"/>
                                </a:rPr>
                                <m:t>𝑡</m:t>
                              </m:r>
                            </m:e>
                            <m:sub>
                              <m:r>
                                <a:rPr lang="en-US" altLang="zh-TW" b="0" i="1" dirty="0" smtClean="0">
                                  <a:solidFill>
                                    <a:srgbClr val="FF0000"/>
                                  </a:solidFill>
                                  <a:latin typeface="Cambria Math" panose="02040503050406030204" pitchFamily="18" charset="0"/>
                                </a:rPr>
                                <m:t>0</m:t>
                              </m:r>
                            </m:sub>
                          </m:sSub>
                          <m:r>
                            <a:rPr lang="en-US" altLang="zh-TW" b="0" i="1" dirty="0" smtClean="0">
                              <a:solidFill>
                                <a:srgbClr val="FF0000"/>
                              </a:solidFill>
                              <a:latin typeface="Cambria Math" panose="02040503050406030204" pitchFamily="18" charset="0"/>
                            </a:rPr>
                            <m:t>+</m:t>
                          </m:r>
                        </m:sub>
                      </m:sSub>
                    </m:oMath>
                  </m:oMathPara>
                </a14:m>
                <a:endParaRPr lang="zh-TW"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3" name="文字方塊 22">
                <a:extLst>
                  <a:ext uri="{FF2B5EF4-FFF2-40B4-BE49-F238E27FC236}">
                    <a16:creationId xmlns:a16="http://schemas.microsoft.com/office/drawing/2014/main" id="{E3F53DA9-758F-4556-9683-E416E4396C1D}"/>
                  </a:ext>
                </a:extLst>
              </p:cNvPr>
              <p:cNvSpPr txBox="1">
                <a:spLocks noRot="1" noChangeAspect="1" noMove="1" noResize="1" noEditPoints="1" noAdjustHandles="1" noChangeArrowheads="1" noChangeShapeType="1" noTextEdit="1"/>
              </p:cNvSpPr>
              <p:nvPr/>
            </p:nvSpPr>
            <p:spPr>
              <a:xfrm>
                <a:off x="5467385" y="3529810"/>
                <a:ext cx="678199" cy="394660"/>
              </a:xfrm>
              <a:prstGeom prst="rect">
                <a:avLst/>
              </a:prstGeom>
              <a:blipFill>
                <a:blip r:embed="rId3"/>
                <a:stretch>
                  <a:fillRect/>
                </a:stretch>
              </a:blipFill>
            </p:spPr>
            <p:txBody>
              <a:bodyPr/>
              <a:lstStyle/>
              <a:p>
                <a:r>
                  <a:rPr lang="zh-TW" altLang="en-US">
                    <a:noFill/>
                  </a:rPr>
                  <a:t> </a:t>
                </a:r>
              </a:p>
            </p:txBody>
          </p:sp>
        </mc:Fallback>
      </mc:AlternateContent>
      <p:grpSp>
        <p:nvGrpSpPr>
          <p:cNvPr id="24" name="群組 23">
            <a:extLst>
              <a:ext uri="{FF2B5EF4-FFF2-40B4-BE49-F238E27FC236}">
                <a16:creationId xmlns:a16="http://schemas.microsoft.com/office/drawing/2014/main" id="{4C45CA27-E1E7-4E5B-90EC-6A658F54FD9B}"/>
              </a:ext>
            </a:extLst>
          </p:cNvPr>
          <p:cNvGrpSpPr/>
          <p:nvPr/>
        </p:nvGrpSpPr>
        <p:grpSpPr>
          <a:xfrm>
            <a:off x="819863" y="4219945"/>
            <a:ext cx="2569659" cy="2064197"/>
            <a:chOff x="5891040" y="989814"/>
            <a:chExt cx="3533946" cy="2775482"/>
          </a:xfrm>
        </p:grpSpPr>
        <p:sp>
          <p:nvSpPr>
            <p:cNvPr id="25" name="文字方塊 24">
              <a:extLst>
                <a:ext uri="{FF2B5EF4-FFF2-40B4-BE49-F238E27FC236}">
                  <a16:creationId xmlns:a16="http://schemas.microsoft.com/office/drawing/2014/main" id="{720FE736-6B0A-4AEF-9534-CCC110D7CB1F}"/>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26" name="文字方塊 25">
              <a:extLst>
                <a:ext uri="{FF2B5EF4-FFF2-40B4-BE49-F238E27FC236}">
                  <a16:creationId xmlns:a16="http://schemas.microsoft.com/office/drawing/2014/main" id="{37F38F47-1022-4564-840D-E9B0F3A667C8}"/>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27" name="群組 26">
              <a:extLst>
                <a:ext uri="{FF2B5EF4-FFF2-40B4-BE49-F238E27FC236}">
                  <a16:creationId xmlns:a16="http://schemas.microsoft.com/office/drawing/2014/main" id="{7B1C6330-76F8-4C32-8E85-AEC54F9BF90F}"/>
                </a:ext>
              </a:extLst>
            </p:cNvPr>
            <p:cNvGrpSpPr/>
            <p:nvPr/>
          </p:nvGrpSpPr>
          <p:grpSpPr>
            <a:xfrm>
              <a:off x="6409132" y="989814"/>
              <a:ext cx="3015854" cy="2399864"/>
              <a:chOff x="6409132" y="989814"/>
              <a:chExt cx="3015854" cy="2399864"/>
            </a:xfrm>
          </p:grpSpPr>
          <p:cxnSp>
            <p:nvCxnSpPr>
              <p:cNvPr id="28" name="直線單箭頭接點 27">
                <a:extLst>
                  <a:ext uri="{FF2B5EF4-FFF2-40B4-BE49-F238E27FC236}">
                    <a16:creationId xmlns:a16="http://schemas.microsoft.com/office/drawing/2014/main" id="{0C051E50-1B2A-4EBE-9950-C48C1B532610}"/>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A9885155-7EB4-40F5-BE03-BE2FDE5FE4B6}"/>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手繪多邊形: 圖案 29">
                <a:extLst>
                  <a:ext uri="{FF2B5EF4-FFF2-40B4-BE49-F238E27FC236}">
                    <a16:creationId xmlns:a16="http://schemas.microsoft.com/office/drawing/2014/main" id="{83374F4C-61FA-4548-BF32-BAA73F09845F}"/>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31" name="直線接點 30">
            <a:extLst>
              <a:ext uri="{FF2B5EF4-FFF2-40B4-BE49-F238E27FC236}">
                <a16:creationId xmlns:a16="http://schemas.microsoft.com/office/drawing/2014/main" id="{41945A9E-89B8-4133-8588-55CBC817BD49}"/>
              </a:ext>
            </a:extLst>
          </p:cNvPr>
          <p:cNvCxnSpPr>
            <a:cxnSpLocks/>
          </p:cNvCxnSpPr>
          <p:nvPr/>
        </p:nvCxnSpPr>
        <p:spPr>
          <a:xfrm>
            <a:off x="2120617" y="5055557"/>
            <a:ext cx="0" cy="8592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2B33A9E1-D0B5-4EF6-8AF8-EA432BE024CB}"/>
                  </a:ext>
                </a:extLst>
              </p:cNvPr>
              <p:cNvSpPr txBox="1"/>
              <p:nvPr/>
            </p:nvSpPr>
            <p:spPr>
              <a:xfrm>
                <a:off x="1318825" y="5191535"/>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i="1" dirty="0" smtClean="0">
                          <a:solidFill>
                            <a:srgbClr val="FFC000"/>
                          </a:solidFill>
                          <a:latin typeface="Cambria Math" panose="02040503050406030204" pitchFamily="18" charset="0"/>
                        </a:rPr>
                        <m:t>𝐹</m:t>
                      </m:r>
                      <m:r>
                        <a:rPr lang="en-US" altLang="zh-TW" i="1" dirty="0" smtClean="0">
                          <a:solidFill>
                            <a:srgbClr val="FFC000"/>
                          </a:solidFill>
                          <a:latin typeface="Cambria Math" panose="02040503050406030204" pitchFamily="18" charset="0"/>
                        </a:rPr>
                        <m:t>(</m:t>
                      </m:r>
                      <m:sSub>
                        <m:sSubPr>
                          <m:ctrlPr>
                            <a:rPr lang="en-US" altLang="zh-TW" b="0" i="1" dirty="0" smtClean="0">
                              <a:solidFill>
                                <a:srgbClr val="FFC000"/>
                              </a:solidFill>
                              <a:latin typeface="Cambria Math" panose="02040503050406030204" pitchFamily="18" charset="0"/>
                            </a:rPr>
                          </m:ctrlPr>
                        </m:sSubPr>
                        <m:e>
                          <m:r>
                            <a:rPr lang="en-US" altLang="zh-TW" i="1" dirty="0" smtClean="0">
                              <a:solidFill>
                                <a:srgbClr val="FFC000"/>
                              </a:solidFill>
                              <a:latin typeface="Cambria Math" panose="02040503050406030204" pitchFamily="18" charset="0"/>
                            </a:rPr>
                            <m:t>𝐷</m:t>
                          </m:r>
                        </m:e>
                        <m:sub>
                          <m:r>
                            <a:rPr lang="en-US" altLang="zh-TW" i="1" dirty="0" smtClean="0">
                              <a:solidFill>
                                <a:srgbClr val="FFC000"/>
                              </a:solidFill>
                              <a:latin typeface="Cambria Math" panose="02040503050406030204" pitchFamily="18" charset="0"/>
                            </a:rPr>
                            <m:t>𝑡</m:t>
                          </m:r>
                          <m:r>
                            <a:rPr lang="en-US" altLang="zh-TW" i="1" dirty="0" smtClean="0">
                              <a:solidFill>
                                <a:srgbClr val="FFC000"/>
                              </a:solidFill>
                              <a:latin typeface="Cambria Math" panose="02040503050406030204" pitchFamily="18" charset="0"/>
                            </a:rPr>
                            <m:t>1</m:t>
                          </m:r>
                        </m:sub>
                      </m:sSub>
                      <m:r>
                        <a:rPr lang="en-US" altLang="zh-TW" i="1" dirty="0" smtClean="0">
                          <a:solidFill>
                            <a:srgbClr val="FFC000"/>
                          </a:solidFill>
                          <a:latin typeface="Cambria Math" panose="02040503050406030204" pitchFamily="18" charset="0"/>
                        </a:rPr>
                        <m:t>)</m:t>
                      </m:r>
                    </m:oMath>
                  </m:oMathPara>
                </a14:m>
                <a:endParaRPr lang="zh-TW" altLang="en-US"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2B33A9E1-D0B5-4EF6-8AF8-EA432BE024CB}"/>
                  </a:ext>
                </a:extLst>
              </p:cNvPr>
              <p:cNvSpPr txBox="1">
                <a:spLocks noRot="1" noChangeAspect="1" noMove="1" noResize="1" noEditPoints="1" noAdjustHandles="1" noChangeArrowheads="1" noChangeShapeType="1" noTextEdit="1"/>
              </p:cNvSpPr>
              <p:nvPr/>
            </p:nvSpPr>
            <p:spPr>
              <a:xfrm>
                <a:off x="1318825" y="5191535"/>
                <a:ext cx="805855" cy="369332"/>
              </a:xfrm>
              <a:prstGeom prst="rect">
                <a:avLst/>
              </a:prstGeom>
              <a:blipFill>
                <a:blip r:embed="rId4"/>
                <a:stretch>
                  <a:fillRect l="-4511" r="-1504"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A7DE5949-3D69-4789-840A-7FBD05ED8EA2}"/>
                  </a:ext>
                </a:extLst>
              </p:cNvPr>
              <p:cNvSpPr txBox="1"/>
              <p:nvPr/>
            </p:nvSpPr>
            <p:spPr>
              <a:xfrm>
                <a:off x="1231232" y="5576256"/>
                <a:ext cx="80585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600" b="0" i="1" dirty="0" smtClean="0">
                          <a:solidFill>
                            <a:srgbClr val="FFC000"/>
                          </a:solidFill>
                          <a:latin typeface="Cambria Math" panose="02040503050406030204" pitchFamily="18" charset="0"/>
                        </a:rPr>
                        <m:t>=</m:t>
                      </m:r>
                      <m:sSub>
                        <m:sSubPr>
                          <m:ctrlPr>
                            <a:rPr lang="en-US" altLang="zh-TW" sz="1600" b="0" i="1" dirty="0" smtClean="0">
                              <a:solidFill>
                                <a:srgbClr val="FFC000"/>
                              </a:solidFill>
                              <a:latin typeface="Cambria Math" panose="02040503050406030204" pitchFamily="18" charset="0"/>
                            </a:rPr>
                          </m:ctrlPr>
                        </m:sSubPr>
                        <m:e>
                          <m:r>
                            <a:rPr lang="en-US" altLang="zh-TW" sz="1600" b="0" i="1" dirty="0" smtClean="0">
                              <a:solidFill>
                                <a:srgbClr val="FFC000"/>
                              </a:solidFill>
                              <a:latin typeface="Cambria Math" panose="02040503050406030204" pitchFamily="18" charset="0"/>
                            </a:rPr>
                            <m:t>𝐸</m:t>
                          </m:r>
                        </m:e>
                        <m:sub>
                          <m:r>
                            <a:rPr lang="en-US" altLang="zh-TW" sz="1600" b="0" i="1" dirty="0" smtClean="0">
                              <a:solidFill>
                                <a:srgbClr val="FFC000"/>
                              </a:solidFill>
                              <a:latin typeface="Cambria Math" panose="02040503050406030204" pitchFamily="18" charset="0"/>
                            </a:rPr>
                            <m:t>𝑡</m:t>
                          </m:r>
                          <m:r>
                            <a:rPr lang="en-US" altLang="zh-TW" sz="1600" b="0" i="1" dirty="0" smtClean="0">
                              <a:solidFill>
                                <a:srgbClr val="FFC000"/>
                              </a:solidFill>
                              <a:latin typeface="Cambria Math" panose="02040503050406030204" pitchFamily="18" charset="0"/>
                            </a:rPr>
                            <m:t>1</m:t>
                          </m:r>
                        </m:sub>
                      </m:sSub>
                    </m:oMath>
                  </m:oMathPara>
                </a14:m>
                <a:endParaRPr lang="zh-TW" altLang="en-US" sz="1600"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33" name="文字方塊 32">
                <a:extLst>
                  <a:ext uri="{FF2B5EF4-FFF2-40B4-BE49-F238E27FC236}">
                    <a16:creationId xmlns:a16="http://schemas.microsoft.com/office/drawing/2014/main" id="{A7DE5949-3D69-4789-840A-7FBD05ED8EA2}"/>
                  </a:ext>
                </a:extLst>
              </p:cNvPr>
              <p:cNvSpPr txBox="1">
                <a:spLocks noRot="1" noChangeAspect="1" noMove="1" noResize="1" noEditPoints="1" noAdjustHandles="1" noChangeArrowheads="1" noChangeShapeType="1" noTextEdit="1"/>
              </p:cNvSpPr>
              <p:nvPr/>
            </p:nvSpPr>
            <p:spPr>
              <a:xfrm>
                <a:off x="1231232" y="5576256"/>
                <a:ext cx="805855" cy="338554"/>
              </a:xfrm>
              <a:prstGeom prst="rect">
                <a:avLst/>
              </a:prstGeom>
              <a:blipFill>
                <a:blip r:embed="rId5"/>
                <a:stretch>
                  <a:fillRect/>
                </a:stretch>
              </a:blipFill>
            </p:spPr>
            <p:txBody>
              <a:bodyPr/>
              <a:lstStyle/>
              <a:p>
                <a:r>
                  <a:rPr lang="zh-TW" altLang="en-US">
                    <a:noFill/>
                  </a:rPr>
                  <a:t> </a:t>
                </a:r>
              </a:p>
            </p:txBody>
          </p:sp>
        </mc:Fallback>
      </mc:AlternateContent>
      <p:grpSp>
        <p:nvGrpSpPr>
          <p:cNvPr id="34" name="群組 33">
            <a:extLst>
              <a:ext uri="{FF2B5EF4-FFF2-40B4-BE49-F238E27FC236}">
                <a16:creationId xmlns:a16="http://schemas.microsoft.com/office/drawing/2014/main" id="{FCAC6BA2-BB85-4F19-8AD2-2E2D5D104BC9}"/>
              </a:ext>
            </a:extLst>
          </p:cNvPr>
          <p:cNvGrpSpPr/>
          <p:nvPr/>
        </p:nvGrpSpPr>
        <p:grpSpPr>
          <a:xfrm>
            <a:off x="4315581" y="4228194"/>
            <a:ext cx="2569659" cy="2064197"/>
            <a:chOff x="5891040" y="989814"/>
            <a:chExt cx="3533946" cy="2775482"/>
          </a:xfrm>
        </p:grpSpPr>
        <p:sp>
          <p:nvSpPr>
            <p:cNvPr id="35" name="文字方塊 34">
              <a:extLst>
                <a:ext uri="{FF2B5EF4-FFF2-40B4-BE49-F238E27FC236}">
                  <a16:creationId xmlns:a16="http://schemas.microsoft.com/office/drawing/2014/main" id="{49612928-4693-4D6C-BF0F-C7D9AC31EFE9}"/>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36" name="文字方塊 35">
              <a:extLst>
                <a:ext uri="{FF2B5EF4-FFF2-40B4-BE49-F238E27FC236}">
                  <a16:creationId xmlns:a16="http://schemas.microsoft.com/office/drawing/2014/main" id="{33E927FD-C417-4764-9D68-3F0427739132}"/>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37" name="群組 36">
              <a:extLst>
                <a:ext uri="{FF2B5EF4-FFF2-40B4-BE49-F238E27FC236}">
                  <a16:creationId xmlns:a16="http://schemas.microsoft.com/office/drawing/2014/main" id="{3892B488-DE13-45B2-B089-EACB775DC809}"/>
                </a:ext>
              </a:extLst>
            </p:cNvPr>
            <p:cNvGrpSpPr/>
            <p:nvPr/>
          </p:nvGrpSpPr>
          <p:grpSpPr>
            <a:xfrm>
              <a:off x="6409132" y="989814"/>
              <a:ext cx="3015854" cy="2399864"/>
              <a:chOff x="6409132" y="989814"/>
              <a:chExt cx="3015854" cy="2399864"/>
            </a:xfrm>
          </p:grpSpPr>
          <p:cxnSp>
            <p:nvCxnSpPr>
              <p:cNvPr id="38" name="直線單箭頭接點 37">
                <a:extLst>
                  <a:ext uri="{FF2B5EF4-FFF2-40B4-BE49-F238E27FC236}">
                    <a16:creationId xmlns:a16="http://schemas.microsoft.com/office/drawing/2014/main" id="{7F9BB6B6-CCBB-44F5-B5E7-A98154FEE772}"/>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3C2C5D53-4AD1-429A-BED8-14708919FCCA}"/>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手繪多邊形: 圖案 39">
                <a:extLst>
                  <a:ext uri="{FF2B5EF4-FFF2-40B4-BE49-F238E27FC236}">
                    <a16:creationId xmlns:a16="http://schemas.microsoft.com/office/drawing/2014/main" id="{A6DDF37F-5C6D-4E59-B58B-2105CD644BA8}"/>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41" name="直線接點 40">
            <a:extLst>
              <a:ext uri="{FF2B5EF4-FFF2-40B4-BE49-F238E27FC236}">
                <a16:creationId xmlns:a16="http://schemas.microsoft.com/office/drawing/2014/main" id="{A4A4863F-0C9C-4EC3-8878-8C7D327A6F1B}"/>
              </a:ext>
            </a:extLst>
          </p:cNvPr>
          <p:cNvCxnSpPr>
            <a:cxnSpLocks/>
          </p:cNvCxnSpPr>
          <p:nvPr/>
        </p:nvCxnSpPr>
        <p:spPr>
          <a:xfrm>
            <a:off x="5641523" y="5071500"/>
            <a:ext cx="0" cy="8592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矩形 41">
                <a:extLst>
                  <a:ext uri="{FF2B5EF4-FFF2-40B4-BE49-F238E27FC236}">
                    <a16:creationId xmlns:a16="http://schemas.microsoft.com/office/drawing/2014/main" id="{07DFA518-29B9-49D7-A164-F3F0A360607E}"/>
                  </a:ext>
                </a:extLst>
              </p:cNvPr>
              <p:cNvSpPr/>
              <p:nvPr/>
            </p:nvSpPr>
            <p:spPr>
              <a:xfrm>
                <a:off x="4930911" y="5271196"/>
                <a:ext cx="550535"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solidFill>
                                <a:srgbClr val="FFC000"/>
                              </a:solidFill>
                              <a:latin typeface="Cambria Math" panose="02040503050406030204" pitchFamily="18" charset="0"/>
                            </a:rPr>
                          </m:ctrlPr>
                        </m:sSubPr>
                        <m:e>
                          <m:r>
                            <a:rPr lang="en-US" altLang="zh-TW" i="1" dirty="0">
                              <a:solidFill>
                                <a:srgbClr val="FFC000"/>
                              </a:solidFill>
                              <a:latin typeface="Cambria Math" panose="02040503050406030204" pitchFamily="18" charset="0"/>
                            </a:rPr>
                            <m:t>𝐸</m:t>
                          </m:r>
                        </m:e>
                        <m:sub>
                          <m:r>
                            <a:rPr lang="en-US" altLang="zh-TW" i="1" dirty="0">
                              <a:solidFill>
                                <a:srgbClr val="FFC000"/>
                              </a:solidFill>
                              <a:latin typeface="Cambria Math" panose="02040503050406030204" pitchFamily="18" charset="0"/>
                            </a:rPr>
                            <m:t>𝑡</m:t>
                          </m:r>
                          <m:r>
                            <a:rPr lang="en-US" altLang="zh-TW" i="1" dirty="0">
                              <a:solidFill>
                                <a:srgbClr val="FFC000"/>
                              </a:solidFill>
                              <a:latin typeface="Cambria Math" panose="02040503050406030204" pitchFamily="18" charset="0"/>
                            </a:rPr>
                            <m:t>1</m:t>
                          </m:r>
                        </m:sub>
                      </m:sSub>
                    </m:oMath>
                  </m:oMathPara>
                </a14:m>
                <a:endParaRPr lang="zh-TW" altLang="en-US"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42" name="矩形 41">
                <a:extLst>
                  <a:ext uri="{FF2B5EF4-FFF2-40B4-BE49-F238E27FC236}">
                    <a16:creationId xmlns:a16="http://schemas.microsoft.com/office/drawing/2014/main" id="{07DFA518-29B9-49D7-A164-F3F0A360607E}"/>
                  </a:ext>
                </a:extLst>
              </p:cNvPr>
              <p:cNvSpPr>
                <a:spLocks noRot="1" noChangeAspect="1" noMove="1" noResize="1" noEditPoints="1" noAdjustHandles="1" noChangeArrowheads="1" noChangeShapeType="1" noTextEdit="1"/>
              </p:cNvSpPr>
              <p:nvPr/>
            </p:nvSpPr>
            <p:spPr>
              <a:xfrm>
                <a:off x="4930911" y="5271196"/>
                <a:ext cx="550535" cy="369332"/>
              </a:xfrm>
              <a:prstGeom prst="rect">
                <a:avLst/>
              </a:prstGeom>
              <a:blipFill>
                <a:blip r:embed="rId6"/>
                <a:stretch>
                  <a:fillRect b="-1667"/>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9E1249C6-9C5E-4C0B-9ABA-21C72FC3D3AE}"/>
                  </a:ext>
                </a:extLst>
              </p:cNvPr>
              <p:cNvSpPr txBox="1"/>
              <p:nvPr/>
            </p:nvSpPr>
            <p:spPr>
              <a:xfrm>
                <a:off x="5454564" y="5299491"/>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b="0" i="1" dirty="0" smtClean="0">
                              <a:solidFill>
                                <a:srgbClr val="00B050"/>
                              </a:solidFill>
                              <a:latin typeface="Cambria Math" panose="02040503050406030204" pitchFamily="18" charset="0"/>
                            </a:rPr>
                          </m:ctrlPr>
                        </m:sSubPr>
                        <m:e>
                          <m:r>
                            <a:rPr lang="en-US" altLang="zh-TW" i="1" dirty="0" smtClean="0">
                              <a:solidFill>
                                <a:srgbClr val="00B050"/>
                              </a:solidFill>
                              <a:latin typeface="Cambria Math" panose="02040503050406030204" pitchFamily="18" charset="0"/>
                            </a:rPr>
                            <m:t>𝑥</m:t>
                          </m:r>
                        </m:e>
                        <m:sub>
                          <m:r>
                            <a:rPr lang="en-US" altLang="zh-TW" b="0" i="1" dirty="0" smtClean="0">
                              <a:solidFill>
                                <a:srgbClr val="00B050"/>
                              </a:solidFill>
                              <a:latin typeface="Cambria Math" panose="02040503050406030204" pitchFamily="18" charset="0"/>
                            </a:rPr>
                            <m:t>1</m:t>
                          </m:r>
                        </m:sub>
                      </m:sSub>
                    </m:oMath>
                  </m:oMathPara>
                </a14:m>
                <a:endParaRPr lang="zh-TW" altLang="en-US"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43" name="文字方塊 42">
                <a:extLst>
                  <a:ext uri="{FF2B5EF4-FFF2-40B4-BE49-F238E27FC236}">
                    <a16:creationId xmlns:a16="http://schemas.microsoft.com/office/drawing/2014/main" id="{9E1249C6-9C5E-4C0B-9ABA-21C72FC3D3AE}"/>
                  </a:ext>
                </a:extLst>
              </p:cNvPr>
              <p:cNvSpPr txBox="1">
                <a:spLocks noRot="1" noChangeAspect="1" noMove="1" noResize="1" noEditPoints="1" noAdjustHandles="1" noChangeArrowheads="1" noChangeShapeType="1" noTextEdit="1"/>
              </p:cNvSpPr>
              <p:nvPr/>
            </p:nvSpPr>
            <p:spPr>
              <a:xfrm>
                <a:off x="5454564" y="5299491"/>
                <a:ext cx="805855" cy="369332"/>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6A462FBC-F760-44BA-A630-2490DCDE8564}"/>
                  </a:ext>
                </a:extLst>
              </p:cNvPr>
              <p:cNvSpPr/>
              <p:nvPr/>
            </p:nvSpPr>
            <p:spPr>
              <a:xfrm>
                <a:off x="5655127" y="5923059"/>
                <a:ext cx="738536" cy="369332"/>
              </a:xfrm>
              <a:prstGeom prst="rect">
                <a:avLst/>
              </a:prstGeom>
            </p:spPr>
            <p:txBody>
              <a:bodyPr wrap="none">
                <a:spAutoFit/>
              </a:bodyPr>
              <a:lstStyle/>
              <a:p>
                <a:pPr algn="ctr"/>
                <a:r>
                  <a:rPr lang="en-US" altLang="zh-TW" b="0" dirty="0">
                    <a:solidFill>
                      <a:srgbClr val="00B05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b="0" i="1" dirty="0" smtClean="0">
                            <a:solidFill>
                              <a:srgbClr val="00B050"/>
                            </a:solidFill>
                            <a:latin typeface="Cambria Math" panose="02040503050406030204" pitchFamily="18" charset="0"/>
                          </a:rPr>
                        </m:ctrlPr>
                      </m:sSubPr>
                      <m:e>
                        <m:r>
                          <a:rPr lang="en-US" altLang="zh-TW" i="1" dirty="0" smtClean="0">
                            <a:solidFill>
                              <a:srgbClr val="00B050"/>
                            </a:solidFill>
                            <a:latin typeface="Cambria Math" panose="02040503050406030204" pitchFamily="18" charset="0"/>
                          </a:rPr>
                          <m:t>𝐷</m:t>
                        </m:r>
                      </m:e>
                      <m:sub>
                        <m:r>
                          <a:rPr lang="en-US" altLang="zh-TW" i="1" dirty="0" smtClean="0">
                            <a:solidFill>
                              <a:srgbClr val="00B050"/>
                            </a:solidFill>
                            <a:latin typeface="Cambria Math" panose="02040503050406030204" pitchFamily="18" charset="0"/>
                          </a:rPr>
                          <m:t>𝑡</m:t>
                        </m:r>
                        <m:r>
                          <a:rPr lang="en-US" altLang="zh-TW" i="1" dirty="0" smtClean="0">
                            <a:solidFill>
                              <a:srgbClr val="00B050"/>
                            </a:solidFill>
                            <a:latin typeface="Cambria Math" panose="02040503050406030204" pitchFamily="18" charset="0"/>
                          </a:rPr>
                          <m:t>1+</m:t>
                        </m:r>
                      </m:sub>
                    </m:sSub>
                    <m:r>
                      <a:rPr lang="en-US" altLang="zh-TW" i="1" dirty="0" smtClean="0">
                        <a:solidFill>
                          <a:srgbClr val="00B050"/>
                        </a:solidFill>
                        <a:latin typeface="Cambria Math" panose="02040503050406030204" pitchFamily="18" charset="0"/>
                      </a:rPr>
                      <m:t> </m:t>
                    </m:r>
                  </m:oMath>
                </a14:m>
                <a:endParaRPr lang="en-US" altLang="zh-TW" i="1"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44" name="矩形 43">
                <a:extLst>
                  <a:ext uri="{FF2B5EF4-FFF2-40B4-BE49-F238E27FC236}">
                    <a16:creationId xmlns:a16="http://schemas.microsoft.com/office/drawing/2014/main" id="{6A462FBC-F760-44BA-A630-2490DCDE8564}"/>
                  </a:ext>
                </a:extLst>
              </p:cNvPr>
              <p:cNvSpPr>
                <a:spLocks noRot="1" noChangeAspect="1" noMove="1" noResize="1" noEditPoints="1" noAdjustHandles="1" noChangeArrowheads="1" noChangeShapeType="1" noTextEdit="1"/>
              </p:cNvSpPr>
              <p:nvPr/>
            </p:nvSpPr>
            <p:spPr>
              <a:xfrm>
                <a:off x="5655127" y="5923059"/>
                <a:ext cx="738536" cy="369332"/>
              </a:xfrm>
              <a:prstGeom prst="rect">
                <a:avLst/>
              </a:prstGeom>
              <a:blipFill>
                <a:blip r:embed="rId8"/>
                <a:stretch>
                  <a:fillRect b="-1667"/>
                </a:stretch>
              </a:blipFill>
            </p:spPr>
            <p:txBody>
              <a:bodyPr/>
              <a:lstStyle/>
              <a:p>
                <a:r>
                  <a:rPr lang="zh-TW" altLang="en-US">
                    <a:noFill/>
                  </a:rPr>
                  <a:t> </a:t>
                </a:r>
              </a:p>
            </p:txBody>
          </p:sp>
        </mc:Fallback>
      </mc:AlternateContent>
      <p:sp>
        <p:nvSpPr>
          <p:cNvPr id="45" name="文字方塊 44">
            <a:extLst>
              <a:ext uri="{FF2B5EF4-FFF2-40B4-BE49-F238E27FC236}">
                <a16:creationId xmlns:a16="http://schemas.microsoft.com/office/drawing/2014/main" id="{1A5C6900-079F-44F4-8F31-50611BE6072E}"/>
              </a:ext>
            </a:extLst>
          </p:cNvPr>
          <p:cNvSpPr txBox="1"/>
          <p:nvPr/>
        </p:nvSpPr>
        <p:spPr>
          <a:xfrm>
            <a:off x="7564668" y="4996044"/>
            <a:ext cx="95318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t=2</a:t>
            </a:r>
            <a:endParaRPr lang="zh-TW" altLang="en-US" dirty="0">
              <a:latin typeface="Times New Roman" panose="02020603050405020304" pitchFamily="18" charset="0"/>
              <a:cs typeface="Times New Roman" panose="02020603050405020304" pitchFamily="18" charset="0"/>
            </a:endParaRPr>
          </a:p>
        </p:txBody>
      </p:sp>
      <p:grpSp>
        <p:nvGrpSpPr>
          <p:cNvPr id="46" name="群組 45">
            <a:extLst>
              <a:ext uri="{FF2B5EF4-FFF2-40B4-BE49-F238E27FC236}">
                <a16:creationId xmlns:a16="http://schemas.microsoft.com/office/drawing/2014/main" id="{C581553A-3E0D-4DD7-A181-3C687A66A895}"/>
              </a:ext>
            </a:extLst>
          </p:cNvPr>
          <p:cNvGrpSpPr/>
          <p:nvPr/>
        </p:nvGrpSpPr>
        <p:grpSpPr>
          <a:xfrm>
            <a:off x="7788826" y="4228194"/>
            <a:ext cx="2569659" cy="2064197"/>
            <a:chOff x="5891040" y="989814"/>
            <a:chExt cx="3533946" cy="2775482"/>
          </a:xfrm>
        </p:grpSpPr>
        <p:sp>
          <p:nvSpPr>
            <p:cNvPr id="47" name="文字方塊 46">
              <a:extLst>
                <a:ext uri="{FF2B5EF4-FFF2-40B4-BE49-F238E27FC236}">
                  <a16:creationId xmlns:a16="http://schemas.microsoft.com/office/drawing/2014/main" id="{70F7F300-11EE-4224-9610-DD3E74211D7D}"/>
                </a:ext>
              </a:extLst>
            </p:cNvPr>
            <p:cNvSpPr txBox="1"/>
            <p:nvPr/>
          </p:nvSpPr>
          <p:spPr>
            <a:xfrm>
              <a:off x="5891040" y="989814"/>
              <a:ext cx="730145" cy="496597"/>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f(p)</a:t>
              </a:r>
              <a:endParaRPr lang="zh-TW" altLang="en-US" dirty="0">
                <a:latin typeface="Times New Roman" panose="02020603050405020304" pitchFamily="18" charset="0"/>
                <a:cs typeface="Times New Roman" panose="02020603050405020304" pitchFamily="18" charset="0"/>
              </a:endParaRPr>
            </a:p>
          </p:txBody>
        </p:sp>
        <p:sp>
          <p:nvSpPr>
            <p:cNvPr id="48" name="文字方塊 47">
              <a:extLst>
                <a:ext uri="{FF2B5EF4-FFF2-40B4-BE49-F238E27FC236}">
                  <a16:creationId xmlns:a16="http://schemas.microsoft.com/office/drawing/2014/main" id="{DE1E91DD-8CF2-4BA6-92E8-E8314D1B3341}"/>
                </a:ext>
              </a:extLst>
            </p:cNvPr>
            <p:cNvSpPr txBox="1"/>
            <p:nvPr/>
          </p:nvSpPr>
          <p:spPr>
            <a:xfrm>
              <a:off x="9167345" y="3268699"/>
              <a:ext cx="45719" cy="496597"/>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grpSp>
          <p:nvGrpSpPr>
            <p:cNvPr id="49" name="群組 48">
              <a:extLst>
                <a:ext uri="{FF2B5EF4-FFF2-40B4-BE49-F238E27FC236}">
                  <a16:creationId xmlns:a16="http://schemas.microsoft.com/office/drawing/2014/main" id="{D87BB6AF-F797-4B91-AEA1-75ACC2BAEE31}"/>
                </a:ext>
              </a:extLst>
            </p:cNvPr>
            <p:cNvGrpSpPr/>
            <p:nvPr/>
          </p:nvGrpSpPr>
          <p:grpSpPr>
            <a:xfrm>
              <a:off x="6409132" y="989814"/>
              <a:ext cx="3015854" cy="2399864"/>
              <a:chOff x="6409132" y="989814"/>
              <a:chExt cx="3015854" cy="2399864"/>
            </a:xfrm>
          </p:grpSpPr>
          <p:cxnSp>
            <p:nvCxnSpPr>
              <p:cNvPr id="50" name="直線單箭頭接點 49">
                <a:extLst>
                  <a:ext uri="{FF2B5EF4-FFF2-40B4-BE49-F238E27FC236}">
                    <a16:creationId xmlns:a16="http://schemas.microsoft.com/office/drawing/2014/main" id="{8B7BA1D6-0E09-4F78-8051-969B730DD2CD}"/>
                  </a:ext>
                </a:extLst>
              </p:cNvPr>
              <p:cNvCxnSpPr>
                <a:cxnSpLocks/>
              </p:cNvCxnSpPr>
              <p:nvPr/>
            </p:nvCxnSpPr>
            <p:spPr>
              <a:xfrm flipV="1">
                <a:off x="6577243" y="989814"/>
                <a:ext cx="0" cy="2399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a:extLst>
                  <a:ext uri="{FF2B5EF4-FFF2-40B4-BE49-F238E27FC236}">
                    <a16:creationId xmlns:a16="http://schemas.microsoft.com/office/drawing/2014/main" id="{A594E713-0FF7-40FD-B4A5-AF4EAA021F16}"/>
                  </a:ext>
                </a:extLst>
              </p:cNvPr>
              <p:cNvCxnSpPr>
                <a:cxnSpLocks/>
              </p:cNvCxnSpPr>
              <p:nvPr/>
            </p:nvCxnSpPr>
            <p:spPr>
              <a:xfrm flipV="1">
                <a:off x="6409132" y="3268699"/>
                <a:ext cx="3015854"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手繪多邊形: 圖案 51">
                <a:extLst>
                  <a:ext uri="{FF2B5EF4-FFF2-40B4-BE49-F238E27FC236}">
                    <a16:creationId xmlns:a16="http://schemas.microsoft.com/office/drawing/2014/main" id="{44D41845-F7F4-42B8-A23C-B0AC36B52D58}"/>
                  </a:ext>
                </a:extLst>
              </p:cNvPr>
              <p:cNvSpPr/>
              <p:nvPr/>
            </p:nvSpPr>
            <p:spPr>
              <a:xfrm>
                <a:off x="6577243" y="1965525"/>
                <a:ext cx="2710842" cy="558444"/>
              </a:xfrm>
              <a:custGeom>
                <a:avLst/>
                <a:gdLst>
                  <a:gd name="connsiteX0" fmla="*/ 0 w 3233393"/>
                  <a:gd name="connsiteY0" fmla="*/ 0 h 1008668"/>
                  <a:gd name="connsiteX1" fmla="*/ 1960775 w 3233393"/>
                  <a:gd name="connsiteY1" fmla="*/ 490194 h 1008668"/>
                  <a:gd name="connsiteX2" fmla="*/ 3233393 w 3233393"/>
                  <a:gd name="connsiteY2" fmla="*/ 1008668 h 1008668"/>
                </a:gdLst>
                <a:ahLst/>
                <a:cxnLst>
                  <a:cxn ang="0">
                    <a:pos x="connsiteX0" y="connsiteY0"/>
                  </a:cxn>
                  <a:cxn ang="0">
                    <a:pos x="connsiteX1" y="connsiteY1"/>
                  </a:cxn>
                  <a:cxn ang="0">
                    <a:pos x="connsiteX2" y="connsiteY2"/>
                  </a:cxn>
                </a:cxnLst>
                <a:rect l="l" t="t" r="r" b="b"/>
                <a:pathLst>
                  <a:path w="3233393" h="1008668">
                    <a:moveTo>
                      <a:pt x="0" y="0"/>
                    </a:moveTo>
                    <a:cubicBezTo>
                      <a:pt x="710938" y="161041"/>
                      <a:pt x="1421876" y="322083"/>
                      <a:pt x="1960775" y="490194"/>
                    </a:cubicBezTo>
                    <a:cubicBezTo>
                      <a:pt x="2499674" y="658305"/>
                      <a:pt x="2947447" y="959963"/>
                      <a:pt x="3233393" y="10086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grpSp>
      <p:cxnSp>
        <p:nvCxnSpPr>
          <p:cNvPr id="53" name="直線接點 52">
            <a:extLst>
              <a:ext uri="{FF2B5EF4-FFF2-40B4-BE49-F238E27FC236}">
                <a16:creationId xmlns:a16="http://schemas.microsoft.com/office/drawing/2014/main" id="{3C9EF7C9-BA7C-47B2-885C-D83D64D02FBE}"/>
              </a:ext>
            </a:extLst>
          </p:cNvPr>
          <p:cNvCxnSpPr>
            <a:cxnSpLocks/>
          </p:cNvCxnSpPr>
          <p:nvPr/>
        </p:nvCxnSpPr>
        <p:spPr>
          <a:xfrm>
            <a:off x="9185224" y="5110259"/>
            <a:ext cx="0" cy="78173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10F9735E-8235-432F-AF2B-89B4B023D245}"/>
                  </a:ext>
                </a:extLst>
              </p:cNvPr>
              <p:cNvSpPr txBox="1"/>
              <p:nvPr/>
            </p:nvSpPr>
            <p:spPr>
              <a:xfrm>
                <a:off x="8421802" y="5156110"/>
                <a:ext cx="805855"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i="1" dirty="0" smtClean="0">
                          <a:solidFill>
                            <a:srgbClr val="0070C0"/>
                          </a:solidFill>
                          <a:latin typeface="Cambria Math" panose="02040503050406030204" pitchFamily="18" charset="0"/>
                        </a:rPr>
                        <m:t>𝐹</m:t>
                      </m:r>
                      <m:r>
                        <a:rPr lang="en-US" altLang="zh-TW" i="1" dirty="0" smtClean="0">
                          <a:solidFill>
                            <a:srgbClr val="0070C0"/>
                          </a:solidFill>
                          <a:latin typeface="Cambria Math" panose="02040503050406030204" pitchFamily="18" charset="0"/>
                        </a:rPr>
                        <m:t>(</m:t>
                      </m:r>
                      <m:sSub>
                        <m:sSubPr>
                          <m:ctrlPr>
                            <a:rPr lang="en-US" altLang="zh-TW" b="0" i="1" dirty="0" smtClean="0">
                              <a:solidFill>
                                <a:srgbClr val="0070C0"/>
                              </a:solidFill>
                              <a:latin typeface="Cambria Math" panose="02040503050406030204" pitchFamily="18" charset="0"/>
                            </a:rPr>
                          </m:ctrlPr>
                        </m:sSubPr>
                        <m:e>
                          <m:r>
                            <a:rPr lang="en-US" altLang="zh-TW" i="1" dirty="0" smtClean="0">
                              <a:solidFill>
                                <a:srgbClr val="0070C0"/>
                              </a:solidFill>
                              <a:latin typeface="Cambria Math" panose="02040503050406030204" pitchFamily="18" charset="0"/>
                            </a:rPr>
                            <m:t>𝐷</m:t>
                          </m:r>
                        </m:e>
                        <m:sub>
                          <m:r>
                            <a:rPr lang="en-US" altLang="zh-TW" i="1" dirty="0" smtClean="0">
                              <a:solidFill>
                                <a:srgbClr val="0070C0"/>
                              </a:solidFill>
                              <a:latin typeface="Cambria Math" panose="02040503050406030204" pitchFamily="18" charset="0"/>
                            </a:rPr>
                            <m:t>𝑡</m:t>
                          </m:r>
                          <m:r>
                            <a:rPr lang="en-US" altLang="zh-TW" i="1" dirty="0">
                              <a:solidFill>
                                <a:srgbClr val="0070C0"/>
                              </a:solidFill>
                              <a:latin typeface="Cambria Math" panose="02040503050406030204" pitchFamily="18" charset="0"/>
                            </a:rPr>
                            <m:t>2</m:t>
                          </m:r>
                        </m:sub>
                      </m:sSub>
                      <m:r>
                        <a:rPr lang="en-US" altLang="zh-TW" i="1" dirty="0" smtClean="0">
                          <a:solidFill>
                            <a:srgbClr val="0070C0"/>
                          </a:solidFill>
                          <a:latin typeface="Cambria Math" panose="02040503050406030204" pitchFamily="18" charset="0"/>
                        </a:rPr>
                        <m:t>)</m:t>
                      </m:r>
                    </m:oMath>
                  </m:oMathPara>
                </a14:m>
                <a:endParaRPr lang="zh-TW" altLang="en-US"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4" name="文字方塊 53">
                <a:extLst>
                  <a:ext uri="{FF2B5EF4-FFF2-40B4-BE49-F238E27FC236}">
                    <a16:creationId xmlns:a16="http://schemas.microsoft.com/office/drawing/2014/main" id="{10F9735E-8235-432F-AF2B-89B4B023D245}"/>
                  </a:ext>
                </a:extLst>
              </p:cNvPr>
              <p:cNvSpPr txBox="1">
                <a:spLocks noRot="1" noChangeAspect="1" noMove="1" noResize="1" noEditPoints="1" noAdjustHandles="1" noChangeArrowheads="1" noChangeShapeType="1" noTextEdit="1"/>
              </p:cNvSpPr>
              <p:nvPr/>
            </p:nvSpPr>
            <p:spPr>
              <a:xfrm>
                <a:off x="8421802" y="5156110"/>
                <a:ext cx="805855" cy="369332"/>
              </a:xfrm>
              <a:prstGeom prst="rect">
                <a:avLst/>
              </a:prstGeom>
              <a:blipFill>
                <a:blip r:embed="rId9"/>
                <a:stretch>
                  <a:fillRect l="-5303" r="-1515"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8CF1959B-2C89-4A96-BC8C-07C74F450875}"/>
                  </a:ext>
                </a:extLst>
              </p:cNvPr>
              <p:cNvSpPr txBox="1"/>
              <p:nvPr/>
            </p:nvSpPr>
            <p:spPr>
              <a:xfrm>
                <a:off x="8334209" y="5540831"/>
                <a:ext cx="805855"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600" b="0" i="1" dirty="0" smtClean="0">
                          <a:solidFill>
                            <a:srgbClr val="0070C0"/>
                          </a:solidFill>
                          <a:latin typeface="Cambria Math" panose="02040503050406030204" pitchFamily="18" charset="0"/>
                        </a:rPr>
                        <m:t>=</m:t>
                      </m:r>
                      <m:sSub>
                        <m:sSubPr>
                          <m:ctrlPr>
                            <a:rPr lang="en-US" altLang="zh-TW" sz="1600" b="0" i="1" dirty="0" smtClean="0">
                              <a:solidFill>
                                <a:srgbClr val="0070C0"/>
                              </a:solidFill>
                              <a:latin typeface="Cambria Math" panose="02040503050406030204" pitchFamily="18" charset="0"/>
                            </a:rPr>
                          </m:ctrlPr>
                        </m:sSubPr>
                        <m:e>
                          <m:r>
                            <a:rPr lang="en-US" altLang="zh-TW" sz="1600" b="0" i="1" dirty="0" smtClean="0">
                              <a:solidFill>
                                <a:srgbClr val="0070C0"/>
                              </a:solidFill>
                              <a:latin typeface="Cambria Math" panose="02040503050406030204" pitchFamily="18" charset="0"/>
                            </a:rPr>
                            <m:t>𝐸</m:t>
                          </m:r>
                        </m:e>
                        <m:sub>
                          <m:r>
                            <a:rPr lang="en-US" altLang="zh-TW" sz="1600" b="0" i="1" dirty="0" smtClean="0">
                              <a:solidFill>
                                <a:srgbClr val="0070C0"/>
                              </a:solidFill>
                              <a:latin typeface="Cambria Math" panose="02040503050406030204" pitchFamily="18" charset="0"/>
                            </a:rPr>
                            <m:t>𝑡</m:t>
                          </m:r>
                          <m:r>
                            <a:rPr lang="en-US" altLang="zh-TW" sz="1600" i="1" dirty="0">
                              <a:solidFill>
                                <a:srgbClr val="0070C0"/>
                              </a:solidFill>
                              <a:latin typeface="Cambria Math" panose="02040503050406030204" pitchFamily="18" charset="0"/>
                            </a:rPr>
                            <m:t>2</m:t>
                          </m:r>
                        </m:sub>
                      </m:sSub>
                    </m:oMath>
                  </m:oMathPara>
                </a14:m>
                <a:endParaRPr lang="zh-TW" altLang="en-US" sz="16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55" name="文字方塊 54">
                <a:extLst>
                  <a:ext uri="{FF2B5EF4-FFF2-40B4-BE49-F238E27FC236}">
                    <a16:creationId xmlns:a16="http://schemas.microsoft.com/office/drawing/2014/main" id="{8CF1959B-2C89-4A96-BC8C-07C74F450875}"/>
                  </a:ext>
                </a:extLst>
              </p:cNvPr>
              <p:cNvSpPr txBox="1">
                <a:spLocks noRot="1" noChangeAspect="1" noMove="1" noResize="1" noEditPoints="1" noAdjustHandles="1" noChangeArrowheads="1" noChangeShapeType="1" noTextEdit="1"/>
              </p:cNvSpPr>
              <p:nvPr/>
            </p:nvSpPr>
            <p:spPr>
              <a:xfrm>
                <a:off x="8334209" y="5540831"/>
                <a:ext cx="805855" cy="338554"/>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a:extLst>
                  <a:ext uri="{FF2B5EF4-FFF2-40B4-BE49-F238E27FC236}">
                    <a16:creationId xmlns:a16="http://schemas.microsoft.com/office/drawing/2014/main" id="{08623B8B-AB9D-4033-A6CB-66F69293F9A0}"/>
                  </a:ext>
                </a:extLst>
              </p:cNvPr>
              <p:cNvSpPr txBox="1"/>
              <p:nvPr/>
            </p:nvSpPr>
            <p:spPr>
              <a:xfrm>
                <a:off x="1459874" y="1862104"/>
                <a:ext cx="9064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7030A0"/>
                              </a:solidFill>
                              <a:latin typeface="Cambria Math" panose="02040503050406030204" pitchFamily="18" charset="0"/>
                            </a:rPr>
                          </m:ctrlPr>
                        </m:sSubPr>
                        <m:e>
                          <m:r>
                            <a:rPr lang="en-US" altLang="zh-TW" b="0" i="1" smtClean="0">
                              <a:solidFill>
                                <a:srgbClr val="7030A0"/>
                              </a:solidFill>
                              <a:latin typeface="Cambria Math" panose="02040503050406030204" pitchFamily="18" charset="0"/>
                            </a:rPr>
                            <m:t>𝐸</m:t>
                          </m:r>
                        </m:e>
                        <m:sub>
                          <m:r>
                            <a:rPr lang="en-US" altLang="zh-TW" b="0" i="1" smtClean="0">
                              <a:solidFill>
                                <a:srgbClr val="7030A0"/>
                              </a:solidFill>
                              <a:latin typeface="Cambria Math" panose="02040503050406030204" pitchFamily="18" charset="0"/>
                            </a:rPr>
                            <m:t>0</m:t>
                          </m:r>
                        </m:sub>
                      </m:sSub>
                      <m:r>
                        <a:rPr lang="en-US" altLang="zh-TW" b="0" i="1" smtClean="0">
                          <a:solidFill>
                            <a:srgbClr val="7030A0"/>
                          </a:solidFill>
                          <a:latin typeface="Cambria Math" panose="02040503050406030204" pitchFamily="18" charset="0"/>
                        </a:rPr>
                        <m:t>=0</m:t>
                      </m:r>
                    </m:oMath>
                  </m:oMathPara>
                </a14:m>
                <a:endParaRPr lang="zh-TW" altLang="en-US" dirty="0">
                  <a:solidFill>
                    <a:srgbClr val="7030A0"/>
                  </a:solidFill>
                </a:endParaRPr>
              </a:p>
            </p:txBody>
          </p:sp>
        </mc:Choice>
        <mc:Fallback xmlns="">
          <p:sp>
            <p:nvSpPr>
              <p:cNvPr id="56" name="文字方塊 55">
                <a:extLst>
                  <a:ext uri="{FF2B5EF4-FFF2-40B4-BE49-F238E27FC236}">
                    <a16:creationId xmlns:a16="http://schemas.microsoft.com/office/drawing/2014/main" id="{08623B8B-AB9D-4033-A6CB-66F69293F9A0}"/>
                  </a:ext>
                </a:extLst>
              </p:cNvPr>
              <p:cNvSpPr txBox="1">
                <a:spLocks noRot="1" noChangeAspect="1" noMove="1" noResize="1" noEditPoints="1" noAdjustHandles="1" noChangeArrowheads="1" noChangeShapeType="1" noTextEdit="1"/>
              </p:cNvSpPr>
              <p:nvPr/>
            </p:nvSpPr>
            <p:spPr>
              <a:xfrm>
                <a:off x="1459874" y="1862104"/>
                <a:ext cx="906402" cy="369332"/>
              </a:xfrm>
              <a:prstGeom prst="rect">
                <a:avLst/>
              </a:prstGeom>
              <a:blipFill>
                <a:blip r:embed="rId11"/>
                <a:stretch>
                  <a:fillRect/>
                </a:stretch>
              </a:blipFill>
            </p:spPr>
            <p:txBody>
              <a:bodyPr/>
              <a:lstStyle/>
              <a:p>
                <a:r>
                  <a:rPr lang="zh-TW" altLang="en-US">
                    <a:noFill/>
                  </a:rPr>
                  <a:t> </a:t>
                </a:r>
              </a:p>
            </p:txBody>
          </p:sp>
        </mc:Fallback>
      </mc:AlternateContent>
      <p:cxnSp>
        <p:nvCxnSpPr>
          <p:cNvPr id="57" name="直線接點 56">
            <a:extLst>
              <a:ext uri="{FF2B5EF4-FFF2-40B4-BE49-F238E27FC236}">
                <a16:creationId xmlns:a16="http://schemas.microsoft.com/office/drawing/2014/main" id="{B1748FF5-8830-4151-9DB9-F78C8DE09B49}"/>
              </a:ext>
            </a:extLst>
          </p:cNvPr>
          <p:cNvCxnSpPr/>
          <p:nvPr/>
        </p:nvCxnSpPr>
        <p:spPr>
          <a:xfrm flipH="1">
            <a:off x="1298977" y="2242039"/>
            <a:ext cx="422783" cy="79298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58" name="群組 57">
            <a:extLst>
              <a:ext uri="{FF2B5EF4-FFF2-40B4-BE49-F238E27FC236}">
                <a16:creationId xmlns:a16="http://schemas.microsoft.com/office/drawing/2014/main" id="{1633F9F8-F3FD-4BD3-8C02-541EF442A004}"/>
              </a:ext>
            </a:extLst>
          </p:cNvPr>
          <p:cNvGrpSpPr/>
          <p:nvPr/>
        </p:nvGrpSpPr>
        <p:grpSpPr>
          <a:xfrm>
            <a:off x="8531007" y="357502"/>
            <a:ext cx="3085138" cy="2995368"/>
            <a:chOff x="7484193" y="1235746"/>
            <a:chExt cx="3943669" cy="3828919"/>
          </a:xfrm>
        </p:grpSpPr>
        <p:cxnSp>
          <p:nvCxnSpPr>
            <p:cNvPr id="59" name="直線單箭頭接點 58">
              <a:extLst>
                <a:ext uri="{FF2B5EF4-FFF2-40B4-BE49-F238E27FC236}">
                  <a16:creationId xmlns:a16="http://schemas.microsoft.com/office/drawing/2014/main" id="{247ECB22-76F2-448F-819A-8AD166BFC92D}"/>
                </a:ext>
              </a:extLst>
            </p:cNvPr>
            <p:cNvCxnSpPr/>
            <p:nvPr/>
          </p:nvCxnSpPr>
          <p:spPr>
            <a:xfrm flipV="1">
              <a:off x="7958798" y="1727475"/>
              <a:ext cx="0" cy="2941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6F58796C-20DC-4B8E-B003-BB5F331789CC}"/>
                </a:ext>
              </a:extLst>
            </p:cNvPr>
            <p:cNvCxnSpPr>
              <a:cxnSpLocks/>
            </p:cNvCxnSpPr>
            <p:nvPr/>
          </p:nvCxnSpPr>
          <p:spPr>
            <a:xfrm flipV="1">
              <a:off x="7790687" y="4547661"/>
              <a:ext cx="363717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手繪多邊形: 圖案 60">
              <a:extLst>
                <a:ext uri="{FF2B5EF4-FFF2-40B4-BE49-F238E27FC236}">
                  <a16:creationId xmlns:a16="http://schemas.microsoft.com/office/drawing/2014/main" id="{38A284A4-27AA-4726-B4A8-441BB6F1305D}"/>
                </a:ext>
              </a:extLst>
            </p:cNvPr>
            <p:cNvSpPr/>
            <p:nvPr/>
          </p:nvSpPr>
          <p:spPr>
            <a:xfrm>
              <a:off x="7958798" y="1606512"/>
              <a:ext cx="2491062" cy="2941149"/>
            </a:xfrm>
            <a:custGeom>
              <a:avLst/>
              <a:gdLst>
                <a:gd name="connsiteX0" fmla="*/ 0 w 2403835"/>
                <a:gd name="connsiteY0" fmla="*/ 2573366 h 2573366"/>
                <a:gd name="connsiteX1" fmla="*/ 188536 w 2403835"/>
                <a:gd name="connsiteY1" fmla="*/ 659725 h 2573366"/>
                <a:gd name="connsiteX2" fmla="*/ 1121790 w 2403835"/>
                <a:gd name="connsiteY2" fmla="*/ 2045465 h 2573366"/>
                <a:gd name="connsiteX3" fmla="*/ 1611984 w 2403835"/>
                <a:gd name="connsiteY3" fmla="*/ 9276 h 2573366"/>
                <a:gd name="connsiteX4" fmla="*/ 2403835 w 2403835"/>
                <a:gd name="connsiteY4" fmla="*/ 1300748 h 257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35" h="2573366">
                  <a:moveTo>
                    <a:pt x="0" y="2573366"/>
                  </a:moveTo>
                  <a:cubicBezTo>
                    <a:pt x="785" y="1660537"/>
                    <a:pt x="1571" y="747708"/>
                    <a:pt x="188536" y="659725"/>
                  </a:cubicBezTo>
                  <a:cubicBezTo>
                    <a:pt x="375501" y="571742"/>
                    <a:pt x="884549" y="2153873"/>
                    <a:pt x="1121790" y="2045465"/>
                  </a:cubicBezTo>
                  <a:cubicBezTo>
                    <a:pt x="1359031" y="1937057"/>
                    <a:pt x="1398310" y="133395"/>
                    <a:pt x="1611984" y="9276"/>
                  </a:cubicBezTo>
                  <a:cubicBezTo>
                    <a:pt x="1825658" y="-114844"/>
                    <a:pt x="2198017" y="1043082"/>
                    <a:pt x="2403835" y="130074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62" name="文字方塊 61">
              <a:extLst>
                <a:ext uri="{FF2B5EF4-FFF2-40B4-BE49-F238E27FC236}">
                  <a16:creationId xmlns:a16="http://schemas.microsoft.com/office/drawing/2014/main" id="{643445A4-B0B5-4ED4-97F9-8991A6D35FA6}"/>
                </a:ext>
              </a:extLst>
            </p:cNvPr>
            <p:cNvSpPr txBox="1"/>
            <p:nvPr/>
          </p:nvSpPr>
          <p:spPr>
            <a:xfrm>
              <a:off x="7484193" y="1605078"/>
              <a:ext cx="306494"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p</a:t>
              </a:r>
              <a:endParaRPr lang="zh-TW" altLang="en-US" dirty="0">
                <a:latin typeface="Times New Roman" panose="02020603050405020304" pitchFamily="18" charset="0"/>
                <a:cs typeface="Times New Roman" panose="02020603050405020304" pitchFamily="18" charset="0"/>
              </a:endParaRPr>
            </a:p>
          </p:txBody>
        </p:sp>
        <p:sp>
          <p:nvSpPr>
            <p:cNvPr id="63" name="文字方塊 62">
              <a:extLst>
                <a:ext uri="{FF2B5EF4-FFF2-40B4-BE49-F238E27FC236}">
                  <a16:creationId xmlns:a16="http://schemas.microsoft.com/office/drawing/2014/main" id="{BEC29053-9245-4150-987A-3607FE39B5FE}"/>
                </a:ext>
              </a:extLst>
            </p:cNvPr>
            <p:cNvSpPr txBox="1"/>
            <p:nvPr/>
          </p:nvSpPr>
          <p:spPr>
            <a:xfrm>
              <a:off x="11259594" y="4668638"/>
              <a:ext cx="45719"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a:t>
              </a:r>
              <a:endParaRPr lang="zh-TW" altLang="en-US" dirty="0">
                <a:latin typeface="Times New Roman" panose="02020603050405020304" pitchFamily="18" charset="0"/>
                <a:cs typeface="Times New Roman" panose="02020603050405020304" pitchFamily="18" charset="0"/>
              </a:endParaRPr>
            </a:p>
          </p:txBody>
        </p:sp>
        <p:sp>
          <p:nvSpPr>
            <p:cNvPr id="64" name="文字方塊 63">
              <a:extLst>
                <a:ext uri="{FF2B5EF4-FFF2-40B4-BE49-F238E27FC236}">
                  <a16:creationId xmlns:a16="http://schemas.microsoft.com/office/drawing/2014/main" id="{D4C12DAE-C2A5-4438-AB0F-CB15FFEF816E}"/>
                </a:ext>
              </a:extLst>
            </p:cNvPr>
            <p:cNvSpPr txBox="1"/>
            <p:nvPr/>
          </p:nvSpPr>
          <p:spPr>
            <a:xfrm>
              <a:off x="7790687" y="4695333"/>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65" name="文字方塊 64">
              <a:extLst>
                <a:ext uri="{FF2B5EF4-FFF2-40B4-BE49-F238E27FC236}">
                  <a16:creationId xmlns:a16="http://schemas.microsoft.com/office/drawing/2014/main" id="{2A0029A3-7C6F-4800-B387-918C199001B6}"/>
                </a:ext>
              </a:extLst>
            </p:cNvPr>
            <p:cNvSpPr txBox="1"/>
            <p:nvPr/>
          </p:nvSpPr>
          <p:spPr>
            <a:xfrm>
              <a:off x="7947490" y="2058869"/>
              <a:ext cx="6238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t=0+</a:t>
              </a:r>
              <a:endParaRPr lang="zh-TW" altLang="en-US" dirty="0">
                <a:latin typeface="Times New Roman" panose="02020603050405020304" pitchFamily="18" charset="0"/>
                <a:cs typeface="Times New Roman" panose="02020603050405020304" pitchFamily="18" charset="0"/>
              </a:endParaRPr>
            </a:p>
          </p:txBody>
        </p:sp>
        <p:sp>
          <p:nvSpPr>
            <p:cNvPr id="66" name="文字方塊 65">
              <a:extLst>
                <a:ext uri="{FF2B5EF4-FFF2-40B4-BE49-F238E27FC236}">
                  <a16:creationId xmlns:a16="http://schemas.microsoft.com/office/drawing/2014/main" id="{E605BF76-F432-4F61-8621-33723F224CF9}"/>
                </a:ext>
              </a:extLst>
            </p:cNvPr>
            <p:cNvSpPr txBox="1"/>
            <p:nvPr/>
          </p:nvSpPr>
          <p:spPr>
            <a:xfrm>
              <a:off x="8868127" y="3905067"/>
              <a:ext cx="494046"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67" name="文字方塊 66">
              <a:extLst>
                <a:ext uri="{FF2B5EF4-FFF2-40B4-BE49-F238E27FC236}">
                  <a16:creationId xmlns:a16="http://schemas.microsoft.com/office/drawing/2014/main" id="{42641016-2AF6-4D9A-BB11-448291E9EFF9}"/>
                </a:ext>
              </a:extLst>
            </p:cNvPr>
            <p:cNvSpPr txBox="1"/>
            <p:nvPr/>
          </p:nvSpPr>
          <p:spPr>
            <a:xfrm>
              <a:off x="9435307" y="1235746"/>
              <a:ext cx="623889"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t=1+</a:t>
              </a:r>
              <a:endParaRPr lang="zh-TW" altLang="en-US" dirty="0">
                <a:latin typeface="Times New Roman" panose="02020603050405020304" pitchFamily="18" charset="0"/>
                <a:cs typeface="Times New Roman" panose="02020603050405020304" pitchFamily="18" charset="0"/>
              </a:endParaRPr>
            </a:p>
          </p:txBody>
        </p:sp>
        <p:sp>
          <p:nvSpPr>
            <p:cNvPr id="68" name="文字方塊 67">
              <a:extLst>
                <a:ext uri="{FF2B5EF4-FFF2-40B4-BE49-F238E27FC236}">
                  <a16:creationId xmlns:a16="http://schemas.microsoft.com/office/drawing/2014/main" id="{654F274B-AF3B-4705-AA18-F99064D50123}"/>
                </a:ext>
              </a:extLst>
            </p:cNvPr>
            <p:cNvSpPr txBox="1"/>
            <p:nvPr/>
          </p:nvSpPr>
          <p:spPr>
            <a:xfrm>
              <a:off x="10617971" y="2791016"/>
              <a:ext cx="41549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69" name="左大括弧 68">
              <a:extLst>
                <a:ext uri="{FF2B5EF4-FFF2-40B4-BE49-F238E27FC236}">
                  <a16:creationId xmlns:a16="http://schemas.microsoft.com/office/drawing/2014/main" id="{2678A66C-465E-4F93-8C3B-A27FD08688A8}"/>
                </a:ext>
              </a:extLst>
            </p:cNvPr>
            <p:cNvSpPr/>
            <p:nvPr/>
          </p:nvSpPr>
          <p:spPr>
            <a:xfrm>
              <a:off x="7704287" y="2340217"/>
              <a:ext cx="306494" cy="220744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71" name="左大括弧 70">
              <a:extLst>
                <a:ext uri="{FF2B5EF4-FFF2-40B4-BE49-F238E27FC236}">
                  <a16:creationId xmlns:a16="http://schemas.microsoft.com/office/drawing/2014/main" id="{9C4FEF25-FBB4-4CA1-BED0-F829F7B82877}"/>
                </a:ext>
              </a:extLst>
            </p:cNvPr>
            <p:cNvSpPr/>
            <p:nvPr/>
          </p:nvSpPr>
          <p:spPr>
            <a:xfrm rot="10800000">
              <a:off x="9599522" y="1605078"/>
              <a:ext cx="254511" cy="240132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文字方塊 71">
                  <a:extLst>
                    <a:ext uri="{FF2B5EF4-FFF2-40B4-BE49-F238E27FC236}">
                      <a16:creationId xmlns:a16="http://schemas.microsoft.com/office/drawing/2014/main" id="{49A00582-07DD-4BBC-A255-B5F700956F6B}"/>
                    </a:ext>
                  </a:extLst>
                </p:cNvPr>
                <p:cNvSpPr txBox="1"/>
                <p:nvPr/>
              </p:nvSpPr>
              <p:spPr>
                <a:xfrm>
                  <a:off x="9854032" y="2618934"/>
                  <a:ext cx="805854" cy="393425"/>
                </a:xfrm>
                <a:prstGeom prst="rect">
                  <a:avLst/>
                </a:prstGeom>
                <a:noFill/>
              </p:spPr>
              <p:txBody>
                <a:bodyPr wrap="square" rtlCol="0">
                  <a:spAutoFit/>
                </a:bodyPr>
                <a:lstStyle/>
                <a:p>
                  <a14:m>
                    <m:oMath xmlns:m="http://schemas.openxmlformats.org/officeDocument/2006/math">
                      <m:sSub>
                        <m:sSubPr>
                          <m:ctrlPr>
                            <a:rPr lang="en-US" altLang="zh-TW" sz="1400" b="0" i="1" dirty="0" smtClean="0">
                              <a:solidFill>
                                <a:srgbClr val="FF0000"/>
                              </a:solidFill>
                              <a:latin typeface="Cambria Math" panose="02040503050406030204" pitchFamily="18" charset="0"/>
                            </a:rPr>
                          </m:ctrlPr>
                        </m:sSubPr>
                        <m:e>
                          <m:r>
                            <a:rPr lang="en-US" altLang="zh-TW" sz="1400" i="1" dirty="0" smtClean="0">
                              <a:solidFill>
                                <a:srgbClr val="FF0000"/>
                              </a:solidFill>
                              <a:latin typeface="Cambria Math" panose="02040503050406030204" pitchFamily="18" charset="0"/>
                            </a:rPr>
                            <m:t>𝑥</m:t>
                          </m:r>
                        </m:e>
                        <m:sub>
                          <m:r>
                            <a:rPr lang="en-US" altLang="zh-TW" sz="1400" i="1" dirty="0" smtClean="0">
                              <a:solidFill>
                                <a:srgbClr val="FF0000"/>
                              </a:solidFill>
                              <a:latin typeface="Cambria Math" panose="02040503050406030204" pitchFamily="18" charset="0"/>
                            </a:rPr>
                            <m:t>1</m:t>
                          </m:r>
                        </m:sub>
                      </m:sSub>
                    </m:oMath>
                  </a14:m>
                  <a:r>
                    <a:rPr lang="zh-TW" altLang="en-US" sz="14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6" name="文字方塊 85">
                  <a:extLst>
                    <a:ext uri="{FF2B5EF4-FFF2-40B4-BE49-F238E27FC236}">
                      <a16:creationId xmlns:a16="http://schemas.microsoft.com/office/drawing/2014/main" id="{1DFBBAF2-4C52-4BAE-BD19-F4747E89D423}"/>
                    </a:ext>
                  </a:extLst>
                </p:cNvPr>
                <p:cNvSpPr txBox="1">
                  <a:spLocks noRot="1" noChangeAspect="1" noMove="1" noResize="1" noEditPoints="1" noAdjustHandles="1" noChangeArrowheads="1" noChangeShapeType="1" noTextEdit="1"/>
                </p:cNvSpPr>
                <p:nvPr/>
              </p:nvSpPr>
              <p:spPr>
                <a:xfrm>
                  <a:off x="9854032" y="2618934"/>
                  <a:ext cx="805854" cy="393425"/>
                </a:xfrm>
                <a:prstGeom prst="rect">
                  <a:avLst/>
                </a:prstGeom>
                <a:blipFill>
                  <a:blip r:embed="rId19"/>
                  <a:stretch>
                    <a:fillRect/>
                  </a:stretch>
                </a:blipFill>
              </p:spPr>
              <p:txBody>
                <a:bodyPr/>
                <a:lstStyle/>
                <a:p>
                  <a:r>
                    <a:rPr lang="zh-TW" altLang="en-US">
                      <a:noFill/>
                    </a:rPr>
                    <a:t> </a:t>
                  </a:r>
                </a:p>
              </p:txBody>
            </p:sp>
          </mc:Fallback>
        </mc:AlternateContent>
      </p:grpSp>
      <p:sp>
        <p:nvSpPr>
          <p:cNvPr id="73" name="手繪多邊形: 圖案 72">
            <a:extLst>
              <a:ext uri="{FF2B5EF4-FFF2-40B4-BE49-F238E27FC236}">
                <a16:creationId xmlns:a16="http://schemas.microsoft.com/office/drawing/2014/main" id="{9D774537-DDB6-4328-9E0F-5FAF9FD62648}"/>
              </a:ext>
            </a:extLst>
          </p:cNvPr>
          <p:cNvSpPr/>
          <p:nvPr/>
        </p:nvSpPr>
        <p:spPr>
          <a:xfrm>
            <a:off x="6014301" y="2762054"/>
            <a:ext cx="735291" cy="678730"/>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手繪多邊形: 圖案 73">
            <a:extLst>
              <a:ext uri="{FF2B5EF4-FFF2-40B4-BE49-F238E27FC236}">
                <a16:creationId xmlns:a16="http://schemas.microsoft.com/office/drawing/2014/main" id="{174CDDB3-4DBB-4B89-8EE1-2E5B38F2D85D}"/>
              </a:ext>
            </a:extLst>
          </p:cNvPr>
          <p:cNvSpPr/>
          <p:nvPr/>
        </p:nvSpPr>
        <p:spPr>
          <a:xfrm>
            <a:off x="2158738" y="5118755"/>
            <a:ext cx="1074656" cy="744717"/>
          </a:xfrm>
          <a:custGeom>
            <a:avLst/>
            <a:gdLst>
              <a:gd name="connsiteX0" fmla="*/ 0 w 1074656"/>
              <a:gd name="connsiteY0" fmla="*/ 0 h 744717"/>
              <a:gd name="connsiteX1" fmla="*/ 0 w 1074656"/>
              <a:gd name="connsiteY1" fmla="*/ 735290 h 744717"/>
              <a:gd name="connsiteX2" fmla="*/ 1074656 w 1074656"/>
              <a:gd name="connsiteY2" fmla="*/ 744717 h 744717"/>
              <a:gd name="connsiteX3" fmla="*/ 1074656 w 1074656"/>
              <a:gd name="connsiteY3" fmla="*/ 301657 h 744717"/>
              <a:gd name="connsiteX4" fmla="*/ 0 w 1074656"/>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56" h="744717">
                <a:moveTo>
                  <a:pt x="0" y="0"/>
                </a:moveTo>
                <a:lnTo>
                  <a:pt x="0" y="735290"/>
                </a:lnTo>
                <a:lnTo>
                  <a:pt x="1074656" y="744717"/>
                </a:lnTo>
                <a:lnTo>
                  <a:pt x="1074656" y="30165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手繪多邊形: 圖案 74">
            <a:extLst>
              <a:ext uri="{FF2B5EF4-FFF2-40B4-BE49-F238E27FC236}">
                <a16:creationId xmlns:a16="http://schemas.microsoft.com/office/drawing/2014/main" id="{F2223DC8-7406-4285-8E64-EEBA82075994}"/>
              </a:ext>
            </a:extLst>
          </p:cNvPr>
          <p:cNvSpPr/>
          <p:nvPr/>
        </p:nvSpPr>
        <p:spPr>
          <a:xfrm>
            <a:off x="9240973" y="5147035"/>
            <a:ext cx="987110" cy="754144"/>
          </a:xfrm>
          <a:custGeom>
            <a:avLst/>
            <a:gdLst>
              <a:gd name="connsiteX0" fmla="*/ 0 w 904973"/>
              <a:gd name="connsiteY0" fmla="*/ 0 h 754144"/>
              <a:gd name="connsiteX1" fmla="*/ 0 w 904973"/>
              <a:gd name="connsiteY1" fmla="*/ 744718 h 754144"/>
              <a:gd name="connsiteX2" fmla="*/ 904973 w 904973"/>
              <a:gd name="connsiteY2" fmla="*/ 754144 h 754144"/>
              <a:gd name="connsiteX3" fmla="*/ 895547 w 904973"/>
              <a:gd name="connsiteY3" fmla="*/ 292231 h 754144"/>
              <a:gd name="connsiteX4" fmla="*/ 0 w 904973"/>
              <a:gd name="connsiteY4" fmla="*/ 0 h 75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973" h="754144">
                <a:moveTo>
                  <a:pt x="0" y="0"/>
                </a:moveTo>
                <a:lnTo>
                  <a:pt x="0" y="744718"/>
                </a:lnTo>
                <a:lnTo>
                  <a:pt x="904973" y="754144"/>
                </a:lnTo>
                <a:lnTo>
                  <a:pt x="895547" y="29223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a:extLst>
              <a:ext uri="{FF2B5EF4-FFF2-40B4-BE49-F238E27FC236}">
                <a16:creationId xmlns:a16="http://schemas.microsoft.com/office/drawing/2014/main" id="{91B497C6-6420-4719-8977-4A3C0D908988}"/>
              </a:ext>
            </a:extLst>
          </p:cNvPr>
          <p:cNvCxnSpPr/>
          <p:nvPr/>
        </p:nvCxnSpPr>
        <p:spPr>
          <a:xfrm>
            <a:off x="5977308" y="5148944"/>
            <a:ext cx="0" cy="80244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手繪多邊形: 圖案 76">
            <a:extLst>
              <a:ext uri="{FF2B5EF4-FFF2-40B4-BE49-F238E27FC236}">
                <a16:creationId xmlns:a16="http://schemas.microsoft.com/office/drawing/2014/main" id="{65CF9D85-997D-4980-A682-A8DE836343B7}"/>
              </a:ext>
            </a:extLst>
          </p:cNvPr>
          <p:cNvSpPr/>
          <p:nvPr/>
        </p:nvSpPr>
        <p:spPr>
          <a:xfrm>
            <a:off x="6015881" y="5223388"/>
            <a:ext cx="735291" cy="678730"/>
          </a:xfrm>
          <a:custGeom>
            <a:avLst/>
            <a:gdLst>
              <a:gd name="connsiteX0" fmla="*/ 0 w 735291"/>
              <a:gd name="connsiteY0" fmla="*/ 0 h 678730"/>
              <a:gd name="connsiteX1" fmla="*/ 9427 w 735291"/>
              <a:gd name="connsiteY1" fmla="*/ 678730 h 678730"/>
              <a:gd name="connsiteX2" fmla="*/ 735291 w 735291"/>
              <a:gd name="connsiteY2" fmla="*/ 669303 h 678730"/>
              <a:gd name="connsiteX3" fmla="*/ 735291 w 735291"/>
              <a:gd name="connsiteY3" fmla="*/ 207389 h 678730"/>
              <a:gd name="connsiteX4" fmla="*/ 0 w 735291"/>
              <a:gd name="connsiteY4" fmla="*/ 0 h 67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91" h="678730">
                <a:moveTo>
                  <a:pt x="0" y="0"/>
                </a:moveTo>
                <a:lnTo>
                  <a:pt x="9427" y="678730"/>
                </a:lnTo>
                <a:lnTo>
                  <a:pt x="735291" y="669303"/>
                </a:lnTo>
                <a:lnTo>
                  <a:pt x="735291" y="2073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8" name="文字方塊 77">
                <a:extLst>
                  <a:ext uri="{FF2B5EF4-FFF2-40B4-BE49-F238E27FC236}">
                    <a16:creationId xmlns:a16="http://schemas.microsoft.com/office/drawing/2014/main" id="{AF281129-779E-4516-A33E-AFE7A1FBFF9C}"/>
                  </a:ext>
                </a:extLst>
              </p:cNvPr>
              <p:cNvSpPr txBox="1"/>
              <p:nvPr/>
            </p:nvSpPr>
            <p:spPr>
              <a:xfrm>
                <a:off x="1322155" y="5969225"/>
                <a:ext cx="1679819" cy="646331"/>
              </a:xfrm>
              <a:prstGeom prst="rect">
                <a:avLst/>
              </a:prstGeom>
              <a:noFill/>
            </p:spPr>
            <p:txBody>
              <a:bodyPr wrap="none" rtlCol="0">
                <a:spAutoFit/>
              </a:bodyPr>
              <a:lstStyle/>
              <a:p>
                <a:pPr algn="ctr"/>
                <a:r>
                  <a:rPr lang="en-US" altLang="zh-TW" b="0" dirty="0">
                    <a:solidFill>
                      <a:srgbClr val="FFC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b="0" i="1" dirty="0" smtClean="0">
                            <a:solidFill>
                              <a:srgbClr val="FFC000"/>
                            </a:solidFill>
                            <a:latin typeface="Cambria Math" panose="02040503050406030204" pitchFamily="18" charset="0"/>
                          </a:rPr>
                        </m:ctrlPr>
                      </m:sSubPr>
                      <m:e>
                        <m:r>
                          <a:rPr lang="en-US" altLang="zh-TW" i="1" dirty="0" smtClean="0">
                            <a:solidFill>
                              <a:srgbClr val="FFC000"/>
                            </a:solidFill>
                            <a:latin typeface="Cambria Math" panose="02040503050406030204" pitchFamily="18" charset="0"/>
                          </a:rPr>
                          <m:t>𝐷</m:t>
                        </m:r>
                      </m:e>
                      <m:sub>
                        <m:r>
                          <a:rPr lang="en-US" altLang="zh-TW" i="1" dirty="0" smtClean="0">
                            <a:solidFill>
                              <a:srgbClr val="FFC000"/>
                            </a:solidFill>
                            <a:latin typeface="Cambria Math" panose="02040503050406030204" pitchFamily="18" charset="0"/>
                          </a:rPr>
                          <m:t>𝑡</m:t>
                        </m:r>
                        <m:r>
                          <a:rPr lang="en-US" altLang="zh-TW" i="1" dirty="0" smtClean="0">
                            <a:solidFill>
                              <a:srgbClr val="FFC000"/>
                            </a:solidFill>
                            <a:latin typeface="Cambria Math" panose="02040503050406030204" pitchFamily="18" charset="0"/>
                          </a:rPr>
                          <m:t>1</m:t>
                        </m:r>
                      </m:sub>
                    </m:sSub>
                    <m:r>
                      <a:rPr lang="en-US" altLang="zh-TW" i="1" dirty="0" smtClean="0">
                        <a:solidFill>
                          <a:srgbClr val="FFC000"/>
                        </a:solidFill>
                        <a:latin typeface="Cambria Math" panose="02040503050406030204" pitchFamily="18" charset="0"/>
                      </a:rPr>
                      <m:t> </m:t>
                    </m:r>
                  </m:oMath>
                </a14:m>
                <a:endParaRPr lang="en-US" altLang="zh-TW" i="1" dirty="0">
                  <a:solidFill>
                    <a:srgbClr val="FFC00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i="1" dirty="0" smtClean="0">
                          <a:solidFill>
                            <a:srgbClr val="FFC000"/>
                          </a:solidFill>
                          <a:latin typeface="Cambria Math" panose="02040503050406030204" pitchFamily="18" charset="0"/>
                        </a:rPr>
                        <m:t>= </m:t>
                      </m:r>
                      <m:sSub>
                        <m:sSubPr>
                          <m:ctrlPr>
                            <a:rPr lang="en-US" altLang="zh-TW" b="0" i="1" dirty="0" smtClean="0">
                              <a:solidFill>
                                <a:srgbClr val="FFC000"/>
                              </a:solidFill>
                              <a:latin typeface="Cambria Math" panose="02040503050406030204" pitchFamily="18" charset="0"/>
                            </a:rPr>
                          </m:ctrlPr>
                        </m:sSubPr>
                        <m:e>
                          <m:r>
                            <a:rPr lang="en-US" altLang="zh-TW" i="1" dirty="0" smtClean="0">
                              <a:solidFill>
                                <a:srgbClr val="FFC000"/>
                              </a:solidFill>
                              <a:latin typeface="Cambria Math" panose="02040503050406030204" pitchFamily="18" charset="0"/>
                            </a:rPr>
                            <m:t>𝐷</m:t>
                          </m:r>
                        </m:e>
                        <m:sub>
                          <m:r>
                            <a:rPr lang="en-US" altLang="zh-TW" i="1" dirty="0" smtClean="0">
                              <a:solidFill>
                                <a:srgbClr val="FFC000"/>
                              </a:solidFill>
                              <a:latin typeface="Cambria Math" panose="02040503050406030204" pitchFamily="18" charset="0"/>
                            </a:rPr>
                            <m:t>𝑡</m:t>
                          </m:r>
                          <m:r>
                            <a:rPr lang="en-US" altLang="zh-TW" b="0" i="1" dirty="0" smtClean="0">
                              <a:solidFill>
                                <a:srgbClr val="FFC000"/>
                              </a:solidFill>
                              <a:latin typeface="Cambria Math" panose="02040503050406030204" pitchFamily="18" charset="0"/>
                            </a:rPr>
                            <m:t>0+</m:t>
                          </m:r>
                        </m:sub>
                      </m:sSub>
                      <m:r>
                        <a:rPr lang="en-US" altLang="zh-TW" i="1" dirty="0" smtClean="0">
                          <a:solidFill>
                            <a:srgbClr val="FFC000"/>
                          </a:solidFill>
                          <a:latin typeface="Cambria Math" panose="02040503050406030204" pitchFamily="18" charset="0"/>
                        </a:rPr>
                        <m:t>∗</m:t>
                      </m:r>
                      <m:sSup>
                        <m:sSupPr>
                          <m:ctrlPr>
                            <a:rPr lang="en-US" altLang="zh-TW" i="1" dirty="0" smtClean="0">
                              <a:solidFill>
                                <a:srgbClr val="FFC000"/>
                              </a:solidFill>
                              <a:latin typeface="Cambria Math" panose="02040503050406030204" pitchFamily="18" charset="0"/>
                            </a:rPr>
                          </m:ctrlPr>
                        </m:sSupPr>
                        <m:e>
                          <m:r>
                            <a:rPr lang="en-US" altLang="zh-TW" i="1" dirty="0" smtClean="0">
                              <a:solidFill>
                                <a:srgbClr val="FFC000"/>
                              </a:solidFill>
                              <a:latin typeface="Cambria Math" panose="02040503050406030204" pitchFamily="18" charset="0"/>
                            </a:rPr>
                            <m:t>𝑒</m:t>
                          </m:r>
                        </m:e>
                        <m:sup>
                          <m:r>
                            <a:rPr lang="en-US" altLang="zh-TW" i="1" dirty="0" smtClean="0">
                              <a:solidFill>
                                <a:srgbClr val="FFC000"/>
                              </a:solidFill>
                              <a:latin typeface="Cambria Math" panose="02040503050406030204" pitchFamily="18" charset="0"/>
                            </a:rPr>
                            <m:t>−</m:t>
                          </m:r>
                          <m:r>
                            <a:rPr lang="en-US" altLang="zh-TW" i="1" dirty="0" smtClean="0">
                              <a:solidFill>
                                <a:srgbClr val="FFC000"/>
                              </a:solidFill>
                              <a:latin typeface="Cambria Math" panose="02040503050406030204" pitchFamily="18" charset="0"/>
                            </a:rPr>
                            <m:t>𝜌𝜏</m:t>
                          </m:r>
                        </m:sup>
                      </m:sSup>
                    </m:oMath>
                  </m:oMathPara>
                </a14:m>
                <a:endParaRPr lang="zh-TW" altLang="en-US"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78" name="文字方塊 77">
                <a:extLst>
                  <a:ext uri="{FF2B5EF4-FFF2-40B4-BE49-F238E27FC236}">
                    <a16:creationId xmlns:a16="http://schemas.microsoft.com/office/drawing/2014/main" id="{AF281129-779E-4516-A33E-AFE7A1FBFF9C}"/>
                  </a:ext>
                </a:extLst>
              </p:cNvPr>
              <p:cNvSpPr txBox="1">
                <a:spLocks noRot="1" noChangeAspect="1" noMove="1" noResize="1" noEditPoints="1" noAdjustHandles="1" noChangeArrowheads="1" noChangeShapeType="1" noTextEdit="1"/>
              </p:cNvSpPr>
              <p:nvPr/>
            </p:nvSpPr>
            <p:spPr>
              <a:xfrm>
                <a:off x="1322155" y="5969225"/>
                <a:ext cx="1679819" cy="646331"/>
              </a:xfrm>
              <a:prstGeom prst="rect">
                <a:avLst/>
              </a:prstGeom>
              <a:blipFill>
                <a:blip r:embed="rId2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9" name="文字方塊 78">
                <a:extLst>
                  <a:ext uri="{FF2B5EF4-FFF2-40B4-BE49-F238E27FC236}">
                    <a16:creationId xmlns:a16="http://schemas.microsoft.com/office/drawing/2014/main" id="{003D992C-9838-404C-9ABF-22B106E0B088}"/>
                  </a:ext>
                </a:extLst>
              </p:cNvPr>
              <p:cNvSpPr txBox="1"/>
              <p:nvPr/>
            </p:nvSpPr>
            <p:spPr>
              <a:xfrm>
                <a:off x="8426808" y="6007601"/>
                <a:ext cx="1645707" cy="646331"/>
              </a:xfrm>
              <a:prstGeom prst="rect">
                <a:avLst/>
              </a:prstGeom>
              <a:noFill/>
            </p:spPr>
            <p:txBody>
              <a:bodyPr wrap="none" rtlCol="0">
                <a:spAutoFit/>
              </a:bodyPr>
              <a:lstStyle/>
              <a:p>
                <a:pPr algn="ctr"/>
                <a:r>
                  <a:rPr lang="en-US" altLang="zh-TW" b="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b="0" i="1" dirty="0" smtClean="0">
                            <a:solidFill>
                              <a:srgbClr val="0070C0"/>
                            </a:solidFill>
                            <a:latin typeface="Cambria Math" panose="02040503050406030204" pitchFamily="18" charset="0"/>
                          </a:rPr>
                        </m:ctrlPr>
                      </m:sSubPr>
                      <m:e>
                        <m:r>
                          <a:rPr lang="en-US" altLang="zh-TW" i="1" dirty="0" smtClean="0">
                            <a:solidFill>
                              <a:srgbClr val="0070C0"/>
                            </a:solidFill>
                            <a:latin typeface="Cambria Math" panose="02040503050406030204" pitchFamily="18" charset="0"/>
                          </a:rPr>
                          <m:t>𝐷</m:t>
                        </m:r>
                      </m:e>
                      <m:sub>
                        <m:r>
                          <a:rPr lang="en-US" altLang="zh-TW" i="1" dirty="0" smtClean="0">
                            <a:solidFill>
                              <a:srgbClr val="0070C0"/>
                            </a:solidFill>
                            <a:latin typeface="Cambria Math" panose="02040503050406030204" pitchFamily="18" charset="0"/>
                          </a:rPr>
                          <m:t>𝑡</m:t>
                        </m:r>
                        <m:r>
                          <a:rPr lang="en-US" altLang="zh-TW" i="1" dirty="0">
                            <a:solidFill>
                              <a:srgbClr val="0070C0"/>
                            </a:solidFill>
                            <a:latin typeface="Cambria Math" panose="02040503050406030204" pitchFamily="18" charset="0"/>
                          </a:rPr>
                          <m:t>2</m:t>
                        </m:r>
                      </m:sub>
                    </m:sSub>
                    <m:r>
                      <a:rPr lang="en-US" altLang="zh-TW" i="1" dirty="0" smtClean="0">
                        <a:solidFill>
                          <a:srgbClr val="0070C0"/>
                        </a:solidFill>
                        <a:latin typeface="Cambria Math" panose="02040503050406030204" pitchFamily="18" charset="0"/>
                      </a:rPr>
                      <m:t> </m:t>
                    </m:r>
                  </m:oMath>
                </a14:m>
                <a:endParaRPr lang="en-US" altLang="zh-TW" i="1" dirty="0">
                  <a:solidFill>
                    <a:srgbClr val="0070C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i="1" dirty="0" smtClean="0">
                          <a:solidFill>
                            <a:srgbClr val="0070C0"/>
                          </a:solidFill>
                          <a:latin typeface="Cambria Math" panose="02040503050406030204" pitchFamily="18" charset="0"/>
                        </a:rPr>
                        <m:t>= </m:t>
                      </m:r>
                      <m:sSub>
                        <m:sSubPr>
                          <m:ctrlPr>
                            <a:rPr lang="en-US" altLang="zh-TW" b="0" i="1" dirty="0" smtClean="0">
                              <a:solidFill>
                                <a:srgbClr val="0070C0"/>
                              </a:solidFill>
                              <a:latin typeface="Cambria Math" panose="02040503050406030204" pitchFamily="18" charset="0"/>
                            </a:rPr>
                          </m:ctrlPr>
                        </m:sSubPr>
                        <m:e>
                          <m:r>
                            <a:rPr lang="en-US" altLang="zh-TW" i="1" dirty="0" smtClean="0">
                              <a:solidFill>
                                <a:srgbClr val="0070C0"/>
                              </a:solidFill>
                              <a:latin typeface="Cambria Math" panose="02040503050406030204" pitchFamily="18" charset="0"/>
                            </a:rPr>
                            <m:t>𝐷</m:t>
                          </m:r>
                        </m:e>
                        <m:sub>
                          <m:r>
                            <a:rPr lang="en-US" altLang="zh-TW" i="1" dirty="0" smtClean="0">
                              <a:solidFill>
                                <a:srgbClr val="0070C0"/>
                              </a:solidFill>
                              <a:latin typeface="Cambria Math" panose="02040503050406030204" pitchFamily="18" charset="0"/>
                            </a:rPr>
                            <m:t>𝑡</m:t>
                          </m:r>
                          <m:r>
                            <a:rPr lang="en-US" altLang="zh-TW" i="1" dirty="0">
                              <a:solidFill>
                                <a:srgbClr val="0070C0"/>
                              </a:solidFill>
                              <a:latin typeface="Cambria Math" panose="02040503050406030204" pitchFamily="18" charset="0"/>
                            </a:rPr>
                            <m:t>1</m:t>
                          </m:r>
                          <m:r>
                            <a:rPr lang="en-US" altLang="zh-TW" b="0" i="1" dirty="0" smtClean="0">
                              <a:solidFill>
                                <a:srgbClr val="0070C0"/>
                              </a:solidFill>
                              <a:latin typeface="Cambria Math" panose="02040503050406030204" pitchFamily="18" charset="0"/>
                            </a:rPr>
                            <m:t>+</m:t>
                          </m:r>
                        </m:sub>
                      </m:sSub>
                      <m:r>
                        <a:rPr lang="en-US" altLang="zh-TW" i="1" dirty="0" smtClean="0">
                          <a:solidFill>
                            <a:srgbClr val="0070C0"/>
                          </a:solidFill>
                          <a:latin typeface="Cambria Math" panose="02040503050406030204" pitchFamily="18" charset="0"/>
                        </a:rPr>
                        <m:t>∗</m:t>
                      </m:r>
                      <m:sSup>
                        <m:sSupPr>
                          <m:ctrlPr>
                            <a:rPr lang="en-US" altLang="zh-TW" i="1" dirty="0" smtClean="0">
                              <a:solidFill>
                                <a:srgbClr val="0070C0"/>
                              </a:solidFill>
                              <a:latin typeface="Cambria Math" panose="02040503050406030204" pitchFamily="18" charset="0"/>
                            </a:rPr>
                          </m:ctrlPr>
                        </m:sSupPr>
                        <m:e>
                          <m:r>
                            <a:rPr lang="en-US" altLang="zh-TW" i="1" dirty="0" smtClean="0">
                              <a:solidFill>
                                <a:srgbClr val="0070C0"/>
                              </a:solidFill>
                              <a:latin typeface="Cambria Math" panose="02040503050406030204" pitchFamily="18" charset="0"/>
                            </a:rPr>
                            <m:t>𝑒</m:t>
                          </m:r>
                        </m:e>
                        <m:sup>
                          <m:r>
                            <a:rPr lang="en-US" altLang="zh-TW" i="1" dirty="0" smtClean="0">
                              <a:solidFill>
                                <a:srgbClr val="0070C0"/>
                              </a:solidFill>
                              <a:latin typeface="Cambria Math" panose="02040503050406030204" pitchFamily="18" charset="0"/>
                            </a:rPr>
                            <m:t>−</m:t>
                          </m:r>
                          <m:r>
                            <a:rPr lang="en-US" altLang="zh-TW" i="1" dirty="0" smtClean="0">
                              <a:solidFill>
                                <a:srgbClr val="0070C0"/>
                              </a:solidFill>
                              <a:latin typeface="Cambria Math" panose="02040503050406030204" pitchFamily="18" charset="0"/>
                            </a:rPr>
                            <m:t>𝜌𝜏</m:t>
                          </m:r>
                        </m:sup>
                      </m:sSup>
                    </m:oMath>
                  </m:oMathPara>
                </a14:m>
                <a:endParaRPr lang="zh-TW" altLang="en-US"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79" name="文字方塊 78">
                <a:extLst>
                  <a:ext uri="{FF2B5EF4-FFF2-40B4-BE49-F238E27FC236}">
                    <a16:creationId xmlns:a16="http://schemas.microsoft.com/office/drawing/2014/main" id="{003D992C-9838-404C-9ABF-22B106E0B088}"/>
                  </a:ext>
                </a:extLst>
              </p:cNvPr>
              <p:cNvSpPr txBox="1">
                <a:spLocks noRot="1" noChangeAspect="1" noMove="1" noResize="1" noEditPoints="1" noAdjustHandles="1" noChangeArrowheads="1" noChangeShapeType="1" noTextEdit="1"/>
              </p:cNvSpPr>
              <p:nvPr/>
            </p:nvSpPr>
            <p:spPr>
              <a:xfrm>
                <a:off x="8426808" y="6007601"/>
                <a:ext cx="1645707" cy="646331"/>
              </a:xfrm>
              <a:prstGeom prst="rect">
                <a:avLst/>
              </a:prstGeom>
              <a:blipFill>
                <a:blip r:embed="rId21"/>
                <a:stretch>
                  <a:fillRect/>
                </a:stretch>
              </a:blipFill>
            </p:spPr>
            <p:txBody>
              <a:bodyPr/>
              <a:lstStyle/>
              <a:p>
                <a:r>
                  <a:rPr lang="zh-TW" altLang="en-US">
                    <a:noFill/>
                  </a:rPr>
                  <a:t> </a:t>
                </a:r>
              </a:p>
            </p:txBody>
          </p:sp>
        </mc:Fallback>
      </mc:AlternateContent>
      <p:sp>
        <p:nvSpPr>
          <p:cNvPr id="80" name="矩形 79">
            <a:extLst>
              <a:ext uri="{FF2B5EF4-FFF2-40B4-BE49-F238E27FC236}">
                <a16:creationId xmlns:a16="http://schemas.microsoft.com/office/drawing/2014/main" id="{27C5B250-1E76-4CD2-BA4E-E6C92C8E98AF}"/>
              </a:ext>
            </a:extLst>
          </p:cNvPr>
          <p:cNvSpPr/>
          <p:nvPr/>
        </p:nvSpPr>
        <p:spPr>
          <a:xfrm>
            <a:off x="359275" y="570926"/>
            <a:ext cx="2694969"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Models – model2</a:t>
            </a:r>
            <a:endParaRPr lang="zh-TW" altLang="en-US" sz="2800" dirty="0">
              <a:latin typeface="Times New Roman" panose="02020603050405020304" pitchFamily="18" charset="0"/>
              <a:cs typeface="Times New Roman" panose="02020603050405020304" pitchFamily="18" charset="0"/>
            </a:endParaRPr>
          </a:p>
        </p:txBody>
      </p:sp>
      <p:pic>
        <p:nvPicPr>
          <p:cNvPr id="81" name="圖片 80">
            <a:extLst>
              <a:ext uri="{FF2B5EF4-FFF2-40B4-BE49-F238E27FC236}">
                <a16:creationId xmlns:a16="http://schemas.microsoft.com/office/drawing/2014/main" id="{69A3664D-0751-4A88-8212-53A6B6BF19C4}"/>
              </a:ext>
            </a:extLst>
          </p:cNvPr>
          <p:cNvPicPr>
            <a:picLocks noChangeAspect="1"/>
          </p:cNvPicPr>
          <p:nvPr/>
        </p:nvPicPr>
        <p:blipFill>
          <a:blip r:embed="rId22"/>
          <a:stretch>
            <a:fillRect/>
          </a:stretch>
        </p:blipFill>
        <p:spPr>
          <a:xfrm>
            <a:off x="4577290" y="826677"/>
            <a:ext cx="2379976" cy="524889"/>
          </a:xfrm>
          <a:prstGeom prst="rect">
            <a:avLst/>
          </a:prstGeom>
        </p:spPr>
      </p:pic>
      <p:pic>
        <p:nvPicPr>
          <p:cNvPr id="82" name="圖片 81">
            <a:extLst>
              <a:ext uri="{FF2B5EF4-FFF2-40B4-BE49-F238E27FC236}">
                <a16:creationId xmlns:a16="http://schemas.microsoft.com/office/drawing/2014/main" id="{2FBEF88E-A584-4334-AB94-D231AB755A7C}"/>
              </a:ext>
            </a:extLst>
          </p:cNvPr>
          <p:cNvPicPr>
            <a:picLocks noChangeAspect="1"/>
          </p:cNvPicPr>
          <p:nvPr/>
        </p:nvPicPr>
        <p:blipFill>
          <a:blip r:embed="rId23"/>
          <a:stretch>
            <a:fillRect/>
          </a:stretch>
        </p:blipFill>
        <p:spPr>
          <a:xfrm>
            <a:off x="4548665" y="203047"/>
            <a:ext cx="2401547" cy="618363"/>
          </a:xfrm>
          <a:prstGeom prst="rect">
            <a:avLst/>
          </a:prstGeom>
        </p:spPr>
      </p:pic>
      <p:sp>
        <p:nvSpPr>
          <p:cNvPr id="84" name="投影片編號版面配置區 83">
            <a:extLst>
              <a:ext uri="{FF2B5EF4-FFF2-40B4-BE49-F238E27FC236}">
                <a16:creationId xmlns:a16="http://schemas.microsoft.com/office/drawing/2014/main" id="{F3ADD420-0F9C-4CD8-963F-74BA1856F7BE}"/>
              </a:ext>
            </a:extLst>
          </p:cNvPr>
          <p:cNvSpPr>
            <a:spLocks noGrp="1"/>
          </p:cNvSpPr>
          <p:nvPr>
            <p:ph type="sldNum" sz="quarter" idx="12"/>
          </p:nvPr>
        </p:nvSpPr>
        <p:spPr/>
        <p:txBody>
          <a:bodyPr/>
          <a:lstStyle/>
          <a:p>
            <a:fld id="{DE0D4436-E364-443D-92F4-0BA62D2A4894}" type="slidenum">
              <a:rPr lang="zh-TW" altLang="en-US" smtClean="0"/>
              <a:t>8</a:t>
            </a:fld>
            <a:endParaRPr lang="zh-TW" altLang="en-US"/>
          </a:p>
        </p:txBody>
      </p:sp>
      <mc:AlternateContent xmlns:mc="http://schemas.openxmlformats.org/markup-compatibility/2006" xmlns:a14="http://schemas.microsoft.com/office/drawing/2010/main">
        <mc:Choice Requires="a14">
          <p:sp>
            <p:nvSpPr>
              <p:cNvPr id="86" name="文字方塊 85">
                <a:extLst>
                  <a:ext uri="{FF2B5EF4-FFF2-40B4-BE49-F238E27FC236}">
                    <a16:creationId xmlns:a16="http://schemas.microsoft.com/office/drawing/2014/main" id="{9C2B6F9F-ECAE-447E-9C75-930A2349EE11}"/>
                  </a:ext>
                </a:extLst>
              </p:cNvPr>
              <p:cNvSpPr txBox="1"/>
              <p:nvPr/>
            </p:nvSpPr>
            <p:spPr>
              <a:xfrm>
                <a:off x="6946276" y="1934262"/>
                <a:ext cx="1803891" cy="307777"/>
              </a:xfrm>
              <a:prstGeom prst="rect">
                <a:avLst/>
              </a:prstGeom>
              <a:noFill/>
            </p:spPr>
            <p:txBody>
              <a:bodyPr wrap="square" rtlCol="0">
                <a:spAutoFit/>
              </a:bodyPr>
              <a:lstStyle/>
              <a:p>
                <a:r>
                  <a:rPr lang="en-US" altLang="zh-TW" sz="1400" dirty="0">
                    <a:solidFill>
                      <a:srgbClr val="FF0000"/>
                    </a:solidFill>
                    <a:latin typeface="Times New Roman" panose="02020603050405020304" pitchFamily="18" charset="0"/>
                    <a:cs typeface="Times New Roman" panose="02020603050405020304" pitchFamily="18" charset="0"/>
                  </a:rPr>
                  <a:t>Trading volume = </a:t>
                </a:r>
                <a14:m>
                  <m:oMath xmlns:m="http://schemas.openxmlformats.org/officeDocument/2006/math">
                    <m:sSub>
                      <m:sSubPr>
                        <m:ctrlPr>
                          <a:rPr lang="en-US" altLang="zh-TW" sz="1400" b="0" i="1" dirty="0" smtClean="0">
                            <a:solidFill>
                              <a:srgbClr val="FF0000"/>
                            </a:solidFill>
                            <a:latin typeface="Cambria Math" panose="02040503050406030204" pitchFamily="18" charset="0"/>
                          </a:rPr>
                        </m:ctrlPr>
                      </m:sSubPr>
                      <m:e>
                        <m:r>
                          <a:rPr lang="en-US" altLang="zh-TW" sz="1400" i="1" dirty="0" smtClean="0">
                            <a:solidFill>
                              <a:srgbClr val="FF0000"/>
                            </a:solidFill>
                            <a:latin typeface="Cambria Math" panose="02040503050406030204" pitchFamily="18" charset="0"/>
                          </a:rPr>
                          <m:t>𝑥</m:t>
                        </m:r>
                      </m:e>
                      <m:sub>
                        <m:r>
                          <a:rPr lang="en-US" altLang="zh-TW" sz="1400" i="1" dirty="0" smtClean="0">
                            <a:solidFill>
                              <a:srgbClr val="FF0000"/>
                            </a:solidFill>
                            <a:latin typeface="Cambria Math" panose="02040503050406030204" pitchFamily="18" charset="0"/>
                          </a:rPr>
                          <m:t>0</m:t>
                        </m:r>
                      </m:sub>
                    </m:sSub>
                  </m:oMath>
                </a14:m>
                <a:endParaRPr lang="zh-TW" altLang="en-US" sz="1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6" name="文字方塊 85">
                <a:extLst>
                  <a:ext uri="{FF2B5EF4-FFF2-40B4-BE49-F238E27FC236}">
                    <a16:creationId xmlns:a16="http://schemas.microsoft.com/office/drawing/2014/main" id="{9C2B6F9F-ECAE-447E-9C75-930A2349EE11}"/>
                  </a:ext>
                </a:extLst>
              </p:cNvPr>
              <p:cNvSpPr txBox="1">
                <a:spLocks noRot="1" noChangeAspect="1" noMove="1" noResize="1" noEditPoints="1" noAdjustHandles="1" noChangeArrowheads="1" noChangeShapeType="1" noTextEdit="1"/>
              </p:cNvSpPr>
              <p:nvPr/>
            </p:nvSpPr>
            <p:spPr>
              <a:xfrm>
                <a:off x="6946276" y="1934262"/>
                <a:ext cx="1803891" cy="307777"/>
              </a:xfrm>
              <a:prstGeom prst="rect">
                <a:avLst/>
              </a:prstGeom>
              <a:blipFill>
                <a:blip r:embed="rId24"/>
                <a:stretch>
                  <a:fillRect l="-1014" t="-1961" b="-196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9961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78A1B6-D741-4066-ACDD-1B6DDC962854}"/>
              </a:ext>
            </a:extLst>
          </p:cNvPr>
          <p:cNvSpPr/>
          <p:nvPr/>
        </p:nvSpPr>
        <p:spPr>
          <a:xfrm>
            <a:off x="359275" y="570926"/>
            <a:ext cx="4692695"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The cost minimization problem</a:t>
            </a:r>
            <a:endParaRPr lang="zh-TW"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E52C6D69-BE65-41BF-8B66-F86FE4531C73}"/>
                  </a:ext>
                </a:extLst>
              </p:cNvPr>
              <p:cNvSpPr/>
              <p:nvPr/>
            </p:nvSpPr>
            <p:spPr>
              <a:xfrm>
                <a:off x="359275" y="1289364"/>
                <a:ext cx="11443084" cy="877100"/>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When placing a single buy market order of size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𝑥</m:t>
                        </m:r>
                      </m:e>
                      <m:sub>
                        <m:r>
                          <a:rPr lang="en-US" altLang="zh-TW" i="1" dirty="0" smtClean="0">
                            <a:latin typeface="Cambria Math" panose="02040503050406030204" pitchFamily="18" charset="0"/>
                          </a:rPr>
                          <m:t>𝑡</m:t>
                        </m:r>
                      </m:sub>
                    </m:sSub>
                    <m:r>
                      <a:rPr lang="en-US" altLang="zh-TW" i="1" dirty="0">
                        <a:latin typeface="Cambria Math" panose="02040503050406030204" pitchFamily="18" charset="0"/>
                      </a:rPr>
                      <m:t> ≥ 0 </m:t>
                    </m:r>
                  </m:oMath>
                </a14:m>
                <a:r>
                  <a:rPr lang="en-US" altLang="zh-TW" dirty="0">
                    <a:latin typeface="Times New Roman" panose="02020603050405020304" pitchFamily="18" charset="0"/>
                    <a:cs typeface="Times New Roman" panose="02020603050405020304" pitchFamily="18" charset="0"/>
                  </a:rPr>
                  <a:t>at time t, the large trader will purchase </a:t>
                </a:r>
                <a14:m>
                  <m:oMath xmlns:m="http://schemas.openxmlformats.org/officeDocument/2006/math">
                    <m:r>
                      <a:rPr lang="en-US" altLang="zh-TW" i="1" dirty="0" smtClean="0">
                        <a:latin typeface="Cambria Math" panose="02040503050406030204" pitchFamily="18" charset="0"/>
                      </a:rPr>
                      <m:t>𝑓</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𝑥</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𝑑𝑥</m:t>
                    </m:r>
                    <m:r>
                      <a:rPr lang="en-US" altLang="zh-TW"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shares at price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𝐴</m:t>
                        </m:r>
                      </m:e>
                      <m:sub>
                        <m:r>
                          <a:rPr lang="en-US" altLang="zh-TW" i="1" dirty="0" smtClean="0">
                            <a:latin typeface="Cambria Math" panose="02040503050406030204" pitchFamily="18" charset="0"/>
                          </a:rPr>
                          <m:t>𝑡</m:t>
                        </m:r>
                      </m:sub>
                      <m:sup>
                        <m:r>
                          <a:rPr lang="en-US" altLang="zh-TW" i="1" dirty="0" smtClean="0">
                            <a:latin typeface="Cambria Math" panose="02040503050406030204" pitchFamily="18" charset="0"/>
                          </a:rPr>
                          <m:t>0</m:t>
                        </m:r>
                      </m:sup>
                    </m:sSub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𝑥</m:t>
                    </m:r>
                  </m:oMath>
                </a14:m>
                <a:r>
                  <a:rPr lang="en-US" altLang="zh-TW" dirty="0">
                    <a:latin typeface="Times New Roman" panose="02020603050405020304" pitchFamily="18" charset="0"/>
                    <a:cs typeface="Times New Roman" panose="02020603050405020304" pitchFamily="18" charset="0"/>
                  </a:rPr>
                  <a:t>, with x ranging from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𝐷</m:t>
                        </m:r>
                      </m:e>
                      <m:sub>
                        <m:r>
                          <a:rPr lang="en-US" altLang="zh-TW" i="1" dirty="0" smtClean="0">
                            <a:latin typeface="Cambria Math" panose="02040503050406030204" pitchFamily="18" charset="0"/>
                          </a:rPr>
                          <m:t>𝑡</m:t>
                        </m:r>
                      </m:sub>
                      <m:sup>
                        <m:r>
                          <a:rPr lang="en-US" altLang="zh-TW" i="1" dirty="0" smtClean="0">
                            <a:latin typeface="Cambria Math" panose="02040503050406030204" pitchFamily="18" charset="0"/>
                          </a:rPr>
                          <m:t>𝐴</m:t>
                        </m:r>
                      </m:sup>
                    </m:sSubSup>
                  </m:oMath>
                </a14:m>
                <a:r>
                  <a:rPr lang="en-US" altLang="zh-TW" dirty="0">
                    <a:latin typeface="Times New Roman" panose="02020603050405020304" pitchFamily="18" charset="0"/>
                    <a:cs typeface="Times New Roman" panose="02020603050405020304" pitchFamily="18" charset="0"/>
                  </a:rPr>
                  <a:t> to </a:t>
                </a:r>
                <a14:m>
                  <m:oMath xmlns:m="http://schemas.openxmlformats.org/officeDocument/2006/math">
                    <m:sSubSup>
                      <m:sSubSupPr>
                        <m:ctrlPr>
                          <a:rPr lang="en-US" altLang="zh-TW" b="0" i="1" dirty="0" smtClean="0">
                            <a:latin typeface="Cambria Math" panose="02040503050406030204" pitchFamily="18" charset="0"/>
                          </a:rPr>
                        </m:ctrlPr>
                      </m:sSubSupPr>
                      <m:e>
                        <m:r>
                          <a:rPr lang="en-US" altLang="zh-TW" i="1" dirty="0" smtClean="0">
                            <a:latin typeface="Cambria Math" panose="02040503050406030204" pitchFamily="18" charset="0"/>
                          </a:rPr>
                          <m:t>𝐷</m:t>
                        </m:r>
                      </m:e>
                      <m:sub>
                        <m:r>
                          <a:rPr lang="en-US" altLang="zh-TW" i="1" dirty="0" smtClean="0">
                            <a:latin typeface="Cambria Math" panose="02040503050406030204" pitchFamily="18" charset="0"/>
                          </a:rPr>
                          <m:t>𝑡</m:t>
                        </m:r>
                        <m:r>
                          <a:rPr lang="en-US" altLang="zh-TW" b="0" i="1" dirty="0" smtClean="0">
                            <a:latin typeface="Cambria Math" panose="02040503050406030204" pitchFamily="18" charset="0"/>
                          </a:rPr>
                          <m:t>+</m:t>
                        </m:r>
                      </m:sub>
                      <m:sup>
                        <m:r>
                          <a:rPr lang="en-US" altLang="zh-TW" i="1" dirty="0" smtClean="0">
                            <a:latin typeface="Cambria Math" panose="02040503050406030204" pitchFamily="18" charset="0"/>
                          </a:rPr>
                          <m:t>𝐴</m:t>
                        </m:r>
                      </m:sup>
                    </m:sSubSup>
                  </m:oMath>
                </a14:m>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E52C6D69-BE65-41BF-8B66-F86FE4531C73}"/>
                  </a:ext>
                </a:extLst>
              </p:cNvPr>
              <p:cNvSpPr>
                <a:spLocks noRot="1" noChangeAspect="1" noMove="1" noResize="1" noEditPoints="1" noAdjustHandles="1" noChangeArrowheads="1" noChangeShapeType="1" noTextEdit="1"/>
              </p:cNvSpPr>
              <p:nvPr/>
            </p:nvSpPr>
            <p:spPr>
              <a:xfrm>
                <a:off x="359275" y="1289364"/>
                <a:ext cx="11443084" cy="877100"/>
              </a:xfrm>
              <a:prstGeom prst="rect">
                <a:avLst/>
              </a:prstGeom>
              <a:blipFill>
                <a:blip r:embed="rId2"/>
                <a:stretch>
                  <a:fillRect l="-479" b="-11189"/>
                </a:stretch>
              </a:blipFill>
            </p:spPr>
            <p:txBody>
              <a:bodyPr/>
              <a:lstStyle/>
              <a:p>
                <a:r>
                  <a:rPr lang="zh-TW" altLang="en-US">
                    <a:noFill/>
                  </a:rPr>
                  <a:t> </a:t>
                </a:r>
              </a:p>
            </p:txBody>
          </p:sp>
        </mc:Fallback>
      </mc:AlternateContent>
      <p:sp>
        <p:nvSpPr>
          <p:cNvPr id="4" name="矩形 3">
            <a:extLst>
              <a:ext uri="{FF2B5EF4-FFF2-40B4-BE49-F238E27FC236}">
                <a16:creationId xmlns:a16="http://schemas.microsoft.com/office/drawing/2014/main" id="{3765CF25-37A1-4C95-845F-A50021B210B6}"/>
              </a:ext>
            </a:extLst>
          </p:cNvPr>
          <p:cNvSpPr/>
          <p:nvPr/>
        </p:nvSpPr>
        <p:spPr>
          <a:xfrm>
            <a:off x="359275" y="2423237"/>
            <a:ext cx="3910045"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The total cost of the buy market order</a:t>
            </a:r>
            <a:r>
              <a:rPr lang="zh-TW"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A43CB10-6745-40DE-885F-7EA4518F8A21}"/>
                  </a:ext>
                </a:extLst>
              </p:cNvPr>
              <p:cNvSpPr/>
              <p:nvPr/>
            </p:nvSpPr>
            <p:spPr>
              <a:xfrm>
                <a:off x="359275" y="3178346"/>
                <a:ext cx="4683270"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The total cost of the sell market order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𝑥</m:t>
                        </m:r>
                      </m:e>
                      <m:sub>
                        <m:r>
                          <a:rPr lang="en-US" altLang="zh-TW" i="1" dirty="0" smtClean="0">
                            <a:latin typeface="Cambria Math" panose="02040503050406030204" pitchFamily="18" charset="0"/>
                          </a:rPr>
                          <m:t>𝑡</m:t>
                        </m:r>
                      </m:sub>
                    </m:sSub>
                    <m:r>
                      <a:rPr lang="en-US" altLang="zh-TW" i="1" dirty="0">
                        <a:latin typeface="Cambria Math" panose="02040503050406030204" pitchFamily="18" charset="0"/>
                      </a:rPr>
                      <m:t> ≤ 0</m:t>
                    </m:r>
                  </m:oMath>
                </a14:m>
                <a:r>
                  <a:rPr lang="zh-TW" altLang="en-US" dirty="0">
                    <a:latin typeface="Times New Roman" panose="02020603050405020304" pitchFamily="18" charset="0"/>
                    <a:cs typeface="Times New Roman" panose="02020603050405020304" pitchFamily="18" charset="0"/>
                  </a:rPr>
                  <a:t>：</a:t>
                </a:r>
              </a:p>
            </p:txBody>
          </p:sp>
        </mc:Choice>
        <mc:Fallback xmlns="">
          <p:sp>
            <p:nvSpPr>
              <p:cNvPr id="5" name="矩形 4">
                <a:extLst>
                  <a:ext uri="{FF2B5EF4-FFF2-40B4-BE49-F238E27FC236}">
                    <a16:creationId xmlns:a16="http://schemas.microsoft.com/office/drawing/2014/main" id="{5A43CB10-6745-40DE-885F-7EA4518F8A21}"/>
                  </a:ext>
                </a:extLst>
              </p:cNvPr>
              <p:cNvSpPr>
                <a:spLocks noRot="1" noChangeAspect="1" noMove="1" noResize="1" noEditPoints="1" noAdjustHandles="1" noChangeArrowheads="1" noChangeShapeType="1" noTextEdit="1"/>
              </p:cNvSpPr>
              <p:nvPr/>
            </p:nvSpPr>
            <p:spPr>
              <a:xfrm>
                <a:off x="359275" y="3178346"/>
                <a:ext cx="4683270" cy="369332"/>
              </a:xfrm>
              <a:prstGeom prst="rect">
                <a:avLst/>
              </a:prstGeom>
              <a:blipFill>
                <a:blip r:embed="rId3"/>
                <a:stretch>
                  <a:fillRect l="-1172" t="-8197" r="-130" b="-26230"/>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0C3F68FC-85F5-4642-B8ED-A05C3E73B323}"/>
              </a:ext>
            </a:extLst>
          </p:cNvPr>
          <p:cNvPicPr>
            <a:picLocks noChangeAspect="1"/>
          </p:cNvPicPr>
          <p:nvPr/>
        </p:nvPicPr>
        <p:blipFill>
          <a:blip r:embed="rId4"/>
          <a:stretch>
            <a:fillRect/>
          </a:stretch>
        </p:blipFill>
        <p:spPr>
          <a:xfrm>
            <a:off x="5042545" y="2983521"/>
            <a:ext cx="3158775" cy="732136"/>
          </a:xfrm>
          <a:prstGeom prst="rect">
            <a:avLst/>
          </a:prstGeom>
        </p:spPr>
      </p:pic>
      <p:sp>
        <p:nvSpPr>
          <p:cNvPr id="7" name="文字方塊 6">
            <a:extLst>
              <a:ext uri="{FF2B5EF4-FFF2-40B4-BE49-F238E27FC236}">
                <a16:creationId xmlns:a16="http://schemas.microsoft.com/office/drawing/2014/main" id="{CAE7F05E-8F32-4500-913A-8CEDE6DDBB4B}"/>
              </a:ext>
            </a:extLst>
          </p:cNvPr>
          <p:cNvSpPr txBox="1"/>
          <p:nvPr/>
        </p:nvSpPr>
        <p:spPr>
          <a:xfrm>
            <a:off x="359275" y="3933455"/>
            <a:ext cx="3182218" cy="369332"/>
          </a:xfrm>
          <a:prstGeom prst="rect">
            <a:avLst/>
          </a:prstGeom>
          <a:noFill/>
        </p:spPr>
        <p:txBody>
          <a:bodyPr wrap="none" rtlCol="0">
            <a:spAutoFit/>
          </a:bodyPr>
          <a:lstStyle/>
          <a:p>
            <a:r>
              <a:rPr lang="en-US" altLang="zh-TW" dirty="0">
                <a:latin typeface="Times New Roman" panose="02020603050405020304" pitchFamily="18" charset="0"/>
                <a:cs typeface="Times New Roman" panose="02020603050405020304" pitchFamily="18" charset="0"/>
              </a:rPr>
              <a:t>To define the optimal strategy</a:t>
            </a:r>
            <a:r>
              <a:rPr lang="zh-TW"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0C2CC154-BE15-47D1-A1C8-2577EBB0D883}"/>
                  </a:ext>
                </a:extLst>
              </p:cNvPr>
              <p:cNvSpPr txBox="1"/>
              <p:nvPr/>
            </p:nvSpPr>
            <p:spPr>
              <a:xfrm>
                <a:off x="434691" y="4302787"/>
                <a:ext cx="11167374" cy="2535566"/>
              </a:xfrm>
              <a:prstGeom prst="rect">
                <a:avLst/>
              </a:prstGeom>
              <a:noFill/>
            </p:spPr>
            <p:txBody>
              <a:bodyPr wrap="square" rtlCol="0">
                <a:spAutoFit/>
              </a:bodyPr>
              <a:lstStyle/>
              <a:p>
                <a:pPr>
                  <a:lnSpc>
                    <a:spcPct val="150000"/>
                  </a:lnSpc>
                </a:pPr>
                <a14:m>
                  <m:oMath xmlns:m="http://schemas.openxmlformats.org/officeDocument/2006/math">
                    <m:sSub>
                      <m:sSubPr>
                        <m:ctrlPr>
                          <a:rPr lang="en-US" altLang="zh-TW" b="0" i="1" dirty="0" smtClean="0">
                            <a:solidFill>
                              <a:schemeClr val="tx1"/>
                            </a:solidFill>
                            <a:latin typeface="Cambria Math" panose="02040503050406030204" pitchFamily="18" charset="0"/>
                          </a:rPr>
                        </m:ctrlPr>
                      </m:sSubPr>
                      <m:e>
                        <m:r>
                          <a:rPr lang="en-US" altLang="zh-TW" b="0" i="1" dirty="0" smtClean="0">
                            <a:solidFill>
                              <a:schemeClr val="tx1"/>
                            </a:solidFill>
                            <a:latin typeface="Cambria Math" panose="02040503050406030204" pitchFamily="18" charset="0"/>
                          </a:rPr>
                          <m:t>𝑋</m:t>
                        </m:r>
                      </m:e>
                      <m:sub>
                        <m:r>
                          <a:rPr lang="en-US" altLang="zh-TW" i="1" dirty="0" smtClean="0">
                            <a:solidFill>
                              <a:schemeClr val="tx1"/>
                            </a:solidFill>
                            <a:latin typeface="Cambria Math" panose="02040503050406030204" pitchFamily="18" charset="0"/>
                          </a:rPr>
                          <m:t>0</m:t>
                        </m:r>
                      </m:sub>
                    </m:sSub>
                    <m:r>
                      <a:rPr lang="zh-TW" altLang="en-US" i="1" dirty="0">
                        <a:solidFill>
                          <a:schemeClr val="tx1"/>
                        </a:solidFill>
                        <a:latin typeface="Cambria Math" panose="02040503050406030204" pitchFamily="18" charset="0"/>
                      </a:rPr>
                      <m:t>：</m:t>
                    </m:r>
                  </m:oMath>
                </a14:m>
                <a:r>
                  <a:rPr lang="en-US" altLang="zh-TW" dirty="0">
                    <a:solidFill>
                      <a:schemeClr val="tx1"/>
                    </a:solidFill>
                    <a:latin typeface="Times New Roman" panose="02020603050405020304" pitchFamily="18" charset="0"/>
                    <a:cs typeface="Times New Roman" panose="02020603050405020304" pitchFamily="18" charset="0"/>
                  </a:rPr>
                  <a:t> &gt; 0</a:t>
                </a:r>
                <a:r>
                  <a:rPr lang="zh-TW" altLang="en-US" dirty="0">
                    <a:solidFill>
                      <a:schemeClr val="tx1"/>
                    </a:solidFill>
                    <a:latin typeface="Times New Roman" panose="02020603050405020304" pitchFamily="18" charset="0"/>
                    <a:cs typeface="Times New Roman" panose="02020603050405020304" pitchFamily="18" charset="0"/>
                  </a:rPr>
                  <a:t>，</a:t>
                </a:r>
                <a:r>
                  <a:rPr lang="en-US" altLang="zh-TW" dirty="0">
                    <a:solidFill>
                      <a:schemeClr val="tx1"/>
                    </a:solidFill>
                    <a:latin typeface="Times New Roman" panose="02020603050405020304" pitchFamily="18" charset="0"/>
                    <a:cs typeface="Times New Roman" panose="02020603050405020304" pitchFamily="18" charset="0"/>
                  </a:rPr>
                  <a:t>Total quantity of trades to be executed</a:t>
                </a:r>
              </a:p>
              <a:p>
                <a:pPr>
                  <a:lnSpc>
                    <a:spcPct val="150000"/>
                  </a:lnSpc>
                </a:pPr>
                <a:r>
                  <a:rPr lang="en-US" altLang="zh-TW" dirty="0">
                    <a:solidFill>
                      <a:schemeClr val="tx1"/>
                    </a:solidFill>
                    <a:latin typeface="Times New Roman" panose="02020603050405020304" pitchFamily="18" charset="0"/>
                    <a:cs typeface="Times New Roman" panose="02020603050405020304" pitchFamily="18" charset="0"/>
                  </a:rPr>
                  <a:t>T</a:t>
                </a:r>
                <a:r>
                  <a:rPr lang="zh-TW" altLang="en-US" dirty="0">
                    <a:solidFill>
                      <a:schemeClr val="tx1"/>
                    </a:solidFill>
                    <a:latin typeface="Times New Roman" panose="02020603050405020304" pitchFamily="18" charset="0"/>
                    <a:cs typeface="Times New Roman" panose="02020603050405020304" pitchFamily="18" charset="0"/>
                  </a:rPr>
                  <a:t>：</a:t>
                </a:r>
                <a:r>
                  <a:rPr lang="en-US" altLang="zh-TW" b="0" i="0" dirty="0">
                    <a:solidFill>
                      <a:schemeClr val="tx1"/>
                    </a:solidFill>
                    <a:effectLst/>
                    <a:latin typeface="Times New Roman" panose="02020603050405020304" pitchFamily="18" charset="0"/>
                    <a:cs typeface="Times New Roman" panose="02020603050405020304" pitchFamily="18" charset="0"/>
                  </a:rPr>
                  <a:t>Total time for executing trades</a:t>
                </a:r>
                <a:endParaRPr lang="en-US" altLang="zh-TW" i="1" dirty="0">
                  <a:solidFill>
                    <a:schemeClr val="tx1"/>
                  </a:solidFill>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r>
                      <a:rPr lang="el-GR" altLang="zh-TW" i="1" dirty="0" smtClean="0">
                        <a:solidFill>
                          <a:schemeClr val="tx1"/>
                        </a:solidFill>
                        <a:latin typeface="Cambria Math" panose="02040503050406030204" pitchFamily="18" charset="0"/>
                      </a:rPr>
                      <m:t>𝜏</m:t>
                    </m:r>
                    <m:r>
                      <a:rPr lang="el-GR" altLang="zh-TW" i="1" dirty="0" smtClean="0">
                        <a:solidFill>
                          <a:schemeClr val="tx1"/>
                        </a:solidFill>
                        <a:latin typeface="Cambria Math" panose="02040503050406030204" pitchFamily="18" charset="0"/>
                      </a:rPr>
                      <m:t> := </m:t>
                    </m:r>
                    <m:r>
                      <a:rPr lang="en-US" altLang="zh-TW" i="1" dirty="0">
                        <a:solidFill>
                          <a:schemeClr val="tx1"/>
                        </a:solidFill>
                        <a:latin typeface="Cambria Math" panose="02040503050406030204" pitchFamily="18" charset="0"/>
                      </a:rPr>
                      <m:t>𝑇</m:t>
                    </m:r>
                    <m:r>
                      <a:rPr lang="en-US" altLang="zh-TW" i="1" dirty="0">
                        <a:solidFill>
                          <a:schemeClr val="tx1"/>
                        </a:solidFill>
                        <a:latin typeface="Cambria Math" panose="02040503050406030204" pitchFamily="18" charset="0"/>
                      </a:rPr>
                      <m:t>/</m:t>
                    </m:r>
                    <m:r>
                      <a:rPr lang="en-US" altLang="zh-TW" i="1" dirty="0">
                        <a:solidFill>
                          <a:schemeClr val="tx1"/>
                        </a:solidFill>
                        <a:latin typeface="Cambria Math" panose="02040503050406030204" pitchFamily="18" charset="0"/>
                      </a:rPr>
                      <m:t>𝑁</m:t>
                    </m:r>
                  </m:oMath>
                </a14:m>
                <a:r>
                  <a:rPr lang="zh-TW" altLang="en-US" dirty="0">
                    <a:solidFill>
                      <a:schemeClr val="tx1"/>
                    </a:solidFill>
                    <a:latin typeface="Times New Roman" panose="02020603050405020304" pitchFamily="18" charset="0"/>
                    <a:cs typeface="Times New Roman" panose="02020603050405020304" pitchFamily="18" charset="0"/>
                  </a:rPr>
                  <a:t>，</a:t>
                </a:r>
                <a:r>
                  <a:rPr lang="en-US" altLang="zh-TW" dirty="0">
                    <a:solidFill>
                      <a:schemeClr val="tx1"/>
                    </a:solidFill>
                    <a:latin typeface="Times New Roman" panose="02020603050405020304" pitchFamily="18" charset="0"/>
                    <a:cs typeface="Times New Roman" panose="02020603050405020304" pitchFamily="18" charset="0"/>
                  </a:rPr>
                  <a:t>Time interval length, defined as </a:t>
                </a:r>
                <a:r>
                  <a:rPr lang="zh-TW" altLang="en-US" dirty="0">
                    <a:solidFill>
                      <a:schemeClr val="tx1"/>
                    </a:solidFill>
                    <a:latin typeface="Times New Roman" panose="02020603050405020304" pitchFamily="18" charset="0"/>
                    <a:cs typeface="Times New Roman" panose="02020603050405020304" pitchFamily="18" charset="0"/>
                  </a:rPr>
                  <a:t>𝑇</a:t>
                </a:r>
                <a:r>
                  <a:rPr lang="en-US" altLang="zh-TW" dirty="0">
                    <a:solidFill>
                      <a:schemeClr val="tx1"/>
                    </a:solidFill>
                    <a:latin typeface="Times New Roman" panose="02020603050405020304" pitchFamily="18" charset="0"/>
                    <a:cs typeface="Times New Roman" panose="02020603050405020304" pitchFamily="18" charset="0"/>
                  </a:rPr>
                  <a:t>/</a:t>
                </a:r>
                <a:r>
                  <a:rPr lang="zh-TW" altLang="en-US" dirty="0">
                    <a:solidFill>
                      <a:schemeClr val="tx1"/>
                    </a:solidFill>
                    <a:latin typeface="Times New Roman" panose="02020603050405020304" pitchFamily="18" charset="0"/>
                    <a:cs typeface="Times New Roman" panose="02020603050405020304" pitchFamily="18" charset="0"/>
                  </a:rPr>
                  <a:t>𝑁</a:t>
                </a:r>
                <a:r>
                  <a:rPr lang="en-US" altLang="zh-TW" dirty="0">
                    <a:solidFill>
                      <a:schemeClr val="tx1"/>
                    </a:solidFill>
                    <a:latin typeface="Times New Roman" panose="02020603050405020304" pitchFamily="18" charset="0"/>
                    <a:cs typeface="Times New Roman" panose="02020603050405020304" pitchFamily="18" charset="0"/>
                  </a:rPr>
                  <a:t>, where </a:t>
                </a:r>
                <a:r>
                  <a:rPr lang="zh-TW" altLang="en-US" dirty="0">
                    <a:solidFill>
                      <a:schemeClr val="tx1"/>
                    </a:solidFill>
                    <a:latin typeface="Times New Roman" panose="02020603050405020304" pitchFamily="18" charset="0"/>
                    <a:cs typeface="Times New Roman" panose="02020603050405020304" pitchFamily="18" charset="0"/>
                  </a:rPr>
                  <a:t>𝑇 </a:t>
                </a:r>
                <a:r>
                  <a:rPr lang="en-US" altLang="zh-TW" dirty="0">
                    <a:solidFill>
                      <a:schemeClr val="tx1"/>
                    </a:solidFill>
                    <a:latin typeface="Times New Roman" panose="02020603050405020304" pitchFamily="18" charset="0"/>
                    <a:cs typeface="Times New Roman" panose="02020603050405020304" pitchFamily="18" charset="0"/>
                  </a:rPr>
                  <a:t>is the total time and </a:t>
                </a:r>
                <a:r>
                  <a:rPr lang="zh-TW" altLang="en-US" dirty="0">
                    <a:solidFill>
                      <a:schemeClr val="tx1"/>
                    </a:solidFill>
                    <a:latin typeface="Times New Roman" panose="02020603050405020304" pitchFamily="18" charset="0"/>
                    <a:cs typeface="Times New Roman" panose="02020603050405020304" pitchFamily="18" charset="0"/>
                  </a:rPr>
                  <a:t>𝑁 </a:t>
                </a:r>
                <a:r>
                  <a:rPr lang="en-US" altLang="zh-TW" dirty="0">
                    <a:solidFill>
                      <a:schemeClr val="tx1"/>
                    </a:solidFill>
                    <a:latin typeface="Times New Roman" panose="02020603050405020304" pitchFamily="18" charset="0"/>
                    <a:cs typeface="Times New Roman" panose="02020603050405020304" pitchFamily="18" charset="0"/>
                  </a:rPr>
                  <a:t>is the number of intervals.</a:t>
                </a:r>
                <a:endParaRPr lang="en-US" altLang="zh-TW" b="0" i="1" dirty="0">
                  <a:solidFill>
                    <a:schemeClr val="tx1"/>
                  </a:solidFill>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
                      <m:sSubPr>
                        <m:ctrlPr>
                          <a:rPr lang="en-US" altLang="zh-TW" b="0"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𝑡</m:t>
                        </m:r>
                      </m:e>
                      <m:sub>
                        <m:r>
                          <a:rPr lang="en-US" altLang="zh-TW" b="0" i="1" smtClean="0">
                            <a:solidFill>
                              <a:schemeClr val="tx1"/>
                            </a:solidFill>
                            <a:latin typeface="Cambria Math" panose="02040503050406030204" pitchFamily="18" charset="0"/>
                          </a:rPr>
                          <m:t>𝑛</m:t>
                        </m:r>
                      </m:sub>
                    </m:sSub>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𝑛</m:t>
                    </m:r>
                    <m:r>
                      <a:rPr lang="en-US" altLang="zh-TW" b="0" i="1" smtClean="0">
                        <a:solidFill>
                          <a:schemeClr val="tx1"/>
                        </a:solidFill>
                        <a:latin typeface="Cambria Math" panose="02040503050406030204" pitchFamily="18" charset="0"/>
                      </a:rPr>
                      <m:t>𝜏</m:t>
                    </m:r>
                    <m:r>
                      <a:rPr lang="zh-TW" altLang="en-US" i="1">
                        <a:solidFill>
                          <a:schemeClr val="tx1"/>
                        </a:solidFill>
                        <a:latin typeface="Cambria Math" panose="02040503050406030204" pitchFamily="18" charset="0"/>
                      </a:rPr>
                      <m:t>：</m:t>
                    </m:r>
                  </m:oMath>
                </a14:m>
                <a:r>
                  <a:rPr lang="en-US" altLang="zh-TW" dirty="0">
                    <a:solidFill>
                      <a:schemeClr val="tx1"/>
                    </a:solidFill>
                    <a:latin typeface="Times New Roman" panose="02020603050405020304" pitchFamily="18" charset="0"/>
                    <a:cs typeface="Times New Roman" panose="02020603050405020304" pitchFamily="18" charset="0"/>
                  </a:rPr>
                  <a:t>time</a:t>
                </a:r>
              </a:p>
              <a:p>
                <a:pPr>
                  <a:lnSpc>
                    <a:spcPct val="150000"/>
                  </a:lnSpc>
                </a:pPr>
                <a:endParaRPr lang="en-US" altLang="zh-TW"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zh-TW"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文字方塊 7">
                <a:extLst>
                  <a:ext uri="{FF2B5EF4-FFF2-40B4-BE49-F238E27FC236}">
                    <a16:creationId xmlns:a16="http://schemas.microsoft.com/office/drawing/2014/main" id="{0C2CC154-BE15-47D1-A1C8-2577EBB0D883}"/>
                  </a:ext>
                </a:extLst>
              </p:cNvPr>
              <p:cNvSpPr txBox="1">
                <a:spLocks noRot="1" noChangeAspect="1" noMove="1" noResize="1" noEditPoints="1" noAdjustHandles="1" noChangeArrowheads="1" noChangeShapeType="1" noTextEdit="1"/>
              </p:cNvSpPr>
              <p:nvPr/>
            </p:nvSpPr>
            <p:spPr>
              <a:xfrm>
                <a:off x="434691" y="4302787"/>
                <a:ext cx="11167374" cy="2535566"/>
              </a:xfrm>
              <a:prstGeom prst="rect">
                <a:avLst/>
              </a:prstGeom>
              <a:blipFill>
                <a:blip r:embed="rId5"/>
                <a:stretch>
                  <a:fillRect l="-437"/>
                </a:stretch>
              </a:blipFill>
            </p:spPr>
            <p:txBody>
              <a:bodyPr/>
              <a:lstStyle/>
              <a:p>
                <a:r>
                  <a:rPr lang="zh-TW" altLang="en-US">
                    <a:noFill/>
                  </a:rPr>
                  <a:t> </a:t>
                </a:r>
              </a:p>
            </p:txBody>
          </p:sp>
        </mc:Fallback>
      </mc:AlternateContent>
      <p:pic>
        <p:nvPicPr>
          <p:cNvPr id="9" name="圖片 8">
            <a:extLst>
              <a:ext uri="{FF2B5EF4-FFF2-40B4-BE49-F238E27FC236}">
                <a16:creationId xmlns:a16="http://schemas.microsoft.com/office/drawing/2014/main" id="{D2D77F0E-EA86-4E60-BC66-8DB88AF32FA5}"/>
              </a:ext>
            </a:extLst>
          </p:cNvPr>
          <p:cNvPicPr>
            <a:picLocks noChangeAspect="1"/>
          </p:cNvPicPr>
          <p:nvPr/>
        </p:nvPicPr>
        <p:blipFill>
          <a:blip r:embed="rId6"/>
          <a:stretch>
            <a:fillRect/>
          </a:stretch>
        </p:blipFill>
        <p:spPr>
          <a:xfrm>
            <a:off x="4189816" y="2251722"/>
            <a:ext cx="5645772" cy="712361"/>
          </a:xfrm>
          <a:prstGeom prst="rect">
            <a:avLst/>
          </a:prstGeom>
        </p:spPr>
      </p:pic>
      <p:sp>
        <p:nvSpPr>
          <p:cNvPr id="11" name="投影片編號版面配置區 10">
            <a:extLst>
              <a:ext uri="{FF2B5EF4-FFF2-40B4-BE49-F238E27FC236}">
                <a16:creationId xmlns:a16="http://schemas.microsoft.com/office/drawing/2014/main" id="{7BA371AD-0B89-4D3A-826E-D0E1F57D98D2}"/>
              </a:ext>
            </a:extLst>
          </p:cNvPr>
          <p:cNvSpPr>
            <a:spLocks noGrp="1"/>
          </p:cNvSpPr>
          <p:nvPr>
            <p:ph type="sldNum" sz="quarter" idx="12"/>
          </p:nvPr>
        </p:nvSpPr>
        <p:spPr/>
        <p:txBody>
          <a:bodyPr/>
          <a:lstStyle/>
          <a:p>
            <a:fld id="{DE0D4436-E364-443D-92F4-0BA62D2A4894}" type="slidenum">
              <a:rPr lang="zh-TW" altLang="en-US" smtClean="0"/>
              <a:t>9</a:t>
            </a:fld>
            <a:endParaRPr lang="zh-TW" altLang="en-US"/>
          </a:p>
        </p:txBody>
      </p:sp>
    </p:spTree>
    <p:extLst>
      <p:ext uri="{BB962C8B-B14F-4D97-AF65-F5344CB8AC3E}">
        <p14:creationId xmlns:p14="http://schemas.microsoft.com/office/powerpoint/2010/main" val="17429574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2634</Words>
  <Application>Microsoft Office PowerPoint</Application>
  <PresentationFormat>寬螢幕</PresentationFormat>
  <Paragraphs>407</Paragraphs>
  <Slides>26</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26</vt:i4>
      </vt:variant>
    </vt:vector>
  </HeadingPairs>
  <TitlesOfParts>
    <vt:vector size="32" baseType="lpstr">
      <vt:lpstr>Arial</vt:lpstr>
      <vt:lpstr>Calibri</vt:lpstr>
      <vt:lpstr>Calibri Light</vt:lpstr>
      <vt:lpstr>Cambria Math</vt:lpstr>
      <vt:lpstr>Times New Roman</vt:lpstr>
      <vt:lpstr>Office 佈景主題</vt:lpstr>
      <vt:lpstr>Optimal execution strategies in limit order books with general shape functions   Alfonsi, Aurélien, Antje Fruth, and Alexander Schied. "Optimal execution strategies in limit order books with general shape functions." Quantitative finance 10.2 (2010): 143-157.</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execution strategies in limit order books with general shape functions   Alfonsi, Aurélien, Antje Fruth, and Alexander Schied. "Optimal execution strategies in limit order books with general shape functions." Quantitative finance 10.2 (2010): 143-157.</dc:title>
  <dc:creator>冠銘 劉</dc:creator>
  <cp:lastModifiedBy>冠銘 劉</cp:lastModifiedBy>
  <cp:revision>1</cp:revision>
  <dcterms:created xsi:type="dcterms:W3CDTF">2023-08-10T18:24:26Z</dcterms:created>
  <dcterms:modified xsi:type="dcterms:W3CDTF">2023-08-10T18:25:04Z</dcterms:modified>
</cp:coreProperties>
</file>