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C2CC-2328-47E0-BBAF-5A99382D8F6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31AE-4F2B-4121-9E6A-EAFCCBD3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13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C2CC-2328-47E0-BBAF-5A99382D8F6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31AE-4F2B-4121-9E6A-EAFCCBD3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5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C2CC-2328-47E0-BBAF-5A99382D8F6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31AE-4F2B-4121-9E6A-EAFCCBD3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7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C2CC-2328-47E0-BBAF-5A99382D8F6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31AE-4F2B-4121-9E6A-EAFCCBD3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7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C2CC-2328-47E0-BBAF-5A99382D8F6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31AE-4F2B-4121-9E6A-EAFCCBD3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2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C2CC-2328-47E0-BBAF-5A99382D8F6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31AE-4F2B-4121-9E6A-EAFCCBD3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7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C2CC-2328-47E0-BBAF-5A99382D8F6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31AE-4F2B-4121-9E6A-EAFCCBD3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4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C2CC-2328-47E0-BBAF-5A99382D8F6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31AE-4F2B-4121-9E6A-EAFCCBD3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91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C2CC-2328-47E0-BBAF-5A99382D8F6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31AE-4F2B-4121-9E6A-EAFCCBD3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3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C2CC-2328-47E0-BBAF-5A99382D8F6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31AE-4F2B-4121-9E6A-EAFCCBD3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0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C2CC-2328-47E0-BBAF-5A99382D8F6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31AE-4F2B-4121-9E6A-EAFCCBD3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00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CC2CC-2328-47E0-BBAF-5A99382D8F6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D31AE-4F2B-4121-9E6A-EAFCCBD3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1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4/1</a:t>
            </a:r>
            <a:r>
              <a:rPr lang="zh-TW" altLang="en-US" dirty="0" smtClean="0"/>
              <a:t>進度報告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51920" y="3933056"/>
            <a:ext cx="2170584" cy="190080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李承曄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林大為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蘇伯昌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5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848872" cy="2088232"/>
          </a:xfrm>
        </p:spPr>
        <p:txBody>
          <a:bodyPr>
            <a:normAutofit/>
          </a:bodyPr>
          <a:lstStyle/>
          <a:p>
            <a:r>
              <a:rPr lang="en-US" altLang="zh-TW" sz="7200" b="1" dirty="0" err="1" smtClean="0"/>
              <a:t>CatEPut</a:t>
            </a:r>
            <a:r>
              <a:rPr lang="en-US" altLang="zh-TW" sz="7200" b="1" dirty="0" smtClean="0"/>
              <a:t/>
            </a:r>
            <a:br>
              <a:rPr lang="en-US" altLang="zh-TW" sz="7200" b="1" dirty="0" smtClean="0"/>
            </a:br>
            <a:r>
              <a:rPr lang="en-US" altLang="zh-TW" b="1" dirty="0" smtClean="0"/>
              <a:t>(Catastrophe Equity Put Option)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752600"/>
          </a:xfrm>
        </p:spPr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  <a:latin typeface="+mn-ea"/>
              </a:rPr>
              <a:t>巨災權益賣權</a:t>
            </a:r>
            <a:endParaRPr lang="en-US" b="1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6909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Traditional </a:t>
            </a:r>
            <a:r>
              <a:rPr lang="en-US" altLang="zh-TW" b="1" dirty="0" err="1" smtClean="0"/>
              <a:t>CatEPut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/>
              <a:t>(Double Trigger Put option)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en-US" altLang="zh-TW" dirty="0" smtClean="0"/>
              <a:t>This option allows the owner to issue convertible preferred shares at a fixed price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Satisfy two conditions to be in the money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en-US" altLang="zh-TW" sz="2800" dirty="0" smtClean="0"/>
              <a:t>1.  Underlying equity must be below the strike  price</a:t>
            </a:r>
          </a:p>
          <a:p>
            <a:pPr>
              <a:buNone/>
            </a:pPr>
            <a:r>
              <a:rPr lang="en-US" altLang="zh-TW" sz="2800" dirty="0" smtClean="0"/>
              <a:t>	2.  A specified catastrophe event must have </a:t>
            </a:r>
            <a:r>
              <a:rPr lang="en-US" altLang="zh-TW" sz="2800" dirty="0" err="1" smtClean="0"/>
              <a:t>occured</a:t>
            </a:r>
            <a:endParaRPr lang="zh-TW" alt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87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404664"/>
            <a:ext cx="2458616" cy="1108720"/>
          </a:xfrm>
        </p:spPr>
        <p:txBody>
          <a:bodyPr/>
          <a:lstStyle/>
          <a:p>
            <a:r>
              <a:rPr lang="en-US" altLang="zh-TW" sz="4400" b="1" dirty="0" smtClean="0"/>
              <a:t>Formula</a:t>
            </a:r>
            <a:endParaRPr lang="zh-TW" altLang="en-US" sz="4400" b="1" dirty="0" smtClean="0"/>
          </a:p>
          <a:p>
            <a:endParaRPr lang="en-US" dirty="0"/>
          </a:p>
        </p:txBody>
      </p:sp>
      <p:pic>
        <p:nvPicPr>
          <p:cNvPr id="4" name="Picture 3" descr="C:\Users\Joey\Desktop\新增資料夾\2014-01-20_06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426" y="1124744"/>
            <a:ext cx="7713663" cy="1200150"/>
          </a:xfrm>
          <a:prstGeom prst="rect">
            <a:avLst/>
          </a:prstGeom>
          <a:noFill/>
        </p:spPr>
      </p:pic>
      <p:pic>
        <p:nvPicPr>
          <p:cNvPr id="5" name="Picture 4" descr="C:\Users\Joey\Desktop\新增資料夾\2014-01-20_0618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3877" y="2204864"/>
            <a:ext cx="5805502" cy="44022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088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Kozuka Gothic Pro B" pitchFamily="34" charset="-128"/>
                <a:ea typeface="Kozuka Gothic Pro B" pitchFamily="34" charset="-128"/>
              </a:rPr>
              <a:t>Variables</a:t>
            </a:r>
            <a:endParaRPr lang="en-US" dirty="0">
              <a:latin typeface="Kozuka Gothic Pro B" pitchFamily="34" charset="-128"/>
              <a:ea typeface="Kozuka Gothic Pro B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zh-TW" altLang="en-US" dirty="0" smtClean="0"/>
                  <a:t>巨災發生次數→</a:t>
                </a:r>
                <a:r>
                  <a:rPr lang="en-US" altLang="zh-TW" dirty="0" smtClean="0"/>
                  <a:t>Poisson distribution</a:t>
                </a:r>
              </a:p>
              <a:p>
                <a:pPr marL="0" indent="0">
                  <a:buNone/>
                </a:pPr>
                <a:r>
                  <a:rPr lang="zh-TW" altLang="en-US" sz="2700" dirty="0" smtClean="0"/>
                  <a:t>設定 </a:t>
                </a:r>
                <a14:m>
                  <m:oMath xmlns:m="http://schemas.openxmlformats.org/officeDocument/2006/math">
                    <m:r>
                      <a:rPr lang="zh-TW" altLang="en-US" sz="2700" b="0" i="1" smtClean="0">
                        <a:latin typeface="Cambria Math"/>
                      </a:rPr>
                      <m:t>𝜆</m:t>
                    </m:r>
                    <m:r>
                      <a:rPr lang="en-US" altLang="zh-TW" sz="2700" b="0" i="0" smtClean="0">
                        <a:latin typeface="Cambria Math"/>
                      </a:rPr>
                      <m:t>=0.1</m:t>
                    </m:r>
                  </m:oMath>
                </a14:m>
                <a:r>
                  <a:rPr lang="zh-TW" altLang="en-US" sz="2700" dirty="0" smtClean="0"/>
                  <a:t>並利用</a:t>
                </a:r>
                <a:r>
                  <a:rPr lang="en-US" altLang="zh-TW" sz="2700" dirty="0" smtClean="0"/>
                  <a:t>f(k)=</a:t>
                </a:r>
                <a:r>
                  <a:rPr lang="zh-TW" altLang="en-US" sz="27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70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TW" sz="27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700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TW" sz="27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zh-TW" altLang="en-US" sz="2700" b="0" i="1" smtClean="0">
                                <a:latin typeface="Cambria Math"/>
                              </a:rPr>
                              <m:t>𝜆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7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zh-TW" altLang="en-US" sz="2700" b="0" i="1" smtClean="0">
                                <a:latin typeface="Cambria Math"/>
                              </a:rPr>
                              <m:t>𝜆</m:t>
                            </m:r>
                          </m:e>
                          <m:sup>
                            <m:r>
                              <a:rPr lang="en-US" altLang="zh-TW" sz="2700" b="0" i="1" smtClean="0">
                                <a:latin typeface="Cambria Math"/>
                              </a:rPr>
                              <m:t>𝑘</m:t>
                            </m:r>
                          </m:sup>
                        </m:sSup>
                      </m:num>
                      <m:den>
                        <m:r>
                          <a:rPr lang="en-US" altLang="zh-TW" sz="2700" b="0" i="1" smtClean="0">
                            <a:latin typeface="Cambria Math"/>
                          </a:rPr>
                          <m:t>𝑘</m:t>
                        </m:r>
                        <m:r>
                          <a:rPr lang="en-US" altLang="zh-TW" sz="2700" b="0" i="1" smtClean="0">
                            <a:latin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700" dirty="0" smtClean="0"/>
                  <a:t> </a:t>
                </a:r>
                <a:r>
                  <a:rPr lang="zh-TW" altLang="en-US" sz="2700" dirty="0" smtClean="0"/>
                  <a:t>計算巨災次數發生機率</a:t>
                </a:r>
                <a:endParaRPr lang="en-US" altLang="zh-TW" sz="2700" dirty="0" smtClean="0"/>
              </a:p>
              <a:p>
                <a:pPr marL="0" indent="0">
                  <a:buNone/>
                </a:pPr>
                <a:r>
                  <a:rPr lang="en-US" dirty="0" smtClean="0"/>
                  <a:t>k=0: f(0)=0.9048</a:t>
                </a:r>
              </a:p>
              <a:p>
                <a:pPr marL="0" indent="0">
                  <a:buNone/>
                </a:pPr>
                <a:r>
                  <a:rPr lang="en-US" dirty="0" smtClean="0"/>
                  <a:t>k=1: f(1)=0.0905</a:t>
                </a:r>
              </a:p>
              <a:p>
                <a:pPr marL="0" indent="0">
                  <a:buNone/>
                </a:pPr>
                <a:r>
                  <a:rPr lang="en-US" dirty="0" smtClean="0"/>
                  <a:t>k=2: f(2)=0.0045</a:t>
                </a:r>
                <a:endParaRPr 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274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Kozuka Gothic Pro B" pitchFamily="34" charset="-128"/>
                <a:ea typeface="Kozuka Gothic Pro B" pitchFamily="34" charset="-128"/>
              </a:rPr>
              <a:t>Variables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zh-TW" altLang="en-US" dirty="0" smtClean="0"/>
                  <a:t>巨災損失→</a:t>
                </a:r>
                <a:r>
                  <a:rPr lang="en-US" altLang="zh-TW" dirty="0" smtClean="0"/>
                  <a:t>Normal distribution</a:t>
                </a:r>
              </a:p>
              <a:p>
                <a:pPr marL="0" indent="0">
                  <a:buNone/>
                </a:pPr>
                <a:r>
                  <a:rPr lang="zh-TW" altLang="en-US" dirty="0" smtClean="0"/>
                  <a:t>設定損失</a:t>
                </a:r>
                <a:r>
                  <a:rPr lang="en-US" altLang="zh-TW" dirty="0" smtClean="0">
                    <a:latin typeface="Kozuka Gothic Pro B" pitchFamily="34" charset="-128"/>
                    <a:ea typeface="Kozuka Gothic Pro B" pitchFamily="34" charset="-128"/>
                  </a:rPr>
                  <a:t>~</a:t>
                </a:r>
                <a:r>
                  <a:rPr lang="en-US" altLang="zh-TW" i="1" dirty="0" smtClean="0">
                    <a:latin typeface="+mj-lt"/>
                    <a:ea typeface="Kozuka Gothic Pro B" pitchFamily="34" charset="-128"/>
                  </a:rPr>
                  <a:t>N(30,196)</a:t>
                </a:r>
                <a:r>
                  <a:rPr lang="zh-TW" altLang="en-US" dirty="0" smtClean="0">
                    <a:latin typeface="+mj-ea"/>
                    <a:ea typeface="+mj-ea"/>
                  </a:rPr>
                  <a:t>且</a:t>
                </a:r>
                <a:r>
                  <a:rPr lang="zh-TW" altLang="en-US" dirty="0" smtClean="0"/>
                  <a:t>每一期可能損失</a:t>
                </a:r>
                <a:r>
                  <a:rPr lang="en-US" altLang="zh-TW" dirty="0" smtClean="0"/>
                  <a:t>0,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𝑢</m:t>
                    </m:r>
                    <m:r>
                      <a:rPr lang="en-US" altLang="zh-TW" b="0" i="1" smtClean="0"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/>
                      </a:rPr>
                      <m:t>σ</m:t>
                    </m:r>
                    <m:r>
                      <a:rPr lang="en-US" altLang="zh-TW" b="0" i="1" smtClean="0">
                        <a:latin typeface="Cambria Math"/>
                      </a:rPr>
                      <m:t>=16</m:t>
                    </m:r>
                  </m:oMath>
                </a14:m>
                <a:endParaRPr lang="en-US" altLang="zh-TW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</a:rPr>
                      <m:t>σ</m:t>
                    </m:r>
                    <m:r>
                      <a:rPr lang="en-US" b="0" i="1" smtClean="0">
                        <a:latin typeface="Cambria Math"/>
                      </a:rPr>
                      <m:t>=44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729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1487" y="-9112"/>
            <a:ext cx="8229600" cy="1143000"/>
          </a:xfrm>
        </p:spPr>
        <p:txBody>
          <a:bodyPr/>
          <a:lstStyle/>
          <a:p>
            <a:r>
              <a:rPr lang="en-US" dirty="0" smtClean="0"/>
              <a:t>Jump </a:t>
            </a:r>
            <a:r>
              <a:rPr lang="en-US" dirty="0"/>
              <a:t>D</a:t>
            </a:r>
            <a:r>
              <a:rPr lang="en-US" dirty="0" smtClean="0"/>
              <a:t>iffusion </a:t>
            </a:r>
            <a:r>
              <a:rPr lang="en-US" dirty="0"/>
              <a:t>T</a:t>
            </a:r>
            <a:r>
              <a:rPr lang="en-US" dirty="0" smtClean="0"/>
              <a:t>ree</a:t>
            </a:r>
            <a:endParaRPr lang="en-US" dirty="0"/>
          </a:p>
        </p:txBody>
      </p:sp>
      <p:sp>
        <p:nvSpPr>
          <p:cNvPr id="4" name="橢圓 3"/>
          <p:cNvSpPr/>
          <p:nvPr/>
        </p:nvSpPr>
        <p:spPr>
          <a:xfrm>
            <a:off x="2933033" y="361245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直線接點 5"/>
          <p:cNvCxnSpPr/>
          <p:nvPr/>
        </p:nvCxnSpPr>
        <p:spPr>
          <a:xfrm flipV="1">
            <a:off x="3221463" y="3176117"/>
            <a:ext cx="1044000" cy="54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橢圓 6"/>
          <p:cNvSpPr/>
          <p:nvPr/>
        </p:nvSpPr>
        <p:spPr>
          <a:xfrm>
            <a:off x="4231531" y="289237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橢圓 8"/>
          <p:cNvSpPr/>
          <p:nvPr/>
        </p:nvSpPr>
        <p:spPr>
          <a:xfrm>
            <a:off x="4258185" y="4268881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橢圓 9"/>
          <p:cNvSpPr/>
          <p:nvPr/>
        </p:nvSpPr>
        <p:spPr>
          <a:xfrm>
            <a:off x="4295119" y="3368154"/>
            <a:ext cx="232863" cy="23286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橢圓 14"/>
          <p:cNvSpPr/>
          <p:nvPr/>
        </p:nvSpPr>
        <p:spPr>
          <a:xfrm>
            <a:off x="4295118" y="3716117"/>
            <a:ext cx="232863" cy="23286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直線接點 31"/>
          <p:cNvCxnSpPr/>
          <p:nvPr/>
        </p:nvCxnSpPr>
        <p:spPr>
          <a:xfrm>
            <a:off x="3272479" y="3908901"/>
            <a:ext cx="1044000" cy="54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4340582" y="4746979"/>
            <a:ext cx="216024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橢圓 39"/>
          <p:cNvSpPr/>
          <p:nvPr/>
        </p:nvSpPr>
        <p:spPr>
          <a:xfrm>
            <a:off x="4345331" y="5086873"/>
            <a:ext cx="216024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直線接點 44"/>
          <p:cNvCxnSpPr/>
          <p:nvPr/>
        </p:nvCxnSpPr>
        <p:spPr>
          <a:xfrm flipV="1">
            <a:off x="4591571" y="2460286"/>
            <a:ext cx="1044000" cy="54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>
            <a:off x="4571465" y="4546874"/>
            <a:ext cx="1044000" cy="54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 flipV="1">
            <a:off x="4618225" y="3908901"/>
            <a:ext cx="1044000" cy="54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>
            <a:off x="4591571" y="3169040"/>
            <a:ext cx="1044000" cy="54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橢圓 48"/>
          <p:cNvSpPr/>
          <p:nvPr/>
        </p:nvSpPr>
        <p:spPr>
          <a:xfrm>
            <a:off x="5635571" y="360101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橢圓 49"/>
          <p:cNvSpPr/>
          <p:nvPr/>
        </p:nvSpPr>
        <p:spPr>
          <a:xfrm>
            <a:off x="5635571" y="2244298"/>
            <a:ext cx="357802" cy="3578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橢圓 50"/>
          <p:cNvSpPr/>
          <p:nvPr/>
        </p:nvSpPr>
        <p:spPr>
          <a:xfrm>
            <a:off x="5635571" y="4966864"/>
            <a:ext cx="336033" cy="3360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直線接點 52"/>
          <p:cNvCxnSpPr>
            <a:stCxn id="10" idx="7"/>
            <a:endCxn id="50" idx="3"/>
          </p:cNvCxnSpPr>
          <p:nvPr/>
        </p:nvCxnSpPr>
        <p:spPr>
          <a:xfrm flipV="1">
            <a:off x="4493880" y="2549701"/>
            <a:ext cx="1194090" cy="852555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6" name="直線接點 55"/>
          <p:cNvCxnSpPr>
            <a:stCxn id="10" idx="6"/>
            <a:endCxn id="49" idx="2"/>
          </p:cNvCxnSpPr>
          <p:nvPr/>
        </p:nvCxnSpPr>
        <p:spPr>
          <a:xfrm>
            <a:off x="4527982" y="3484586"/>
            <a:ext cx="1107589" cy="29645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8" name="直線接點 57"/>
          <p:cNvCxnSpPr>
            <a:stCxn id="10" idx="5"/>
            <a:endCxn id="51" idx="1"/>
          </p:cNvCxnSpPr>
          <p:nvPr/>
        </p:nvCxnSpPr>
        <p:spPr>
          <a:xfrm>
            <a:off x="4493880" y="3566915"/>
            <a:ext cx="1190902" cy="144916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1" name="直線接點 60"/>
          <p:cNvCxnSpPr>
            <a:stCxn id="15" idx="7"/>
            <a:endCxn id="50" idx="3"/>
          </p:cNvCxnSpPr>
          <p:nvPr/>
        </p:nvCxnSpPr>
        <p:spPr>
          <a:xfrm flipV="1">
            <a:off x="4493879" y="2549701"/>
            <a:ext cx="1194091" cy="120051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3" name="直線接點 62"/>
          <p:cNvCxnSpPr>
            <a:stCxn id="15" idx="6"/>
            <a:endCxn id="49" idx="2"/>
          </p:cNvCxnSpPr>
          <p:nvPr/>
        </p:nvCxnSpPr>
        <p:spPr>
          <a:xfrm flipV="1">
            <a:off x="4527981" y="3781037"/>
            <a:ext cx="1107590" cy="5151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5" name="直線接點 64"/>
          <p:cNvCxnSpPr>
            <a:stCxn id="15" idx="5"/>
            <a:endCxn id="51" idx="1"/>
          </p:cNvCxnSpPr>
          <p:nvPr/>
        </p:nvCxnSpPr>
        <p:spPr>
          <a:xfrm>
            <a:off x="4493879" y="3914878"/>
            <a:ext cx="1190903" cy="110119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0" name="直線接點 69"/>
          <p:cNvCxnSpPr>
            <a:stCxn id="50" idx="3"/>
            <a:endCxn id="39" idx="6"/>
          </p:cNvCxnSpPr>
          <p:nvPr/>
        </p:nvCxnSpPr>
        <p:spPr>
          <a:xfrm flipH="1">
            <a:off x="4556606" y="2549701"/>
            <a:ext cx="1131364" cy="230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stCxn id="39" idx="6"/>
            <a:endCxn id="49" idx="3"/>
          </p:cNvCxnSpPr>
          <p:nvPr/>
        </p:nvCxnSpPr>
        <p:spPr>
          <a:xfrm flipV="1">
            <a:off x="4556606" y="3908330"/>
            <a:ext cx="1131692" cy="94666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4" name="直線接點 73"/>
          <p:cNvCxnSpPr>
            <a:stCxn id="39" idx="6"/>
            <a:endCxn id="51" idx="2"/>
          </p:cNvCxnSpPr>
          <p:nvPr/>
        </p:nvCxnSpPr>
        <p:spPr>
          <a:xfrm>
            <a:off x="4556606" y="4854991"/>
            <a:ext cx="1078965" cy="2798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6" name="直線接點 75"/>
          <p:cNvCxnSpPr>
            <a:stCxn id="40" idx="6"/>
            <a:endCxn id="50" idx="3"/>
          </p:cNvCxnSpPr>
          <p:nvPr/>
        </p:nvCxnSpPr>
        <p:spPr>
          <a:xfrm flipV="1">
            <a:off x="4561355" y="2549701"/>
            <a:ext cx="1126615" cy="2645184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9" name="直線接點 78"/>
          <p:cNvCxnSpPr>
            <a:endCxn id="49" idx="3"/>
          </p:cNvCxnSpPr>
          <p:nvPr/>
        </p:nvCxnSpPr>
        <p:spPr>
          <a:xfrm flipV="1">
            <a:off x="4571465" y="3908330"/>
            <a:ext cx="1116833" cy="1286556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1" name="直線接點 80"/>
          <p:cNvCxnSpPr>
            <a:endCxn id="51" idx="2"/>
          </p:cNvCxnSpPr>
          <p:nvPr/>
        </p:nvCxnSpPr>
        <p:spPr>
          <a:xfrm flipV="1">
            <a:off x="4539665" y="5134881"/>
            <a:ext cx="1095906" cy="60005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2" name="文字方塊 81"/>
          <p:cNvSpPr txBox="1"/>
          <p:nvPr/>
        </p:nvSpPr>
        <p:spPr>
          <a:xfrm>
            <a:off x="2772340" y="1407872"/>
            <a:ext cx="681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ozuka Gothic Pro B" pitchFamily="34" charset="-128"/>
                <a:ea typeface="Kozuka Gothic Pro B" pitchFamily="34" charset="-128"/>
              </a:rPr>
              <a:t>T=0</a:t>
            </a:r>
            <a:endParaRPr lang="en-US" dirty="0">
              <a:latin typeface="Kozuka Gothic Pro B" pitchFamily="34" charset="-128"/>
              <a:ea typeface="Kozuka Gothic Pro B" pitchFamily="34" charset="-128"/>
            </a:endParaRPr>
          </a:p>
        </p:txBody>
      </p:sp>
      <p:sp>
        <p:nvSpPr>
          <p:cNvPr id="83" name="文字方塊 82"/>
          <p:cNvSpPr txBox="1"/>
          <p:nvPr/>
        </p:nvSpPr>
        <p:spPr>
          <a:xfrm>
            <a:off x="4025501" y="1410806"/>
            <a:ext cx="59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ozuka Gothic Pro B" pitchFamily="34" charset="-128"/>
                <a:ea typeface="Kozuka Gothic Pro B" pitchFamily="34" charset="-128"/>
              </a:rPr>
              <a:t>T=1</a:t>
            </a:r>
            <a:endParaRPr lang="en-US" dirty="0">
              <a:latin typeface="Kozuka Gothic Pro B" pitchFamily="34" charset="-128"/>
              <a:ea typeface="Kozuka Gothic Pro B" pitchFamily="34" charset="-128"/>
            </a:endParaRPr>
          </a:p>
        </p:txBody>
      </p:sp>
      <p:sp>
        <p:nvSpPr>
          <p:cNvPr id="84" name="文字方塊 83"/>
          <p:cNvSpPr txBox="1"/>
          <p:nvPr/>
        </p:nvSpPr>
        <p:spPr>
          <a:xfrm>
            <a:off x="5417804" y="1415252"/>
            <a:ext cx="606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ozuka Gothic Pro B" pitchFamily="34" charset="-128"/>
                <a:ea typeface="Kozuka Gothic Pro B" pitchFamily="34" charset="-128"/>
              </a:rPr>
              <a:t>T=2</a:t>
            </a:r>
            <a:endParaRPr lang="en-US" dirty="0">
              <a:latin typeface="Kozuka Gothic Pro B" pitchFamily="34" charset="-128"/>
              <a:ea typeface="Kozuka Gothic Pro B" pitchFamily="34" charset="-128"/>
            </a:endParaRPr>
          </a:p>
        </p:txBody>
      </p:sp>
      <p:cxnSp>
        <p:nvCxnSpPr>
          <p:cNvPr id="86" name="直線接點 85"/>
          <p:cNvCxnSpPr>
            <a:stCxn id="7" idx="4"/>
            <a:endCxn id="10" idx="0"/>
          </p:cNvCxnSpPr>
          <p:nvPr/>
        </p:nvCxnSpPr>
        <p:spPr>
          <a:xfrm>
            <a:off x="4411551" y="3252410"/>
            <a:ext cx="0" cy="115744"/>
          </a:xfrm>
          <a:prstGeom prst="line">
            <a:avLst/>
          </a:prstGeom>
          <a:ln w="190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0" name="直線接點 89"/>
          <p:cNvCxnSpPr>
            <a:stCxn id="10" idx="4"/>
            <a:endCxn id="15" idx="0"/>
          </p:cNvCxnSpPr>
          <p:nvPr/>
        </p:nvCxnSpPr>
        <p:spPr>
          <a:xfrm flipH="1">
            <a:off x="4411550" y="3601017"/>
            <a:ext cx="1" cy="115100"/>
          </a:xfrm>
          <a:prstGeom prst="line">
            <a:avLst/>
          </a:prstGeom>
          <a:ln w="190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2" name="直線接點 91"/>
          <p:cNvCxnSpPr>
            <a:stCxn id="9" idx="4"/>
            <a:endCxn id="39" idx="0"/>
          </p:cNvCxnSpPr>
          <p:nvPr/>
        </p:nvCxnSpPr>
        <p:spPr>
          <a:xfrm>
            <a:off x="4438205" y="4628921"/>
            <a:ext cx="10389" cy="118058"/>
          </a:xfrm>
          <a:prstGeom prst="line">
            <a:avLst/>
          </a:prstGeom>
          <a:ln w="190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1" name="直線接點 110"/>
          <p:cNvCxnSpPr>
            <a:stCxn id="39" idx="4"/>
            <a:endCxn id="40" idx="0"/>
          </p:cNvCxnSpPr>
          <p:nvPr/>
        </p:nvCxnSpPr>
        <p:spPr>
          <a:xfrm>
            <a:off x="4448594" y="4963003"/>
            <a:ext cx="4749" cy="123870"/>
          </a:xfrm>
          <a:prstGeom prst="line">
            <a:avLst/>
          </a:prstGeom>
          <a:ln w="190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文字方塊 111"/>
              <p:cNvSpPr txBox="1"/>
              <p:nvPr/>
            </p:nvSpPr>
            <p:spPr>
              <a:xfrm>
                <a:off x="4035609" y="3299919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2" name="文字方塊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5609" y="3299919"/>
                <a:ext cx="57606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文字方塊 112"/>
              <p:cNvSpPr txBox="1"/>
              <p:nvPr/>
            </p:nvSpPr>
            <p:spPr>
              <a:xfrm>
                <a:off x="4002912" y="3632811"/>
                <a:ext cx="641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3" name="文字方塊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912" y="3632811"/>
                <a:ext cx="64145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矩形 113"/>
              <p:cNvSpPr/>
              <p:nvPr/>
            </p:nvSpPr>
            <p:spPr>
              <a:xfrm>
                <a:off x="4035609" y="4670325"/>
                <a:ext cx="636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4" name="矩形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5609" y="4670325"/>
                <a:ext cx="63613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矩形 114"/>
              <p:cNvSpPr/>
              <p:nvPr/>
            </p:nvSpPr>
            <p:spPr>
              <a:xfrm>
                <a:off x="4038706" y="5010220"/>
                <a:ext cx="6414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5" name="矩形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706" y="5010220"/>
                <a:ext cx="64145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文字方塊 115"/>
          <p:cNvSpPr txBox="1"/>
          <p:nvPr/>
        </p:nvSpPr>
        <p:spPr>
          <a:xfrm>
            <a:off x="2536449" y="2937958"/>
            <a:ext cx="125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Firm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05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168</Words>
  <Application>Microsoft Office PowerPoint</Application>
  <PresentationFormat>如螢幕大小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4/1進度報告</vt:lpstr>
      <vt:lpstr>CatEPut (Catastrophe Equity Put Option)</vt:lpstr>
      <vt:lpstr>Traditional CatEPut (Double Trigger Put option)</vt:lpstr>
      <vt:lpstr>PowerPoint 簡報</vt:lpstr>
      <vt:lpstr>Variables</vt:lpstr>
      <vt:lpstr>Variables</vt:lpstr>
      <vt:lpstr>Jump Diffusion Tree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David</dc:creator>
  <cp:lastModifiedBy>David</cp:lastModifiedBy>
  <cp:revision>20</cp:revision>
  <dcterms:created xsi:type="dcterms:W3CDTF">2014-03-31T06:59:42Z</dcterms:created>
  <dcterms:modified xsi:type="dcterms:W3CDTF">2014-04-01T09:59:15Z</dcterms:modified>
</cp:coreProperties>
</file>