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drawings/drawing3.xml" ContentType="application/vnd.openxmlformats-officedocument.drawingml.chartshapes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0"/>
  </p:notesMasterIdLst>
  <p:handoutMasterIdLst>
    <p:handoutMasterId r:id="rId51"/>
  </p:handoutMasterIdLst>
  <p:sldIdLst>
    <p:sldId id="256" r:id="rId2"/>
    <p:sldId id="257" r:id="rId3"/>
    <p:sldId id="259" r:id="rId4"/>
    <p:sldId id="258" r:id="rId5"/>
    <p:sldId id="264" r:id="rId6"/>
    <p:sldId id="265" r:id="rId7"/>
    <p:sldId id="307" r:id="rId8"/>
    <p:sldId id="269" r:id="rId9"/>
    <p:sldId id="268" r:id="rId10"/>
    <p:sldId id="270" r:id="rId11"/>
    <p:sldId id="271" r:id="rId12"/>
    <p:sldId id="275" r:id="rId13"/>
    <p:sldId id="274" r:id="rId14"/>
    <p:sldId id="276" r:id="rId15"/>
    <p:sldId id="277" r:id="rId16"/>
    <p:sldId id="278" r:id="rId17"/>
    <p:sldId id="279" r:id="rId18"/>
    <p:sldId id="280" r:id="rId19"/>
    <p:sldId id="281" r:id="rId20"/>
    <p:sldId id="300" r:id="rId21"/>
    <p:sldId id="282" r:id="rId22"/>
    <p:sldId id="285" r:id="rId23"/>
    <p:sldId id="287" r:id="rId24"/>
    <p:sldId id="288" r:id="rId25"/>
    <p:sldId id="309" r:id="rId26"/>
    <p:sldId id="291" r:id="rId27"/>
    <p:sldId id="292" r:id="rId28"/>
    <p:sldId id="296" r:id="rId29"/>
    <p:sldId id="305" r:id="rId30"/>
    <p:sldId id="297" r:id="rId31"/>
    <p:sldId id="299" r:id="rId32"/>
    <p:sldId id="298" r:id="rId33"/>
    <p:sldId id="260" r:id="rId34"/>
    <p:sldId id="261" r:id="rId35"/>
    <p:sldId id="262" r:id="rId36"/>
    <p:sldId id="263" r:id="rId37"/>
    <p:sldId id="301" r:id="rId38"/>
    <p:sldId id="302" r:id="rId39"/>
    <p:sldId id="303" r:id="rId40"/>
    <p:sldId id="304" r:id="rId41"/>
    <p:sldId id="267" r:id="rId42"/>
    <p:sldId id="272" r:id="rId43"/>
    <p:sldId id="273" r:id="rId44"/>
    <p:sldId id="306" r:id="rId45"/>
    <p:sldId id="308" r:id="rId46"/>
    <p:sldId id="289" r:id="rId47"/>
    <p:sldId id="294" r:id="rId48"/>
    <p:sldId id="290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D9D9D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8964" autoAdjust="0"/>
  </p:normalViewPr>
  <p:slideViewPr>
    <p:cSldViewPr>
      <p:cViewPr varScale="1">
        <p:scale>
          <a:sx n="65" d="100"/>
          <a:sy n="65" d="100"/>
        </p:scale>
        <p:origin x="-12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&#35413;&#20729;&#32080;&#26524;\Embedded%20bond%20option%20&amp;%20caplet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F:\&#35413;&#20729;&#32080;&#26524;\Embedded%20bond%20option%20&amp;%20caplet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Documents%20and%20Settings\George\&#26700;&#38754;\&#30889;&#22763;&#35542;&#25991;\&#35413;&#20729;&#32080;&#26524;\Embedded%20bond%20option%20&amp;%20capl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hart>
    <c:title>
      <c:layout/>
    </c:title>
    <c:plotArea>
      <c:layout>
        <c:manualLayout>
          <c:layoutTarget val="inner"/>
          <c:xMode val="edge"/>
          <c:yMode val="edge"/>
          <c:x val="0.15006590796681504"/>
          <c:y val="0.15938469339059891"/>
          <c:w val="0.72518302584058902"/>
          <c:h val="0.56220323311859077"/>
        </c:manualLayout>
      </c:layout>
      <c:lineChart>
        <c:grouping val="standard"/>
        <c:ser>
          <c:idx val="0"/>
          <c:order val="0"/>
          <c:tx>
            <c:strRef>
              <c:f>'option value vs. strike price'!$B$1</c:f>
              <c:strCache>
                <c:ptCount val="1"/>
                <c:pt idx="0">
                  <c:v>Embedded Option Value</c:v>
                </c:pt>
              </c:strCache>
            </c:strRef>
          </c:tx>
          <c:cat>
            <c:numRef>
              <c:f>'option value vs. strike price'!$A$2:$A$36</c:f>
              <c:numCache>
                <c:formatCode>General</c:formatCode>
                <c:ptCount val="35"/>
                <c:pt idx="0">
                  <c:v>0.952380952380952</c:v>
                </c:pt>
                <c:pt idx="1">
                  <c:v>0.95248095238095198</c:v>
                </c:pt>
                <c:pt idx="2">
                  <c:v>0.95258095238095197</c:v>
                </c:pt>
                <c:pt idx="3">
                  <c:v>0.95268095238095263</c:v>
                </c:pt>
                <c:pt idx="4">
                  <c:v>0.95278095238095195</c:v>
                </c:pt>
                <c:pt idx="5">
                  <c:v>0.95288095238095205</c:v>
                </c:pt>
                <c:pt idx="6">
                  <c:v>0.95298095238095204</c:v>
                </c:pt>
                <c:pt idx="7">
                  <c:v>0.95308095238095203</c:v>
                </c:pt>
                <c:pt idx="8">
                  <c:v>0.95318095238095202</c:v>
                </c:pt>
                <c:pt idx="9">
                  <c:v>0.95328095238095201</c:v>
                </c:pt>
                <c:pt idx="10">
                  <c:v>0.953380952380952</c:v>
                </c:pt>
                <c:pt idx="11">
                  <c:v>0.95348095238095198</c:v>
                </c:pt>
                <c:pt idx="12">
                  <c:v>0.95358095238095197</c:v>
                </c:pt>
                <c:pt idx="13">
                  <c:v>0.95368095238095263</c:v>
                </c:pt>
                <c:pt idx="14">
                  <c:v>0.95378095238095195</c:v>
                </c:pt>
                <c:pt idx="15">
                  <c:v>0.95388095238095205</c:v>
                </c:pt>
                <c:pt idx="16">
                  <c:v>0.95398095238095204</c:v>
                </c:pt>
                <c:pt idx="17">
                  <c:v>0.95408095238095203</c:v>
                </c:pt>
                <c:pt idx="18">
                  <c:v>0.95418095238095202</c:v>
                </c:pt>
                <c:pt idx="19">
                  <c:v>0.95428095238095201</c:v>
                </c:pt>
                <c:pt idx="20">
                  <c:v>0.954380952380952</c:v>
                </c:pt>
                <c:pt idx="21">
                  <c:v>0.95448095238095199</c:v>
                </c:pt>
                <c:pt idx="22">
                  <c:v>0.95458095238095197</c:v>
                </c:pt>
                <c:pt idx="23">
                  <c:v>0.95468095238095263</c:v>
                </c:pt>
                <c:pt idx="24">
                  <c:v>0.95478095238095195</c:v>
                </c:pt>
                <c:pt idx="25">
                  <c:v>0.95488095238095205</c:v>
                </c:pt>
                <c:pt idx="26">
                  <c:v>0.95498095238095204</c:v>
                </c:pt>
                <c:pt idx="27">
                  <c:v>0.95508095238095203</c:v>
                </c:pt>
                <c:pt idx="28">
                  <c:v>0.95518095238095202</c:v>
                </c:pt>
                <c:pt idx="29">
                  <c:v>0.95528095238095201</c:v>
                </c:pt>
                <c:pt idx="30">
                  <c:v>0.955380952380952</c:v>
                </c:pt>
                <c:pt idx="31">
                  <c:v>0.95548095238095199</c:v>
                </c:pt>
                <c:pt idx="32">
                  <c:v>0.95558095238095198</c:v>
                </c:pt>
                <c:pt idx="33">
                  <c:v>0.95568095238095263</c:v>
                </c:pt>
                <c:pt idx="34">
                  <c:v>0.95578095238095195</c:v>
                </c:pt>
              </c:numCache>
            </c:numRef>
          </c:cat>
          <c:val>
            <c:numRef>
              <c:f>'option value vs. strike price'!$B$2:$B$36</c:f>
              <c:numCache>
                <c:formatCode>0.000000000000_ </c:formatCode>
                <c:ptCount val="35"/>
                <c:pt idx="0">
                  <c:v>2.3422636849789987E-3</c:v>
                </c:pt>
                <c:pt idx="1">
                  <c:v>2.2918203664910081E-3</c:v>
                </c:pt>
                <c:pt idx="2">
                  <c:v>2.2413770480030123E-3</c:v>
                </c:pt>
                <c:pt idx="3">
                  <c:v>2.1909337295160092E-3</c:v>
                </c:pt>
                <c:pt idx="4">
                  <c:v>2.1404904110280012E-3</c:v>
                </c:pt>
                <c:pt idx="5">
                  <c:v>2.094992428414E-3</c:v>
                </c:pt>
                <c:pt idx="6">
                  <c:v>2.0547327990560011E-3</c:v>
                </c:pt>
                <c:pt idx="7">
                  <c:v>2.0144731696979997E-3</c:v>
                </c:pt>
                <c:pt idx="8">
                  <c:v>1.9742135403410096E-3</c:v>
                </c:pt>
                <c:pt idx="9">
                  <c:v>1.9339539109830069E-3</c:v>
                </c:pt>
                <c:pt idx="10">
                  <c:v>1.893694281625E-3</c:v>
                </c:pt>
                <c:pt idx="11">
                  <c:v>1.8534346522669999E-3</c:v>
                </c:pt>
                <c:pt idx="12">
                  <c:v>1.8131750229090052E-3</c:v>
                </c:pt>
                <c:pt idx="13">
                  <c:v>1.7729153935510033E-3</c:v>
                </c:pt>
                <c:pt idx="14">
                  <c:v>1.7326557641930071E-3</c:v>
                </c:pt>
                <c:pt idx="15">
                  <c:v>1.6923961348360088E-3</c:v>
                </c:pt>
                <c:pt idx="16">
                  <c:v>1.6521365054780063E-3</c:v>
                </c:pt>
                <c:pt idx="17">
                  <c:v>1.6118768761200033E-3</c:v>
                </c:pt>
                <c:pt idx="18">
                  <c:v>1.5716172467620045E-3</c:v>
                </c:pt>
                <c:pt idx="19">
                  <c:v>1.531357617404E-3</c:v>
                </c:pt>
                <c:pt idx="20">
                  <c:v>1.4910979880460036E-3</c:v>
                </c:pt>
                <c:pt idx="21">
                  <c:v>1.450838358688E-3</c:v>
                </c:pt>
                <c:pt idx="22">
                  <c:v>1.4105787293310044E-3</c:v>
                </c:pt>
                <c:pt idx="23">
                  <c:v>1.3784526075340034E-3</c:v>
                </c:pt>
                <c:pt idx="24">
                  <c:v>1.3479849869549999E-3</c:v>
                </c:pt>
                <c:pt idx="25">
                  <c:v>1.3175173663760064E-3</c:v>
                </c:pt>
                <c:pt idx="26">
                  <c:v>1.2870497457970001E-3</c:v>
                </c:pt>
                <c:pt idx="27">
                  <c:v>1.2565821252180065E-3</c:v>
                </c:pt>
                <c:pt idx="28">
                  <c:v>1.2261145046390028E-3</c:v>
                </c:pt>
                <c:pt idx="29">
                  <c:v>1.1956468840600043E-3</c:v>
                </c:pt>
                <c:pt idx="30">
                  <c:v>1.1651792634810047E-3</c:v>
                </c:pt>
                <c:pt idx="31">
                  <c:v>1.1347116429020001E-3</c:v>
                </c:pt>
                <c:pt idx="32">
                  <c:v>1.1042440223230038E-3</c:v>
                </c:pt>
                <c:pt idx="33">
                  <c:v>1.0737764017440001E-3</c:v>
                </c:pt>
                <c:pt idx="34">
                  <c:v>1.043308781165E-3</c:v>
                </c:pt>
              </c:numCache>
            </c:numRef>
          </c:val>
        </c:ser>
        <c:marker val="1"/>
        <c:axId val="85615744"/>
        <c:axId val="85617280"/>
      </c:lineChart>
      <c:catAx>
        <c:axId val="856157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zh-TW"/>
          </a:p>
        </c:txPr>
        <c:crossAx val="85617280"/>
        <c:crosses val="autoZero"/>
        <c:lblAlgn val="ctr"/>
        <c:lblOffset val="100"/>
      </c:catAx>
      <c:valAx>
        <c:axId val="85617280"/>
        <c:scaling>
          <c:orientation val="minMax"/>
        </c:scaling>
        <c:axPos val="l"/>
        <c:majorGridlines/>
        <c:numFmt formatCode="0.000000000000_ " sourceLinked="1"/>
        <c:tickLblPos val="nextTo"/>
        <c:txPr>
          <a:bodyPr/>
          <a:lstStyle/>
          <a:p>
            <a:pPr>
              <a:defRPr sz="1800"/>
            </a:pPr>
            <a:endParaRPr lang="zh-TW"/>
          </a:p>
        </c:txPr>
        <c:crossAx val="856157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907635525443981"/>
          <c:y val="0.52441690527320239"/>
          <c:w val="0.1390718758457217"/>
          <c:h val="0.14425345979479887"/>
        </c:manualLayout>
      </c:layout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hart>
    <c:title>
      <c:layout/>
    </c:title>
    <c:plotArea>
      <c:layout>
        <c:manualLayout>
          <c:layoutTarget val="inner"/>
          <c:xMode val="edge"/>
          <c:yMode val="edge"/>
          <c:x val="0.22231483625979553"/>
          <c:y val="0.13891991544472498"/>
          <c:w val="0.69112401525390965"/>
          <c:h val="0.72412614252364182"/>
        </c:manualLayout>
      </c:layout>
      <c:lineChart>
        <c:grouping val="standard"/>
        <c:ser>
          <c:idx val="0"/>
          <c:order val="0"/>
          <c:tx>
            <c:strRef>
              <c:f>'embedded bond option'!$B$53</c:f>
              <c:strCache>
                <c:ptCount val="1"/>
                <c:pt idx="0">
                  <c:v>Embedded Option Value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ln>
                <a:solidFill>
                  <a:srgbClr val="00B050"/>
                </a:solidFill>
              </a:ln>
            </c:spPr>
          </c:marker>
          <c:cat>
            <c:numRef>
              <c:f>'embedded bond option'!$A$54:$A$74</c:f>
              <c:numCache>
                <c:formatCode>0.00_ </c:formatCode>
                <c:ptCount val="21"/>
                <c:pt idx="0">
                  <c:v>0.1</c:v>
                </c:pt>
                <c:pt idx="1">
                  <c:v>0.11</c:v>
                </c:pt>
                <c:pt idx="2">
                  <c:v>0.12000000000000002</c:v>
                </c:pt>
                <c:pt idx="3">
                  <c:v>0.13</c:v>
                </c:pt>
                <c:pt idx="4">
                  <c:v>0.14000000000000001</c:v>
                </c:pt>
                <c:pt idx="5">
                  <c:v>0.15000000000000024</c:v>
                </c:pt>
                <c:pt idx="6">
                  <c:v>0.16</c:v>
                </c:pt>
                <c:pt idx="7">
                  <c:v>0.17</c:v>
                </c:pt>
                <c:pt idx="8">
                  <c:v>0.18000000000000024</c:v>
                </c:pt>
                <c:pt idx="9">
                  <c:v>0.19</c:v>
                </c:pt>
                <c:pt idx="10">
                  <c:v>0.2</c:v>
                </c:pt>
                <c:pt idx="11">
                  <c:v>0.21000000000000021</c:v>
                </c:pt>
                <c:pt idx="12">
                  <c:v>0.22</c:v>
                </c:pt>
                <c:pt idx="13">
                  <c:v>0.23</c:v>
                </c:pt>
                <c:pt idx="14">
                  <c:v>0.24000000000000021</c:v>
                </c:pt>
                <c:pt idx="15">
                  <c:v>0.25</c:v>
                </c:pt>
                <c:pt idx="16">
                  <c:v>0.26</c:v>
                </c:pt>
                <c:pt idx="17">
                  <c:v>0.27</c:v>
                </c:pt>
                <c:pt idx="18">
                  <c:v>0.28000000000000008</c:v>
                </c:pt>
                <c:pt idx="19">
                  <c:v>0.29000000000000031</c:v>
                </c:pt>
                <c:pt idx="20">
                  <c:v>0.30000000000000032</c:v>
                </c:pt>
              </c:numCache>
            </c:numRef>
          </c:cat>
          <c:val>
            <c:numRef>
              <c:f>'embedded bond option'!$B$54:$B$74</c:f>
              <c:numCache>
                <c:formatCode>0.000000000000_ </c:formatCode>
                <c:ptCount val="21"/>
                <c:pt idx="0">
                  <c:v>2.3422636849789987E-3</c:v>
                </c:pt>
                <c:pt idx="1">
                  <c:v>2.5789654540249998E-3</c:v>
                </c:pt>
                <c:pt idx="2">
                  <c:v>2.8158897956199998E-3</c:v>
                </c:pt>
                <c:pt idx="3">
                  <c:v>3.052980629918E-3</c:v>
                </c:pt>
                <c:pt idx="4">
                  <c:v>3.2901821779220131E-3</c:v>
                </c:pt>
                <c:pt idx="5">
                  <c:v>3.5274389818110109E-3</c:v>
                </c:pt>
                <c:pt idx="6">
                  <c:v>3.7646959253310091E-3</c:v>
                </c:pt>
                <c:pt idx="7">
                  <c:v>4.0018982542400034E-3</c:v>
                </c:pt>
                <c:pt idx="8">
                  <c:v>4.2389915967520125E-3</c:v>
                </c:pt>
                <c:pt idx="9">
                  <c:v>4.475921984000022E-3</c:v>
                </c:pt>
                <c:pt idx="10">
                  <c:v>4.7126358704599955E-3</c:v>
                </c:pt>
                <c:pt idx="11">
                  <c:v>4.9490801543330201E-3</c:v>
                </c:pt>
                <c:pt idx="12">
                  <c:v>5.185202197853022E-3</c:v>
                </c:pt>
                <c:pt idx="13">
                  <c:v>5.4209498475000003E-3</c:v>
                </c:pt>
                <c:pt idx="14">
                  <c:v>5.6562714541000146E-3</c:v>
                </c:pt>
                <c:pt idx="15">
                  <c:v>5.8911158927730002E-3</c:v>
                </c:pt>
                <c:pt idx="16">
                  <c:v>6.1254325827299998E-3</c:v>
                </c:pt>
                <c:pt idx="17">
                  <c:v>6.359171506867E-3</c:v>
                </c:pt>
                <c:pt idx="18">
                  <c:v>6.5922832311589999E-3</c:v>
                </c:pt>
                <c:pt idx="19">
                  <c:v>6.8247189238119996E-3</c:v>
                </c:pt>
                <c:pt idx="20">
                  <c:v>7.0564303741629999E-3</c:v>
                </c:pt>
              </c:numCache>
            </c:numRef>
          </c:val>
        </c:ser>
        <c:marker val="1"/>
        <c:axId val="95899648"/>
        <c:axId val="95901568"/>
      </c:lineChart>
      <c:catAx>
        <c:axId val="95899648"/>
        <c:scaling>
          <c:orientation val="minMax"/>
        </c:scaling>
        <c:axPos val="b"/>
        <c:numFmt formatCode="0.00_ " sourceLinked="1"/>
        <c:tickLblPos val="nextTo"/>
        <c:txPr>
          <a:bodyPr/>
          <a:lstStyle/>
          <a:p>
            <a:pPr>
              <a:defRPr sz="1800"/>
            </a:pPr>
            <a:endParaRPr lang="zh-TW"/>
          </a:p>
        </c:txPr>
        <c:crossAx val="95901568"/>
        <c:crosses val="autoZero"/>
        <c:auto val="1"/>
        <c:lblAlgn val="ctr"/>
        <c:lblOffset val="100"/>
      </c:catAx>
      <c:valAx>
        <c:axId val="95901568"/>
        <c:scaling>
          <c:orientation val="minMax"/>
        </c:scaling>
        <c:axPos val="l"/>
        <c:majorGridlines/>
        <c:numFmt formatCode="0.000000000000_ " sourceLinked="1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zh-TW"/>
          </a:p>
        </c:txPr>
        <c:crossAx val="95899648"/>
        <c:crosses val="autoZero"/>
        <c:crossBetween val="between"/>
      </c:valAx>
      <c:spPr>
        <a:ln>
          <a:solidFill>
            <a:srgbClr val="00B050"/>
          </a:solidFill>
        </a:ln>
      </c:spPr>
    </c:plotArea>
    <c:legend>
      <c:legendPos val="r"/>
      <c:layout>
        <c:manualLayout>
          <c:xMode val="edge"/>
          <c:yMode val="edge"/>
          <c:x val="0.87499036903988314"/>
          <c:y val="0.52159485089489621"/>
          <c:w val="0.11461999412771703"/>
          <c:h val="0.14426173905963954"/>
        </c:manualLayout>
      </c:layout>
    </c:legend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hart>
    <c:title>
      <c:tx>
        <c:rich>
          <a:bodyPr/>
          <a:lstStyle/>
          <a:p>
            <a:pPr>
              <a:defRPr/>
            </a:pPr>
            <a:r>
              <a:rPr lang="en-US" altLang="zh-TW"/>
              <a:t>RMSE</a:t>
            </a:r>
            <a:r>
              <a:rPr lang="en-US" altLang="zh-TW" baseline="0"/>
              <a:t> vs. Volatility</a:t>
            </a:r>
            <a:endParaRPr lang="zh-TW" altLang="en-US"/>
          </a:p>
        </c:rich>
      </c:tx>
      <c:layout/>
    </c:title>
    <c:plotArea>
      <c:layout>
        <c:manualLayout>
          <c:layoutTarget val="inner"/>
          <c:xMode val="edge"/>
          <c:yMode val="edge"/>
          <c:x val="0.22216630738075907"/>
          <c:y val="0.10092148735243352"/>
          <c:w val="0.70328968242858869"/>
          <c:h val="0.75306347202618873"/>
        </c:manualLayout>
      </c:layout>
      <c:lineChart>
        <c:grouping val="standard"/>
        <c:ser>
          <c:idx val="0"/>
          <c:order val="0"/>
          <c:tx>
            <c:v>RMSE with 10% volatility</c:v>
          </c:tx>
          <c:cat>
            <c:numRef>
              <c:f>'stage vs. RMSE'!$A$3:$A$28</c:f>
              <c:numCache>
                <c:formatCode>General</c:formatCode>
                <c:ptCount val="2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</c:numCache>
            </c:numRef>
          </c:cat>
          <c:val>
            <c:numRef>
              <c:f>'stage vs. RMSE'!$B$3:$B$28</c:f>
              <c:numCache>
                <c:formatCode>0.000000000000_);[Red]\(0.000000000000\)</c:formatCode>
                <c:ptCount val="26"/>
                <c:pt idx="0">
                  <c:v>6.3671226540112823E-6</c:v>
                </c:pt>
                <c:pt idx="1">
                  <c:v>4.5602110683367505E-6</c:v>
                </c:pt>
                <c:pt idx="2">
                  <c:v>5.8209748656704304E-6</c:v>
                </c:pt>
                <c:pt idx="3">
                  <c:v>4.2251333388011424E-6</c:v>
                </c:pt>
                <c:pt idx="4">
                  <c:v>5.3951569801935138E-6</c:v>
                </c:pt>
                <c:pt idx="5">
                  <c:v>4.0027925012899341E-6</c:v>
                </c:pt>
                <c:pt idx="6">
                  <c:v>5.0586253185540187E-6</c:v>
                </c:pt>
                <c:pt idx="7">
                  <c:v>3.8593805615431039E-6</c:v>
                </c:pt>
                <c:pt idx="8">
                  <c:v>4.7901505769866398E-6</c:v>
                </c:pt>
                <c:pt idx="9">
                  <c:v>3.6449543812056158E-6</c:v>
                </c:pt>
                <c:pt idx="10">
                  <c:v>4.5752453915305677E-6</c:v>
                </c:pt>
                <c:pt idx="11">
                  <c:v>3.4321203303688011E-6</c:v>
                </c:pt>
                <c:pt idx="12">
                  <c:v>4.4038860988861401E-6</c:v>
                </c:pt>
                <c:pt idx="13">
                  <c:v>3.2705679933495607E-6</c:v>
                </c:pt>
                <c:pt idx="14">
                  <c:v>4.2689906269497296E-6</c:v>
                </c:pt>
                <c:pt idx="15">
                  <c:v>3.1476493253524833E-6</c:v>
                </c:pt>
                <c:pt idx="16">
                  <c:v>4.1654005455309234E-6</c:v>
                </c:pt>
                <c:pt idx="17">
                  <c:v>3.0544820161115603E-6</c:v>
                </c:pt>
                <c:pt idx="18">
                  <c:v>4.0892027570864358E-6</c:v>
                </c:pt>
                <c:pt idx="19">
                  <c:v>2.9848978818369467E-6</c:v>
                </c:pt>
                <c:pt idx="20">
                  <c:v>3.9569096218616809E-6</c:v>
                </c:pt>
                <c:pt idx="21">
                  <c:v>2.8377297870089524E-6</c:v>
                </c:pt>
                <c:pt idx="22">
                  <c:v>3.6535193161798425E-6</c:v>
                </c:pt>
                <c:pt idx="23">
                  <c:v>2.6907536438347982E-6</c:v>
                </c:pt>
                <c:pt idx="24">
                  <c:v>3.3935895738654519E-6</c:v>
                </c:pt>
                <c:pt idx="25">
                  <c:v>2.5690186101798402E-6</c:v>
                </c:pt>
              </c:numCache>
            </c:numRef>
          </c:val>
        </c:ser>
        <c:ser>
          <c:idx val="1"/>
          <c:order val="1"/>
          <c:tx>
            <c:v>RMSE with 20% volatility</c:v>
          </c:tx>
          <c:cat>
            <c:numRef>
              <c:f>'stage vs. RMSE'!$A$3:$A$28</c:f>
              <c:numCache>
                <c:formatCode>General</c:formatCode>
                <c:ptCount val="2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</c:numCache>
            </c:numRef>
          </c:cat>
          <c:val>
            <c:numRef>
              <c:f>'stage vs. RMSE'!$B$31:$B$56</c:f>
              <c:numCache>
                <c:formatCode>0.000000000000_);[Red]\(0.000000000000\)</c:formatCode>
                <c:ptCount val="26"/>
                <c:pt idx="0">
                  <c:v>1.2004535510570631E-5</c:v>
                </c:pt>
                <c:pt idx="1">
                  <c:v>1.11316479348802E-5</c:v>
                </c:pt>
                <c:pt idx="2">
                  <c:v>1.0156422044186424E-5</c:v>
                </c:pt>
                <c:pt idx="3">
                  <c:v>9.8687362144710608E-6</c:v>
                </c:pt>
                <c:pt idx="4">
                  <c:v>9.0015442442699605E-6</c:v>
                </c:pt>
                <c:pt idx="5">
                  <c:v>9.1289273406275003E-6</c:v>
                </c:pt>
                <c:pt idx="6">
                  <c:v>8.4096553118107295E-6</c:v>
                </c:pt>
                <c:pt idx="7">
                  <c:v>8.7949602580129241E-6</c:v>
                </c:pt>
                <c:pt idx="8">
                  <c:v>7.7013364201077272E-6</c:v>
                </c:pt>
                <c:pt idx="9">
                  <c:v>8.3399110789345189E-6</c:v>
                </c:pt>
                <c:pt idx="10">
                  <c:v>7.4862452871844347E-6</c:v>
                </c:pt>
                <c:pt idx="11">
                  <c:v>8.039591320120819E-6</c:v>
                </c:pt>
                <c:pt idx="12">
                  <c:v>7.0140971148063235E-6</c:v>
                </c:pt>
                <c:pt idx="13">
                  <c:v>7.6237419509459116E-6</c:v>
                </c:pt>
                <c:pt idx="14">
                  <c:v>6.2679617453499157E-6</c:v>
                </c:pt>
                <c:pt idx="15">
                  <c:v>7.4991520353710333E-6</c:v>
                </c:pt>
                <c:pt idx="16">
                  <c:v>5.8258877057017136E-6</c:v>
                </c:pt>
                <c:pt idx="17">
                  <c:v>7.5810194415164229E-6</c:v>
                </c:pt>
                <c:pt idx="18">
                  <c:v>5.607479580236114E-6</c:v>
                </c:pt>
                <c:pt idx="19">
                  <c:v>7.8144329344764022E-6</c:v>
                </c:pt>
                <c:pt idx="20">
                  <c:v>5.4045366066962023E-6</c:v>
                </c:pt>
                <c:pt idx="21">
                  <c:v>7.2303898448939275E-6</c:v>
                </c:pt>
                <c:pt idx="22">
                  <c:v>4.9549304137633146E-6</c:v>
                </c:pt>
                <c:pt idx="23">
                  <c:v>6.5738482965336362E-6</c:v>
                </c:pt>
                <c:pt idx="24">
                  <c:v>4.6830225818045207E-6</c:v>
                </c:pt>
                <c:pt idx="25">
                  <c:v>6.091101958803319E-6</c:v>
                </c:pt>
              </c:numCache>
            </c:numRef>
          </c:val>
        </c:ser>
        <c:marker val="1"/>
        <c:axId val="95562368"/>
        <c:axId val="95568256"/>
      </c:lineChart>
      <c:catAx>
        <c:axId val="9556236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/>
            </a:pPr>
            <a:endParaRPr lang="zh-TW"/>
          </a:p>
        </c:txPr>
        <c:crossAx val="95568256"/>
        <c:crosses val="autoZero"/>
        <c:auto val="1"/>
        <c:lblAlgn val="ctr"/>
        <c:lblOffset val="100"/>
      </c:catAx>
      <c:valAx>
        <c:axId val="95568256"/>
        <c:scaling>
          <c:orientation val="minMax"/>
        </c:scaling>
        <c:axPos val="l"/>
        <c:majorGridlines/>
        <c:numFmt formatCode="0.000000000000_);[Red]\(0.000000000000\)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600"/>
            </a:pPr>
            <a:endParaRPr lang="zh-TW"/>
          </a:p>
        </c:txPr>
        <c:crossAx val="955623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3280035368664673"/>
          <c:y val="0.94215538829773349"/>
          <c:w val="0.67365757719981212"/>
          <c:h val="4.7857166000155396E-2"/>
        </c:manualLayout>
      </c:layout>
      <c:txPr>
        <a:bodyPr/>
        <a:lstStyle/>
        <a:p>
          <a:pPr>
            <a:defRPr sz="1600"/>
          </a:pPr>
          <a:endParaRPr lang="zh-TW"/>
        </a:p>
      </c:txPr>
    </c:legend>
    <c:plotVisOnly val="1"/>
  </c:chart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5.wmf"/><Relationship Id="rId18" Type="http://schemas.openxmlformats.org/officeDocument/2006/relationships/image" Target="../media/image20.wmf"/><Relationship Id="rId3" Type="http://schemas.openxmlformats.org/officeDocument/2006/relationships/image" Target="../media/image5.wmf"/><Relationship Id="rId21" Type="http://schemas.openxmlformats.org/officeDocument/2006/relationships/image" Target="../media/image23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17" Type="http://schemas.openxmlformats.org/officeDocument/2006/relationships/image" Target="../media/image19.wmf"/><Relationship Id="rId2" Type="http://schemas.openxmlformats.org/officeDocument/2006/relationships/image" Target="../media/image4.wmf"/><Relationship Id="rId16" Type="http://schemas.openxmlformats.org/officeDocument/2006/relationships/image" Target="../media/image18.wmf"/><Relationship Id="rId20" Type="http://schemas.openxmlformats.org/officeDocument/2006/relationships/image" Target="../media/image22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24" Type="http://schemas.openxmlformats.org/officeDocument/2006/relationships/image" Target="../media/image26.wmf"/><Relationship Id="rId5" Type="http://schemas.openxmlformats.org/officeDocument/2006/relationships/image" Target="../media/image7.wmf"/><Relationship Id="rId15" Type="http://schemas.openxmlformats.org/officeDocument/2006/relationships/image" Target="../media/image17.wmf"/><Relationship Id="rId23" Type="http://schemas.openxmlformats.org/officeDocument/2006/relationships/image" Target="../media/image25.wmf"/><Relationship Id="rId10" Type="http://schemas.openxmlformats.org/officeDocument/2006/relationships/image" Target="../media/image12.wmf"/><Relationship Id="rId19" Type="http://schemas.openxmlformats.org/officeDocument/2006/relationships/image" Target="../media/image21.wmf"/><Relationship Id="rId4" Type="http://schemas.openxmlformats.org/officeDocument/2006/relationships/image" Target="../media/image6.wmf"/><Relationship Id="rId9" Type="http://schemas.openxmlformats.org/officeDocument/2006/relationships/image" Target="../media/image11.wmf"/><Relationship Id="rId14" Type="http://schemas.openxmlformats.org/officeDocument/2006/relationships/image" Target="../media/image16.wmf"/><Relationship Id="rId22" Type="http://schemas.openxmlformats.org/officeDocument/2006/relationships/image" Target="../media/image2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4" Type="http://schemas.openxmlformats.org/officeDocument/2006/relationships/image" Target="../media/image6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5" Type="http://schemas.openxmlformats.org/officeDocument/2006/relationships/image" Target="../media/image73.wmf"/><Relationship Id="rId4" Type="http://schemas.openxmlformats.org/officeDocument/2006/relationships/image" Target="../media/image72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image" Target="../media/image76.wmf"/><Relationship Id="rId7" Type="http://schemas.openxmlformats.org/officeDocument/2006/relationships/image" Target="../media/image80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6" Type="http://schemas.openxmlformats.org/officeDocument/2006/relationships/image" Target="../media/image79.wmf"/><Relationship Id="rId5" Type="http://schemas.openxmlformats.org/officeDocument/2006/relationships/image" Target="../media/image78.wmf"/><Relationship Id="rId4" Type="http://schemas.openxmlformats.org/officeDocument/2006/relationships/image" Target="../media/image7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3.wmf"/><Relationship Id="rId1" Type="http://schemas.openxmlformats.org/officeDocument/2006/relationships/image" Target="../media/image8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5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image" Target="../media/image88.wmf"/><Relationship Id="rId7" Type="http://schemas.openxmlformats.org/officeDocument/2006/relationships/image" Target="../media/image92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1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6" Type="http://schemas.openxmlformats.org/officeDocument/2006/relationships/image" Target="../media/image99.wmf"/><Relationship Id="rId5" Type="http://schemas.openxmlformats.org/officeDocument/2006/relationships/image" Target="../media/image98.wmf"/><Relationship Id="rId4" Type="http://schemas.openxmlformats.org/officeDocument/2006/relationships/image" Target="../media/image9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wmf"/><Relationship Id="rId2" Type="http://schemas.openxmlformats.org/officeDocument/2006/relationships/image" Target="../media/image101.wmf"/><Relationship Id="rId1" Type="http://schemas.openxmlformats.org/officeDocument/2006/relationships/image" Target="../media/image100.wmf"/><Relationship Id="rId4" Type="http://schemas.openxmlformats.org/officeDocument/2006/relationships/image" Target="../media/image10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10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106.wmf"/><Relationship Id="rId9" Type="http://schemas.openxmlformats.org/officeDocument/2006/relationships/image" Target="../media/image11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107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11" Type="http://schemas.openxmlformats.org/officeDocument/2006/relationships/image" Target="../media/image16.wmf"/><Relationship Id="rId5" Type="http://schemas.openxmlformats.org/officeDocument/2006/relationships/image" Target="../media/image34.wmf"/><Relationship Id="rId10" Type="http://schemas.openxmlformats.org/officeDocument/2006/relationships/image" Target="../media/image15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9.wmf"/><Relationship Id="rId1" Type="http://schemas.openxmlformats.org/officeDocument/2006/relationships/image" Target="../media/image108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wmf"/><Relationship Id="rId7" Type="http://schemas.openxmlformats.org/officeDocument/2006/relationships/image" Target="../media/image116.wmf"/><Relationship Id="rId2" Type="http://schemas.openxmlformats.org/officeDocument/2006/relationships/image" Target="../media/image111.wmf"/><Relationship Id="rId1" Type="http://schemas.openxmlformats.org/officeDocument/2006/relationships/image" Target="../media/image110.wmf"/><Relationship Id="rId6" Type="http://schemas.openxmlformats.org/officeDocument/2006/relationships/image" Target="../media/image115.wmf"/><Relationship Id="rId5" Type="http://schemas.openxmlformats.org/officeDocument/2006/relationships/image" Target="../media/image114.wmf"/><Relationship Id="rId4" Type="http://schemas.openxmlformats.org/officeDocument/2006/relationships/image" Target="../media/image11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4" Type="http://schemas.openxmlformats.org/officeDocument/2006/relationships/image" Target="../media/image4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4" Type="http://schemas.openxmlformats.org/officeDocument/2006/relationships/image" Target="../media/image62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0.55833</cdr:x>
      <cdr:y>0.96552</cdr:y>
    </cdr:from>
    <cdr:to>
      <cdr:x>0.69774</cdr:x>
      <cdr:y>1</cdr:y>
    </cdr:to>
    <cdr:sp macro="" textlink="">
      <cdr:nvSpPr>
        <cdr:cNvPr id="2" name="文字方塊 1"/>
        <cdr:cNvSpPr txBox="1"/>
      </cdr:nvSpPr>
      <cdr:spPr>
        <a:xfrm xmlns:a="http://schemas.openxmlformats.org/drawingml/2006/main">
          <a:off x="4786346" y="6000792"/>
          <a:ext cx="1195100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altLang="zh-TW" sz="1600" dirty="0" smtClean="0">
              <a:latin typeface="Times New Roman" pitchFamily="18" charset="0"/>
              <a:cs typeface="Times New Roman" pitchFamily="18" charset="0"/>
            </a:rPr>
            <a:t>strike price</a:t>
          </a:r>
          <a:endParaRPr lang="en-US" altLang="zh-TW" sz="16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0.90083</cdr:x>
      <cdr:y>0.91708</cdr:y>
    </cdr:from>
    <cdr:to>
      <cdr:x>1</cdr:x>
      <cdr:y>1</cdr:y>
    </cdr:to>
    <cdr:sp macro="" textlink="">
      <cdr:nvSpPr>
        <cdr:cNvPr id="2" name="文字方塊 1"/>
        <cdr:cNvSpPr txBox="1"/>
      </cdr:nvSpPr>
      <cdr:spPr>
        <a:xfrm xmlns:a="http://schemas.openxmlformats.org/drawingml/2006/main">
          <a:off x="7786742" y="5699749"/>
          <a:ext cx="857256" cy="5153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altLang="zh-TW" sz="1400" dirty="0">
              <a:latin typeface="Times New Roman" pitchFamily="18" charset="0"/>
              <a:cs typeface="Times New Roman" pitchFamily="18" charset="0"/>
            </a:rPr>
            <a:t>volatility</a:t>
          </a:r>
          <a:endParaRPr lang="zh-TW" altLang="en-US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0.925</cdr:x>
      <cdr:y>0.86517</cdr:y>
    </cdr:from>
    <cdr:to>
      <cdr:x>1</cdr:x>
      <cdr:y>0.93258</cdr:y>
    </cdr:to>
    <cdr:sp macro="" textlink="">
      <cdr:nvSpPr>
        <cdr:cNvPr id="2" name="文字方塊 1"/>
        <cdr:cNvSpPr txBox="1"/>
      </cdr:nvSpPr>
      <cdr:spPr>
        <a:xfrm xmlns:a="http://schemas.openxmlformats.org/drawingml/2006/main">
          <a:off x="7929618" y="5500726"/>
          <a:ext cx="642942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altLang="zh-TW" sz="1600" dirty="0">
              <a:latin typeface="Times New Roman" pitchFamily="18" charset="0"/>
              <a:cs typeface="Times New Roman" pitchFamily="18" charset="0"/>
            </a:rPr>
            <a:t>stage</a:t>
          </a:r>
          <a:endParaRPr lang="zh-TW" altLang="en-US" sz="16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D047F-D0B2-4C2F-8F41-7B8F0914A1A1}" type="datetimeFigureOut">
              <a:rPr lang="zh-TW" altLang="en-US" smtClean="0"/>
              <a:pPr/>
              <a:t>2009/1/6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90F6B-9679-47DE-9B12-9161152665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313AE-1857-4225-B408-599F51C7621E}" type="datetimeFigureOut">
              <a:rPr lang="zh-TW" altLang="en-US" smtClean="0"/>
              <a:pPr/>
              <a:t>2009/1/6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ACC21-6C09-4B0E-A6A3-36E592BC3E6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ACC21-6C09-4B0E-A6A3-36E592BC3E63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Black’s model:</a:t>
            </a:r>
            <a:r>
              <a:rPr lang="en-US" altLang="zh-TW" baseline="0" dirty="0" smtClean="0"/>
              <a:t> 1973</a:t>
            </a:r>
          </a:p>
          <a:p>
            <a:r>
              <a:rPr lang="en-US" altLang="zh-TW" baseline="0" dirty="0" smtClean="0"/>
              <a:t>(pro)  futures contract and option </a:t>
            </a:r>
            <a:r>
              <a:rPr lang="zh-TW" altLang="en-US" baseline="0" dirty="0" smtClean="0"/>
              <a:t>必須有同樣的到期日，因為</a:t>
            </a:r>
            <a:r>
              <a:rPr lang="en-US" altLang="zh-TW" baseline="0" dirty="0" smtClean="0"/>
              <a:t>futures price</a:t>
            </a:r>
            <a:r>
              <a:rPr lang="zh-TW" altLang="en-US" baseline="0" dirty="0" smtClean="0"/>
              <a:t>和</a:t>
            </a:r>
            <a:r>
              <a:rPr lang="en-US" altLang="zh-TW" baseline="0" dirty="0" smtClean="0"/>
              <a:t>spot price</a:t>
            </a:r>
            <a:r>
              <a:rPr lang="zh-TW" altLang="en-US" baseline="0" dirty="0" smtClean="0"/>
              <a:t>到期日價格一樣</a:t>
            </a:r>
            <a:endParaRPr lang="en-US" altLang="zh-TW" baseline="0" dirty="0" smtClean="0"/>
          </a:p>
          <a:p>
            <a:r>
              <a:rPr lang="zh-TW" altLang="en-US" baseline="0" dirty="0" smtClean="0"/>
              <a:t>         不假設</a:t>
            </a:r>
            <a:r>
              <a:rPr lang="en-US" altLang="zh-TW" baseline="0" dirty="0" smtClean="0"/>
              <a:t>V</a:t>
            </a:r>
            <a:r>
              <a:rPr lang="zh-TW" altLang="en-US" baseline="0" dirty="0" smtClean="0"/>
              <a:t>或</a:t>
            </a:r>
            <a:r>
              <a:rPr lang="en-US" altLang="zh-TW" baseline="0" dirty="0" smtClean="0"/>
              <a:t>F</a:t>
            </a:r>
            <a:r>
              <a:rPr lang="zh-TW" altLang="en-US" baseline="0" dirty="0" smtClean="0"/>
              <a:t>服從</a:t>
            </a:r>
            <a:r>
              <a:rPr lang="en-US" altLang="zh-TW" baseline="0" dirty="0" smtClean="0"/>
              <a:t>GBM</a:t>
            </a:r>
            <a:r>
              <a:rPr lang="zh-TW" altLang="en-US" baseline="0" dirty="0" smtClean="0"/>
              <a:t>，只要</a:t>
            </a:r>
            <a:r>
              <a:rPr lang="en-US" altLang="zh-TW" baseline="0" dirty="0" smtClean="0"/>
              <a:t>V(T)</a:t>
            </a:r>
            <a:r>
              <a:rPr lang="zh-TW" altLang="en-US" baseline="0" dirty="0" smtClean="0"/>
              <a:t>在</a:t>
            </a:r>
            <a:r>
              <a:rPr lang="en-US" altLang="zh-TW" baseline="0" dirty="0" smtClean="0"/>
              <a:t>T</a:t>
            </a:r>
            <a:r>
              <a:rPr lang="zh-TW" altLang="en-US" baseline="0" dirty="0" smtClean="0"/>
              <a:t>時間是</a:t>
            </a:r>
            <a:r>
              <a:rPr lang="en-US" altLang="zh-TW" baseline="0" dirty="0" smtClean="0"/>
              <a:t>lognormal</a:t>
            </a:r>
          </a:p>
          <a:p>
            <a:r>
              <a:rPr lang="en-US" altLang="zh-TW" baseline="0" dirty="0" smtClean="0"/>
              <a:t>(con)  </a:t>
            </a:r>
            <a:r>
              <a:rPr lang="zh-TW" altLang="en-US" baseline="0" dirty="0" smtClean="0"/>
              <a:t>參數都假設為</a:t>
            </a:r>
            <a:r>
              <a:rPr lang="en-US" altLang="zh-TW" baseline="0" dirty="0" smtClean="0"/>
              <a:t>constant</a:t>
            </a:r>
            <a:r>
              <a:rPr lang="zh-TW" altLang="en-US" baseline="0" dirty="0" smtClean="0"/>
              <a:t>，</a:t>
            </a:r>
            <a:r>
              <a:rPr lang="en-US" altLang="zh-TW" baseline="0" dirty="0" smtClean="0"/>
              <a:t>discount process </a:t>
            </a:r>
            <a:r>
              <a:rPr lang="zh-TW" altLang="en-US" baseline="0" dirty="0" smtClean="0"/>
              <a:t>要</a:t>
            </a:r>
            <a:r>
              <a:rPr lang="en-US" altLang="zh-TW" baseline="0" dirty="0" smtClean="0"/>
              <a:t>stochastic; E(V(T))=?F0 (</a:t>
            </a:r>
            <a:r>
              <a:rPr lang="zh-TW" altLang="en-US" baseline="0" dirty="0" smtClean="0"/>
              <a:t>在</a:t>
            </a:r>
            <a:r>
              <a:rPr lang="en-US" altLang="zh-TW" baseline="0" dirty="0" smtClean="0"/>
              <a:t>risk neutral world</a:t>
            </a:r>
            <a:r>
              <a:rPr lang="zh-TW" altLang="en-US" baseline="0" dirty="0" smtClean="0"/>
              <a:t>下成立</a:t>
            </a:r>
            <a:r>
              <a:rPr lang="en-US" altLang="zh-TW" baseline="0" dirty="0" smtClean="0"/>
              <a:t>)</a:t>
            </a:r>
          </a:p>
          <a:p>
            <a:r>
              <a:rPr lang="en-US" altLang="zh-TW" baseline="0" dirty="0" smtClean="0"/>
              <a:t>Short Rate: </a:t>
            </a:r>
          </a:p>
          <a:p>
            <a:r>
              <a:rPr lang="en-US" altLang="zh-TW" baseline="0" dirty="0" smtClean="0"/>
              <a:t>(con) one factor / do not match the volatility structure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ACC21-6C09-4B0E-A6A3-36E592BC3E63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ACC21-6C09-4B0E-A6A3-36E592BC3E63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ACC21-6C09-4B0E-A6A3-36E592BC3E63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矩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矩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矩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矩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圓角矩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圓角矩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3F416CD-67A3-4CF0-A210-F6AF31AC147F}" type="datetimeFigureOut">
              <a:rPr lang="en-US" smtClean="0"/>
              <a:pPr/>
              <a:t>1/6/2009</a:t>
            </a:fld>
            <a:endParaRPr 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1/6/2009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1/6/2009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1/6/2009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1/6/2009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1/6/2009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日期版面配置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1/6/2009</a:t>
            </a:fld>
            <a:endParaRPr 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3F416CD-67A3-4CF0-A210-F6AF31AC147F}" type="datetimeFigureOut">
              <a:rPr lang="en-US" smtClean="0"/>
              <a:pPr/>
              <a:t>1/6/2009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1/6/2009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1/6/2009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1/6/2009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矩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矩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圓角矩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圓角矩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矩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矩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矩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矩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矩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1/6/2009</a:t>
            </a:fld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r" eaLnBrk="1" latinLnBrk="0" hangingPunct="1"/>
            <a:endParaRPr kumimoji="0" lang="en-US" sz="800" dirty="0">
              <a:solidFill>
                <a:schemeClr val="accent2"/>
              </a:solidFill>
            </a:endParaRPr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18" Type="http://schemas.openxmlformats.org/officeDocument/2006/relationships/oleObject" Target="../embeddings/oleObject15.bin"/><Relationship Id="rId26" Type="http://schemas.openxmlformats.org/officeDocument/2006/relationships/oleObject" Target="../embeddings/oleObject23.bin"/><Relationship Id="rId3" Type="http://schemas.openxmlformats.org/officeDocument/2006/relationships/slideLayout" Target="../slideLayouts/slideLayout7.xml"/><Relationship Id="rId21" Type="http://schemas.openxmlformats.org/officeDocument/2006/relationships/oleObject" Target="../embeddings/oleObject18.bin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17" Type="http://schemas.openxmlformats.org/officeDocument/2006/relationships/oleObject" Target="../embeddings/oleObject14.bin"/><Relationship Id="rId25" Type="http://schemas.openxmlformats.org/officeDocument/2006/relationships/oleObject" Target="../embeddings/oleObject22.bin"/><Relationship Id="rId2" Type="http://schemas.openxmlformats.org/officeDocument/2006/relationships/tags" Target="../tags/tag6.xml"/><Relationship Id="rId16" Type="http://schemas.openxmlformats.org/officeDocument/2006/relationships/oleObject" Target="../embeddings/oleObject13.bin"/><Relationship Id="rId20" Type="http://schemas.openxmlformats.org/officeDocument/2006/relationships/oleObject" Target="../embeddings/oleObject1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24" Type="http://schemas.openxmlformats.org/officeDocument/2006/relationships/oleObject" Target="../embeddings/oleObject21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2.bin"/><Relationship Id="rId23" Type="http://schemas.openxmlformats.org/officeDocument/2006/relationships/oleObject" Target="../embeddings/oleObject20.bin"/><Relationship Id="rId10" Type="http://schemas.openxmlformats.org/officeDocument/2006/relationships/oleObject" Target="../embeddings/oleObject7.bin"/><Relationship Id="rId19" Type="http://schemas.openxmlformats.org/officeDocument/2006/relationships/oleObject" Target="../embeddings/oleObject16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Relationship Id="rId22" Type="http://schemas.openxmlformats.org/officeDocument/2006/relationships/oleObject" Target="../embeddings/oleObject19.bin"/><Relationship Id="rId27" Type="http://schemas.openxmlformats.org/officeDocument/2006/relationships/oleObject" Target="../embeddings/oleObject24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1.bin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0.bin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4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0.bin"/><Relationship Id="rId5" Type="http://schemas.openxmlformats.org/officeDocument/2006/relationships/slide" Target="slide37.xml"/><Relationship Id="rId4" Type="http://schemas.openxmlformats.org/officeDocument/2006/relationships/oleObject" Target="../embeddings/oleObject4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0.bin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6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6.bin"/><Relationship Id="rId5" Type="http://schemas.openxmlformats.org/officeDocument/2006/relationships/oleObject" Target="../embeddings/oleObject65.bin"/><Relationship Id="rId4" Type="http://schemas.openxmlformats.org/officeDocument/2006/relationships/oleObject" Target="../embeddings/oleObject64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0.bin"/><Relationship Id="rId5" Type="http://schemas.openxmlformats.org/officeDocument/2006/relationships/oleObject" Target="../embeddings/oleObject69.bin"/><Relationship Id="rId4" Type="http://schemas.openxmlformats.org/officeDocument/2006/relationships/oleObject" Target="../embeddings/oleObject68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75.bin"/><Relationship Id="rId11" Type="http://schemas.openxmlformats.org/officeDocument/2006/relationships/slide" Target="slide4.xml"/><Relationship Id="rId5" Type="http://schemas.openxmlformats.org/officeDocument/2006/relationships/oleObject" Target="../embeddings/oleObject74.bin"/><Relationship Id="rId10" Type="http://schemas.openxmlformats.org/officeDocument/2006/relationships/oleObject" Target="../embeddings/oleObject79.bin"/><Relationship Id="rId4" Type="http://schemas.openxmlformats.org/officeDocument/2006/relationships/oleObject" Target="../embeddings/oleObject73.bin"/><Relationship Id="rId9" Type="http://schemas.openxmlformats.org/officeDocument/2006/relationships/oleObject" Target="../embeddings/oleObject78.bin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81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5" Type="http://schemas.openxmlformats.org/officeDocument/2006/relationships/slide" Target="slide34.xml"/><Relationship Id="rId4" Type="http://schemas.openxmlformats.org/officeDocument/2006/relationships/slide" Target="slide4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slide" Target="slide17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9.bin"/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87.bin"/><Relationship Id="rId5" Type="http://schemas.openxmlformats.org/officeDocument/2006/relationships/oleObject" Target="../embeddings/oleObject86.bin"/><Relationship Id="rId10" Type="http://schemas.openxmlformats.org/officeDocument/2006/relationships/oleObject" Target="../embeddings/oleObject91.bin"/><Relationship Id="rId4" Type="http://schemas.openxmlformats.org/officeDocument/2006/relationships/oleObject" Target="../embeddings/oleObject85.bin"/><Relationship Id="rId9" Type="http://schemas.openxmlformats.org/officeDocument/2006/relationships/oleObject" Target="../embeddings/oleObject90.bin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7.bin"/><Relationship Id="rId3" Type="http://schemas.openxmlformats.org/officeDocument/2006/relationships/oleObject" Target="../embeddings/oleObject92.bin"/><Relationship Id="rId7" Type="http://schemas.openxmlformats.org/officeDocument/2006/relationships/oleObject" Target="../embeddings/oleObject9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95.bin"/><Relationship Id="rId5" Type="http://schemas.openxmlformats.org/officeDocument/2006/relationships/oleObject" Target="../embeddings/oleObject94.bin"/><Relationship Id="rId4" Type="http://schemas.openxmlformats.org/officeDocument/2006/relationships/oleObject" Target="../embeddings/oleObject93.bin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image" Target="../media/image104.png"/><Relationship Id="rId7" Type="http://schemas.openxmlformats.org/officeDocument/2006/relationships/oleObject" Target="../embeddings/oleObject10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00.bin"/><Relationship Id="rId5" Type="http://schemas.openxmlformats.org/officeDocument/2006/relationships/oleObject" Target="../embeddings/oleObject99.bin"/><Relationship Id="rId4" Type="http://schemas.openxmlformats.org/officeDocument/2006/relationships/oleObject" Target="../embeddings/oleObject98.bin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6.bin"/><Relationship Id="rId13" Type="http://schemas.openxmlformats.org/officeDocument/2006/relationships/oleObject" Target="../embeddings/oleObject111.bin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105.bin"/><Relationship Id="rId12" Type="http://schemas.openxmlformats.org/officeDocument/2006/relationships/oleObject" Target="../embeddings/oleObject110.bin"/><Relationship Id="rId2" Type="http://schemas.openxmlformats.org/officeDocument/2006/relationships/tags" Target="../tags/tag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04.bin"/><Relationship Id="rId11" Type="http://schemas.openxmlformats.org/officeDocument/2006/relationships/oleObject" Target="../embeddings/oleObject109.bin"/><Relationship Id="rId5" Type="http://schemas.openxmlformats.org/officeDocument/2006/relationships/oleObject" Target="../embeddings/oleObject103.bin"/><Relationship Id="rId15" Type="http://schemas.openxmlformats.org/officeDocument/2006/relationships/oleObject" Target="../embeddings/oleObject113.bin"/><Relationship Id="rId10" Type="http://schemas.openxmlformats.org/officeDocument/2006/relationships/oleObject" Target="../embeddings/oleObject108.bin"/><Relationship Id="rId4" Type="http://schemas.openxmlformats.org/officeDocument/2006/relationships/oleObject" Target="../embeddings/oleObject102.bin"/><Relationship Id="rId9" Type="http://schemas.openxmlformats.org/officeDocument/2006/relationships/oleObject" Target="../embeddings/oleObject107.bin"/><Relationship Id="rId14" Type="http://schemas.openxmlformats.org/officeDocument/2006/relationships/oleObject" Target="../embeddings/oleObject112.bin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9.bin"/><Relationship Id="rId13" Type="http://schemas.openxmlformats.org/officeDocument/2006/relationships/oleObject" Target="../embeddings/oleObject124.bin"/><Relationship Id="rId3" Type="http://schemas.openxmlformats.org/officeDocument/2006/relationships/oleObject" Target="../embeddings/oleObject114.bin"/><Relationship Id="rId7" Type="http://schemas.openxmlformats.org/officeDocument/2006/relationships/oleObject" Target="../embeddings/oleObject118.bin"/><Relationship Id="rId12" Type="http://schemas.openxmlformats.org/officeDocument/2006/relationships/oleObject" Target="../embeddings/oleObject1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17.bin"/><Relationship Id="rId11" Type="http://schemas.openxmlformats.org/officeDocument/2006/relationships/oleObject" Target="../embeddings/oleObject122.bin"/><Relationship Id="rId5" Type="http://schemas.openxmlformats.org/officeDocument/2006/relationships/oleObject" Target="../embeddings/oleObject116.bin"/><Relationship Id="rId10" Type="http://schemas.openxmlformats.org/officeDocument/2006/relationships/oleObject" Target="../embeddings/oleObject121.bin"/><Relationship Id="rId4" Type="http://schemas.openxmlformats.org/officeDocument/2006/relationships/oleObject" Target="../embeddings/oleObject115.bin"/><Relationship Id="rId9" Type="http://schemas.openxmlformats.org/officeDocument/2006/relationships/oleObject" Target="../embeddings/oleObject120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slide" Target="slide4.xml"/><Relationship Id="rId4" Type="http://schemas.openxmlformats.org/officeDocument/2006/relationships/oleObject" Target="../embeddings/oleObject126.bin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2.bin"/><Relationship Id="rId3" Type="http://schemas.openxmlformats.org/officeDocument/2006/relationships/oleObject" Target="../embeddings/oleObject127.bin"/><Relationship Id="rId7" Type="http://schemas.openxmlformats.org/officeDocument/2006/relationships/oleObject" Target="../embeddings/oleObject1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30.bin"/><Relationship Id="rId5" Type="http://schemas.openxmlformats.org/officeDocument/2006/relationships/oleObject" Target="../embeddings/oleObject129.bin"/><Relationship Id="rId4" Type="http://schemas.openxmlformats.org/officeDocument/2006/relationships/oleObject" Target="../embeddings/oleObject128.bin"/><Relationship Id="rId9" Type="http://schemas.openxmlformats.org/officeDocument/2006/relationships/oleObject" Target="../embeddings/oleObject13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Using The LIBOR Market Model to Price The Interest Rate Derivatives: A Recombining Binomial Tree Methodology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zh-TW" altLang="en-US" dirty="0" smtClean="0">
                <a:latin typeface="Times New Roman" pitchFamily="18" charset="0"/>
                <a:cs typeface="Times New Roman" pitchFamily="18" charset="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400684" cy="2172268"/>
          </a:xfrm>
        </p:spPr>
        <p:txBody>
          <a:bodyPr>
            <a:normAutofit/>
          </a:bodyPr>
          <a:lstStyle/>
          <a:p>
            <a:pPr marL="0" lv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defRPr/>
            </a:pPr>
            <a:r>
              <a:rPr lang="zh-TW" altLang="en-US" dirty="0" smtClean="0">
                <a:solidFill>
                  <a:schemeClr val="tx2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</a:rPr>
              <a:t>交通大學 財務金融研究所</a:t>
            </a:r>
            <a:r>
              <a:rPr lang="en-US" altLang="zh-TW" dirty="0" smtClean="0">
                <a:solidFill>
                  <a:schemeClr val="tx2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solidFill>
                  <a:schemeClr val="tx2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solidFill>
                  <a:schemeClr val="tx2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</a:rPr>
              <a:t>                    </a:t>
            </a:r>
            <a:r>
              <a:rPr lang="en-US" altLang="zh-TW" dirty="0" smtClean="0">
                <a:solidFill>
                  <a:schemeClr val="tx2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dirty="0" smtClean="0">
                <a:solidFill>
                  <a:schemeClr val="tx2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</a:rPr>
              <a:t>財務工程組</a:t>
            </a:r>
            <a:endParaRPr lang="en-US" altLang="zh-TW" dirty="0" smtClean="0">
              <a:solidFill>
                <a:schemeClr val="tx2">
                  <a:shade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0" lv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defRPr/>
            </a:pPr>
            <a:r>
              <a:rPr lang="zh-TW" altLang="en-US" dirty="0" smtClean="0">
                <a:solidFill>
                  <a:schemeClr val="tx2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</a:rPr>
              <a:t>研 究 生</a:t>
            </a:r>
            <a:r>
              <a:rPr lang="en-US" altLang="zh-TW" dirty="0" smtClean="0">
                <a:solidFill>
                  <a:schemeClr val="tx2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</a:rPr>
              <a:t>: </a:t>
            </a:r>
            <a:r>
              <a:rPr lang="zh-TW" altLang="en-US" dirty="0" smtClean="0">
                <a:solidFill>
                  <a:schemeClr val="tx2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</a:rPr>
              <a:t>何俊儒</a:t>
            </a:r>
            <a:endParaRPr lang="en-US" altLang="zh-TW" dirty="0" smtClean="0">
              <a:solidFill>
                <a:schemeClr val="tx2">
                  <a:shade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0" lv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defRPr/>
            </a:pPr>
            <a:r>
              <a:rPr lang="zh-TW" altLang="en-US" dirty="0" smtClean="0">
                <a:solidFill>
                  <a:schemeClr val="tx2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</a:rPr>
              <a:t>指導教授</a:t>
            </a:r>
            <a:r>
              <a:rPr lang="en-US" altLang="zh-TW" dirty="0" smtClean="0">
                <a:solidFill>
                  <a:schemeClr val="tx2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</a:rPr>
              <a:t>: </a:t>
            </a:r>
            <a:r>
              <a:rPr lang="zh-TW" altLang="en-US" dirty="0" smtClean="0">
                <a:solidFill>
                  <a:schemeClr val="tx2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</a:rPr>
              <a:t>鍾惠民  博士</a:t>
            </a:r>
            <a:endParaRPr lang="en-US" altLang="zh-TW" dirty="0" smtClean="0">
              <a:solidFill>
                <a:schemeClr val="tx2">
                  <a:shade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0" lv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defRPr/>
            </a:pPr>
            <a:r>
              <a:rPr lang="en-US" altLang="zh-TW" dirty="0" smtClean="0">
                <a:solidFill>
                  <a:schemeClr val="tx2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</a:rPr>
              <a:t>          </a:t>
            </a:r>
            <a:r>
              <a:rPr lang="zh-TW" altLang="en-US" dirty="0" smtClean="0">
                <a:solidFill>
                  <a:schemeClr val="tx2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</a:rPr>
              <a:t>戴天時  博士</a:t>
            </a:r>
            <a:endParaRPr lang="en-US" altLang="zh-TW" dirty="0" smtClean="0">
              <a:solidFill>
                <a:schemeClr val="tx2">
                  <a:shade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0" lv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defRPr/>
            </a:pPr>
            <a:endParaRPr lang="zh-TW" altLang="en-US" dirty="0" smtClean="0">
              <a:solidFill>
                <a:schemeClr val="tx2">
                  <a:shade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hlinkHover r:id="rId2" action="ppaction://hlinksldjump"/>
          </p:cNvPr>
          <p:cNvSpPr/>
          <p:nvPr/>
        </p:nvSpPr>
        <p:spPr>
          <a:xfrm>
            <a:off x="1785918" y="4000504"/>
            <a:ext cx="2571768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49342"/>
            <a:ext cx="8229600" cy="4325112"/>
          </a:xfrm>
        </p:spPr>
        <p:txBody>
          <a:bodyPr/>
          <a:lstStyle/>
          <a:p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Ho, Stapleton and </a:t>
            </a:r>
            <a:r>
              <a:rPr lang="en-US" altLang="zh-TW" b="1" dirty="0" err="1" smtClean="0">
                <a:latin typeface="Times New Roman" pitchFamily="18" charset="0"/>
                <a:cs typeface="Times New Roman" pitchFamily="18" charset="0"/>
              </a:rPr>
              <a:t>Subrahmanyam</a:t>
            </a:r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(1995) [HSS] suggest a general methodology for creating a recombining multi-variant binomial tree to approximate a multi-variant lognormal process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Our assumption about  LMM satisfies the conditions in the </a:t>
            </a:r>
            <a:r>
              <a:rPr lang="en-US" altLang="zh-TW" u="sng" dirty="0" smtClean="0">
                <a:latin typeface="Times New Roman" pitchFamily="18" charset="0"/>
                <a:cs typeface="Times New Roman" pitchFamily="18" charset="0"/>
              </a:rPr>
              <a:t>HSS methodology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and apply it into LMM</a:t>
            </a:r>
            <a:endParaRPr lang="zh-TW" alt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TW" altLang="en-US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304800" y="519098"/>
            <a:ext cx="86868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HSS Methodology</a:t>
            </a:r>
            <a:endParaRPr kumimoji="0" lang="zh-TW" alt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74736" y="54522"/>
            <a:ext cx="762000" cy="313509"/>
          </a:xfrm>
        </p:spPr>
        <p:txBody>
          <a:bodyPr/>
          <a:lstStyle/>
          <a:p>
            <a:fld id="{96652B35-718D-4E28-AFEB-B694A3B357E8}" type="slidenum">
              <a:rPr kumimoji="0" lang="en-US" smtClean="0"/>
              <a:pPr/>
              <a:t>10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304800" y="519098"/>
            <a:ext cx="86868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HSS Methodology</a:t>
            </a:r>
            <a:endParaRPr kumimoji="0" lang="zh-TW" alt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571868" y="4714884"/>
          <a:ext cx="1054443" cy="514350"/>
        </p:xfrm>
        <a:graphic>
          <a:graphicData uri="http://schemas.openxmlformats.org/presentationml/2006/ole">
            <p:oleObj spid="_x0000_s5123" name="Equation" r:id="rId4" imgW="469800" imgH="241200" progId="Equation.DSMT4">
              <p:embed/>
            </p:oleObj>
          </a:graphicData>
        </a:graphic>
      </p:graphicFrame>
      <p:cxnSp>
        <p:nvCxnSpPr>
          <p:cNvPr id="80" name="直線單箭頭接點 79"/>
          <p:cNvCxnSpPr/>
          <p:nvPr/>
        </p:nvCxnSpPr>
        <p:spPr>
          <a:xfrm>
            <a:off x="2357422" y="5177816"/>
            <a:ext cx="4519072" cy="239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接點 80"/>
          <p:cNvCxnSpPr/>
          <p:nvPr/>
        </p:nvCxnSpPr>
        <p:spPr>
          <a:xfrm>
            <a:off x="2357422" y="6143644"/>
            <a:ext cx="4519072" cy="2393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直線接點 81"/>
          <p:cNvCxnSpPr/>
          <p:nvPr/>
        </p:nvCxnSpPr>
        <p:spPr>
          <a:xfrm rot="16200000" flipH="1">
            <a:off x="2144391" y="5215256"/>
            <a:ext cx="429325" cy="8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接點 82"/>
          <p:cNvCxnSpPr/>
          <p:nvPr/>
        </p:nvCxnSpPr>
        <p:spPr>
          <a:xfrm rot="16200000" flipH="1">
            <a:off x="4357381" y="6216181"/>
            <a:ext cx="429325" cy="86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直線接點 83"/>
          <p:cNvCxnSpPr/>
          <p:nvPr/>
        </p:nvCxnSpPr>
        <p:spPr>
          <a:xfrm rot="16200000" flipH="1">
            <a:off x="2141584" y="6216605"/>
            <a:ext cx="431718" cy="43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直線接點 84"/>
          <p:cNvCxnSpPr/>
          <p:nvPr/>
        </p:nvCxnSpPr>
        <p:spPr>
          <a:xfrm rot="16200000" flipH="1">
            <a:off x="6658058" y="6215387"/>
            <a:ext cx="429325" cy="86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86" name="Object 7"/>
          <p:cNvGraphicFramePr>
            <a:graphicFrameLocks noChangeAspect="1"/>
          </p:cNvGraphicFramePr>
          <p:nvPr/>
        </p:nvGraphicFramePr>
        <p:xfrm>
          <a:off x="3171825" y="5748338"/>
          <a:ext cx="730250" cy="403225"/>
        </p:xfrm>
        <a:graphic>
          <a:graphicData uri="http://schemas.openxmlformats.org/presentationml/2006/ole">
            <p:oleObj spid="_x0000_s5124" name="Equation" r:id="rId5" imgW="393480" imgH="228600" progId="Equation.DSMT4">
              <p:embed/>
            </p:oleObj>
          </a:graphicData>
        </a:graphic>
      </p:graphicFrame>
      <p:graphicFrame>
        <p:nvGraphicFramePr>
          <p:cNvPr id="87" name="Object 8"/>
          <p:cNvGraphicFramePr>
            <a:graphicFrameLocks noChangeAspect="1"/>
          </p:cNvGraphicFramePr>
          <p:nvPr/>
        </p:nvGraphicFramePr>
        <p:xfrm>
          <a:off x="5276850" y="5729288"/>
          <a:ext cx="876300" cy="415925"/>
        </p:xfrm>
        <a:graphic>
          <a:graphicData uri="http://schemas.openxmlformats.org/presentationml/2006/ole">
            <p:oleObj spid="_x0000_s5125" name="Equation" r:id="rId6" imgW="457200" imgH="228600" progId="Equation.DSMT4">
              <p:embed/>
            </p:oleObj>
          </a:graphicData>
        </a:graphic>
      </p:graphicFrame>
      <p:sp>
        <p:nvSpPr>
          <p:cNvPr id="88" name="AutoShape 13"/>
          <p:cNvSpPr>
            <a:spLocks/>
          </p:cNvSpPr>
          <p:nvPr/>
        </p:nvSpPr>
        <p:spPr bwMode="auto">
          <a:xfrm rot="5400000">
            <a:off x="4474082" y="4026984"/>
            <a:ext cx="285752" cy="4519072"/>
          </a:xfrm>
          <a:prstGeom prst="rightBrace">
            <a:avLst>
              <a:gd name="adj1" fmla="val 83535"/>
              <a:gd name="adj2" fmla="val 51389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4256088" y="6400800"/>
          <a:ext cx="1268412" cy="385763"/>
        </p:xfrm>
        <a:graphic>
          <a:graphicData uri="http://schemas.openxmlformats.org/presentationml/2006/ole">
            <p:oleObj spid="_x0000_s5126" name="Equation" r:id="rId7" imgW="749160" imgH="228600" progId="Equation.DSMT4">
              <p:embed/>
            </p:oleObj>
          </a:graphicData>
        </a:graphic>
      </p:graphicFrame>
      <p:sp>
        <p:nvSpPr>
          <p:cNvPr id="90" name="文字方塊 89"/>
          <p:cNvSpPr txBox="1"/>
          <p:nvPr/>
        </p:nvSpPr>
        <p:spPr>
          <a:xfrm>
            <a:off x="571472" y="5572140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TIME                  0                                       1                                       2</a:t>
            </a:r>
            <a:endParaRPr lang="zh-TW" altLang="en-US" dirty="0"/>
          </a:p>
        </p:txBody>
      </p:sp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2071670" y="3084270"/>
          <a:ext cx="376605" cy="379034"/>
        </p:xfrm>
        <a:graphic>
          <a:graphicData uri="http://schemas.openxmlformats.org/presentationml/2006/ole">
            <p:oleObj spid="_x0000_s5127" name="Equation" r:id="rId8" imgW="215640" imgH="228600" progId="Equation.DSMT4">
              <p:embed/>
            </p:oleObj>
          </a:graphicData>
        </a:graphic>
      </p:graphicFrame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869461" y="4178478"/>
          <a:ext cx="1242249" cy="514350"/>
        </p:xfrm>
        <a:graphic>
          <a:graphicData uri="http://schemas.openxmlformats.org/presentationml/2006/ole">
            <p:oleObj spid="_x0000_s5122" name="Equation" r:id="rId9" imgW="444240" imgH="241200" progId="Equation.DSMT4">
              <p:embed/>
            </p:oleObj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4735363" y="2248858"/>
          <a:ext cx="836769" cy="428628"/>
        </p:xfrm>
        <a:graphic>
          <a:graphicData uri="http://schemas.openxmlformats.org/presentationml/2006/ole">
            <p:oleObj spid="_x0000_s5128" name="Equation" r:id="rId10" imgW="380880" imgH="241200" progId="Equation.DSMT4">
              <p:embed/>
            </p:oleObj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4714876" y="3024373"/>
          <a:ext cx="1548646" cy="438931"/>
        </p:xfrm>
        <a:graphic>
          <a:graphicData uri="http://schemas.openxmlformats.org/presentationml/2006/ole">
            <p:oleObj spid="_x0000_s5129" name="Equation" r:id="rId11" imgW="647640" imgH="241200" progId="Equation.DSMT4">
              <p:embed/>
            </p:oleObj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4725635" y="3820494"/>
          <a:ext cx="917935" cy="428628"/>
        </p:xfrm>
        <a:graphic>
          <a:graphicData uri="http://schemas.openxmlformats.org/presentationml/2006/ole">
            <p:oleObj spid="_x0000_s5130" name="Equation" r:id="rId12" imgW="393480" imgH="241200" progId="Equation.DSMT4">
              <p:embed/>
            </p:oleObj>
          </a:graphicData>
        </a:graphic>
      </p:graphicFrame>
      <p:cxnSp>
        <p:nvCxnSpPr>
          <p:cNvPr id="95" name="直線單箭頭接點 94"/>
          <p:cNvCxnSpPr/>
          <p:nvPr/>
        </p:nvCxnSpPr>
        <p:spPr>
          <a:xfrm flipV="1">
            <a:off x="2357422" y="4572008"/>
            <a:ext cx="2286016" cy="3509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接點 95"/>
          <p:cNvCxnSpPr/>
          <p:nvPr/>
        </p:nvCxnSpPr>
        <p:spPr>
          <a:xfrm rot="16200000" flipH="1">
            <a:off x="2144791" y="4572303"/>
            <a:ext cx="429325" cy="10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9" name="Object 15"/>
          <p:cNvGraphicFramePr>
            <a:graphicFrameLocks noChangeAspect="1"/>
          </p:cNvGraphicFramePr>
          <p:nvPr/>
        </p:nvGraphicFramePr>
        <p:xfrm>
          <a:off x="7000892" y="1428736"/>
          <a:ext cx="1053212" cy="462932"/>
        </p:xfrm>
        <a:graphic>
          <a:graphicData uri="http://schemas.openxmlformats.org/presentationml/2006/ole">
            <p:oleObj spid="_x0000_s5131" name="Equation" r:id="rId13" imgW="520560" imgH="241200" progId="Equation.DSMT4">
              <p:embed/>
            </p:oleObj>
          </a:graphicData>
        </a:graphic>
      </p:graphicFrame>
      <p:graphicFrame>
        <p:nvGraphicFramePr>
          <p:cNvPr id="100" name="Object 16"/>
          <p:cNvGraphicFramePr>
            <a:graphicFrameLocks noChangeAspect="1"/>
          </p:cNvGraphicFramePr>
          <p:nvPr/>
        </p:nvGraphicFramePr>
        <p:xfrm>
          <a:off x="6911742" y="2606048"/>
          <a:ext cx="1803662" cy="500066"/>
        </p:xfrm>
        <a:graphic>
          <a:graphicData uri="http://schemas.openxmlformats.org/presentationml/2006/ole">
            <p:oleObj spid="_x0000_s5132" name="Equation" r:id="rId14" imgW="825480" imgH="241200" progId="Equation.DSMT4">
              <p:embed/>
            </p:oleObj>
          </a:graphicData>
        </a:graphic>
      </p:graphicFrame>
      <p:graphicFrame>
        <p:nvGraphicFramePr>
          <p:cNvPr id="101" name="Object 17"/>
          <p:cNvGraphicFramePr>
            <a:graphicFrameLocks noChangeAspect="1"/>
          </p:cNvGraphicFramePr>
          <p:nvPr/>
        </p:nvGraphicFramePr>
        <p:xfrm>
          <a:off x="6978454" y="4749188"/>
          <a:ext cx="1165446" cy="500066"/>
        </p:xfrm>
        <a:graphic>
          <a:graphicData uri="http://schemas.openxmlformats.org/presentationml/2006/ole">
            <p:oleObj spid="_x0000_s5133" name="Equation" r:id="rId15" imgW="533160" imgH="241200" progId="Equation.DSMT4">
              <p:embed/>
            </p:oleObj>
          </a:graphicData>
        </a:graphic>
      </p:graphicFrame>
      <p:sp>
        <p:nvSpPr>
          <p:cNvPr id="103" name="投影片編號版面配置區 10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11</a:t>
            </a:fld>
            <a:endParaRPr kumimoji="0" lang="en-US"/>
          </a:p>
        </p:txBody>
      </p:sp>
      <p:cxnSp>
        <p:nvCxnSpPr>
          <p:cNvPr id="91" name="直線接點 90"/>
          <p:cNvCxnSpPr/>
          <p:nvPr/>
        </p:nvCxnSpPr>
        <p:spPr>
          <a:xfrm rot="5400000">
            <a:off x="2572528" y="3357565"/>
            <a:ext cx="4142612" cy="791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群組 92"/>
          <p:cNvGrpSpPr/>
          <p:nvPr/>
        </p:nvGrpSpPr>
        <p:grpSpPr>
          <a:xfrm>
            <a:off x="2428860" y="2525344"/>
            <a:ext cx="2259536" cy="1652340"/>
            <a:chOff x="2428860" y="2683558"/>
            <a:chExt cx="1687867" cy="1652340"/>
          </a:xfrm>
        </p:grpSpPr>
        <p:grpSp>
          <p:nvGrpSpPr>
            <p:cNvPr id="94" name="群組 6"/>
            <p:cNvGrpSpPr/>
            <p:nvPr/>
          </p:nvGrpSpPr>
          <p:grpSpPr>
            <a:xfrm>
              <a:off x="2428860" y="3109212"/>
              <a:ext cx="858579" cy="838555"/>
              <a:chOff x="1643042" y="4857760"/>
              <a:chExt cx="785818" cy="714380"/>
            </a:xfrm>
          </p:grpSpPr>
          <p:cxnSp>
            <p:nvCxnSpPr>
              <p:cNvPr id="107" name="直線單箭頭接點 4"/>
              <p:cNvCxnSpPr/>
              <p:nvPr/>
            </p:nvCxnSpPr>
            <p:spPr>
              <a:xfrm flipV="1">
                <a:off x="1643042" y="4857760"/>
                <a:ext cx="762533" cy="363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08" name="直線單箭頭接點 5"/>
              <p:cNvCxnSpPr/>
              <p:nvPr/>
            </p:nvCxnSpPr>
            <p:spPr>
              <a:xfrm>
                <a:off x="1643042" y="5221000"/>
                <a:ext cx="785818" cy="35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97" name="群組 10"/>
            <p:cNvGrpSpPr/>
            <p:nvPr/>
          </p:nvGrpSpPr>
          <p:grpSpPr>
            <a:xfrm>
              <a:off x="3258148" y="3497343"/>
              <a:ext cx="858579" cy="838555"/>
              <a:chOff x="1643042" y="4857760"/>
              <a:chExt cx="785818" cy="714380"/>
            </a:xfrm>
          </p:grpSpPr>
          <p:cxnSp>
            <p:nvCxnSpPr>
              <p:cNvPr id="105" name="直線單箭頭接點 17"/>
              <p:cNvCxnSpPr/>
              <p:nvPr/>
            </p:nvCxnSpPr>
            <p:spPr>
              <a:xfrm flipV="1">
                <a:off x="1643042" y="4857760"/>
                <a:ext cx="762533" cy="363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06" name="直線單箭頭接點 18"/>
              <p:cNvCxnSpPr/>
              <p:nvPr/>
            </p:nvCxnSpPr>
            <p:spPr>
              <a:xfrm>
                <a:off x="1643042" y="5221000"/>
                <a:ext cx="785818" cy="35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98" name="群組 13"/>
            <p:cNvGrpSpPr/>
            <p:nvPr/>
          </p:nvGrpSpPr>
          <p:grpSpPr>
            <a:xfrm>
              <a:off x="3256946" y="2683558"/>
              <a:ext cx="858579" cy="838555"/>
              <a:chOff x="1643042" y="4857760"/>
              <a:chExt cx="785818" cy="714380"/>
            </a:xfrm>
          </p:grpSpPr>
          <p:cxnSp>
            <p:nvCxnSpPr>
              <p:cNvPr id="102" name="直線單箭頭接點 15"/>
              <p:cNvCxnSpPr/>
              <p:nvPr/>
            </p:nvCxnSpPr>
            <p:spPr>
              <a:xfrm flipV="1">
                <a:off x="1643042" y="4857760"/>
                <a:ext cx="762533" cy="363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04" name="直線單箭頭接點 16"/>
              <p:cNvCxnSpPr/>
              <p:nvPr/>
            </p:nvCxnSpPr>
            <p:spPr>
              <a:xfrm>
                <a:off x="1643042" y="5221000"/>
                <a:ext cx="785818" cy="35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50" name="直線接點 149"/>
          <p:cNvCxnSpPr/>
          <p:nvPr/>
        </p:nvCxnSpPr>
        <p:spPr>
          <a:xfrm rot="5400000">
            <a:off x="4787108" y="3356768"/>
            <a:ext cx="4143404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5" name="群組 174"/>
          <p:cNvGrpSpPr/>
          <p:nvPr/>
        </p:nvGrpSpPr>
        <p:grpSpPr>
          <a:xfrm>
            <a:off x="2428860" y="1677355"/>
            <a:ext cx="4436961" cy="3338884"/>
            <a:chOff x="2446386" y="1785927"/>
            <a:chExt cx="4208399" cy="3338884"/>
          </a:xfrm>
        </p:grpSpPr>
        <p:cxnSp>
          <p:nvCxnSpPr>
            <p:cNvPr id="176" name="直線單箭頭接點 175"/>
            <p:cNvCxnSpPr/>
            <p:nvPr/>
          </p:nvCxnSpPr>
          <p:spPr>
            <a:xfrm flipV="1">
              <a:off x="5563254" y="4286256"/>
              <a:ext cx="1059187" cy="4263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77" name="直線單箭頭接點 176"/>
            <p:cNvCxnSpPr/>
            <p:nvPr/>
          </p:nvCxnSpPr>
          <p:spPr>
            <a:xfrm>
              <a:off x="5563254" y="4712635"/>
              <a:ext cx="1091531" cy="4121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78" name="直線單箭頭接點 4"/>
            <p:cNvCxnSpPr/>
            <p:nvPr/>
          </p:nvCxnSpPr>
          <p:spPr>
            <a:xfrm flipV="1">
              <a:off x="2446386" y="3071810"/>
              <a:ext cx="1037521" cy="4263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79" name="直線單箭頭接點 5"/>
            <p:cNvCxnSpPr/>
            <p:nvPr/>
          </p:nvCxnSpPr>
          <p:spPr>
            <a:xfrm>
              <a:off x="2446386" y="3498189"/>
              <a:ext cx="1069203" cy="4121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0" name="直線單箭頭接點 179"/>
            <p:cNvCxnSpPr/>
            <p:nvPr/>
          </p:nvCxnSpPr>
          <p:spPr>
            <a:xfrm flipV="1">
              <a:off x="3479113" y="3459941"/>
              <a:ext cx="1037521" cy="4263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1" name="直線單箭頭接點 180"/>
            <p:cNvCxnSpPr/>
            <p:nvPr/>
          </p:nvCxnSpPr>
          <p:spPr>
            <a:xfrm>
              <a:off x="3479113" y="3886320"/>
              <a:ext cx="1069203" cy="4121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2" name="直線單箭頭接點 181"/>
            <p:cNvCxnSpPr/>
            <p:nvPr/>
          </p:nvCxnSpPr>
          <p:spPr>
            <a:xfrm flipV="1">
              <a:off x="3477616" y="2646156"/>
              <a:ext cx="1037521" cy="4263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3" name="直線單箭頭接點 182"/>
            <p:cNvCxnSpPr/>
            <p:nvPr/>
          </p:nvCxnSpPr>
          <p:spPr>
            <a:xfrm>
              <a:off x="3477616" y="3072535"/>
              <a:ext cx="1069203" cy="4121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4" name="直線單箭頭接點 183"/>
            <p:cNvCxnSpPr/>
            <p:nvPr/>
          </p:nvCxnSpPr>
          <p:spPr>
            <a:xfrm flipV="1">
              <a:off x="4508537" y="3048920"/>
              <a:ext cx="1037521" cy="4263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5" name="直線單箭頭接點 184"/>
            <p:cNvCxnSpPr/>
            <p:nvPr/>
          </p:nvCxnSpPr>
          <p:spPr>
            <a:xfrm>
              <a:off x="4508537" y="3475299"/>
              <a:ext cx="1069203" cy="4121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6" name="直線單箭頭接點 185"/>
            <p:cNvCxnSpPr/>
            <p:nvPr/>
          </p:nvCxnSpPr>
          <p:spPr>
            <a:xfrm flipV="1">
              <a:off x="4509809" y="2226694"/>
              <a:ext cx="1037521" cy="4263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7" name="直線單箭頭接點 186"/>
            <p:cNvCxnSpPr/>
            <p:nvPr/>
          </p:nvCxnSpPr>
          <p:spPr>
            <a:xfrm>
              <a:off x="4509809" y="2653073"/>
              <a:ext cx="1069203" cy="4121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8" name="直線單箭頭接點 187"/>
            <p:cNvCxnSpPr/>
            <p:nvPr/>
          </p:nvCxnSpPr>
          <p:spPr>
            <a:xfrm flipV="1">
              <a:off x="4533970" y="3872116"/>
              <a:ext cx="1037521" cy="4263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9" name="直線單箭頭接點 188"/>
            <p:cNvCxnSpPr/>
            <p:nvPr/>
          </p:nvCxnSpPr>
          <p:spPr>
            <a:xfrm>
              <a:off x="4533970" y="4298495"/>
              <a:ext cx="1069203" cy="4121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90" name="直線單箭頭接點 189"/>
            <p:cNvCxnSpPr/>
            <p:nvPr/>
          </p:nvCxnSpPr>
          <p:spPr>
            <a:xfrm flipV="1">
              <a:off x="5480802" y="1785927"/>
              <a:ext cx="1166580" cy="4657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91" name="直線單箭頭接點 190"/>
            <p:cNvCxnSpPr/>
            <p:nvPr/>
          </p:nvCxnSpPr>
          <p:spPr>
            <a:xfrm>
              <a:off x="5556797" y="2212305"/>
              <a:ext cx="1069203" cy="4121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92" name="直線單箭頭接點 191"/>
            <p:cNvCxnSpPr/>
            <p:nvPr/>
          </p:nvCxnSpPr>
          <p:spPr>
            <a:xfrm flipV="1">
              <a:off x="5556797" y="2624481"/>
              <a:ext cx="1037521" cy="4263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93" name="直線單箭頭接點 192"/>
            <p:cNvCxnSpPr/>
            <p:nvPr/>
          </p:nvCxnSpPr>
          <p:spPr>
            <a:xfrm>
              <a:off x="5556797" y="3050860"/>
              <a:ext cx="1069203" cy="4121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94" name="直線單箭頭接點 193"/>
            <p:cNvCxnSpPr/>
            <p:nvPr/>
          </p:nvCxnSpPr>
          <p:spPr>
            <a:xfrm flipV="1">
              <a:off x="5556795" y="3424192"/>
              <a:ext cx="1037521" cy="4263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95" name="直線單箭頭接點 194"/>
            <p:cNvCxnSpPr/>
            <p:nvPr/>
          </p:nvCxnSpPr>
          <p:spPr>
            <a:xfrm>
              <a:off x="5556795" y="3850571"/>
              <a:ext cx="1069203" cy="4121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aphicFrame>
        <p:nvGraphicFramePr>
          <p:cNvPr id="5134" name="Object 14"/>
          <p:cNvGraphicFramePr>
            <a:graphicFrameLocks noChangeAspect="1"/>
          </p:cNvGraphicFramePr>
          <p:nvPr/>
        </p:nvGraphicFramePr>
        <p:xfrm>
          <a:off x="2571736" y="2285995"/>
          <a:ext cx="1735646" cy="428625"/>
        </p:xfrm>
        <a:graphic>
          <a:graphicData uri="http://schemas.openxmlformats.org/presentationml/2006/ole">
            <p:oleObj spid="_x0000_s5134" name="Equation" r:id="rId16" imgW="927000" imgH="241200" progId="Equation.DSMT4">
              <p:embed/>
            </p:oleObj>
          </a:graphicData>
        </a:graphic>
      </p:graphicFrame>
      <p:graphicFrame>
        <p:nvGraphicFramePr>
          <p:cNvPr id="5135" name="Object 15"/>
          <p:cNvGraphicFramePr>
            <a:graphicFrameLocks noChangeAspect="1"/>
          </p:cNvGraphicFramePr>
          <p:nvPr/>
        </p:nvGraphicFramePr>
        <p:xfrm>
          <a:off x="4929190" y="1142984"/>
          <a:ext cx="1713888" cy="428625"/>
        </p:xfrm>
        <a:graphic>
          <a:graphicData uri="http://schemas.openxmlformats.org/presentationml/2006/ole">
            <p:oleObj spid="_x0000_s5135" name="Equation" r:id="rId17" imgW="914400" imgH="241200" progId="Equation.DSMT4">
              <p:embed/>
            </p:oleObj>
          </a:graphicData>
        </a:graphic>
      </p:graphicFrame>
      <p:graphicFrame>
        <p:nvGraphicFramePr>
          <p:cNvPr id="5136" name="Object 16"/>
          <p:cNvGraphicFramePr>
            <a:graphicFrameLocks noChangeAspect="1"/>
          </p:cNvGraphicFramePr>
          <p:nvPr/>
        </p:nvGraphicFramePr>
        <p:xfrm>
          <a:off x="4448175" y="2214563"/>
          <a:ext cx="458788" cy="415925"/>
        </p:xfrm>
        <a:graphic>
          <a:graphicData uri="http://schemas.openxmlformats.org/presentationml/2006/ole">
            <p:oleObj spid="_x0000_s5136" name="Equation" r:id="rId18" imgW="266400" imgH="241200" progId="Equation.DSMT4">
              <p:embed/>
            </p:oleObj>
          </a:graphicData>
        </a:graphic>
      </p:graphicFrame>
      <p:graphicFrame>
        <p:nvGraphicFramePr>
          <p:cNvPr id="5137" name="Object 17"/>
          <p:cNvGraphicFramePr>
            <a:graphicFrameLocks noChangeAspect="1"/>
          </p:cNvGraphicFramePr>
          <p:nvPr/>
        </p:nvGraphicFramePr>
        <p:xfrm>
          <a:off x="4440238" y="2941638"/>
          <a:ext cx="436562" cy="415925"/>
        </p:xfrm>
        <a:graphic>
          <a:graphicData uri="http://schemas.openxmlformats.org/presentationml/2006/ole">
            <p:oleObj spid="_x0000_s5137" name="Equation" r:id="rId19" imgW="253800" imgH="241200" progId="Equation.DSMT4">
              <p:embed/>
            </p:oleObj>
          </a:graphicData>
        </a:graphic>
      </p:graphicFrame>
      <p:graphicFrame>
        <p:nvGraphicFramePr>
          <p:cNvPr id="5138" name="Object 18"/>
          <p:cNvGraphicFramePr>
            <a:graphicFrameLocks noChangeAspect="1"/>
          </p:cNvGraphicFramePr>
          <p:nvPr/>
        </p:nvGraphicFramePr>
        <p:xfrm>
          <a:off x="4440238" y="3798888"/>
          <a:ext cx="479425" cy="415925"/>
        </p:xfrm>
        <a:graphic>
          <a:graphicData uri="http://schemas.openxmlformats.org/presentationml/2006/ole">
            <p:oleObj spid="_x0000_s5138" name="Equation" r:id="rId20" imgW="279360" imgH="241200" progId="Equation.DSMT4">
              <p:embed/>
            </p:oleObj>
          </a:graphicData>
        </a:graphic>
      </p:graphicFrame>
      <p:sp>
        <p:nvSpPr>
          <p:cNvPr id="216" name="弧形 215"/>
          <p:cNvSpPr/>
          <p:nvPr/>
        </p:nvSpPr>
        <p:spPr>
          <a:xfrm rot="19099529">
            <a:off x="1698876" y="3211596"/>
            <a:ext cx="2000264" cy="714380"/>
          </a:xfrm>
          <a:prstGeom prst="arc">
            <a:avLst>
              <a:gd name="adj1" fmla="val 16200000"/>
              <a:gd name="adj2" fmla="val 28856"/>
            </a:avLst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7" name="弧形 216"/>
          <p:cNvSpPr/>
          <p:nvPr/>
        </p:nvSpPr>
        <p:spPr>
          <a:xfrm rot="19099529">
            <a:off x="4985024" y="2003330"/>
            <a:ext cx="2000264" cy="714380"/>
          </a:xfrm>
          <a:prstGeom prst="arc">
            <a:avLst>
              <a:gd name="adj1" fmla="val 16200000"/>
              <a:gd name="adj2" fmla="val 28856"/>
            </a:avLst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5139" name="Object 19"/>
          <p:cNvGraphicFramePr>
            <a:graphicFrameLocks noChangeAspect="1"/>
          </p:cNvGraphicFramePr>
          <p:nvPr/>
        </p:nvGraphicFramePr>
        <p:xfrm>
          <a:off x="2952739" y="5429264"/>
          <a:ext cx="1119195" cy="428628"/>
        </p:xfrm>
        <a:graphic>
          <a:graphicData uri="http://schemas.openxmlformats.org/presentationml/2006/ole">
            <p:oleObj spid="_x0000_s5139" name="Equation" r:id="rId21" imgW="596880" imgH="228600" progId="Equation.DSMT4">
              <p:embed/>
            </p:oleObj>
          </a:graphicData>
        </a:graphic>
      </p:graphicFrame>
      <p:graphicFrame>
        <p:nvGraphicFramePr>
          <p:cNvPr id="5140" name="Object 20"/>
          <p:cNvGraphicFramePr>
            <a:graphicFrameLocks noChangeAspect="1"/>
          </p:cNvGraphicFramePr>
          <p:nvPr/>
        </p:nvGraphicFramePr>
        <p:xfrm>
          <a:off x="5000628" y="5429264"/>
          <a:ext cx="1500198" cy="428628"/>
        </p:xfrm>
        <a:graphic>
          <a:graphicData uri="http://schemas.openxmlformats.org/presentationml/2006/ole">
            <p:oleObj spid="_x0000_s5140" name="Equation" r:id="rId22" imgW="799920" imgH="228600" progId="Equation.DSMT4">
              <p:embed/>
            </p:oleObj>
          </a:graphicData>
        </a:graphic>
      </p:graphicFrame>
      <p:graphicFrame>
        <p:nvGraphicFramePr>
          <p:cNvPr id="5141" name="Object 21"/>
          <p:cNvGraphicFramePr>
            <a:graphicFrameLocks noChangeAspect="1"/>
          </p:cNvGraphicFramePr>
          <p:nvPr/>
        </p:nvGraphicFramePr>
        <p:xfrm>
          <a:off x="6927870" y="1571612"/>
          <a:ext cx="501650" cy="415925"/>
        </p:xfrm>
        <a:graphic>
          <a:graphicData uri="http://schemas.openxmlformats.org/presentationml/2006/ole">
            <p:oleObj spid="_x0000_s5141" name="Equation" r:id="rId23" imgW="291960" imgH="241200" progId="Equation.DSMT4">
              <p:embed/>
            </p:oleObj>
          </a:graphicData>
        </a:graphic>
      </p:graphicFrame>
      <p:graphicFrame>
        <p:nvGraphicFramePr>
          <p:cNvPr id="5142" name="Object 22"/>
          <p:cNvGraphicFramePr>
            <a:graphicFrameLocks noChangeAspect="1"/>
          </p:cNvGraphicFramePr>
          <p:nvPr/>
        </p:nvGraphicFramePr>
        <p:xfrm>
          <a:off x="6940550" y="2357438"/>
          <a:ext cx="479425" cy="415925"/>
        </p:xfrm>
        <a:graphic>
          <a:graphicData uri="http://schemas.openxmlformats.org/presentationml/2006/ole">
            <p:oleObj spid="_x0000_s5142" name="Equation" r:id="rId24" imgW="279360" imgH="241200" progId="Equation.DSMT4">
              <p:embed/>
            </p:oleObj>
          </a:graphicData>
        </a:graphic>
      </p:graphicFrame>
      <p:graphicFrame>
        <p:nvGraphicFramePr>
          <p:cNvPr id="5143" name="Object 23"/>
          <p:cNvGraphicFramePr>
            <a:graphicFrameLocks noChangeAspect="1"/>
          </p:cNvGraphicFramePr>
          <p:nvPr/>
        </p:nvGraphicFramePr>
        <p:xfrm>
          <a:off x="6929454" y="3227389"/>
          <a:ext cx="501650" cy="415925"/>
        </p:xfrm>
        <a:graphic>
          <a:graphicData uri="http://schemas.openxmlformats.org/presentationml/2006/ole">
            <p:oleObj spid="_x0000_s5143" name="Equation" r:id="rId25" imgW="291960" imgH="241200" progId="Equation.DSMT4">
              <p:embed/>
            </p:oleObj>
          </a:graphicData>
        </a:graphic>
      </p:graphicFrame>
      <p:graphicFrame>
        <p:nvGraphicFramePr>
          <p:cNvPr id="5144" name="Object 24"/>
          <p:cNvGraphicFramePr>
            <a:graphicFrameLocks noChangeAspect="1"/>
          </p:cNvGraphicFramePr>
          <p:nvPr/>
        </p:nvGraphicFramePr>
        <p:xfrm>
          <a:off x="6937375" y="4013200"/>
          <a:ext cx="481013" cy="415925"/>
        </p:xfrm>
        <a:graphic>
          <a:graphicData uri="http://schemas.openxmlformats.org/presentationml/2006/ole">
            <p:oleObj spid="_x0000_s5144" name="Equation" r:id="rId26" imgW="279360" imgH="241200" progId="Equation.DSMT4">
              <p:embed/>
            </p:oleObj>
          </a:graphicData>
        </a:graphic>
      </p:graphicFrame>
      <p:graphicFrame>
        <p:nvGraphicFramePr>
          <p:cNvPr id="5145" name="Object 25"/>
          <p:cNvGraphicFramePr>
            <a:graphicFrameLocks noChangeAspect="1"/>
          </p:cNvGraphicFramePr>
          <p:nvPr/>
        </p:nvGraphicFramePr>
        <p:xfrm>
          <a:off x="6929454" y="4786322"/>
          <a:ext cx="501650" cy="415925"/>
        </p:xfrm>
        <a:graphic>
          <a:graphicData uri="http://schemas.openxmlformats.org/presentationml/2006/ole">
            <p:oleObj spid="_x0000_s5145" name="Equation" r:id="rId27" imgW="291960" imgH="241200" progId="Equation.DSMT4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216" grpId="0" animBg="1"/>
      <p:bldP spid="2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群組 5"/>
          <p:cNvGrpSpPr/>
          <p:nvPr/>
        </p:nvGrpSpPr>
        <p:grpSpPr>
          <a:xfrm>
            <a:off x="1312221" y="3214686"/>
            <a:ext cx="6538877" cy="1071570"/>
            <a:chOff x="1087438" y="1285860"/>
            <a:chExt cx="6589712" cy="1249379"/>
          </a:xfrm>
        </p:grpSpPr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1895475" y="1870076"/>
              <a:ext cx="532606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8" name="群組 25"/>
            <p:cNvGrpSpPr/>
            <p:nvPr/>
          </p:nvGrpSpPr>
          <p:grpSpPr>
            <a:xfrm>
              <a:off x="1087438" y="1285860"/>
              <a:ext cx="6589712" cy="1249379"/>
              <a:chOff x="1087438" y="1285860"/>
              <a:chExt cx="6589712" cy="1249379"/>
            </a:xfrm>
          </p:grpSpPr>
          <p:sp>
            <p:nvSpPr>
              <p:cNvPr id="9" name="Line 6"/>
              <p:cNvSpPr>
                <a:spLocks noChangeShapeType="1"/>
              </p:cNvSpPr>
              <p:nvPr/>
            </p:nvSpPr>
            <p:spPr bwMode="auto">
              <a:xfrm>
                <a:off x="1895475" y="1673226"/>
                <a:ext cx="0" cy="39370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>
                <a:off x="5248275" y="1673226"/>
                <a:ext cx="1587" cy="39370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/>
            </p:nvSpPr>
            <p:spPr bwMode="auto">
              <a:xfrm>
                <a:off x="7221538" y="1673226"/>
                <a:ext cx="0" cy="39370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12" name="群組 24"/>
              <p:cNvGrpSpPr/>
              <p:nvPr/>
            </p:nvGrpSpPr>
            <p:grpSpPr>
              <a:xfrm>
                <a:off x="1087438" y="1285860"/>
                <a:ext cx="6589712" cy="1249379"/>
                <a:chOff x="1087438" y="1285860"/>
                <a:chExt cx="6589712" cy="1249379"/>
              </a:xfrm>
            </p:grpSpPr>
            <p:sp>
              <p:nvSpPr>
                <p:cNvPr id="13" name="Line 7"/>
                <p:cNvSpPr>
                  <a:spLocks noChangeShapeType="1"/>
                </p:cNvSpPr>
                <p:nvPr/>
              </p:nvSpPr>
              <p:spPr bwMode="auto">
                <a:xfrm>
                  <a:off x="3473450" y="1722438"/>
                  <a:ext cx="1587" cy="295275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087438" y="1943101"/>
                  <a:ext cx="6589712" cy="59213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altLang="zh-TW" sz="2000" dirty="0" smtClean="0">
                      <a:latin typeface="Times New Roman" pitchFamily="18" charset="0"/>
                      <a:ea typeface="標楷體" pitchFamily="65" charset="-120"/>
                      <a:cs typeface="Times New Roman" pitchFamily="18" charset="0"/>
                    </a:rPr>
                    <a:t>Time </a:t>
                  </a:r>
                  <a:r>
                    <a:rPr lang="zh-TW" altLang="en-US" sz="1200" dirty="0" smtClean="0">
                      <a:latin typeface="Times New Roman" pitchFamily="18" charset="0"/>
                      <a:ea typeface="標楷體" pitchFamily="65" charset="-120"/>
                      <a:cs typeface="Times New Roman" pitchFamily="18" charset="0"/>
                    </a:rPr>
                    <a:t> </a:t>
                  </a:r>
                  <a:r>
                    <a:rPr lang="en-US" altLang="zh-TW" sz="2000" dirty="0">
                      <a:latin typeface="Times New Roman" pitchFamily="18" charset="0"/>
                      <a:ea typeface="標楷體" pitchFamily="65" charset="-120"/>
                      <a:cs typeface="Times New Roman" pitchFamily="18" charset="0"/>
                    </a:rPr>
                    <a:t>0           </a:t>
                  </a:r>
                  <a:r>
                    <a:rPr lang="en-US" altLang="zh-TW" sz="2000" dirty="0" smtClean="0">
                      <a:latin typeface="Times New Roman" pitchFamily="18" charset="0"/>
                      <a:ea typeface="標楷體" pitchFamily="65" charset="-120"/>
                      <a:cs typeface="Times New Roman" pitchFamily="18" charset="0"/>
                    </a:rPr>
                    <a:t>            1y                        2y                            3y</a:t>
                  </a:r>
                  <a:endParaRPr lang="en-US" altLang="zh-TW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6" name="AutoShape 13"/>
                <p:cNvSpPr>
                  <a:spLocks/>
                </p:cNvSpPr>
                <p:nvPr/>
              </p:nvSpPr>
              <p:spPr bwMode="auto">
                <a:xfrm rot="5400000" flipH="1">
                  <a:off x="6107503" y="641740"/>
                  <a:ext cx="256394" cy="1973262"/>
                </a:xfrm>
                <a:prstGeom prst="rightBrace">
                  <a:avLst>
                    <a:gd name="adj1" fmla="val 83535"/>
                    <a:gd name="adj2" fmla="val 51389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7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5791201" y="2168526"/>
                  <a:ext cx="995378" cy="26034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altLang="zh-TW" dirty="0" smtClean="0">
                      <a:latin typeface="Times New Roman" pitchFamily="18" charset="0"/>
                      <a:ea typeface="標楷體" pitchFamily="65" charset="-120"/>
                      <a:cs typeface="Times New Roman" pitchFamily="18" charset="0"/>
                    </a:rPr>
                    <a:t>one year</a:t>
                  </a:r>
                  <a:endParaRPr lang="zh-TW" altLang="en-US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9" name="文字方塊 18"/>
                <p:cNvSpPr txBox="1"/>
                <p:nvPr/>
              </p:nvSpPr>
              <p:spPr>
                <a:xfrm>
                  <a:off x="1663385" y="1285860"/>
                  <a:ext cx="1190209" cy="4306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i="1" dirty="0" smtClean="0">
                      <a:latin typeface="Times New Roman" pitchFamily="18" charset="0"/>
                      <a:cs typeface="Times New Roman" pitchFamily="18" charset="0"/>
                    </a:rPr>
                    <a:t>f (0;2,3)</a:t>
                  </a:r>
                  <a:endParaRPr lang="zh-TW" altLang="en-US" i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642910" y="1426440"/>
            <a:ext cx="8229600" cy="4325112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We  apply this methodology into the LMM and make some change to satisfy our conventions</a:t>
            </a:r>
            <a:br>
              <a:rPr lang="en-US" altLang="zh-TW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Let  </a:t>
            </a:r>
            <a:r>
              <a:rPr lang="en-US" altLang="zh-TW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TW" i="1" baseline="-25000" dirty="0" err="1" smtClean="0">
                <a:latin typeface="Times New Roman" pitchFamily="18" charset="0"/>
                <a:cs typeface="Times New Roman" pitchFamily="18" charset="0"/>
              </a:rPr>
              <a:t>t,r</a:t>
            </a:r>
            <a:r>
              <a:rPr lang="en-US" altLang="zh-TW" b="1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altLang="zh-TW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i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 ,T</a:t>
            </a:r>
            <a:r>
              <a:rPr lang="en-US" altLang="zh-TW" i="1" baseline="-25000" dirty="0" smtClean="0">
                <a:latin typeface="Times New Roman" pitchFamily="18" charset="0"/>
                <a:cs typeface="Times New Roman" pitchFamily="18" charset="0"/>
              </a:rPr>
              <a:t>n+1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zh-TW" i="1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 ,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TW" i="1" baseline="-25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altLang="zh-TW" b="1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altLang="zh-TW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i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 ,T</a:t>
            </a:r>
            <a:r>
              <a:rPr lang="en-US" altLang="zh-TW" i="1" baseline="-25000" dirty="0" smtClean="0">
                <a:latin typeface="Times New Roman" pitchFamily="18" charset="0"/>
                <a:cs typeface="Times New Roman" pitchFamily="18" charset="0"/>
              </a:rPr>
              <a:t>n+1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   Ex:</a:t>
            </a: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We have the following propositions</a:t>
            </a:r>
            <a:endParaRPr lang="zh-TW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143900" y="145148"/>
            <a:ext cx="762000" cy="365760"/>
          </a:xfrm>
        </p:spPr>
        <p:txBody>
          <a:bodyPr/>
          <a:lstStyle/>
          <a:p>
            <a:fld id="{96652B35-718D-4E28-AFEB-B694A3B357E8}" type="slidenum">
              <a:rPr kumimoji="0" lang="en-US" smtClean="0"/>
              <a:pPr/>
              <a:t>12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00034" y="571480"/>
            <a:ext cx="4559261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altLang="zh-TW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Proposition 1</a:t>
            </a:r>
            <a:endParaRPr lang="zh-TW" alt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428625" y="1546243"/>
            <a:ext cx="8229600" cy="4525963"/>
          </a:xfrm>
          <a:prstGeom prst="rect">
            <a:avLst/>
          </a:prstGeom>
        </p:spPr>
        <p:txBody>
          <a:bodyPr/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For the forward LIBOR rate which follows the lognormal distribution, we can choose the proper up and down movements to determine the </a:t>
            </a:r>
            <a:r>
              <a:rPr kumimoji="0" lang="en-US" altLang="zh-TW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i-th</a:t>
            </a: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period of the    -maturity forward LIBOR rate and have the form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charset="0"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where</a:t>
            </a:r>
            <a:endParaRPr kumimoji="0" lang="zh-TW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zh-TW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1643042" y="3643314"/>
          <a:ext cx="6786610" cy="526321"/>
        </p:xfrm>
        <a:graphic>
          <a:graphicData uri="http://schemas.openxmlformats.org/presentationml/2006/ole">
            <p:oleObj spid="_x0000_s8194" name="Equation" r:id="rId3" imgW="3111480" imgH="241200" progId="Equation.DSMT4">
              <p:embed/>
            </p:oleObj>
          </a:graphicData>
        </a:graphic>
      </p:graphicFrame>
      <p:graphicFrame>
        <p:nvGraphicFramePr>
          <p:cNvPr id="8195" name="Object 4"/>
          <p:cNvGraphicFramePr>
            <a:graphicFrameLocks noChangeAspect="1"/>
          </p:cNvGraphicFramePr>
          <p:nvPr/>
        </p:nvGraphicFramePr>
        <p:xfrm>
          <a:off x="2000232" y="4286256"/>
          <a:ext cx="5203460" cy="2182808"/>
        </p:xfrm>
        <a:graphic>
          <a:graphicData uri="http://schemas.openxmlformats.org/presentationml/2006/ole">
            <p:oleObj spid="_x0000_s8195" name="Equation" r:id="rId4" imgW="2844720" imgH="1193760" progId="Equation.DSMT4">
              <p:embed/>
            </p:oleObj>
          </a:graphicData>
        </a:graphic>
      </p:graphicFrame>
      <p:graphicFrame>
        <p:nvGraphicFramePr>
          <p:cNvPr id="8196" name="Object 2"/>
          <p:cNvGraphicFramePr>
            <a:graphicFrameLocks noChangeAspect="1"/>
          </p:cNvGraphicFramePr>
          <p:nvPr/>
        </p:nvGraphicFramePr>
        <p:xfrm>
          <a:off x="1357290" y="2873825"/>
          <a:ext cx="377054" cy="522290"/>
        </p:xfrm>
        <a:graphic>
          <a:graphicData uri="http://schemas.openxmlformats.org/presentationml/2006/ole">
            <p:oleObj spid="_x0000_s8196" name="Equation" r:id="rId5" imgW="164880" imgH="228600" progId="Equation.DSMT4">
              <p:embed/>
            </p:oleObj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13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直線接點 47"/>
          <p:cNvCxnSpPr/>
          <p:nvPr/>
        </p:nvCxnSpPr>
        <p:spPr>
          <a:xfrm>
            <a:off x="2236212" y="6143644"/>
            <a:ext cx="4357718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直線接點 48"/>
          <p:cNvCxnSpPr/>
          <p:nvPr/>
        </p:nvCxnSpPr>
        <p:spPr>
          <a:xfrm rot="5400000">
            <a:off x="4237667" y="6143247"/>
            <a:ext cx="284958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直線接點 49"/>
          <p:cNvCxnSpPr/>
          <p:nvPr/>
        </p:nvCxnSpPr>
        <p:spPr>
          <a:xfrm rot="5400000">
            <a:off x="2093336" y="6143644"/>
            <a:ext cx="286546" cy="79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直線接點 50"/>
          <p:cNvCxnSpPr/>
          <p:nvPr/>
        </p:nvCxnSpPr>
        <p:spPr>
          <a:xfrm rot="5400000">
            <a:off x="6450657" y="6142453"/>
            <a:ext cx="284958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52" name="Object 7"/>
          <p:cNvGraphicFramePr>
            <a:graphicFrameLocks noChangeAspect="1"/>
          </p:cNvGraphicFramePr>
          <p:nvPr/>
        </p:nvGraphicFramePr>
        <p:xfrm>
          <a:off x="3093468" y="5640076"/>
          <a:ext cx="877897" cy="511487"/>
        </p:xfrm>
        <a:graphic>
          <a:graphicData uri="http://schemas.openxmlformats.org/presentationml/2006/ole">
            <p:oleObj spid="_x0000_s9218" name="Equation" r:id="rId3" imgW="393480" imgH="228600" progId="Equation.DSMT4">
              <p:embed/>
            </p:oleObj>
          </a:graphicData>
        </a:graphic>
      </p:graphicFrame>
      <p:graphicFrame>
        <p:nvGraphicFramePr>
          <p:cNvPr id="53" name="Object 8"/>
          <p:cNvGraphicFramePr>
            <a:graphicFrameLocks noChangeAspect="1"/>
          </p:cNvGraphicFramePr>
          <p:nvPr/>
        </p:nvGraphicFramePr>
        <p:xfrm>
          <a:off x="5236608" y="5715000"/>
          <a:ext cx="839788" cy="473075"/>
        </p:xfrm>
        <a:graphic>
          <a:graphicData uri="http://schemas.openxmlformats.org/presentationml/2006/ole">
            <p:oleObj spid="_x0000_s9219" name="Equation" r:id="rId4" imgW="406080" imgH="228600" progId="Equation.DSMT4">
              <p:embed/>
            </p:oleObj>
          </a:graphicData>
        </a:graphic>
      </p:graphicFrame>
      <p:sp>
        <p:nvSpPr>
          <p:cNvPr id="54" name="文字方塊 53"/>
          <p:cNvSpPr txBox="1"/>
          <p:nvPr/>
        </p:nvSpPr>
        <p:spPr>
          <a:xfrm>
            <a:off x="571472" y="5631436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TIME                 0                                     1                                     2</a:t>
            </a:r>
            <a:endParaRPr lang="zh-TW" altLang="en-US" dirty="0"/>
          </a:p>
        </p:txBody>
      </p:sp>
      <p:sp>
        <p:nvSpPr>
          <p:cNvPr id="57" name="文字方塊 56"/>
          <p:cNvSpPr txBox="1"/>
          <p:nvPr/>
        </p:nvSpPr>
        <p:spPr>
          <a:xfrm>
            <a:off x="2075476" y="3689209"/>
            <a:ext cx="11213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zh-TW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(0;2,3)</a:t>
            </a:r>
            <a:endParaRPr lang="zh-TW" altLang="en-US" sz="2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文字方塊 57"/>
          <p:cNvSpPr txBox="1"/>
          <p:nvPr/>
        </p:nvSpPr>
        <p:spPr>
          <a:xfrm>
            <a:off x="4143372" y="2855237"/>
            <a:ext cx="10715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zh-TW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(1;2,3)</a:t>
            </a:r>
            <a:endParaRPr lang="zh-TW" altLang="en-US" sz="2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文字方塊 58"/>
          <p:cNvSpPr txBox="1"/>
          <p:nvPr/>
        </p:nvSpPr>
        <p:spPr>
          <a:xfrm>
            <a:off x="6625842" y="2069419"/>
            <a:ext cx="11608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zh-TW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(2;2,3)</a:t>
            </a:r>
            <a:endParaRPr lang="zh-TW" altLang="en-US" sz="2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標題 1"/>
          <p:cNvSpPr txBox="1">
            <a:spLocks/>
          </p:cNvSpPr>
          <p:nvPr/>
        </p:nvSpPr>
        <p:spPr>
          <a:xfrm>
            <a:off x="285720" y="571480"/>
            <a:ext cx="8686800" cy="841248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32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</a:t>
            </a: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he Binomial </a:t>
            </a:r>
            <a:r>
              <a:rPr lang="en-US" altLang="zh-TW" sz="3200" dirty="0" err="1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</a:t>
            </a:r>
            <a:r>
              <a:rPr kumimoji="0" lang="en-US" altLang="zh-TW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ees</a:t>
            </a: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in Discrete </a:t>
            </a:r>
            <a:r>
              <a:rPr lang="en-US" altLang="zh-TW" sz="32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</a:t>
            </a:r>
            <a:r>
              <a:rPr kumimoji="0" lang="en-US" altLang="zh-TW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ime</a:t>
            </a: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Forward Rate </a:t>
            </a:r>
            <a:endParaRPr kumimoji="0" lang="zh-TW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9220" name="Object 2"/>
          <p:cNvGraphicFramePr>
            <a:graphicFrameLocks noChangeAspect="1"/>
          </p:cNvGraphicFramePr>
          <p:nvPr/>
        </p:nvGraphicFramePr>
        <p:xfrm>
          <a:off x="1428728" y="3500438"/>
          <a:ext cx="942420" cy="322247"/>
        </p:xfrm>
        <a:graphic>
          <a:graphicData uri="http://schemas.openxmlformats.org/presentationml/2006/ole">
            <p:oleObj spid="_x0000_s9220" name="Equation" r:id="rId5" imgW="469800" imgH="203040" progId="Equation.DSMT4">
              <p:embed/>
            </p:oleObj>
          </a:graphicData>
        </a:graphic>
      </p:graphicFrame>
      <p:graphicFrame>
        <p:nvGraphicFramePr>
          <p:cNvPr id="9221" name="Object 3"/>
          <p:cNvGraphicFramePr>
            <a:graphicFrameLocks noChangeAspect="1"/>
          </p:cNvGraphicFramePr>
          <p:nvPr/>
        </p:nvGraphicFramePr>
        <p:xfrm>
          <a:off x="3828138" y="2559036"/>
          <a:ext cx="1194156" cy="369898"/>
        </p:xfrm>
        <a:graphic>
          <a:graphicData uri="http://schemas.openxmlformats.org/presentationml/2006/ole">
            <p:oleObj spid="_x0000_s9221" name="Equation" r:id="rId6" imgW="622080" imgH="241200" progId="Equation.DSMT4">
              <p:embed/>
            </p:oleObj>
          </a:graphicData>
        </a:graphic>
      </p:graphicFrame>
      <p:graphicFrame>
        <p:nvGraphicFramePr>
          <p:cNvPr id="9222" name="Object 4"/>
          <p:cNvGraphicFramePr>
            <a:graphicFrameLocks noChangeAspect="1"/>
          </p:cNvGraphicFramePr>
          <p:nvPr/>
        </p:nvGraphicFramePr>
        <p:xfrm>
          <a:off x="3757181" y="3500438"/>
          <a:ext cx="1715107" cy="366697"/>
        </p:xfrm>
        <a:graphic>
          <a:graphicData uri="http://schemas.openxmlformats.org/presentationml/2006/ole">
            <p:oleObj spid="_x0000_s9222" name="Equation" r:id="rId7" imgW="901440" imgH="241200" progId="Equation.DSMT4">
              <p:embed/>
            </p:oleObj>
          </a:graphicData>
        </a:graphic>
      </p:graphicFrame>
      <p:graphicFrame>
        <p:nvGraphicFramePr>
          <p:cNvPr id="9223" name="Object 5"/>
          <p:cNvGraphicFramePr>
            <a:graphicFrameLocks noChangeAspect="1"/>
          </p:cNvGraphicFramePr>
          <p:nvPr/>
        </p:nvGraphicFramePr>
        <p:xfrm>
          <a:off x="3801675" y="4429132"/>
          <a:ext cx="1292057" cy="392562"/>
        </p:xfrm>
        <a:graphic>
          <a:graphicData uri="http://schemas.openxmlformats.org/presentationml/2006/ole">
            <p:oleObj spid="_x0000_s9223" name="Equation" r:id="rId8" imgW="634680" imgH="241200" progId="Equation.DSMT4">
              <p:embed/>
            </p:oleObj>
          </a:graphicData>
        </a:graphic>
      </p:graphicFrame>
      <p:graphicFrame>
        <p:nvGraphicFramePr>
          <p:cNvPr id="9224" name="Object 6"/>
          <p:cNvGraphicFramePr>
            <a:graphicFrameLocks noChangeAspect="1"/>
          </p:cNvGraphicFramePr>
          <p:nvPr/>
        </p:nvGraphicFramePr>
        <p:xfrm>
          <a:off x="6708039" y="1655751"/>
          <a:ext cx="1386089" cy="344489"/>
        </p:xfrm>
        <a:graphic>
          <a:graphicData uri="http://schemas.openxmlformats.org/presentationml/2006/ole">
            <p:oleObj spid="_x0000_s9224" name="Equation" r:id="rId9" imgW="774360" imgH="241200" progId="Equation.DSMT4">
              <p:embed/>
            </p:oleObj>
          </a:graphicData>
        </a:graphic>
      </p:graphicFrame>
      <p:graphicFrame>
        <p:nvGraphicFramePr>
          <p:cNvPr id="9225" name="Object 7"/>
          <p:cNvGraphicFramePr>
            <a:graphicFrameLocks noChangeAspect="1"/>
          </p:cNvGraphicFramePr>
          <p:nvPr/>
        </p:nvGraphicFramePr>
        <p:xfrm>
          <a:off x="6751446" y="3500438"/>
          <a:ext cx="2249710" cy="406419"/>
        </p:xfrm>
        <a:graphic>
          <a:graphicData uri="http://schemas.openxmlformats.org/presentationml/2006/ole">
            <p:oleObj spid="_x0000_s9225" name="Equation" r:id="rId10" imgW="1066680" imgH="241200" progId="Equation.DSMT4">
              <p:embed/>
            </p:oleObj>
          </a:graphicData>
        </a:graphic>
      </p:graphicFrame>
      <p:graphicFrame>
        <p:nvGraphicFramePr>
          <p:cNvPr id="9226" name="Object 8"/>
          <p:cNvGraphicFramePr>
            <a:graphicFrameLocks noChangeAspect="1"/>
          </p:cNvGraphicFramePr>
          <p:nvPr/>
        </p:nvGraphicFramePr>
        <p:xfrm>
          <a:off x="6665368" y="5000636"/>
          <a:ext cx="1571636" cy="381553"/>
        </p:xfrm>
        <a:graphic>
          <a:graphicData uri="http://schemas.openxmlformats.org/presentationml/2006/ole">
            <p:oleObj spid="_x0000_s9226" name="Equation" r:id="rId11" imgW="787320" imgH="241200" progId="Equation.DSMT4">
              <p:embed/>
            </p:oleObj>
          </a:graphicData>
        </a:graphic>
      </p:graphicFrame>
      <p:sp>
        <p:nvSpPr>
          <p:cNvPr id="71" name="投影片編號版面配置區 7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14</a:t>
            </a:fld>
            <a:endParaRPr kumimoji="0" lang="en-US"/>
          </a:p>
        </p:txBody>
      </p:sp>
      <p:cxnSp>
        <p:nvCxnSpPr>
          <p:cNvPr id="70" name="直線接點 69"/>
          <p:cNvCxnSpPr/>
          <p:nvPr/>
        </p:nvCxnSpPr>
        <p:spPr>
          <a:xfrm rot="5400000">
            <a:off x="2428860" y="3500438"/>
            <a:ext cx="4001322" cy="794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接點 71"/>
          <p:cNvCxnSpPr/>
          <p:nvPr/>
        </p:nvCxnSpPr>
        <p:spPr>
          <a:xfrm rot="5400000">
            <a:off x="4594062" y="3500042"/>
            <a:ext cx="4000528" cy="79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群組 72"/>
          <p:cNvGrpSpPr/>
          <p:nvPr/>
        </p:nvGrpSpPr>
        <p:grpSpPr>
          <a:xfrm>
            <a:off x="2575542" y="2560949"/>
            <a:ext cx="4392742" cy="3296943"/>
            <a:chOff x="2446386" y="1800674"/>
            <a:chExt cx="4233659" cy="3296943"/>
          </a:xfrm>
        </p:grpSpPr>
        <p:cxnSp>
          <p:nvCxnSpPr>
            <p:cNvPr id="74" name="直線單箭頭接點 73"/>
            <p:cNvCxnSpPr/>
            <p:nvPr/>
          </p:nvCxnSpPr>
          <p:spPr>
            <a:xfrm flipV="1">
              <a:off x="5578431" y="4273810"/>
              <a:ext cx="1059187" cy="4263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5" name="直線單箭頭接點 74"/>
            <p:cNvCxnSpPr/>
            <p:nvPr/>
          </p:nvCxnSpPr>
          <p:spPr>
            <a:xfrm>
              <a:off x="5588514" y="4685441"/>
              <a:ext cx="1091531" cy="4121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6" name="直線單箭頭接點 4"/>
            <p:cNvCxnSpPr/>
            <p:nvPr/>
          </p:nvCxnSpPr>
          <p:spPr>
            <a:xfrm flipV="1">
              <a:off x="2446386" y="3071810"/>
              <a:ext cx="1037521" cy="4263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7" name="直線單箭頭接點 5"/>
            <p:cNvCxnSpPr/>
            <p:nvPr/>
          </p:nvCxnSpPr>
          <p:spPr>
            <a:xfrm>
              <a:off x="2446386" y="3498189"/>
              <a:ext cx="1069203" cy="4121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8" name="直線單箭頭接點 77"/>
            <p:cNvCxnSpPr/>
            <p:nvPr/>
          </p:nvCxnSpPr>
          <p:spPr>
            <a:xfrm flipV="1">
              <a:off x="3479113" y="3459941"/>
              <a:ext cx="1037521" cy="4263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9" name="直線單箭頭接點 78"/>
            <p:cNvCxnSpPr/>
            <p:nvPr/>
          </p:nvCxnSpPr>
          <p:spPr>
            <a:xfrm>
              <a:off x="3479113" y="3886320"/>
              <a:ext cx="1069203" cy="4121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0" name="直線單箭頭接點 79"/>
            <p:cNvCxnSpPr/>
            <p:nvPr/>
          </p:nvCxnSpPr>
          <p:spPr>
            <a:xfrm flipV="1">
              <a:off x="3477616" y="2646156"/>
              <a:ext cx="1037521" cy="4263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1" name="直線單箭頭接點 80"/>
            <p:cNvCxnSpPr/>
            <p:nvPr/>
          </p:nvCxnSpPr>
          <p:spPr>
            <a:xfrm>
              <a:off x="3477616" y="3072535"/>
              <a:ext cx="1069203" cy="4121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2" name="直線單箭頭接點 81"/>
            <p:cNvCxnSpPr/>
            <p:nvPr/>
          </p:nvCxnSpPr>
          <p:spPr>
            <a:xfrm flipV="1">
              <a:off x="4508537" y="3048920"/>
              <a:ext cx="1037521" cy="4263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3" name="直線單箭頭接點 82"/>
            <p:cNvCxnSpPr/>
            <p:nvPr/>
          </p:nvCxnSpPr>
          <p:spPr>
            <a:xfrm>
              <a:off x="4508537" y="3475299"/>
              <a:ext cx="1069203" cy="4121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4" name="直線單箭頭接點 83"/>
            <p:cNvCxnSpPr/>
            <p:nvPr/>
          </p:nvCxnSpPr>
          <p:spPr>
            <a:xfrm flipV="1">
              <a:off x="4509809" y="2226694"/>
              <a:ext cx="1037521" cy="4263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5" name="直線單箭頭接點 84"/>
            <p:cNvCxnSpPr/>
            <p:nvPr/>
          </p:nvCxnSpPr>
          <p:spPr>
            <a:xfrm>
              <a:off x="4509809" y="2653073"/>
              <a:ext cx="1069203" cy="4121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6" name="直線單箭頭接點 85"/>
            <p:cNvCxnSpPr/>
            <p:nvPr/>
          </p:nvCxnSpPr>
          <p:spPr>
            <a:xfrm flipV="1">
              <a:off x="4533970" y="3872116"/>
              <a:ext cx="1037521" cy="4263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7" name="直線單箭頭接點 86"/>
            <p:cNvCxnSpPr/>
            <p:nvPr/>
          </p:nvCxnSpPr>
          <p:spPr>
            <a:xfrm>
              <a:off x="4533970" y="4298495"/>
              <a:ext cx="1069203" cy="4121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8" name="直線單箭頭接點 87"/>
            <p:cNvCxnSpPr/>
            <p:nvPr/>
          </p:nvCxnSpPr>
          <p:spPr>
            <a:xfrm flipV="1">
              <a:off x="5556797" y="1800674"/>
              <a:ext cx="1037521" cy="4263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9" name="直線單箭頭接點 88"/>
            <p:cNvCxnSpPr/>
            <p:nvPr/>
          </p:nvCxnSpPr>
          <p:spPr>
            <a:xfrm>
              <a:off x="5556797" y="2227053"/>
              <a:ext cx="1069203" cy="4121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0" name="直線單箭頭接點 89"/>
            <p:cNvCxnSpPr/>
            <p:nvPr/>
          </p:nvCxnSpPr>
          <p:spPr>
            <a:xfrm flipV="1">
              <a:off x="5556797" y="2639229"/>
              <a:ext cx="1037521" cy="4263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1" name="直線單箭頭接點 90"/>
            <p:cNvCxnSpPr/>
            <p:nvPr/>
          </p:nvCxnSpPr>
          <p:spPr>
            <a:xfrm>
              <a:off x="5556797" y="3065608"/>
              <a:ext cx="1069203" cy="4121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2" name="直線單箭頭接點 91"/>
            <p:cNvCxnSpPr/>
            <p:nvPr/>
          </p:nvCxnSpPr>
          <p:spPr>
            <a:xfrm flipV="1">
              <a:off x="5556795" y="3443748"/>
              <a:ext cx="1037521" cy="4263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3" name="直線單箭頭接點 92"/>
            <p:cNvCxnSpPr/>
            <p:nvPr/>
          </p:nvCxnSpPr>
          <p:spPr>
            <a:xfrm>
              <a:off x="5556795" y="3870127"/>
              <a:ext cx="1069203" cy="4121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44" name="群組 9"/>
          <p:cNvGrpSpPr/>
          <p:nvPr/>
        </p:nvGrpSpPr>
        <p:grpSpPr>
          <a:xfrm>
            <a:off x="1071538" y="1657797"/>
            <a:ext cx="2143140" cy="1665747"/>
            <a:chOff x="1500166" y="3660637"/>
            <a:chExt cx="1836978" cy="1590031"/>
          </a:xfrm>
        </p:grpSpPr>
        <p:grpSp>
          <p:nvGrpSpPr>
            <p:cNvPr id="45" name="群組 13"/>
            <p:cNvGrpSpPr/>
            <p:nvPr/>
          </p:nvGrpSpPr>
          <p:grpSpPr>
            <a:xfrm>
              <a:off x="1500166" y="4071940"/>
              <a:ext cx="928694" cy="785817"/>
              <a:chOff x="1643042" y="3404382"/>
              <a:chExt cx="785818" cy="1453378"/>
            </a:xfrm>
          </p:grpSpPr>
          <p:cxnSp>
            <p:nvCxnSpPr>
              <p:cNvPr id="63" name="直線單箭頭接點 62"/>
              <p:cNvCxnSpPr/>
              <p:nvPr/>
            </p:nvCxnSpPr>
            <p:spPr>
              <a:xfrm flipV="1">
                <a:off x="1643042" y="3404382"/>
                <a:ext cx="762533" cy="73899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4" name="直線單箭頭接點 63"/>
              <p:cNvCxnSpPr/>
              <p:nvPr/>
            </p:nvCxnSpPr>
            <p:spPr>
              <a:xfrm>
                <a:off x="1643042" y="4143380"/>
                <a:ext cx="785818" cy="71438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46" name="群組 23"/>
            <p:cNvGrpSpPr/>
            <p:nvPr/>
          </p:nvGrpSpPr>
          <p:grpSpPr>
            <a:xfrm>
              <a:off x="2408449" y="4464850"/>
              <a:ext cx="928694" cy="785818"/>
              <a:chOff x="1746665" y="3470448"/>
              <a:chExt cx="785818" cy="1453381"/>
            </a:xfrm>
          </p:grpSpPr>
          <p:cxnSp>
            <p:nvCxnSpPr>
              <p:cNvPr id="61" name="直線單箭頭接點 60"/>
              <p:cNvCxnSpPr/>
              <p:nvPr/>
            </p:nvCxnSpPr>
            <p:spPr>
              <a:xfrm flipV="1">
                <a:off x="1746666" y="3470448"/>
                <a:ext cx="762533" cy="73899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2" name="直線單箭頭接點 61"/>
              <p:cNvCxnSpPr/>
              <p:nvPr/>
            </p:nvCxnSpPr>
            <p:spPr>
              <a:xfrm>
                <a:off x="1746665" y="4209449"/>
                <a:ext cx="785818" cy="71438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47" name="群組 26"/>
            <p:cNvGrpSpPr/>
            <p:nvPr/>
          </p:nvGrpSpPr>
          <p:grpSpPr>
            <a:xfrm>
              <a:off x="2408450" y="3660637"/>
              <a:ext cx="928694" cy="785816"/>
              <a:chOff x="1746667" y="3304301"/>
              <a:chExt cx="785818" cy="1453377"/>
            </a:xfrm>
          </p:grpSpPr>
          <p:cxnSp>
            <p:nvCxnSpPr>
              <p:cNvPr id="55" name="直線單箭頭接點 54"/>
              <p:cNvCxnSpPr/>
              <p:nvPr/>
            </p:nvCxnSpPr>
            <p:spPr>
              <a:xfrm flipV="1">
                <a:off x="1746667" y="3304301"/>
                <a:ext cx="762533" cy="73899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6" name="直線單箭頭接點 55"/>
              <p:cNvCxnSpPr/>
              <p:nvPr/>
            </p:nvCxnSpPr>
            <p:spPr>
              <a:xfrm>
                <a:off x="1746667" y="4043299"/>
                <a:ext cx="785818" cy="71437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</p:grpSp>
      <p:sp>
        <p:nvSpPr>
          <p:cNvPr id="65" name="文字方塊 64"/>
          <p:cNvSpPr txBox="1"/>
          <p:nvPr/>
        </p:nvSpPr>
        <p:spPr>
          <a:xfrm>
            <a:off x="428596" y="1957320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f(0;1,2)</a:t>
            </a:r>
            <a:endParaRPr lang="zh-TW" alt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文字方塊 65"/>
          <p:cNvSpPr txBox="1"/>
          <p:nvPr/>
        </p:nvSpPr>
        <p:spPr>
          <a:xfrm>
            <a:off x="2714612" y="1242940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zh-TW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(1;1,2)</a:t>
            </a:r>
            <a:endParaRPr lang="zh-TW" alt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59259E-6 L -0.0375 -0.092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" y="-4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96296E-6 L -0.06388 -0.09027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-4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81481E-6 L -0.05104 -0.1261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6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59259E-6 L -0.02031 -0.11365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-5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7" grpId="0"/>
      <p:bldP spid="58" grpId="0"/>
      <p:bldP spid="59" grpId="0"/>
      <p:bldP spid="65" grpId="0"/>
      <p:bldP spid="6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1" i="0" u="none" strike="noStrike" kern="1200" cap="all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Proposition 2</a:t>
            </a:r>
            <a:endParaRPr kumimoji="0" lang="zh-TW" altLang="en-US" sz="4400" b="1" i="0" u="none" strike="noStrike" kern="1200" cap="all" normalizeH="0" baseline="0" noProof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304800" y="1554163"/>
            <a:ext cx="8686800" cy="4525962"/>
          </a:xfrm>
          <a:prstGeom prst="rect">
            <a:avLst/>
          </a:prstGeom>
        </p:spPr>
        <p:txBody>
          <a:bodyPr/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Suppose that the forward LIBOR rate                  are joint </a:t>
            </a:r>
            <a:r>
              <a:rPr kumimoji="0" lang="en-US" altLang="zh-TW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lognormally</a:t>
            </a: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distributed. If the                  </a:t>
            </a:r>
            <a:b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are approximated with binomial distributions with          </a:t>
            </a:r>
            <a:b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stages and      </a:t>
            </a:r>
            <a:r>
              <a:rPr kumimoji="0" lang="en-US" altLang="zh-TW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and</a:t>
            </a: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given by proposition 1, and if the conditional probability of an up movement at node </a:t>
            </a:r>
            <a:r>
              <a:rPr kumimoji="0" lang="en-US" altLang="zh-TW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</a:t>
            </a: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at time      is </a:t>
            </a:r>
            <a:endParaRPr kumimoji="0" lang="zh-TW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zh-TW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6143636" y="1571612"/>
          <a:ext cx="1500198" cy="450744"/>
        </p:xfrm>
        <a:graphic>
          <a:graphicData uri="http://schemas.openxmlformats.org/presentationml/2006/ole">
            <p:oleObj spid="_x0000_s10242" name="Equation" r:id="rId3" imgW="761760" imgH="228600" progId="Equation.DSMT4">
              <p:embed/>
            </p:oleObj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5072062" y="2000241"/>
          <a:ext cx="3857656" cy="514354"/>
        </p:xfrm>
        <a:graphic>
          <a:graphicData uri="http://schemas.openxmlformats.org/presentationml/2006/ole">
            <p:oleObj spid="_x0000_s10243" name="Equation" r:id="rId4" imgW="1714320" imgH="228600" progId="Equation.DSMT4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785786" y="2911443"/>
          <a:ext cx="1785950" cy="487077"/>
        </p:xfrm>
        <a:graphic>
          <a:graphicData uri="http://schemas.openxmlformats.org/presentationml/2006/ole">
            <p:oleObj spid="_x0000_s10244" name="Equation" r:id="rId5" imgW="838080" imgH="228600" progId="Equation.DSMT4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4144970" y="2857496"/>
          <a:ext cx="381000" cy="571500"/>
        </p:xfrm>
        <a:graphic>
          <a:graphicData uri="http://schemas.openxmlformats.org/presentationml/2006/ole">
            <p:oleObj spid="_x0000_s10245" name="Equation" r:id="rId6" imgW="152280" imgH="228600" progId="Equation.DSMT4">
              <p:embed/>
            </p:oleObj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5285148" y="2894361"/>
          <a:ext cx="358422" cy="536222"/>
        </p:xfrm>
        <a:graphic>
          <a:graphicData uri="http://schemas.openxmlformats.org/presentationml/2006/ole">
            <p:oleObj spid="_x0000_s10246" name="Equation" r:id="rId7" imgW="152280" imgH="228600" progId="Equation.DSMT4">
              <p:embed/>
            </p:oleObj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2857488" y="3714752"/>
          <a:ext cx="357188" cy="584200"/>
        </p:xfrm>
        <a:graphic>
          <a:graphicData uri="http://schemas.openxmlformats.org/presentationml/2006/ole">
            <p:oleObj spid="_x0000_s10247" name="Equation" r:id="rId8" imgW="139680" imgH="228600" progId="Equation.DSMT4">
              <p:embed/>
            </p:oleObj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760413" y="4332288"/>
          <a:ext cx="7842250" cy="1765300"/>
        </p:xfrm>
        <a:graphic>
          <a:graphicData uri="http://schemas.openxmlformats.org/presentationml/2006/ole">
            <p:oleObj spid="_x0000_s10248" name="Equation" r:id="rId9" imgW="3886200" imgH="888840" progId="Equation.DSMT4">
              <p:embed/>
            </p:oleObj>
          </a:graphicData>
        </a:graphic>
      </p:graphicFrame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/>
          <a:p>
            <a:pPr>
              <a:defRPr/>
            </a:pPr>
            <a:fld id="{C0F20283-B5F1-43A6-B178-28995036EE75}" type="slidenum">
              <a:rPr lang="zh-TW" altLang="en-US" smtClean="0"/>
              <a:pPr>
                <a:defRPr/>
              </a:pPr>
              <a:t>15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1" i="0" u="none" strike="noStrike" kern="1200" cap="all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Proposition 2</a:t>
            </a:r>
            <a:endParaRPr kumimoji="0" lang="zh-TW" altLang="en-US" sz="4400" b="1" i="0" u="none" strike="noStrike" kern="1200" cap="all" normalizeH="0" baseline="0" noProof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304800" y="1554163"/>
            <a:ext cx="8686800" cy="4525962"/>
          </a:xfrm>
          <a:prstGeom prst="rect">
            <a:avLst/>
          </a:prstGeom>
        </p:spPr>
        <p:txBody>
          <a:bodyPr/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charset="0"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where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charset="0"/>
              <a:buNone/>
              <a:tabLst/>
              <a:defRPr/>
            </a:pP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To determining the conditional probability, it has some skills to use for the term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We first derive  term          . Since forward rate is log normally distributed, we have</a:t>
            </a:r>
            <a:endParaRPr kumimoji="0" lang="zh-TW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768471" y="1458282"/>
          <a:ext cx="4446603" cy="1970718"/>
        </p:xfrm>
        <a:graphic>
          <a:graphicData uri="http://schemas.openxmlformats.org/presentationml/2006/ole">
            <p:oleObj spid="_x0000_s11266" name="Equation" r:id="rId4" imgW="2234880" imgH="990360" progId="Equation.DSMT4">
              <p:embed/>
            </p:oleObj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4286248" y="3935019"/>
          <a:ext cx="1071570" cy="494113"/>
        </p:xfrm>
        <a:graphic>
          <a:graphicData uri="http://schemas.openxmlformats.org/presentationml/2006/ole">
            <p:oleObj spid="_x0000_s11267" name="Equation" r:id="rId5" imgW="495000" imgH="228600" progId="Equation.DSMT4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3786182" y="4357694"/>
          <a:ext cx="857256" cy="514354"/>
        </p:xfrm>
        <a:graphic>
          <a:graphicData uri="http://schemas.openxmlformats.org/presentationml/2006/ole">
            <p:oleObj spid="_x0000_s11268" name="Equation" r:id="rId6" imgW="380880" imgH="228600" progId="Equation.DSMT4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2000232" y="5357827"/>
          <a:ext cx="4857784" cy="978658"/>
        </p:xfrm>
        <a:graphic>
          <a:graphicData uri="http://schemas.openxmlformats.org/presentationml/2006/ole">
            <p:oleObj spid="_x0000_s11269" name="Equation" r:id="rId7" imgW="2145960" imgH="431640" progId="Equation.DSMT4">
              <p:embed/>
            </p:oleObj>
          </a:graphicData>
        </a:graphic>
      </p:graphicFrame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/>
          <a:p>
            <a:pPr>
              <a:defRPr/>
            </a:pPr>
            <a:fld id="{A5E4D04A-766E-4C92-B193-72DBD7064BA2}" type="slidenum">
              <a:rPr lang="zh-TW" altLang="en-US" smtClean="0"/>
              <a:pPr>
                <a:defRPr/>
              </a:pPr>
              <a:t>16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1"/>
          <p:cNvSpPr txBox="1">
            <a:spLocks/>
          </p:cNvSpPr>
          <p:nvPr/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 Derivation of Expectation</a:t>
            </a:r>
            <a:endParaRPr kumimoji="0" lang="zh-TW" alt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內容版面配置區 2"/>
          <p:cNvSpPr txBox="1">
            <a:spLocks/>
          </p:cNvSpPr>
          <p:nvPr/>
        </p:nvSpPr>
        <p:spPr>
          <a:xfrm>
            <a:off x="304800" y="1554163"/>
            <a:ext cx="8686800" cy="4525962"/>
          </a:xfrm>
          <a:prstGeom prst="rect">
            <a:avLst/>
          </a:prstGeom>
        </p:spPr>
        <p:txBody>
          <a:bodyPr/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 most important result in </a:t>
            </a:r>
            <a:r>
              <a:rPr kumimoji="0" lang="en-US" altLang="zh-TW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Poon</a:t>
            </a: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and Stapleton text </a:t>
            </a: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 the drift of the discrete time forward rate and we rewrite as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Then multiple the                   term on both side to get the </a:t>
            </a:r>
            <a:b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general form of </a:t>
            </a:r>
            <a:endParaRPr kumimoji="0" lang="zh-TW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3357554" y="4608526"/>
          <a:ext cx="1544638" cy="820738"/>
        </p:xfrm>
        <a:graphic>
          <a:graphicData uri="http://schemas.openxmlformats.org/presentationml/2006/ole">
            <p:oleObj spid="_x0000_s12294" name="Equation" r:id="rId3" imgW="812520" imgH="431640" progId="Equation.DSMT4">
              <p:embed/>
            </p:oleObj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3071802" y="5643578"/>
          <a:ext cx="3767137" cy="450850"/>
        </p:xfrm>
        <a:graphic>
          <a:graphicData uri="http://schemas.openxmlformats.org/presentationml/2006/ole">
            <p:oleObj spid="_x0000_s12295" name="Equation" r:id="rId4" imgW="1904760" imgH="228600" progId="Equation.DSMT4">
              <p:embed/>
            </p:oleObj>
          </a:graphicData>
        </a:graphic>
      </p:graphicFrame>
      <p:graphicFrame>
        <p:nvGraphicFramePr>
          <p:cNvPr id="13" name="Object 4">
            <a:hlinkClick r:id="rId5" action="ppaction://hlinksldjump"/>
          </p:cNvPr>
          <p:cNvGraphicFramePr>
            <a:graphicFrameLocks noChangeAspect="1"/>
          </p:cNvGraphicFramePr>
          <p:nvPr/>
        </p:nvGraphicFramePr>
        <p:xfrm>
          <a:off x="624059" y="2849571"/>
          <a:ext cx="8407400" cy="1793875"/>
        </p:xfrm>
        <a:graphic>
          <a:graphicData uri="http://schemas.openxmlformats.org/presentationml/2006/ole">
            <p:oleObj spid="_x0000_s12296" name="Equation" r:id="rId6" imgW="4165560" imgH="888840" progId="Equation.DSMT4">
              <p:embed/>
            </p:oleObj>
          </a:graphicData>
        </a:graphic>
      </p:graphicFrame>
      <p:sp>
        <p:nvSpPr>
          <p:cNvPr id="14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/>
          <a:p>
            <a:pPr>
              <a:defRPr/>
            </a:pPr>
            <a:fld id="{99A6DBA6-4F2F-4933-96C6-86C4BC459B6F}" type="slidenum">
              <a:rPr lang="zh-TW" altLang="en-US" smtClean="0"/>
              <a:pPr>
                <a:defRPr/>
              </a:pPr>
              <a:t>17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 txBox="1">
            <a:spLocks/>
          </p:cNvSpPr>
          <p:nvPr/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 Derivation of Expectation</a:t>
            </a:r>
            <a:endParaRPr kumimoji="0" lang="zh-TW" alt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內容版面配置區 2"/>
          <p:cNvSpPr txBox="1">
            <a:spLocks/>
          </p:cNvSpPr>
          <p:nvPr/>
        </p:nvSpPr>
        <p:spPr>
          <a:xfrm>
            <a:off x="304800" y="1554163"/>
            <a:ext cx="8686800" cy="4525962"/>
          </a:xfrm>
          <a:prstGeom prst="rect">
            <a:avLst/>
          </a:prstGeom>
        </p:spPr>
        <p:txBody>
          <a:bodyPr/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altLang="zh-TW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 general form of expectation is given as 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en-US" altLang="zh-TW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en-US" altLang="zh-TW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charset="0"/>
              <a:buNone/>
              <a:tabLst/>
              <a:defRPr/>
            </a:pPr>
            <a:endParaRPr kumimoji="0" lang="zh-TW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660423" y="2214554"/>
          <a:ext cx="7962837" cy="1571636"/>
        </p:xfrm>
        <a:graphic>
          <a:graphicData uri="http://schemas.openxmlformats.org/presentationml/2006/ole">
            <p:oleObj spid="_x0000_s13317" name="Equation" r:id="rId3" imgW="4762440" imgH="939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Special Case</a:t>
            </a:r>
            <a:endParaRPr kumimoji="0" lang="zh-TW" alt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214282" y="1571612"/>
            <a:ext cx="8686800" cy="4525962"/>
          </a:xfrm>
          <a:prstGeom prst="rect">
            <a:avLst/>
          </a:prstGeom>
        </p:spPr>
        <p:txBody>
          <a:bodyPr/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When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</a:t>
            </a:r>
            <a:r>
              <a:rPr kumimoji="0" lang="en-US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stages approach infinite                  , the sum of 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</a:t>
            </a:r>
            <a:r>
              <a:rPr kumimoji="0" lang="en-US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stages also approach infinite, that is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We can reduce the up and down movements to the briefer form which is easier to calculate and show as follows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 conditional probability                   as 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5" name="Object 1"/>
          <p:cNvGraphicFramePr>
            <a:graphicFrameLocks noChangeAspect="1"/>
          </p:cNvGraphicFramePr>
          <p:nvPr/>
        </p:nvGraphicFramePr>
        <p:xfrm>
          <a:off x="5429256" y="1656730"/>
          <a:ext cx="1428760" cy="486386"/>
        </p:xfrm>
        <a:graphic>
          <a:graphicData uri="http://schemas.openxmlformats.org/presentationml/2006/ole">
            <p:oleObj spid="_x0000_s14338" name="Equation" r:id="rId3" imgW="596880" imgH="203040" progId="Equation.DSMT4">
              <p:embed/>
            </p:oleObj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6072198" y="2000240"/>
          <a:ext cx="2286016" cy="604349"/>
        </p:xfrm>
        <a:graphic>
          <a:graphicData uri="http://schemas.openxmlformats.org/presentationml/2006/ole">
            <p:oleObj spid="_x0000_s14339" name="Equation" r:id="rId4" imgW="1104840" imgH="291960" progId="Equation.DSMT4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2071670" y="3773222"/>
          <a:ext cx="4143404" cy="1372661"/>
        </p:xfrm>
        <a:graphic>
          <a:graphicData uri="http://schemas.openxmlformats.org/presentationml/2006/ole">
            <p:oleObj spid="_x0000_s14340" name="Equation" r:id="rId5" imgW="2070000" imgH="685800" progId="Equation.DSMT4">
              <p:embed/>
            </p:oleObj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4643438" y="5247130"/>
          <a:ext cx="1533625" cy="467886"/>
        </p:xfrm>
        <a:graphic>
          <a:graphicData uri="http://schemas.openxmlformats.org/presentationml/2006/ole">
            <p:oleObj spid="_x0000_s14341" name="Equation" r:id="rId6" imgW="749160" imgH="228600" progId="Equation.DSMT4">
              <p:embed/>
            </p:oleObj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6582542" y="5214950"/>
          <a:ext cx="1132730" cy="522799"/>
        </p:xfrm>
        <a:graphic>
          <a:graphicData uri="http://schemas.openxmlformats.org/presentationml/2006/ole">
            <p:oleObj spid="_x0000_s14342" name="Equation" r:id="rId7" imgW="4950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2"/>
          <p:cNvSpPr txBox="1">
            <a:spLocks/>
          </p:cNvSpPr>
          <p:nvPr/>
        </p:nvSpPr>
        <p:spPr>
          <a:xfrm>
            <a:off x="1000100" y="2143116"/>
            <a:ext cx="7643866" cy="40005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42913" indent="-360363">
              <a:lnSpc>
                <a:spcPct val="150000"/>
              </a:lnSpc>
              <a:buClr>
                <a:schemeClr val="accent3"/>
              </a:buClr>
              <a:buFontTx/>
              <a:buChar char="•"/>
              <a:defRPr/>
            </a:pPr>
            <a:r>
              <a:rPr lang="en-US" altLang="zh-TW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marL="442913" indent="-360363">
              <a:lnSpc>
                <a:spcPct val="150000"/>
              </a:lnSpc>
              <a:buClr>
                <a:schemeClr val="accent3"/>
              </a:buClr>
              <a:buFontTx/>
              <a:buChar char="•"/>
              <a:defRPr/>
            </a:pPr>
            <a:r>
              <a:rPr lang="en-US" altLang="zh-TW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Model and Methodology</a:t>
            </a:r>
            <a:endParaRPr lang="zh-TW" altLang="en-US" sz="32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42913" indent="-360363">
              <a:lnSpc>
                <a:spcPct val="150000"/>
              </a:lnSpc>
              <a:buClr>
                <a:schemeClr val="accent3"/>
              </a:buClr>
              <a:buFontTx/>
              <a:buChar char="•"/>
              <a:defRPr/>
            </a:pPr>
            <a:r>
              <a:rPr lang="en-US" altLang="zh-TW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Application</a:t>
            </a:r>
            <a:endParaRPr lang="zh-TW" altLang="en-US" sz="32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42913" indent="-360363">
              <a:lnSpc>
                <a:spcPct val="150000"/>
              </a:lnSpc>
              <a:buClr>
                <a:schemeClr val="accent3"/>
              </a:buClr>
              <a:buFontTx/>
              <a:buChar char="•"/>
              <a:defRPr/>
            </a:pPr>
            <a:r>
              <a:rPr lang="en-US" altLang="zh-TW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Conclusions</a:t>
            </a:r>
            <a:endParaRPr kumimoji="0" lang="zh-TW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357158" y="1285860"/>
            <a:ext cx="7772400" cy="1362075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800" b="1" i="0" u="none" strike="noStrike" kern="1200" cap="none" spc="0" normalizeH="0" baseline="0" noProof="0" dirty="0">
              <a:ln w="12700">
                <a:solidFill>
                  <a:schemeClr val="accent2">
                    <a:shade val="90000"/>
                    <a:satMod val="150000"/>
                  </a:schemeClr>
                </a:solidFill>
              </a:ln>
              <a:solidFill>
                <a:srgbClr val="FFFFFF"/>
              </a:solidFill>
              <a:effectLst>
                <a:outerShdw blurRad="38100" dist="381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zh-TW" sz="4400" b="1" dirty="0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Agenda</a:t>
            </a:r>
            <a:endParaRPr lang="zh-TW" altLang="en-US" sz="4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722313" y="2566991"/>
            <a:ext cx="7772400" cy="1362075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600" b="0" i="0" u="none" strike="noStrike" kern="1200" cap="none" spc="50" normalizeH="0" baseline="0" noProof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Application</a:t>
            </a:r>
            <a:endParaRPr kumimoji="0" lang="zh-TW" altLang="en-US" sz="4600" b="0" i="0" u="none" strike="noStrike" kern="1200" cap="none" spc="50" normalizeH="0" baseline="0" noProof="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文字版面配置區 2"/>
          <p:cNvSpPr txBox="1">
            <a:spLocks/>
          </p:cNvSpPr>
          <p:nvPr/>
        </p:nvSpPr>
        <p:spPr>
          <a:xfrm>
            <a:off x="1857356" y="3571876"/>
            <a:ext cx="6643734" cy="1571636"/>
          </a:xfrm>
          <a:prstGeom prst="rect">
            <a:avLst/>
          </a:prstGeom>
        </p:spPr>
        <p:txBody>
          <a:bodyPr vert="horz" anchor="t">
            <a:normAutofit lnSpcReduction="10000"/>
          </a:bodyPr>
          <a:lstStyle/>
          <a:p>
            <a:pPr marL="45720" lvl="0">
              <a:spcBef>
                <a:spcPts val="300"/>
              </a:spcBef>
              <a:buClr>
                <a:schemeClr val="accent3"/>
              </a:buClr>
              <a:defRPr/>
            </a:pP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Bond Option</a:t>
            </a:r>
          </a:p>
          <a:p>
            <a:pPr marL="4572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lang="en-US" altLang="zh-TW" sz="3200" dirty="0" smtClean="0">
                <a:solidFill>
                  <a:srgbClr val="002060"/>
                </a:solidFill>
              </a:rPr>
              <a:t> Cap</a:t>
            </a: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" lvl="0">
              <a:spcBef>
                <a:spcPts val="300"/>
              </a:spcBef>
              <a:buClr>
                <a:schemeClr val="accent3"/>
              </a:buClr>
              <a:defRPr/>
            </a:pP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lang="en-US" altLang="zh-TW" sz="32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Sensitive Analysis </a:t>
            </a:r>
            <a:endParaRPr kumimoji="0" lang="zh-TW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325112"/>
          </a:xfrm>
        </p:spPr>
        <p:txBody>
          <a:bodyPr/>
          <a:lstStyle/>
          <a:p>
            <a:pPr algn="just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embedded option on ZCB is a bond that can be callable before maturity date with a callable price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</a:p>
          <a:p>
            <a:pPr algn="just"/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have a three years maturity zero coupon bond with a callable price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equal to 0.952381 dollar at year two. </a:t>
            </a:r>
            <a:endParaRPr lang="zh-TW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8BB2C4-95FC-4B4A-B67D-2F899AC561B6}" type="slidenum">
              <a:rPr lang="zh-TW" altLang="en-US" smtClean="0"/>
              <a:pPr>
                <a:defRPr/>
              </a:pPr>
              <a:t>21</a:t>
            </a:fld>
            <a:endParaRPr lang="zh-TW" altLang="en-US"/>
          </a:p>
        </p:txBody>
      </p:sp>
      <p:grpSp>
        <p:nvGrpSpPr>
          <p:cNvPr id="5" name="群組 4"/>
          <p:cNvGrpSpPr/>
          <p:nvPr/>
        </p:nvGrpSpPr>
        <p:grpSpPr>
          <a:xfrm>
            <a:off x="1000100" y="3071810"/>
            <a:ext cx="7143800" cy="1320817"/>
            <a:chOff x="1087438" y="1214422"/>
            <a:chExt cx="7199338" cy="1320817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1895475" y="1870076"/>
              <a:ext cx="532606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7" name="群組 25"/>
            <p:cNvGrpSpPr/>
            <p:nvPr/>
          </p:nvGrpSpPr>
          <p:grpSpPr>
            <a:xfrm>
              <a:off x="1087438" y="1214422"/>
              <a:ext cx="7199338" cy="1320817"/>
              <a:chOff x="1087438" y="1214422"/>
              <a:chExt cx="7199338" cy="1320817"/>
            </a:xfrm>
          </p:grpSpPr>
          <p:sp>
            <p:nvSpPr>
              <p:cNvPr id="8" name="Line 6"/>
              <p:cNvSpPr>
                <a:spLocks noChangeShapeType="1"/>
              </p:cNvSpPr>
              <p:nvPr/>
            </p:nvSpPr>
            <p:spPr bwMode="auto">
              <a:xfrm>
                <a:off x="1895475" y="1673226"/>
                <a:ext cx="0" cy="39370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" name="Line 8"/>
              <p:cNvSpPr>
                <a:spLocks noChangeShapeType="1"/>
              </p:cNvSpPr>
              <p:nvPr/>
            </p:nvSpPr>
            <p:spPr bwMode="auto">
              <a:xfrm>
                <a:off x="5248275" y="1673226"/>
                <a:ext cx="1587" cy="39370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>
                <a:off x="7221538" y="1673226"/>
                <a:ext cx="0" cy="39370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11" name="群組 24"/>
              <p:cNvGrpSpPr/>
              <p:nvPr/>
            </p:nvGrpSpPr>
            <p:grpSpPr>
              <a:xfrm>
                <a:off x="1087438" y="1214422"/>
                <a:ext cx="7199338" cy="1320817"/>
                <a:chOff x="1087438" y="1214422"/>
                <a:chExt cx="7199338" cy="1320817"/>
              </a:xfrm>
            </p:grpSpPr>
            <p:sp>
              <p:nvSpPr>
                <p:cNvPr id="12" name="Line 7"/>
                <p:cNvSpPr>
                  <a:spLocks noChangeShapeType="1"/>
                </p:cNvSpPr>
                <p:nvPr/>
              </p:nvSpPr>
              <p:spPr bwMode="auto">
                <a:xfrm>
                  <a:off x="3473450" y="1722438"/>
                  <a:ext cx="1587" cy="295275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3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4572000" y="1214422"/>
                  <a:ext cx="1714512" cy="511191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altLang="zh-TW" dirty="0" smtClean="0">
                      <a:latin typeface="Times New Roman" pitchFamily="18" charset="0"/>
                      <a:ea typeface="標楷體" pitchFamily="65" charset="-120"/>
                      <a:cs typeface="Times New Roman" pitchFamily="18" charset="0"/>
                    </a:rPr>
                    <a:t>option maturity</a:t>
                  </a:r>
                </a:p>
                <a:p>
                  <a:endParaRPr lang="zh-TW" altLang="en-US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4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087438" y="1943101"/>
                  <a:ext cx="6589712" cy="59213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altLang="zh-TW" sz="2000" dirty="0" smtClean="0">
                      <a:latin typeface="Times New Roman" pitchFamily="18" charset="0"/>
                      <a:ea typeface="標楷體" pitchFamily="65" charset="-120"/>
                      <a:cs typeface="Times New Roman" pitchFamily="18" charset="0"/>
                    </a:rPr>
                    <a:t>Time </a:t>
                  </a:r>
                  <a:r>
                    <a:rPr lang="zh-TW" altLang="en-US" sz="1200" dirty="0" smtClean="0">
                      <a:latin typeface="Times New Roman" pitchFamily="18" charset="0"/>
                      <a:ea typeface="標楷體" pitchFamily="65" charset="-120"/>
                      <a:cs typeface="Times New Roman" pitchFamily="18" charset="0"/>
                    </a:rPr>
                    <a:t> </a:t>
                  </a:r>
                  <a:r>
                    <a:rPr lang="en-US" altLang="zh-TW" sz="2000" dirty="0">
                      <a:latin typeface="Times New Roman" pitchFamily="18" charset="0"/>
                      <a:ea typeface="標楷體" pitchFamily="65" charset="-120"/>
                      <a:cs typeface="Times New Roman" pitchFamily="18" charset="0"/>
                    </a:rPr>
                    <a:t>0           </a:t>
                  </a:r>
                  <a:r>
                    <a:rPr lang="en-US" altLang="zh-TW" sz="2000" dirty="0" smtClean="0">
                      <a:latin typeface="Times New Roman" pitchFamily="18" charset="0"/>
                      <a:ea typeface="標楷體" pitchFamily="65" charset="-120"/>
                      <a:cs typeface="Times New Roman" pitchFamily="18" charset="0"/>
                    </a:rPr>
                    <a:t>            1y                        2y                            3y</a:t>
                  </a:r>
                  <a:endParaRPr lang="en-US" altLang="zh-TW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5" name="AutoShape 13"/>
                <p:cNvSpPr>
                  <a:spLocks/>
                </p:cNvSpPr>
                <p:nvPr/>
              </p:nvSpPr>
              <p:spPr bwMode="auto">
                <a:xfrm rot="5400000">
                  <a:off x="6137275" y="1082676"/>
                  <a:ext cx="196850" cy="1973262"/>
                </a:xfrm>
                <a:prstGeom prst="rightBrace">
                  <a:avLst>
                    <a:gd name="adj1" fmla="val 83535"/>
                    <a:gd name="adj2" fmla="val 51389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5791201" y="2168526"/>
                  <a:ext cx="995378" cy="26034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altLang="zh-TW" dirty="0" smtClean="0">
                      <a:latin typeface="Times New Roman" pitchFamily="18" charset="0"/>
                      <a:ea typeface="標楷體" pitchFamily="65" charset="-120"/>
                      <a:cs typeface="Times New Roman" pitchFamily="18" charset="0"/>
                    </a:rPr>
                    <a:t>one year</a:t>
                  </a:r>
                  <a:endParaRPr lang="zh-TW" altLang="en-US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7" name="文字方塊 16"/>
                <p:cNvSpPr txBox="1"/>
                <p:nvPr/>
              </p:nvSpPr>
              <p:spPr>
                <a:xfrm>
                  <a:off x="6643702" y="1214422"/>
                  <a:ext cx="164307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dirty="0" smtClean="0">
                      <a:latin typeface="Times New Roman" pitchFamily="18" charset="0"/>
                      <a:cs typeface="Times New Roman" pitchFamily="18" charset="0"/>
                    </a:rPr>
                    <a:t>bond maturity</a:t>
                  </a:r>
                  <a:endParaRPr lang="zh-TW" altLang="en-US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8" name="文字方塊 17"/>
                <p:cNvSpPr txBox="1"/>
                <p:nvPr/>
              </p:nvSpPr>
              <p:spPr>
                <a:xfrm>
                  <a:off x="1714480" y="1357298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i="1" dirty="0" smtClean="0"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  <a:r>
                    <a:rPr lang="en-US" altLang="zh-TW" sz="1000" i="1" dirty="0" smtClean="0"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  <a:endParaRPr lang="zh-TW" altLang="en-US" i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sp>
        <p:nvSpPr>
          <p:cNvPr id="21" name="標題 1"/>
          <p:cNvSpPr>
            <a:spLocks noGrp="1"/>
          </p:cNvSpPr>
          <p:nvPr>
            <p:ph type="title"/>
          </p:nvPr>
        </p:nvSpPr>
        <p:spPr>
          <a:xfrm>
            <a:off x="428596" y="71912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The Valuation of Embedded Option on Zero Coupon Bond in LMM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8BB2C4-95FC-4B4A-B67D-2F899AC561B6}" type="slidenum">
              <a:rPr lang="zh-TW" altLang="en-US" smtClean="0"/>
              <a:pPr>
                <a:defRPr/>
              </a:pPr>
              <a:t>22</a:t>
            </a:fld>
            <a:endParaRPr lang="zh-TW" altLang="en-US"/>
          </a:p>
        </p:txBody>
      </p:sp>
      <p:graphicFrame>
        <p:nvGraphicFramePr>
          <p:cNvPr id="5" name="圖表 4"/>
          <p:cNvGraphicFramePr/>
          <p:nvPr/>
        </p:nvGraphicFramePr>
        <p:xfrm>
          <a:off x="642910" y="1428736"/>
          <a:ext cx="8072494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標題 1"/>
          <p:cNvSpPr txBox="1">
            <a:spLocks/>
          </p:cNvSpPr>
          <p:nvPr/>
        </p:nvSpPr>
        <p:spPr>
          <a:xfrm>
            <a:off x="457200" y="571480"/>
            <a:ext cx="8229600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Sensitive Analysis – Strike Price</a:t>
            </a:r>
            <a:endParaRPr kumimoji="0" lang="zh-TW" alt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8BB2C4-95FC-4B4A-B67D-2F899AC561B6}" type="slidenum">
              <a:rPr lang="zh-TW" altLang="en-US" smtClean="0"/>
              <a:pPr>
                <a:defRPr/>
              </a:pPr>
              <a:t>23</a:t>
            </a:fld>
            <a:endParaRPr lang="zh-TW" altLang="en-US"/>
          </a:p>
        </p:txBody>
      </p:sp>
      <p:graphicFrame>
        <p:nvGraphicFramePr>
          <p:cNvPr id="5" name="圖表 4"/>
          <p:cNvGraphicFramePr/>
          <p:nvPr/>
        </p:nvGraphicFramePr>
        <p:xfrm>
          <a:off x="714348" y="1500174"/>
          <a:ext cx="8143932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標題 3"/>
          <p:cNvSpPr txBox="1">
            <a:spLocks/>
          </p:cNvSpPr>
          <p:nvPr/>
        </p:nvSpPr>
        <p:spPr>
          <a:xfrm>
            <a:off x="642910" y="647688"/>
            <a:ext cx="8229600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Sensitive Analysis – Volatility</a:t>
            </a:r>
            <a:endParaRPr kumimoji="0" lang="zh-TW" alt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The Valuation of Caplets in LMM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>
                <a:latin typeface="Times New Roman" pitchFamily="18" charset="0"/>
                <a:cs typeface="Times New Roman" pitchFamily="18" charset="0"/>
              </a:rPr>
              <a:t>The payoff function of a caplet at time       is</a:t>
            </a:r>
          </a:p>
          <a:p>
            <a:endParaRPr lang="en-US" altLang="zh-TW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smtClean="0">
                <a:latin typeface="Times New Roman" pitchFamily="18" charset="0"/>
                <a:cs typeface="Times New Roman" pitchFamily="18" charset="0"/>
              </a:rPr>
              <a:t>It is a caplet on the spot rate observed at time     with payoff occurring at time</a:t>
            </a:r>
          </a:p>
          <a:p>
            <a:pPr algn="just"/>
            <a:r>
              <a:rPr lang="en-US" altLang="zh-TW" smtClean="0">
                <a:latin typeface="Times New Roman" pitchFamily="18" charset="0"/>
                <a:cs typeface="Times New Roman" pitchFamily="18" charset="0"/>
              </a:rPr>
              <a:t>The cap is a portfolio consisted of n such call options which the underlying is known as caplet </a:t>
            </a:r>
            <a:endParaRPr lang="zh-TW" alt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F692BE-C156-4BF2-B5F9-0FD7B680AA11}" type="slidenum">
              <a:rPr lang="zh-TW" altLang="en-US" smtClean="0"/>
              <a:pPr>
                <a:defRPr/>
              </a:pPr>
              <a:t>24</a:t>
            </a:fld>
            <a:endParaRPr lang="zh-TW" altLang="en-US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6429388" y="2285996"/>
          <a:ext cx="500062" cy="500062"/>
        </p:xfrm>
        <a:graphic>
          <a:graphicData uri="http://schemas.openxmlformats.org/presentationml/2006/ole">
            <p:oleObj spid="_x0000_s16386" name="Equation" r:id="rId3" imgW="228600" imgH="228600" progId="Equation.DSMT4">
              <p:embed/>
            </p:oleObj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1643063" y="2674937"/>
          <a:ext cx="5429267" cy="629777"/>
        </p:xfrm>
        <a:graphic>
          <a:graphicData uri="http://schemas.openxmlformats.org/presentationml/2006/ole">
            <p:oleObj spid="_x0000_s16387" name="Equation" r:id="rId4" imgW="1968480" imgH="228600" progId="Equation.DSMT4">
              <p:embed/>
            </p:oleObj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7431110" y="3205165"/>
          <a:ext cx="355600" cy="581025"/>
        </p:xfrm>
        <a:graphic>
          <a:graphicData uri="http://schemas.openxmlformats.org/presentationml/2006/ole">
            <p:oleObj spid="_x0000_s16388" name="Equation" r:id="rId5" imgW="139680" imgH="228600" progId="Equation.DSMT4">
              <p:embed/>
            </p:oleObj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4429128" y="3643318"/>
          <a:ext cx="571500" cy="571500"/>
        </p:xfrm>
        <a:graphic>
          <a:graphicData uri="http://schemas.openxmlformats.org/presentationml/2006/ole">
            <p:oleObj spid="_x0000_s16389" name="Equation" r:id="rId6" imgW="2286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0668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The Theoretical Value of Caplet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21" name="內容版面配置區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431420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We use the Black’s formula for the caplet to get the theoretical value of caplet and rewrite as</a:t>
            </a: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	where</a:t>
            </a:r>
          </a:p>
          <a:p>
            <a:pPr>
              <a:buFont typeface="Wingdings 2" pitchFamily="18" charset="2"/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zh-TW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EADA3-6E0A-4CA2-9BCE-4F1E74B0D255}" type="slidenum">
              <a:rPr lang="zh-TW" altLang="en-US" smtClean="0"/>
              <a:pPr>
                <a:defRPr/>
              </a:pPr>
              <a:t>25</a:t>
            </a:fld>
            <a:endParaRPr lang="zh-TW" altLang="en-US"/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941388" y="3094038"/>
          <a:ext cx="7270750" cy="477838"/>
        </p:xfrm>
        <a:graphic>
          <a:graphicData uri="http://schemas.openxmlformats.org/presentationml/2006/ole">
            <p:oleObj spid="_x0000_s72706" name="Equation" r:id="rId3" imgW="3479760" imgH="228600" progId="Equation.DSMT4">
              <p:embed/>
            </p:oleObj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1643063" y="3929063"/>
          <a:ext cx="5862637" cy="2357437"/>
        </p:xfrm>
        <a:graphic>
          <a:graphicData uri="http://schemas.openxmlformats.org/presentationml/2006/ole">
            <p:oleObj spid="_x0000_s72707" name="Equation" r:id="rId4" imgW="2400120" imgH="965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668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Example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8" name="內容版面配置區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325112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Assume               ,                           , forward curve is flat equal to 5% and</a:t>
            </a:r>
          </a:p>
          <a:p>
            <a:pPr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We have the one period caplet at time 0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caplet</a:t>
            </a:r>
            <a:r>
              <a:rPr lang="en-US" altLang="zh-TW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(0)</a:t>
            </a:r>
            <a:endParaRPr lang="zh-TW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43B4A2-1F15-4310-AFC6-3A581FB0954A}" type="slidenum">
              <a:rPr lang="zh-TW" altLang="en-US" smtClean="0"/>
              <a:pPr>
                <a:defRPr/>
              </a:pPr>
              <a:t>26</a:t>
            </a:fld>
            <a:endParaRPr lang="zh-TW" altLang="en-US"/>
          </a:p>
        </p:txBody>
      </p:sp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857224" y="3892815"/>
          <a:ext cx="7535603" cy="2001645"/>
        </p:xfrm>
        <a:graphic>
          <a:graphicData uri="http://schemas.openxmlformats.org/presentationml/2006/ole">
            <p:oleObj spid="_x0000_s19458" name="Equation" r:id="rId3" imgW="3251160" imgH="863280" progId="Equation.DSMT4">
              <p:embed/>
            </p:oleObj>
          </a:graphicData>
        </a:graphic>
      </p:graphicFrame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2118602" y="2108246"/>
          <a:ext cx="1310390" cy="390329"/>
        </p:xfrm>
        <a:graphic>
          <a:graphicData uri="http://schemas.openxmlformats.org/presentationml/2006/ole">
            <p:oleObj spid="_x0000_s19459" name="Equation" r:id="rId4" imgW="596880" imgH="177480" progId="Equation.DSMT4">
              <p:embed/>
            </p:oleObj>
          </a:graphicData>
        </a:graphic>
      </p:graphicFrame>
      <p:graphicFrame>
        <p:nvGraphicFramePr>
          <p:cNvPr id="36873" name="Object 9"/>
          <p:cNvGraphicFramePr>
            <a:graphicFrameLocks noChangeAspect="1"/>
          </p:cNvGraphicFramePr>
          <p:nvPr/>
        </p:nvGraphicFramePr>
        <p:xfrm>
          <a:off x="3500430" y="2079013"/>
          <a:ext cx="2410420" cy="433334"/>
        </p:xfrm>
        <a:graphic>
          <a:graphicData uri="http://schemas.openxmlformats.org/presentationml/2006/ole">
            <p:oleObj spid="_x0000_s19460" name="Equation" r:id="rId5" imgW="1130040" imgH="203040" progId="Equation.DSMT4">
              <p:embed/>
            </p:oleObj>
          </a:graphicData>
        </a:graphic>
      </p:graphicFrame>
      <p:graphicFrame>
        <p:nvGraphicFramePr>
          <p:cNvPr id="36875" name="Object 11"/>
          <p:cNvGraphicFramePr>
            <a:graphicFrameLocks noChangeAspect="1"/>
          </p:cNvGraphicFramePr>
          <p:nvPr/>
        </p:nvGraphicFramePr>
        <p:xfrm>
          <a:off x="3786182" y="2465436"/>
          <a:ext cx="2528111" cy="500066"/>
        </p:xfrm>
        <a:graphic>
          <a:graphicData uri="http://schemas.openxmlformats.org/presentationml/2006/ole">
            <p:oleObj spid="_x0000_s19461" name="Equation" r:id="rId6" imgW="11556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686800" cy="841248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Table 1 </a:t>
            </a:r>
            <a:br>
              <a:rPr lang="en-US" altLang="zh-TW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2700" dirty="0" smtClean="0">
                <a:latin typeface="Times New Roman" pitchFamily="18" charset="0"/>
                <a:cs typeface="Times New Roman" pitchFamily="18" charset="0"/>
              </a:rPr>
              <a:t>Volatility is 10% and stage for every period is 25</a:t>
            </a:r>
            <a:endParaRPr lang="zh-TW" alt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8BB2C4-95FC-4B4A-B67D-2F899AC561B6}" type="slidenum">
              <a:rPr lang="zh-TW" altLang="en-US" smtClean="0"/>
              <a:pPr>
                <a:defRPr/>
              </a:pPr>
              <a:t>27</a:t>
            </a:fld>
            <a:endParaRPr lang="zh-TW" altLang="en-US"/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428595" y="1500177"/>
          <a:ext cx="8429685" cy="4929222"/>
        </p:xfrm>
        <a:graphic>
          <a:graphicData uri="http://schemas.openxmlformats.org/drawingml/2006/table">
            <a:tbl>
              <a:tblPr/>
              <a:tblGrid>
                <a:gridCol w="1685937"/>
                <a:gridCol w="1685937"/>
                <a:gridCol w="1685937"/>
                <a:gridCol w="1685937"/>
                <a:gridCol w="1685937"/>
              </a:tblGrid>
              <a:tr h="5818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Maturity</a:t>
                      </a:r>
                      <a:endParaRPr lang="zh-TW" sz="1800" kern="100" dirty="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Black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Lattice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Difference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Relative Difference (%)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1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0.0018085085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0.0018242781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0.0000157696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0.8719669656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09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2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0.0024348117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0.0024407546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0.0000059429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0.2440786919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9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3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0.0028388399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0.0028374958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-0.0000013441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0.0473484800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9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4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0.0031206153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0.0031282191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0.0000076038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0.2436631792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9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5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0.0033214311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0.0033204098 </a:t>
                      </a:r>
                      <a:endParaRPr lang="zh-TW" sz="1800" kern="100" dirty="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-0.0000010214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0.0307505629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9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6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0.0034637453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0.0034664184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0.0000026731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0.0771737036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9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7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0.0035616356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0.0035658574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0.0000042219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0.1185369137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9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8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0.0036247299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0.0036200240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-0.0000047059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0.1298286011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9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9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0.0036600091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0.0036633313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0.0000033221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0.0907678678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9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10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0.0036727489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0.0036743568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0.0000016079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0.0437804213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9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　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　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RMSE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0.0000063671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　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38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1. Caplet assume δ = 1 and stage 25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45981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2. Assume volatility is 10%, the forward curve is flat 5%</a:t>
                      </a:r>
                      <a:endParaRPr lang="zh-TW" sz="1800" kern="100" dirty="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8BB2C4-95FC-4B4A-B67D-2F899AC561B6}" type="slidenum">
              <a:rPr lang="zh-TW" altLang="en-US" smtClean="0"/>
              <a:pPr>
                <a:defRPr/>
              </a:pPr>
              <a:t>28</a:t>
            </a:fld>
            <a:endParaRPr lang="zh-TW" altLang="en-US"/>
          </a:p>
        </p:txBody>
      </p:sp>
      <p:graphicFrame>
        <p:nvGraphicFramePr>
          <p:cNvPr id="5" name="圖表 4"/>
          <p:cNvGraphicFramePr/>
          <p:nvPr/>
        </p:nvGraphicFramePr>
        <p:xfrm>
          <a:off x="428596" y="714356"/>
          <a:ext cx="8429684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600" dirty="0" smtClean="0">
                <a:latin typeface="Times New Roman" pitchFamily="18" charset="0"/>
                <a:cs typeface="Times New Roman" pitchFamily="18" charset="0"/>
              </a:rPr>
              <a:t>Conclusions</a:t>
            </a:r>
            <a:endParaRPr lang="zh-TW" altLang="en-US" sz="4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2000240"/>
            <a:ext cx="7772400" cy="1362075"/>
          </a:xfrm>
        </p:spPr>
        <p:txBody>
          <a:bodyPr/>
          <a:lstStyle/>
          <a:p>
            <a:r>
              <a:rPr lang="en-US" altLang="zh-TW" sz="46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Introduction </a:t>
            </a:r>
            <a:endParaRPr lang="zh-TW" altLang="en-US" sz="4600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4" name="文字版面配置區 2"/>
          <p:cNvSpPr txBox="1">
            <a:spLocks/>
          </p:cNvSpPr>
          <p:nvPr/>
        </p:nvSpPr>
        <p:spPr>
          <a:xfrm>
            <a:off x="1857356" y="3505191"/>
            <a:ext cx="6643734" cy="1571636"/>
          </a:xfrm>
          <a:prstGeom prst="rect">
            <a:avLst/>
          </a:prstGeom>
        </p:spPr>
        <p:txBody>
          <a:bodyPr vert="horz" anchor="t">
            <a:normAutofit lnSpcReduction="10000"/>
          </a:bodyPr>
          <a:lstStyle/>
          <a:p>
            <a:pPr marL="45720" lvl="0">
              <a:spcBef>
                <a:spcPts val="300"/>
              </a:spcBef>
              <a:buClr>
                <a:schemeClr val="accent3"/>
              </a:buClr>
              <a:defRPr/>
            </a:pP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lang="en-US" altLang="zh-TW" sz="3200" dirty="0" smtClean="0">
                <a:solidFill>
                  <a:srgbClr val="002060"/>
                </a:solidFill>
              </a:rPr>
              <a:t>Review of </a:t>
            </a: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Interest Rate Models</a:t>
            </a:r>
          </a:p>
          <a:p>
            <a:pPr marL="4572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-Motivation</a:t>
            </a:r>
          </a:p>
          <a:p>
            <a:pPr marL="45720" lvl="0">
              <a:spcBef>
                <a:spcPts val="300"/>
              </a:spcBef>
              <a:buClr>
                <a:schemeClr val="accent3"/>
              </a:buClr>
              <a:defRPr/>
            </a:pP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lang="en-US" altLang="zh-TW" sz="3200" dirty="0" smtClean="0">
                <a:solidFill>
                  <a:srgbClr val="002060"/>
                </a:solidFill>
              </a:rPr>
              <a:t>Contribution</a:t>
            </a:r>
            <a:endParaRPr kumimoji="0" lang="zh-TW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Conclusions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467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Constructing the recombining binomial tree, the payoff of the interest rate derivatives on each node can be obtained</a:t>
            </a:r>
          </a:p>
          <a:p>
            <a:pPr algn="just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Comparing to the theoretical value, we find the theoretical value and lattice method is close when we increase the stages. 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The sensitive analysis results of embedded option are consistent with inference of Greek letters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6EF2B9-2D4B-4607-9DCD-A2627C0C29D8}" type="slidenum">
              <a:rPr lang="zh-TW" altLang="en-US" smtClean="0"/>
              <a:pPr>
                <a:defRPr/>
              </a:pPr>
              <a:t>30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285720" y="2852742"/>
            <a:ext cx="8553480" cy="1219200"/>
          </a:xfrm>
        </p:spPr>
        <p:txBody>
          <a:bodyPr/>
          <a:lstStyle/>
          <a:p>
            <a:pPr algn="ctr"/>
            <a:r>
              <a:rPr lang="en-US" altLang="zh-TW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~ The End ~ </a:t>
            </a:r>
            <a:endParaRPr lang="zh-TW" alt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285720" y="3643314"/>
            <a:ext cx="8572560" cy="1184825"/>
          </a:xfrm>
        </p:spPr>
        <p:txBody>
          <a:bodyPr>
            <a:normAutofit/>
          </a:bodyPr>
          <a:lstStyle/>
          <a:p>
            <a:pPr algn="ctr"/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Thank you for your listening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8BB2C4-95FC-4B4A-B67D-2F899AC561B6}" type="slidenum">
              <a:rPr lang="zh-TW" altLang="en-US" smtClean="0"/>
              <a:pPr>
                <a:defRPr/>
              </a:pPr>
              <a:t>31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Future works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49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Deriving the joint probability between the states of  different binomial forward rate trees.</a:t>
            </a:r>
          </a:p>
          <a:p>
            <a:pPr algn="just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Adjusting the stages between period by period  to fit the strike price to reduce the nonlinearity error</a:t>
            </a:r>
          </a:p>
          <a:p>
            <a:pPr algn="just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Trying to change the constant volatility to stochastic volatility to fit the volatility term structure.</a:t>
            </a:r>
          </a:p>
          <a:p>
            <a:endParaRPr lang="zh-TW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826ED5-E1EC-4F5A-85EF-CDE63E333031}" type="slidenum">
              <a:rPr lang="zh-TW" altLang="en-US" smtClean="0"/>
              <a:pPr>
                <a:defRPr/>
              </a:pPr>
              <a:t>32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Review of Interest Rate Models</a:t>
            </a:r>
            <a:endParaRPr lang="zh-TW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en-US" altLang="zh-TW" sz="3600" smtClean="0">
                <a:latin typeface="Times New Roman" pitchFamily="18" charset="0"/>
                <a:cs typeface="Times New Roman" pitchFamily="18" charset="0"/>
              </a:rPr>
              <a:t>Equilibrium models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altLang="zh-TW" sz="3600" smtClean="0">
                <a:latin typeface="Times New Roman" pitchFamily="18" charset="0"/>
                <a:cs typeface="Times New Roman" pitchFamily="18" charset="0"/>
              </a:rPr>
              <a:t>No-arbitrage models</a:t>
            </a:r>
          </a:p>
          <a:p>
            <a:pPr marL="742950" lvl="2" indent="-342900"/>
            <a:r>
              <a:rPr lang="en-US" altLang="zh-TW" sz="3200" smtClean="0">
                <a:latin typeface="Times New Roman" pitchFamily="18" charset="0"/>
                <a:cs typeface="Times New Roman" pitchFamily="18" charset="0"/>
              </a:rPr>
              <a:t>Instantaneous short rate models</a:t>
            </a:r>
          </a:p>
          <a:p>
            <a:pPr marL="742950" lvl="2" indent="-342900"/>
            <a:r>
              <a:rPr lang="en-US" altLang="zh-TW" sz="3200" smtClean="0">
                <a:latin typeface="Times New Roman" pitchFamily="18" charset="0"/>
                <a:cs typeface="Times New Roman" pitchFamily="18" charset="0"/>
              </a:rPr>
              <a:t>Instantaneous forward rate model</a:t>
            </a:r>
          </a:p>
          <a:p>
            <a:pPr marL="742950" lvl="2" indent="-342900"/>
            <a:r>
              <a:rPr lang="en-US" altLang="zh-TW" sz="3200" smtClean="0">
                <a:latin typeface="Times New Roman" pitchFamily="18" charset="0"/>
                <a:cs typeface="Times New Roman" pitchFamily="18" charset="0"/>
              </a:rPr>
              <a:t>Forward rate model</a:t>
            </a:r>
            <a:endParaRPr lang="zh-TW" altLang="en-US" sz="32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199DC6-6716-4A45-88CD-04871E801602}" type="slidenum">
              <a:rPr lang="zh-TW" altLang="en-US" smtClean="0"/>
              <a:pPr>
                <a:defRPr/>
              </a:pPr>
              <a:t>33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標題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42974"/>
          </a:xfrm>
        </p:spPr>
        <p:txBody>
          <a:bodyPr>
            <a:noAutofit/>
          </a:bodyPr>
          <a:lstStyle/>
          <a:p>
            <a:pPr marL="342900" indent="-342900" algn="ctr">
              <a:defRPr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Forward rate model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zh-TW" alt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LIBOR Market Model (LMM)</a:t>
            </a:r>
            <a:endParaRPr lang="zh-TW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27" name="內容版面配置區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/>
          <a:lstStyle/>
          <a:p>
            <a:pPr algn="just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The LMM was discovered by Brace, 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Gatarek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Musiela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(1997) and was initially referred to as the BGM model by practitioners</a:t>
            </a:r>
          </a:p>
          <a:p>
            <a:pPr algn="just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There are two commonly used versions of the LMM: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one is the lognormal forward LIBOR model (LFM) for pricing caps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the other is the lognormal swap model (LSM) for pricing 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swaptions</a:t>
            </a:r>
            <a:endParaRPr lang="zh-TW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CE7C71-7EF6-49E7-AF59-6C523C60B620}" type="slidenum">
              <a:rPr lang="zh-TW" altLang="en-US" smtClean="0"/>
              <a:pPr>
                <a:defRPr/>
              </a:pPr>
              <a:t>34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標題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4297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Forward rate model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zh-TW" alt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LIBOR Market Model (LMM)</a:t>
            </a:r>
            <a:endParaRPr lang="zh-TW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2" name="內容版面配置區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The LFM specifies the forward rate              following zero-drift stochastic process under its own forward measure:</a:t>
            </a: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            is a Brownian motion under the forward measure       defined with respect to the 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numeraire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asset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           measures the volatility of the forward rate process</a:t>
            </a:r>
            <a:endParaRPr lang="zh-TW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6001845" y="1928802"/>
          <a:ext cx="1582277" cy="500066"/>
        </p:xfrm>
        <a:graphic>
          <a:graphicData uri="http://schemas.openxmlformats.org/presentationml/2006/ole">
            <p:oleObj spid="_x0000_s1026" name="Equation" r:id="rId3" imgW="723600" imgH="228600" progId="Equation.DSMT4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3071802" y="3286124"/>
          <a:ext cx="3636972" cy="958594"/>
        </p:xfrm>
        <a:graphic>
          <a:graphicData uri="http://schemas.openxmlformats.org/presentationml/2006/ole">
            <p:oleObj spid="_x0000_s1027" name="Equation" r:id="rId4" imgW="1638000" imgH="431640" progId="Equation.DSMT4">
              <p:embed/>
            </p:oleObj>
          </a:graphicData>
        </a:graphic>
      </p:graphicFrame>
      <p:graphicFrame>
        <p:nvGraphicFramePr>
          <p:cNvPr id="6148" name="Object 6"/>
          <p:cNvGraphicFramePr>
            <a:graphicFrameLocks noChangeAspect="1"/>
          </p:cNvGraphicFramePr>
          <p:nvPr/>
        </p:nvGraphicFramePr>
        <p:xfrm>
          <a:off x="1214438" y="4214818"/>
          <a:ext cx="1000125" cy="514350"/>
        </p:xfrm>
        <a:graphic>
          <a:graphicData uri="http://schemas.openxmlformats.org/presentationml/2006/ole">
            <p:oleObj spid="_x0000_s1028" name="Equation" r:id="rId5" imgW="444240" imgH="228600" progId="Equation.DSMT4">
              <p:embed/>
            </p:oleObj>
          </a:graphicData>
        </a:graphic>
      </p:graphicFrame>
      <p:graphicFrame>
        <p:nvGraphicFramePr>
          <p:cNvPr id="6149" name="Object 7"/>
          <p:cNvGraphicFramePr>
            <a:graphicFrameLocks noChangeAspect="1"/>
          </p:cNvGraphicFramePr>
          <p:nvPr/>
        </p:nvGraphicFramePr>
        <p:xfrm>
          <a:off x="2357422" y="4586292"/>
          <a:ext cx="422275" cy="452438"/>
        </p:xfrm>
        <a:graphic>
          <a:graphicData uri="http://schemas.openxmlformats.org/presentationml/2006/ole">
            <p:oleObj spid="_x0000_s1029" name="Equation" r:id="rId6" imgW="177480" imgH="190440" progId="Equation.DSMT4">
              <p:embed/>
            </p:oleObj>
          </a:graphicData>
        </a:graphic>
      </p:graphicFrame>
      <p:graphicFrame>
        <p:nvGraphicFramePr>
          <p:cNvPr id="6150" name="Object 8"/>
          <p:cNvGraphicFramePr>
            <a:graphicFrameLocks noChangeAspect="1"/>
          </p:cNvGraphicFramePr>
          <p:nvPr/>
        </p:nvGraphicFramePr>
        <p:xfrm>
          <a:off x="1214438" y="5014920"/>
          <a:ext cx="857250" cy="571500"/>
        </p:xfrm>
        <a:graphic>
          <a:graphicData uri="http://schemas.openxmlformats.org/presentationml/2006/ole">
            <p:oleObj spid="_x0000_s1030" name="Equation" r:id="rId7" imgW="342720" imgH="228600" progId="Equation.DSMT4">
              <p:embed/>
            </p:oleObj>
          </a:graphicData>
        </a:graphic>
      </p:graphicFrame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48B90-36CA-4250-9044-D2288E997124}" type="slidenum">
              <a:rPr lang="zh-TW" altLang="en-US" smtClean="0"/>
              <a:pPr>
                <a:defRPr/>
              </a:pPr>
              <a:t>35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2" name="標題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104297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Market Conventions of the LMM </a:t>
            </a:r>
            <a:endParaRPr lang="zh-TW" altLang="en-US" dirty="0" smtClean="0"/>
          </a:p>
        </p:txBody>
      </p:sp>
      <p:sp>
        <p:nvSpPr>
          <p:cNvPr id="8203" name="內容版面配置區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325112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The relationship between the discrete LIBOR rate</a:t>
            </a:r>
          </a:p>
          <a:p>
            <a:pPr>
              <a:buFont typeface="Wingdings 2" pitchFamily="18" charset="2"/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                 for the term                   and the zero coupon bond price                 , given as follows:</a:t>
            </a:r>
          </a:p>
          <a:p>
            <a:pPr>
              <a:buFont typeface="Wingdings 2" pitchFamily="18" charset="2"/>
              <a:buNone/>
            </a:pP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   where                                is the time line and     is called the tenor for the period      to </a:t>
            </a:r>
            <a:endParaRPr lang="zh-TW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graphicFrame>
        <p:nvGraphicFramePr>
          <p:cNvPr id="8194" name="Object 1"/>
          <p:cNvGraphicFramePr>
            <a:graphicFrameLocks noChangeAspect="1"/>
          </p:cNvGraphicFramePr>
          <p:nvPr/>
        </p:nvGraphicFramePr>
        <p:xfrm>
          <a:off x="2357438" y="3071810"/>
          <a:ext cx="3857625" cy="1009650"/>
        </p:xfrm>
        <a:graphic>
          <a:graphicData uri="http://schemas.openxmlformats.org/presentationml/2006/ole">
            <p:oleObj spid="_x0000_s2050" name="Equation" r:id="rId3" imgW="1638000" imgH="431640" progId="Equation.DSMT4">
              <p:embed/>
            </p:oleObj>
          </a:graphicData>
        </a:graphic>
      </p:graphicFrame>
      <p:sp>
        <p:nvSpPr>
          <p:cNvPr id="820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graphicFrame>
        <p:nvGraphicFramePr>
          <p:cNvPr id="8195" name="Object 11"/>
          <p:cNvGraphicFramePr>
            <a:graphicFrameLocks noChangeAspect="1"/>
          </p:cNvGraphicFramePr>
          <p:nvPr/>
        </p:nvGraphicFramePr>
        <p:xfrm>
          <a:off x="714375" y="2170113"/>
          <a:ext cx="1428750" cy="536575"/>
        </p:xfrm>
        <a:graphic>
          <a:graphicData uri="http://schemas.openxmlformats.org/presentationml/2006/ole">
            <p:oleObj spid="_x0000_s2051" name="Equation" r:id="rId4" imgW="609600" imgH="228600" progId="Equation.DSMT4">
              <p:embed/>
            </p:oleObj>
          </a:graphicData>
        </a:graphic>
      </p:graphicFrame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graphicFrame>
        <p:nvGraphicFramePr>
          <p:cNvPr id="8196" name="Object 13"/>
          <p:cNvGraphicFramePr>
            <a:graphicFrameLocks noChangeAspect="1"/>
          </p:cNvGraphicFramePr>
          <p:nvPr/>
        </p:nvGraphicFramePr>
        <p:xfrm>
          <a:off x="4000496" y="2214563"/>
          <a:ext cx="1601788" cy="500062"/>
        </p:xfrm>
        <a:graphic>
          <a:graphicData uri="http://schemas.openxmlformats.org/presentationml/2006/ole">
            <p:oleObj spid="_x0000_s2052" name="Equation" r:id="rId5" imgW="736600" imgH="228600" progId="Equation.DSMT4">
              <p:embed/>
            </p:oleObj>
          </a:graphicData>
        </a:graphic>
      </p:graphicFrame>
      <p:sp>
        <p:nvSpPr>
          <p:cNvPr id="8207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graphicFrame>
        <p:nvGraphicFramePr>
          <p:cNvPr id="8197" name="Object 15"/>
          <p:cNvGraphicFramePr>
            <a:graphicFrameLocks noChangeAspect="1"/>
          </p:cNvGraphicFramePr>
          <p:nvPr/>
        </p:nvGraphicFramePr>
        <p:xfrm>
          <a:off x="2428860" y="2643182"/>
          <a:ext cx="1524000" cy="571500"/>
        </p:xfrm>
        <a:graphic>
          <a:graphicData uri="http://schemas.openxmlformats.org/presentationml/2006/ole">
            <p:oleObj spid="_x0000_s2053" name="Equation" r:id="rId6" imgW="609600" imgH="228600" progId="Equation.DSMT4">
              <p:embed/>
            </p:oleObj>
          </a:graphicData>
        </a:graphic>
      </p:graphicFrame>
      <p:sp>
        <p:nvSpPr>
          <p:cNvPr id="820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graphicFrame>
        <p:nvGraphicFramePr>
          <p:cNvPr id="8198" name="Object 17"/>
          <p:cNvGraphicFramePr>
            <a:graphicFrameLocks noChangeAspect="1"/>
          </p:cNvGraphicFramePr>
          <p:nvPr/>
        </p:nvGraphicFramePr>
        <p:xfrm>
          <a:off x="1857356" y="4071942"/>
          <a:ext cx="2852738" cy="447675"/>
        </p:xfrm>
        <a:graphic>
          <a:graphicData uri="http://schemas.openxmlformats.org/presentationml/2006/ole">
            <p:oleObj spid="_x0000_s2054" name="Equation" r:id="rId7" imgW="1460160" imgH="228600" progId="Equation.DSMT4">
              <p:embed/>
            </p:oleObj>
          </a:graphicData>
        </a:graphic>
      </p:graphicFrame>
      <p:sp>
        <p:nvSpPr>
          <p:cNvPr id="8209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graphicFrame>
        <p:nvGraphicFramePr>
          <p:cNvPr id="8199" name="Object 19"/>
          <p:cNvGraphicFramePr>
            <a:graphicFrameLocks noChangeAspect="1"/>
          </p:cNvGraphicFramePr>
          <p:nvPr/>
        </p:nvGraphicFramePr>
        <p:xfrm>
          <a:off x="7482111" y="4044347"/>
          <a:ext cx="304599" cy="456223"/>
        </p:xfrm>
        <a:graphic>
          <a:graphicData uri="http://schemas.openxmlformats.org/presentationml/2006/ole">
            <p:oleObj spid="_x0000_s2055" name="Equation" r:id="rId8" imgW="152334" imgH="228501" progId="Equation.DSMT4">
              <p:embed/>
            </p:oleObj>
          </a:graphicData>
        </a:graphic>
      </p:graphicFrame>
      <p:sp>
        <p:nvSpPr>
          <p:cNvPr id="821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graphicFrame>
        <p:nvGraphicFramePr>
          <p:cNvPr id="8200" name="Object 21"/>
          <p:cNvGraphicFramePr>
            <a:graphicFrameLocks noChangeAspect="1"/>
          </p:cNvGraphicFramePr>
          <p:nvPr/>
        </p:nvGraphicFramePr>
        <p:xfrm>
          <a:off x="5286380" y="4500569"/>
          <a:ext cx="304599" cy="487359"/>
        </p:xfrm>
        <a:graphic>
          <a:graphicData uri="http://schemas.openxmlformats.org/presentationml/2006/ole">
            <p:oleObj spid="_x0000_s2056" name="Equation" r:id="rId9" imgW="139700" imgH="228600" progId="Equation.DSMT4">
              <p:embed/>
            </p:oleObj>
          </a:graphicData>
        </a:graphic>
      </p:graphicFrame>
      <p:sp>
        <p:nvSpPr>
          <p:cNvPr id="8211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graphicFrame>
        <p:nvGraphicFramePr>
          <p:cNvPr id="8201" name="Object 23"/>
          <p:cNvGraphicFramePr>
            <a:graphicFrameLocks noChangeAspect="1"/>
          </p:cNvGraphicFramePr>
          <p:nvPr/>
        </p:nvGraphicFramePr>
        <p:xfrm>
          <a:off x="6012113" y="4500569"/>
          <a:ext cx="488713" cy="487359"/>
        </p:xfrm>
        <a:graphic>
          <a:graphicData uri="http://schemas.openxmlformats.org/presentationml/2006/ole">
            <p:oleObj spid="_x0000_s2057" name="Equation" r:id="rId10" imgW="228600" imgH="228600" progId="Equation.DSMT4">
              <p:embed/>
            </p:oleObj>
          </a:graphicData>
        </a:graphic>
      </p:graphicFrame>
      <p:sp>
        <p:nvSpPr>
          <p:cNvPr id="20" name="投影片編號版面配置區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974B5-C298-4929-9F93-A3932A64B724}" type="slidenum">
              <a:rPr lang="zh-TW" altLang="en-US" smtClean="0"/>
              <a:pPr>
                <a:defRPr/>
              </a:pPr>
              <a:t>36</a:t>
            </a:fld>
            <a:endParaRPr lang="zh-TW" altLang="en-US"/>
          </a:p>
        </p:txBody>
      </p:sp>
      <p:sp>
        <p:nvSpPr>
          <p:cNvPr id="21" name="動作按鈕: 返回 20">
            <a:hlinkClick r:id="rId11" action="ppaction://hlinksldjump" highlightClick="1"/>
          </p:cNvPr>
          <p:cNvSpPr/>
          <p:nvPr/>
        </p:nvSpPr>
        <p:spPr>
          <a:xfrm>
            <a:off x="8072462" y="6000768"/>
            <a:ext cx="714380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571472" y="590536"/>
            <a:ext cx="7277128" cy="838200"/>
          </a:xfrm>
          <a:prstGeom prst="rect">
            <a:avLst/>
          </a:prstGeom>
        </p:spPr>
        <p:txBody>
          <a:bodyPr/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Forward rate agreement (FRA)</a:t>
            </a:r>
            <a:endParaRPr kumimoji="0" lang="zh-TW" altLang="en-US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928662" y="1500174"/>
            <a:ext cx="7834338" cy="4824426"/>
          </a:xfrm>
          <a:prstGeom prst="rect">
            <a:avLst/>
          </a:prstGeom>
        </p:spPr>
        <p:txBody>
          <a:bodyPr/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n"/>
              <a:defRPr/>
            </a:pPr>
            <a:r>
              <a:rPr lang="en-US" altLang="zh-TW" sz="3200" dirty="0" smtClean="0"/>
              <a:t>Definition </a:t>
            </a:r>
            <a:r>
              <a:rPr kumimoji="0" lang="en-US" altLang="zh-TW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zh-TW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altLang="zh-TW" sz="2800" dirty="0" smtClean="0"/>
              <a:t> A forward rate agreement (FRA) is an agreement made at time t to exchange fixed-rate interest payments at rate k for variable rate payments, on a principal amount A, for the loan period t+T to t+T+1</a:t>
            </a: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n"/>
              <a:tabLst/>
              <a:defRPr/>
            </a:pPr>
            <a:endParaRPr kumimoji="0" lang="zh-TW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" name="群組 17"/>
          <p:cNvGrpSpPr/>
          <p:nvPr/>
        </p:nvGrpSpPr>
        <p:grpSpPr>
          <a:xfrm>
            <a:off x="2571736" y="4214818"/>
            <a:ext cx="4624422" cy="2119263"/>
            <a:chOff x="2285984" y="4071942"/>
            <a:chExt cx="4624422" cy="2119263"/>
          </a:xfrm>
        </p:grpSpPr>
        <p:cxnSp>
          <p:nvCxnSpPr>
            <p:cNvPr id="5" name="直線接點 4"/>
            <p:cNvCxnSpPr/>
            <p:nvPr/>
          </p:nvCxnSpPr>
          <p:spPr bwMode="auto">
            <a:xfrm>
              <a:off x="2701766" y="5138254"/>
              <a:ext cx="1039455" cy="13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直線接點 5"/>
            <p:cNvCxnSpPr/>
            <p:nvPr/>
          </p:nvCxnSpPr>
          <p:spPr bwMode="auto">
            <a:xfrm>
              <a:off x="4572785" y="5138254"/>
              <a:ext cx="1039455" cy="13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直線單箭頭接點 7"/>
            <p:cNvCxnSpPr/>
            <p:nvPr/>
          </p:nvCxnSpPr>
          <p:spPr bwMode="auto">
            <a:xfrm rot="5400000">
              <a:off x="6019541" y="4757741"/>
              <a:ext cx="292610" cy="154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" name="直線單箭頭接點 8"/>
            <p:cNvCxnSpPr/>
            <p:nvPr/>
          </p:nvCxnSpPr>
          <p:spPr bwMode="auto">
            <a:xfrm rot="5400000" flipH="1" flipV="1">
              <a:off x="6020311" y="5517876"/>
              <a:ext cx="292610" cy="154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文字方塊 9"/>
            <p:cNvSpPr txBox="1"/>
            <p:nvPr/>
          </p:nvSpPr>
          <p:spPr>
            <a:xfrm>
              <a:off x="5750834" y="5606430"/>
              <a:ext cx="9701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200" dirty="0" smtClean="0"/>
                <a:t>-Ak</a:t>
              </a:r>
              <a:endParaRPr lang="zh-TW" altLang="en-US" sz="3200" dirty="0"/>
            </a:p>
          </p:txBody>
        </p:sp>
        <p:sp>
          <p:nvSpPr>
            <p:cNvPr id="11" name="文字方塊 10"/>
            <p:cNvSpPr txBox="1"/>
            <p:nvPr/>
          </p:nvSpPr>
          <p:spPr>
            <a:xfrm>
              <a:off x="5760073" y="4071942"/>
              <a:ext cx="109951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200" dirty="0" smtClean="0"/>
                <a:t>Ay</a:t>
              </a:r>
              <a:r>
                <a:rPr lang="en-US" altLang="zh-TW" sz="3200" baseline="-25000" dirty="0" smtClean="0"/>
                <a:t>t+T</a:t>
              </a:r>
              <a:endParaRPr lang="zh-TW" altLang="en-US" sz="3200" baseline="-25000" dirty="0"/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5612240" y="4893294"/>
              <a:ext cx="1298166" cy="4790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200" dirty="0" smtClean="0"/>
                <a:t>t+T+1</a:t>
              </a:r>
              <a:endParaRPr lang="zh-TW" altLang="en-US" sz="3200" dirty="0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3879815" y="4893294"/>
              <a:ext cx="83506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200" dirty="0" smtClean="0"/>
                <a:t>t+T</a:t>
              </a:r>
              <a:endParaRPr lang="zh-TW" altLang="en-US" sz="3200" dirty="0"/>
            </a:p>
          </p:txBody>
        </p:sp>
        <p:sp>
          <p:nvSpPr>
            <p:cNvPr id="14" name="文字方塊 13"/>
            <p:cNvSpPr txBox="1"/>
            <p:nvPr/>
          </p:nvSpPr>
          <p:spPr>
            <a:xfrm>
              <a:off x="2285984" y="4893294"/>
              <a:ext cx="346485" cy="4790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200" dirty="0" smtClean="0"/>
                <a:t>t</a:t>
              </a:r>
              <a:endParaRPr lang="zh-TW" altLang="en-US" sz="3200" dirty="0"/>
            </a:p>
          </p:txBody>
        </p:sp>
        <p:sp>
          <p:nvSpPr>
            <p:cNvPr id="17" name="文字方塊 16"/>
            <p:cNvSpPr txBox="1"/>
            <p:nvPr/>
          </p:nvSpPr>
          <p:spPr>
            <a:xfrm>
              <a:off x="2357422" y="4071942"/>
              <a:ext cx="26275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dirty="0" smtClean="0"/>
                <a:t>a T-maturity FRA</a:t>
              </a:r>
              <a:endParaRPr lang="zh-TW" altLang="en-US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571472" y="590536"/>
            <a:ext cx="7277128" cy="838200"/>
          </a:xfrm>
          <a:prstGeom prst="rect">
            <a:avLst/>
          </a:prstGeom>
        </p:spPr>
        <p:txBody>
          <a:bodyPr/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Forward rate agreement (FRA)</a:t>
            </a:r>
            <a:endParaRPr kumimoji="0" lang="zh-TW" altLang="en-US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357158" y="1500174"/>
            <a:ext cx="8405842" cy="4752988"/>
          </a:xfrm>
          <a:prstGeom prst="rect">
            <a:avLst/>
          </a:prstGeom>
        </p:spPr>
        <p:txBody>
          <a:bodyPr/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n"/>
              <a:defRPr/>
            </a:pPr>
            <a:r>
              <a:rPr lang="en-US" altLang="zh-TW" sz="2800" dirty="0" smtClean="0"/>
              <a:t>The contract is usually settled in cash at t+T on a discounted basis.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n"/>
              <a:defRPr/>
            </a:pPr>
            <a:endParaRPr kumimoji="0" lang="en-US" altLang="zh-TW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n"/>
              <a:defRPr/>
            </a:pPr>
            <a:endParaRPr lang="en-US" altLang="zh-TW" sz="2800" kern="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n"/>
              <a:defRPr/>
            </a:pPr>
            <a:endParaRPr kumimoji="0" lang="en-US" altLang="zh-TW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defRPr/>
            </a:pPr>
            <a:endParaRPr kumimoji="0" lang="en-US" altLang="zh-TW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n"/>
              <a:defRPr/>
            </a:pPr>
            <a:r>
              <a:rPr lang="en-US" altLang="zh-TW" sz="2800" dirty="0" smtClean="0"/>
              <a:t>One-period case</a:t>
            </a:r>
            <a:endParaRPr kumimoji="0" lang="zh-TW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071802" y="2198980"/>
          <a:ext cx="3929090" cy="2373028"/>
        </p:xfrm>
        <a:graphic>
          <a:graphicData uri="http://schemas.openxmlformats.org/presentationml/2006/ole">
            <p:oleObj spid="_x0000_s61442" name="Equation" r:id="rId3" imgW="1892160" imgH="1143000" progId="Equation.DSMT4">
              <p:embed/>
            </p:oleObj>
          </a:graphicData>
        </a:graphic>
      </p:graphicFrame>
      <p:graphicFrame>
        <p:nvGraphicFramePr>
          <p:cNvPr id="1027" name="Object 2"/>
          <p:cNvGraphicFramePr>
            <a:graphicFrameLocks noChangeAspect="1"/>
          </p:cNvGraphicFramePr>
          <p:nvPr/>
        </p:nvGraphicFramePr>
        <p:xfrm>
          <a:off x="928662" y="4929198"/>
          <a:ext cx="7856527" cy="1785950"/>
        </p:xfrm>
        <a:graphic>
          <a:graphicData uri="http://schemas.openxmlformats.org/presentationml/2006/ole">
            <p:oleObj spid="_x0000_s61443" name="Equation" r:id="rId4" imgW="3911400" imgH="8888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 txBox="1">
            <a:spLocks/>
          </p:cNvSpPr>
          <p:nvPr/>
        </p:nvSpPr>
        <p:spPr>
          <a:xfrm>
            <a:off x="714348" y="1571612"/>
            <a:ext cx="8048652" cy="4610112"/>
          </a:xfrm>
          <a:prstGeom prst="rect">
            <a:avLst/>
          </a:prstGeom>
        </p:spPr>
        <p:txBody>
          <a:bodyPr/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n"/>
              <a:defRPr/>
            </a:pPr>
            <a:r>
              <a:rPr kumimoji="0" lang="en-US" altLang="zh-TW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US" altLang="zh-TW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one-period ahead forward price of the n-period </a:t>
            </a:r>
            <a:r>
              <a:rPr lang="en-US" altLang="zh-TW" sz="2800" kern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kumimoji="0" lang="en-US" altLang="zh-TW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ond is just the expected value of the subsequent period spot price of the bond. </a:t>
            </a:r>
            <a:endParaRPr kumimoji="0" lang="zh-TW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052" name="Object 2"/>
          <p:cNvGraphicFramePr>
            <a:graphicFrameLocks noChangeAspect="1"/>
          </p:cNvGraphicFramePr>
          <p:nvPr/>
        </p:nvGraphicFramePr>
        <p:xfrm>
          <a:off x="1214414" y="3000372"/>
          <a:ext cx="7620023" cy="3736181"/>
        </p:xfrm>
        <a:graphic>
          <a:graphicData uri="http://schemas.openxmlformats.org/presentationml/2006/ole">
            <p:oleObj spid="_x0000_s62466" name="Equation" r:id="rId3" imgW="3936960" imgH="1930320" progId="Equation.DSMT4">
              <p:embed/>
            </p:oleObj>
          </a:graphicData>
        </a:graphic>
      </p:graphicFrame>
      <p:sp>
        <p:nvSpPr>
          <p:cNvPr id="9" name="矩形 8"/>
          <p:cNvSpPr/>
          <p:nvPr/>
        </p:nvSpPr>
        <p:spPr>
          <a:xfrm>
            <a:off x="928662" y="214290"/>
            <a:ext cx="75724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Drift of Forward Rate under lognormal</a:t>
            </a:r>
            <a:endParaRPr lang="zh-TW" alt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hlinkClick r:id="rId4" action="ppaction://hlinksldjump"/>
          </p:cNvPr>
          <p:cNvSpPr/>
          <p:nvPr/>
        </p:nvSpPr>
        <p:spPr>
          <a:xfrm>
            <a:off x="1643042" y="1857364"/>
            <a:ext cx="2571768" cy="500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>
            <a:hlinkClick r:id="rId5" action="ppaction://hlinksldjump"/>
          </p:cNvPr>
          <p:cNvSpPr/>
          <p:nvPr/>
        </p:nvSpPr>
        <p:spPr>
          <a:xfrm>
            <a:off x="2143108" y="4643446"/>
            <a:ext cx="2571768" cy="500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文字版面配置區 2"/>
          <p:cNvSpPr txBox="1">
            <a:spLocks/>
          </p:cNvSpPr>
          <p:nvPr/>
        </p:nvSpPr>
        <p:spPr>
          <a:xfrm>
            <a:off x="1000100" y="1857364"/>
            <a:ext cx="7572428" cy="4143404"/>
          </a:xfrm>
          <a:prstGeom prst="rect">
            <a:avLst/>
          </a:prstGeom>
        </p:spPr>
        <p:txBody>
          <a:bodyPr/>
          <a:lstStyle/>
          <a:p>
            <a:pPr marL="539750" marR="0" lvl="0" indent="-4572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Char char="Ø"/>
              <a:tabLst/>
              <a:defRPr/>
            </a:pPr>
            <a:r>
              <a:rPr lang="en-US" altLang="zh-TW" sz="3200" dirty="0" smtClean="0">
                <a:solidFill>
                  <a:schemeClr val="bg2">
                    <a:lumMod val="25000"/>
                  </a:schemeClr>
                </a:solidFill>
              </a:rPr>
              <a:t>Black’s Model</a:t>
            </a: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9750" marR="0" lvl="0" indent="-4572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Char char="Ø"/>
              <a:tabLst/>
              <a:defRPr/>
            </a:pPr>
            <a:r>
              <a:rPr lang="en-US" altLang="zh-TW" sz="3200" dirty="0" smtClean="0">
                <a:solidFill>
                  <a:schemeClr val="bg2">
                    <a:lumMod val="25000"/>
                  </a:schemeClr>
                </a:solidFill>
              </a:rPr>
              <a:t>Short Rate Model</a:t>
            </a: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68400" lvl="1" indent="-268288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</a:pPr>
            <a:r>
              <a:rPr lang="en-US" altLang="zh-TW" sz="2400" dirty="0" smtClean="0"/>
              <a:t>one factor </a:t>
            </a:r>
            <a:endParaRPr lang="en-US" altLang="zh-TW" sz="2400" dirty="0" smtClean="0"/>
          </a:p>
          <a:p>
            <a:pPr marL="1168400" lvl="1" indent="-268288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</a:pPr>
            <a:r>
              <a:rPr lang="en-US" altLang="zh-TW" sz="2400" dirty="0" smtClean="0"/>
              <a:t>do not match the </a:t>
            </a:r>
            <a:r>
              <a:rPr lang="en-US" altLang="zh-TW" sz="2400" dirty="0" smtClean="0"/>
              <a:t>volatility structure</a:t>
            </a:r>
            <a:endParaRPr kumimoji="0" lang="en-US" altLang="zh-TW" sz="2400" b="0" i="0" u="none" strike="noStrike" kern="1200" cap="none" spc="0" normalizeH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9750" indent="-457200">
              <a:spcBef>
                <a:spcPts val="300"/>
              </a:spcBef>
              <a:buClr>
                <a:schemeClr val="accent3"/>
              </a:buClr>
              <a:buFont typeface="Wingdings" pitchFamily="2" charset="2"/>
              <a:buChar char="Ø"/>
            </a:pPr>
            <a:r>
              <a:rPr lang="en-US" altLang="zh-TW" sz="3200" baseline="0" dirty="0" smtClean="0">
                <a:solidFill>
                  <a:schemeClr val="bg2">
                    <a:lumMod val="25000"/>
                  </a:schemeClr>
                </a:solidFill>
              </a:rPr>
              <a:t>Forward Rate</a:t>
            </a:r>
            <a:r>
              <a:rPr lang="en-US" altLang="zh-TW" sz="3200" dirty="0" smtClean="0">
                <a:solidFill>
                  <a:schemeClr val="bg2">
                    <a:lumMod val="25000"/>
                  </a:schemeClr>
                </a:solidFill>
              </a:rPr>
              <a:t> Model</a:t>
            </a:r>
            <a:endParaRPr lang="en-US" altLang="zh-TW" sz="3200" baseline="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168400" lvl="1" indent="-268288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</a:pPr>
            <a:r>
              <a:rPr lang="en-US" altLang="zh-TW" sz="2400" dirty="0" smtClean="0">
                <a:solidFill>
                  <a:schemeClr val="bg2">
                    <a:lumMod val="25000"/>
                  </a:schemeClr>
                </a:solidFill>
              </a:rPr>
              <a:t>HJM </a:t>
            </a:r>
            <a:r>
              <a:rPr lang="en-US" altLang="zh-TW" sz="2400" dirty="0" smtClean="0">
                <a:solidFill>
                  <a:schemeClr val="bg2">
                    <a:lumMod val="25000"/>
                  </a:schemeClr>
                </a:solidFill>
              </a:rPr>
              <a:t>(Instantaneous forward rate)</a:t>
            </a:r>
          </a:p>
          <a:p>
            <a:pPr marL="1168400" lvl="1" indent="-268288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</a:pPr>
            <a:r>
              <a:rPr lang="en-US" altLang="zh-TW" sz="2400" dirty="0" smtClean="0">
                <a:solidFill>
                  <a:schemeClr val="bg2">
                    <a:lumMod val="25000"/>
                  </a:schemeClr>
                </a:solidFill>
              </a:rPr>
              <a:t>LIBOR  Market Model (</a:t>
            </a:r>
            <a:r>
              <a:rPr lang="en-US" altLang="zh-TW" sz="2400" dirty="0" smtClean="0">
                <a:solidFill>
                  <a:schemeClr val="bg2">
                    <a:lumMod val="25000"/>
                  </a:schemeClr>
                </a:solidFill>
              </a:rPr>
              <a:t>LMM)</a:t>
            </a:r>
            <a:br>
              <a:rPr lang="en-US" altLang="zh-TW" sz="2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altLang="zh-TW" sz="2400" dirty="0" smtClean="0">
                <a:solidFill>
                  <a:schemeClr val="bg2">
                    <a:lumMod val="25000"/>
                  </a:schemeClr>
                </a:solidFill>
              </a:rPr>
              <a:t>Non-Markov </a:t>
            </a:r>
            <a:r>
              <a:rPr lang="en-US" altLang="zh-TW" sz="2400" dirty="0" smtClean="0">
                <a:solidFill>
                  <a:schemeClr val="bg2">
                    <a:lumMod val="25000"/>
                  </a:schemeClr>
                </a:solidFill>
              </a:rPr>
              <a:t>Property </a:t>
            </a:r>
            <a:r>
              <a:rPr lang="en-US" altLang="zh-TW" sz="2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altLang="zh-TW" sz="2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altLang="zh-TW" sz="2400" dirty="0" smtClean="0">
                <a:solidFill>
                  <a:schemeClr val="bg2">
                    <a:lumMod val="25000"/>
                  </a:schemeClr>
                </a:solidFill>
              </a:rPr>
              <a:t>No </a:t>
            </a:r>
            <a:r>
              <a:rPr lang="en-US" altLang="zh-TW" sz="2400" dirty="0" smtClean="0">
                <a:solidFill>
                  <a:schemeClr val="bg2">
                    <a:lumMod val="25000"/>
                  </a:schemeClr>
                </a:solidFill>
              </a:rPr>
              <a:t>analytical and Numerical solution</a:t>
            </a:r>
          </a:p>
          <a:p>
            <a:pPr marL="1168400" lvl="1" indent="-268288">
              <a:spcBef>
                <a:spcPts val="300"/>
              </a:spcBef>
              <a:buClr>
                <a:schemeClr val="accent3"/>
              </a:buClr>
            </a:pPr>
            <a:endParaRPr lang="en-US" altLang="zh-TW" sz="2400" dirty="0" smtClean="0">
              <a:solidFill>
                <a:srgbClr val="002060"/>
              </a:solidFill>
            </a:endParaRPr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457200" y="928670"/>
            <a:ext cx="8229600" cy="10668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</a:pPr>
            <a:r>
              <a:rPr lang="en-US" altLang="zh-TW" sz="40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Review of Interest Rate Models </a:t>
            </a:r>
            <a:r>
              <a:rPr lang="en-US" altLang="zh-TW" sz="4000" dirty="0" smtClean="0">
                <a:solidFill>
                  <a:srgbClr val="002060"/>
                </a:solidFill>
              </a:rPr>
              <a:t> </a:t>
            </a:r>
            <a:endParaRPr kumimoji="0" lang="zh-TW" alt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28662" y="285728"/>
            <a:ext cx="75724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Drift of Forward Rate under lognormal</a:t>
            </a:r>
            <a:endParaRPr lang="zh-TW" alt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3075" name="Object 2"/>
          <p:cNvGraphicFramePr>
            <a:graphicFrameLocks noChangeAspect="1"/>
          </p:cNvGraphicFramePr>
          <p:nvPr/>
        </p:nvGraphicFramePr>
        <p:xfrm>
          <a:off x="1125568" y="2330465"/>
          <a:ext cx="7875588" cy="3241675"/>
        </p:xfrm>
        <a:graphic>
          <a:graphicData uri="http://schemas.openxmlformats.org/presentationml/2006/ole">
            <p:oleObj spid="_x0000_s63490" name="Equation" r:id="rId3" imgW="3517560" imgH="1447560" progId="Equation.DSMT4">
              <p:embed/>
            </p:oleObj>
          </a:graphicData>
        </a:graphic>
      </p:graphicFrame>
      <p:sp>
        <p:nvSpPr>
          <p:cNvPr id="6" name="矩形 5"/>
          <p:cNvSpPr/>
          <p:nvPr/>
        </p:nvSpPr>
        <p:spPr>
          <a:xfrm>
            <a:off x="1142976" y="1357298"/>
            <a:ext cx="6929486" cy="886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defRPr/>
            </a:pPr>
            <a:endParaRPr lang="en-US" altLang="zh-TW" kern="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n"/>
              <a:defRPr/>
            </a:pPr>
            <a:r>
              <a:rPr lang="en-US" altLang="zh-TW" sz="2800" dirty="0" smtClean="0"/>
              <a:t>general case</a:t>
            </a:r>
            <a:endParaRPr lang="zh-TW" altLang="en-US" sz="2800" kern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動作按鈕: 返回 4">
            <a:hlinkClick r:id="rId4" action="ppaction://hlinksldjump" highlightClick="1"/>
          </p:cNvPr>
          <p:cNvSpPr/>
          <p:nvPr/>
        </p:nvSpPr>
        <p:spPr>
          <a:xfrm>
            <a:off x="8358214" y="6143644"/>
            <a:ext cx="428628" cy="28575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標題 1"/>
          <p:cNvSpPr txBox="1">
            <a:spLocks/>
          </p:cNvSpPr>
          <p:nvPr/>
        </p:nvSpPr>
        <p:spPr>
          <a:xfrm>
            <a:off x="304800" y="519098"/>
            <a:ext cx="86868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HSS Methodology</a:t>
            </a:r>
            <a:endParaRPr kumimoji="0" lang="zh-TW" alt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0" name="內容版面配置區 2"/>
          <p:cNvSpPr txBox="1">
            <a:spLocks/>
          </p:cNvSpPr>
          <p:nvPr/>
        </p:nvSpPr>
        <p:spPr>
          <a:xfrm>
            <a:off x="571472" y="1428736"/>
            <a:ext cx="8277252" cy="5072098"/>
          </a:xfrm>
          <a:prstGeom prst="rect">
            <a:avLst/>
          </a:prstGeom>
        </p:spPr>
        <p:txBody>
          <a:bodyPr/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altLang="zh-TW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HSS assume the price of underlying asset follows a lognormal diffusion process: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en-US" altLang="zh-TW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charset="0"/>
              <a:buNone/>
              <a:tabLst/>
              <a:defRPr/>
            </a:pPr>
            <a:r>
              <a:rPr kumimoji="0" lang="en-US" altLang="zh-TW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where      and     are the instantaneous drift and volatility of        , and          is a standard</a:t>
            </a:r>
            <a:r>
              <a:rPr kumimoji="0" lang="en-US" altLang="zh-TW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zh-TW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Brownian motion</a:t>
            </a:r>
          </a:p>
          <a:p>
            <a:pPr marL="658368" marR="0" lvl="1" indent="-24688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Georgia"/>
              <a:buChar char="▫"/>
              <a:tabLst/>
              <a:defRPr/>
            </a:pPr>
            <a:r>
              <a:rPr kumimoji="0" lang="en-US" altLang="zh-TW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They denote the unconditional mean of the logarithmic asset return at time </a:t>
            </a:r>
            <a:r>
              <a:rPr kumimoji="0" lang="en-US" altLang="zh-TW" sz="2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kumimoji="0" lang="en-US" altLang="zh-TW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as </a:t>
            </a:r>
          </a:p>
          <a:p>
            <a:pPr marL="658368" marR="0" lvl="1" indent="-24688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Georgia"/>
              <a:buChar char="▫"/>
              <a:tabLst/>
              <a:defRPr/>
            </a:pPr>
            <a:r>
              <a:rPr kumimoji="0" lang="en-US" altLang="zh-TW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 conditional volatility over the period </a:t>
            </a:r>
            <a:r>
              <a:rPr kumimoji="0" lang="en-US" altLang="zh-TW" sz="2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kumimoji="0" lang="en-US" altLang="zh-TW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-1 to </a:t>
            </a:r>
            <a:r>
              <a:rPr kumimoji="0" lang="en-US" altLang="zh-TW" sz="2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kumimoji="0" lang="en-US" altLang="zh-TW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is denoted as</a:t>
            </a:r>
          </a:p>
          <a:p>
            <a:pPr marL="658368" marR="0" lvl="1" indent="-24688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Georgia"/>
              <a:buChar char="▫"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 unconditional volatility is</a:t>
            </a:r>
            <a:r>
              <a:rPr kumimoji="0" lang="en-US" altLang="zh-TW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graphicFrame>
        <p:nvGraphicFramePr>
          <p:cNvPr id="61" name="Object 4"/>
          <p:cNvGraphicFramePr>
            <a:graphicFrameLocks noChangeAspect="1"/>
          </p:cNvGraphicFramePr>
          <p:nvPr/>
        </p:nvGraphicFramePr>
        <p:xfrm>
          <a:off x="2071670" y="2376770"/>
          <a:ext cx="5411804" cy="488372"/>
        </p:xfrm>
        <a:graphic>
          <a:graphicData uri="http://schemas.openxmlformats.org/presentationml/2006/ole">
            <p:oleObj spid="_x0000_s4098" name="Equation" r:id="rId3" imgW="2247840" imgH="203040" progId="Equation.DSMT4">
              <p:embed/>
            </p:oleObj>
          </a:graphicData>
        </a:graphic>
      </p:graphicFrame>
      <p:graphicFrame>
        <p:nvGraphicFramePr>
          <p:cNvPr id="62" name="Object 5"/>
          <p:cNvGraphicFramePr>
            <a:graphicFrameLocks noChangeAspect="1"/>
          </p:cNvGraphicFramePr>
          <p:nvPr/>
        </p:nvGraphicFramePr>
        <p:xfrm>
          <a:off x="2071670" y="3041650"/>
          <a:ext cx="357187" cy="387350"/>
        </p:xfrm>
        <a:graphic>
          <a:graphicData uri="http://schemas.openxmlformats.org/presentationml/2006/ole">
            <p:oleObj spid="_x0000_s4099" name="Equation" r:id="rId4" imgW="152280" imgH="164880" progId="Equation.DSMT4">
              <p:embed/>
            </p:oleObj>
          </a:graphicData>
        </a:graphic>
      </p:graphicFrame>
      <p:graphicFrame>
        <p:nvGraphicFramePr>
          <p:cNvPr id="63" name="Object 6"/>
          <p:cNvGraphicFramePr>
            <a:graphicFrameLocks noChangeAspect="1"/>
          </p:cNvGraphicFramePr>
          <p:nvPr/>
        </p:nvGraphicFramePr>
        <p:xfrm>
          <a:off x="3143240" y="3038770"/>
          <a:ext cx="357190" cy="328340"/>
        </p:xfrm>
        <a:graphic>
          <a:graphicData uri="http://schemas.openxmlformats.org/presentationml/2006/ole">
            <p:oleObj spid="_x0000_s4100" name="Equation" r:id="rId5" imgW="152280" imgH="139680" progId="Equation.DSMT4">
              <p:embed/>
            </p:oleObj>
          </a:graphicData>
        </a:graphic>
      </p:graphicFrame>
      <p:graphicFrame>
        <p:nvGraphicFramePr>
          <p:cNvPr id="64" name="Object 7"/>
          <p:cNvGraphicFramePr>
            <a:graphicFrameLocks noChangeAspect="1"/>
          </p:cNvGraphicFramePr>
          <p:nvPr/>
        </p:nvGraphicFramePr>
        <p:xfrm>
          <a:off x="2928926" y="3405181"/>
          <a:ext cx="708010" cy="368329"/>
        </p:xfrm>
        <a:graphic>
          <a:graphicData uri="http://schemas.openxmlformats.org/presentationml/2006/ole">
            <p:oleObj spid="_x0000_s4101" name="Equation" r:id="rId6" imgW="317160" imgH="164880" progId="Equation.DSMT4">
              <p:embed/>
            </p:oleObj>
          </a:graphicData>
        </a:graphic>
      </p:graphicFrame>
      <p:graphicFrame>
        <p:nvGraphicFramePr>
          <p:cNvPr id="65" name="Object 8"/>
          <p:cNvGraphicFramePr>
            <a:graphicFrameLocks noChangeAspect="1"/>
          </p:cNvGraphicFramePr>
          <p:nvPr/>
        </p:nvGraphicFramePr>
        <p:xfrm>
          <a:off x="4429124" y="3377342"/>
          <a:ext cx="809626" cy="480286"/>
        </p:xfrm>
        <a:graphic>
          <a:graphicData uri="http://schemas.openxmlformats.org/presentationml/2006/ole">
            <p:oleObj spid="_x0000_s4102" name="Equation" r:id="rId7" imgW="342720" imgH="203040" progId="Equation.DSMT4">
              <p:embed/>
            </p:oleObj>
          </a:graphicData>
        </a:graphic>
      </p:graphicFrame>
      <p:graphicFrame>
        <p:nvGraphicFramePr>
          <p:cNvPr id="66" name="Object 9"/>
          <p:cNvGraphicFramePr>
            <a:graphicFrameLocks noChangeAspect="1"/>
          </p:cNvGraphicFramePr>
          <p:nvPr/>
        </p:nvGraphicFramePr>
        <p:xfrm>
          <a:off x="2786050" y="5500702"/>
          <a:ext cx="659065" cy="501243"/>
        </p:xfrm>
        <a:graphic>
          <a:graphicData uri="http://schemas.openxmlformats.org/presentationml/2006/ole">
            <p:oleObj spid="_x0000_s4103" name="Equation" r:id="rId8" imgW="317160" imgH="241200" progId="Equation.DSMT4">
              <p:embed/>
            </p:oleObj>
          </a:graphicData>
        </a:graphic>
      </p:graphicFrame>
      <p:graphicFrame>
        <p:nvGraphicFramePr>
          <p:cNvPr id="67" name="Object 10"/>
          <p:cNvGraphicFramePr>
            <a:graphicFrameLocks noChangeAspect="1"/>
          </p:cNvGraphicFramePr>
          <p:nvPr/>
        </p:nvGraphicFramePr>
        <p:xfrm>
          <a:off x="4412795" y="4698567"/>
          <a:ext cx="361944" cy="500054"/>
        </p:xfrm>
        <a:graphic>
          <a:graphicData uri="http://schemas.openxmlformats.org/presentationml/2006/ole">
            <p:oleObj spid="_x0000_s4104" name="Equation" r:id="rId9" imgW="164880" imgH="228600" progId="Equation.DSMT4">
              <p:embed/>
            </p:oleObj>
          </a:graphicData>
        </a:graphic>
      </p:graphicFrame>
      <p:graphicFrame>
        <p:nvGraphicFramePr>
          <p:cNvPr id="68" name="Object 11"/>
          <p:cNvGraphicFramePr>
            <a:graphicFrameLocks noChangeAspect="1"/>
          </p:cNvGraphicFramePr>
          <p:nvPr/>
        </p:nvGraphicFramePr>
        <p:xfrm>
          <a:off x="5072066" y="5929330"/>
          <a:ext cx="500066" cy="500066"/>
        </p:xfrm>
        <a:graphic>
          <a:graphicData uri="http://schemas.openxmlformats.org/presentationml/2006/ole">
            <p:oleObj spid="_x0000_s4105" name="Equation" r:id="rId10" imgW="241200" imgH="241200" progId="Equation.DSMT4">
              <p:embed/>
            </p:oleObj>
          </a:graphicData>
        </a:graphic>
      </p:graphicFrame>
      <p:sp>
        <p:nvSpPr>
          <p:cNvPr id="70" name="投影片編號版面配置區 6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41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304800" y="519098"/>
            <a:ext cx="86868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HSS Methodology</a:t>
            </a:r>
            <a:endParaRPr kumimoji="0" lang="zh-TW" alt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428625" y="1500174"/>
            <a:ext cx="8229600" cy="4786333"/>
          </a:xfrm>
          <a:prstGeom prst="rect">
            <a:avLst/>
          </a:prstGeom>
        </p:spPr>
        <p:txBody>
          <a:bodyPr/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 general form of      at node </a:t>
            </a:r>
            <a:r>
              <a:rPr kumimoji="0" lang="en-US" altLang="zh-TW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</a:t>
            </a: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lvl="0" indent="-256032">
              <a:spcBef>
                <a:spcPts val="300"/>
              </a:spcBef>
              <a:buClr>
                <a:schemeClr val="accent3"/>
              </a:buClr>
            </a:pP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	where</a:t>
            </a:r>
          </a:p>
          <a:p>
            <a:endParaRPr lang="en-US" altLang="zh-TW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sz="2800" b="1" i="1" dirty="0" smtClean="0">
                <a:latin typeface="Times New Roman" pitchFamily="18" charset="0"/>
                <a:cs typeface="Times New Roman" pitchFamily="18" charset="0"/>
              </a:rPr>
              <a:t>Lemma 1.</a:t>
            </a:r>
            <a:r>
              <a:rPr lang="en-US" altLang="zh-TW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Suppose that the up and down movements      and     are chosen so that</a:t>
            </a:r>
          </a:p>
          <a:p>
            <a:endParaRPr lang="en-US" altLang="zh-TW" sz="2800" dirty="0" smtClean="0"/>
          </a:p>
          <a:p>
            <a:endParaRPr lang="en-US" altLang="zh-TW" sz="2800" dirty="0" smtClean="0"/>
          </a:p>
          <a:p>
            <a:endParaRPr lang="en-US" altLang="zh-TW" sz="2800" dirty="0" smtClean="0"/>
          </a:p>
          <a:p>
            <a:endParaRPr lang="en-US" altLang="zh-TW" sz="2800" dirty="0" smtClean="0"/>
          </a:p>
        </p:txBody>
      </p:sp>
      <p:graphicFrame>
        <p:nvGraphicFramePr>
          <p:cNvPr id="6146" name="Object 7"/>
          <p:cNvGraphicFramePr>
            <a:graphicFrameLocks noChangeAspect="1"/>
          </p:cNvGraphicFramePr>
          <p:nvPr/>
        </p:nvGraphicFramePr>
        <p:xfrm>
          <a:off x="3832207" y="1541102"/>
          <a:ext cx="382604" cy="459125"/>
        </p:xfrm>
        <a:graphic>
          <a:graphicData uri="http://schemas.openxmlformats.org/presentationml/2006/ole">
            <p:oleObj spid="_x0000_s6146" name="Equation" r:id="rId3" imgW="190440" imgH="228600" progId="Equation.DSMT4">
              <p:embed/>
            </p:oleObj>
          </a:graphicData>
        </a:graphic>
      </p:graphicFrame>
      <p:graphicFrame>
        <p:nvGraphicFramePr>
          <p:cNvPr id="6147" name="Object 8"/>
          <p:cNvGraphicFramePr>
            <a:graphicFrameLocks noChangeAspect="1"/>
          </p:cNvGraphicFramePr>
          <p:nvPr/>
        </p:nvGraphicFramePr>
        <p:xfrm>
          <a:off x="3071802" y="1971650"/>
          <a:ext cx="2474904" cy="611180"/>
        </p:xfrm>
        <a:graphic>
          <a:graphicData uri="http://schemas.openxmlformats.org/presentationml/2006/ole">
            <p:oleObj spid="_x0000_s6147" name="Equation" r:id="rId4" imgW="1028520" imgH="253800" progId="Equation.DSMT4">
              <p:embed/>
            </p:oleObj>
          </a:graphicData>
        </a:graphic>
      </p:graphicFrame>
      <p:graphicFrame>
        <p:nvGraphicFramePr>
          <p:cNvPr id="6148" name="Object 9"/>
          <p:cNvGraphicFramePr>
            <a:graphicFrameLocks noChangeAspect="1"/>
          </p:cNvGraphicFramePr>
          <p:nvPr/>
        </p:nvGraphicFramePr>
        <p:xfrm>
          <a:off x="1785918" y="2428859"/>
          <a:ext cx="1541463" cy="571500"/>
        </p:xfrm>
        <a:graphic>
          <a:graphicData uri="http://schemas.openxmlformats.org/presentationml/2006/ole">
            <p:oleObj spid="_x0000_s6148" name="Equation" r:id="rId5" imgW="787320" imgH="291960" progId="Equation.DSMT4">
              <p:embed/>
            </p:oleObj>
          </a:graphicData>
        </a:graphic>
      </p:graphicFrame>
      <p:graphicFrame>
        <p:nvGraphicFramePr>
          <p:cNvPr id="7" name="Object 8"/>
          <p:cNvGraphicFramePr>
            <a:graphicFrameLocks noChangeAspect="1"/>
          </p:cNvGraphicFramePr>
          <p:nvPr/>
        </p:nvGraphicFramePr>
        <p:xfrm>
          <a:off x="6624664" y="3697974"/>
          <a:ext cx="404813" cy="608012"/>
        </p:xfrm>
        <a:graphic>
          <a:graphicData uri="http://schemas.openxmlformats.org/presentationml/2006/ole">
            <p:oleObj spid="_x0000_s6149" name="Equation" r:id="rId6" imgW="152280" imgH="228600" progId="Equation.DSMT4">
              <p:embed/>
            </p:oleObj>
          </a:graphicData>
        </a:graphic>
      </p:graphicFrame>
      <p:graphicFrame>
        <p:nvGraphicFramePr>
          <p:cNvPr id="8" name="Object 9"/>
          <p:cNvGraphicFramePr>
            <a:graphicFrameLocks noChangeAspect="1"/>
          </p:cNvGraphicFramePr>
          <p:nvPr/>
        </p:nvGraphicFramePr>
        <p:xfrm>
          <a:off x="7572396" y="3696386"/>
          <a:ext cx="419100" cy="628650"/>
        </p:xfrm>
        <a:graphic>
          <a:graphicData uri="http://schemas.openxmlformats.org/presentationml/2006/ole">
            <p:oleObj spid="_x0000_s6150" name="Equation" r:id="rId7" imgW="152280" imgH="228600" progId="Equation.DSMT4">
              <p:embed/>
            </p:oleObj>
          </a:graphicData>
        </a:graphic>
      </p:graphicFrame>
      <p:graphicFrame>
        <p:nvGraphicFramePr>
          <p:cNvPr id="9" name="Object 10"/>
          <p:cNvGraphicFramePr>
            <a:graphicFrameLocks noChangeAspect="1"/>
          </p:cNvGraphicFramePr>
          <p:nvPr/>
        </p:nvGraphicFramePr>
        <p:xfrm>
          <a:off x="1785937" y="4429132"/>
          <a:ext cx="6052225" cy="1722430"/>
        </p:xfrm>
        <a:graphic>
          <a:graphicData uri="http://schemas.openxmlformats.org/presentationml/2006/ole">
            <p:oleObj spid="_x0000_s6151" name="Equation" r:id="rId8" imgW="3035160" imgH="863280" progId="Equation.DSMT4">
              <p:embed/>
            </p:oleObj>
          </a:graphicData>
        </a:graphic>
      </p:graphicFrame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42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9623" y="2428868"/>
            <a:ext cx="8792971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內容版面配置區 2"/>
          <p:cNvSpPr txBox="1">
            <a:spLocks/>
          </p:cNvSpPr>
          <p:nvPr/>
        </p:nvSpPr>
        <p:spPr>
          <a:xfrm>
            <a:off x="304800" y="1357298"/>
            <a:ext cx="8686800" cy="4722827"/>
          </a:xfrm>
          <a:prstGeom prst="rect">
            <a:avLst/>
          </a:prstGeom>
        </p:spPr>
        <p:txBody>
          <a:bodyPr/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They denote                        and the probabilities to reach     given a node </a:t>
            </a:r>
            <a:r>
              <a:rPr kumimoji="0" lang="en-US" altLang="zh-TW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</a:t>
            </a: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at      as </a:t>
            </a: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304800" y="519098"/>
            <a:ext cx="86868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HSS Methodology</a:t>
            </a:r>
            <a:endParaRPr kumimoji="0" lang="zh-TW" alt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2571736" y="1401479"/>
          <a:ext cx="2000251" cy="473744"/>
        </p:xfrm>
        <a:graphic>
          <a:graphicData uri="http://schemas.openxmlformats.org/presentationml/2006/ole">
            <p:oleObj spid="_x0000_s7170" name="Equation" r:id="rId4" imgW="965160" imgH="228600" progId="Equation.DSMT4">
              <p:embed/>
            </p:oleObj>
          </a:graphicData>
        </a:graphic>
      </p:graphicFrame>
      <p:graphicFrame>
        <p:nvGraphicFramePr>
          <p:cNvPr id="7171" name="Object 6"/>
          <p:cNvGraphicFramePr>
            <a:graphicFrameLocks noChangeAspect="1"/>
          </p:cNvGraphicFramePr>
          <p:nvPr/>
        </p:nvGraphicFramePr>
        <p:xfrm>
          <a:off x="3786182" y="1857364"/>
          <a:ext cx="428628" cy="482207"/>
        </p:xfrm>
        <a:graphic>
          <a:graphicData uri="http://schemas.openxmlformats.org/presentationml/2006/ole">
            <p:oleObj spid="_x0000_s7171" name="Equation" r:id="rId5" imgW="203040" imgH="228600" progId="Equation.DSMT4">
              <p:embed/>
            </p:oleObj>
          </a:graphicData>
        </a:graphic>
      </p:graphicFrame>
      <p:graphicFrame>
        <p:nvGraphicFramePr>
          <p:cNvPr id="7172" name="Object 7"/>
          <p:cNvGraphicFramePr>
            <a:graphicFrameLocks noChangeAspect="1"/>
          </p:cNvGraphicFramePr>
          <p:nvPr/>
        </p:nvGraphicFramePr>
        <p:xfrm>
          <a:off x="4629180" y="1785926"/>
          <a:ext cx="3943348" cy="599727"/>
        </p:xfrm>
        <a:graphic>
          <a:graphicData uri="http://schemas.openxmlformats.org/presentationml/2006/ole">
            <p:oleObj spid="_x0000_s7172" name="Equation" r:id="rId6" imgW="1587240" imgH="241200" progId="Equation.DSMT4">
              <p:embed/>
            </p:oleObj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2643173" y="1757566"/>
          <a:ext cx="785819" cy="622315"/>
        </p:xfrm>
        <a:graphic>
          <a:graphicData uri="http://schemas.openxmlformats.org/presentationml/2006/ole">
            <p:oleObj spid="_x0000_s7173" name="Equation" r:id="rId7" imgW="304560" imgH="241200" progId="Equation.DSMT4">
              <p:embed/>
            </p:oleObj>
          </a:graphicData>
        </a:graphic>
      </p:graphicFrame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43</a:t>
            </a:fld>
            <a:endParaRPr kumimoji="0" lang="en-US"/>
          </a:p>
        </p:txBody>
      </p:sp>
      <p:sp>
        <p:nvSpPr>
          <p:cNvPr id="10" name="動作按鈕: 返回 9">
            <a:hlinkClick r:id="rId8" action="ppaction://hlinksldjump" highlightClick="1"/>
          </p:cNvPr>
          <p:cNvSpPr/>
          <p:nvPr/>
        </p:nvSpPr>
        <p:spPr>
          <a:xfrm>
            <a:off x="8358214" y="6215082"/>
            <a:ext cx="428628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304800" y="519098"/>
            <a:ext cx="86868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HSS Methodology</a:t>
            </a:r>
            <a:endParaRPr kumimoji="0" lang="zh-TW" alt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3" name="群組 76"/>
          <p:cNvGrpSpPr/>
          <p:nvPr/>
        </p:nvGrpSpPr>
        <p:grpSpPr>
          <a:xfrm>
            <a:off x="2428860" y="2714620"/>
            <a:ext cx="2143139" cy="1652340"/>
            <a:chOff x="1357290" y="1928802"/>
            <a:chExt cx="1544827" cy="1652340"/>
          </a:xfrm>
        </p:grpSpPr>
        <p:grpSp>
          <p:nvGrpSpPr>
            <p:cNvPr id="4" name="群組 6"/>
            <p:cNvGrpSpPr/>
            <p:nvPr/>
          </p:nvGrpSpPr>
          <p:grpSpPr>
            <a:xfrm>
              <a:off x="1357290" y="2354456"/>
              <a:ext cx="785818" cy="838555"/>
              <a:chOff x="1643042" y="4857760"/>
              <a:chExt cx="785818" cy="714380"/>
            </a:xfrm>
          </p:grpSpPr>
          <p:cxnSp>
            <p:nvCxnSpPr>
              <p:cNvPr id="53" name="直線單箭頭接點 4"/>
              <p:cNvCxnSpPr/>
              <p:nvPr/>
            </p:nvCxnSpPr>
            <p:spPr>
              <a:xfrm flipV="1">
                <a:off x="1643042" y="4857760"/>
                <a:ext cx="762533" cy="363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4" name="直線單箭頭接點 5"/>
              <p:cNvCxnSpPr/>
              <p:nvPr/>
            </p:nvCxnSpPr>
            <p:spPr>
              <a:xfrm>
                <a:off x="1643042" y="5221000"/>
                <a:ext cx="785818" cy="35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5" name="群組 10"/>
            <p:cNvGrpSpPr/>
            <p:nvPr/>
          </p:nvGrpSpPr>
          <p:grpSpPr>
            <a:xfrm>
              <a:off x="2116299" y="2758916"/>
              <a:ext cx="785818" cy="822226"/>
              <a:chOff x="1643042" y="4871671"/>
              <a:chExt cx="785818" cy="700469"/>
            </a:xfrm>
          </p:grpSpPr>
          <p:cxnSp>
            <p:nvCxnSpPr>
              <p:cNvPr id="56" name="直線單箭頭接點 55"/>
              <p:cNvCxnSpPr/>
              <p:nvPr/>
            </p:nvCxnSpPr>
            <p:spPr>
              <a:xfrm flipV="1">
                <a:off x="1643042" y="4871671"/>
                <a:ext cx="762533" cy="363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7" name="直線單箭頭接點 56"/>
              <p:cNvCxnSpPr/>
              <p:nvPr/>
            </p:nvCxnSpPr>
            <p:spPr>
              <a:xfrm>
                <a:off x="1643042" y="5221000"/>
                <a:ext cx="785818" cy="35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6" name="群組 13"/>
            <p:cNvGrpSpPr/>
            <p:nvPr/>
          </p:nvGrpSpPr>
          <p:grpSpPr>
            <a:xfrm>
              <a:off x="2115199" y="1928802"/>
              <a:ext cx="785818" cy="838555"/>
              <a:chOff x="1643042" y="4857760"/>
              <a:chExt cx="785818" cy="714380"/>
            </a:xfrm>
          </p:grpSpPr>
          <p:cxnSp>
            <p:nvCxnSpPr>
              <p:cNvPr id="59" name="直線單箭頭接點 58"/>
              <p:cNvCxnSpPr/>
              <p:nvPr/>
            </p:nvCxnSpPr>
            <p:spPr>
              <a:xfrm flipV="1">
                <a:off x="1643042" y="4857760"/>
                <a:ext cx="762533" cy="363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0" name="直線單箭頭接點 59"/>
              <p:cNvCxnSpPr/>
              <p:nvPr/>
            </p:nvCxnSpPr>
            <p:spPr>
              <a:xfrm>
                <a:off x="1643042" y="5221000"/>
                <a:ext cx="785818" cy="35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" name="群組 75"/>
          <p:cNvGrpSpPr/>
          <p:nvPr/>
        </p:nvGrpSpPr>
        <p:grpSpPr>
          <a:xfrm>
            <a:off x="2428860" y="1392328"/>
            <a:ext cx="4214844" cy="4179812"/>
            <a:chOff x="3143239" y="2016569"/>
            <a:chExt cx="3857653" cy="4179812"/>
          </a:xfrm>
        </p:grpSpPr>
        <p:grpSp>
          <p:nvGrpSpPr>
            <p:cNvPr id="8" name="群組 6"/>
            <p:cNvGrpSpPr/>
            <p:nvPr/>
          </p:nvGrpSpPr>
          <p:grpSpPr>
            <a:xfrm>
              <a:off x="3143239" y="3733453"/>
              <a:ext cx="785818" cy="838555"/>
              <a:chOff x="1643042" y="4857760"/>
              <a:chExt cx="785818" cy="714380"/>
            </a:xfrm>
          </p:grpSpPr>
          <p:cxnSp>
            <p:nvCxnSpPr>
              <p:cNvPr id="20" name="直線單箭頭接點 4"/>
              <p:cNvCxnSpPr/>
              <p:nvPr/>
            </p:nvCxnSpPr>
            <p:spPr>
              <a:xfrm flipV="1">
                <a:off x="1643042" y="4857760"/>
                <a:ext cx="762533" cy="363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1" name="直線單箭頭接點 5"/>
              <p:cNvCxnSpPr/>
              <p:nvPr/>
            </p:nvCxnSpPr>
            <p:spPr>
              <a:xfrm>
                <a:off x="1643042" y="5221000"/>
                <a:ext cx="785818" cy="35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9" name="群組 10"/>
            <p:cNvGrpSpPr/>
            <p:nvPr/>
          </p:nvGrpSpPr>
          <p:grpSpPr>
            <a:xfrm>
              <a:off x="3902248" y="4121584"/>
              <a:ext cx="785818" cy="838555"/>
              <a:chOff x="1643042" y="4857760"/>
              <a:chExt cx="785818" cy="714380"/>
            </a:xfrm>
          </p:grpSpPr>
          <p:cxnSp>
            <p:nvCxnSpPr>
              <p:cNvPr id="18" name="直線單箭頭接點 17"/>
              <p:cNvCxnSpPr/>
              <p:nvPr/>
            </p:nvCxnSpPr>
            <p:spPr>
              <a:xfrm flipV="1">
                <a:off x="1643042" y="4857760"/>
                <a:ext cx="762533" cy="363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9" name="直線單箭頭接點 18"/>
              <p:cNvCxnSpPr/>
              <p:nvPr/>
            </p:nvCxnSpPr>
            <p:spPr>
              <a:xfrm>
                <a:off x="1643042" y="5221000"/>
                <a:ext cx="785818" cy="35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群組 13"/>
            <p:cNvGrpSpPr/>
            <p:nvPr/>
          </p:nvGrpSpPr>
          <p:grpSpPr>
            <a:xfrm>
              <a:off x="3901148" y="3307799"/>
              <a:ext cx="785818" cy="838555"/>
              <a:chOff x="1643042" y="4857760"/>
              <a:chExt cx="785818" cy="714380"/>
            </a:xfrm>
          </p:grpSpPr>
          <p:cxnSp>
            <p:nvCxnSpPr>
              <p:cNvPr id="16" name="直線單箭頭接點 15"/>
              <p:cNvCxnSpPr/>
              <p:nvPr/>
            </p:nvCxnSpPr>
            <p:spPr>
              <a:xfrm flipV="1">
                <a:off x="1643042" y="4857760"/>
                <a:ext cx="762533" cy="363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7" name="直線單箭頭接點 16"/>
              <p:cNvCxnSpPr/>
              <p:nvPr/>
            </p:nvCxnSpPr>
            <p:spPr>
              <a:xfrm>
                <a:off x="1643042" y="5221000"/>
                <a:ext cx="785818" cy="35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群組 16"/>
            <p:cNvGrpSpPr/>
            <p:nvPr/>
          </p:nvGrpSpPr>
          <p:grpSpPr>
            <a:xfrm>
              <a:off x="4658830" y="3710563"/>
              <a:ext cx="785818" cy="838555"/>
              <a:chOff x="1643042" y="4857760"/>
              <a:chExt cx="785818" cy="714380"/>
            </a:xfrm>
          </p:grpSpPr>
          <p:cxnSp>
            <p:nvCxnSpPr>
              <p:cNvPr id="14" name="直線單箭頭接點 13"/>
              <p:cNvCxnSpPr/>
              <p:nvPr/>
            </p:nvCxnSpPr>
            <p:spPr>
              <a:xfrm flipV="1">
                <a:off x="1643042" y="4857760"/>
                <a:ext cx="762533" cy="363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5" name="直線單箭頭接點 14"/>
              <p:cNvCxnSpPr/>
              <p:nvPr/>
            </p:nvCxnSpPr>
            <p:spPr>
              <a:xfrm>
                <a:off x="1643042" y="5221000"/>
                <a:ext cx="785818" cy="35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群組 19"/>
            <p:cNvGrpSpPr/>
            <p:nvPr/>
          </p:nvGrpSpPr>
          <p:grpSpPr>
            <a:xfrm>
              <a:off x="4659764" y="2888337"/>
              <a:ext cx="785818" cy="838555"/>
              <a:chOff x="1643042" y="4857760"/>
              <a:chExt cx="785818" cy="714380"/>
            </a:xfrm>
          </p:grpSpPr>
          <p:cxnSp>
            <p:nvCxnSpPr>
              <p:cNvPr id="12" name="直線單箭頭接點 11"/>
              <p:cNvCxnSpPr/>
              <p:nvPr/>
            </p:nvCxnSpPr>
            <p:spPr>
              <a:xfrm flipV="1">
                <a:off x="1643042" y="4857760"/>
                <a:ext cx="762533" cy="363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3" name="直線單箭頭接點 12"/>
              <p:cNvCxnSpPr/>
              <p:nvPr/>
            </p:nvCxnSpPr>
            <p:spPr>
              <a:xfrm>
                <a:off x="1643042" y="5221000"/>
                <a:ext cx="785818" cy="35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群組 22"/>
            <p:cNvGrpSpPr/>
            <p:nvPr/>
          </p:nvGrpSpPr>
          <p:grpSpPr>
            <a:xfrm>
              <a:off x="4677521" y="4533759"/>
              <a:ext cx="785818" cy="838555"/>
              <a:chOff x="1643042" y="4857760"/>
              <a:chExt cx="785818" cy="714380"/>
            </a:xfrm>
          </p:grpSpPr>
          <p:cxnSp>
            <p:nvCxnSpPr>
              <p:cNvPr id="10" name="直線單箭頭接點 9"/>
              <p:cNvCxnSpPr/>
              <p:nvPr/>
            </p:nvCxnSpPr>
            <p:spPr>
              <a:xfrm flipV="1">
                <a:off x="1643042" y="4857760"/>
                <a:ext cx="762533" cy="363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1" name="直線單箭頭接點 10"/>
              <p:cNvCxnSpPr/>
              <p:nvPr/>
            </p:nvCxnSpPr>
            <p:spPr>
              <a:xfrm>
                <a:off x="1643042" y="5221000"/>
                <a:ext cx="785818" cy="35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群組 19"/>
            <p:cNvGrpSpPr/>
            <p:nvPr/>
          </p:nvGrpSpPr>
          <p:grpSpPr>
            <a:xfrm>
              <a:off x="5429253" y="2447569"/>
              <a:ext cx="785818" cy="838555"/>
              <a:chOff x="1643042" y="4857760"/>
              <a:chExt cx="785818" cy="714380"/>
            </a:xfrm>
          </p:grpSpPr>
          <p:cxnSp>
            <p:nvCxnSpPr>
              <p:cNvPr id="41" name="直線單箭頭接點 40"/>
              <p:cNvCxnSpPr/>
              <p:nvPr/>
            </p:nvCxnSpPr>
            <p:spPr>
              <a:xfrm flipV="1">
                <a:off x="1643042" y="4857760"/>
                <a:ext cx="762533" cy="363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2" name="直線單箭頭接點 41"/>
              <p:cNvCxnSpPr/>
              <p:nvPr/>
            </p:nvCxnSpPr>
            <p:spPr>
              <a:xfrm>
                <a:off x="1643042" y="5221000"/>
                <a:ext cx="785818" cy="35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群組 19"/>
            <p:cNvGrpSpPr/>
            <p:nvPr/>
          </p:nvGrpSpPr>
          <p:grpSpPr>
            <a:xfrm>
              <a:off x="5429253" y="3286124"/>
              <a:ext cx="785818" cy="838555"/>
              <a:chOff x="1643042" y="4857760"/>
              <a:chExt cx="785818" cy="714380"/>
            </a:xfrm>
          </p:grpSpPr>
          <p:cxnSp>
            <p:nvCxnSpPr>
              <p:cNvPr id="44" name="直線單箭頭接點 43"/>
              <p:cNvCxnSpPr/>
              <p:nvPr/>
            </p:nvCxnSpPr>
            <p:spPr>
              <a:xfrm flipV="1">
                <a:off x="1643042" y="4857760"/>
                <a:ext cx="762533" cy="363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5" name="直線單箭頭接點 44"/>
              <p:cNvCxnSpPr/>
              <p:nvPr/>
            </p:nvCxnSpPr>
            <p:spPr>
              <a:xfrm>
                <a:off x="1643042" y="5221000"/>
                <a:ext cx="785818" cy="35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群組 19"/>
            <p:cNvGrpSpPr/>
            <p:nvPr/>
          </p:nvGrpSpPr>
          <p:grpSpPr>
            <a:xfrm>
              <a:off x="5429252" y="4090643"/>
              <a:ext cx="785818" cy="838555"/>
              <a:chOff x="1643042" y="4857760"/>
              <a:chExt cx="785818" cy="714380"/>
            </a:xfrm>
          </p:grpSpPr>
          <p:cxnSp>
            <p:nvCxnSpPr>
              <p:cNvPr id="47" name="直線單箭頭接點 46"/>
              <p:cNvCxnSpPr/>
              <p:nvPr/>
            </p:nvCxnSpPr>
            <p:spPr>
              <a:xfrm flipV="1">
                <a:off x="1643042" y="4857760"/>
                <a:ext cx="762533" cy="363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8" name="直線單箭頭接點 47"/>
              <p:cNvCxnSpPr/>
              <p:nvPr/>
            </p:nvCxnSpPr>
            <p:spPr>
              <a:xfrm>
                <a:off x="1643042" y="5221000"/>
                <a:ext cx="785818" cy="35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29" name="群組 19"/>
            <p:cNvGrpSpPr/>
            <p:nvPr/>
          </p:nvGrpSpPr>
          <p:grpSpPr>
            <a:xfrm>
              <a:off x="5429254" y="4947899"/>
              <a:ext cx="785818" cy="838555"/>
              <a:chOff x="1643042" y="4857760"/>
              <a:chExt cx="785818" cy="714380"/>
            </a:xfrm>
          </p:grpSpPr>
          <p:cxnSp>
            <p:nvCxnSpPr>
              <p:cNvPr id="50" name="直線單箭頭接點 49"/>
              <p:cNvCxnSpPr/>
              <p:nvPr/>
            </p:nvCxnSpPr>
            <p:spPr>
              <a:xfrm flipV="1">
                <a:off x="1643042" y="4857760"/>
                <a:ext cx="762533" cy="363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1" name="直線單箭頭接點 50"/>
              <p:cNvCxnSpPr/>
              <p:nvPr/>
            </p:nvCxnSpPr>
            <p:spPr>
              <a:xfrm>
                <a:off x="1643042" y="5221000"/>
                <a:ext cx="785818" cy="35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30" name="群組 19"/>
            <p:cNvGrpSpPr/>
            <p:nvPr/>
          </p:nvGrpSpPr>
          <p:grpSpPr>
            <a:xfrm>
              <a:off x="6200129" y="2016569"/>
              <a:ext cx="785818" cy="838555"/>
              <a:chOff x="1628097" y="4871671"/>
              <a:chExt cx="785818" cy="714380"/>
            </a:xfrm>
          </p:grpSpPr>
          <p:cxnSp>
            <p:nvCxnSpPr>
              <p:cNvPr id="62" name="直線單箭頭接點 61"/>
              <p:cNvCxnSpPr/>
              <p:nvPr/>
            </p:nvCxnSpPr>
            <p:spPr>
              <a:xfrm flipV="1">
                <a:off x="1628097" y="4871671"/>
                <a:ext cx="762533" cy="363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3" name="直線單箭頭接點 62"/>
              <p:cNvCxnSpPr/>
              <p:nvPr/>
            </p:nvCxnSpPr>
            <p:spPr>
              <a:xfrm>
                <a:off x="1628097" y="5234911"/>
                <a:ext cx="785818" cy="35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31" name="群組 19"/>
            <p:cNvGrpSpPr/>
            <p:nvPr/>
          </p:nvGrpSpPr>
          <p:grpSpPr>
            <a:xfrm>
              <a:off x="6215074" y="2857496"/>
              <a:ext cx="785818" cy="838555"/>
              <a:chOff x="1643042" y="4857760"/>
              <a:chExt cx="785818" cy="714380"/>
            </a:xfrm>
          </p:grpSpPr>
          <p:cxnSp>
            <p:nvCxnSpPr>
              <p:cNvPr id="65" name="直線單箭頭接點 64"/>
              <p:cNvCxnSpPr/>
              <p:nvPr/>
            </p:nvCxnSpPr>
            <p:spPr>
              <a:xfrm flipV="1">
                <a:off x="1643042" y="4857760"/>
                <a:ext cx="762533" cy="363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6" name="直線單箭頭接點 65"/>
              <p:cNvCxnSpPr/>
              <p:nvPr/>
            </p:nvCxnSpPr>
            <p:spPr>
              <a:xfrm>
                <a:off x="1643042" y="5221000"/>
                <a:ext cx="785818" cy="35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32" name="群組 19"/>
            <p:cNvGrpSpPr/>
            <p:nvPr/>
          </p:nvGrpSpPr>
          <p:grpSpPr>
            <a:xfrm>
              <a:off x="6215074" y="3662015"/>
              <a:ext cx="785818" cy="838555"/>
              <a:chOff x="1643042" y="4857760"/>
              <a:chExt cx="785818" cy="714380"/>
            </a:xfrm>
          </p:grpSpPr>
          <p:cxnSp>
            <p:nvCxnSpPr>
              <p:cNvPr id="68" name="直線單箭頭接點 67"/>
              <p:cNvCxnSpPr/>
              <p:nvPr/>
            </p:nvCxnSpPr>
            <p:spPr>
              <a:xfrm flipV="1">
                <a:off x="1643042" y="4857760"/>
                <a:ext cx="762533" cy="363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9" name="直線單箭頭接點 68"/>
              <p:cNvCxnSpPr/>
              <p:nvPr/>
            </p:nvCxnSpPr>
            <p:spPr>
              <a:xfrm>
                <a:off x="1643042" y="5221000"/>
                <a:ext cx="785818" cy="35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33" name="群組 19"/>
            <p:cNvGrpSpPr/>
            <p:nvPr/>
          </p:nvGrpSpPr>
          <p:grpSpPr>
            <a:xfrm>
              <a:off x="6215073" y="4500570"/>
              <a:ext cx="785818" cy="838555"/>
              <a:chOff x="1643042" y="4857760"/>
              <a:chExt cx="785818" cy="714380"/>
            </a:xfrm>
          </p:grpSpPr>
          <p:cxnSp>
            <p:nvCxnSpPr>
              <p:cNvPr id="71" name="直線單箭頭接點 70"/>
              <p:cNvCxnSpPr/>
              <p:nvPr/>
            </p:nvCxnSpPr>
            <p:spPr>
              <a:xfrm flipV="1">
                <a:off x="1643042" y="4857760"/>
                <a:ext cx="762533" cy="363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72" name="直線單箭頭接點 71"/>
              <p:cNvCxnSpPr/>
              <p:nvPr/>
            </p:nvCxnSpPr>
            <p:spPr>
              <a:xfrm>
                <a:off x="1643042" y="5221000"/>
                <a:ext cx="785818" cy="35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34" name="群組 19"/>
            <p:cNvGrpSpPr/>
            <p:nvPr/>
          </p:nvGrpSpPr>
          <p:grpSpPr>
            <a:xfrm>
              <a:off x="6215074" y="5357826"/>
              <a:ext cx="785818" cy="838555"/>
              <a:chOff x="1643042" y="4857760"/>
              <a:chExt cx="785818" cy="714380"/>
            </a:xfrm>
          </p:grpSpPr>
          <p:cxnSp>
            <p:nvCxnSpPr>
              <p:cNvPr id="74" name="直線單箭頭接點 73"/>
              <p:cNvCxnSpPr/>
              <p:nvPr/>
            </p:nvCxnSpPr>
            <p:spPr>
              <a:xfrm flipV="1">
                <a:off x="1643042" y="4857760"/>
                <a:ext cx="762533" cy="363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75" name="直線單箭頭接點 74"/>
              <p:cNvCxnSpPr/>
              <p:nvPr/>
            </p:nvCxnSpPr>
            <p:spPr>
              <a:xfrm>
                <a:off x="1643042" y="5221000"/>
                <a:ext cx="785818" cy="35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768594" y="4287050"/>
          <a:ext cx="946150" cy="514350"/>
        </p:xfrm>
        <a:graphic>
          <a:graphicData uri="http://schemas.openxmlformats.org/presentationml/2006/ole">
            <p:oleObj spid="_x0000_s67586" name="Equation" r:id="rId4" imgW="444240" imgH="241200" progId="Equation.DSMT4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571868" y="4929198"/>
          <a:ext cx="1000125" cy="514350"/>
        </p:xfrm>
        <a:graphic>
          <a:graphicData uri="http://schemas.openxmlformats.org/presentationml/2006/ole">
            <p:oleObj spid="_x0000_s67587" name="Equation" r:id="rId5" imgW="469800" imgH="241200" progId="Equation.DSMT4">
              <p:embed/>
            </p:oleObj>
          </a:graphicData>
        </a:graphic>
      </p:graphicFrame>
      <p:cxnSp>
        <p:nvCxnSpPr>
          <p:cNvPr id="80" name="直線單箭頭接點 79"/>
          <p:cNvCxnSpPr/>
          <p:nvPr/>
        </p:nvCxnSpPr>
        <p:spPr>
          <a:xfrm>
            <a:off x="2357422" y="5286388"/>
            <a:ext cx="428628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接點 80"/>
          <p:cNvCxnSpPr/>
          <p:nvPr/>
        </p:nvCxnSpPr>
        <p:spPr>
          <a:xfrm>
            <a:off x="2357422" y="6143644"/>
            <a:ext cx="4286280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直線接點 81"/>
          <p:cNvCxnSpPr/>
          <p:nvPr/>
        </p:nvCxnSpPr>
        <p:spPr>
          <a:xfrm rot="5400000">
            <a:off x="2215737" y="5285197"/>
            <a:ext cx="284958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接點 82"/>
          <p:cNvCxnSpPr/>
          <p:nvPr/>
        </p:nvCxnSpPr>
        <p:spPr>
          <a:xfrm rot="5400000">
            <a:off x="4428727" y="6143247"/>
            <a:ext cx="284958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直線接點 83"/>
          <p:cNvCxnSpPr/>
          <p:nvPr/>
        </p:nvCxnSpPr>
        <p:spPr>
          <a:xfrm rot="5400000">
            <a:off x="2213752" y="6143644"/>
            <a:ext cx="286546" cy="79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直線接點 84"/>
          <p:cNvCxnSpPr/>
          <p:nvPr/>
        </p:nvCxnSpPr>
        <p:spPr>
          <a:xfrm rot="5400000">
            <a:off x="6502017" y="6142453"/>
            <a:ext cx="284958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86" name="Object 7"/>
          <p:cNvGraphicFramePr>
            <a:graphicFrameLocks noChangeAspect="1"/>
          </p:cNvGraphicFramePr>
          <p:nvPr/>
        </p:nvGraphicFramePr>
        <p:xfrm>
          <a:off x="3214678" y="5715000"/>
          <a:ext cx="749300" cy="436563"/>
        </p:xfrm>
        <a:graphic>
          <a:graphicData uri="http://schemas.openxmlformats.org/presentationml/2006/ole">
            <p:oleObj spid="_x0000_s67588" name="Equation" r:id="rId6" imgW="393480" imgH="228600" progId="Equation.DSMT4">
              <p:embed/>
            </p:oleObj>
          </a:graphicData>
        </a:graphic>
      </p:graphicFrame>
      <p:graphicFrame>
        <p:nvGraphicFramePr>
          <p:cNvPr id="87" name="Object 8"/>
          <p:cNvGraphicFramePr>
            <a:graphicFrameLocks noChangeAspect="1"/>
          </p:cNvGraphicFramePr>
          <p:nvPr/>
        </p:nvGraphicFramePr>
        <p:xfrm>
          <a:off x="5286380" y="5715000"/>
          <a:ext cx="839788" cy="473075"/>
        </p:xfrm>
        <a:graphic>
          <a:graphicData uri="http://schemas.openxmlformats.org/presentationml/2006/ole">
            <p:oleObj spid="_x0000_s67589" name="Equation" r:id="rId7" imgW="406080" imgH="228600" progId="Equation.DSMT4">
              <p:embed/>
            </p:oleObj>
          </a:graphicData>
        </a:graphic>
      </p:graphicFrame>
      <p:sp>
        <p:nvSpPr>
          <p:cNvPr id="88" name="AutoShape 13"/>
          <p:cNvSpPr>
            <a:spLocks/>
          </p:cNvSpPr>
          <p:nvPr/>
        </p:nvSpPr>
        <p:spPr bwMode="auto">
          <a:xfrm rot="5400000">
            <a:off x="4357686" y="4143380"/>
            <a:ext cx="285752" cy="4286280"/>
          </a:xfrm>
          <a:prstGeom prst="rightBrace">
            <a:avLst>
              <a:gd name="adj1" fmla="val 83535"/>
              <a:gd name="adj2" fmla="val 51389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4256088" y="6400800"/>
          <a:ext cx="1268412" cy="385763"/>
        </p:xfrm>
        <a:graphic>
          <a:graphicData uri="http://schemas.openxmlformats.org/presentationml/2006/ole">
            <p:oleObj spid="_x0000_s67590" name="Equation" r:id="rId8" imgW="749160" imgH="228600" progId="Equation.DSMT4">
              <p:embed/>
            </p:oleObj>
          </a:graphicData>
        </a:graphic>
      </p:graphicFrame>
      <p:sp>
        <p:nvSpPr>
          <p:cNvPr id="90" name="文字方塊 89"/>
          <p:cNvSpPr txBox="1"/>
          <p:nvPr/>
        </p:nvSpPr>
        <p:spPr>
          <a:xfrm>
            <a:off x="571472" y="5559998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TIME                   0                                      1                                   2</a:t>
            </a:r>
            <a:endParaRPr lang="zh-TW" altLang="en-US" dirty="0"/>
          </a:p>
        </p:txBody>
      </p:sp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2071670" y="3192842"/>
          <a:ext cx="357205" cy="379034"/>
        </p:xfrm>
        <a:graphic>
          <a:graphicData uri="http://schemas.openxmlformats.org/presentationml/2006/ole">
            <p:oleObj spid="_x0000_s67591" name="Equation" r:id="rId9" imgW="215640" imgH="228600" progId="Equation.DSMT4">
              <p:embed/>
            </p:oleObj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3990973" y="2357430"/>
          <a:ext cx="866779" cy="428628"/>
        </p:xfrm>
        <a:graphic>
          <a:graphicData uri="http://schemas.openxmlformats.org/presentationml/2006/ole">
            <p:oleObj spid="_x0000_s67592" name="Equation" r:id="rId10" imgW="380880" imgH="241200" progId="Equation.DSMT4">
              <p:embed/>
            </p:oleObj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3786182" y="3132945"/>
          <a:ext cx="1179514" cy="438931"/>
        </p:xfrm>
        <a:graphic>
          <a:graphicData uri="http://schemas.openxmlformats.org/presentationml/2006/ole">
            <p:oleObj spid="_x0000_s67593" name="Equation" r:id="rId11" imgW="647640" imgH="241200" progId="Equation.DSMT4">
              <p:embed/>
            </p:oleObj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4015738" y="3929066"/>
          <a:ext cx="699138" cy="428628"/>
        </p:xfrm>
        <a:graphic>
          <a:graphicData uri="http://schemas.openxmlformats.org/presentationml/2006/ole">
            <p:oleObj spid="_x0000_s67594" name="Equation" r:id="rId12" imgW="393480" imgH="241200" progId="Equation.DSMT4">
              <p:embed/>
            </p:oleObj>
          </a:graphicData>
        </a:graphic>
      </p:graphicFrame>
      <p:cxnSp>
        <p:nvCxnSpPr>
          <p:cNvPr id="95" name="直線單箭頭接點 94"/>
          <p:cNvCxnSpPr/>
          <p:nvPr/>
        </p:nvCxnSpPr>
        <p:spPr>
          <a:xfrm>
            <a:off x="2357422" y="4715678"/>
            <a:ext cx="221457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接點 95"/>
          <p:cNvCxnSpPr/>
          <p:nvPr/>
        </p:nvCxnSpPr>
        <p:spPr>
          <a:xfrm rot="5400000">
            <a:off x="2215737" y="4714487"/>
            <a:ext cx="284958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9" name="Object 15"/>
          <p:cNvGraphicFramePr>
            <a:graphicFrameLocks noChangeAspect="1"/>
          </p:cNvGraphicFramePr>
          <p:nvPr/>
        </p:nvGraphicFramePr>
        <p:xfrm>
          <a:off x="6573438" y="1037242"/>
          <a:ext cx="998958" cy="462932"/>
        </p:xfrm>
        <a:graphic>
          <a:graphicData uri="http://schemas.openxmlformats.org/presentationml/2006/ole">
            <p:oleObj spid="_x0000_s67595" name="Equation" r:id="rId13" imgW="520560" imgH="241200" progId="Equation.DSMT4">
              <p:embed/>
            </p:oleObj>
          </a:graphicData>
        </a:graphic>
      </p:graphicFrame>
      <p:graphicFrame>
        <p:nvGraphicFramePr>
          <p:cNvPr id="100" name="Object 16"/>
          <p:cNvGraphicFramePr>
            <a:graphicFrameLocks noChangeAspect="1"/>
          </p:cNvGraphicFramePr>
          <p:nvPr/>
        </p:nvGraphicFramePr>
        <p:xfrm>
          <a:off x="6643702" y="2714620"/>
          <a:ext cx="1710750" cy="500066"/>
        </p:xfrm>
        <a:graphic>
          <a:graphicData uri="http://schemas.openxmlformats.org/presentationml/2006/ole">
            <p:oleObj spid="_x0000_s67596" name="Equation" r:id="rId14" imgW="825480" imgH="241200" progId="Equation.DSMT4">
              <p:embed/>
            </p:oleObj>
          </a:graphicData>
        </a:graphic>
      </p:graphicFrame>
      <p:graphicFrame>
        <p:nvGraphicFramePr>
          <p:cNvPr id="101" name="Object 17"/>
          <p:cNvGraphicFramePr>
            <a:graphicFrameLocks noChangeAspect="1"/>
          </p:cNvGraphicFramePr>
          <p:nvPr/>
        </p:nvGraphicFramePr>
        <p:xfrm>
          <a:off x="6609862" y="5214950"/>
          <a:ext cx="1105410" cy="500066"/>
        </p:xfrm>
        <a:graphic>
          <a:graphicData uri="http://schemas.openxmlformats.org/presentationml/2006/ole">
            <p:oleObj spid="_x0000_s67597" name="Equation" r:id="rId15" imgW="533160" imgH="241200" progId="Equation.DSMT4">
              <p:embed/>
            </p:oleObj>
          </a:graphicData>
        </a:graphic>
      </p:graphicFrame>
      <p:sp>
        <p:nvSpPr>
          <p:cNvPr id="103" name="投影片編號版面配置區 10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44</a:t>
            </a:fld>
            <a:endParaRPr kumimoji="0" lang="en-US"/>
          </a:p>
        </p:txBody>
      </p:sp>
      <p:cxnSp>
        <p:nvCxnSpPr>
          <p:cNvPr id="91" name="直線接點 90"/>
          <p:cNvCxnSpPr/>
          <p:nvPr/>
        </p:nvCxnSpPr>
        <p:spPr>
          <a:xfrm rot="5400000">
            <a:off x="2321703" y="3536157"/>
            <a:ext cx="4500594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接點 91"/>
          <p:cNvCxnSpPr/>
          <p:nvPr/>
        </p:nvCxnSpPr>
        <p:spPr>
          <a:xfrm rot="5400000">
            <a:off x="4394199" y="3535363"/>
            <a:ext cx="4500594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群組 92"/>
          <p:cNvGrpSpPr/>
          <p:nvPr/>
        </p:nvGrpSpPr>
        <p:grpSpPr>
          <a:xfrm>
            <a:off x="2428860" y="2719966"/>
            <a:ext cx="2143140" cy="1652340"/>
            <a:chOff x="2428860" y="2683558"/>
            <a:chExt cx="1687867" cy="1652340"/>
          </a:xfrm>
        </p:grpSpPr>
        <p:grpSp>
          <p:nvGrpSpPr>
            <p:cNvPr id="36" name="群組 6"/>
            <p:cNvGrpSpPr/>
            <p:nvPr/>
          </p:nvGrpSpPr>
          <p:grpSpPr>
            <a:xfrm>
              <a:off x="2428860" y="3109212"/>
              <a:ext cx="858579" cy="838555"/>
              <a:chOff x="1643042" y="4857760"/>
              <a:chExt cx="785818" cy="714380"/>
            </a:xfrm>
          </p:grpSpPr>
          <p:cxnSp>
            <p:nvCxnSpPr>
              <p:cNvPr id="107" name="直線單箭頭接點 4"/>
              <p:cNvCxnSpPr/>
              <p:nvPr/>
            </p:nvCxnSpPr>
            <p:spPr>
              <a:xfrm flipV="1">
                <a:off x="1643042" y="4857760"/>
                <a:ext cx="762533" cy="363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08" name="直線單箭頭接點 5"/>
              <p:cNvCxnSpPr/>
              <p:nvPr/>
            </p:nvCxnSpPr>
            <p:spPr>
              <a:xfrm>
                <a:off x="1643042" y="5221000"/>
                <a:ext cx="785818" cy="35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37" name="群組 10"/>
            <p:cNvGrpSpPr/>
            <p:nvPr/>
          </p:nvGrpSpPr>
          <p:grpSpPr>
            <a:xfrm>
              <a:off x="3258148" y="3497343"/>
              <a:ext cx="858579" cy="838555"/>
              <a:chOff x="1643042" y="4857760"/>
              <a:chExt cx="785818" cy="714380"/>
            </a:xfrm>
          </p:grpSpPr>
          <p:cxnSp>
            <p:nvCxnSpPr>
              <p:cNvPr id="105" name="直線單箭頭接點 17"/>
              <p:cNvCxnSpPr/>
              <p:nvPr/>
            </p:nvCxnSpPr>
            <p:spPr>
              <a:xfrm flipV="1">
                <a:off x="1643042" y="4857760"/>
                <a:ext cx="762533" cy="363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06" name="直線單箭頭接點 18"/>
              <p:cNvCxnSpPr/>
              <p:nvPr/>
            </p:nvCxnSpPr>
            <p:spPr>
              <a:xfrm>
                <a:off x="1643042" y="5221000"/>
                <a:ext cx="785818" cy="35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38" name="群組 13"/>
            <p:cNvGrpSpPr/>
            <p:nvPr/>
          </p:nvGrpSpPr>
          <p:grpSpPr>
            <a:xfrm>
              <a:off x="3256946" y="2683558"/>
              <a:ext cx="858579" cy="838555"/>
              <a:chOff x="1643042" y="4857760"/>
              <a:chExt cx="785818" cy="714380"/>
            </a:xfrm>
          </p:grpSpPr>
          <p:cxnSp>
            <p:nvCxnSpPr>
              <p:cNvPr id="102" name="直線單箭頭接點 15"/>
              <p:cNvCxnSpPr/>
              <p:nvPr/>
            </p:nvCxnSpPr>
            <p:spPr>
              <a:xfrm flipV="1">
                <a:off x="1643042" y="4857760"/>
                <a:ext cx="762533" cy="363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04" name="直線單箭頭接點 16"/>
              <p:cNvCxnSpPr/>
              <p:nvPr/>
            </p:nvCxnSpPr>
            <p:spPr>
              <a:xfrm>
                <a:off x="1643042" y="5221000"/>
                <a:ext cx="785818" cy="35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9" name="群組 108"/>
          <p:cNvGrpSpPr/>
          <p:nvPr/>
        </p:nvGrpSpPr>
        <p:grpSpPr>
          <a:xfrm>
            <a:off x="4500562" y="1428736"/>
            <a:ext cx="2143152" cy="4179812"/>
            <a:chOff x="4084776" y="1392328"/>
            <a:chExt cx="2558926" cy="4179812"/>
          </a:xfrm>
        </p:grpSpPr>
        <p:grpSp>
          <p:nvGrpSpPr>
            <p:cNvPr id="40" name="群組 16"/>
            <p:cNvGrpSpPr/>
            <p:nvPr/>
          </p:nvGrpSpPr>
          <p:grpSpPr>
            <a:xfrm>
              <a:off x="4084776" y="3086322"/>
              <a:ext cx="858578" cy="838555"/>
              <a:chOff x="1643042" y="4857760"/>
              <a:chExt cx="785818" cy="714380"/>
            </a:xfrm>
          </p:grpSpPr>
          <p:cxnSp>
            <p:nvCxnSpPr>
              <p:cNvPr id="144" name="直線單箭頭接點 13"/>
              <p:cNvCxnSpPr/>
              <p:nvPr/>
            </p:nvCxnSpPr>
            <p:spPr>
              <a:xfrm flipV="1">
                <a:off x="1643042" y="4857760"/>
                <a:ext cx="762533" cy="363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45" name="直線單箭頭接點 14"/>
              <p:cNvCxnSpPr/>
              <p:nvPr/>
            </p:nvCxnSpPr>
            <p:spPr>
              <a:xfrm>
                <a:off x="1643042" y="5221000"/>
                <a:ext cx="785818" cy="35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43" name="群組 19"/>
            <p:cNvGrpSpPr/>
            <p:nvPr/>
          </p:nvGrpSpPr>
          <p:grpSpPr>
            <a:xfrm>
              <a:off x="4085798" y="2264096"/>
              <a:ext cx="858578" cy="838555"/>
              <a:chOff x="1643042" y="4857760"/>
              <a:chExt cx="785818" cy="714380"/>
            </a:xfrm>
          </p:grpSpPr>
          <p:cxnSp>
            <p:nvCxnSpPr>
              <p:cNvPr id="142" name="直線單箭頭接點 11"/>
              <p:cNvCxnSpPr/>
              <p:nvPr/>
            </p:nvCxnSpPr>
            <p:spPr>
              <a:xfrm flipV="1">
                <a:off x="1643042" y="4857760"/>
                <a:ext cx="762533" cy="363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43" name="直線單箭頭接點 12"/>
              <p:cNvCxnSpPr/>
              <p:nvPr/>
            </p:nvCxnSpPr>
            <p:spPr>
              <a:xfrm>
                <a:off x="1643042" y="5221000"/>
                <a:ext cx="785818" cy="35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46" name="群組 22"/>
            <p:cNvGrpSpPr/>
            <p:nvPr/>
          </p:nvGrpSpPr>
          <p:grpSpPr>
            <a:xfrm>
              <a:off x="4105198" y="3909518"/>
              <a:ext cx="858578" cy="838555"/>
              <a:chOff x="1643042" y="4857760"/>
              <a:chExt cx="785818" cy="714380"/>
            </a:xfrm>
          </p:grpSpPr>
          <p:cxnSp>
            <p:nvCxnSpPr>
              <p:cNvPr id="140" name="直線單箭頭接點 9"/>
              <p:cNvCxnSpPr/>
              <p:nvPr/>
            </p:nvCxnSpPr>
            <p:spPr>
              <a:xfrm flipV="1">
                <a:off x="1643042" y="4857760"/>
                <a:ext cx="762533" cy="363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41" name="直線單箭頭接點 10"/>
              <p:cNvCxnSpPr/>
              <p:nvPr/>
            </p:nvCxnSpPr>
            <p:spPr>
              <a:xfrm>
                <a:off x="1643042" y="5221000"/>
                <a:ext cx="785818" cy="35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49" name="群組 19"/>
            <p:cNvGrpSpPr/>
            <p:nvPr/>
          </p:nvGrpSpPr>
          <p:grpSpPr>
            <a:xfrm>
              <a:off x="4926536" y="1823328"/>
              <a:ext cx="858578" cy="838555"/>
              <a:chOff x="1643042" y="4857760"/>
              <a:chExt cx="785818" cy="714380"/>
            </a:xfrm>
          </p:grpSpPr>
          <p:cxnSp>
            <p:nvCxnSpPr>
              <p:cNvPr id="138" name="直線單箭頭接點 137"/>
              <p:cNvCxnSpPr/>
              <p:nvPr/>
            </p:nvCxnSpPr>
            <p:spPr>
              <a:xfrm flipV="1">
                <a:off x="1643042" y="4857760"/>
                <a:ext cx="762533" cy="363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39" name="直線單箭頭接點 138"/>
              <p:cNvCxnSpPr/>
              <p:nvPr/>
            </p:nvCxnSpPr>
            <p:spPr>
              <a:xfrm>
                <a:off x="1643042" y="5221000"/>
                <a:ext cx="785818" cy="35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52" name="群組 19"/>
            <p:cNvGrpSpPr/>
            <p:nvPr/>
          </p:nvGrpSpPr>
          <p:grpSpPr>
            <a:xfrm>
              <a:off x="4926537" y="2661883"/>
              <a:ext cx="858578" cy="838555"/>
              <a:chOff x="1643042" y="4857760"/>
              <a:chExt cx="785818" cy="714380"/>
            </a:xfrm>
          </p:grpSpPr>
          <p:cxnSp>
            <p:nvCxnSpPr>
              <p:cNvPr id="136" name="直線單箭頭接點 135"/>
              <p:cNvCxnSpPr/>
              <p:nvPr/>
            </p:nvCxnSpPr>
            <p:spPr>
              <a:xfrm flipV="1">
                <a:off x="1643042" y="4857760"/>
                <a:ext cx="762533" cy="363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37" name="直線單箭頭接點 136"/>
              <p:cNvCxnSpPr/>
              <p:nvPr/>
            </p:nvCxnSpPr>
            <p:spPr>
              <a:xfrm>
                <a:off x="1643042" y="5221000"/>
                <a:ext cx="785818" cy="35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55" name="群組 19"/>
            <p:cNvGrpSpPr/>
            <p:nvPr/>
          </p:nvGrpSpPr>
          <p:grpSpPr>
            <a:xfrm>
              <a:off x="4926538" y="3466402"/>
              <a:ext cx="858578" cy="838555"/>
              <a:chOff x="1643042" y="4857760"/>
              <a:chExt cx="785818" cy="714380"/>
            </a:xfrm>
          </p:grpSpPr>
          <p:cxnSp>
            <p:nvCxnSpPr>
              <p:cNvPr id="134" name="直線單箭頭接點 133"/>
              <p:cNvCxnSpPr/>
              <p:nvPr/>
            </p:nvCxnSpPr>
            <p:spPr>
              <a:xfrm flipV="1">
                <a:off x="1643042" y="4857760"/>
                <a:ext cx="762533" cy="363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35" name="直線單箭頭接點 134"/>
              <p:cNvCxnSpPr/>
              <p:nvPr/>
            </p:nvCxnSpPr>
            <p:spPr>
              <a:xfrm>
                <a:off x="1643042" y="5221000"/>
                <a:ext cx="785818" cy="35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58" name="群組 19"/>
            <p:cNvGrpSpPr/>
            <p:nvPr/>
          </p:nvGrpSpPr>
          <p:grpSpPr>
            <a:xfrm>
              <a:off x="4926539" y="4323658"/>
              <a:ext cx="858578" cy="838555"/>
              <a:chOff x="1643042" y="4857760"/>
              <a:chExt cx="785818" cy="714380"/>
            </a:xfrm>
          </p:grpSpPr>
          <p:cxnSp>
            <p:nvCxnSpPr>
              <p:cNvPr id="132" name="直線單箭頭接點 131"/>
              <p:cNvCxnSpPr/>
              <p:nvPr/>
            </p:nvCxnSpPr>
            <p:spPr>
              <a:xfrm flipV="1">
                <a:off x="1643042" y="4857760"/>
                <a:ext cx="762533" cy="363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33" name="直線單箭頭接點 132"/>
              <p:cNvCxnSpPr/>
              <p:nvPr/>
            </p:nvCxnSpPr>
            <p:spPr>
              <a:xfrm>
                <a:off x="1643042" y="5221000"/>
                <a:ext cx="785818" cy="35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61" name="群組 116"/>
            <p:cNvGrpSpPr/>
            <p:nvPr/>
          </p:nvGrpSpPr>
          <p:grpSpPr>
            <a:xfrm>
              <a:off x="5768784" y="1392328"/>
              <a:ext cx="858578" cy="838555"/>
              <a:chOff x="1628097" y="4871671"/>
              <a:chExt cx="785818" cy="714380"/>
            </a:xfrm>
          </p:grpSpPr>
          <p:cxnSp>
            <p:nvCxnSpPr>
              <p:cNvPr id="130" name="直線單箭頭接點 129"/>
              <p:cNvCxnSpPr/>
              <p:nvPr/>
            </p:nvCxnSpPr>
            <p:spPr>
              <a:xfrm flipV="1">
                <a:off x="1628097" y="4871671"/>
                <a:ext cx="762533" cy="363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31" name="直線單箭頭接點 130"/>
              <p:cNvCxnSpPr/>
              <p:nvPr/>
            </p:nvCxnSpPr>
            <p:spPr>
              <a:xfrm>
                <a:off x="1628097" y="5234911"/>
                <a:ext cx="785818" cy="35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64" name="群組 19"/>
            <p:cNvGrpSpPr/>
            <p:nvPr/>
          </p:nvGrpSpPr>
          <p:grpSpPr>
            <a:xfrm>
              <a:off x="5785116" y="2233255"/>
              <a:ext cx="858578" cy="838555"/>
              <a:chOff x="1643042" y="4857760"/>
              <a:chExt cx="785818" cy="714380"/>
            </a:xfrm>
          </p:grpSpPr>
          <p:cxnSp>
            <p:nvCxnSpPr>
              <p:cNvPr id="128" name="直線單箭頭接點 23"/>
              <p:cNvCxnSpPr/>
              <p:nvPr/>
            </p:nvCxnSpPr>
            <p:spPr>
              <a:xfrm flipV="1">
                <a:off x="1643042" y="4857760"/>
                <a:ext cx="762533" cy="363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29" name="直線單箭頭接點 128"/>
              <p:cNvCxnSpPr/>
              <p:nvPr/>
            </p:nvCxnSpPr>
            <p:spPr>
              <a:xfrm>
                <a:off x="1643042" y="5221000"/>
                <a:ext cx="785818" cy="35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67" name="群組 19"/>
            <p:cNvGrpSpPr/>
            <p:nvPr/>
          </p:nvGrpSpPr>
          <p:grpSpPr>
            <a:xfrm>
              <a:off x="5785114" y="3037774"/>
              <a:ext cx="858579" cy="838555"/>
              <a:chOff x="1643042" y="4857760"/>
              <a:chExt cx="785818" cy="714380"/>
            </a:xfrm>
          </p:grpSpPr>
          <p:cxnSp>
            <p:nvCxnSpPr>
              <p:cNvPr id="126" name="直線單箭頭接點 21"/>
              <p:cNvCxnSpPr/>
              <p:nvPr/>
            </p:nvCxnSpPr>
            <p:spPr>
              <a:xfrm flipV="1">
                <a:off x="1643042" y="4857760"/>
                <a:ext cx="762533" cy="363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27" name="直線單箭頭接點 22"/>
              <p:cNvCxnSpPr/>
              <p:nvPr/>
            </p:nvCxnSpPr>
            <p:spPr>
              <a:xfrm>
                <a:off x="1643042" y="5221000"/>
                <a:ext cx="785818" cy="35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70" name="群組 19"/>
            <p:cNvGrpSpPr/>
            <p:nvPr/>
          </p:nvGrpSpPr>
          <p:grpSpPr>
            <a:xfrm>
              <a:off x="5785123" y="3876329"/>
              <a:ext cx="858579" cy="838555"/>
              <a:chOff x="1643042" y="4857760"/>
              <a:chExt cx="785818" cy="714380"/>
            </a:xfrm>
          </p:grpSpPr>
          <p:cxnSp>
            <p:nvCxnSpPr>
              <p:cNvPr id="124" name="直線單箭頭接點 19"/>
              <p:cNvCxnSpPr/>
              <p:nvPr/>
            </p:nvCxnSpPr>
            <p:spPr>
              <a:xfrm flipV="1">
                <a:off x="1643042" y="4857760"/>
                <a:ext cx="762533" cy="363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25" name="直線單箭頭接點 20"/>
              <p:cNvCxnSpPr/>
              <p:nvPr/>
            </p:nvCxnSpPr>
            <p:spPr>
              <a:xfrm>
                <a:off x="1643042" y="5221000"/>
                <a:ext cx="785818" cy="35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73" name="群組 19"/>
            <p:cNvGrpSpPr/>
            <p:nvPr/>
          </p:nvGrpSpPr>
          <p:grpSpPr>
            <a:xfrm>
              <a:off x="5785121" y="4733585"/>
              <a:ext cx="858579" cy="838555"/>
              <a:chOff x="1643042" y="4857760"/>
              <a:chExt cx="785818" cy="714380"/>
            </a:xfrm>
          </p:grpSpPr>
          <p:cxnSp>
            <p:nvCxnSpPr>
              <p:cNvPr id="122" name="直線單箭頭接點 17"/>
              <p:cNvCxnSpPr/>
              <p:nvPr/>
            </p:nvCxnSpPr>
            <p:spPr>
              <a:xfrm flipV="1">
                <a:off x="1643042" y="4857760"/>
                <a:ext cx="762533" cy="363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23" name="直線單箭頭接點 18"/>
              <p:cNvCxnSpPr/>
              <p:nvPr/>
            </p:nvCxnSpPr>
            <p:spPr>
              <a:xfrm>
                <a:off x="1643042" y="5221000"/>
                <a:ext cx="785818" cy="35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55"/>
          <p:cNvGrpSpPr/>
          <p:nvPr/>
        </p:nvGrpSpPr>
        <p:grpSpPr>
          <a:xfrm>
            <a:off x="2428860" y="2826434"/>
            <a:ext cx="2143140" cy="1652340"/>
            <a:chOff x="2428860" y="2683558"/>
            <a:chExt cx="1687867" cy="1652340"/>
          </a:xfrm>
        </p:grpSpPr>
        <p:grpSp>
          <p:nvGrpSpPr>
            <p:cNvPr id="3" name="群組 6"/>
            <p:cNvGrpSpPr/>
            <p:nvPr/>
          </p:nvGrpSpPr>
          <p:grpSpPr>
            <a:xfrm>
              <a:off x="2428860" y="3109212"/>
              <a:ext cx="858579" cy="838555"/>
              <a:chOff x="1643042" y="4857760"/>
              <a:chExt cx="785818" cy="714380"/>
            </a:xfrm>
          </p:grpSpPr>
          <p:cxnSp>
            <p:nvCxnSpPr>
              <p:cNvPr id="46" name="直線單箭頭接點 4"/>
              <p:cNvCxnSpPr/>
              <p:nvPr/>
            </p:nvCxnSpPr>
            <p:spPr>
              <a:xfrm flipV="1">
                <a:off x="1643042" y="4857760"/>
                <a:ext cx="762533" cy="363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7" name="直線單箭頭接點 5"/>
              <p:cNvCxnSpPr/>
              <p:nvPr/>
            </p:nvCxnSpPr>
            <p:spPr>
              <a:xfrm>
                <a:off x="1643042" y="5221000"/>
                <a:ext cx="785818" cy="35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4" name="群組 10"/>
            <p:cNvGrpSpPr/>
            <p:nvPr/>
          </p:nvGrpSpPr>
          <p:grpSpPr>
            <a:xfrm>
              <a:off x="3258148" y="3497343"/>
              <a:ext cx="858579" cy="838555"/>
              <a:chOff x="1643042" y="4857760"/>
              <a:chExt cx="785818" cy="714380"/>
            </a:xfrm>
          </p:grpSpPr>
          <p:cxnSp>
            <p:nvCxnSpPr>
              <p:cNvPr id="44" name="直線單箭頭接點 17"/>
              <p:cNvCxnSpPr/>
              <p:nvPr/>
            </p:nvCxnSpPr>
            <p:spPr>
              <a:xfrm flipV="1">
                <a:off x="1643042" y="4857760"/>
                <a:ext cx="762533" cy="363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5" name="直線單箭頭接點 18"/>
              <p:cNvCxnSpPr/>
              <p:nvPr/>
            </p:nvCxnSpPr>
            <p:spPr>
              <a:xfrm>
                <a:off x="1643042" y="5221000"/>
                <a:ext cx="785818" cy="35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5" name="群組 13"/>
            <p:cNvGrpSpPr/>
            <p:nvPr/>
          </p:nvGrpSpPr>
          <p:grpSpPr>
            <a:xfrm>
              <a:off x="3256946" y="2683558"/>
              <a:ext cx="858579" cy="838555"/>
              <a:chOff x="1643042" y="4857760"/>
              <a:chExt cx="785818" cy="714380"/>
            </a:xfrm>
          </p:grpSpPr>
          <p:cxnSp>
            <p:nvCxnSpPr>
              <p:cNvPr id="42" name="直線單箭頭接點 15"/>
              <p:cNvCxnSpPr/>
              <p:nvPr/>
            </p:nvCxnSpPr>
            <p:spPr>
              <a:xfrm flipV="1">
                <a:off x="1643042" y="4857760"/>
                <a:ext cx="762533" cy="363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3" name="直線單箭頭接點 16"/>
              <p:cNvCxnSpPr/>
              <p:nvPr/>
            </p:nvCxnSpPr>
            <p:spPr>
              <a:xfrm>
                <a:off x="1643042" y="5221000"/>
                <a:ext cx="785818" cy="35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群組 54"/>
          <p:cNvGrpSpPr/>
          <p:nvPr/>
        </p:nvGrpSpPr>
        <p:grpSpPr>
          <a:xfrm>
            <a:off x="4500562" y="1535204"/>
            <a:ext cx="2143140" cy="4179812"/>
            <a:chOff x="4084785" y="1392328"/>
            <a:chExt cx="2558917" cy="4179812"/>
          </a:xfrm>
        </p:grpSpPr>
        <p:grpSp>
          <p:nvGrpSpPr>
            <p:cNvPr id="7" name="群組 16"/>
            <p:cNvGrpSpPr/>
            <p:nvPr/>
          </p:nvGrpSpPr>
          <p:grpSpPr>
            <a:xfrm>
              <a:off x="4084785" y="3086322"/>
              <a:ext cx="858579" cy="838555"/>
              <a:chOff x="1643042" y="4857760"/>
              <a:chExt cx="785818" cy="714380"/>
            </a:xfrm>
          </p:grpSpPr>
          <p:cxnSp>
            <p:nvCxnSpPr>
              <p:cNvPr id="40" name="直線單箭頭接點 13"/>
              <p:cNvCxnSpPr/>
              <p:nvPr/>
            </p:nvCxnSpPr>
            <p:spPr>
              <a:xfrm flipV="1">
                <a:off x="1643042" y="4857760"/>
                <a:ext cx="762533" cy="363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1" name="直線單箭頭接點 14"/>
              <p:cNvCxnSpPr/>
              <p:nvPr/>
            </p:nvCxnSpPr>
            <p:spPr>
              <a:xfrm>
                <a:off x="1643042" y="5221000"/>
                <a:ext cx="785818" cy="35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8" name="群組 19"/>
            <p:cNvGrpSpPr/>
            <p:nvPr/>
          </p:nvGrpSpPr>
          <p:grpSpPr>
            <a:xfrm>
              <a:off x="4085806" y="2264096"/>
              <a:ext cx="858579" cy="838555"/>
              <a:chOff x="1643042" y="4857760"/>
              <a:chExt cx="785818" cy="714380"/>
            </a:xfrm>
          </p:grpSpPr>
          <p:cxnSp>
            <p:nvCxnSpPr>
              <p:cNvPr id="38" name="直線單箭頭接點 11"/>
              <p:cNvCxnSpPr/>
              <p:nvPr/>
            </p:nvCxnSpPr>
            <p:spPr>
              <a:xfrm flipV="1">
                <a:off x="1643042" y="4857760"/>
                <a:ext cx="762533" cy="363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9" name="直線單箭頭接點 12"/>
              <p:cNvCxnSpPr/>
              <p:nvPr/>
            </p:nvCxnSpPr>
            <p:spPr>
              <a:xfrm>
                <a:off x="1643042" y="5221000"/>
                <a:ext cx="785818" cy="35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9" name="群組 22"/>
            <p:cNvGrpSpPr/>
            <p:nvPr/>
          </p:nvGrpSpPr>
          <p:grpSpPr>
            <a:xfrm>
              <a:off x="4105207" y="3909518"/>
              <a:ext cx="858579" cy="838555"/>
              <a:chOff x="1643042" y="4857760"/>
              <a:chExt cx="785818" cy="714380"/>
            </a:xfrm>
          </p:grpSpPr>
          <p:cxnSp>
            <p:nvCxnSpPr>
              <p:cNvPr id="36" name="直線單箭頭接點 9"/>
              <p:cNvCxnSpPr/>
              <p:nvPr/>
            </p:nvCxnSpPr>
            <p:spPr>
              <a:xfrm flipV="1">
                <a:off x="1643042" y="4857760"/>
                <a:ext cx="762533" cy="363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7" name="直線單箭頭接點 10"/>
              <p:cNvCxnSpPr/>
              <p:nvPr/>
            </p:nvCxnSpPr>
            <p:spPr>
              <a:xfrm>
                <a:off x="1643042" y="5221000"/>
                <a:ext cx="785818" cy="35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10" name="群組 19"/>
            <p:cNvGrpSpPr/>
            <p:nvPr/>
          </p:nvGrpSpPr>
          <p:grpSpPr>
            <a:xfrm>
              <a:off x="4926544" y="1823328"/>
              <a:ext cx="858579" cy="838555"/>
              <a:chOff x="1643042" y="4857760"/>
              <a:chExt cx="785818" cy="714380"/>
            </a:xfrm>
          </p:grpSpPr>
          <p:cxnSp>
            <p:nvCxnSpPr>
              <p:cNvPr id="34" name="直線單箭頭接點 33"/>
              <p:cNvCxnSpPr/>
              <p:nvPr/>
            </p:nvCxnSpPr>
            <p:spPr>
              <a:xfrm flipV="1">
                <a:off x="1643042" y="4857760"/>
                <a:ext cx="762533" cy="363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5" name="直線單箭頭接點 34"/>
              <p:cNvCxnSpPr/>
              <p:nvPr/>
            </p:nvCxnSpPr>
            <p:spPr>
              <a:xfrm>
                <a:off x="1643042" y="5221000"/>
                <a:ext cx="785818" cy="35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11" name="群組 19"/>
            <p:cNvGrpSpPr/>
            <p:nvPr/>
          </p:nvGrpSpPr>
          <p:grpSpPr>
            <a:xfrm>
              <a:off x="4926544" y="2661883"/>
              <a:ext cx="858579" cy="838555"/>
              <a:chOff x="1643042" y="4857760"/>
              <a:chExt cx="785818" cy="714380"/>
            </a:xfrm>
          </p:grpSpPr>
          <p:cxnSp>
            <p:nvCxnSpPr>
              <p:cNvPr id="32" name="直線單箭頭接點 31"/>
              <p:cNvCxnSpPr/>
              <p:nvPr/>
            </p:nvCxnSpPr>
            <p:spPr>
              <a:xfrm flipV="1">
                <a:off x="1643042" y="4857760"/>
                <a:ext cx="762533" cy="363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3" name="直線單箭頭接點 32"/>
              <p:cNvCxnSpPr/>
              <p:nvPr/>
            </p:nvCxnSpPr>
            <p:spPr>
              <a:xfrm>
                <a:off x="1643042" y="5221000"/>
                <a:ext cx="785818" cy="35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12" name="群組 19"/>
            <p:cNvGrpSpPr/>
            <p:nvPr/>
          </p:nvGrpSpPr>
          <p:grpSpPr>
            <a:xfrm>
              <a:off x="4926544" y="3466402"/>
              <a:ext cx="858579" cy="838555"/>
              <a:chOff x="1643042" y="4857760"/>
              <a:chExt cx="785818" cy="714380"/>
            </a:xfrm>
          </p:grpSpPr>
          <p:cxnSp>
            <p:nvCxnSpPr>
              <p:cNvPr id="30" name="直線單箭頭接點 29"/>
              <p:cNvCxnSpPr/>
              <p:nvPr/>
            </p:nvCxnSpPr>
            <p:spPr>
              <a:xfrm flipV="1">
                <a:off x="1643042" y="4857760"/>
                <a:ext cx="762533" cy="363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1" name="直線單箭頭接點 30"/>
              <p:cNvCxnSpPr/>
              <p:nvPr/>
            </p:nvCxnSpPr>
            <p:spPr>
              <a:xfrm>
                <a:off x="1643042" y="5221000"/>
                <a:ext cx="785818" cy="35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群組 19"/>
            <p:cNvGrpSpPr/>
            <p:nvPr/>
          </p:nvGrpSpPr>
          <p:grpSpPr>
            <a:xfrm>
              <a:off x="4926544" y="4323658"/>
              <a:ext cx="858579" cy="838555"/>
              <a:chOff x="1643042" y="4857760"/>
              <a:chExt cx="785818" cy="714380"/>
            </a:xfrm>
          </p:grpSpPr>
          <p:cxnSp>
            <p:nvCxnSpPr>
              <p:cNvPr id="28" name="直線單箭頭接點 27"/>
              <p:cNvCxnSpPr/>
              <p:nvPr/>
            </p:nvCxnSpPr>
            <p:spPr>
              <a:xfrm flipV="1">
                <a:off x="1643042" y="4857760"/>
                <a:ext cx="762533" cy="363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9" name="直線單箭頭接點 28"/>
              <p:cNvCxnSpPr/>
              <p:nvPr/>
            </p:nvCxnSpPr>
            <p:spPr>
              <a:xfrm>
                <a:off x="1643042" y="5221000"/>
                <a:ext cx="785818" cy="35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群組 19"/>
            <p:cNvGrpSpPr/>
            <p:nvPr/>
          </p:nvGrpSpPr>
          <p:grpSpPr>
            <a:xfrm>
              <a:off x="5768794" y="1392328"/>
              <a:ext cx="858579" cy="838555"/>
              <a:chOff x="1628097" y="4871671"/>
              <a:chExt cx="785818" cy="714380"/>
            </a:xfrm>
          </p:grpSpPr>
          <p:cxnSp>
            <p:nvCxnSpPr>
              <p:cNvPr id="26" name="直線單箭頭接點 25"/>
              <p:cNvCxnSpPr/>
              <p:nvPr/>
            </p:nvCxnSpPr>
            <p:spPr>
              <a:xfrm flipV="1">
                <a:off x="1628097" y="4871671"/>
                <a:ext cx="762533" cy="363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7" name="直線單箭頭接點 26"/>
              <p:cNvCxnSpPr/>
              <p:nvPr/>
            </p:nvCxnSpPr>
            <p:spPr>
              <a:xfrm>
                <a:off x="1628097" y="5234911"/>
                <a:ext cx="785818" cy="35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群組 19"/>
            <p:cNvGrpSpPr/>
            <p:nvPr/>
          </p:nvGrpSpPr>
          <p:grpSpPr>
            <a:xfrm>
              <a:off x="5785123" y="2233255"/>
              <a:ext cx="858579" cy="838555"/>
              <a:chOff x="1643042" y="4857760"/>
              <a:chExt cx="785818" cy="714380"/>
            </a:xfrm>
          </p:grpSpPr>
          <p:cxnSp>
            <p:nvCxnSpPr>
              <p:cNvPr id="24" name="直線單箭頭接點 23"/>
              <p:cNvCxnSpPr/>
              <p:nvPr/>
            </p:nvCxnSpPr>
            <p:spPr>
              <a:xfrm flipV="1">
                <a:off x="1643042" y="4857760"/>
                <a:ext cx="762533" cy="363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5" name="直線單箭頭接點 24"/>
              <p:cNvCxnSpPr/>
              <p:nvPr/>
            </p:nvCxnSpPr>
            <p:spPr>
              <a:xfrm>
                <a:off x="1643042" y="5221000"/>
                <a:ext cx="785818" cy="35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群組 19"/>
            <p:cNvGrpSpPr/>
            <p:nvPr/>
          </p:nvGrpSpPr>
          <p:grpSpPr>
            <a:xfrm>
              <a:off x="5785123" y="3037774"/>
              <a:ext cx="858579" cy="838555"/>
              <a:chOff x="1643042" y="4857760"/>
              <a:chExt cx="785818" cy="714380"/>
            </a:xfrm>
          </p:grpSpPr>
          <p:cxnSp>
            <p:nvCxnSpPr>
              <p:cNvPr id="22" name="直線單箭頭接點 21"/>
              <p:cNvCxnSpPr/>
              <p:nvPr/>
            </p:nvCxnSpPr>
            <p:spPr>
              <a:xfrm flipV="1">
                <a:off x="1643042" y="4857760"/>
                <a:ext cx="762533" cy="363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3" name="直線單箭頭接點 22"/>
              <p:cNvCxnSpPr/>
              <p:nvPr/>
            </p:nvCxnSpPr>
            <p:spPr>
              <a:xfrm>
                <a:off x="1643042" y="5221000"/>
                <a:ext cx="785818" cy="35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群組 19"/>
            <p:cNvGrpSpPr/>
            <p:nvPr/>
          </p:nvGrpSpPr>
          <p:grpSpPr>
            <a:xfrm>
              <a:off x="5785123" y="3876329"/>
              <a:ext cx="858579" cy="838555"/>
              <a:chOff x="1643042" y="4857760"/>
              <a:chExt cx="785818" cy="714380"/>
            </a:xfrm>
          </p:grpSpPr>
          <p:cxnSp>
            <p:nvCxnSpPr>
              <p:cNvPr id="20" name="直線單箭頭接點 19"/>
              <p:cNvCxnSpPr/>
              <p:nvPr/>
            </p:nvCxnSpPr>
            <p:spPr>
              <a:xfrm flipV="1">
                <a:off x="1643042" y="4857760"/>
                <a:ext cx="762533" cy="363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1" name="直線單箭頭接點 20"/>
              <p:cNvCxnSpPr/>
              <p:nvPr/>
            </p:nvCxnSpPr>
            <p:spPr>
              <a:xfrm>
                <a:off x="1643042" y="5221000"/>
                <a:ext cx="785818" cy="35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55" name="群組 19"/>
            <p:cNvGrpSpPr/>
            <p:nvPr/>
          </p:nvGrpSpPr>
          <p:grpSpPr>
            <a:xfrm>
              <a:off x="5785123" y="4733585"/>
              <a:ext cx="858579" cy="838555"/>
              <a:chOff x="1643042" y="4857760"/>
              <a:chExt cx="785818" cy="714380"/>
            </a:xfrm>
          </p:grpSpPr>
          <p:cxnSp>
            <p:nvCxnSpPr>
              <p:cNvPr id="18" name="直線單箭頭接點 17"/>
              <p:cNvCxnSpPr/>
              <p:nvPr/>
            </p:nvCxnSpPr>
            <p:spPr>
              <a:xfrm flipV="1">
                <a:off x="1643042" y="4857760"/>
                <a:ext cx="762533" cy="363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9" name="直線單箭頭接點 18"/>
              <p:cNvCxnSpPr/>
              <p:nvPr/>
            </p:nvCxnSpPr>
            <p:spPr>
              <a:xfrm>
                <a:off x="1643042" y="5221000"/>
                <a:ext cx="785818" cy="35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8" name="直線接點 47"/>
          <p:cNvCxnSpPr/>
          <p:nvPr/>
        </p:nvCxnSpPr>
        <p:spPr>
          <a:xfrm>
            <a:off x="2357422" y="6143644"/>
            <a:ext cx="4286280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直線接點 48"/>
          <p:cNvCxnSpPr/>
          <p:nvPr/>
        </p:nvCxnSpPr>
        <p:spPr>
          <a:xfrm rot="5400000">
            <a:off x="4428727" y="6143247"/>
            <a:ext cx="284958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直線接點 49"/>
          <p:cNvCxnSpPr/>
          <p:nvPr/>
        </p:nvCxnSpPr>
        <p:spPr>
          <a:xfrm rot="5400000">
            <a:off x="2252532" y="6143644"/>
            <a:ext cx="286546" cy="79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直線接點 50"/>
          <p:cNvCxnSpPr/>
          <p:nvPr/>
        </p:nvCxnSpPr>
        <p:spPr>
          <a:xfrm rot="5400000">
            <a:off x="6502017" y="6142453"/>
            <a:ext cx="284958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52" name="Object 7"/>
          <p:cNvGraphicFramePr>
            <a:graphicFrameLocks noChangeAspect="1"/>
          </p:cNvGraphicFramePr>
          <p:nvPr/>
        </p:nvGraphicFramePr>
        <p:xfrm>
          <a:off x="3343275" y="5715000"/>
          <a:ext cx="749300" cy="436563"/>
        </p:xfrm>
        <a:graphic>
          <a:graphicData uri="http://schemas.openxmlformats.org/presentationml/2006/ole">
            <p:oleObj spid="_x0000_s68610" name="Equation" r:id="rId3" imgW="393480" imgH="228600" progId="Equation.DSMT4">
              <p:embed/>
            </p:oleObj>
          </a:graphicData>
        </a:graphic>
      </p:graphicFrame>
      <p:graphicFrame>
        <p:nvGraphicFramePr>
          <p:cNvPr id="53" name="Object 8"/>
          <p:cNvGraphicFramePr>
            <a:graphicFrameLocks noChangeAspect="1"/>
          </p:cNvGraphicFramePr>
          <p:nvPr/>
        </p:nvGraphicFramePr>
        <p:xfrm>
          <a:off x="5394325" y="5715000"/>
          <a:ext cx="839788" cy="473075"/>
        </p:xfrm>
        <a:graphic>
          <a:graphicData uri="http://schemas.openxmlformats.org/presentationml/2006/ole">
            <p:oleObj spid="_x0000_s68611" name="Equation" r:id="rId4" imgW="406080" imgH="228600" progId="Equation.DSMT4">
              <p:embed/>
            </p:oleObj>
          </a:graphicData>
        </a:graphic>
      </p:graphicFrame>
      <p:sp>
        <p:nvSpPr>
          <p:cNvPr id="54" name="文字方塊 53"/>
          <p:cNvSpPr txBox="1"/>
          <p:nvPr/>
        </p:nvSpPr>
        <p:spPr>
          <a:xfrm>
            <a:off x="571472" y="5631436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TIME                   0                                      1                                   2</a:t>
            </a:r>
            <a:endParaRPr lang="zh-TW" altLang="en-US" dirty="0"/>
          </a:p>
        </p:txBody>
      </p:sp>
      <p:sp>
        <p:nvSpPr>
          <p:cNvPr id="57" name="文字方塊 56"/>
          <p:cNvSpPr txBox="1"/>
          <p:nvPr/>
        </p:nvSpPr>
        <p:spPr>
          <a:xfrm>
            <a:off x="1857356" y="3000372"/>
            <a:ext cx="10001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zh-TW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(0;2,3)</a:t>
            </a:r>
            <a:endParaRPr lang="zh-TW" altLang="en-US" sz="2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文字方塊 57"/>
          <p:cNvSpPr txBox="1"/>
          <p:nvPr/>
        </p:nvSpPr>
        <p:spPr>
          <a:xfrm>
            <a:off x="4000496" y="2000240"/>
            <a:ext cx="10715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zh-TW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(1;2,3)</a:t>
            </a:r>
            <a:endParaRPr lang="zh-TW" altLang="en-US" sz="2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文字方塊 58"/>
          <p:cNvSpPr txBox="1"/>
          <p:nvPr/>
        </p:nvSpPr>
        <p:spPr>
          <a:xfrm>
            <a:off x="6143636" y="1130842"/>
            <a:ext cx="11608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zh-TW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(2;2,3)</a:t>
            </a:r>
            <a:endParaRPr lang="zh-TW" altLang="en-US" sz="2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標題 1"/>
          <p:cNvSpPr txBox="1">
            <a:spLocks/>
          </p:cNvSpPr>
          <p:nvPr/>
        </p:nvSpPr>
        <p:spPr>
          <a:xfrm>
            <a:off x="285720" y="571480"/>
            <a:ext cx="8686800" cy="841248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32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</a:t>
            </a: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he Binomial </a:t>
            </a:r>
            <a:r>
              <a:rPr lang="en-US" altLang="zh-TW" sz="3200" dirty="0" err="1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</a:t>
            </a:r>
            <a:r>
              <a:rPr kumimoji="0" lang="en-US" altLang="zh-TW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ee</a:t>
            </a: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in Discrete </a:t>
            </a:r>
            <a:r>
              <a:rPr lang="en-US" altLang="zh-TW" sz="32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</a:t>
            </a:r>
            <a:r>
              <a:rPr kumimoji="0" lang="en-US" altLang="zh-TW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ime</a:t>
            </a: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Forward Rate </a:t>
            </a:r>
            <a:endParaRPr kumimoji="0" lang="zh-TW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9220" name="Object 2"/>
          <p:cNvGraphicFramePr>
            <a:graphicFrameLocks noChangeAspect="1"/>
          </p:cNvGraphicFramePr>
          <p:nvPr/>
        </p:nvGraphicFramePr>
        <p:xfrm>
          <a:off x="1549938" y="3500438"/>
          <a:ext cx="942420" cy="322247"/>
        </p:xfrm>
        <a:graphic>
          <a:graphicData uri="http://schemas.openxmlformats.org/presentationml/2006/ole">
            <p:oleObj spid="_x0000_s68612" name="Equation" r:id="rId5" imgW="469800" imgH="203040" progId="Equation.DSMT4">
              <p:embed/>
            </p:oleObj>
          </a:graphicData>
        </a:graphic>
      </p:graphicFrame>
      <p:graphicFrame>
        <p:nvGraphicFramePr>
          <p:cNvPr id="9221" name="Object 3"/>
          <p:cNvGraphicFramePr>
            <a:graphicFrameLocks noChangeAspect="1"/>
          </p:cNvGraphicFramePr>
          <p:nvPr/>
        </p:nvGraphicFramePr>
        <p:xfrm>
          <a:off x="3949348" y="2559036"/>
          <a:ext cx="1194156" cy="369898"/>
        </p:xfrm>
        <a:graphic>
          <a:graphicData uri="http://schemas.openxmlformats.org/presentationml/2006/ole">
            <p:oleObj spid="_x0000_s68613" name="Equation" r:id="rId6" imgW="622080" imgH="241200" progId="Equation.DSMT4">
              <p:embed/>
            </p:oleObj>
          </a:graphicData>
        </a:graphic>
      </p:graphicFrame>
      <p:graphicFrame>
        <p:nvGraphicFramePr>
          <p:cNvPr id="9222" name="Object 4"/>
          <p:cNvGraphicFramePr>
            <a:graphicFrameLocks noChangeAspect="1"/>
          </p:cNvGraphicFramePr>
          <p:nvPr/>
        </p:nvGraphicFramePr>
        <p:xfrm>
          <a:off x="3878391" y="3500438"/>
          <a:ext cx="1715107" cy="366697"/>
        </p:xfrm>
        <a:graphic>
          <a:graphicData uri="http://schemas.openxmlformats.org/presentationml/2006/ole">
            <p:oleObj spid="_x0000_s68614" name="Equation" r:id="rId7" imgW="901440" imgH="241200" progId="Equation.DSMT4">
              <p:embed/>
            </p:oleObj>
          </a:graphicData>
        </a:graphic>
      </p:graphicFrame>
      <p:graphicFrame>
        <p:nvGraphicFramePr>
          <p:cNvPr id="9223" name="Object 5"/>
          <p:cNvGraphicFramePr>
            <a:graphicFrameLocks noChangeAspect="1"/>
          </p:cNvGraphicFramePr>
          <p:nvPr/>
        </p:nvGraphicFramePr>
        <p:xfrm>
          <a:off x="3922885" y="4429132"/>
          <a:ext cx="1292057" cy="392562"/>
        </p:xfrm>
        <a:graphic>
          <a:graphicData uri="http://schemas.openxmlformats.org/presentationml/2006/ole">
            <p:oleObj spid="_x0000_s68615" name="Equation" r:id="rId8" imgW="634680" imgH="241200" progId="Equation.DSMT4">
              <p:embed/>
            </p:oleObj>
          </a:graphicData>
        </a:graphic>
      </p:graphicFrame>
      <p:graphicFrame>
        <p:nvGraphicFramePr>
          <p:cNvPr id="9224" name="Object 6"/>
          <p:cNvGraphicFramePr>
            <a:graphicFrameLocks noChangeAspect="1"/>
          </p:cNvGraphicFramePr>
          <p:nvPr/>
        </p:nvGraphicFramePr>
        <p:xfrm>
          <a:off x="6618307" y="1584313"/>
          <a:ext cx="1386089" cy="344489"/>
        </p:xfrm>
        <a:graphic>
          <a:graphicData uri="http://schemas.openxmlformats.org/presentationml/2006/ole">
            <p:oleObj spid="_x0000_s68616" name="Equation" r:id="rId9" imgW="774360" imgH="241200" progId="Equation.DSMT4">
              <p:embed/>
            </p:oleObj>
          </a:graphicData>
        </a:graphic>
      </p:graphicFrame>
      <p:graphicFrame>
        <p:nvGraphicFramePr>
          <p:cNvPr id="9225" name="Object 7"/>
          <p:cNvGraphicFramePr>
            <a:graphicFrameLocks noChangeAspect="1"/>
          </p:cNvGraphicFramePr>
          <p:nvPr/>
        </p:nvGraphicFramePr>
        <p:xfrm>
          <a:off x="6599260" y="3500438"/>
          <a:ext cx="2249710" cy="406419"/>
        </p:xfrm>
        <a:graphic>
          <a:graphicData uri="http://schemas.openxmlformats.org/presentationml/2006/ole">
            <p:oleObj spid="_x0000_s68617" name="Equation" r:id="rId10" imgW="1066680" imgH="241200" progId="Equation.DSMT4">
              <p:embed/>
            </p:oleObj>
          </a:graphicData>
        </a:graphic>
      </p:graphicFrame>
      <p:graphicFrame>
        <p:nvGraphicFramePr>
          <p:cNvPr id="9226" name="Object 8"/>
          <p:cNvGraphicFramePr>
            <a:graphicFrameLocks noChangeAspect="1"/>
          </p:cNvGraphicFramePr>
          <p:nvPr/>
        </p:nvGraphicFramePr>
        <p:xfrm>
          <a:off x="6643702" y="5357825"/>
          <a:ext cx="1571636" cy="381553"/>
        </p:xfrm>
        <a:graphic>
          <a:graphicData uri="http://schemas.openxmlformats.org/presentationml/2006/ole">
            <p:oleObj spid="_x0000_s68618" name="Equation" r:id="rId11" imgW="787320" imgH="241200" progId="Equation.DSMT4">
              <p:embed/>
            </p:oleObj>
          </a:graphicData>
        </a:graphic>
      </p:graphicFrame>
      <p:graphicFrame>
        <p:nvGraphicFramePr>
          <p:cNvPr id="9227" name="Object 11"/>
          <p:cNvGraphicFramePr>
            <a:graphicFrameLocks noChangeAspect="1"/>
          </p:cNvGraphicFramePr>
          <p:nvPr/>
        </p:nvGraphicFramePr>
        <p:xfrm>
          <a:off x="2665412" y="5000624"/>
          <a:ext cx="1645971" cy="428639"/>
        </p:xfrm>
        <a:graphic>
          <a:graphicData uri="http://schemas.openxmlformats.org/presentationml/2006/ole">
            <p:oleObj spid="_x0000_s68619" name="Equation" r:id="rId12" imgW="927000" imgH="241200" progId="Equation.DSMT4">
              <p:embed/>
            </p:oleObj>
          </a:graphicData>
        </a:graphic>
      </p:graphicFrame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4786314" y="5000624"/>
          <a:ext cx="1625015" cy="428639"/>
        </p:xfrm>
        <a:graphic>
          <a:graphicData uri="http://schemas.openxmlformats.org/presentationml/2006/ole">
            <p:oleObj spid="_x0000_s68620" name="Equation" r:id="rId13" imgW="914400" imgH="241200" progId="Equation.DSMT4">
              <p:embed/>
            </p:oleObj>
          </a:graphicData>
        </a:graphic>
      </p:graphicFrame>
      <p:sp>
        <p:nvSpPr>
          <p:cNvPr id="71" name="投影片編號版面配置區 7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45</a:t>
            </a:fld>
            <a:endParaRPr kumimoji="0" lang="en-US"/>
          </a:p>
        </p:txBody>
      </p:sp>
      <p:cxnSp>
        <p:nvCxnSpPr>
          <p:cNvPr id="70" name="直線接點 69"/>
          <p:cNvCxnSpPr/>
          <p:nvPr/>
        </p:nvCxnSpPr>
        <p:spPr>
          <a:xfrm rot="5400000">
            <a:off x="2321703" y="3536157"/>
            <a:ext cx="4500594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接點 71"/>
          <p:cNvCxnSpPr/>
          <p:nvPr/>
        </p:nvCxnSpPr>
        <p:spPr>
          <a:xfrm rot="5400000">
            <a:off x="4394199" y="3535363"/>
            <a:ext cx="4500594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Using Black’s Model to Price European Options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21" name="內容版面配置區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574296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Let P(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t ,T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 as the price at time t of a zero-coupon bond that pays off $1 at time T.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E(V</a:t>
            </a:r>
            <a:r>
              <a:rPr lang="en-US" altLang="zh-TW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zh-TW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in a risk neutral world</a:t>
            </a: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      where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zh-TW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EADA3-6E0A-4CA2-9BCE-4F1E74B0D255}" type="slidenum">
              <a:rPr lang="zh-TW" altLang="en-US" smtClean="0"/>
              <a:pPr>
                <a:defRPr/>
              </a:pPr>
              <a:t>46</a:t>
            </a:fld>
            <a:endParaRPr lang="zh-TW" altLang="en-US"/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1928794" y="3571875"/>
          <a:ext cx="4537075" cy="477838"/>
        </p:xfrm>
        <a:graphic>
          <a:graphicData uri="http://schemas.openxmlformats.org/presentationml/2006/ole">
            <p:oleObj spid="_x0000_s17410" name="Equation" r:id="rId3" imgW="2171520" imgH="228600" progId="Equation.DSMT4">
              <p:embed/>
            </p:oleObj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2317750" y="4500563"/>
          <a:ext cx="3722688" cy="1924050"/>
        </p:xfrm>
        <a:graphic>
          <a:graphicData uri="http://schemas.openxmlformats.org/presentationml/2006/ole">
            <p:oleObj spid="_x0000_s17411" name="Equation" r:id="rId4" imgW="1866600" imgH="965160" progId="Equation.DSMT4">
              <p:embed/>
            </p:oleObj>
          </a:graphicData>
        </a:graphic>
      </p:graphicFrame>
      <p:sp>
        <p:nvSpPr>
          <p:cNvPr id="7" name="動作按鈕: 返回 6">
            <a:hlinkClick r:id="rId5" action="ppaction://hlinksldjump" highlightClick="1"/>
          </p:cNvPr>
          <p:cNvSpPr/>
          <p:nvPr/>
        </p:nvSpPr>
        <p:spPr>
          <a:xfrm>
            <a:off x="8215338" y="6000768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686800" cy="841248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Table 2 </a:t>
            </a:r>
            <a:br>
              <a:rPr lang="en-US" altLang="zh-TW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2700" dirty="0" smtClean="0">
                <a:latin typeface="Times New Roman" pitchFamily="18" charset="0"/>
                <a:cs typeface="Times New Roman" pitchFamily="18" charset="0"/>
              </a:rPr>
              <a:t>Volatility is 10% and stage for every period is 50</a:t>
            </a:r>
            <a:endParaRPr lang="zh-TW" altLang="en-US" sz="27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779323-F4A0-4AA6-8678-796B0793F18B}" type="slidenum">
              <a:rPr lang="zh-TW" altLang="en-US" smtClean="0"/>
              <a:pPr>
                <a:defRPr/>
              </a:pPr>
              <a:t>47</a:t>
            </a:fld>
            <a:endParaRPr lang="zh-TW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285721" y="1643054"/>
          <a:ext cx="8572558" cy="4786340"/>
        </p:xfrm>
        <a:graphic>
          <a:graphicData uri="http://schemas.openxmlformats.org/drawingml/2006/table">
            <a:tbl>
              <a:tblPr/>
              <a:tblGrid>
                <a:gridCol w="1155581"/>
                <a:gridCol w="1723084"/>
                <a:gridCol w="1723084"/>
                <a:gridCol w="1723084"/>
                <a:gridCol w="2247725"/>
              </a:tblGrid>
              <a:tr h="352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Maturity</a:t>
                      </a:r>
                      <a:endParaRPr lang="zh-TW" sz="1800" kern="100" dirty="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Black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Lattice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Difference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Relative Difference (%)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1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0.0018085085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0.0018099405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0.0000014320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0.0791823392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74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2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0.0024348117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0.0024397802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0.0000049685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0.2040608652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4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3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0.0028388399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0.0028434461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0.0000046061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0.1622542164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4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4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0.0031206153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0.0031230795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0.0000024643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0.0789673074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4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5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0.0033214311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0.0033207434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-0.0000006878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0.0207066243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4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6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0.0034637453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0.0034620815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-0.0000016638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0.0480341136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4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7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0.0035616356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0.0035626664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0.0000010308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0.0289416315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4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8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0.0036247299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0.0036267433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0.0000020134 </a:t>
                      </a:r>
                      <a:endParaRPr lang="zh-TW" sz="1800" kern="100" dirty="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0.0555455781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4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9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0.0036600091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0.0036617883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0.0000017792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0.0486107386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2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10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0.0036727489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0.0036734197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0.0000006708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0.0182649876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　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　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RMSE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0.0000025690 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　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98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1. Caplet assume δ = 1 and stage 50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52840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</a:rPr>
                        <a:t>2. Assume volatility is 10%, the forward curve is flat 5%</a:t>
                      </a:r>
                      <a:endParaRPr lang="zh-TW" sz="1800" kern="100" dirty="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Numerical Method of Caplet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50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We use the payoff function to compute the price in lattice method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To get the payoff function at time      , we have to know the evolution of the forward rate                at time  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We construct the binomial tree of                   and known the                             ,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= 0, 1, …, </a:t>
            </a:r>
            <a:r>
              <a:rPr lang="en-US" altLang="zh-TW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Calculating the expectation of the payoff at time    and then multiple the ZCB of              to get the caplet value at time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zh-TW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F06370-0A9B-4509-9D74-1988A7CE3CD6}" type="slidenum">
              <a:rPr lang="zh-TW" altLang="en-US" smtClean="0"/>
              <a:pPr>
                <a:defRPr/>
              </a:pPr>
              <a:t>48</a:t>
            </a:fld>
            <a:endParaRPr lang="zh-TW" altLang="en-US"/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5763309" y="3071810"/>
          <a:ext cx="451765" cy="451765"/>
        </p:xfrm>
        <a:graphic>
          <a:graphicData uri="http://schemas.openxmlformats.org/presentationml/2006/ole">
            <p:oleObj spid="_x0000_s18434" name="Equation" r:id="rId3" imgW="228600" imgH="228600" progId="Equation.DSMT4">
              <p:embed/>
            </p:oleObj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6360193" y="3429000"/>
          <a:ext cx="1497955" cy="457048"/>
        </p:xfrm>
        <a:graphic>
          <a:graphicData uri="http://schemas.openxmlformats.org/presentationml/2006/ole">
            <p:oleObj spid="_x0000_s18435" name="Equation" r:id="rId4" imgW="749160" imgH="228600" progId="Equation.DSMT4">
              <p:embed/>
            </p:oleObj>
          </a:graphicData>
        </a:graphic>
      </p:graphicFrame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1643042" y="3857628"/>
          <a:ext cx="285769" cy="467390"/>
        </p:xfrm>
        <a:graphic>
          <a:graphicData uri="http://schemas.openxmlformats.org/presentationml/2006/ole">
            <p:oleObj spid="_x0000_s18436" name="Equation" r:id="rId5" imgW="139680" imgH="228600" progId="Equation.DSMT4">
              <p:embed/>
            </p:oleObj>
          </a:graphicData>
        </a:graphic>
      </p:graphicFrame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5715008" y="4263120"/>
          <a:ext cx="1480783" cy="451764"/>
        </p:xfrm>
        <a:graphic>
          <a:graphicData uri="http://schemas.openxmlformats.org/presentationml/2006/ole">
            <p:oleObj spid="_x0000_s18437" name="Equation" r:id="rId6" imgW="749160" imgH="228600" progId="Equation.DSMT4">
              <p:embed/>
            </p:oleObj>
          </a:graphicData>
        </a:graphic>
      </p:graphicFrame>
      <p:graphicFrame>
        <p:nvGraphicFramePr>
          <p:cNvPr id="35846" name="Object 6"/>
          <p:cNvGraphicFramePr>
            <a:graphicFrameLocks noChangeAspect="1"/>
          </p:cNvGraphicFramePr>
          <p:nvPr/>
        </p:nvGraphicFramePr>
        <p:xfrm>
          <a:off x="2500298" y="4640989"/>
          <a:ext cx="2478099" cy="475542"/>
        </p:xfrm>
        <a:graphic>
          <a:graphicData uri="http://schemas.openxmlformats.org/presentationml/2006/ole">
            <p:oleObj spid="_x0000_s18438" name="Equation" r:id="rId7" imgW="1257120" imgH="241200" progId="Equation.DSMT4">
              <p:embed/>
            </p:oleObj>
          </a:graphicData>
        </a:graphic>
      </p:graphicFrame>
      <p:graphicFrame>
        <p:nvGraphicFramePr>
          <p:cNvPr id="35847" name="Object 7"/>
          <p:cNvGraphicFramePr>
            <a:graphicFrameLocks noChangeAspect="1"/>
          </p:cNvGraphicFramePr>
          <p:nvPr/>
        </p:nvGraphicFramePr>
        <p:xfrm>
          <a:off x="7858148" y="5050258"/>
          <a:ext cx="451765" cy="450444"/>
        </p:xfrm>
        <a:graphic>
          <a:graphicData uri="http://schemas.openxmlformats.org/presentationml/2006/ole">
            <p:oleObj spid="_x0000_s18439" name="Equation" r:id="rId8" imgW="228600" imgH="228600" progId="Equation.DSMT4">
              <p:embed/>
            </p:oleObj>
          </a:graphicData>
        </a:graphic>
      </p:graphicFrame>
      <p:graphicFrame>
        <p:nvGraphicFramePr>
          <p:cNvPr id="35848" name="Object 8"/>
          <p:cNvGraphicFramePr>
            <a:graphicFrameLocks noChangeAspect="1"/>
          </p:cNvGraphicFramePr>
          <p:nvPr/>
        </p:nvGraphicFramePr>
        <p:xfrm>
          <a:off x="5064635" y="5429264"/>
          <a:ext cx="1221877" cy="499319"/>
        </p:xfrm>
        <a:graphic>
          <a:graphicData uri="http://schemas.openxmlformats.org/presentationml/2006/ole">
            <p:oleObj spid="_x0000_s18440" name="Equation" r:id="rId9" imgW="55872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66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Motivation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325112"/>
          </a:xfrm>
        </p:spPr>
        <p:txBody>
          <a:bodyPr>
            <a:normAutofit/>
          </a:bodyPr>
          <a:lstStyle/>
          <a:p>
            <a:pPr marL="538163" indent="-428625" algn="just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We can’t observe the instantaneous short rate and instantaneous forward rate in the traditional interest rate models</a:t>
            </a:r>
          </a:p>
          <a:p>
            <a:pPr marL="538163" indent="-428625" algn="just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We adapt LIBOR market model which is based on the forward  LIBOR rate that we can observe from the daily market</a:t>
            </a:r>
          </a:p>
          <a:p>
            <a:pPr marL="538163" indent="-428625" algn="just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When implementing LMM in lattice method, we face the explosive tree due to the non-Markov property </a:t>
            </a:r>
            <a:endParaRPr lang="zh-TW" alt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A590E-4C11-4B5A-A4FD-903B207A94F8}" type="slidenum">
              <a:rPr lang="zh-TW" altLang="en-US" smtClean="0"/>
              <a:pPr>
                <a:defRPr/>
              </a:pPr>
              <a:t>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NonCombineTre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611819"/>
            <a:ext cx="5119723" cy="3746139"/>
          </a:xfrm>
          <a:prstGeom prst="rect">
            <a:avLst/>
          </a:prstGeom>
          <a:noFill/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BFDB7F-76B7-4B29-BF6A-42E9E4F870E5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457200" y="714356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Motivation</a:t>
            </a:r>
            <a:endParaRPr kumimoji="0" lang="zh-TW" alt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67376" y="1785926"/>
            <a:ext cx="817659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8163" indent="-428625" algn="just">
              <a:spcAft>
                <a:spcPts val="600"/>
              </a:spcAft>
              <a:buClr>
                <a:schemeClr val="accent3"/>
              </a:buClr>
              <a:buFont typeface="Wingdings 2"/>
              <a:buChar char=""/>
              <a:defRPr/>
            </a:pP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The non-recombining nodes make our pricing procedure inefficient and don’t satisfy the market requirement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Contribution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8163" indent="-428625" algn="just">
              <a:spcAft>
                <a:spcPts val="600"/>
              </a:spcAft>
              <a:buClr>
                <a:schemeClr val="accent3"/>
              </a:buClr>
              <a:buFont typeface="Wingdings 2"/>
              <a:buChar char=""/>
              <a:defRPr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We apply the HSS methodology into LMM that make the nodes combine and make the pricing the derivatives feasible</a:t>
            </a:r>
          </a:p>
          <a:p>
            <a:pPr marL="538163" indent="-428625" algn="just">
              <a:spcAft>
                <a:spcPts val="600"/>
              </a:spcAft>
              <a:buClr>
                <a:schemeClr val="accent3"/>
              </a:buClr>
              <a:buFont typeface="Wingdings 2"/>
              <a:buChar char=""/>
              <a:defRPr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The method we proposed make our valuation more efficient and more accurate</a:t>
            </a:r>
            <a:endParaRPr lang="zh-TW" alt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4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Model and Methodology</a:t>
            </a:r>
            <a:endParaRPr lang="zh-TW" altLang="en-US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4" name="文字版面配置區 2"/>
          <p:cNvSpPr txBox="1">
            <a:spLocks/>
          </p:cNvSpPr>
          <p:nvPr/>
        </p:nvSpPr>
        <p:spPr>
          <a:xfrm>
            <a:off x="1857356" y="3500438"/>
            <a:ext cx="6643734" cy="1571636"/>
          </a:xfrm>
          <a:prstGeom prst="rect">
            <a:avLst/>
          </a:prstGeom>
        </p:spPr>
        <p:txBody>
          <a:bodyPr vert="horz" anchor="t">
            <a:normAutofit lnSpcReduction="10000"/>
          </a:bodyPr>
          <a:lstStyle/>
          <a:p>
            <a:pPr marL="45720" lvl="0">
              <a:spcBef>
                <a:spcPts val="300"/>
              </a:spcBef>
              <a:buClr>
                <a:schemeClr val="accent3"/>
              </a:buClr>
              <a:defRPr/>
            </a:pP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HSS Methodology</a:t>
            </a: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Propositions</a:t>
            </a:r>
          </a:p>
          <a:p>
            <a:pPr marL="45720">
              <a:spcBef>
                <a:spcPts val="300"/>
              </a:spcBef>
              <a:buClr>
                <a:schemeClr val="accent3"/>
              </a:buClr>
              <a:defRPr/>
            </a:pP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lang="en-US" altLang="zh-TW" sz="3200" dirty="0" smtClean="0">
                <a:solidFill>
                  <a:srgbClr val="002060"/>
                </a:solidFill>
              </a:rPr>
              <a:t> </a:t>
            </a:r>
            <a:r>
              <a:rPr lang="en-US" altLang="zh-TW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Derivation of Expectation</a:t>
            </a:r>
            <a:endParaRPr lang="zh-TW" alt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lvl="0">
              <a:spcBef>
                <a:spcPts val="300"/>
              </a:spcBef>
              <a:buClr>
                <a:schemeClr val="accent3"/>
              </a:buClr>
              <a:defRPr/>
            </a:pPr>
            <a:endParaRPr kumimoji="0" lang="zh-TW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4894569" y="1594540"/>
            <a:ext cx="3028306" cy="2906113"/>
          </a:xfrm>
          <a:prstGeom prst="rect">
            <a:avLst/>
          </a:prstGeom>
          <a:solidFill>
            <a:schemeClr val="accent5">
              <a:lumMod val="20000"/>
              <a:lumOff val="80000"/>
              <a:alpha val="6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矩形 29"/>
          <p:cNvSpPr/>
          <p:nvPr/>
        </p:nvSpPr>
        <p:spPr>
          <a:xfrm>
            <a:off x="1384487" y="1594540"/>
            <a:ext cx="3028306" cy="2906113"/>
          </a:xfrm>
          <a:prstGeom prst="rect">
            <a:avLst/>
          </a:prstGeom>
          <a:solidFill>
            <a:schemeClr val="accent5">
              <a:lumMod val="20000"/>
              <a:lumOff val="80000"/>
              <a:alpha val="6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" name="群組 19"/>
          <p:cNvGrpSpPr/>
          <p:nvPr/>
        </p:nvGrpSpPr>
        <p:grpSpPr>
          <a:xfrm>
            <a:off x="857224" y="1000109"/>
            <a:ext cx="2592018" cy="1122815"/>
            <a:chOff x="847317" y="2972750"/>
            <a:chExt cx="1684296" cy="1284584"/>
          </a:xfrm>
        </p:grpSpPr>
        <p:sp>
          <p:nvSpPr>
            <p:cNvPr id="24" name="圓角矩形 23"/>
            <p:cNvSpPr/>
            <p:nvPr/>
          </p:nvSpPr>
          <p:spPr>
            <a:xfrm>
              <a:off x="847317" y="2972750"/>
              <a:ext cx="1684296" cy="1284584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25" name="圓角矩形 10"/>
            <p:cNvSpPr/>
            <p:nvPr/>
          </p:nvSpPr>
          <p:spPr>
            <a:xfrm>
              <a:off x="904349" y="3073161"/>
              <a:ext cx="1576588" cy="1086860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2000" kern="1200" dirty="0" err="1" smtClean="0"/>
                <a:t>Poon</a:t>
              </a:r>
              <a:r>
                <a:rPr lang="en-US" altLang="zh-TW" sz="2000" kern="1200" dirty="0" smtClean="0"/>
                <a:t> and Stapleton text (2005)</a:t>
              </a:r>
              <a:endParaRPr lang="zh-TW" altLang="en-US" sz="2000" kern="1200" dirty="0"/>
            </a:p>
          </p:txBody>
        </p:sp>
      </p:grpSp>
      <p:grpSp>
        <p:nvGrpSpPr>
          <p:cNvPr id="6" name="群組 21"/>
          <p:cNvGrpSpPr/>
          <p:nvPr/>
        </p:nvGrpSpPr>
        <p:grpSpPr>
          <a:xfrm>
            <a:off x="5858121" y="1000108"/>
            <a:ext cx="2642971" cy="1107719"/>
            <a:chOff x="3164033" y="2738289"/>
            <a:chExt cx="1819186" cy="1527321"/>
          </a:xfrm>
        </p:grpSpPr>
        <p:sp>
          <p:nvSpPr>
            <p:cNvPr id="22" name="圓角矩形 21"/>
            <p:cNvSpPr/>
            <p:nvPr/>
          </p:nvSpPr>
          <p:spPr>
            <a:xfrm>
              <a:off x="3164033" y="2738289"/>
              <a:ext cx="1819186" cy="15273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23" name="圓角矩形 13"/>
            <p:cNvSpPr/>
            <p:nvPr/>
          </p:nvSpPr>
          <p:spPr>
            <a:xfrm>
              <a:off x="3215541" y="2856196"/>
              <a:ext cx="1718505" cy="127671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2000" kern="1200" dirty="0" smtClean="0"/>
                <a:t>HSS Multivariate Binomial  </a:t>
              </a:r>
              <a:r>
                <a:rPr lang="en-US" altLang="zh-TW" sz="2000" dirty="0" smtClean="0"/>
                <a:t>m</a:t>
              </a:r>
              <a:r>
                <a:rPr lang="en-US" altLang="zh-TW" sz="2000" kern="1200" dirty="0" smtClean="0"/>
                <a:t>ethodology (1995)</a:t>
              </a:r>
              <a:endParaRPr lang="zh-TW" altLang="en-US" sz="2000" kern="1200" dirty="0"/>
            </a:p>
          </p:txBody>
        </p:sp>
      </p:grpSp>
      <p:grpSp>
        <p:nvGrpSpPr>
          <p:cNvPr id="7" name="群組 43"/>
          <p:cNvGrpSpPr/>
          <p:nvPr/>
        </p:nvGrpSpPr>
        <p:grpSpPr>
          <a:xfrm>
            <a:off x="3998245" y="2798895"/>
            <a:ext cx="1297480" cy="1025682"/>
            <a:chOff x="3629109" y="1503597"/>
            <a:chExt cx="1159151" cy="1335789"/>
          </a:xfrm>
        </p:grpSpPr>
        <p:cxnSp>
          <p:nvCxnSpPr>
            <p:cNvPr id="20" name="肘形接點 1"/>
            <p:cNvCxnSpPr>
              <a:stCxn id="15" idx="3"/>
              <a:endCxn id="10" idx="1"/>
            </p:cNvCxnSpPr>
            <p:nvPr/>
          </p:nvCxnSpPr>
          <p:spPr>
            <a:xfrm>
              <a:off x="3679718" y="2168454"/>
              <a:ext cx="1057592" cy="670932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1" name="肘形接點 2"/>
            <p:cNvCxnSpPr/>
            <p:nvPr/>
          </p:nvCxnSpPr>
          <p:spPr>
            <a:xfrm flipV="1">
              <a:off x="3629109" y="1503597"/>
              <a:ext cx="1159151" cy="63952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8" name="圓角矩形 6"/>
          <p:cNvSpPr/>
          <p:nvPr/>
        </p:nvSpPr>
        <p:spPr>
          <a:xfrm>
            <a:off x="5238694" y="2356136"/>
            <a:ext cx="2031894" cy="823557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9" name="群組 7"/>
          <p:cNvGrpSpPr/>
          <p:nvPr/>
        </p:nvGrpSpPr>
        <p:grpSpPr>
          <a:xfrm>
            <a:off x="5340380" y="2441970"/>
            <a:ext cx="2031893" cy="823557"/>
            <a:chOff x="2928956" y="714380"/>
            <a:chExt cx="1509483" cy="681791"/>
          </a:xfrm>
        </p:grpSpPr>
        <p:sp>
          <p:nvSpPr>
            <p:cNvPr id="18" name="圓角矩形 8"/>
            <p:cNvSpPr/>
            <p:nvPr/>
          </p:nvSpPr>
          <p:spPr>
            <a:xfrm>
              <a:off x="2928956" y="714380"/>
              <a:ext cx="1509483" cy="68179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圓角矩形 5"/>
            <p:cNvSpPr/>
            <p:nvPr/>
          </p:nvSpPr>
          <p:spPr>
            <a:xfrm>
              <a:off x="2948929" y="734349"/>
              <a:ext cx="1469546" cy="6418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2000" dirty="0" smtClean="0"/>
                <a:t>C</a:t>
              </a:r>
              <a:r>
                <a:rPr lang="en-US" altLang="zh-TW" sz="2000" kern="1200" dirty="0" smtClean="0"/>
                <a:t>onditional </a:t>
              </a:r>
              <a:r>
                <a:rPr lang="en-US" altLang="zh-TW" sz="2000" dirty="0" smtClean="0"/>
                <a:t>P</a:t>
              </a:r>
              <a:r>
                <a:rPr lang="en-US" altLang="zh-TW" sz="2000" kern="1200" dirty="0" smtClean="0"/>
                <a:t>robability</a:t>
              </a:r>
              <a:endParaRPr lang="zh-TW" altLang="en-US" sz="2000" kern="1200" dirty="0"/>
            </a:p>
          </p:txBody>
        </p:sp>
      </p:grpSp>
      <p:sp>
        <p:nvSpPr>
          <p:cNvPr id="10" name="圓角矩形 9"/>
          <p:cNvSpPr/>
          <p:nvPr/>
        </p:nvSpPr>
        <p:spPr>
          <a:xfrm>
            <a:off x="5238694" y="3429332"/>
            <a:ext cx="2020667" cy="790489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1" name="群組 10"/>
          <p:cNvGrpSpPr/>
          <p:nvPr/>
        </p:nvGrpSpPr>
        <p:grpSpPr>
          <a:xfrm>
            <a:off x="5343221" y="3506023"/>
            <a:ext cx="2029052" cy="796486"/>
            <a:chOff x="2928957" y="714380"/>
            <a:chExt cx="1509483" cy="681791"/>
          </a:xfrm>
        </p:grpSpPr>
        <p:sp>
          <p:nvSpPr>
            <p:cNvPr id="16" name="圓角矩形 12"/>
            <p:cNvSpPr/>
            <p:nvPr/>
          </p:nvSpPr>
          <p:spPr>
            <a:xfrm>
              <a:off x="2928957" y="714380"/>
              <a:ext cx="1509483" cy="68179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圓角矩形 5"/>
            <p:cNvSpPr/>
            <p:nvPr/>
          </p:nvSpPr>
          <p:spPr>
            <a:xfrm>
              <a:off x="2948926" y="734349"/>
              <a:ext cx="1469545" cy="6418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/>
              <a:r>
                <a:rPr lang="en-US" altLang="zh-TW" sz="2000" dirty="0" smtClean="0"/>
                <a:t>Up/ Down movement   </a:t>
              </a:r>
            </a:p>
          </p:txBody>
        </p:sp>
      </p:grpSp>
      <p:sp>
        <p:nvSpPr>
          <p:cNvPr id="12" name="圓角矩形 11"/>
          <p:cNvSpPr/>
          <p:nvPr/>
        </p:nvSpPr>
        <p:spPr>
          <a:xfrm>
            <a:off x="1944965" y="2717356"/>
            <a:ext cx="2054877" cy="993218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3" name="群組 29"/>
          <p:cNvGrpSpPr/>
          <p:nvPr/>
        </p:nvGrpSpPr>
        <p:grpSpPr>
          <a:xfrm>
            <a:off x="2039214" y="2812795"/>
            <a:ext cx="2054877" cy="993218"/>
            <a:chOff x="875009" y="1397699"/>
            <a:chExt cx="1521313" cy="990824"/>
          </a:xfrm>
        </p:grpSpPr>
        <p:sp>
          <p:nvSpPr>
            <p:cNvPr id="14" name="圓角矩形 13"/>
            <p:cNvSpPr/>
            <p:nvPr/>
          </p:nvSpPr>
          <p:spPr>
            <a:xfrm>
              <a:off x="875009" y="1397699"/>
              <a:ext cx="1521313" cy="9908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圓角矩形 5"/>
            <p:cNvSpPr/>
            <p:nvPr/>
          </p:nvSpPr>
          <p:spPr>
            <a:xfrm>
              <a:off x="904029" y="1426719"/>
              <a:ext cx="1463273" cy="9327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2000" kern="1200" dirty="0" smtClean="0"/>
                <a:t>Drift of the discrete time forward rate</a:t>
              </a:r>
              <a:endParaRPr lang="zh-TW" altLang="en-US" sz="2000" kern="1200" dirty="0"/>
            </a:p>
          </p:txBody>
        </p:sp>
      </p:grpSp>
      <p:sp>
        <p:nvSpPr>
          <p:cNvPr id="32" name="圓角矩形 31"/>
          <p:cNvSpPr/>
          <p:nvPr/>
        </p:nvSpPr>
        <p:spPr>
          <a:xfrm>
            <a:off x="2141563" y="5359277"/>
            <a:ext cx="4955409" cy="815994"/>
          </a:xfrm>
          <a:prstGeom prst="roundRect">
            <a:avLst>
              <a:gd name="adj" fmla="val 10000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3" name="群組 32"/>
          <p:cNvGrpSpPr/>
          <p:nvPr/>
        </p:nvGrpSpPr>
        <p:grpSpPr>
          <a:xfrm>
            <a:off x="2272146" y="5414145"/>
            <a:ext cx="4955409" cy="943812"/>
            <a:chOff x="1907213" y="4670564"/>
            <a:chExt cx="1940671" cy="1270529"/>
          </a:xfrm>
        </p:grpSpPr>
        <p:sp>
          <p:nvSpPr>
            <p:cNvPr id="34" name="圓角矩形 33"/>
            <p:cNvSpPr/>
            <p:nvPr/>
          </p:nvSpPr>
          <p:spPr>
            <a:xfrm>
              <a:off x="1907213" y="4751850"/>
              <a:ext cx="1940671" cy="104720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圓角矩形 7"/>
            <p:cNvSpPr/>
            <p:nvPr/>
          </p:nvSpPr>
          <p:spPr>
            <a:xfrm>
              <a:off x="1941263" y="4670564"/>
              <a:ext cx="1872571" cy="12705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2800" dirty="0" smtClean="0"/>
                <a:t>F</a:t>
              </a:r>
              <a:r>
                <a:rPr lang="en-US" altLang="zh-TW" sz="2800" kern="1200" dirty="0" smtClean="0"/>
                <a:t>orward </a:t>
              </a:r>
              <a:r>
                <a:rPr lang="en-US" altLang="zh-TW" sz="2800" dirty="0" smtClean="0"/>
                <a:t>Rate Recombining B</a:t>
              </a:r>
              <a:r>
                <a:rPr lang="en-US" altLang="zh-TW" sz="2800" kern="1200" dirty="0" smtClean="0"/>
                <a:t>inomial </a:t>
              </a:r>
              <a:r>
                <a:rPr lang="en-US" altLang="zh-TW" sz="2800" dirty="0" smtClean="0"/>
                <a:t>T</a:t>
              </a:r>
              <a:r>
                <a:rPr lang="en-US" altLang="zh-TW" sz="2800" kern="1200" dirty="0" smtClean="0"/>
                <a:t>ree</a:t>
              </a:r>
              <a:endParaRPr lang="zh-TW" altLang="en-US" sz="2800" kern="1200" dirty="0"/>
            </a:p>
          </p:txBody>
        </p:sp>
      </p:grpSp>
      <p:sp>
        <p:nvSpPr>
          <p:cNvPr id="36" name="向下箭號 35"/>
          <p:cNvSpPr/>
          <p:nvPr/>
        </p:nvSpPr>
        <p:spPr>
          <a:xfrm>
            <a:off x="4184688" y="4566701"/>
            <a:ext cx="947820" cy="792576"/>
          </a:xfrm>
          <a:prstGeom prst="downArrow">
            <a:avLst>
              <a:gd name="adj1" fmla="val 47895"/>
              <a:gd name="adj2" fmla="val 33238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投影片編號版面配置區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9</a:t>
            </a:fld>
            <a:endParaRPr kumimoji="0"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3.2|11.2|9.2|2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7.2|3.8|1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39.1|50.7|31.2|4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|3.2|3.7|10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3|40|22.3|6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|8.9|16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|8.9|16.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1661</TotalTime>
  <Words>1511</Words>
  <Application>Microsoft Office PowerPoint</Application>
  <PresentationFormat>如螢幕大小 (4:3)</PresentationFormat>
  <Paragraphs>392</Paragraphs>
  <Slides>48</Slides>
  <Notes>4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48</vt:i4>
      </vt:variant>
    </vt:vector>
  </HeadingPairs>
  <TitlesOfParts>
    <vt:vector size="51" baseType="lpstr">
      <vt:lpstr>Urban</vt:lpstr>
      <vt:lpstr>Equation</vt:lpstr>
      <vt:lpstr>MathType 5.0 Equation</vt:lpstr>
      <vt:lpstr>Using The LIBOR Market Model to Price The Interest Rate Derivatives: A Recombining Binomial Tree Methodology </vt:lpstr>
      <vt:lpstr>Agenda</vt:lpstr>
      <vt:lpstr>Introduction </vt:lpstr>
      <vt:lpstr>投影片 4</vt:lpstr>
      <vt:lpstr> Motivation</vt:lpstr>
      <vt:lpstr>投影片 6</vt:lpstr>
      <vt:lpstr>Contribution</vt:lpstr>
      <vt:lpstr>Model and Methodology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  <vt:lpstr>投影片 19</vt:lpstr>
      <vt:lpstr>投影片 20</vt:lpstr>
      <vt:lpstr>The Valuation of Embedded Option on Zero Coupon Bond in LMM</vt:lpstr>
      <vt:lpstr>投影片 22</vt:lpstr>
      <vt:lpstr>投影片 23</vt:lpstr>
      <vt:lpstr>The Valuation of Caplets in LMM</vt:lpstr>
      <vt:lpstr>The Theoretical Value of Caplet</vt:lpstr>
      <vt:lpstr>Example</vt:lpstr>
      <vt:lpstr>Table 1  Volatility is 10% and stage for every period is 25</vt:lpstr>
      <vt:lpstr>投影片 28</vt:lpstr>
      <vt:lpstr>Conclusions</vt:lpstr>
      <vt:lpstr>Conclusions</vt:lpstr>
      <vt:lpstr>Thank you for your listening</vt:lpstr>
      <vt:lpstr>Future works</vt:lpstr>
      <vt:lpstr>Review of Interest Rate Models</vt:lpstr>
      <vt:lpstr>Forward rate model LIBOR Market Model (LMM)</vt:lpstr>
      <vt:lpstr>Forward rate model LIBOR Market Model (LMM)</vt:lpstr>
      <vt:lpstr>Market Conventions of the LMM </vt:lpstr>
      <vt:lpstr>投影片 37</vt:lpstr>
      <vt:lpstr>投影片 38</vt:lpstr>
      <vt:lpstr>投影片 39</vt:lpstr>
      <vt:lpstr>投影片 40</vt:lpstr>
      <vt:lpstr>投影片 41</vt:lpstr>
      <vt:lpstr>投影片 42</vt:lpstr>
      <vt:lpstr>投影片 43</vt:lpstr>
      <vt:lpstr>投影片 44</vt:lpstr>
      <vt:lpstr>投影片 45</vt:lpstr>
      <vt:lpstr>Using Black’s Model to Price European Options</vt:lpstr>
      <vt:lpstr>Table 2  Volatility is 10% and stage for every period is 50</vt:lpstr>
      <vt:lpstr>Numerical Method of Caplet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The LIBOR Market Model to Price The Interest Rate Derivatives: A Recombining Binomial Tree Methodology </dc:title>
  <dc:creator>Waiting For You</dc:creator>
  <cp:lastModifiedBy>Waiting For You</cp:lastModifiedBy>
  <cp:revision>14</cp:revision>
  <dcterms:created xsi:type="dcterms:W3CDTF">2008-12-30T17:48:26Z</dcterms:created>
  <dcterms:modified xsi:type="dcterms:W3CDTF">2009-01-06T16:02:47Z</dcterms:modified>
</cp:coreProperties>
</file>