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71" r:id="rId3"/>
    <p:sldId id="257" r:id="rId4"/>
    <p:sldId id="293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4" r:id="rId4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title>
      <c:tx>
        <c:rich>
          <a:bodyPr/>
          <a:lstStyle/>
          <a:p>
            <a:pPr>
              <a:defRPr sz="2800"/>
            </a:pPr>
            <a:r>
              <a:rPr lang="en-US" altLang="zh-TW" sz="2800"/>
              <a:t>Panel A</a:t>
            </a:r>
            <a:r>
              <a:rPr lang="zh-TW" altLang="en-US" sz="2800"/>
              <a:t>：</a:t>
            </a:r>
            <a:r>
              <a:rPr lang="en-US" altLang="zh-TW" sz="2800"/>
              <a:t>flat</a:t>
            </a:r>
            <a:r>
              <a:rPr lang="en-US" altLang="zh-TW" sz="2800" baseline="0"/>
              <a:t> term structure</a:t>
            </a:r>
            <a:endParaRPr lang="zh-TW" altLang="en-US" sz="2800"/>
          </a:p>
        </c:rich>
      </c:tx>
      <c:layout/>
    </c:title>
    <c:plotArea>
      <c:layout>
        <c:manualLayout>
          <c:layoutTarget val="inner"/>
          <c:xMode val="edge"/>
          <c:yMode val="edge"/>
          <c:x val="0.15491117704556787"/>
          <c:y val="0.14065442158848446"/>
          <c:w val="0.54172548615903071"/>
          <c:h val="0.68119354259783105"/>
        </c:manualLayout>
      </c:layout>
      <c:lineChart>
        <c:grouping val="standard"/>
        <c:ser>
          <c:idx val="2"/>
          <c:order val="0"/>
          <c:tx>
            <c:v>Forward Rates f(0,T)</c:v>
          </c:tx>
          <c:cat>
            <c:numRef>
              <c:f>Sheet1!$D$4:$D$13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Sheet1!$F$4:$F$13</c:f>
              <c:numCache>
                <c:formatCode>General</c:formatCode>
                <c:ptCount val="10"/>
                <c:pt idx="0">
                  <c:v>1.02</c:v>
                </c:pt>
                <c:pt idx="1">
                  <c:v>1.02</c:v>
                </c:pt>
                <c:pt idx="2">
                  <c:v>1.02</c:v>
                </c:pt>
                <c:pt idx="3">
                  <c:v>1.02</c:v>
                </c:pt>
                <c:pt idx="4">
                  <c:v>1.02</c:v>
                </c:pt>
                <c:pt idx="5">
                  <c:v>1.02</c:v>
                </c:pt>
                <c:pt idx="6">
                  <c:v>1.02</c:v>
                </c:pt>
                <c:pt idx="7">
                  <c:v>1.02</c:v>
                </c:pt>
                <c:pt idx="8">
                  <c:v>1.02</c:v>
                </c:pt>
              </c:numCache>
            </c:numRef>
          </c:val>
        </c:ser>
        <c:ser>
          <c:idx val="3"/>
          <c:order val="1"/>
          <c:tx>
            <c:v>Yields y(0,T)</c:v>
          </c:tx>
          <c:cat>
            <c:numRef>
              <c:f>Sheet1!$D$4:$D$13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Sheet1!$G$4:$G$13</c:f>
              <c:numCache>
                <c:formatCode>General</c:formatCode>
                <c:ptCount val="10"/>
                <c:pt idx="0">
                  <c:v>1.02</c:v>
                </c:pt>
                <c:pt idx="1">
                  <c:v>1.02</c:v>
                </c:pt>
                <c:pt idx="2">
                  <c:v>1.02</c:v>
                </c:pt>
                <c:pt idx="3">
                  <c:v>1.02</c:v>
                </c:pt>
                <c:pt idx="4">
                  <c:v>1.02</c:v>
                </c:pt>
                <c:pt idx="5">
                  <c:v>1.02</c:v>
                </c:pt>
                <c:pt idx="6">
                  <c:v>1.02</c:v>
                </c:pt>
                <c:pt idx="7">
                  <c:v>1.02</c:v>
                </c:pt>
                <c:pt idx="8">
                  <c:v>1.02</c:v>
                </c:pt>
              </c:numCache>
            </c:numRef>
          </c:val>
        </c:ser>
        <c:marker val="1"/>
        <c:axId val="180985216"/>
        <c:axId val="187553280"/>
      </c:lineChart>
      <c:catAx>
        <c:axId val="180985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 b="0"/>
                </a:pPr>
                <a:r>
                  <a:rPr lang="en-US" altLang="zh-TW" sz="2000" b="0" dirty="0" smtClean="0"/>
                  <a:t>Time to Maturity (T)</a:t>
                </a:r>
                <a:endParaRPr lang="zh-TW" altLang="en-US" sz="2000" b="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zh-TW"/>
          </a:p>
        </c:txPr>
        <c:crossAx val="187553280"/>
        <c:crosses val="autoZero"/>
        <c:auto val="1"/>
        <c:lblAlgn val="ctr"/>
        <c:lblOffset val="100"/>
      </c:catAx>
      <c:valAx>
        <c:axId val="187553280"/>
        <c:scaling>
          <c:orientation val="minMax"/>
          <c:max val="1.024"/>
          <c:min val="1.0189999999999995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altLang="zh-TW" sz="2000" b="0" dirty="0" smtClean="0"/>
                  <a:t>Interest rates(%)</a:t>
                </a:r>
                <a:endParaRPr lang="zh-TW" altLang="en-US" sz="2000" b="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zh-TW"/>
          </a:p>
        </c:txPr>
        <c:crossAx val="180985216"/>
        <c:crosses val="autoZero"/>
        <c:crossBetween val="between"/>
        <c:majorUnit val="1.0000000000000007E-3"/>
        <c:minorUnit val="1.0000000000000014E-5"/>
      </c:valAx>
      <c:spPr>
        <a:noFill/>
        <a:ln>
          <a:solidFill>
            <a:schemeClr val="tx1"/>
          </a:solidFill>
        </a:ln>
      </c:spPr>
    </c:plotArea>
    <c:legend>
      <c:legendPos val="r"/>
      <c:layout/>
      <c:txPr>
        <a:bodyPr/>
        <a:lstStyle/>
        <a:p>
          <a:pPr>
            <a:defRPr sz="1800"/>
          </a:pPr>
          <a:endParaRPr lang="zh-TW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chart>
    <c:title>
      <c:tx>
        <c:rich>
          <a:bodyPr/>
          <a:lstStyle/>
          <a:p>
            <a:pPr>
              <a:defRPr sz="2800"/>
            </a:pPr>
            <a:r>
              <a:rPr lang="en-US" altLang="zh-TW" sz="2800" dirty="0"/>
              <a:t>Panel B</a:t>
            </a:r>
            <a:r>
              <a:rPr lang="zh-TW" altLang="en-US" sz="2800" dirty="0"/>
              <a:t>：</a:t>
            </a:r>
            <a:r>
              <a:rPr lang="en-US" altLang="zh-TW" sz="2800" dirty="0"/>
              <a:t>downward-sloping</a:t>
            </a:r>
            <a:r>
              <a:rPr lang="en-US" altLang="zh-TW" sz="2800" baseline="0" dirty="0"/>
              <a:t> term structure</a:t>
            </a:r>
            <a:endParaRPr lang="zh-TW" altLang="en-US" sz="2800" dirty="0"/>
          </a:p>
        </c:rich>
      </c:tx>
      <c:layout/>
    </c:title>
    <c:plotArea>
      <c:layout/>
      <c:lineChart>
        <c:grouping val="standard"/>
        <c:ser>
          <c:idx val="2"/>
          <c:order val="0"/>
          <c:tx>
            <c:v>Forward Rates f(0,T)</c:v>
          </c:tx>
          <c:cat>
            <c:numRef>
              <c:f>Sheet1!$D$4:$D$13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Sheet1!$F$41:$F$50</c:f>
              <c:numCache>
                <c:formatCode>General</c:formatCode>
                <c:ptCount val="10"/>
                <c:pt idx="0">
                  <c:v>1.0244309999999999</c:v>
                </c:pt>
                <c:pt idx="1">
                  <c:v>1.023342</c:v>
                </c:pt>
                <c:pt idx="2">
                  <c:v>1.0227009999999999</c:v>
                </c:pt>
                <c:pt idx="3">
                  <c:v>1.022319</c:v>
                </c:pt>
                <c:pt idx="4">
                  <c:v>1.022025</c:v>
                </c:pt>
                <c:pt idx="5">
                  <c:v>1.0217939999999994</c:v>
                </c:pt>
                <c:pt idx="6">
                  <c:v>1.0216269999999996</c:v>
                </c:pt>
                <c:pt idx="7">
                  <c:v>1.0215439999999998</c:v>
                </c:pt>
                <c:pt idx="8">
                  <c:v>1.020748</c:v>
                </c:pt>
              </c:numCache>
            </c:numRef>
          </c:val>
        </c:ser>
        <c:ser>
          <c:idx val="3"/>
          <c:order val="1"/>
          <c:tx>
            <c:v>Yields y(0,T)</c:v>
          </c:tx>
          <c:cat>
            <c:numRef>
              <c:f>Sheet1!$D$4:$D$13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Sheet1!$G$41:$G$50</c:f>
              <c:numCache>
                <c:formatCode>General</c:formatCode>
                <c:ptCount val="10"/>
                <c:pt idx="0">
                  <c:v>1.0244309999999999</c:v>
                </c:pt>
                <c:pt idx="1">
                  <c:v>1.0238859999999999</c:v>
                </c:pt>
                <c:pt idx="2">
                  <c:v>1.0234909999999995</c:v>
                </c:pt>
                <c:pt idx="3">
                  <c:v>1.0231979999999998</c:v>
                </c:pt>
                <c:pt idx="4">
                  <c:v>1.0229629999999998</c:v>
                </c:pt>
                <c:pt idx="5">
                  <c:v>1.0227679999999999</c:v>
                </c:pt>
                <c:pt idx="6">
                  <c:v>1.022605</c:v>
                </c:pt>
                <c:pt idx="7">
                  <c:v>1.022472</c:v>
                </c:pt>
                <c:pt idx="8">
                  <c:v>1.022281</c:v>
                </c:pt>
              </c:numCache>
            </c:numRef>
          </c:val>
        </c:ser>
        <c:marker val="1"/>
        <c:axId val="187550336"/>
        <c:axId val="187605760"/>
      </c:lineChart>
      <c:catAx>
        <c:axId val="1875503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altLang="zh-TW" sz="1800" b="0" dirty="0" smtClean="0"/>
                  <a:t>Time to maturity (T)</a:t>
                </a:r>
                <a:endParaRPr lang="zh-TW" altLang="en-US" sz="1800" b="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zh-TW"/>
          </a:p>
        </c:txPr>
        <c:crossAx val="187605760"/>
        <c:crosses val="autoZero"/>
        <c:auto val="1"/>
        <c:lblAlgn val="ctr"/>
        <c:lblOffset val="100"/>
      </c:catAx>
      <c:valAx>
        <c:axId val="187605760"/>
        <c:scaling>
          <c:orientation val="minMax"/>
          <c:max val="1.024999999999999"/>
          <c:min val="1.02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 b="0"/>
                </a:pPr>
                <a:r>
                  <a:rPr lang="en-US" altLang="zh-TW" sz="1800" b="0" dirty="0" smtClean="0"/>
                  <a:t>Interest rates (%)</a:t>
                </a:r>
                <a:endParaRPr lang="zh-TW" altLang="en-US" sz="1800" b="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zh-TW"/>
          </a:p>
        </c:txPr>
        <c:crossAx val="187550336"/>
        <c:crosses val="autoZero"/>
        <c:crossBetween val="between"/>
        <c:majorUnit val="1.0000000000000011E-3"/>
        <c:minorUnit val="1.0000000000000014E-5"/>
      </c:valAx>
      <c:spPr>
        <a:noFill/>
        <a:ln>
          <a:solidFill>
            <a:schemeClr val="tx1"/>
          </a:solidFill>
        </a:ln>
      </c:spPr>
    </c:plotArea>
    <c:legend>
      <c:legendPos val="r"/>
      <c:layout/>
      <c:txPr>
        <a:bodyPr/>
        <a:lstStyle/>
        <a:p>
          <a:pPr>
            <a:defRPr sz="1800"/>
          </a:pPr>
          <a:endParaRPr lang="zh-TW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title>
      <c:tx>
        <c:rich>
          <a:bodyPr/>
          <a:lstStyle/>
          <a:p>
            <a:pPr>
              <a:defRPr sz="2800"/>
            </a:pPr>
            <a:r>
              <a:rPr lang="en-US" altLang="zh-TW" sz="2800"/>
              <a:t>Panel C</a:t>
            </a:r>
            <a:r>
              <a:rPr lang="zh-TW" altLang="en-US" sz="2800"/>
              <a:t>：</a:t>
            </a:r>
            <a:r>
              <a:rPr lang="en-US" altLang="zh-TW" sz="2800"/>
              <a:t>upward-sloping</a:t>
            </a:r>
            <a:r>
              <a:rPr lang="en-US" altLang="zh-TW" sz="2800" baseline="0"/>
              <a:t> term structure</a:t>
            </a:r>
            <a:endParaRPr lang="zh-TW" altLang="en-US" sz="2800"/>
          </a:p>
        </c:rich>
      </c:tx>
      <c:layout>
        <c:manualLayout>
          <c:xMode val="edge"/>
          <c:yMode val="edge"/>
          <c:x val="0.13774547873296672"/>
          <c:y val="3.0131826741996232E-2"/>
        </c:manualLayout>
      </c:layout>
    </c:title>
    <c:plotArea>
      <c:layout>
        <c:manualLayout>
          <c:layoutTarget val="inner"/>
          <c:xMode val="edge"/>
          <c:yMode val="edge"/>
          <c:x val="0.13269961618520373"/>
          <c:y val="0.17241325037958743"/>
          <c:w val="0.55532784093172038"/>
          <c:h val="0.6672171610561789"/>
        </c:manualLayout>
      </c:layout>
      <c:lineChart>
        <c:grouping val="standard"/>
        <c:ser>
          <c:idx val="2"/>
          <c:order val="0"/>
          <c:tx>
            <c:v>Forward Rates f(0,T)</c:v>
          </c:tx>
          <c:cat>
            <c:numRef>
              <c:f>Sheet1!$D$4:$D$13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Sheet1!$F$76:$F$85</c:f>
              <c:numCache>
                <c:formatCode>General</c:formatCode>
                <c:ptCount val="10"/>
                <c:pt idx="0">
                  <c:v>1.016027</c:v>
                </c:pt>
                <c:pt idx="1">
                  <c:v>1.0169389999999998</c:v>
                </c:pt>
                <c:pt idx="2">
                  <c:v>1.0174979999999998</c:v>
                </c:pt>
                <c:pt idx="3">
                  <c:v>1.0178359999999995</c:v>
                </c:pt>
                <c:pt idx="4">
                  <c:v>1.0181020000000001</c:v>
                </c:pt>
                <c:pt idx="5">
                  <c:v>1.0183120000000001</c:v>
                </c:pt>
                <c:pt idx="6">
                  <c:v>1.018465</c:v>
                </c:pt>
                <c:pt idx="7">
                  <c:v>1.0185420000000001</c:v>
                </c:pt>
                <c:pt idx="8">
                  <c:v>1.0192669999999995</c:v>
                </c:pt>
              </c:numCache>
            </c:numRef>
          </c:val>
        </c:ser>
        <c:ser>
          <c:idx val="3"/>
          <c:order val="1"/>
          <c:tx>
            <c:v>Yields y(0,T)</c:v>
          </c:tx>
          <c:cat>
            <c:numRef>
              <c:f>Sheet1!$D$4:$D$13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Sheet1!$G$76:$G$85</c:f>
              <c:numCache>
                <c:formatCode>General</c:formatCode>
                <c:ptCount val="10"/>
                <c:pt idx="0">
                  <c:v>1.016027</c:v>
                </c:pt>
                <c:pt idx="1">
                  <c:v>1.016483</c:v>
                </c:pt>
                <c:pt idx="2">
                  <c:v>1.0168209999999998</c:v>
                </c:pt>
                <c:pt idx="3">
                  <c:v>1.017075</c:v>
                </c:pt>
                <c:pt idx="4">
                  <c:v>1.01728</c:v>
                </c:pt>
                <c:pt idx="5">
                  <c:v>1.017452</c:v>
                </c:pt>
                <c:pt idx="6">
                  <c:v>1.0175969999999996</c:v>
                </c:pt>
                <c:pt idx="7">
                  <c:v>1.0177149999999995</c:v>
                </c:pt>
                <c:pt idx="8">
                  <c:v>1.017887</c:v>
                </c:pt>
              </c:numCache>
            </c:numRef>
          </c:val>
        </c:ser>
        <c:marker val="1"/>
        <c:axId val="187766656"/>
        <c:axId val="187772928"/>
      </c:lineChart>
      <c:catAx>
        <c:axId val="1877666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altLang="zh-TW" sz="1800" b="0" dirty="0" smtClean="0"/>
                  <a:t>Time to maturity (T)</a:t>
                </a:r>
                <a:endParaRPr lang="zh-TW" altLang="en-US" sz="1800" b="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zh-TW"/>
          </a:p>
        </c:txPr>
        <c:crossAx val="187772928"/>
        <c:crosses val="autoZero"/>
        <c:auto val="1"/>
        <c:lblAlgn val="ctr"/>
        <c:lblOffset val="100"/>
      </c:catAx>
      <c:valAx>
        <c:axId val="187772928"/>
        <c:scaling>
          <c:orientation val="minMax"/>
          <c:max val="1.02"/>
          <c:min val="1.014999999999999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 b="0"/>
                </a:pPr>
                <a:r>
                  <a:rPr lang="en-US" altLang="zh-TW" sz="1800" b="0" dirty="0" smtClean="0"/>
                  <a:t>Interest rates (%)</a:t>
                </a:r>
                <a:endParaRPr lang="zh-TW" altLang="en-US" sz="1800" b="0" dirty="0"/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zh-TW"/>
          </a:p>
        </c:txPr>
        <c:crossAx val="187766656"/>
        <c:crosses val="autoZero"/>
        <c:crossBetween val="between"/>
        <c:majorUnit val="1.0000000000000011E-3"/>
        <c:minorUnit val="1.0000000000000014E-5"/>
      </c:valAx>
      <c:spPr>
        <a:noFill/>
        <a:ln>
          <a:solidFill>
            <a:schemeClr val="tx1"/>
          </a:solidFill>
        </a:ln>
      </c:spPr>
    </c:plotArea>
    <c:legend>
      <c:legendPos val="r"/>
      <c:layout/>
      <c:txPr>
        <a:bodyPr/>
        <a:lstStyle/>
        <a:p>
          <a:pPr>
            <a:defRPr sz="1800"/>
          </a:pPr>
          <a:endParaRPr lang="zh-TW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CCAAC-F76E-4F60-839A-A78CF8531FEA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89390-6F3F-4C9E-85ED-D1F31DC5FB0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CF699-D7C9-4128-B3D3-CEDE88DF74BC}" type="datetimeFigureOut">
              <a:rPr lang="zh-TW" altLang="en-US" smtClean="0"/>
              <a:pPr/>
              <a:t>2010/10/21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424A4-8A8C-4622-9F83-48B7C0A4C6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3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4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5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6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23.bin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1.doc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640960" cy="1470025"/>
          </a:xfrm>
        </p:spPr>
        <p:txBody>
          <a:bodyPr>
            <a:normAutofit/>
          </a:bodyPr>
          <a:lstStyle/>
          <a:p>
            <a:r>
              <a:rPr lang="en-US" altLang="zh-TW" sz="4000" b="1" dirty="0" smtClean="0"/>
              <a:t>The Term Structure of Interest Rates</a:t>
            </a:r>
            <a:endParaRPr lang="zh-TW" altLang="en-US" sz="4000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-3708920" y="2420888"/>
            <a:ext cx="11593288" cy="2880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26988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CA" altLang="zh-TW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                                                                                  </a:t>
            </a:r>
            <a:r>
              <a:rPr kumimoji="0" lang="en-CA" altLang="zh-TW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Chapter 3</a:t>
            </a:r>
          </a:p>
          <a:p>
            <a:pPr marL="26988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CA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</a:t>
            </a:r>
          </a:p>
          <a:p>
            <a:pPr marL="26988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CA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rgbClr val="32385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26988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CA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rgbClr val="32385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26988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CA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                                                                                          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報告者</a:t>
            </a:r>
            <a:r>
              <a:rPr kumimoji="0" lang="en-CA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     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張富昇   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32385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26988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                                                                                                                            </a:t>
            </a:r>
            <a:r>
              <a:rPr kumimoji="0" lang="en-US" altLang="zh-TW" sz="2800" b="0" i="0" u="none" strike="noStrike" kern="1200" cap="none" spc="0" normalizeH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陳郁婷   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32385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26988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zh-TW" altLang="en-US" sz="2800" dirty="0" smtClean="0">
                <a:solidFill>
                  <a:srgbClr val="323851"/>
                </a:solidFill>
                <a:ea typeface="新細明體" pitchFamily="18" charset="-120"/>
              </a:rPr>
              <a:t>                                                                                                            指導教授    戴天時  博士 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32385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26988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851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           </a:t>
            </a:r>
            <a:endParaRPr kumimoji="0" lang="en-CA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323851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</p:txBody>
      </p:sp>
      <p:sp>
        <p:nvSpPr>
          <p:cNvPr id="6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683568" y="2852936"/>
            <a:ext cx="7272808" cy="533400"/>
          </a:xfrm>
        </p:spPr>
        <p:txBody>
          <a:bodyPr/>
          <a:lstStyle/>
          <a:p>
            <a:pPr algn="l">
              <a:defRPr/>
            </a:pPr>
            <a:r>
              <a:rPr lang="en-US" sz="1800" dirty="0" smtClean="0"/>
              <a:t>Modeling Fixed-Income Securities and Interest Rate Option, 2nd Edition, Copyright © Robert </a:t>
            </a:r>
            <a:r>
              <a:rPr lang="en-US" sz="1800" dirty="0"/>
              <a:t>A</a:t>
            </a:r>
            <a:r>
              <a:rPr lang="en-US" sz="1800" dirty="0" smtClean="0"/>
              <a:t>. </a:t>
            </a:r>
            <a:r>
              <a:rPr lang="en-US" sz="1800" dirty="0" err="1" smtClean="0"/>
              <a:t>Jarrow</a:t>
            </a:r>
            <a:r>
              <a:rPr lang="en-US" sz="1800" dirty="0" smtClean="0"/>
              <a:t> 2002  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Term Structure of Interest </a:t>
            </a:r>
            <a:r>
              <a:rPr lang="en-US" altLang="zh-TW" b="1" i="1" dirty="0"/>
              <a:t>Rates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interest rates vary with maturity.</a:t>
            </a:r>
          </a:p>
          <a:p>
            <a:r>
              <a:rPr lang="en-US" altLang="zh-TW" dirty="0" smtClean="0"/>
              <a:t>Concerned with how interest rates change with maturity.</a:t>
            </a:r>
          </a:p>
          <a:p>
            <a:r>
              <a:rPr lang="en-US" altLang="zh-TW" dirty="0" smtClean="0"/>
              <a:t>The set of yields to maturity for bonds forms the term structure.</a:t>
            </a:r>
          </a:p>
          <a:p>
            <a:pPr>
              <a:buNone/>
            </a:pPr>
            <a:r>
              <a:rPr lang="en-US" altLang="zh-TW" dirty="0" smtClean="0"/>
              <a:t>    -The bonds must be of equal quality.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-They differ solely in their terms to maturity.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Yield</a:t>
            </a:r>
            <a:endParaRPr lang="zh-TW" altLang="en-US" b="1" i="1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182688" y="1443880"/>
          <a:ext cx="7015162" cy="5297488"/>
        </p:xfrm>
        <a:graphic>
          <a:graphicData uri="http://schemas.openxmlformats.org/presentationml/2006/ole">
            <p:oleObj spid="_x0000_s5122" name="Document" r:id="rId3" imgW="6059839" imgH="4578555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Forward rate</a:t>
            </a:r>
            <a:endParaRPr lang="zh-TW" altLang="en-US" b="1" i="1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757238" y="1560513"/>
          <a:ext cx="7804150" cy="3548062"/>
        </p:xfrm>
        <a:graphic>
          <a:graphicData uri="http://schemas.openxmlformats.org/presentationml/2006/ole">
            <p:oleObj spid="_x0000_s4099" name="Document" r:id="rId3" imgW="6644216" imgH="3027975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80305" y="721122"/>
          <a:ext cx="8512175" cy="6164262"/>
        </p:xfrm>
        <a:graphic>
          <a:graphicData uri="http://schemas.openxmlformats.org/presentationml/2006/ole">
            <p:oleObj spid="_x0000_s6146" name="Document" r:id="rId3" imgW="8520346" imgH="6215659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Forward rate</a:t>
            </a:r>
            <a:endParaRPr lang="zh-TW" altLang="en-US" b="1" i="1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2699792" y="3789040"/>
          <a:ext cx="2147381" cy="1080120"/>
        </p:xfrm>
        <a:graphic>
          <a:graphicData uri="http://schemas.openxmlformats.org/presentationml/2006/ole">
            <p:oleObj spid="_x0000_s8193" name="Equation" r:id="rId3" imgW="1587500" imgH="800100" progId="Equation.DSMT4">
              <p:embed/>
            </p:oleObj>
          </a:graphicData>
        </a:graphic>
      </p:graphicFrame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627784" y="1628800"/>
          <a:ext cx="2520280" cy="720080"/>
        </p:xfrm>
        <a:graphic>
          <a:graphicData uri="http://schemas.openxmlformats.org/presentationml/2006/ole">
            <p:oleObj spid="_x0000_s8196" name="Equation" r:id="rId4" imgW="1600200" imgH="457200" progId="Equation.DSMT4">
              <p:embed/>
            </p:oleObj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331640" y="1413357"/>
            <a:ext cx="626469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                       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600" dirty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26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                                         </a:t>
            </a:r>
            <a:r>
              <a:rPr kumimoji="1" lang="en-US" altLang="zh-TW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(3.3)</a:t>
            </a:r>
            <a:r>
              <a:rPr kumimoji="1" lang="en-US" altLang="zh-TW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15616" y="2724019"/>
            <a:ext cx="6696744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Drive an expression for the bond’s price in</a:t>
            </a:r>
            <a:r>
              <a:rPr kumimoji="1" lang="en-US" altLang="zh-TW" sz="2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terms of  the various maturity forward rates</a:t>
            </a:r>
            <a:r>
              <a:rPr kumimoji="1" lang="zh-TW" altLang="en-US" sz="2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：</a:t>
            </a:r>
            <a:r>
              <a:rPr kumimoji="1" lang="en-US" altLang="zh-TW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600" dirty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26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6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                                                    </a:t>
            </a:r>
            <a:r>
              <a:rPr kumimoji="1" lang="en-US" altLang="zh-TW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(3.4)</a:t>
            </a:r>
            <a:r>
              <a:rPr kumimoji="1" lang="en-US" altLang="zh-TW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Derivation of Expression (3.4)</a:t>
            </a:r>
            <a:endParaRPr lang="zh-TW" altLang="en-US" b="1" i="1" dirty="0"/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/>
        </p:nvGraphicFramePr>
        <p:xfrm>
          <a:off x="611559" y="980728"/>
          <a:ext cx="6912769" cy="5833993"/>
        </p:xfrm>
        <a:graphic>
          <a:graphicData uri="http://schemas.openxmlformats.org/presentationml/2006/ole">
            <p:oleObj spid="_x0000_s7169" name="Equation" r:id="rId3" imgW="3403440" imgH="28699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Spot rate</a:t>
            </a:r>
            <a:endParaRPr lang="zh-TW" altLang="en-US" b="1" i="1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409575" y="1371600"/>
          <a:ext cx="7788275" cy="4856163"/>
        </p:xfrm>
        <a:graphic>
          <a:graphicData uri="http://schemas.openxmlformats.org/presentationml/2006/ole">
            <p:oleObj spid="_x0000_s28674" name="Document" r:id="rId3" imgW="7595201" imgH="4755568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Interest rates</a:t>
            </a:r>
            <a:endParaRPr lang="zh-TW" altLang="en-US" b="1" i="1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55576" y="1508864"/>
          <a:ext cx="7848873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873"/>
                <a:gridCol w="2230733"/>
                <a:gridCol w="36352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Mark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Name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Meaning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Zero-coupon bond price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到期日</a:t>
                      </a:r>
                      <a:r>
                        <a:rPr lang="en-US" altLang="zh-TW" i="1" dirty="0" smtClean="0"/>
                        <a:t>T</a:t>
                      </a:r>
                      <a:r>
                        <a:rPr lang="zh-TW" altLang="en-US" dirty="0" smtClean="0"/>
                        <a:t>的零息債券在時間</a:t>
                      </a:r>
                      <a:r>
                        <a:rPr lang="en-US" altLang="zh-TW" i="1" dirty="0" smtClean="0"/>
                        <a:t>t</a:t>
                      </a:r>
                      <a:r>
                        <a:rPr lang="zh-TW" altLang="en-US" dirty="0" smtClean="0"/>
                        <a:t>的價格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Money market account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時間</a:t>
                      </a:r>
                      <a:r>
                        <a:rPr lang="en-US" altLang="zh-TW" dirty="0" smtClean="0"/>
                        <a:t>t</a:t>
                      </a:r>
                      <a:r>
                        <a:rPr lang="zh-TW" altLang="en-US" dirty="0" smtClean="0"/>
                        <a:t>到</a:t>
                      </a:r>
                      <a:r>
                        <a:rPr lang="en-US" altLang="zh-TW" dirty="0" smtClean="0"/>
                        <a:t>T</a:t>
                      </a:r>
                      <a:r>
                        <a:rPr lang="zh-TW" altLang="en-US" dirty="0" smtClean="0"/>
                        <a:t>，以利率</a:t>
                      </a:r>
                      <a:r>
                        <a:rPr lang="en-US" altLang="zh-TW" dirty="0" smtClean="0"/>
                        <a:t>r(t)</a:t>
                      </a:r>
                      <a:r>
                        <a:rPr lang="zh-TW" altLang="en-US" dirty="0" smtClean="0"/>
                        <a:t>投資</a:t>
                      </a:r>
                      <a:r>
                        <a:rPr lang="en-US" altLang="zh-TW" dirty="0" smtClean="0"/>
                        <a:t>1</a:t>
                      </a:r>
                      <a:r>
                        <a:rPr lang="zh-TW" altLang="en-US" dirty="0" smtClean="0"/>
                        <a:t>元至到期時的金額。在此表示，將</a:t>
                      </a:r>
                      <a:r>
                        <a:rPr lang="en-US" altLang="zh-TW" dirty="0" smtClean="0"/>
                        <a:t>1</a:t>
                      </a:r>
                      <a:r>
                        <a:rPr lang="zh-TW" altLang="en-US" dirty="0" smtClean="0"/>
                        <a:t>元投入極短期</a:t>
                      </a:r>
                      <a:r>
                        <a:rPr lang="en-US" altLang="zh-TW" dirty="0" smtClean="0"/>
                        <a:t>zero-coupon</a:t>
                      </a:r>
                      <a:r>
                        <a:rPr lang="en-US" altLang="zh-TW" baseline="0" dirty="0" smtClean="0"/>
                        <a:t> bond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Yield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Internal rate of return</a:t>
                      </a:r>
                      <a:r>
                        <a:rPr lang="zh-TW" altLang="en-US" dirty="0" smtClean="0"/>
                        <a:t>；時間</a:t>
                      </a:r>
                      <a:r>
                        <a:rPr lang="en-US" altLang="zh-TW" dirty="0" smtClean="0"/>
                        <a:t>t</a:t>
                      </a:r>
                      <a:r>
                        <a:rPr lang="zh-TW" altLang="en-US" dirty="0" smtClean="0"/>
                        <a:t>到</a:t>
                      </a:r>
                      <a:r>
                        <a:rPr lang="en-US" altLang="zh-TW" dirty="0" smtClean="0"/>
                        <a:t>T</a:t>
                      </a:r>
                      <a:r>
                        <a:rPr lang="zh-TW" altLang="en-US" dirty="0" smtClean="0"/>
                        <a:t>的平均利率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Forward</a:t>
                      </a:r>
                      <a:r>
                        <a:rPr lang="en-US" altLang="zh-TW" baseline="0" dirty="0" smtClean="0"/>
                        <a:t> rate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在時間點</a:t>
                      </a:r>
                      <a:r>
                        <a:rPr lang="en-US" altLang="zh-TW" dirty="0" smtClean="0"/>
                        <a:t>t</a:t>
                      </a:r>
                      <a:r>
                        <a:rPr lang="zh-TW" altLang="en-US" dirty="0" smtClean="0"/>
                        <a:t>下，將來時間點</a:t>
                      </a:r>
                      <a:r>
                        <a:rPr lang="en-US" altLang="zh-TW" dirty="0" smtClean="0"/>
                        <a:t>T</a:t>
                      </a:r>
                      <a:r>
                        <a:rPr lang="zh-TW" altLang="en-US" dirty="0" smtClean="0"/>
                        <a:t>的瞬間利率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Spot</a:t>
                      </a:r>
                      <a:r>
                        <a:rPr lang="en-US" altLang="zh-TW" baseline="0" dirty="0" smtClean="0"/>
                        <a:t> rate</a:t>
                      </a:r>
                      <a:r>
                        <a:rPr lang="zh-TW" altLang="en-US" baseline="0" dirty="0" smtClean="0"/>
                        <a:t>；</a:t>
                      </a:r>
                      <a:r>
                        <a:rPr lang="en-US" altLang="zh-TW" baseline="0" dirty="0" smtClean="0"/>
                        <a:t>Zero rate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時間</a:t>
                      </a:r>
                      <a:r>
                        <a:rPr lang="en-US" altLang="zh-TW" dirty="0" smtClean="0"/>
                        <a:t>t</a:t>
                      </a:r>
                      <a:r>
                        <a:rPr lang="zh-TW" altLang="en-US" dirty="0" smtClean="0"/>
                        <a:t>的瞬時利率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9" name="群組 8"/>
          <p:cNvGrpSpPr/>
          <p:nvPr/>
        </p:nvGrpSpPr>
        <p:grpSpPr>
          <a:xfrm>
            <a:off x="1331640" y="2020838"/>
            <a:ext cx="936104" cy="3063925"/>
            <a:chOff x="1331640" y="2020838"/>
            <a:chExt cx="936104" cy="3063925"/>
          </a:xfrm>
        </p:grpSpPr>
        <p:graphicFrame>
          <p:nvGraphicFramePr>
            <p:cNvPr id="29698" name="Object 2"/>
            <p:cNvGraphicFramePr>
              <a:graphicFrameLocks noChangeAspect="1"/>
            </p:cNvGraphicFramePr>
            <p:nvPr/>
          </p:nvGraphicFramePr>
          <p:xfrm>
            <a:off x="1386682" y="2020838"/>
            <a:ext cx="881062" cy="400050"/>
          </p:xfrm>
          <a:graphic>
            <a:graphicData uri="http://schemas.openxmlformats.org/presentationml/2006/ole">
              <p:oleObj spid="_x0000_s29698" name="Equation" r:id="rId3" imgW="558720" imgH="253800" progId="Equation.DSMT4">
                <p:embed/>
              </p:oleObj>
            </a:graphicData>
          </a:graphic>
        </p:graphicFrame>
        <p:graphicFrame>
          <p:nvGraphicFramePr>
            <p:cNvPr id="29699" name="Object 3"/>
            <p:cNvGraphicFramePr>
              <a:graphicFrameLocks noChangeAspect="1"/>
            </p:cNvGraphicFramePr>
            <p:nvPr/>
          </p:nvGraphicFramePr>
          <p:xfrm>
            <a:off x="1547664" y="2740918"/>
            <a:ext cx="601663" cy="400050"/>
          </p:xfrm>
          <a:graphic>
            <a:graphicData uri="http://schemas.openxmlformats.org/presentationml/2006/ole">
              <p:oleObj spid="_x0000_s29699" name="Equation" r:id="rId4" imgW="380880" imgH="253800" progId="Equation.DSMT4">
                <p:embed/>
              </p:oleObj>
            </a:graphicData>
          </a:graphic>
        </p:graphicFrame>
        <p:graphicFrame>
          <p:nvGraphicFramePr>
            <p:cNvPr id="29700" name="Object 4"/>
            <p:cNvGraphicFramePr>
              <a:graphicFrameLocks noChangeAspect="1"/>
            </p:cNvGraphicFramePr>
            <p:nvPr/>
          </p:nvGraphicFramePr>
          <p:xfrm>
            <a:off x="1392238" y="3533006"/>
            <a:ext cx="862012" cy="400050"/>
          </p:xfrm>
          <a:graphic>
            <a:graphicData uri="http://schemas.openxmlformats.org/presentationml/2006/ole">
              <p:oleObj spid="_x0000_s29700" name="Equation" r:id="rId5" imgW="545760" imgH="253800" progId="Equation.DSMT4">
                <p:embed/>
              </p:oleObj>
            </a:graphicData>
          </a:graphic>
        </p:graphicFrame>
        <p:graphicFrame>
          <p:nvGraphicFramePr>
            <p:cNvPr id="29701" name="Object 5"/>
            <p:cNvGraphicFramePr>
              <a:graphicFrameLocks noChangeAspect="1"/>
            </p:cNvGraphicFramePr>
            <p:nvPr/>
          </p:nvGraphicFramePr>
          <p:xfrm>
            <a:off x="1331640" y="4181078"/>
            <a:ext cx="903287" cy="400050"/>
          </p:xfrm>
          <a:graphic>
            <a:graphicData uri="http://schemas.openxmlformats.org/presentationml/2006/ole">
              <p:oleObj spid="_x0000_s29701" name="Equation" r:id="rId6" imgW="571320" imgH="253800" progId="Equation.DSMT4">
                <p:embed/>
              </p:oleObj>
            </a:graphicData>
          </a:graphic>
        </p:graphicFrame>
        <p:graphicFrame>
          <p:nvGraphicFramePr>
            <p:cNvPr id="29702" name="Object 6"/>
            <p:cNvGraphicFramePr>
              <a:graphicFrameLocks noChangeAspect="1"/>
            </p:cNvGraphicFramePr>
            <p:nvPr/>
          </p:nvGraphicFramePr>
          <p:xfrm>
            <a:off x="1573213" y="4684713"/>
            <a:ext cx="520700" cy="400050"/>
          </p:xfrm>
          <a:graphic>
            <a:graphicData uri="http://schemas.openxmlformats.org/presentationml/2006/ole">
              <p:oleObj spid="_x0000_s29702" name="Equation" r:id="rId7" imgW="330120" imgH="25380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Forward Contracts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 </a:t>
            </a:r>
            <a:r>
              <a:rPr lang="en-US" altLang="zh-TW" b="1" i="1" dirty="0" smtClean="0">
                <a:solidFill>
                  <a:srgbClr val="FF0000"/>
                </a:solidFill>
              </a:rPr>
              <a:t>Forward contract</a:t>
            </a:r>
            <a:r>
              <a:rPr lang="en-US" altLang="zh-TW" b="1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zh-TW" altLang="en-US" b="1" dirty="0" smtClean="0"/>
              <a:t> </a:t>
            </a:r>
            <a:r>
              <a:rPr lang="en-US" altLang="zh-TW" b="1" i="1" dirty="0">
                <a:solidFill>
                  <a:srgbClr val="FF0000"/>
                </a:solidFill>
              </a:rPr>
              <a:t>forward price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zh-TW" b="1" dirty="0" smtClean="0"/>
              <a:t>    </a:t>
            </a:r>
            <a:r>
              <a:rPr lang="en-US" altLang="zh-TW" dirty="0" smtClean="0"/>
              <a:t>a </a:t>
            </a:r>
            <a:r>
              <a:rPr lang="en-US" altLang="zh-TW" dirty="0" err="1" smtClean="0"/>
              <a:t>prespecified</a:t>
            </a:r>
            <a:r>
              <a:rPr lang="en-US" altLang="zh-TW" dirty="0" smtClean="0"/>
              <a:t> price that determined at the time the contract is written) </a:t>
            </a:r>
          </a:p>
          <a:p>
            <a:pPr lvl="1"/>
            <a:r>
              <a:rPr lang="en-US" altLang="zh-TW" b="1" dirty="0"/>
              <a:t> </a:t>
            </a:r>
            <a:r>
              <a:rPr lang="en-US" altLang="zh-TW" b="1" i="1" dirty="0">
                <a:solidFill>
                  <a:srgbClr val="FF0000"/>
                </a:solidFill>
              </a:rPr>
              <a:t>delivery</a:t>
            </a:r>
            <a:r>
              <a:rPr lang="en-US" altLang="zh-TW" b="1" dirty="0"/>
              <a:t> 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or</a:t>
            </a:r>
            <a:r>
              <a:rPr lang="en-US" altLang="zh-TW" b="1" dirty="0" smtClean="0"/>
              <a:t>  </a:t>
            </a:r>
            <a:r>
              <a:rPr lang="en-US" altLang="zh-TW" b="1" i="1" dirty="0" smtClean="0">
                <a:solidFill>
                  <a:srgbClr val="FF0000"/>
                </a:solidFill>
              </a:rPr>
              <a:t>expiration</a:t>
            </a:r>
            <a:r>
              <a:rPr lang="en-US" altLang="zh-TW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date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zh-TW" dirty="0" smtClean="0"/>
              <a:t>    a </a:t>
            </a:r>
            <a:r>
              <a:rPr lang="en-US" altLang="zh-TW" dirty="0" err="1" smtClean="0"/>
              <a:t>prespecified</a:t>
            </a:r>
            <a:r>
              <a:rPr lang="en-US" altLang="zh-TW" dirty="0" smtClean="0"/>
              <a:t> date.  </a:t>
            </a:r>
          </a:p>
          <a:p>
            <a:pPr lvl="1">
              <a:buNone/>
            </a:pPr>
            <a:endParaRPr lang="en-US" altLang="zh-TW" b="1" dirty="0"/>
          </a:p>
          <a:p>
            <a:pPr lvl="1"/>
            <a:r>
              <a:rPr lang="en-US" altLang="zh-TW" dirty="0" smtClean="0"/>
              <a:t> </a:t>
            </a:r>
            <a:r>
              <a:rPr lang="en-US" altLang="zh-TW" dirty="0"/>
              <a:t>The contract has</a:t>
            </a:r>
            <a:r>
              <a:rPr lang="en-US" altLang="zh-TW" b="1" dirty="0">
                <a:solidFill>
                  <a:srgbClr val="FF0000"/>
                </a:solidFill>
              </a:rPr>
              <a:t> zero </a:t>
            </a:r>
            <a:r>
              <a:rPr lang="en-US" altLang="zh-TW" b="1" dirty="0" smtClean="0">
                <a:solidFill>
                  <a:srgbClr val="FF0000"/>
                </a:solidFill>
              </a:rPr>
              <a:t>value </a:t>
            </a:r>
            <a:r>
              <a:rPr lang="en-US" altLang="zh-TW" dirty="0" smtClean="0"/>
              <a:t>at initiation</a:t>
            </a:r>
            <a:r>
              <a:rPr lang="en-US" altLang="zh-TW" b="1" dirty="0" smtClean="0"/>
              <a:t>.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Forward Contracts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forward contracts on </a:t>
            </a:r>
            <a:r>
              <a:rPr lang="en-US" altLang="zh-TW" b="1" dirty="0" err="1">
                <a:solidFill>
                  <a:srgbClr val="FF0000"/>
                </a:solidFill>
              </a:rPr>
              <a:t>zero‑coupon</a:t>
            </a:r>
            <a:r>
              <a:rPr lang="en-US" altLang="zh-TW" b="1" dirty="0">
                <a:solidFill>
                  <a:srgbClr val="FF0000"/>
                </a:solidFill>
              </a:rPr>
              <a:t> bonds: 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the date the contract is written </a:t>
            </a:r>
            <a:r>
              <a:rPr lang="en-US" altLang="zh-TW" b="1" i="1" dirty="0" smtClean="0"/>
              <a:t>(</a:t>
            </a:r>
            <a:r>
              <a:rPr lang="en-US" altLang="zh-TW" b="1" i="1" dirty="0" smtClean="0">
                <a:solidFill>
                  <a:srgbClr val="FF0000"/>
                </a:solidFill>
              </a:rPr>
              <a:t>t</a:t>
            </a:r>
            <a:r>
              <a:rPr lang="en-US" altLang="zh-TW" b="1" i="1" dirty="0" smtClean="0"/>
              <a:t>)</a:t>
            </a:r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/>
              <a:t>the date the </a:t>
            </a:r>
            <a:r>
              <a:rPr lang="en-US" altLang="zh-TW" dirty="0" err="1"/>
              <a:t>zero‑coupon</a:t>
            </a:r>
            <a:r>
              <a:rPr lang="en-US" altLang="zh-TW" dirty="0"/>
              <a:t> bond is purchased or delivered </a:t>
            </a:r>
            <a:r>
              <a:rPr lang="en-US" altLang="zh-TW" b="1" i="1" dirty="0"/>
              <a:t>(</a:t>
            </a:r>
            <a:r>
              <a:rPr lang="en-US" altLang="zh-TW" b="1" i="1" dirty="0" smtClean="0">
                <a:solidFill>
                  <a:srgbClr val="FF0000"/>
                </a:solidFill>
              </a:rPr>
              <a:t>T</a:t>
            </a:r>
            <a:r>
              <a:rPr lang="en-US" altLang="zh-TW" b="1" i="1" baseline="-25000" dirty="0" smtClean="0">
                <a:solidFill>
                  <a:srgbClr val="FF0000"/>
                </a:solidFill>
              </a:rPr>
              <a:t>1</a:t>
            </a:r>
            <a:r>
              <a:rPr lang="en-US" altLang="zh-TW" b="1" i="1" dirty="0" smtClean="0"/>
              <a:t>)</a:t>
            </a:r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/>
              <a:t>the maturity date of the </a:t>
            </a:r>
            <a:r>
              <a:rPr lang="en-US" altLang="zh-TW" dirty="0" err="1"/>
              <a:t>zero‑coupon</a:t>
            </a:r>
            <a:r>
              <a:rPr lang="en-US" altLang="zh-TW" dirty="0"/>
              <a:t> bond </a:t>
            </a:r>
            <a:r>
              <a:rPr lang="en-US" altLang="zh-TW" b="1" i="1" dirty="0"/>
              <a:t>(</a:t>
            </a:r>
            <a:r>
              <a:rPr lang="en-US" altLang="zh-TW" b="1" i="1" dirty="0">
                <a:solidFill>
                  <a:srgbClr val="FF0000"/>
                </a:solidFill>
              </a:rPr>
              <a:t>T</a:t>
            </a:r>
            <a:r>
              <a:rPr lang="en-US" altLang="zh-TW" b="1" i="1" baseline="-25000" dirty="0">
                <a:solidFill>
                  <a:srgbClr val="FF0000"/>
                </a:solidFill>
              </a:rPr>
              <a:t>2</a:t>
            </a:r>
            <a:r>
              <a:rPr lang="en-US" altLang="zh-TW" b="1" i="1" dirty="0"/>
              <a:t>)</a:t>
            </a:r>
            <a:endParaRPr lang="zh-TW" altLang="en-US" dirty="0" smtClean="0"/>
          </a:p>
          <a:p>
            <a:pPr lvl="1">
              <a:buNone/>
            </a:pPr>
            <a:r>
              <a:rPr lang="en-US" altLang="zh-TW" sz="2800" b="1" dirty="0" smtClean="0"/>
              <a:t>  </a:t>
            </a:r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/>
              <a:t>The dates must necessarily line up as</a:t>
            </a:r>
            <a:endParaRPr lang="en-US" altLang="zh-TW" sz="2800" dirty="0" smtClean="0"/>
          </a:p>
          <a:p>
            <a:pPr>
              <a:buNone/>
            </a:pPr>
            <a:endParaRPr lang="zh-TW" altLang="en-US" sz="28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7020272" y="5355581"/>
          <a:ext cx="1224136" cy="449683"/>
        </p:xfrm>
        <a:graphic>
          <a:graphicData uri="http://schemas.openxmlformats.org/presentationml/2006/ole">
            <p:oleObj spid="_x0000_s30722" name="Equation" r:id="rId3" imgW="6220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Outline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economy</a:t>
            </a:r>
          </a:p>
          <a:p>
            <a:r>
              <a:rPr lang="en-US" altLang="zh-TW" dirty="0" smtClean="0"/>
              <a:t>The traded securities</a:t>
            </a:r>
          </a:p>
          <a:p>
            <a:r>
              <a:rPr lang="en-US" altLang="zh-TW" dirty="0" smtClean="0"/>
              <a:t>Interest rates</a:t>
            </a:r>
          </a:p>
          <a:p>
            <a:r>
              <a:rPr lang="en-US" altLang="zh-TW" dirty="0" smtClean="0"/>
              <a:t>Forward contracts</a:t>
            </a:r>
          </a:p>
          <a:p>
            <a:r>
              <a:rPr lang="en-US" altLang="zh-TW" dirty="0" smtClean="0"/>
              <a:t>Futures contracts</a:t>
            </a:r>
          </a:p>
          <a:p>
            <a:r>
              <a:rPr lang="en-US" altLang="zh-TW" dirty="0" smtClean="0"/>
              <a:t>Option contracts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Forward Contracts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We denote the time </a:t>
            </a:r>
            <a:r>
              <a:rPr lang="en-US" altLang="zh-TW" i="1" dirty="0" smtClean="0"/>
              <a:t>t</a:t>
            </a:r>
            <a:r>
              <a:rPr lang="en-US" altLang="zh-TW" dirty="0" smtClean="0"/>
              <a:t> forward price of a contract with expiration date </a:t>
            </a:r>
            <a:r>
              <a:rPr lang="en-US" altLang="zh-TW" i="1" dirty="0" smtClean="0"/>
              <a:t>T</a:t>
            </a:r>
            <a:r>
              <a:rPr lang="en-US" altLang="zh-TW" i="1" baseline="-25000" dirty="0" smtClean="0"/>
              <a:t>1</a:t>
            </a:r>
            <a:r>
              <a:rPr lang="en-US" altLang="zh-TW" dirty="0" smtClean="0"/>
              <a:t> on the </a:t>
            </a:r>
            <a:r>
              <a:rPr lang="en-US" altLang="zh-TW" i="1" dirty="0" smtClean="0"/>
              <a:t>T</a:t>
            </a:r>
            <a:r>
              <a:rPr lang="en-US" altLang="zh-TW" i="1" baseline="-25000" dirty="0" smtClean="0"/>
              <a:t>2</a:t>
            </a:r>
            <a:r>
              <a:rPr lang="en-US" altLang="zh-TW" dirty="0" smtClean="0"/>
              <a:t>‑maturity </a:t>
            </a:r>
            <a:r>
              <a:rPr lang="en-US" altLang="zh-TW" dirty="0" err="1" smtClean="0"/>
              <a:t>zero‑coupon</a:t>
            </a:r>
            <a:r>
              <a:rPr lang="en-US" altLang="zh-TW" dirty="0" smtClean="0"/>
              <a:t> bond as   </a:t>
            </a:r>
            <a:r>
              <a:rPr lang="en-US" altLang="zh-TW" b="1" i="1" dirty="0" smtClean="0">
                <a:solidFill>
                  <a:srgbClr val="FF0000"/>
                </a:solidFill>
              </a:rPr>
              <a:t>F(t,T</a:t>
            </a:r>
            <a:r>
              <a:rPr lang="en-US" altLang="zh-TW" b="1" i="1" baseline="-25000" dirty="0" smtClean="0">
                <a:solidFill>
                  <a:srgbClr val="FF0000"/>
                </a:solidFill>
              </a:rPr>
              <a:t>1</a:t>
            </a:r>
            <a:r>
              <a:rPr lang="en-US" altLang="zh-TW" b="1" i="1" dirty="0" smtClean="0">
                <a:solidFill>
                  <a:srgbClr val="FF0000"/>
                </a:solidFill>
              </a:rPr>
              <a:t>:T</a:t>
            </a:r>
            <a:r>
              <a:rPr lang="en-US" altLang="zh-TW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altLang="zh-TW" b="1" i="1" dirty="0" smtClean="0">
                <a:solidFill>
                  <a:srgbClr val="FF0000"/>
                </a:solidFill>
              </a:rPr>
              <a:t>)</a:t>
            </a:r>
          </a:p>
          <a:p>
            <a:pPr lvl="1"/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b="1" dirty="0" smtClean="0"/>
              <a:t> </a:t>
            </a:r>
            <a:endParaRPr lang="en-US" altLang="zh-TW" b="1" i="1" dirty="0" smtClean="0"/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The</a:t>
            </a:r>
            <a:r>
              <a:rPr lang="en-US" altLang="zh-TW" b="1" dirty="0" smtClean="0"/>
              <a:t> </a:t>
            </a:r>
            <a:r>
              <a:rPr lang="en-US" altLang="zh-TW" b="1" i="1" dirty="0" smtClean="0">
                <a:solidFill>
                  <a:srgbClr val="FF0000"/>
                </a:solidFill>
              </a:rPr>
              <a:t>boundary </a:t>
            </a:r>
            <a:r>
              <a:rPr lang="en-US" altLang="zh-TW" b="1" i="1" dirty="0">
                <a:solidFill>
                  <a:srgbClr val="FF0000"/>
                </a:solidFill>
              </a:rPr>
              <a:t>condition </a:t>
            </a:r>
            <a:r>
              <a:rPr lang="en-US" altLang="zh-TW" i="1" dirty="0"/>
              <a:t>or</a:t>
            </a:r>
            <a:r>
              <a:rPr lang="en-US" altLang="zh-TW" b="1" i="1" dirty="0"/>
              <a:t> </a:t>
            </a:r>
            <a:r>
              <a:rPr lang="en-US" altLang="zh-TW" b="1" i="1" dirty="0">
                <a:solidFill>
                  <a:srgbClr val="FF0000"/>
                </a:solidFill>
              </a:rPr>
              <a:t>payoff </a:t>
            </a:r>
            <a:r>
              <a:rPr lang="en-US" altLang="zh-TW" dirty="0"/>
              <a:t>to the forward contract on the delivery date </a:t>
            </a:r>
            <a:r>
              <a:rPr lang="en-US" altLang="zh-TW" dirty="0" smtClean="0"/>
              <a:t>is</a:t>
            </a:r>
            <a:endParaRPr lang="zh-TW" altLang="en-US" dirty="0" smtClean="0"/>
          </a:p>
          <a:p>
            <a:pPr lvl="1">
              <a:buNone/>
            </a:pPr>
            <a:r>
              <a:rPr lang="en-US" altLang="zh-TW" b="1" dirty="0" smtClean="0"/>
              <a:t>  </a:t>
            </a:r>
          </a:p>
          <a:p>
            <a:pPr lvl="1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</a:t>
            </a:r>
            <a:endParaRPr lang="en-US" altLang="zh-TW" b="1" dirty="0"/>
          </a:p>
          <a:p>
            <a:endParaRPr lang="en-US" altLang="zh-TW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619672" y="3284984"/>
          <a:ext cx="3106390" cy="521206"/>
        </p:xfrm>
        <a:graphic>
          <a:graphicData uri="http://schemas.openxmlformats.org/presentationml/2006/ole">
            <p:oleObj spid="_x0000_s31746" name="Equation" r:id="rId3" imgW="1892160" imgH="317160" progId="Equation.DSMT4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203848" y="5229200"/>
          <a:ext cx="2952328" cy="530994"/>
        </p:xfrm>
        <a:graphic>
          <a:graphicData uri="http://schemas.openxmlformats.org/presentationml/2006/ole">
            <p:oleObj spid="_x0000_s31747" name="Equation" r:id="rId4" imgW="176508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562600"/>
            <a:ext cx="7772400" cy="1143000"/>
          </a:xfrm>
        </p:spPr>
        <p:txBody>
          <a:bodyPr/>
          <a:lstStyle/>
          <a:p>
            <a:r>
              <a:rPr lang="en-US" altLang="zh-TW" sz="2000" dirty="0">
                <a:ea typeface="新細明體" charset="-120"/>
              </a:rPr>
              <a:t>Figure 3.1:  Payoff Diagram for a Forward Contract with Delivery Date T</a:t>
            </a:r>
            <a:r>
              <a:rPr lang="en-US" altLang="zh-TW" sz="2000" baseline="-25000" dirty="0">
                <a:ea typeface="新細明體" charset="-120"/>
              </a:rPr>
              <a:t>1</a:t>
            </a:r>
            <a:r>
              <a:rPr lang="en-US" altLang="zh-TW" sz="2000" dirty="0">
                <a:ea typeface="新細明體" charset="-120"/>
              </a:rPr>
              <a:t> on a T</a:t>
            </a:r>
            <a:r>
              <a:rPr lang="en-US" altLang="zh-TW" sz="2000" baseline="-25000" dirty="0">
                <a:ea typeface="新細明體" charset="-120"/>
              </a:rPr>
              <a:t>2</a:t>
            </a:r>
            <a:r>
              <a:rPr lang="en-US" altLang="zh-TW" sz="2000" dirty="0">
                <a:ea typeface="新細明體" charset="-120"/>
              </a:rPr>
              <a:t>-maturity Zero-coupon Bond</a:t>
            </a:r>
            <a:endParaRPr lang="en-US" altLang="zh-TW" sz="4000" dirty="0">
              <a:ea typeface="新細明體" charset="-120"/>
            </a:endParaRP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V="1">
            <a:off x="1398588" y="492125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398588" y="4530725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7021513" y="4267200"/>
            <a:ext cx="1284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P(T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, T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)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773113" y="0"/>
            <a:ext cx="288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P(T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, T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) - F(t, T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: T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)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230313" y="4495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0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1905000" y="1330325"/>
            <a:ext cx="4751388" cy="4537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336925" y="4613275"/>
            <a:ext cx="152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F(t, T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: T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Futures Contracts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b="1" dirty="0" smtClean="0"/>
              <a:t> </a:t>
            </a:r>
            <a:r>
              <a:rPr lang="en-US" altLang="zh-TW" b="1" i="1" dirty="0" smtClean="0">
                <a:solidFill>
                  <a:srgbClr val="FF0000"/>
                </a:solidFill>
              </a:rPr>
              <a:t>Futures contract</a:t>
            </a:r>
            <a:r>
              <a:rPr lang="en-US" altLang="zh-TW" b="1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zh-TW" altLang="en-US" b="1" dirty="0" smtClean="0"/>
              <a:t> </a:t>
            </a:r>
            <a:r>
              <a:rPr lang="en-US" altLang="zh-TW" b="1" i="1" dirty="0" smtClean="0">
                <a:solidFill>
                  <a:srgbClr val="FF0000"/>
                </a:solidFill>
              </a:rPr>
              <a:t>futures price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zh-TW" b="1" dirty="0" smtClean="0"/>
              <a:t>   </a:t>
            </a:r>
            <a:r>
              <a:rPr lang="en-US" altLang="zh-TW" dirty="0" smtClean="0"/>
              <a:t>A given price at the time the contract is written.</a:t>
            </a:r>
          </a:p>
          <a:p>
            <a:pPr lvl="1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The </a:t>
            </a:r>
            <a:r>
              <a:rPr lang="en-US" altLang="zh-TW" dirty="0"/>
              <a:t>futures price is paid via a sequence of random and unequal installments over the contract's life.</a:t>
            </a:r>
            <a:endParaRPr lang="en-US" altLang="zh-TW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b="1" i="1" dirty="0" smtClean="0">
                <a:solidFill>
                  <a:srgbClr val="FF0000"/>
                </a:solidFill>
              </a:rPr>
              <a:t>delivery</a:t>
            </a:r>
            <a:r>
              <a:rPr lang="en-US" altLang="zh-TW" b="1" dirty="0" smtClean="0"/>
              <a:t>  </a:t>
            </a:r>
            <a:r>
              <a:rPr lang="en-US" altLang="zh-TW" dirty="0" smtClean="0"/>
              <a:t>or</a:t>
            </a:r>
            <a:r>
              <a:rPr lang="en-US" altLang="zh-TW" b="1" dirty="0" smtClean="0"/>
              <a:t>  </a:t>
            </a:r>
            <a:r>
              <a:rPr lang="en-US" altLang="zh-TW" b="1" i="1" dirty="0" smtClean="0">
                <a:solidFill>
                  <a:srgbClr val="FF0000"/>
                </a:solidFill>
              </a:rPr>
              <a:t>expiration</a:t>
            </a:r>
            <a:r>
              <a:rPr lang="en-US" altLang="zh-TW" b="1" dirty="0" smtClean="0">
                <a:solidFill>
                  <a:srgbClr val="FF0000"/>
                </a:solidFill>
              </a:rPr>
              <a:t> date</a:t>
            </a:r>
          </a:p>
          <a:p>
            <a:pPr lvl="1">
              <a:buNone/>
            </a:pPr>
            <a:r>
              <a:rPr lang="en-US" altLang="zh-TW" b="1" dirty="0" smtClean="0"/>
              <a:t>    </a:t>
            </a:r>
            <a:r>
              <a:rPr lang="en-US" altLang="zh-TW" dirty="0" smtClean="0"/>
              <a:t>a </a:t>
            </a:r>
            <a:r>
              <a:rPr lang="en-US" altLang="zh-TW" dirty="0" err="1" smtClean="0"/>
              <a:t>prespecified</a:t>
            </a:r>
            <a:r>
              <a:rPr lang="en-US" altLang="zh-TW" dirty="0" smtClean="0"/>
              <a:t> date. </a:t>
            </a:r>
            <a:r>
              <a:rPr lang="en-US" altLang="zh-TW" b="1" dirty="0" smtClean="0"/>
              <a:t> </a:t>
            </a:r>
          </a:p>
          <a:p>
            <a:pPr lvl="1">
              <a:buNone/>
            </a:pPr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The contract has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zero value </a:t>
            </a:r>
            <a:r>
              <a:rPr lang="en-US" altLang="zh-TW" dirty="0" smtClean="0"/>
              <a:t>at initiation. 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Futures Contracts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futures contracts on </a:t>
            </a:r>
            <a:r>
              <a:rPr lang="en-US" altLang="zh-TW" b="1" dirty="0" err="1" smtClean="0">
                <a:solidFill>
                  <a:srgbClr val="FF0000"/>
                </a:solidFill>
              </a:rPr>
              <a:t>zero‑coupon</a:t>
            </a:r>
            <a:r>
              <a:rPr lang="en-US" altLang="zh-TW" b="1" dirty="0" smtClean="0">
                <a:solidFill>
                  <a:srgbClr val="FF0000"/>
                </a:solidFill>
              </a:rPr>
              <a:t> bonds: </a:t>
            </a:r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the date the contract is written</a:t>
            </a:r>
            <a:r>
              <a:rPr lang="en-US" altLang="zh-TW" b="1" dirty="0" smtClean="0"/>
              <a:t> </a:t>
            </a:r>
            <a:r>
              <a:rPr lang="en-US" altLang="zh-TW" b="1" i="1" dirty="0" smtClean="0"/>
              <a:t>(</a:t>
            </a:r>
            <a:r>
              <a:rPr lang="en-US" altLang="zh-TW" b="1" i="1" dirty="0" smtClean="0">
                <a:solidFill>
                  <a:srgbClr val="FF0000"/>
                </a:solidFill>
              </a:rPr>
              <a:t>t</a:t>
            </a:r>
            <a:r>
              <a:rPr lang="en-US" altLang="zh-TW" b="1" i="1" dirty="0" smtClean="0"/>
              <a:t>)</a:t>
            </a:r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the date the </a:t>
            </a:r>
            <a:r>
              <a:rPr lang="en-US" altLang="zh-TW" dirty="0" err="1" smtClean="0"/>
              <a:t>zero‑coupon</a:t>
            </a:r>
            <a:r>
              <a:rPr lang="en-US" altLang="zh-TW" dirty="0" smtClean="0"/>
              <a:t> bond is purchased or delivered </a:t>
            </a:r>
            <a:r>
              <a:rPr lang="en-US" altLang="zh-TW" b="1" i="1" dirty="0" smtClean="0"/>
              <a:t>(</a:t>
            </a:r>
            <a:r>
              <a:rPr lang="en-US" altLang="zh-TW" b="1" i="1" dirty="0" smtClean="0">
                <a:solidFill>
                  <a:srgbClr val="FF0000"/>
                </a:solidFill>
              </a:rPr>
              <a:t>T</a:t>
            </a:r>
            <a:r>
              <a:rPr lang="en-US" altLang="zh-TW" b="1" i="1" baseline="-25000" dirty="0" smtClean="0">
                <a:solidFill>
                  <a:srgbClr val="FF0000"/>
                </a:solidFill>
              </a:rPr>
              <a:t>1</a:t>
            </a:r>
            <a:r>
              <a:rPr lang="en-US" altLang="zh-TW" b="1" i="1" dirty="0" smtClean="0"/>
              <a:t>)</a:t>
            </a:r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the maturity date of the </a:t>
            </a:r>
            <a:r>
              <a:rPr lang="en-US" altLang="zh-TW" dirty="0" err="1" smtClean="0"/>
              <a:t>zero‑coupon</a:t>
            </a:r>
            <a:r>
              <a:rPr lang="en-US" altLang="zh-TW" dirty="0" smtClean="0"/>
              <a:t> bond </a:t>
            </a:r>
            <a:r>
              <a:rPr lang="en-US" altLang="zh-TW" b="1" i="1" dirty="0" smtClean="0"/>
              <a:t>(</a:t>
            </a:r>
            <a:r>
              <a:rPr lang="en-US" altLang="zh-TW" b="1" i="1" dirty="0" smtClean="0">
                <a:solidFill>
                  <a:srgbClr val="FF0000"/>
                </a:solidFill>
              </a:rPr>
              <a:t>T</a:t>
            </a:r>
            <a:r>
              <a:rPr lang="en-US" altLang="zh-TW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altLang="zh-TW" b="1" i="1" dirty="0" smtClean="0"/>
              <a:t>)</a:t>
            </a:r>
            <a:endParaRPr lang="zh-TW" altLang="en-US" dirty="0" smtClean="0"/>
          </a:p>
          <a:p>
            <a:pPr lvl="1">
              <a:buNone/>
            </a:pPr>
            <a:r>
              <a:rPr lang="en-US" altLang="zh-TW" b="1" dirty="0"/>
              <a:t>  </a:t>
            </a:r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The dates must necessarily line up as</a:t>
            </a:r>
            <a:endParaRPr lang="en-US" altLang="zh-TW" dirty="0"/>
          </a:p>
          <a:p>
            <a:endParaRPr lang="zh-TW" alt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019925" y="5356225"/>
          <a:ext cx="1223963" cy="449263"/>
        </p:xfrm>
        <a:graphic>
          <a:graphicData uri="http://schemas.openxmlformats.org/presentationml/2006/ole">
            <p:oleObj spid="_x0000_s32770" name="Equation" r:id="rId3" imgW="6220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Futures Contracts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zh-TW" b="1" dirty="0" smtClean="0"/>
              <a:t> </a:t>
            </a:r>
            <a:r>
              <a:rPr lang="en-US" altLang="zh-TW" dirty="0" smtClean="0"/>
              <a:t>We denote the time </a:t>
            </a:r>
            <a:r>
              <a:rPr lang="en-US" altLang="zh-TW" i="1" dirty="0" smtClean="0"/>
              <a:t>t</a:t>
            </a:r>
            <a:r>
              <a:rPr lang="en-US" altLang="zh-TW" dirty="0" smtClean="0"/>
              <a:t> futures price of a contract with expiration date </a:t>
            </a:r>
            <a:r>
              <a:rPr lang="en-US" altLang="zh-TW" i="1" dirty="0" smtClean="0"/>
              <a:t>T</a:t>
            </a:r>
            <a:r>
              <a:rPr lang="en-US" altLang="zh-TW" i="1" baseline="-25000" dirty="0" smtClean="0"/>
              <a:t>1</a:t>
            </a:r>
            <a:r>
              <a:rPr lang="en-US" altLang="zh-TW" dirty="0" smtClean="0"/>
              <a:t> on the </a:t>
            </a:r>
            <a:r>
              <a:rPr lang="en-US" altLang="zh-TW" i="1" dirty="0" smtClean="0"/>
              <a:t>T</a:t>
            </a:r>
            <a:r>
              <a:rPr lang="en-US" altLang="zh-TW" i="1" baseline="-25000" dirty="0" smtClean="0"/>
              <a:t>2</a:t>
            </a:r>
            <a:r>
              <a:rPr lang="en-US" altLang="zh-TW" dirty="0" smtClean="0"/>
              <a:t>‑maturity </a:t>
            </a:r>
            <a:r>
              <a:rPr lang="en-US" altLang="zh-TW" dirty="0" err="1" smtClean="0"/>
              <a:t>zero‑coupon</a:t>
            </a:r>
            <a:r>
              <a:rPr lang="en-US" altLang="zh-TW" dirty="0" smtClean="0"/>
              <a:t> bond as</a:t>
            </a:r>
            <a:endParaRPr lang="en-US" altLang="zh-TW" i="1" dirty="0" smtClean="0">
              <a:solidFill>
                <a:srgbClr val="FF0000"/>
              </a:solidFill>
            </a:endParaRPr>
          </a:p>
          <a:p>
            <a:pPr lvl="1"/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b="1" dirty="0" smtClean="0"/>
              <a:t> </a:t>
            </a:r>
            <a:endParaRPr lang="en-US" altLang="zh-TW" b="1" i="1" dirty="0" smtClean="0"/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b="1" dirty="0" smtClean="0"/>
              <a:t> </a:t>
            </a:r>
            <a:r>
              <a:rPr lang="en-US" altLang="zh-TW" dirty="0"/>
              <a:t>The cash flow to the futures contract at time t+1 is the change in the value of the futures contract over the preceding period [t,t+1], </a:t>
            </a:r>
            <a:r>
              <a:rPr lang="en-US" altLang="zh-TW" dirty="0" err="1" smtClean="0"/>
              <a:t>i.e</a:t>
            </a:r>
            <a:endParaRPr lang="zh-TW" altLang="en-US" dirty="0" smtClean="0"/>
          </a:p>
          <a:p>
            <a:pPr lvl="1">
              <a:buNone/>
            </a:pPr>
            <a:r>
              <a:rPr lang="en-US" altLang="zh-TW" b="1" dirty="0" smtClean="0"/>
              <a:t>  </a:t>
            </a:r>
          </a:p>
          <a:p>
            <a:pPr lvl="1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</a:t>
            </a:r>
            <a:endParaRPr lang="en-US" altLang="zh-TW" b="1" dirty="0"/>
          </a:p>
          <a:p>
            <a:endParaRPr lang="en-US" altLang="zh-TW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639888" y="3284538"/>
          <a:ext cx="3065462" cy="522287"/>
        </p:xfrm>
        <a:graphic>
          <a:graphicData uri="http://schemas.openxmlformats.org/presentationml/2006/ole">
            <p:oleObj spid="_x0000_s33794" name="Equation" r:id="rId3" imgW="1866600" imgH="317160" progId="Equation.DSMT4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711450" y="2420938"/>
          <a:ext cx="1487488" cy="530225"/>
        </p:xfrm>
        <a:graphic>
          <a:graphicData uri="http://schemas.openxmlformats.org/presentationml/2006/ole">
            <p:oleObj spid="_x0000_s33795" name="Equation" r:id="rId4" imgW="888840" imgH="317160" progId="Equation.DSMT4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03119" y="5373216"/>
          <a:ext cx="3825065" cy="576064"/>
        </p:xfrm>
        <a:graphic>
          <a:graphicData uri="http://schemas.openxmlformats.org/presentationml/2006/ole">
            <p:oleObj spid="_x0000_s33796" name="Equation" r:id="rId5" imgW="210816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i="1" dirty="0"/>
              <a:t>Futures Contracts</a:t>
            </a:r>
            <a:endParaRPr lang="zh-TW" altLang="en-US" b="1" i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en-US" b="1" dirty="0" smtClean="0"/>
              <a:t> </a:t>
            </a:r>
            <a:r>
              <a:rPr lang="en-US" altLang="zh-TW" dirty="0" smtClean="0"/>
              <a:t>This payment occurs </a:t>
            </a:r>
            <a:r>
              <a:rPr lang="en-US" altLang="zh-TW" dirty="0"/>
              <a:t>at the end of every period over the futures contract’s </a:t>
            </a:r>
            <a:r>
              <a:rPr lang="en-US" altLang="zh-TW" dirty="0" smtClean="0"/>
              <a:t>life.</a:t>
            </a:r>
          </a:p>
          <a:p>
            <a:pPr lvl="1"/>
            <a:endParaRPr lang="en-US" altLang="zh-TW" b="1" dirty="0" smtClean="0"/>
          </a:p>
          <a:p>
            <a:pPr lvl="1"/>
            <a:r>
              <a:rPr lang="en-US" altLang="zh-TW" dirty="0"/>
              <a:t>This cash payment to the futures contract is called</a:t>
            </a:r>
            <a:r>
              <a:rPr lang="en-US" altLang="zh-TW" b="1" dirty="0"/>
              <a:t> </a:t>
            </a:r>
            <a:r>
              <a:rPr lang="en-US" altLang="zh-TW" b="1" i="1" dirty="0">
                <a:solidFill>
                  <a:srgbClr val="FF0000"/>
                </a:solidFill>
              </a:rPr>
              <a:t>marking to the market</a:t>
            </a:r>
            <a:r>
              <a:rPr lang="en-US" altLang="zh-TW" b="1" i="1" dirty="0"/>
              <a:t>.</a:t>
            </a:r>
            <a:endParaRPr lang="zh-TW" altLang="zh-TW" dirty="0"/>
          </a:p>
          <a:p>
            <a:pPr lvl="1"/>
            <a:endParaRPr lang="en-US" altLang="zh-TW" b="1" dirty="0" smtClean="0"/>
          </a:p>
          <a:p>
            <a:pPr lvl="1"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1026"/>
          <p:cNvGraphicFramePr>
            <a:graphicFrameLocks noChangeAspect="1"/>
          </p:cNvGraphicFramePr>
          <p:nvPr/>
        </p:nvGraphicFramePr>
        <p:xfrm>
          <a:off x="1600200" y="1676400"/>
          <a:ext cx="5802313" cy="3529013"/>
        </p:xfrm>
        <a:graphic>
          <a:graphicData uri="http://schemas.openxmlformats.org/presentationml/2006/ole">
            <p:oleObj spid="_x0000_s34818" name="Document" r:id="rId3" imgW="5799943" imgH="3527407" progId="Word.Document.8">
              <p:embed/>
            </p:oleObj>
          </a:graphicData>
        </a:graphic>
      </p:graphicFrame>
      <p:sp>
        <p:nvSpPr>
          <p:cNvPr id="35843" name="Line 1027"/>
          <p:cNvSpPr>
            <a:spLocks noChangeShapeType="1"/>
          </p:cNvSpPr>
          <p:nvPr/>
        </p:nvSpPr>
        <p:spPr bwMode="auto">
          <a:xfrm flipV="1">
            <a:off x="7391400" y="18288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Let us decide whether a long position in a forward contract is preferred to a long position in a futures contract with delivery date  on the same -maturity bond.  If the forward contract is </a:t>
            </a:r>
            <a:r>
              <a:rPr lang="en-US" altLang="zh-TW" dirty="0" smtClean="0"/>
              <a:t>preferred</a:t>
            </a:r>
            <a:r>
              <a:rPr lang="en-US" altLang="zh-TW" dirty="0"/>
              <a:t>, then the forward price should be greater than the futures price. i.e. </a:t>
            </a:r>
            <a:endParaRPr lang="zh-TW" altLang="zh-TW" dirty="0"/>
          </a:p>
          <a:p>
            <a:pPr>
              <a:buNone/>
            </a:pPr>
            <a:r>
              <a:rPr lang="en-US" altLang="zh-TW" b="1" dirty="0"/>
              <a:t> </a:t>
            </a:r>
            <a:endParaRPr lang="zh-TW" altLang="zh-TW" dirty="0"/>
          </a:p>
          <a:p>
            <a:endParaRPr lang="zh-TW" alt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267744" y="5301208"/>
          <a:ext cx="3940278" cy="648072"/>
        </p:xfrm>
        <a:graphic>
          <a:graphicData uri="http://schemas.openxmlformats.org/presentationml/2006/ole">
            <p:oleObj spid="_x0000_s35842" name="Equation" r:id="rId3" imgW="193032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en-US" altLang="zh-TW" b="1" dirty="0" smtClean="0"/>
              <a:t>IF spot rate</a:t>
            </a:r>
          </a:p>
          <a:p>
            <a:endParaRPr lang="zh-TW" altLang="zh-TW" sz="1400" dirty="0"/>
          </a:p>
          <a:p>
            <a:pPr lvl="0">
              <a:buNone/>
            </a:pPr>
            <a:r>
              <a:rPr lang="en-US" altLang="zh-TW" b="1" dirty="0" smtClean="0"/>
              <a:t>         zero-coupon </a:t>
            </a:r>
            <a:r>
              <a:rPr lang="en-US" altLang="zh-TW" b="1" dirty="0"/>
              <a:t>bond </a:t>
            </a:r>
            <a:r>
              <a:rPr lang="en-US" altLang="zh-TW" b="1" dirty="0" smtClean="0"/>
              <a:t>price    </a:t>
            </a:r>
          </a:p>
          <a:p>
            <a:pPr lvl="0">
              <a:buNone/>
            </a:pPr>
            <a:endParaRPr lang="zh-TW" altLang="zh-TW" sz="1400" dirty="0"/>
          </a:p>
          <a:p>
            <a:pPr lvl="0">
              <a:buNone/>
            </a:pPr>
            <a:r>
              <a:rPr lang="en-US" altLang="zh-TW" b="1" dirty="0" smtClean="0"/>
              <a:t>         the </a:t>
            </a:r>
            <a:r>
              <a:rPr lang="en-US" altLang="zh-TW" b="1" dirty="0"/>
              <a:t>current futures price </a:t>
            </a:r>
            <a:endParaRPr lang="zh-TW" altLang="zh-TW" dirty="0"/>
          </a:p>
          <a:p>
            <a:pPr lvl="0">
              <a:buNone/>
            </a:pPr>
            <a:r>
              <a:rPr lang="en-US" altLang="zh-TW" sz="1400" b="1" dirty="0" smtClean="0"/>
              <a:t>         </a:t>
            </a:r>
          </a:p>
          <a:p>
            <a:pPr lvl="0">
              <a:buNone/>
            </a:pPr>
            <a:r>
              <a:rPr lang="en-US" altLang="zh-TW" b="1" dirty="0" smtClean="0"/>
              <a:t>         the </a:t>
            </a:r>
            <a:r>
              <a:rPr lang="en-US" altLang="zh-TW" b="1" dirty="0"/>
              <a:t>change in the futures price is </a:t>
            </a:r>
            <a:r>
              <a:rPr lang="en-US" altLang="zh-TW" b="1" dirty="0" smtClean="0">
                <a:solidFill>
                  <a:srgbClr val="FF0000"/>
                </a:solidFill>
              </a:rPr>
              <a:t>negative</a:t>
            </a:r>
          </a:p>
          <a:p>
            <a:pPr>
              <a:buNone/>
            </a:pPr>
            <a:endParaRPr lang="en-US" altLang="zh-TW" sz="1400" dirty="0" smtClean="0"/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zh-TW" altLang="en-US" dirty="0" smtClean="0"/>
              <a:t>        </a:t>
            </a:r>
            <a:r>
              <a:rPr lang="en-US" altLang="zh-TW" b="1" dirty="0" smtClean="0"/>
              <a:t>we </a:t>
            </a:r>
            <a:r>
              <a:rPr lang="en-US" altLang="zh-TW" b="1" dirty="0"/>
              <a:t>need to </a:t>
            </a:r>
            <a:r>
              <a:rPr lang="en-US" altLang="zh-TW" b="1" dirty="0" smtClean="0"/>
              <a:t>borrow</a:t>
            </a:r>
            <a:r>
              <a:rPr lang="en-US" altLang="zh-TW" b="1" dirty="0"/>
              <a:t> cash to cover the </a:t>
            </a:r>
            <a:r>
              <a:rPr lang="zh-TW" altLang="en-US" b="1" dirty="0" smtClean="0"/>
              <a:t>      </a:t>
            </a:r>
            <a:endParaRPr lang="en-US" altLang="zh-TW" b="1" dirty="0" smtClean="0"/>
          </a:p>
          <a:p>
            <a:pPr>
              <a:buNone/>
            </a:pPr>
            <a:r>
              <a:rPr lang="zh-TW" altLang="en-US" b="1" dirty="0"/>
              <a:t> </a:t>
            </a:r>
            <a:r>
              <a:rPr lang="zh-TW" altLang="en-US" b="1" dirty="0" smtClean="0"/>
              <a:t>        </a:t>
            </a:r>
            <a:r>
              <a:rPr lang="en-US" altLang="zh-TW" b="1" dirty="0" smtClean="0"/>
              <a:t>loss, </a:t>
            </a:r>
            <a:r>
              <a:rPr lang="en-US" altLang="zh-TW" b="1" dirty="0"/>
              <a:t>and spot rates are high.</a:t>
            </a:r>
            <a:endParaRPr lang="en-US" altLang="zh-TW" dirty="0" smtClean="0"/>
          </a:p>
        </p:txBody>
      </p:sp>
      <p:sp>
        <p:nvSpPr>
          <p:cNvPr id="6" name="向右箭號 5"/>
          <p:cNvSpPr/>
          <p:nvPr/>
        </p:nvSpPr>
        <p:spPr>
          <a:xfrm>
            <a:off x="539552" y="2708920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上箭號 6"/>
          <p:cNvSpPr/>
          <p:nvPr/>
        </p:nvSpPr>
        <p:spPr>
          <a:xfrm>
            <a:off x="2987824" y="1628800"/>
            <a:ext cx="288032" cy="432048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539552" y="3501008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下箭號 8"/>
          <p:cNvSpPr/>
          <p:nvPr/>
        </p:nvSpPr>
        <p:spPr>
          <a:xfrm>
            <a:off x="5508104" y="2492896"/>
            <a:ext cx="288032" cy="432048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下箭號 9"/>
          <p:cNvSpPr/>
          <p:nvPr/>
        </p:nvSpPr>
        <p:spPr>
          <a:xfrm>
            <a:off x="5796136" y="3356992"/>
            <a:ext cx="288032" cy="432048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右箭號 10"/>
          <p:cNvSpPr/>
          <p:nvPr/>
        </p:nvSpPr>
        <p:spPr>
          <a:xfrm>
            <a:off x="539552" y="4365104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右箭號 11"/>
          <p:cNvSpPr/>
          <p:nvPr/>
        </p:nvSpPr>
        <p:spPr>
          <a:xfrm>
            <a:off x="539552" y="5085184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123728" y="548680"/>
          <a:ext cx="4806758" cy="792088"/>
        </p:xfrm>
        <a:graphic>
          <a:graphicData uri="http://schemas.openxmlformats.org/presentationml/2006/ole">
            <p:oleObj spid="_x0000_s36866" name="Equation" r:id="rId3" imgW="193032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is a negative compared to the forward contract that has no cash flow and </a:t>
            </a:r>
            <a:r>
              <a:rPr lang="en-US" altLang="zh-TW" dirty="0">
                <a:solidFill>
                  <a:srgbClr val="FF0000"/>
                </a:solidFill>
              </a:rPr>
              <a:t>an implicit borrowing rate set before rates increased</a:t>
            </a:r>
            <a:r>
              <a:rPr lang="en-US" altLang="zh-TW" b="1" dirty="0"/>
              <a:t>.</a:t>
            </a:r>
            <a:endParaRPr lang="zh-TW" altLang="en-US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124075" y="549275"/>
          <a:ext cx="4806950" cy="792163"/>
        </p:xfrm>
        <a:graphic>
          <a:graphicData uri="http://schemas.openxmlformats.org/presentationml/2006/ole">
            <p:oleObj spid="_x0000_s37890" name="Equation" r:id="rId3" imgW="193032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The Economy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r>
              <a:rPr lang="en-US" altLang="zh-TW" i="1" dirty="0" smtClean="0"/>
              <a:t>Frictionless</a:t>
            </a:r>
            <a:r>
              <a:rPr lang="zh-TW" altLang="en-US" dirty="0" smtClean="0">
                <a:latin typeface="+mj-lt"/>
              </a:rPr>
              <a:t>：</a:t>
            </a:r>
            <a:endParaRPr lang="en-US" altLang="zh-TW" dirty="0" smtClean="0">
              <a:latin typeface="+mj-lt"/>
            </a:endParaRPr>
          </a:p>
          <a:p>
            <a:pPr>
              <a:buNone/>
            </a:pPr>
            <a:r>
              <a:rPr lang="en-US" altLang="zh-TW" dirty="0">
                <a:latin typeface="+mj-lt"/>
              </a:rPr>
              <a:t> </a:t>
            </a:r>
            <a:r>
              <a:rPr lang="en-US" altLang="zh-TW" dirty="0" smtClean="0">
                <a:latin typeface="+mj-lt"/>
              </a:rPr>
              <a:t>    </a:t>
            </a:r>
            <a:r>
              <a:rPr lang="en-US" altLang="zh-TW" dirty="0" smtClean="0"/>
              <a:t>-no </a:t>
            </a:r>
            <a:r>
              <a:rPr lang="en-US" altLang="zh-TW" dirty="0"/>
              <a:t>transaction </a:t>
            </a:r>
            <a:r>
              <a:rPr lang="en-US" altLang="zh-TW" dirty="0" smtClean="0"/>
              <a:t>costs, no </a:t>
            </a:r>
            <a:r>
              <a:rPr lang="en-US" altLang="zh-TW" dirty="0"/>
              <a:t>bid/ask </a:t>
            </a:r>
            <a:r>
              <a:rPr lang="en-US" altLang="zh-TW" dirty="0" smtClean="0"/>
              <a:t>spreads, no   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restrictions on trade, no taxes</a:t>
            </a:r>
            <a:endParaRPr lang="zh-TW" altLang="zh-TW" dirty="0"/>
          </a:p>
          <a:p>
            <a:pPr>
              <a:buNone/>
            </a:pPr>
            <a:r>
              <a:rPr lang="en-US" altLang="zh-TW" dirty="0" smtClean="0"/>
              <a:t>     -If </a:t>
            </a:r>
            <a:r>
              <a:rPr lang="en-US" altLang="zh-TW" dirty="0"/>
              <a:t>these traders determine prices, then this </a:t>
            </a:r>
            <a:r>
              <a:rPr lang="en-US" altLang="zh-TW" dirty="0" smtClean="0"/>
              <a:t> 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model </a:t>
            </a:r>
            <a:r>
              <a:rPr lang="en-US" altLang="zh-TW" dirty="0"/>
              <a:t>approximates actual pricing </a:t>
            </a:r>
            <a:r>
              <a:rPr lang="en-US" altLang="zh-TW" dirty="0" smtClean="0"/>
              <a:t>and   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hedging well</a:t>
            </a:r>
            <a:endParaRPr lang="zh-TW" altLang="zh-TW" dirty="0"/>
          </a:p>
          <a:p>
            <a:pPr>
              <a:buNone/>
            </a:pPr>
            <a:r>
              <a:rPr lang="en-US" altLang="zh-TW" dirty="0" smtClean="0"/>
              <a:t>     -frictionless </a:t>
            </a:r>
            <a:r>
              <a:rPr lang="en-US" altLang="zh-TW" dirty="0"/>
              <a:t>markets </a:t>
            </a:r>
            <a:r>
              <a:rPr lang="en-US" altLang="zh-TW" dirty="0" err="1" smtClean="0"/>
              <a:t>v.s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friction‑filled</a:t>
            </a:r>
            <a:r>
              <a:rPr lang="en-US" altLang="zh-TW" dirty="0" smtClean="0"/>
              <a:t> markets</a:t>
            </a:r>
            <a:endParaRPr lang="zh-TW" altLang="zh-TW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en-US" altLang="zh-TW" b="1" dirty="0" smtClean="0"/>
              <a:t>IF spot rate</a:t>
            </a:r>
          </a:p>
          <a:p>
            <a:endParaRPr lang="zh-TW" altLang="zh-TW" sz="1400" dirty="0"/>
          </a:p>
          <a:p>
            <a:pPr lvl="0">
              <a:buNone/>
            </a:pPr>
            <a:r>
              <a:rPr lang="en-US" altLang="zh-TW" b="1" dirty="0" smtClean="0"/>
              <a:t>         zero-coupon </a:t>
            </a:r>
            <a:r>
              <a:rPr lang="en-US" altLang="zh-TW" b="1" dirty="0"/>
              <a:t>bond </a:t>
            </a:r>
            <a:r>
              <a:rPr lang="en-US" altLang="zh-TW" b="1" dirty="0" smtClean="0"/>
              <a:t>price    </a:t>
            </a:r>
          </a:p>
          <a:p>
            <a:pPr lvl="0">
              <a:buNone/>
            </a:pPr>
            <a:endParaRPr lang="zh-TW" altLang="zh-TW" sz="1400" dirty="0"/>
          </a:p>
          <a:p>
            <a:pPr lvl="0">
              <a:buNone/>
            </a:pPr>
            <a:r>
              <a:rPr lang="en-US" altLang="zh-TW" b="1" dirty="0" smtClean="0"/>
              <a:t>         the </a:t>
            </a:r>
            <a:r>
              <a:rPr lang="en-US" altLang="zh-TW" b="1" dirty="0"/>
              <a:t>current futures price </a:t>
            </a:r>
            <a:endParaRPr lang="zh-TW" altLang="zh-TW" dirty="0"/>
          </a:p>
          <a:p>
            <a:pPr lvl="0">
              <a:buNone/>
            </a:pPr>
            <a:r>
              <a:rPr lang="en-US" altLang="zh-TW" sz="1400" b="1" dirty="0" smtClean="0"/>
              <a:t>         </a:t>
            </a:r>
          </a:p>
          <a:p>
            <a:pPr lvl="0">
              <a:buNone/>
            </a:pPr>
            <a:r>
              <a:rPr lang="en-US" altLang="zh-TW" b="1" dirty="0" smtClean="0"/>
              <a:t>         the </a:t>
            </a:r>
            <a:r>
              <a:rPr lang="en-US" altLang="zh-TW" b="1" dirty="0"/>
              <a:t>change in the futures price is </a:t>
            </a:r>
            <a:r>
              <a:rPr lang="en-US" altLang="zh-TW" b="1" dirty="0" smtClean="0">
                <a:solidFill>
                  <a:srgbClr val="FF0000"/>
                </a:solidFill>
              </a:rPr>
              <a:t>positive</a:t>
            </a:r>
          </a:p>
          <a:p>
            <a:pPr>
              <a:buNone/>
            </a:pPr>
            <a:endParaRPr lang="en-US" altLang="zh-TW" sz="1400" dirty="0" smtClean="0"/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zh-TW" altLang="en-US" dirty="0" smtClean="0"/>
              <a:t>        </a:t>
            </a:r>
            <a:r>
              <a:rPr lang="en-US" altLang="zh-TW" b="1" dirty="0" smtClean="0"/>
              <a:t>after </a:t>
            </a:r>
            <a:r>
              <a:rPr lang="en-US" altLang="zh-TW" b="1" dirty="0"/>
              <a:t>getting this cash profit, we need to </a:t>
            </a:r>
            <a:endParaRPr lang="en-US" altLang="zh-TW" b="1" dirty="0" smtClean="0"/>
          </a:p>
          <a:p>
            <a:pPr>
              <a:buNone/>
            </a:pPr>
            <a:r>
              <a:rPr lang="zh-TW" altLang="en-US" b="1" dirty="0"/>
              <a:t> </a:t>
            </a:r>
            <a:r>
              <a:rPr lang="zh-TW" altLang="en-US" b="1" dirty="0" smtClean="0"/>
              <a:t>        </a:t>
            </a:r>
            <a:r>
              <a:rPr lang="en-US" altLang="zh-TW" b="1" dirty="0" smtClean="0"/>
              <a:t>invest </a:t>
            </a:r>
            <a:r>
              <a:rPr lang="en-US" altLang="zh-TW" b="1" dirty="0"/>
              <a:t>it and spot rates are low.</a:t>
            </a:r>
            <a:endParaRPr lang="en-US" altLang="zh-TW" dirty="0" smtClean="0"/>
          </a:p>
        </p:txBody>
      </p:sp>
      <p:sp>
        <p:nvSpPr>
          <p:cNvPr id="6" name="向右箭號 5"/>
          <p:cNvSpPr/>
          <p:nvPr/>
        </p:nvSpPr>
        <p:spPr>
          <a:xfrm>
            <a:off x="539552" y="2708920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上箭號 6"/>
          <p:cNvSpPr/>
          <p:nvPr/>
        </p:nvSpPr>
        <p:spPr>
          <a:xfrm>
            <a:off x="5580112" y="2564904"/>
            <a:ext cx="288032" cy="432048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539552" y="3501008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下箭號 8"/>
          <p:cNvSpPr/>
          <p:nvPr/>
        </p:nvSpPr>
        <p:spPr>
          <a:xfrm>
            <a:off x="2987824" y="1700808"/>
            <a:ext cx="288032" cy="432048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右箭號 10"/>
          <p:cNvSpPr/>
          <p:nvPr/>
        </p:nvSpPr>
        <p:spPr>
          <a:xfrm>
            <a:off x="539552" y="4365104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右箭號 11"/>
          <p:cNvSpPr/>
          <p:nvPr/>
        </p:nvSpPr>
        <p:spPr>
          <a:xfrm>
            <a:off x="539552" y="5085184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向上箭號 12"/>
          <p:cNvSpPr/>
          <p:nvPr/>
        </p:nvSpPr>
        <p:spPr>
          <a:xfrm>
            <a:off x="5796136" y="3356992"/>
            <a:ext cx="288032" cy="432048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2124075" y="549275"/>
          <a:ext cx="4806950" cy="792163"/>
        </p:xfrm>
        <a:graphic>
          <a:graphicData uri="http://schemas.openxmlformats.org/presentationml/2006/ole">
            <p:oleObj spid="_x0000_s38914" name="Equation" r:id="rId3" imgW="193032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is a negative compared to the forward contract that has no cash flow and </a:t>
            </a:r>
            <a:r>
              <a:rPr lang="en-US" altLang="zh-TW" dirty="0">
                <a:solidFill>
                  <a:srgbClr val="FF0000"/>
                </a:solidFill>
              </a:rPr>
              <a:t>an implicit investment rate set before rates decreased</a:t>
            </a:r>
            <a:r>
              <a:rPr lang="en-US" altLang="zh-TW" b="1" dirty="0"/>
              <a:t>.</a:t>
            </a:r>
            <a:endParaRPr lang="zh-TW" altLang="en-US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2124075" y="549275"/>
          <a:ext cx="4806950" cy="792163"/>
        </p:xfrm>
        <a:graphic>
          <a:graphicData uri="http://schemas.openxmlformats.org/presentationml/2006/ole">
            <p:oleObj spid="_x0000_s39938" name="Equation" r:id="rId3" imgW="193032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Option Contracts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b="1" dirty="0"/>
              <a:t>A </a:t>
            </a:r>
            <a:r>
              <a:rPr lang="en-US" altLang="zh-TW" b="1" i="1" dirty="0">
                <a:solidFill>
                  <a:srgbClr val="FF0000"/>
                </a:solidFill>
              </a:rPr>
              <a:t>call option </a:t>
            </a:r>
            <a:r>
              <a:rPr lang="en-US" altLang="zh-TW" dirty="0"/>
              <a:t>of the</a:t>
            </a:r>
            <a:r>
              <a:rPr lang="en-US" altLang="zh-TW" b="1" dirty="0"/>
              <a:t> </a:t>
            </a:r>
            <a:r>
              <a:rPr lang="en-US" altLang="zh-TW" b="1" i="1" dirty="0" smtClean="0">
                <a:solidFill>
                  <a:srgbClr val="FF0000"/>
                </a:solidFill>
              </a:rPr>
              <a:t>European</a:t>
            </a:r>
          </a:p>
          <a:p>
            <a:pPr>
              <a:buNone/>
            </a:pPr>
            <a:r>
              <a:rPr lang="en-US" altLang="zh-TW" b="1" dirty="0" smtClean="0"/>
              <a:t>	</a:t>
            </a:r>
            <a:r>
              <a:rPr lang="en-US" altLang="zh-TW" sz="2800" dirty="0" smtClean="0"/>
              <a:t>a </a:t>
            </a:r>
            <a:r>
              <a:rPr lang="en-US" altLang="zh-TW" sz="2800" dirty="0"/>
              <a:t>financial security that gives its owner the right </a:t>
            </a:r>
            <a:r>
              <a:rPr lang="en-US" altLang="zh-TW" sz="2800" dirty="0" smtClean="0"/>
              <a:t>to </a:t>
            </a:r>
            <a:r>
              <a:rPr lang="en-US" altLang="zh-TW" sz="2800" b="1" dirty="0">
                <a:solidFill>
                  <a:srgbClr val="00B050"/>
                </a:solidFill>
              </a:rPr>
              <a:t>purchase</a:t>
            </a:r>
            <a:r>
              <a:rPr lang="en-US" altLang="zh-TW" sz="2800" b="1" dirty="0"/>
              <a:t> </a:t>
            </a:r>
            <a:r>
              <a:rPr lang="en-US" altLang="zh-TW" sz="2800" dirty="0" smtClean="0"/>
              <a:t>a </a:t>
            </a:r>
            <a:r>
              <a:rPr lang="en-US" altLang="zh-TW" sz="2800" dirty="0"/>
              <a:t>commodity at a </a:t>
            </a:r>
            <a:r>
              <a:rPr lang="en-US" altLang="zh-TW" sz="2800" dirty="0" err="1"/>
              <a:t>prespecified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price </a:t>
            </a:r>
            <a:r>
              <a:rPr lang="en-US" altLang="zh-TW" sz="2800" b="1" dirty="0" smtClean="0"/>
              <a:t>(</a:t>
            </a:r>
            <a:r>
              <a:rPr lang="en-US" altLang="zh-TW" sz="2800" b="1" i="1" dirty="0">
                <a:solidFill>
                  <a:srgbClr val="FF0000"/>
                </a:solidFill>
              </a:rPr>
              <a:t>strike price </a:t>
            </a:r>
            <a:r>
              <a:rPr lang="en-US" altLang="zh-TW" sz="2800" i="1" dirty="0"/>
              <a:t>or</a:t>
            </a:r>
            <a:r>
              <a:rPr lang="en-US" altLang="zh-TW" sz="2800" b="1" i="1" dirty="0"/>
              <a:t> </a:t>
            </a:r>
            <a:r>
              <a:rPr lang="en-US" altLang="zh-TW" sz="2800" b="1" i="1" dirty="0">
                <a:solidFill>
                  <a:srgbClr val="FF0000"/>
                </a:solidFill>
              </a:rPr>
              <a:t>exercise price</a:t>
            </a:r>
            <a:r>
              <a:rPr lang="en-US" altLang="zh-TW" sz="2800" b="1" dirty="0" smtClean="0"/>
              <a:t>) </a:t>
            </a:r>
            <a:r>
              <a:rPr lang="en-US" altLang="zh-TW" sz="2800" dirty="0" smtClean="0"/>
              <a:t>and </a:t>
            </a:r>
            <a:r>
              <a:rPr lang="en-US" altLang="zh-TW" sz="2800" dirty="0"/>
              <a:t>at a predetermined </a:t>
            </a:r>
            <a:r>
              <a:rPr lang="en-US" altLang="zh-TW" sz="2800" dirty="0" smtClean="0"/>
              <a:t>date</a:t>
            </a:r>
            <a:r>
              <a:rPr lang="en-US" altLang="zh-TW" sz="2800" b="1" dirty="0" smtClean="0"/>
              <a:t>(</a:t>
            </a:r>
            <a:r>
              <a:rPr lang="en-US" altLang="zh-TW" sz="2800" b="1" i="1" dirty="0">
                <a:solidFill>
                  <a:srgbClr val="FF0000"/>
                </a:solidFill>
              </a:rPr>
              <a:t>maturity date</a:t>
            </a:r>
            <a:r>
              <a:rPr lang="en-US" altLang="zh-TW" sz="2800" b="1" i="1" dirty="0"/>
              <a:t> </a:t>
            </a:r>
            <a:r>
              <a:rPr lang="en-US" altLang="zh-TW" sz="2800" i="1" dirty="0"/>
              <a:t>or </a:t>
            </a:r>
            <a:r>
              <a:rPr lang="en-US" altLang="zh-TW" sz="2800" b="1" i="1" dirty="0">
                <a:solidFill>
                  <a:srgbClr val="FF0000"/>
                </a:solidFill>
              </a:rPr>
              <a:t>expiration </a:t>
            </a:r>
            <a:r>
              <a:rPr lang="en-US" altLang="zh-TW" sz="2800" b="1" i="1" dirty="0" smtClean="0">
                <a:solidFill>
                  <a:srgbClr val="FF0000"/>
                </a:solidFill>
              </a:rPr>
              <a:t>date</a:t>
            </a:r>
            <a:r>
              <a:rPr lang="en-US" altLang="zh-TW" sz="2800" b="1" dirty="0" smtClean="0"/>
              <a:t>).</a:t>
            </a:r>
          </a:p>
          <a:p>
            <a:pPr>
              <a:buNone/>
            </a:pPr>
            <a:endParaRPr lang="en-US" altLang="zh-TW" sz="1200" b="1" dirty="0" smtClean="0"/>
          </a:p>
          <a:p>
            <a:r>
              <a:rPr lang="en-US" altLang="zh-TW" b="1" dirty="0" smtClean="0"/>
              <a:t>A </a:t>
            </a:r>
            <a:r>
              <a:rPr lang="en-US" altLang="zh-TW" b="1" i="1" dirty="0" smtClean="0">
                <a:solidFill>
                  <a:srgbClr val="FF0000"/>
                </a:solidFill>
              </a:rPr>
              <a:t>call </a:t>
            </a:r>
            <a:r>
              <a:rPr lang="en-US" altLang="zh-TW" b="1" i="1" dirty="0">
                <a:solidFill>
                  <a:srgbClr val="FF0000"/>
                </a:solidFill>
              </a:rPr>
              <a:t>option </a:t>
            </a:r>
            <a:r>
              <a:rPr lang="en-US" altLang="zh-TW" dirty="0"/>
              <a:t>of the </a:t>
            </a:r>
            <a:r>
              <a:rPr lang="en-US" altLang="zh-TW" b="1" i="1" dirty="0" smtClean="0">
                <a:solidFill>
                  <a:srgbClr val="FF0000"/>
                </a:solidFill>
              </a:rPr>
              <a:t>American</a:t>
            </a:r>
          </a:p>
          <a:p>
            <a:pPr>
              <a:buNone/>
            </a:pPr>
            <a:r>
              <a:rPr lang="en-US" altLang="zh-TW" b="1" dirty="0" smtClean="0"/>
              <a:t>    </a:t>
            </a:r>
            <a:r>
              <a:rPr lang="en-US" altLang="zh-TW" sz="2800" dirty="0" smtClean="0"/>
              <a:t>it </a:t>
            </a:r>
            <a:r>
              <a:rPr lang="en-US" altLang="zh-TW" sz="2800" dirty="0"/>
              <a:t>allows the purchase decision to be made at any time from the date the contract is written until the maturity date.</a:t>
            </a:r>
            <a:endParaRPr lang="en-US" altLang="zh-TW" sz="2800" i="1" dirty="0" smtClean="0"/>
          </a:p>
          <a:p>
            <a:endParaRPr lang="en-US" altLang="zh-TW" sz="2800" b="1" i="1" dirty="0"/>
          </a:p>
          <a:p>
            <a:endParaRPr lang="en-US" altLang="zh-TW" sz="2800" b="1" i="1" dirty="0" smtClean="0"/>
          </a:p>
          <a:p>
            <a:endParaRPr lang="en-US" altLang="zh-TW" sz="2800" b="1" dirty="0" smtClean="0"/>
          </a:p>
          <a:p>
            <a:pPr>
              <a:buNone/>
            </a:pPr>
            <a:endParaRPr lang="zh-TW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Option Contracts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b="1" dirty="0"/>
              <a:t>A </a:t>
            </a:r>
            <a:r>
              <a:rPr lang="en-US" altLang="zh-TW" b="1" i="1" dirty="0" smtClean="0">
                <a:solidFill>
                  <a:srgbClr val="FF0000"/>
                </a:solidFill>
              </a:rPr>
              <a:t>put option </a:t>
            </a:r>
            <a:r>
              <a:rPr lang="en-US" altLang="zh-TW" dirty="0"/>
              <a:t>of the </a:t>
            </a:r>
            <a:r>
              <a:rPr lang="en-US" altLang="zh-TW" b="1" i="1" dirty="0" smtClean="0">
                <a:solidFill>
                  <a:srgbClr val="FF0000"/>
                </a:solidFill>
              </a:rPr>
              <a:t>European</a:t>
            </a:r>
          </a:p>
          <a:p>
            <a:pPr>
              <a:buNone/>
            </a:pPr>
            <a:r>
              <a:rPr lang="en-US" altLang="zh-TW" b="1" dirty="0" smtClean="0"/>
              <a:t>	</a:t>
            </a:r>
            <a:r>
              <a:rPr lang="en-US" altLang="zh-TW" sz="2800" dirty="0" smtClean="0"/>
              <a:t>a </a:t>
            </a:r>
            <a:r>
              <a:rPr lang="en-US" altLang="zh-TW" sz="2800" dirty="0"/>
              <a:t>financial security that gives its owner the right </a:t>
            </a:r>
            <a:r>
              <a:rPr lang="en-US" altLang="zh-TW" sz="2800" dirty="0" smtClean="0"/>
              <a:t>to </a:t>
            </a:r>
            <a:r>
              <a:rPr lang="en-US" altLang="zh-TW" sz="2800" b="1" dirty="0" smtClean="0">
                <a:solidFill>
                  <a:srgbClr val="00B050"/>
                </a:solidFill>
              </a:rPr>
              <a:t>sell</a:t>
            </a:r>
            <a:r>
              <a:rPr lang="en-US" altLang="zh-TW" sz="2800" b="1" dirty="0" smtClean="0"/>
              <a:t> </a:t>
            </a:r>
            <a:r>
              <a:rPr lang="en-US" altLang="zh-TW" sz="2800" dirty="0" smtClean="0"/>
              <a:t>a </a:t>
            </a:r>
            <a:r>
              <a:rPr lang="en-US" altLang="zh-TW" sz="2800" dirty="0"/>
              <a:t>commodity at a </a:t>
            </a:r>
            <a:r>
              <a:rPr lang="en-US" altLang="zh-TW" sz="2800" dirty="0" err="1"/>
              <a:t>prespecified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price </a:t>
            </a:r>
            <a:r>
              <a:rPr lang="en-US" altLang="zh-TW" sz="2800" b="1" dirty="0" smtClean="0"/>
              <a:t>(</a:t>
            </a:r>
            <a:r>
              <a:rPr lang="en-US" altLang="zh-TW" sz="2800" b="1" i="1" dirty="0">
                <a:solidFill>
                  <a:srgbClr val="FF0000"/>
                </a:solidFill>
              </a:rPr>
              <a:t>strike price </a:t>
            </a:r>
            <a:r>
              <a:rPr lang="en-US" altLang="zh-TW" sz="2800" i="1" dirty="0"/>
              <a:t>or</a:t>
            </a:r>
            <a:r>
              <a:rPr lang="en-US" altLang="zh-TW" sz="2800" b="1" i="1" dirty="0"/>
              <a:t> </a:t>
            </a:r>
            <a:r>
              <a:rPr lang="en-US" altLang="zh-TW" sz="2800" b="1" i="1" dirty="0">
                <a:solidFill>
                  <a:srgbClr val="FF0000"/>
                </a:solidFill>
              </a:rPr>
              <a:t>exercise price</a:t>
            </a:r>
            <a:r>
              <a:rPr lang="en-US" altLang="zh-TW" sz="2800" b="1" dirty="0" smtClean="0"/>
              <a:t>) </a:t>
            </a:r>
            <a:r>
              <a:rPr lang="en-US" altLang="zh-TW" sz="2800" dirty="0" smtClean="0"/>
              <a:t>and </a:t>
            </a:r>
            <a:r>
              <a:rPr lang="en-US" altLang="zh-TW" sz="2800" dirty="0"/>
              <a:t>at a predetermined </a:t>
            </a:r>
            <a:r>
              <a:rPr lang="en-US" altLang="zh-TW" sz="2800" dirty="0" smtClean="0"/>
              <a:t>date</a:t>
            </a:r>
            <a:r>
              <a:rPr lang="en-US" altLang="zh-TW" sz="2800" b="1" dirty="0" smtClean="0"/>
              <a:t>(</a:t>
            </a:r>
            <a:r>
              <a:rPr lang="en-US" altLang="zh-TW" sz="2800" b="1" i="1" dirty="0">
                <a:solidFill>
                  <a:srgbClr val="FF0000"/>
                </a:solidFill>
              </a:rPr>
              <a:t>maturity date</a:t>
            </a:r>
            <a:r>
              <a:rPr lang="en-US" altLang="zh-TW" sz="2800" b="1" i="1" dirty="0"/>
              <a:t> </a:t>
            </a:r>
            <a:r>
              <a:rPr lang="en-US" altLang="zh-TW" sz="2800" i="1" dirty="0"/>
              <a:t>or </a:t>
            </a:r>
            <a:r>
              <a:rPr lang="en-US" altLang="zh-TW" sz="2800" b="1" i="1" dirty="0">
                <a:solidFill>
                  <a:srgbClr val="FF0000"/>
                </a:solidFill>
              </a:rPr>
              <a:t>expiration </a:t>
            </a:r>
            <a:r>
              <a:rPr lang="en-US" altLang="zh-TW" sz="2800" b="1" i="1" dirty="0" smtClean="0">
                <a:solidFill>
                  <a:srgbClr val="FF0000"/>
                </a:solidFill>
              </a:rPr>
              <a:t>date</a:t>
            </a:r>
            <a:r>
              <a:rPr lang="en-US" altLang="zh-TW" sz="2800" b="1" dirty="0" smtClean="0"/>
              <a:t>).</a:t>
            </a:r>
          </a:p>
          <a:p>
            <a:pPr>
              <a:buNone/>
            </a:pPr>
            <a:endParaRPr lang="en-US" altLang="zh-TW" sz="1200" b="1" dirty="0" smtClean="0"/>
          </a:p>
          <a:p>
            <a:r>
              <a:rPr lang="en-US" altLang="zh-TW" b="1" dirty="0" smtClean="0"/>
              <a:t>A </a:t>
            </a:r>
            <a:r>
              <a:rPr lang="en-US" altLang="zh-TW" b="1" i="1" dirty="0" smtClean="0">
                <a:solidFill>
                  <a:srgbClr val="FF0000"/>
                </a:solidFill>
              </a:rPr>
              <a:t>put option </a:t>
            </a:r>
            <a:r>
              <a:rPr lang="en-US" altLang="zh-TW" dirty="0" smtClean="0"/>
              <a:t>of </a:t>
            </a:r>
            <a:r>
              <a:rPr lang="en-US" altLang="zh-TW" dirty="0"/>
              <a:t>the </a:t>
            </a:r>
            <a:r>
              <a:rPr lang="en-US" altLang="zh-TW" b="1" i="1" dirty="0" smtClean="0">
                <a:solidFill>
                  <a:srgbClr val="FF0000"/>
                </a:solidFill>
              </a:rPr>
              <a:t>American</a:t>
            </a:r>
          </a:p>
          <a:p>
            <a:pPr>
              <a:buNone/>
            </a:pPr>
            <a:r>
              <a:rPr lang="en-US" altLang="zh-TW" b="1" dirty="0" smtClean="0"/>
              <a:t>    </a:t>
            </a:r>
            <a:r>
              <a:rPr lang="en-US" altLang="zh-TW" sz="2800" dirty="0" smtClean="0"/>
              <a:t>it </a:t>
            </a:r>
            <a:r>
              <a:rPr lang="en-US" altLang="zh-TW" sz="2800" dirty="0"/>
              <a:t>allows the </a:t>
            </a:r>
            <a:r>
              <a:rPr lang="en-US" altLang="zh-TW" sz="2800" dirty="0" smtClean="0"/>
              <a:t>sell </a:t>
            </a:r>
            <a:r>
              <a:rPr lang="en-US" altLang="zh-TW" sz="2800" dirty="0"/>
              <a:t>decision to be made at any time from the date the contract is written until the maturity date</a:t>
            </a:r>
            <a:r>
              <a:rPr lang="en-US" altLang="zh-TW" sz="2800" b="1" dirty="0"/>
              <a:t>.</a:t>
            </a:r>
            <a:endParaRPr lang="en-US" altLang="zh-TW" sz="2800" b="1" i="1" dirty="0" smtClean="0"/>
          </a:p>
          <a:p>
            <a:endParaRPr lang="en-US" altLang="zh-TW" sz="2800" b="1" i="1" dirty="0"/>
          </a:p>
          <a:p>
            <a:endParaRPr lang="en-US" altLang="zh-TW" sz="2800" b="1" i="1" dirty="0" smtClean="0"/>
          </a:p>
          <a:p>
            <a:endParaRPr lang="en-US" altLang="zh-TW" sz="2800" b="1" dirty="0" smtClean="0"/>
          </a:p>
          <a:p>
            <a:pPr>
              <a:buNone/>
            </a:pPr>
            <a:endParaRPr lang="zh-TW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Option Contracts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European call option with </a:t>
            </a:r>
            <a:r>
              <a:rPr lang="en-US" altLang="zh-TW" b="1" dirty="0">
                <a:solidFill>
                  <a:srgbClr val="FF0000"/>
                </a:solidFill>
              </a:rPr>
              <a:t>strike price K </a:t>
            </a:r>
            <a:r>
              <a:rPr lang="en-US" altLang="zh-TW" dirty="0"/>
              <a:t>and</a:t>
            </a:r>
            <a:r>
              <a:rPr lang="en-US" altLang="zh-TW" b="1" dirty="0"/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maturity date </a:t>
            </a:r>
            <a:r>
              <a:rPr lang="en-US" altLang="zh-TW" b="1" dirty="0" smtClean="0">
                <a:solidFill>
                  <a:srgbClr val="FF0000"/>
                </a:solidFill>
              </a:rPr>
              <a:t>             </a:t>
            </a:r>
            <a:r>
              <a:rPr lang="en-US" altLang="zh-TW" dirty="0" smtClean="0"/>
              <a:t>written </a:t>
            </a:r>
            <a:r>
              <a:rPr lang="en-US" altLang="zh-TW" dirty="0"/>
              <a:t>on this zero-coupon bond.  Its time t price is denoted </a:t>
            </a:r>
            <a:endParaRPr lang="en-US" altLang="zh-TW" dirty="0" smtClean="0"/>
          </a:p>
          <a:p>
            <a:endParaRPr lang="en-US" altLang="zh-TW" b="1" dirty="0"/>
          </a:p>
          <a:p>
            <a:endParaRPr lang="en-US" altLang="zh-TW" dirty="0" smtClean="0">
              <a:ea typeface="新細明體" charset="-120"/>
            </a:endParaRPr>
          </a:p>
          <a:p>
            <a:r>
              <a:rPr lang="en-US" altLang="zh-TW" dirty="0" smtClean="0"/>
              <a:t>At maturity its payoff is:</a:t>
            </a:r>
            <a:endParaRPr lang="en-US" altLang="zh-TW" dirty="0" smtClean="0">
              <a:ea typeface="新細明體" charset="-120"/>
            </a:endParaRPr>
          </a:p>
          <a:p>
            <a:pPr>
              <a:buNone/>
            </a:pPr>
            <a:r>
              <a:rPr lang="en-US" altLang="zh-TW" dirty="0" smtClean="0">
                <a:ea typeface="新細明體" charset="-120"/>
              </a:rPr>
              <a:t>		C(T</a:t>
            </a:r>
            <a:r>
              <a:rPr lang="en-US" altLang="zh-TW" baseline="-25000" dirty="0" smtClean="0">
                <a:ea typeface="新細明體" charset="-120"/>
              </a:rPr>
              <a:t>1</a:t>
            </a:r>
            <a:r>
              <a:rPr lang="en-US" altLang="zh-TW" dirty="0" smtClean="0">
                <a:ea typeface="新細明體" charset="-120"/>
              </a:rPr>
              <a:t>, T</a:t>
            </a:r>
            <a:r>
              <a:rPr lang="en-US" altLang="zh-TW" baseline="-25000" dirty="0" smtClean="0">
                <a:ea typeface="新細明體" charset="-120"/>
              </a:rPr>
              <a:t>1</a:t>
            </a:r>
            <a:r>
              <a:rPr lang="en-US" altLang="zh-TW" dirty="0" smtClean="0">
                <a:ea typeface="新細明體" charset="-120"/>
              </a:rPr>
              <a:t>, K: T</a:t>
            </a:r>
            <a:r>
              <a:rPr lang="en-US" altLang="zh-TW" baseline="-25000" dirty="0" smtClean="0">
                <a:ea typeface="新細明體" charset="-120"/>
              </a:rPr>
              <a:t>2</a:t>
            </a:r>
            <a:r>
              <a:rPr lang="en-US" altLang="zh-TW" dirty="0" smtClean="0">
                <a:ea typeface="新細明體" charset="-120"/>
              </a:rPr>
              <a:t>) = max [P(T</a:t>
            </a:r>
            <a:r>
              <a:rPr lang="en-US" altLang="zh-TW" baseline="-25000" dirty="0" smtClean="0">
                <a:ea typeface="新細明體" charset="-120"/>
              </a:rPr>
              <a:t>1</a:t>
            </a:r>
            <a:r>
              <a:rPr lang="en-US" altLang="zh-TW" dirty="0" smtClean="0">
                <a:ea typeface="新細明體" charset="-120"/>
              </a:rPr>
              <a:t>, T</a:t>
            </a:r>
            <a:r>
              <a:rPr lang="en-US" altLang="zh-TW" baseline="-25000" dirty="0" smtClean="0">
                <a:ea typeface="新細明體" charset="-120"/>
              </a:rPr>
              <a:t>2</a:t>
            </a:r>
            <a:r>
              <a:rPr lang="en-US" altLang="zh-TW" dirty="0" smtClean="0">
                <a:ea typeface="新細明體" charset="-120"/>
              </a:rPr>
              <a:t>) - K, 0]</a:t>
            </a:r>
          </a:p>
          <a:p>
            <a:pPr>
              <a:buNone/>
            </a:pPr>
            <a:endParaRPr lang="en-US" altLang="zh-TW" b="1" dirty="0" smtClean="0"/>
          </a:p>
          <a:p>
            <a:pPr>
              <a:buNone/>
            </a:pPr>
            <a:endParaRPr lang="zh-TW" altLang="en-US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290258" y="2204864"/>
          <a:ext cx="1209734" cy="432049"/>
        </p:xfrm>
        <a:graphic>
          <a:graphicData uri="http://schemas.openxmlformats.org/presentationml/2006/ole">
            <p:oleObj spid="_x0000_s40962" name="Equation" r:id="rId3" imgW="571320" imgH="304560" progId="Equation.DSMT4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059832" y="3212976"/>
          <a:ext cx="2050787" cy="576064"/>
        </p:xfrm>
        <a:graphic>
          <a:graphicData uri="http://schemas.openxmlformats.org/presentationml/2006/ole">
            <p:oleObj spid="_x0000_s40963" name="Equation" r:id="rId4" imgW="113004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2E12-86D3-4C35-BD93-C1AF527335DA}" type="slidenum">
              <a:rPr lang="en-US" altLang="zh-TW"/>
              <a:pPr/>
              <a:t>35</a:t>
            </a:fld>
            <a:endParaRPr lang="en-US" altLang="zh-TW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638800"/>
            <a:ext cx="7772400" cy="1143000"/>
          </a:xfrm>
        </p:spPr>
        <p:txBody>
          <a:bodyPr/>
          <a:lstStyle/>
          <a:p>
            <a:r>
              <a:rPr lang="en-US" altLang="zh-TW" sz="2000">
                <a:ea typeface="新細明體" charset="-120"/>
              </a:rPr>
              <a:t>Figure 3.2:  Payoff Diagram for a European Call Option on the T</a:t>
            </a:r>
            <a:r>
              <a:rPr lang="en-US" altLang="zh-TW" sz="2000" baseline="-25000">
                <a:ea typeface="新細明體" charset="-120"/>
              </a:rPr>
              <a:t>2</a:t>
            </a:r>
            <a:r>
              <a:rPr lang="en-US" altLang="zh-TW" sz="2000">
                <a:ea typeface="新細明體" charset="-120"/>
              </a:rPr>
              <a:t>-maturity Zero-coupon Bond with Strike K and Expiration Date T</a:t>
            </a:r>
            <a:r>
              <a:rPr lang="en-US" altLang="zh-TW" sz="2000" baseline="-25000">
                <a:ea typeface="新細明體" charset="-120"/>
              </a:rPr>
              <a:t>1</a:t>
            </a:r>
            <a:endParaRPr lang="en-US" altLang="zh-TW" sz="4000">
              <a:ea typeface="新細明體" charset="-120"/>
            </a:endParaRP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1474788" y="50292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V="1">
            <a:off x="1474788" y="6096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677" name="Freeform 5"/>
          <p:cNvSpPr>
            <a:spLocks/>
          </p:cNvSpPr>
          <p:nvPr/>
        </p:nvSpPr>
        <p:spPr bwMode="auto">
          <a:xfrm>
            <a:off x="1474788" y="2438400"/>
            <a:ext cx="4495800" cy="2514600"/>
          </a:xfrm>
          <a:custGeom>
            <a:avLst/>
            <a:gdLst/>
            <a:ahLst/>
            <a:cxnLst>
              <a:cxn ang="0">
                <a:pos x="0" y="1584"/>
              </a:cxn>
              <a:cxn ang="0">
                <a:pos x="1200" y="1584"/>
              </a:cxn>
              <a:cxn ang="0">
                <a:pos x="2832" y="0"/>
              </a:cxn>
            </a:cxnLst>
            <a:rect l="0" t="0" r="r" b="b"/>
            <a:pathLst>
              <a:path w="2832" h="1584">
                <a:moveTo>
                  <a:pt x="0" y="1584"/>
                </a:moveTo>
                <a:lnTo>
                  <a:pt x="1200" y="1584"/>
                </a:lnTo>
                <a:lnTo>
                  <a:pt x="283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287713" y="507047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K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7097713" y="4841875"/>
            <a:ext cx="1284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P(T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, T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)</a:t>
            </a:r>
          </a:p>
        </p:txBody>
      </p:sp>
      <p:cxnSp>
        <p:nvCxnSpPr>
          <p:cNvPr id="12" name="直線接點 11"/>
          <p:cNvCxnSpPr/>
          <p:nvPr/>
        </p:nvCxnSpPr>
        <p:spPr>
          <a:xfrm rot="16200000" flipH="1">
            <a:off x="1223628" y="3392996"/>
            <a:ext cx="4320480" cy="720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字方塊 19"/>
          <p:cNvSpPr txBox="1"/>
          <p:nvPr/>
        </p:nvSpPr>
        <p:spPr>
          <a:xfrm>
            <a:off x="3779912" y="1844824"/>
            <a:ext cx="187220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b="1" dirty="0" smtClean="0"/>
              <a:t>In-the-money</a:t>
            </a:r>
            <a:endParaRPr lang="zh-TW" altLang="en-US" b="1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1763688" y="1916832"/>
            <a:ext cx="1296144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b="1" dirty="0" smtClean="0"/>
              <a:t>Out-of-the- 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Option Contracts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 European </a:t>
            </a:r>
            <a:r>
              <a:rPr lang="en-US" altLang="zh-TW" dirty="0" smtClean="0"/>
              <a:t>put </a:t>
            </a:r>
            <a:r>
              <a:rPr lang="en-US" altLang="zh-TW" dirty="0"/>
              <a:t>option with </a:t>
            </a:r>
            <a:r>
              <a:rPr lang="en-US" altLang="zh-TW" b="1" dirty="0">
                <a:solidFill>
                  <a:srgbClr val="FF0000"/>
                </a:solidFill>
              </a:rPr>
              <a:t>strike price K </a:t>
            </a:r>
            <a:r>
              <a:rPr lang="en-US" altLang="zh-TW" dirty="0"/>
              <a:t>and</a:t>
            </a:r>
            <a:r>
              <a:rPr lang="en-US" altLang="zh-TW" b="1" dirty="0"/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maturity date </a:t>
            </a:r>
            <a:r>
              <a:rPr lang="en-US" altLang="zh-TW" b="1" dirty="0" smtClean="0">
                <a:solidFill>
                  <a:srgbClr val="FF0000"/>
                </a:solidFill>
              </a:rPr>
              <a:t>             </a:t>
            </a:r>
            <a:r>
              <a:rPr lang="en-US" altLang="zh-TW" dirty="0" smtClean="0"/>
              <a:t>written </a:t>
            </a:r>
            <a:r>
              <a:rPr lang="en-US" altLang="zh-TW" dirty="0"/>
              <a:t>on this zero-coupon bond.  Its time t price is denoted </a:t>
            </a:r>
            <a:endParaRPr lang="en-US" altLang="zh-TW" dirty="0" smtClean="0"/>
          </a:p>
          <a:p>
            <a:endParaRPr lang="en-US" altLang="zh-TW" b="1" dirty="0"/>
          </a:p>
          <a:p>
            <a:endParaRPr lang="en-US" altLang="zh-TW" dirty="0" smtClean="0">
              <a:ea typeface="新細明體" charset="-120"/>
            </a:endParaRPr>
          </a:p>
          <a:p>
            <a:r>
              <a:rPr lang="en-US" altLang="zh-TW" dirty="0"/>
              <a:t>At maturity its payoff </a:t>
            </a:r>
            <a:r>
              <a:rPr lang="en-US" altLang="zh-TW" dirty="0" smtClean="0"/>
              <a:t>is:</a:t>
            </a:r>
            <a:endParaRPr lang="en-US" altLang="zh-TW" dirty="0">
              <a:ea typeface="新細明體" charset="-120"/>
            </a:endParaRPr>
          </a:p>
          <a:p>
            <a:pPr>
              <a:buNone/>
            </a:pPr>
            <a:endParaRPr lang="en-US" altLang="zh-TW" b="1" dirty="0" smtClean="0"/>
          </a:p>
          <a:p>
            <a:pPr>
              <a:buNone/>
            </a:pPr>
            <a:endParaRPr lang="zh-TW" altLang="en-US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290258" y="2204864"/>
          <a:ext cx="1209734" cy="432049"/>
        </p:xfrm>
        <a:graphic>
          <a:graphicData uri="http://schemas.openxmlformats.org/presentationml/2006/ole">
            <p:oleObj spid="_x0000_s41986" name="Equation" r:id="rId3" imgW="571320" imgH="304560" progId="Equation.DSMT4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915816" y="3154879"/>
          <a:ext cx="2232248" cy="634161"/>
        </p:xfrm>
        <a:graphic>
          <a:graphicData uri="http://schemas.openxmlformats.org/presentationml/2006/ole">
            <p:oleObj spid="_x0000_s41987" name="Equation" r:id="rId4" imgW="1117440" imgH="317160" progId="Equation.DSMT4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1259632" y="5085184"/>
          <a:ext cx="6480720" cy="675075"/>
        </p:xfrm>
        <a:graphic>
          <a:graphicData uri="http://schemas.openxmlformats.org/presentationml/2006/ole">
            <p:oleObj spid="_x0000_s41988" name="Equation" r:id="rId5" imgW="3047760" imgH="317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94E3-AC89-48A6-B275-6EBB889B8D58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85800" y="5638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zh-TW" sz="2000">
                <a:solidFill>
                  <a:schemeClr val="tx2"/>
                </a:solidFill>
                <a:ea typeface="新細明體" charset="-120"/>
              </a:rPr>
              <a:t>Figure 3.3:  Payoff Diagram for a European Put Option on the T</a:t>
            </a:r>
            <a:r>
              <a:rPr lang="en-US" altLang="zh-TW" sz="2000" baseline="-25000">
                <a:solidFill>
                  <a:schemeClr val="tx2"/>
                </a:solidFill>
                <a:ea typeface="新細明體" charset="-120"/>
              </a:rPr>
              <a:t>2</a:t>
            </a:r>
            <a:r>
              <a:rPr lang="en-US" altLang="zh-TW" sz="2000">
                <a:solidFill>
                  <a:schemeClr val="tx2"/>
                </a:solidFill>
                <a:ea typeface="新細明體" charset="-120"/>
              </a:rPr>
              <a:t>-maturity Zero-coupon Bond with Strike K and Expiration Date T</a:t>
            </a:r>
            <a:r>
              <a:rPr lang="en-US" altLang="zh-TW" sz="2000" baseline="-25000">
                <a:solidFill>
                  <a:schemeClr val="tx2"/>
                </a:solidFill>
                <a:ea typeface="新細明體" charset="-120"/>
              </a:rPr>
              <a:t>1</a:t>
            </a:r>
            <a:endParaRPr lang="en-US" altLang="zh-TW" sz="4000">
              <a:solidFill>
                <a:schemeClr val="tx2"/>
              </a:solidFill>
              <a:ea typeface="新細明體" charset="-120"/>
            </a:endParaRP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1474788" y="50292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 flipV="1">
            <a:off x="1474788" y="6096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3" name="Freeform 5"/>
          <p:cNvSpPr>
            <a:spLocks/>
          </p:cNvSpPr>
          <p:nvPr/>
        </p:nvSpPr>
        <p:spPr bwMode="auto">
          <a:xfrm>
            <a:off x="1474788" y="2438400"/>
            <a:ext cx="5165725" cy="2514600"/>
          </a:xfrm>
          <a:custGeom>
            <a:avLst/>
            <a:gdLst/>
            <a:ahLst/>
            <a:cxnLst>
              <a:cxn ang="0">
                <a:pos x="3254" y="1584"/>
              </a:cxn>
              <a:cxn ang="0">
                <a:pos x="1385" y="1584"/>
              </a:cxn>
              <a:cxn ang="0">
                <a:pos x="0" y="0"/>
              </a:cxn>
            </a:cxnLst>
            <a:rect l="0" t="0" r="r" b="b"/>
            <a:pathLst>
              <a:path w="3254" h="1584">
                <a:moveTo>
                  <a:pt x="3254" y="1584"/>
                </a:moveTo>
                <a:lnTo>
                  <a:pt x="1385" y="1584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429000" y="5029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K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097713" y="4841875"/>
            <a:ext cx="1284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P(T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, T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)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050925" y="22510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K</a:t>
            </a:r>
          </a:p>
        </p:txBody>
      </p:sp>
      <p:cxnSp>
        <p:nvCxnSpPr>
          <p:cNvPr id="15" name="直線接點 14"/>
          <p:cNvCxnSpPr/>
          <p:nvPr/>
        </p:nvCxnSpPr>
        <p:spPr>
          <a:xfrm rot="16200000" flipV="1">
            <a:off x="1547664" y="3429000"/>
            <a:ext cx="4248474" cy="720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4211960" y="1988840"/>
            <a:ext cx="1944216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b="1" dirty="0" smtClean="0"/>
              <a:t>Out-of-the-money</a:t>
            </a:r>
            <a:endParaRPr lang="zh-TW" altLang="en-US" b="1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1691680" y="1556792"/>
            <a:ext cx="16561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b="1" dirty="0" smtClean="0"/>
              <a:t>In-the-money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Option Contracts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Put-call parity</a:t>
            </a:r>
          </a:p>
          <a:p>
            <a:pPr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				</a:t>
            </a: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816100" y="2420938"/>
          <a:ext cx="4791075" cy="684212"/>
        </p:xfrm>
        <a:graphic>
          <a:graphicData uri="http://schemas.openxmlformats.org/presentationml/2006/ole">
            <p:oleObj spid="_x0000_s51202" name="Equation" r:id="rId3" imgW="160020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en-US" altLang="zh-TW" dirty="0" err="1" smtClean="0"/>
              <a:t>Protfolio</a:t>
            </a:r>
            <a:r>
              <a:rPr lang="en-US" altLang="zh-TW" dirty="0" smtClean="0"/>
              <a:t> A :</a:t>
            </a:r>
          </a:p>
          <a:p>
            <a:r>
              <a:rPr lang="en-US" altLang="zh-TW" dirty="0" err="1" smtClean="0"/>
              <a:t>Protfolio</a:t>
            </a:r>
            <a:r>
              <a:rPr lang="en-US" altLang="zh-TW" dirty="0" smtClean="0"/>
              <a:t> B</a:t>
            </a:r>
            <a:r>
              <a:rPr lang="en-US" altLang="zh-TW" dirty="0" smtClean="0"/>
              <a:t>: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987824" y="764704"/>
          <a:ext cx="4672519" cy="576064"/>
        </p:xfrm>
        <a:graphic>
          <a:graphicData uri="http://schemas.openxmlformats.org/presentationml/2006/ole">
            <p:oleObj spid="_x0000_s52226" name="Equation" r:id="rId3" imgW="1854000" imgH="228600" progId="Equation.DSMT4">
              <p:embed/>
            </p:oleObj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2915816" y="1412776"/>
          <a:ext cx="5920658" cy="576064"/>
        </p:xfrm>
        <a:graphic>
          <a:graphicData uri="http://schemas.openxmlformats.org/presentationml/2006/ole">
            <p:oleObj spid="_x0000_s52227" name="Equation" r:id="rId4" imgW="2349360" imgH="228600" progId="Equation.DSMT4">
              <p:embed/>
            </p:oleObj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899591" y="2276873"/>
          <a:ext cx="7488834" cy="4296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6278"/>
                <a:gridCol w="2496278"/>
                <a:gridCol w="2496278"/>
              </a:tblGrid>
              <a:tr h="91135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69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A</a:t>
                      </a:r>
                    </a:p>
                    <a:p>
                      <a:pPr algn="ctr"/>
                      <a:endParaRPr lang="en-US" altLang="zh-TW" sz="2800" dirty="0" smtClean="0"/>
                    </a:p>
                    <a:p>
                      <a:pPr algn="ctr"/>
                      <a:endParaRPr lang="en-US" altLang="zh-TW" sz="2800" dirty="0" smtClean="0"/>
                    </a:p>
                    <a:p>
                      <a:pPr algn="ctr"/>
                      <a:r>
                        <a:rPr lang="en-US" altLang="zh-TW" sz="2800" dirty="0" smtClean="0"/>
                        <a:t>B</a:t>
                      </a:r>
                      <a:endParaRPr lang="zh-TW" alt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85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/>
        </p:nvGraphicFramePr>
        <p:xfrm>
          <a:off x="3707904" y="2416681"/>
          <a:ext cx="1800200" cy="558063"/>
        </p:xfrm>
        <a:graphic>
          <a:graphicData uri="http://schemas.openxmlformats.org/presentationml/2006/ole">
            <p:oleObj spid="_x0000_s52228" name="Equation" r:id="rId5" imgW="736560" imgH="228600" progId="Equation.DSMT4">
              <p:embed/>
            </p:oleObj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/>
        </p:nvGraphicFramePr>
        <p:xfrm>
          <a:off x="6228185" y="2420888"/>
          <a:ext cx="1872207" cy="581030"/>
        </p:xfrm>
        <a:graphic>
          <a:graphicData uri="http://schemas.openxmlformats.org/presentationml/2006/ole">
            <p:oleObj spid="_x0000_s52229" name="Equation" r:id="rId6" imgW="736560" imgH="228600" progId="Equation.DSMT4">
              <p:embed/>
            </p:oleObj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/>
        </p:nvGraphicFramePr>
        <p:xfrm>
          <a:off x="3491879" y="3356992"/>
          <a:ext cx="2184243" cy="504056"/>
        </p:xfrm>
        <a:graphic>
          <a:graphicData uri="http://schemas.openxmlformats.org/presentationml/2006/ole">
            <p:oleObj spid="_x0000_s52230" name="Equation" r:id="rId7" imgW="990360" imgH="228600" progId="Equation.DSMT4">
              <p:embed/>
            </p:oleObj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/>
        </p:nvGraphicFramePr>
        <p:xfrm>
          <a:off x="3635895" y="4509120"/>
          <a:ext cx="1656185" cy="542024"/>
        </p:xfrm>
        <a:graphic>
          <a:graphicData uri="http://schemas.openxmlformats.org/presentationml/2006/ole">
            <p:oleObj spid="_x0000_s52231" name="Equation" r:id="rId8" imgW="698400" imgH="228600" progId="Equation.DSMT4">
              <p:embed/>
            </p:oleObj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3923928" y="5445224"/>
          <a:ext cx="1295400" cy="542925"/>
        </p:xfrm>
        <a:graphic>
          <a:graphicData uri="http://schemas.openxmlformats.org/presentationml/2006/ole">
            <p:oleObj spid="_x0000_s52232" name="Equation" r:id="rId9" imgW="545760" imgH="228600" progId="Equation.DSMT4">
              <p:embed/>
            </p:oleObj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6084168" y="4437112"/>
          <a:ext cx="2637928" cy="442866"/>
        </p:xfrm>
        <a:graphic>
          <a:graphicData uri="http://schemas.openxmlformats.org/presentationml/2006/ole">
            <p:oleObj spid="_x0000_s52233" name="Equation" r:id="rId10" imgW="1358640" imgH="228600" progId="Equation.DSMT4">
              <p:embed/>
            </p:oleObj>
          </a:graphicData>
        </a:graphic>
      </p:graphicFrame>
      <p:graphicFrame>
        <p:nvGraphicFramePr>
          <p:cNvPr id="13" name="物件 12"/>
          <p:cNvGraphicFramePr>
            <a:graphicFrameLocks noChangeAspect="1"/>
          </p:cNvGraphicFramePr>
          <p:nvPr/>
        </p:nvGraphicFramePr>
        <p:xfrm>
          <a:off x="6876256" y="3356992"/>
          <a:ext cx="771515" cy="432048"/>
        </p:xfrm>
        <a:graphic>
          <a:graphicData uri="http://schemas.openxmlformats.org/presentationml/2006/ole">
            <p:oleObj spid="_x0000_s52234" name="Equation" r:id="rId11" imgW="317160" imgH="177480" progId="Equation.DSMT4">
              <p:embed/>
            </p:oleObj>
          </a:graphicData>
        </a:graphic>
      </p:graphicFrame>
      <p:graphicFrame>
        <p:nvGraphicFramePr>
          <p:cNvPr id="14" name="物件 13"/>
          <p:cNvGraphicFramePr>
            <a:graphicFrameLocks noChangeAspect="1"/>
          </p:cNvGraphicFramePr>
          <p:nvPr/>
        </p:nvGraphicFramePr>
        <p:xfrm>
          <a:off x="7001098" y="5517232"/>
          <a:ext cx="379214" cy="432048"/>
        </p:xfrm>
        <a:graphic>
          <a:graphicData uri="http://schemas.openxmlformats.org/presentationml/2006/ole">
            <p:oleObj spid="_x0000_s52235" name="Equation" r:id="rId12" imgW="164880" imgH="1648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 smtClean="0"/>
              <a:t>Competitive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>
              <a:buNone/>
            </a:pPr>
            <a:r>
              <a:rPr lang="en-US" altLang="zh-TW" i="1" dirty="0" smtClean="0"/>
              <a:t>       -</a:t>
            </a:r>
            <a:r>
              <a:rPr lang="en-US" altLang="zh-TW" dirty="0" smtClean="0"/>
              <a:t>perfectly (infinitely) liquid</a:t>
            </a:r>
          </a:p>
          <a:p>
            <a:pPr>
              <a:buNone/>
            </a:pPr>
            <a:r>
              <a:rPr lang="en-US" altLang="zh-TW" i="1" dirty="0" smtClean="0"/>
              <a:t>       -</a:t>
            </a:r>
            <a:r>
              <a:rPr lang="en-US" altLang="zh-TW" dirty="0" smtClean="0"/>
              <a:t>organized exchanges </a:t>
            </a:r>
            <a:r>
              <a:rPr lang="en-US" altLang="zh-TW" dirty="0" err="1" smtClean="0"/>
              <a:t>v.s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over‑the‑counter</a:t>
            </a:r>
            <a:r>
              <a:rPr lang="en-US" altLang="zh-TW" dirty="0" smtClean="0"/>
              <a:t> 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markets</a:t>
            </a:r>
            <a:endParaRPr lang="en-US" altLang="zh-TW" i="1" dirty="0" smtClean="0"/>
          </a:p>
          <a:p>
            <a:r>
              <a:rPr lang="en-US" altLang="zh-TW" i="1" dirty="0" smtClean="0"/>
              <a:t>discrete trading</a:t>
            </a:r>
            <a:r>
              <a:rPr lang="zh-TW" altLang="en-US" dirty="0" smtClean="0"/>
              <a:t>：</a:t>
            </a:r>
            <a:r>
              <a:rPr lang="en-US" altLang="zh-TW" i="1" dirty="0" smtClean="0"/>
              <a:t>{</a:t>
            </a:r>
            <a:r>
              <a:rPr lang="en-US" altLang="zh-TW" dirty="0" smtClean="0"/>
              <a:t>0</a:t>
            </a:r>
            <a:r>
              <a:rPr lang="en-US" altLang="zh-TW" i="1" dirty="0" smtClean="0"/>
              <a:t>, </a:t>
            </a:r>
            <a:r>
              <a:rPr lang="en-US" altLang="zh-TW" dirty="0" smtClean="0"/>
              <a:t>1</a:t>
            </a:r>
            <a:r>
              <a:rPr lang="en-US" altLang="zh-TW" i="1" dirty="0" smtClean="0"/>
              <a:t>, </a:t>
            </a:r>
            <a:r>
              <a:rPr lang="en-US" altLang="zh-TW" dirty="0" smtClean="0"/>
              <a:t>2</a:t>
            </a:r>
            <a:r>
              <a:rPr lang="en-US" altLang="zh-TW" i="1" dirty="0" smtClean="0"/>
              <a:t>, ..., </a:t>
            </a:r>
            <a:r>
              <a:rPr lang="el-GR" altLang="zh-TW" i="1" dirty="0" smtClean="0"/>
              <a:t>τ</a:t>
            </a:r>
            <a:r>
              <a:rPr lang="en-US" altLang="zh-TW" i="1" dirty="0" smtClean="0"/>
              <a:t>}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 -Continuous trading</a:t>
            </a:r>
            <a:endParaRPr lang="zh-TW" altLang="zh-TW" dirty="0" smtClean="0"/>
          </a:p>
          <a:p>
            <a:pPr>
              <a:buNone/>
            </a:pP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The Economy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The Traded Securities</a:t>
            </a:r>
            <a:endParaRPr lang="zh-TW" alt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7544" y="1786979"/>
            <a:ext cx="8676456" cy="4378325"/>
          </a:xfrm>
          <a:prstGeom prst="rect">
            <a:avLst/>
          </a:prstGeom>
          <a:noFill/>
        </p:spPr>
        <p:txBody>
          <a:bodyPr vert="horz" lIns="92075" tIns="46038" rIns="92075" bIns="46038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charset="-120"/>
                <a:cs typeface="+mn-cs"/>
              </a:rPr>
              <a:t>Money Market Account-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charset="-120"/>
                <a:cs typeface="+mn-cs"/>
              </a:rPr>
              <a:t>shortest</a:t>
            </a:r>
            <a:r>
              <a:rPr kumimoji="0" lang="en-US" altLang="zh-TW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charset="-120"/>
                <a:cs typeface="+mn-cs"/>
              </a:rPr>
              <a:t> term zero-</a:t>
            </a:r>
            <a:r>
              <a:rPr lang="en-US" altLang="zh-TW" sz="2400" dirty="0" smtClean="0">
                <a:ea typeface="新細明體" charset="-120"/>
              </a:rPr>
              <a:t>coupon bond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新細明體" charset="-120"/>
                <a:cs typeface="+mn-cs"/>
              </a:rPr>
              <a:t>Zero-coupon bond price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altLang="zh-TW" sz="3200" b="1" dirty="0" smtClean="0">
              <a:ea typeface="新細明體" charset="-12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TW" sz="3200" b="1" dirty="0">
                <a:ea typeface="新細明體" charset="-120"/>
              </a:rPr>
              <a:t> </a:t>
            </a:r>
            <a:r>
              <a:rPr lang="en-US" altLang="zh-TW" sz="3200" b="1" dirty="0" smtClean="0">
                <a:ea typeface="新細明體" charset="-120"/>
              </a:rPr>
              <a:t>   </a:t>
            </a:r>
            <a:r>
              <a:rPr lang="en-US" altLang="zh-TW" sz="3200" dirty="0">
                <a:ea typeface="新細明體" charset="-120"/>
              </a:rPr>
              <a:t>-</a:t>
            </a:r>
            <a:r>
              <a:rPr lang="en-US" altLang="zh-TW" sz="2400" dirty="0" smtClean="0"/>
              <a:t>default free , strictly positive prices</a:t>
            </a:r>
            <a:endParaRPr kumimoji="0" lang="en-US" altLang="zh-TW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</p:txBody>
      </p:sp>
      <p:grpSp>
        <p:nvGrpSpPr>
          <p:cNvPr id="5" name="群組 45"/>
          <p:cNvGrpSpPr>
            <a:grpSpLocks/>
          </p:cNvGrpSpPr>
          <p:nvPr/>
        </p:nvGrpSpPr>
        <p:grpSpPr bwMode="auto">
          <a:xfrm>
            <a:off x="1619672" y="2341984"/>
            <a:ext cx="4092152" cy="2743200"/>
            <a:chOff x="1619631" y="2133600"/>
            <a:chExt cx="4092478" cy="2743200"/>
          </a:xfrm>
        </p:grpSpPr>
        <p:cxnSp>
          <p:nvCxnSpPr>
            <p:cNvPr id="6" name="直線接點 5"/>
            <p:cNvCxnSpPr/>
            <p:nvPr/>
          </p:nvCxnSpPr>
          <p:spPr>
            <a:xfrm rot="5400000">
              <a:off x="2578935" y="2566194"/>
              <a:ext cx="1412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rot="5400000">
              <a:off x="4823839" y="2566194"/>
              <a:ext cx="1412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群組 16"/>
            <p:cNvGrpSpPr>
              <a:grpSpLocks/>
            </p:cNvGrpSpPr>
            <p:nvPr/>
          </p:nvGrpSpPr>
          <p:grpSpPr bwMode="auto">
            <a:xfrm>
              <a:off x="1619631" y="2133600"/>
              <a:ext cx="4092478" cy="1201316"/>
              <a:chOff x="1619631" y="2133600"/>
              <a:chExt cx="4092478" cy="1201316"/>
            </a:xfrm>
          </p:grpSpPr>
          <p:cxnSp>
            <p:nvCxnSpPr>
              <p:cNvPr id="20" name="直線接點 19"/>
              <p:cNvCxnSpPr/>
              <p:nvPr/>
            </p:nvCxnSpPr>
            <p:spPr>
              <a:xfrm>
                <a:off x="2667042" y="2565400"/>
                <a:ext cx="224649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文字方塊 11"/>
              <p:cNvSpPr txBox="1">
                <a:spLocks noChangeArrowheads="1"/>
              </p:cNvSpPr>
              <p:nvPr/>
            </p:nvSpPr>
            <p:spPr bwMode="auto">
              <a:xfrm>
                <a:off x="2514600" y="2133600"/>
                <a:ext cx="28077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TW" sz="2400"/>
                  <a:t>0</a:t>
                </a:r>
                <a:endParaRPr lang="zh-TW" altLang="en-US" sz="2400"/>
              </a:p>
            </p:txBody>
          </p:sp>
          <p:sp>
            <p:nvSpPr>
              <p:cNvPr id="22" name="文字方塊 12"/>
              <p:cNvSpPr txBox="1">
                <a:spLocks noChangeArrowheads="1"/>
              </p:cNvSpPr>
              <p:nvPr/>
            </p:nvSpPr>
            <p:spPr bwMode="auto">
              <a:xfrm>
                <a:off x="4724400" y="2133600"/>
                <a:ext cx="28077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TW" sz="2400" dirty="0"/>
                  <a:t>T</a:t>
                </a:r>
                <a:endParaRPr lang="zh-TW" altLang="en-US" sz="2400" dirty="0"/>
              </a:p>
            </p:txBody>
          </p:sp>
          <p:sp>
            <p:nvSpPr>
              <p:cNvPr id="23" name="文字方塊 13"/>
              <p:cNvSpPr txBox="1">
                <a:spLocks noChangeArrowheads="1"/>
              </p:cNvSpPr>
              <p:nvPr/>
            </p:nvSpPr>
            <p:spPr bwMode="auto">
              <a:xfrm>
                <a:off x="1619631" y="2719439"/>
                <a:ext cx="1800343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zh-TW" sz="2400" i="1" dirty="0" smtClean="0">
                    <a:latin typeface="+mj-ea"/>
                    <a:ea typeface="+mj-ea"/>
                  </a:rPr>
                  <a:t>    B(0)</a:t>
                </a:r>
                <a:r>
                  <a:rPr lang="en-US" altLang="zh-TW" sz="3200" dirty="0" smtClean="0"/>
                  <a:t>=$1</a:t>
                </a:r>
                <a:endParaRPr lang="zh-TW" altLang="en-US" sz="3200" dirty="0"/>
              </a:p>
            </p:txBody>
          </p:sp>
          <p:graphicFrame>
            <p:nvGraphicFramePr>
              <p:cNvPr id="24" name="Object 6"/>
              <p:cNvGraphicFramePr>
                <a:graphicFrameLocks noChangeAspect="1"/>
              </p:cNvGraphicFramePr>
              <p:nvPr/>
            </p:nvGraphicFramePr>
            <p:xfrm>
              <a:off x="4091143" y="2609429"/>
              <a:ext cx="1620966" cy="725487"/>
            </p:xfrm>
            <a:graphic>
              <a:graphicData uri="http://schemas.openxmlformats.org/presentationml/2006/ole">
                <p:oleObj spid="_x0000_s1026" name="Equation" r:id="rId3" imgW="749160" imgH="330120" progId="Equation.DSMT4">
                  <p:embed/>
                </p:oleObj>
              </a:graphicData>
            </a:graphic>
          </p:graphicFrame>
        </p:grpSp>
        <p:cxnSp>
          <p:nvCxnSpPr>
            <p:cNvPr id="9" name="直線接點 8"/>
            <p:cNvCxnSpPr>
              <a:stCxn id="17" idx="2"/>
              <a:endCxn id="17" idx="2"/>
            </p:cNvCxnSpPr>
            <p:nvPr/>
          </p:nvCxnSpPr>
          <p:spPr>
            <a:xfrm rot="5400000">
              <a:off x="2619414" y="4205288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>
              <a:stCxn id="18" idx="2"/>
              <a:endCxn id="18" idx="2"/>
            </p:cNvCxnSpPr>
            <p:nvPr/>
          </p:nvCxnSpPr>
          <p:spPr>
            <a:xfrm rot="5400000">
              <a:off x="4915121" y="4205288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>
            <a:xfrm rot="5400000">
              <a:off x="4877024" y="4191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5400000">
              <a:off x="2590842" y="4191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群組 37"/>
            <p:cNvGrpSpPr>
              <a:grpSpLocks/>
            </p:cNvGrpSpPr>
            <p:nvPr/>
          </p:nvGrpSpPr>
          <p:grpSpPr bwMode="auto">
            <a:xfrm>
              <a:off x="2133600" y="3733800"/>
              <a:ext cx="3140324" cy="1143000"/>
              <a:chOff x="1905000" y="3733800"/>
              <a:chExt cx="3368925" cy="1118175"/>
            </a:xfrm>
          </p:grpSpPr>
          <p:sp>
            <p:nvSpPr>
              <p:cNvPr id="14" name="文字方塊 21"/>
              <p:cNvSpPr txBox="1">
                <a:spLocks noChangeArrowheads="1"/>
              </p:cNvSpPr>
              <p:nvPr/>
            </p:nvSpPr>
            <p:spPr bwMode="auto">
              <a:xfrm>
                <a:off x="1905000" y="4267200"/>
                <a:ext cx="1307952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TW" sz="3200" i="1" dirty="0"/>
                  <a:t>P(</a:t>
                </a:r>
                <a:r>
                  <a:rPr lang="en-US" altLang="zh-TW" sz="3200" i="1" dirty="0" err="1"/>
                  <a:t>t,T</a:t>
                </a:r>
                <a:r>
                  <a:rPr lang="en-US" altLang="zh-TW" sz="3200" i="1" dirty="0"/>
                  <a:t>)</a:t>
                </a:r>
                <a:endParaRPr lang="zh-TW" altLang="en-US" sz="3200" i="1" dirty="0"/>
              </a:p>
            </p:txBody>
          </p:sp>
          <p:grpSp>
            <p:nvGrpSpPr>
              <p:cNvPr id="15" name="群組 36"/>
              <p:cNvGrpSpPr>
                <a:grpSpLocks/>
              </p:cNvGrpSpPr>
              <p:nvPr/>
            </p:nvGrpSpPr>
            <p:grpSpPr bwMode="auto">
              <a:xfrm>
                <a:off x="2286000" y="3733800"/>
                <a:ext cx="2987925" cy="1080165"/>
                <a:chOff x="2286000" y="3733800"/>
                <a:chExt cx="2987925" cy="1080165"/>
              </a:xfrm>
            </p:grpSpPr>
            <p:cxnSp>
              <p:nvCxnSpPr>
                <p:cNvPr id="16" name="直線接點 15"/>
                <p:cNvCxnSpPr>
                  <a:endCxn id="18" idx="2"/>
                </p:cNvCxnSpPr>
                <p:nvPr/>
              </p:nvCxnSpPr>
              <p:spPr>
                <a:xfrm>
                  <a:off x="2477274" y="4181070"/>
                  <a:ext cx="2411728" cy="1397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文字方塊 19"/>
                <p:cNvSpPr txBox="1">
                  <a:spLocks noChangeArrowheads="1"/>
                </p:cNvSpPr>
                <p:nvPr/>
              </p:nvSpPr>
              <p:spPr bwMode="auto">
                <a:xfrm>
                  <a:off x="2286000" y="3733800"/>
                  <a:ext cx="28077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TW" sz="2400"/>
                    <a:t>t</a:t>
                  </a:r>
                  <a:endParaRPr lang="zh-TW" altLang="en-US" sz="2400"/>
                </a:p>
              </p:txBody>
            </p:sp>
            <p:sp>
              <p:nvSpPr>
                <p:cNvPr id="18" name="文字方塊 20"/>
                <p:cNvSpPr txBox="1">
                  <a:spLocks noChangeArrowheads="1"/>
                </p:cNvSpPr>
                <p:nvPr/>
              </p:nvSpPr>
              <p:spPr bwMode="auto">
                <a:xfrm>
                  <a:off x="4748430" y="3733800"/>
                  <a:ext cx="28077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TW" sz="2400"/>
                    <a:t>T</a:t>
                  </a:r>
                  <a:endParaRPr lang="zh-TW" altLang="en-US" sz="2400"/>
                </a:p>
              </p:txBody>
            </p:sp>
            <p:sp>
              <p:nvSpPr>
                <p:cNvPr id="19" name="文字方塊 35"/>
                <p:cNvSpPr txBox="1">
                  <a:spLocks noChangeArrowheads="1"/>
                </p:cNvSpPr>
                <p:nvPr/>
              </p:nvSpPr>
              <p:spPr bwMode="auto">
                <a:xfrm>
                  <a:off x="4572000" y="4267200"/>
                  <a:ext cx="701925" cy="5467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TW" sz="3200"/>
                    <a:t>$1</a:t>
                  </a:r>
                  <a:endParaRPr lang="zh-TW" altLang="en-US" sz="3200"/>
                </a:p>
              </p:txBody>
            </p:sp>
          </p:grp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15134" y="188640"/>
          <a:ext cx="7573290" cy="6746875"/>
        </p:xfrm>
        <a:graphic>
          <a:graphicData uri="http://schemas.openxmlformats.org/presentationml/2006/ole">
            <p:oleObj spid="_x0000_s3074" name="Document" r:id="rId3" imgW="5785905" imgH="5148545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圖表 4"/>
          <p:cNvGraphicFramePr/>
          <p:nvPr/>
        </p:nvGraphicFramePr>
        <p:xfrm>
          <a:off x="539552" y="548680"/>
          <a:ext cx="799288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圖表 3"/>
          <p:cNvGraphicFramePr/>
          <p:nvPr/>
        </p:nvGraphicFramePr>
        <p:xfrm>
          <a:off x="467544" y="620688"/>
          <a:ext cx="813690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圖表 3"/>
          <p:cNvGraphicFramePr/>
          <p:nvPr/>
        </p:nvGraphicFramePr>
        <p:xfrm>
          <a:off x="683568" y="620688"/>
          <a:ext cx="763284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1104</Words>
  <Application>Microsoft Office PowerPoint</Application>
  <PresentationFormat>如螢幕大小 (4:3)</PresentationFormat>
  <Paragraphs>220</Paragraphs>
  <Slides>39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39</vt:i4>
      </vt:variant>
    </vt:vector>
  </HeadingPairs>
  <TitlesOfParts>
    <vt:vector size="43" baseType="lpstr">
      <vt:lpstr>Office 佈景主題</vt:lpstr>
      <vt:lpstr>Equation</vt:lpstr>
      <vt:lpstr>Document</vt:lpstr>
      <vt:lpstr>MathType 6.0 Equation</vt:lpstr>
      <vt:lpstr>The Term Structure of Interest Rates</vt:lpstr>
      <vt:lpstr>Outline</vt:lpstr>
      <vt:lpstr>The Economy</vt:lpstr>
      <vt:lpstr>The Economy</vt:lpstr>
      <vt:lpstr>The Traded Securities</vt:lpstr>
      <vt:lpstr>投影片 6</vt:lpstr>
      <vt:lpstr>投影片 7</vt:lpstr>
      <vt:lpstr>投影片 8</vt:lpstr>
      <vt:lpstr>投影片 9</vt:lpstr>
      <vt:lpstr>Term Structure of Interest Rates</vt:lpstr>
      <vt:lpstr>Yield</vt:lpstr>
      <vt:lpstr>Forward rate</vt:lpstr>
      <vt:lpstr>投影片 13</vt:lpstr>
      <vt:lpstr>Forward rate</vt:lpstr>
      <vt:lpstr>Derivation of Expression (3.4)</vt:lpstr>
      <vt:lpstr>Spot rate</vt:lpstr>
      <vt:lpstr>Interest rates</vt:lpstr>
      <vt:lpstr>Forward Contracts</vt:lpstr>
      <vt:lpstr>Forward Contracts</vt:lpstr>
      <vt:lpstr>Forward Contracts</vt:lpstr>
      <vt:lpstr>Figure 3.1:  Payoff Diagram for a Forward Contract with Delivery Date T1 on a T2-maturity Zero-coupon Bond</vt:lpstr>
      <vt:lpstr>Futures Contracts</vt:lpstr>
      <vt:lpstr>Futures Contracts</vt:lpstr>
      <vt:lpstr>Futures Contracts</vt:lpstr>
      <vt:lpstr>Futures Contracts</vt:lpstr>
      <vt:lpstr>投影片 26</vt:lpstr>
      <vt:lpstr>投影片 27</vt:lpstr>
      <vt:lpstr>投影片 28</vt:lpstr>
      <vt:lpstr>投影片 29</vt:lpstr>
      <vt:lpstr>投影片 30</vt:lpstr>
      <vt:lpstr>投影片 31</vt:lpstr>
      <vt:lpstr>Option Contracts</vt:lpstr>
      <vt:lpstr>Option Contracts</vt:lpstr>
      <vt:lpstr>Option Contracts</vt:lpstr>
      <vt:lpstr>Figure 3.2:  Payoff Diagram for a European Call Option on the T2-maturity Zero-coupon Bond with Strike K and Expiration Date T1</vt:lpstr>
      <vt:lpstr>Option Contracts</vt:lpstr>
      <vt:lpstr>投影片 37</vt:lpstr>
      <vt:lpstr>Option Contracts</vt:lpstr>
      <vt:lpstr>投影片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taro</dc:creator>
  <cp:lastModifiedBy>acer</cp:lastModifiedBy>
  <cp:revision>63</cp:revision>
  <dcterms:created xsi:type="dcterms:W3CDTF">2010-10-19T15:48:56Z</dcterms:created>
  <dcterms:modified xsi:type="dcterms:W3CDTF">2010-10-21T03:21:37Z</dcterms:modified>
</cp:coreProperties>
</file>