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18630-A739-4BA4-A133-1AC92522CA38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610CD-CE1F-434F-9A2B-CFFE926B38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1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610CD-CE1F-434F-9A2B-CFFE926B38E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31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69B66-A861-4D72-9903-F16D0EEAE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49B1B8F-DF8D-45A7-A10A-F019EA48D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CC7304-7265-49B5-89A6-DD725F690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732BCA-9A19-460A-8A25-37566CF4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3A24DC-FAEA-4448-830A-5B463A22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53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10BFC-4A62-4294-A1D5-BF818E8E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C68C69-EF40-4F5C-83D3-F22AB432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137AE6-4EE1-4020-830A-5D37C0CC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4295DB-B5C4-42C8-B614-EB7B5DFB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5A8387-BD9E-4F6E-8CFD-C5CF9C37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11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B01F669-EF47-4D1B-B1B7-1BF958A4F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AD554CE-03CE-49C8-A229-FA75B722B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DB3F18-CD51-4C26-A7B5-8540DBDC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BC93D1-52CB-43B0-9E08-C8EB0217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02D02C-C01D-4AE2-A2B5-AADA2FE3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67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00C088-C7EC-44A9-8E1E-DA48DC6D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F4178F-9676-4C78-BF9B-31DF2804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D318DE-900A-41E1-9E74-DEC9C4116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454FD0-8D84-47AA-BF79-FE9838AA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FA353C-B1DF-4501-A3D1-D3196364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7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CC4853-EFDE-4F61-B91C-13392A4E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544DBD-41F0-4442-AE8D-6BA149F09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9F3343-578B-4A20-80AA-71DE2F4D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212E74-345D-4A57-B34D-682293305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5ED2D6-28F1-4408-A48F-E735D56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56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FE5FE-0FE0-4EB8-A532-9D73EAF2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3000A6-623D-4B84-A8CB-8304FF1CB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350EDB-D948-44E2-B3DD-6389219C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710105-A901-4C8F-B3AF-33A0CF13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8E362E9-3191-41F7-B261-6B2B697A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BEE40A-7AD3-49D0-9116-E63CEECA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88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27C870-D882-4086-AB8A-6794377F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0D7E15-E8CC-4F3C-A5A3-EFD842055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B0868E-A440-4060-81CD-C4C2B777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E278C23-49F4-4A51-A5BA-24E9D2DE8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517E1E0-4B04-479D-856D-8F422551B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240B9D9-9D5B-4098-B856-FE19C106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999F61A-444E-4953-9318-6B24AE74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CF9CA2E-AC1B-46DC-80C6-9ABAE058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57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0E3226-A59B-4041-A290-170BED167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F1A8DD6-112F-4E12-BA39-5518DAFF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FB5213-041F-49B6-A39D-5C060E07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38FBBA5-ACE9-4039-A11C-76B298C2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082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20E08F1-4AB9-4ED7-9729-C9DDCEAC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51C693-B69A-4E0F-A482-B34CA3A8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A0EE77-258D-4C47-BD91-7544EBBF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5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E329E6-FF56-4E4E-A6F2-AF16E1A4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6F9A5B-8BDB-4D3E-979C-E912E1A8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76F398-D132-49E8-BFE4-09194634B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72C2C2-00E4-4CE2-8E33-A18A5E71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BB0132-5401-43F3-A751-3D1F3564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C48010-9004-4610-8BAB-89DC5444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EAD88F-62FC-40F4-B8A6-B38694BBB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8EECD11-7B26-4403-BF33-2CA0390F6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E63E4A7-E06D-4857-BCC0-CBE2B0819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1E1A95-E071-4E0D-8FA7-55DE3272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4C5DCC-5405-4067-A8F3-6E5AD845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B299A2-5E33-4697-8657-BF86A081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0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2499D58-5503-4600-9209-13C0D91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C59030-BEE6-49C7-9ABD-11404C30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100429-FB83-4855-84BD-A79B992F1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A3CA-9898-47D1-8AB2-C13AB27A7080}" type="datetimeFigureOut">
              <a:rPr lang="zh-TW" altLang="en-US" smtClean="0"/>
              <a:t>2023/10/29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838AB8-410F-4035-B87D-9B8BB160E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CA552A-0659-4579-A6C7-3B5E512C4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D7C7-E5F8-46EF-88A2-F61EE87093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24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1041E3-1C89-4DD4-9A36-9CB6FE2E5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>
                <a:latin typeface="+mn-lt"/>
              </a:rPr>
              <a:t>Tighter Robust Upper Bounds for Options via No-Regret Learning</a:t>
            </a:r>
            <a:endParaRPr lang="zh-TW" altLang="en-US" sz="4800" dirty="0">
              <a:latin typeface="+mn-lt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932ECB-7ABD-4F2D-B170-94B1A3550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latin typeface="+mj-lt"/>
                <a:ea typeface="微軟正黑體" panose="020B0604030504040204" pitchFamily="34" charset="-120"/>
              </a:rPr>
              <a:t>10/29</a:t>
            </a:r>
            <a:r>
              <a:rPr lang="zh-TW" altLang="en-US" sz="2000" dirty="0">
                <a:latin typeface="+mj-lt"/>
                <a:ea typeface="微軟正黑體" panose="020B0604030504040204" pitchFamily="34" charset="-120"/>
              </a:rPr>
              <a:t> 邢子謙</a:t>
            </a:r>
          </a:p>
        </p:txBody>
      </p:sp>
    </p:spTree>
    <p:extLst>
      <p:ext uri="{BB962C8B-B14F-4D97-AF65-F5344CB8AC3E}">
        <p14:creationId xmlns:p14="http://schemas.microsoft.com/office/powerpoint/2010/main" val="310347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Proof.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zh-TW" alt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sup>
                    </m:sSup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𝑰𝑰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𝑰𝑰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zh-TW" alt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sup>
                    </m:sSup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𝑰𝑰</m:t>
                        </m:r>
                      </m:sub>
                    </m:sSub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𝑰𝑰</m:t>
                        </m:r>
                      </m:sub>
                    </m:sSub>
                  </m:oMath>
                </a14:m>
                <a:endParaRPr lang="en-US" altLang="zh-TW" sz="2000" b="1" i="1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𝑰𝑰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𝑰𝑰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𝑰𝑰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𝝅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000" b="1" i="1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  <a:blipFill>
                <a:blip r:embed="rId2"/>
                <a:stretch>
                  <a:fillRect l="-638" t="-1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1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Denote</a:t>
                </a:r>
                <a:r>
                  <a:rPr lang="zh-TW" alt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altLang="zh-TW" sz="2000" dirty="0"/>
                  <a:t> the log return of dynamic portfolio adjusted by the η-momentum trading strategy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𝑰𝑰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𝑰𝑰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From the concavity of log </a:t>
                </a:r>
                <a:r>
                  <a:rPr lang="en-US" altLang="zh-TW" sz="2000" dirty="0" err="1"/>
                  <a:t>func</a:t>
                </a:r>
                <a:r>
                  <a:rPr lang="en-US" altLang="zh-TW" sz="2000" dirty="0"/>
                  <a:t>.,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acc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𝑰𝑰</m:t>
                        </m:r>
                      </m:sub>
                    </m:sSub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𝑰𝑰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Define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TW" altLang="en-US" sz="2000" b="1" i="1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d>
                          <m:d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sz="2000" b="1" i="1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𝜼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TW" sz="2000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/>
                  <a:t>To prove it, let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altLang="zh-TW" sz="2000" b="1" dirty="0"/>
                  <a:t> </a:t>
                </a:r>
                <a:r>
                  <a:rPr lang="en-US" altLang="zh-TW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𝜼</m:t>
                            </m:r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Since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000" dirty="0"/>
                  <a:t>, by Taylor’s </a:t>
                </a:r>
                <a:r>
                  <a:rPr lang="en-US" altLang="zh-TW" sz="2000" dirty="0" err="1"/>
                  <a:t>thm</a:t>
                </a:r>
                <a:r>
                  <a:rPr lang="en-US" altLang="zh-TW" sz="2000" dirty="0"/>
                  <a:t>., exist </a:t>
                </a: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altLang="zh-TW" sz="2000" dirty="0"/>
                  <a:t> between 0 and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err="1"/>
                  <a:t>s.t.</a:t>
                </a:r>
                <a:endParaRPr lang="en-US" altLang="zh-TW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TW" sz="2000" b="1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  <a:blipFill>
                <a:blip r:embed="rId2"/>
                <a:stretch>
                  <a:fillRect l="-574" t="-9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02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acc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𝑰𝑰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TW" sz="2000" b="1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For one thing,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𝑰𝑰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𝑰𝑰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b="1" i="1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For another,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𝑰𝑰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  <a:blipFill>
                <a:blip r:embed="rId2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9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𝑰𝑰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000" dirty="0"/>
                  <a:t>, </a:t>
                </a:r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sup>
                          </m:sSup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1" i="1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𝑵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zh-TW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b="1" i="1">
                              <a:latin typeface="Cambria Math" panose="02040503050406030204" pitchFamily="18" charset="0"/>
                            </a:rPr>
                            <m:t>𝜼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And then we finish the proof of Thm.1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653" y="340518"/>
                <a:ext cx="10618694" cy="6176963"/>
              </a:xfrm>
              <a:blipFill>
                <a:blip r:embed="rId2"/>
                <a:stretch>
                  <a:fillRect l="-5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8580B-2663-4924-B538-AB13CE67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+mn-lt"/>
              </a:rPr>
              <a:t>Robust Upper Bounds for European Call Options</a:t>
            </a:r>
            <a:endParaRPr lang="zh-TW" altLang="en-US" sz="36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1334466-2C31-4588-BF80-6A5952AB12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Thm 2.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type m:val="skw"/>
                                                      <m:ctrlPr>
                                                        <a:rPr lang="en-US" altLang="zh-TW" sz="20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TW" sz="20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𝑲</m:t>
                                                      </m:r>
                                                    </m:num>
                                                    <m:den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𝑺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𝟎</m:t>
                                                          </m:r>
                                                        </m:sub>
                                                      </m:sSub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zh-TW" altLang="en-US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𝜼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den>
                              </m:f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𝝓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where</a:t>
                </a:r>
                <a:r>
                  <a:rPr lang="en-US" altLang="zh-TW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maximal quadratic variation of the excess log returns among all of the possible stock return paths in </a:t>
                </a:r>
                <a14:m>
                  <m:oMath xmlns:m="http://schemas.openxmlformats.org/officeDocument/2006/math">
                    <m:r>
                      <a:rPr lang="zh-TW" altLang="en-US" sz="2000" b="1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𝒒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𝒔𝒖𝒑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e>
                      </m:ra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𝒔𝒖𝒑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𝒔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1334466-2C31-4588-BF80-6A5952AB12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401" r="-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78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Proof.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To </a:t>
                </a:r>
                <a:r>
                  <a:rPr lang="en-US" altLang="zh-TW" sz="2000" dirty="0"/>
                  <a:t>derive upper bounds for European call options, define two reference strategies : 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Strategy I : </a:t>
                </a:r>
                <a:r>
                  <a:rPr lang="en-US" altLang="zh-TW" sz="2000" dirty="0"/>
                  <a:t>Buy one share of the stock at time 0 and hold it up to time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Strategy II : </a:t>
                </a:r>
                <a:r>
                  <a:rPr lang="en-US" altLang="zh-TW" sz="2000" dirty="0"/>
                  <a:t>Invest an initial capital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zh-TW" sz="2000" dirty="0"/>
                  <a:t> in the bond at time 0 and hold it up to time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marL="0" indent="0">
                  <a:buNone/>
                </a:pPr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/>
                  <a:t>By </a:t>
                </a:r>
                <a:r>
                  <a:rPr lang="en-US" altLang="zh-TW" sz="2000" dirty="0" err="1"/>
                  <a:t>Thm</a:t>
                </a:r>
                <a:r>
                  <a:rPr lang="en-US" altLang="zh-TW" sz="2000" dirty="0"/>
                  <a:t>. 1, the dynamical portfolio adjusted by the η-momentum trading strategy at time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 is worth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𝑩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0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zh-TW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den>
                          </m:f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𝒔𝒖𝒑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</a:t>
                </a:r>
                <a:endParaRPr lang="en-US" altLang="zh-TW" sz="20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𝜼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den>
                          </m:f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sup>
                      </m:sSup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  <a:blipFill>
                <a:blip r:embed="rId2"/>
                <a:stretch>
                  <a:fillRect l="-638" t="-1086" r="-1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355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Now consider two portfolios at time 0 : 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Portfolio A : </a:t>
                </a:r>
                <a:r>
                  <a:rPr lang="en-US" altLang="zh-TW" sz="2000" dirty="0"/>
                  <a:t>long one European call option on stock with strike price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zh-TW" sz="2000" dirty="0"/>
                  <a:t> and expiration date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 and simultaneously invest an initial capital of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zh-TW" sz="2000" dirty="0"/>
                  <a:t> in the bond.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Portfolio B : invest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zh-TW" sz="2000" dirty="0"/>
                  <a:t> into the dynamically adjusted portfolio above.</a:t>
                </a:r>
              </a:p>
              <a:p>
                <a:pPr marL="0" indent="0">
                  <a:buNone/>
                </a:pPr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Portfolio A earn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𝒎𝒂𝒙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while portfolio B is worth greater than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zh-TW" altLang="en-US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sup>
                                    </m:sSup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zh-TW" altLang="en-US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𝜼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</m:den>
                        </m:f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𝜼</m:t>
                            </m:r>
                            <m:sSup>
                              <m:sSup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sup>
                    </m:sSup>
                    <m:r>
                      <a:rPr lang="en-US" altLang="zh-TW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𝒎𝒂𝒙</m:t>
                    </m:r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b="1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sz="2000" b="1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is chosen </a:t>
                </a:r>
                <a:r>
                  <a:rPr lang="en-US" altLang="zh-TW" sz="2000" dirty="0" err="1">
                    <a:ea typeface="Cambria Math" panose="02040503050406030204" pitchFamily="18" charset="0"/>
                  </a:rPr>
                  <a:t>s.t.</a:t>
                </a:r>
                <a:r>
                  <a:rPr lang="en-US" altLang="zh-TW" sz="2000" dirty="0">
                    <a:ea typeface="Cambria Math" panose="02040503050406030204" pitchFamily="18" charset="0"/>
                  </a:rPr>
                  <a:t> payoff of portfolio B at time</a:t>
                </a:r>
                <a:r>
                  <a:rPr lang="en-US" altLang="zh-TW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is greater than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latin typeface="Cambria Math" panose="02040503050406030204" pitchFamily="18" charset="0"/>
                      </a:rPr>
                      <m:t>𝒎𝒂𝒙</m:t>
                    </m:r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portfolio B should have a greater initial investment cost than portfolio A.</a:t>
                </a:r>
              </a:p>
              <a:p>
                <a:pPr marL="0" indent="0">
                  <a:buNone/>
                </a:pPr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should be </a:t>
                </a:r>
                <a:r>
                  <a:rPr lang="en-US" altLang="zh-TW" sz="2000" dirty="0"/>
                  <a:t>an upper bound for the price of the European call option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  <a:blipFill>
                <a:blip r:embed="rId2"/>
                <a:stretch>
                  <a:fillRect l="-638" t="-1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8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𝜼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is selected to satisfy 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𝒍𝒏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𝟏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𝜼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𝜼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den>
                                  </m:f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𝒍𝒏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𝟏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𝜼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𝟐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p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𝜼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den>
                                  </m:f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000" b="1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By </a:t>
                </a:r>
                <a:r>
                  <a:rPr lang="en-US" altLang="zh-TW" sz="2000" dirty="0" err="1">
                    <a:ea typeface="Cambria Math" panose="02040503050406030204" pitchFamily="18" charset="0"/>
                  </a:rPr>
                  <a:t>Karush</a:t>
                </a:r>
                <a:r>
                  <a:rPr lang="en-US" altLang="zh-TW" sz="2000" dirty="0">
                    <a:ea typeface="Cambria Math" panose="02040503050406030204" pitchFamily="18" charset="0"/>
                  </a:rPr>
                  <a:t>-Kuhn-Tucker Conditions,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r>
                                <a:rPr lang="zh-TW" alt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type m:val="skw"/>
                                                      <m:ctrlPr>
                                                        <a:rPr lang="en-US" altLang="zh-TW" sz="20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TW" sz="2000" b="1" i="1" smtClean="0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𝑲</m:t>
                                                      </m:r>
                                                    </m:num>
                                                    <m:den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𝑺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zh-TW" sz="2000" b="1" i="1" smtClean="0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𝟎</m:t>
                                                          </m:r>
                                                        </m:sub>
                                                      </m:sSub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zh-TW" altLang="en-US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𝜼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den>
                              </m:f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𝝓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altLang="zh-TW" sz="2000" b="1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Therefore, </a:t>
                </a:r>
                <a:r>
                  <a:rPr lang="en-US" altLang="zh-TW" sz="2000" dirty="0"/>
                  <a:t>the price of the European call option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sup>
                    </m:sSup>
                    <m:d>
                      <m:dPr>
                        <m:ctrlPr>
                          <a:rPr lang="en-US" altLang="zh-TW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e>
                        <m:sSub>
                          <m:sSubPr>
                            <m:ctrlP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 satisfies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type m:val="skw"/>
                                                      <m:ctrlP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zh-TW" sz="2000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𝑲</m:t>
                                                      </m:r>
                                                    </m:num>
                                                    <m:den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altLang="zh-TW" sz="2000" b="1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altLang="zh-TW" sz="2000" b="1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𝑺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altLang="zh-TW" sz="2000" b="1" i="1"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𝟎</m:t>
                                                          </m:r>
                                                        </m:sub>
                                                      </m:sSub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𝜼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</m:den>
                              </m:f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𝜼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𝝓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zh-TW" sz="2000" dirty="0">
                    <a:ea typeface="Cambria Math" panose="02040503050406030204" pitchFamily="18" charset="0"/>
                  </a:rPr>
                  <a:t>Specially, when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Cambria Math" panose="02040503050406030204" pitchFamily="18" charset="0"/>
                  </a:rPr>
                  <a:t>, the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  <m:func>
                              <m:func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𝒍𝒏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p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rad>
                  </m:oMath>
                </a14:m>
                <a:endParaRPr lang="en-US" altLang="zh-TW" sz="2000" b="1" i="1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e>
                                            <m:sup>
                                              <m:sSup>
                                                <m:sSupPr>
                                                  <m:ctrlP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zh-TW" alt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func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TW" alt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𝑻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</m:rad>
                                </m:den>
                              </m:f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𝟖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e>
                                  </m:rad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  <m:d>
                                    <m:d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𝝓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>
                                              <a:latin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e>
                            <m:lim>
                              <m:r>
                                <a:rPr lang="zh-TW" alt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ad>
                                <m:radPr>
                                  <m:degHide m:val="on"/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altLang="zh-TW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  <m:d>
                                <m:dPr>
                                  <m:ctrlPr>
                                    <a:rPr lang="en-US" altLang="zh-TW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17C826-2598-4D9C-8844-54AF02E88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0518"/>
                <a:ext cx="10515600" cy="6176963"/>
              </a:xfrm>
              <a:blipFill>
                <a:blip r:embed="rId2"/>
                <a:stretch>
                  <a:fillRect l="-638" t="-10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5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59F3470-BAE0-43E1-9B2C-35D5A00BE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81" y="1137411"/>
            <a:ext cx="7719037" cy="45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0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6E2E25D-3202-43DB-A0CD-16374087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761" y="359626"/>
            <a:ext cx="6884477" cy="6138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190486C-E8EC-43E9-8147-8D01C800403A}"/>
                  </a:ext>
                </a:extLst>
              </p:cNvPr>
              <p:cNvSpPr txBox="1"/>
              <p:nvPr/>
            </p:nvSpPr>
            <p:spPr>
              <a:xfrm>
                <a:off x="5214152" y="1020932"/>
                <a:ext cx="3059836" cy="646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p>
                          <m:r>
                            <a:rPr lang="en-US" altLang="zh-TW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p>
                      </m:sSup>
                      <m:r>
                        <a:rPr lang="en-US" altLang="zh-TW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𝒍𝒏</m:t>
                                  </m:r>
                                  <m:d>
                                    <m:dPr>
                                      <m:ctrlPr>
                                        <a:rPr lang="en-US" altLang="zh-TW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  <m:d>
                            <m:dPr>
                              <m:ctrlP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zh-TW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190486C-E8EC-43E9-8147-8D01C800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152" y="1020932"/>
                <a:ext cx="3059836" cy="646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69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F567A-5E18-467A-9A57-AC062927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選擇權定價研究方向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553500-FB9B-4CFB-B3BC-20B943A3C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TW" altLang="en-US" sz="2000" dirty="0">
                <a:ea typeface="微軟正黑體" panose="020B0604030504040204" pitchFamily="34" charset="-120"/>
              </a:rPr>
              <a:t>引入更多模型來處理標的物更一般化的動態變化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2000" dirty="0">
                <a:ea typeface="微軟正黑體" panose="020B0604030504040204" pitchFamily="34" charset="-120"/>
              </a:rPr>
              <a:t>為不同選擇權制定與模型無關的邊界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本文 </a:t>
            </a:r>
            <a:r>
              <a:rPr lang="en-US" altLang="zh-TW" sz="2000" dirty="0">
                <a:ea typeface="微軟正黑體" panose="020B0604030504040204" pitchFamily="34" charset="-120"/>
              </a:rPr>
              <a:t>: </a:t>
            </a:r>
          </a:p>
          <a:p>
            <a:pPr marL="0" indent="0">
              <a:buNone/>
            </a:pPr>
            <a:r>
              <a:rPr lang="en-US" altLang="zh-TW" sz="2000" dirty="0">
                <a:ea typeface="微軟正黑體" panose="020B0604030504040204" pitchFamily="34" charset="-120"/>
              </a:rPr>
              <a:t>no-regret learning which called </a:t>
            </a:r>
            <a:r>
              <a:rPr lang="el-GR" altLang="zh-TW" sz="2000" dirty="0">
                <a:ea typeface="微軟正黑體" panose="020B0604030504040204" pitchFamily="34" charset="-120"/>
              </a:rPr>
              <a:t>η-</a:t>
            </a:r>
            <a:r>
              <a:rPr lang="en-US" altLang="zh-TW" sz="2000" dirty="0">
                <a:ea typeface="微軟正黑體" panose="020B0604030504040204" pitchFamily="34" charset="-120"/>
              </a:rPr>
              <a:t>momentum trading strategy, derive tighter robust upper bounds for options.</a:t>
            </a:r>
            <a:endParaRPr lang="zh-TW" altLang="en-US" sz="20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26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33B25D9-0EA5-45AF-815E-2AE3A852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08" y="1394958"/>
            <a:ext cx="7301984" cy="40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1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5981025-FA70-4AD0-81FA-0B47CDEC6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51" y="349742"/>
            <a:ext cx="7027307" cy="6158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7818674-AB98-4FE0-A7D3-C4E10A3CA474}"/>
                  </a:ext>
                </a:extLst>
              </p:cNvPr>
              <p:cNvSpPr txBox="1"/>
              <p:nvPr/>
            </p:nvSpPr>
            <p:spPr>
              <a:xfrm>
                <a:off x="7381358" y="3974743"/>
                <a:ext cx="4651898" cy="253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func>
                            <m:funcPr>
                              <m:ctrlP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  <m:func>
                            <m:func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altLang="zh-TW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zh-TW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num>
                        <m:den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  <m:func>
                            <m:func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e>
                            <m:sup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TW" b="1" i="1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7818674-AB98-4FE0-A7D3-C4E10A3CA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58" y="3974743"/>
                <a:ext cx="4651898" cy="253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4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AE28DB-7143-48EA-AC1A-D8156C86F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"/>
          <a:stretch/>
        </p:blipFill>
        <p:spPr>
          <a:xfrm>
            <a:off x="0" y="0"/>
            <a:ext cx="6039694" cy="449449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9009627-EB2B-40CA-BD27-4A99A953E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308" y="3247521"/>
            <a:ext cx="6039693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637FE0F5-6DC0-41D5-BD2E-EEAD88CD6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99" y="1305017"/>
            <a:ext cx="7236201" cy="307398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293AA94-8CB7-4208-B6A2-F178F8FEC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63" y="4379000"/>
            <a:ext cx="7157672" cy="8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6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A977D57-BE74-45C6-BF2E-057FB09B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153"/>
            <a:ext cx="6106377" cy="603969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8B4CBB3-FB68-420A-AC7D-F62A0848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465" y="4247786"/>
            <a:ext cx="6163535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17FBC-87F6-4392-8CEA-C424BBDE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+mn-lt"/>
              </a:rPr>
              <a:t>No-Regret Learning</a:t>
            </a:r>
            <a:endParaRPr lang="zh-TW" altLang="en-US" sz="3600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4C533D-608A-4318-9D93-05C5DCA4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ea typeface="微軟正黑體" panose="020B0604030504040204" pitchFamily="34" charset="-120"/>
              </a:rPr>
              <a:t>About regret : </a:t>
            </a: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類似於機會成本，定義為被拒絕選項與所選之選項的實際結果差值。例如當今天有</a:t>
            </a:r>
            <a:r>
              <a:rPr lang="en-US" altLang="zh-TW" sz="2000" dirty="0"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ea typeface="微軟正黑體" panose="020B0604030504040204" pitchFamily="34" charset="-120"/>
              </a:rPr>
              <a:t>兩檔股票，若我先買了</a:t>
            </a:r>
            <a:r>
              <a:rPr lang="en-US" altLang="zh-TW" sz="2000" dirty="0"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ea typeface="微軟正黑體" panose="020B0604030504040204" pitchFamily="34" charset="-120"/>
              </a:rPr>
              <a:t>，而後</a:t>
            </a:r>
            <a:r>
              <a:rPr lang="en-US" altLang="zh-TW" sz="2000" dirty="0">
                <a:ea typeface="微軟正黑體" panose="020B0604030504040204" pitchFamily="34" charset="-120"/>
              </a:rPr>
              <a:t>B</a:t>
            </a:r>
            <a:r>
              <a:rPr lang="zh-TW" altLang="en-US" sz="2000" dirty="0">
                <a:ea typeface="微軟正黑體" panose="020B0604030504040204" pitchFamily="34" charset="-120"/>
              </a:rPr>
              <a:t>上漲、</a:t>
            </a:r>
            <a:r>
              <a:rPr lang="en-US" altLang="zh-TW" sz="2000" dirty="0"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ea typeface="微軟正黑體" panose="020B0604030504040204" pitchFamily="34" charset="-120"/>
              </a:rPr>
              <a:t>下跌，則會對此決策產生後悔。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最小化最大後悔原則 </a:t>
            </a:r>
            <a:r>
              <a:rPr lang="en-US" altLang="zh-TW" sz="2000" dirty="0">
                <a:ea typeface="微軟正黑體" panose="020B0604030504040204" pitchFamily="34" charset="-120"/>
              </a:rPr>
              <a:t>: </a:t>
            </a:r>
            <a:r>
              <a:rPr lang="zh-TW" altLang="en-US" sz="2000" dirty="0">
                <a:ea typeface="微軟正黑體" panose="020B0604030504040204" pitchFamily="34" charset="-120"/>
              </a:rPr>
              <a:t>先計算每個選項對應的可能最大後悔值，再選出最大後悔值中最小的。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>
                <a:ea typeface="微軟正黑體" panose="020B0604030504040204" pitchFamily="34" charset="-120"/>
              </a:rPr>
              <a:t>About no-regret : </a:t>
            </a: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採用基於後悔值的學習方法後，根據各個行為的後悔值做出選擇，若有一種算法能夠保證最大後悔值漸進為零，則該算法可稱為無悔學習算法。</a:t>
            </a:r>
            <a:endParaRPr lang="en-US" altLang="zh-TW" sz="20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87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081275-1380-4E10-955B-3B1AFB10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+mn-lt"/>
              </a:rPr>
              <a:t>Pricing and Learning</a:t>
            </a:r>
            <a:endParaRPr lang="zh-TW" altLang="en-US" sz="3600" dirty="0">
              <a:latin typeface="+mn-lt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BF54FA-19A7-4873-AC8F-05D1DCE4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基本概念來自於 </a:t>
            </a:r>
            <a:r>
              <a:rPr lang="en-US" altLang="zh-TW" sz="2000" dirty="0">
                <a:ea typeface="微軟正黑體" panose="020B0604030504040204" pitchFamily="34" charset="-120"/>
              </a:rPr>
              <a:t>no-regret learning</a:t>
            </a:r>
            <a:r>
              <a:rPr lang="zh-TW" altLang="en-US" sz="2000" dirty="0">
                <a:ea typeface="微軟正黑體" panose="020B0604030504040204" pitchFamily="34" charset="-120"/>
              </a:rPr>
              <a:t>。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考慮初始資金為 </a:t>
            </a:r>
            <a:r>
              <a:rPr lang="en-US" altLang="zh-TW" sz="2000" dirty="0">
                <a:ea typeface="微軟正黑體" panose="020B0604030504040204" pitchFamily="34" charset="-120"/>
              </a:rPr>
              <a:t>I </a:t>
            </a:r>
            <a:r>
              <a:rPr lang="zh-TW" altLang="en-US" sz="2000" dirty="0">
                <a:ea typeface="微軟正黑體" panose="020B0604030504040204" pitchFamily="34" charset="-120"/>
              </a:rPr>
              <a:t>的投資人有一個動態策略，會在股票和債券之間分配資金。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ea typeface="微軟正黑體" panose="020B0604030504040204" pitchFamily="34" charset="-120"/>
              </a:rPr>
              <a:t>假設在任何的股票價格過程中，他在 </a:t>
            </a:r>
            <a:r>
              <a:rPr lang="en-US" altLang="zh-TW" sz="2000" dirty="0">
                <a:ea typeface="微軟正黑體" panose="020B0604030504040204" pitchFamily="34" charset="-120"/>
              </a:rPr>
              <a:t>T </a:t>
            </a:r>
            <a:r>
              <a:rPr lang="zh-TW" altLang="en-US" sz="2000" dirty="0">
                <a:ea typeface="微軟正黑體" panose="020B0604030504040204" pitchFamily="34" charset="-120"/>
              </a:rPr>
              <a:t>時間的資本都不低於選擇權的收益加上履約價 </a:t>
            </a:r>
            <a:r>
              <a:rPr lang="en-US" altLang="zh-TW" sz="2000" dirty="0">
                <a:ea typeface="微軟正黑體" panose="020B0604030504040204" pitchFamily="34" charset="-120"/>
              </a:rPr>
              <a:t>K</a:t>
            </a:r>
            <a:r>
              <a:rPr lang="zh-TW" altLang="en-US" sz="2000" dirty="0">
                <a:ea typeface="微軟正黑體" panose="020B0604030504040204" pitchFamily="34" charset="-120"/>
              </a:rPr>
              <a:t>，根據無套利原則，選擇權的價格上限為 </a:t>
            </a:r>
            <a:r>
              <a:rPr lang="en-US" altLang="zh-TW" sz="2000" dirty="0">
                <a:ea typeface="微軟正黑體" panose="020B0604030504040204" pitchFamily="34" charset="-120"/>
              </a:rPr>
              <a:t>I-K</a:t>
            </a:r>
            <a:r>
              <a:rPr lang="zh-TW" altLang="en-US" sz="2000" dirty="0"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668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7C3D31-753D-4F48-B3DD-FC95A788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過去文獻的缺點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75D1AB-F88C-4D69-AA48-B93D571AC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DeMarzo et al. (2006)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:</a:t>
                </a:r>
                <a:r>
                  <a:rPr lang="zh-TW" altLang="en-US" sz="2000" dirty="0"/>
                  <a:t> </a:t>
                </a: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Depends on two variables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1.</a:t>
                </a:r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the maximal sum of squared single-period return of the stock over N periods.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2.</a:t>
                </a:r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the maximal absolute return in each period.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Drawbacks : 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1. the two variables are not directly observable in the market.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2.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altLang="zh-TW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0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sz="2000" dirty="0"/>
                  <a:t> is impractical, since in geometric Brownian motion model, the stock return in any time period follows a normal distribution, and this implies that the maximal return in any period could be infinitely large.</a:t>
                </a:r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75D1AB-F88C-4D69-AA48-B93D571AC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9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8FF72-16B1-401A-9C67-E3A6FC92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本文貢獻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9773CD-6EED-40BC-9494-39489B87C4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AutoNum type="arabicPeriod"/>
                </a:pPr>
                <a:r>
                  <a:rPr lang="zh-TW" altLang="en-US" sz="2000" dirty="0">
                    <a:ea typeface="微軟正黑體" panose="020B0604030504040204" pitchFamily="34" charset="-120"/>
                  </a:rPr>
                  <a:t>推導出 </a:t>
                </a:r>
                <a:r>
                  <a:rPr lang="el-GR" altLang="zh-TW" sz="2000" dirty="0">
                    <a:ea typeface="微軟正黑體" panose="020B0604030504040204" pitchFamily="34" charset="-120"/>
                  </a:rPr>
                  <a:t>η-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momentum strategy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 的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regret 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上界，實現歐是買權的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robust upper bound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，是一個由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moneyness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𝒒</m:t>
                        </m:r>
                      </m:e>
                      <m: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𝝓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</a:rPr>
                              <m:t>𝑻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(maximum quadratic variation of the stock return paths)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、</a:t>
                </a:r>
                <a:r>
                  <a:rPr lang="el-GR" altLang="zh-TW" sz="2000" dirty="0">
                    <a:ea typeface="微軟正黑體" panose="020B0604030504040204" pitchFamily="34" charset="-120"/>
                  </a:rPr>
                  <a:t>η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組成的函數，並證明對於大多數的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moneyness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、波動度、到期日設定來說更加嚴格。</a:t>
                </a:r>
                <a:endParaRPr lang="en-US" altLang="zh-TW" sz="2000" dirty="0">
                  <a:ea typeface="微軟正黑體" panose="020B0604030504040204" pitchFamily="34" charset="-120"/>
                </a:endParaRPr>
              </a:p>
              <a:p>
                <a:pPr marL="457200" indent="-457200">
                  <a:buAutoNum type="arabicPeriod"/>
                </a:pPr>
                <a:r>
                  <a:rPr lang="zh-TW" altLang="en-US" sz="2000" dirty="0">
                    <a:ea typeface="微軟正黑體" panose="020B0604030504040204" pitchFamily="34" charset="-120"/>
                  </a:rPr>
                  <a:t>擴展此方法推導出 </a:t>
                </a:r>
                <a:r>
                  <a:rPr lang="en-US" altLang="zh-TW" sz="2000" dirty="0">
                    <a:ea typeface="微軟正黑體" panose="020B0604030504040204" pitchFamily="34" charset="-120"/>
                  </a:rPr>
                  <a:t>robust and closed-form upper bounds for average strike Asian call options</a:t>
                </a:r>
                <a:r>
                  <a:rPr lang="zh-TW" altLang="en-US" sz="2000" dirty="0">
                    <a:ea typeface="微軟正黑體" panose="020B0604030504040204" pitchFamily="34" charset="-120"/>
                  </a:rPr>
                  <a:t>。</a:t>
                </a:r>
                <a:endParaRPr lang="en-US" altLang="zh-TW" sz="2000" dirty="0">
                  <a:ea typeface="微軟正黑體" panose="020B0604030504040204" pitchFamily="34" charset="-120"/>
                </a:endParaRPr>
              </a:p>
              <a:p>
                <a:pPr marL="457200" indent="-457200">
                  <a:buAutoNum type="arabicPeriod"/>
                </a:pPr>
                <a:r>
                  <a:rPr lang="zh-TW" altLang="en-US" sz="2000" dirty="0">
                    <a:ea typeface="微軟正黑體" panose="020B0604030504040204" pitchFamily="34" charset="-120"/>
                  </a:rPr>
                  <a:t>在大多數情況下，對歐式與亞式選擇權的邊界明顯較嚴格。歐式在價外的效果比價內更好，並且由於最優邊界並沒有封閉解，根據數值結果表明，我們的邊界比理論結果預測的性能更好。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99773CD-6EED-40BC-9494-39489B87C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54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24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D4123A-85E6-4E96-8210-9F6E73F1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TW" sz="3600" dirty="0">
                <a:latin typeface="+mn-lt"/>
              </a:rPr>
              <a:t>η-</a:t>
            </a:r>
            <a:r>
              <a:rPr lang="en-US" altLang="zh-TW" sz="3600" dirty="0">
                <a:latin typeface="+mn-lt"/>
              </a:rPr>
              <a:t>Momentum Trading Strategy</a:t>
            </a:r>
            <a:endParaRPr lang="zh-TW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8C6E10B-4234-4C65-8581-1C74431C9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Discrete time with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zh-TW" sz="2000" dirty="0"/>
                  <a:t> periods from time 0 to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, where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zh-TW" altLang="en-US" sz="2000" b="1" dirty="0"/>
                  <a:t> </a:t>
                </a:r>
                <a:r>
                  <a:rPr lang="en-US" altLang="zh-TW" sz="2000" dirty="0"/>
                  <a:t>with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num>
                      <m:den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Stock price at the end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000" dirty="0" err="1"/>
                  <a:t>th</a:t>
                </a:r>
                <a:r>
                  <a:rPr lang="en-US" altLang="zh-TW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TW" sz="2000" dirty="0"/>
                  <a:t>, with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log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be a return path of the stock, and the set of all possible paths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𝑻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Bond price at the end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000" dirty="0" err="1"/>
                  <a:t>th</a:t>
                </a:r>
                <a:r>
                  <a:rPr lang="en-US" altLang="zh-TW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TW" sz="2000" dirty="0"/>
                  <a:t>, with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en-US" altLang="zh-TW" sz="2000" dirty="0"/>
                  <a:t> in each period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000" dirty="0"/>
                  <a:t>,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Reference strategies : Strategy I and Strategy II, which are self-financing on stock and bond.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𝑰𝑰</m:t>
                    </m:r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initial capital invested in strategy and its value at the end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000" dirty="0" err="1"/>
                  <a:t>th </a:t>
                </a:r>
                <a:r>
                  <a:rPr lang="en-US" altLang="zh-TW" sz="20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The return of strategy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log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000" b="1" i="0" smtClean="0"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8C6E10B-4234-4C65-8581-1C74431C9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81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C5818C-00F6-4889-93BC-A3C39CC7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zh-TW" sz="3600" dirty="0">
                <a:latin typeface="+mn-lt"/>
              </a:rPr>
              <a:t>η-</a:t>
            </a:r>
            <a:r>
              <a:rPr lang="en-US" altLang="zh-TW" sz="3600" dirty="0">
                <a:latin typeface="+mn-lt"/>
              </a:rPr>
              <a:t>Momentum Trading Strategy</a:t>
            </a:r>
            <a:endParaRPr lang="zh-TW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CCE4F0-69F5-416F-8034-6B74F1DB7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A dynamic portfolio consisting of stock and bond has initial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and its value at the end of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000" dirty="0" err="1"/>
                  <a:t>th </a:t>
                </a:r>
                <a:r>
                  <a:rPr lang="en-US" altLang="zh-TW" sz="20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The investor aims at making the value of portfolio comparable to the best of two reference strategies at time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altLang="zh-TW" sz="2000" dirty="0"/>
                  <a:t>.(By </a:t>
                </a:r>
                <a:r>
                  <a:rPr lang="el-GR" altLang="zh-TW" sz="2000" dirty="0"/>
                  <a:t>η-</a:t>
                </a:r>
                <a:r>
                  <a:rPr lang="en-US" altLang="zh-TW" sz="2000" dirty="0"/>
                  <a:t>momentum trading strategy)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Define regret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𝑰𝑰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sz="2000" dirty="0"/>
                  <a:t>,</a:t>
                </a:r>
              </a:p>
              <a:p>
                <a:pPr marL="0" indent="0">
                  <a:buNone/>
                </a:pPr>
                <a:r>
                  <a:rPr lang="en-US" altLang="zh-TW" sz="2000" dirty="0"/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zh-TW" altLang="en-US" sz="2000" b="1" i="1" dirty="0"/>
                  <a:t> </a:t>
                </a:r>
                <a:r>
                  <a:rPr lang="en-US" altLang="zh-TW" sz="2000" dirty="0"/>
                  <a:t>is a parameter representing an initial fictitious loss, and is used to optimize the performance of the dynamic portfolio.</a:t>
                </a:r>
              </a:p>
              <a:p>
                <a:pPr marL="0" indent="0">
                  <a:buNone/>
                </a:pPr>
                <a:r>
                  <a:rPr lang="el-GR" altLang="zh-TW" sz="2000" dirty="0"/>
                  <a:t>η-</a:t>
                </a:r>
                <a:r>
                  <a:rPr lang="en-US" altLang="zh-TW" sz="2000" dirty="0"/>
                  <a:t>momentum trading strategy invests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in Strategy I</a:t>
                </a:r>
                <a:br>
                  <a:rPr lang="en-US" altLang="zh-TW" sz="2000" dirty="0"/>
                </a:br>
                <a:r>
                  <a:rPr lang="en-US" altLang="zh-TW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𝑰𝑰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in Strategy II,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sub>
                    </m:sSub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  <m:sSub>
                              <m:sSub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altLang="zh-TW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sup>
                        </m:sSup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𝑰𝑰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1" i="1" smtClean="0">
                                            <a:latin typeface="Cambria Math" panose="02040503050406030204" pitchFamily="18" charset="0"/>
                                          </a:rPr>
                                          <m:t>𝑰𝑰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𝜼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000" b="1" dirty="0"/>
              </a:p>
              <a:p>
                <a:pPr marL="0" indent="0">
                  <a:buNone/>
                </a:pPr>
                <a:r>
                  <a:rPr lang="en-US" altLang="zh-TW" sz="2000" dirty="0"/>
                  <a:t>The positive parameter η is used to optimize the performance of the dynamic portfolio as well.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5CCE4F0-69F5-416F-8034-6B74F1DB7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 r="-754" b="-8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899799-D1C4-4B9F-A11C-DF671959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+mn-lt"/>
              </a:rPr>
              <a:t>The Regret Bound of the η-Momentum Trading Strategy</a:t>
            </a:r>
            <a:endParaRPr lang="zh-TW" altLang="en-US" sz="36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BEBC46-B712-4F7C-9C1A-12A3FB460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000" dirty="0"/>
                  <a:t>Thm 1.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𝒎𝒂𝒙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𝟎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𝑰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TW" sz="20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𝑵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altLang="zh-TW" sz="20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𝑰𝑰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𝜼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zh-TW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den>
                      </m:f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</m:d>
                        </m:num>
                        <m:den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𝒘𝒉𝒆𝒓𝒆</m:t>
                      </m:r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zh-TW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</m:t>
                                      </m:r>
                                    </m:sub>
                                  </m:sSub>
                                  <m:r>
                                    <a:rPr lang="en-US" altLang="zh-TW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  <m:sub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𝑰𝑰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1" i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4BEBC46-B712-4F7C-9C1A-12A3FB460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0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1520</Words>
  <Application>Microsoft Office PowerPoint</Application>
  <PresentationFormat>寬螢幕</PresentationFormat>
  <Paragraphs>114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Calibri Light</vt:lpstr>
      <vt:lpstr>Cambria Math</vt:lpstr>
      <vt:lpstr>Office 佈景主題</vt:lpstr>
      <vt:lpstr>Tighter Robust Upper Bounds for Options via No-Regret Learning</vt:lpstr>
      <vt:lpstr>選擇權定價研究方向</vt:lpstr>
      <vt:lpstr>No-Regret Learning</vt:lpstr>
      <vt:lpstr>Pricing and Learning</vt:lpstr>
      <vt:lpstr>過去文獻的缺點</vt:lpstr>
      <vt:lpstr>本文貢獻</vt:lpstr>
      <vt:lpstr>η-Momentum Trading Strategy</vt:lpstr>
      <vt:lpstr>η-Momentum Trading Strategy</vt:lpstr>
      <vt:lpstr>The Regret Bound of the η-Momentum Trading Strategy</vt:lpstr>
      <vt:lpstr>PowerPoint 簡報</vt:lpstr>
      <vt:lpstr>PowerPoint 簡報</vt:lpstr>
      <vt:lpstr>PowerPoint 簡報</vt:lpstr>
      <vt:lpstr>PowerPoint 簡報</vt:lpstr>
      <vt:lpstr>Robust Upper Bounds for European Call Options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Tighter Robust Upper Bounds for Options via No-Regret Learning</dc:title>
  <dc:creator>邢子謙</dc:creator>
  <cp:lastModifiedBy>邢子謙</cp:lastModifiedBy>
  <cp:revision>34</cp:revision>
  <dcterms:created xsi:type="dcterms:W3CDTF">2023-10-29T07:25:27Z</dcterms:created>
  <dcterms:modified xsi:type="dcterms:W3CDTF">2023-10-29T14:07:04Z</dcterms:modified>
</cp:coreProperties>
</file>