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2" r:id="rId4"/>
    <p:sldId id="258" r:id="rId5"/>
    <p:sldId id="259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7" r:id="rId17"/>
    <p:sldId id="272" r:id="rId18"/>
    <p:sldId id="273" r:id="rId19"/>
    <p:sldId id="274" r:id="rId20"/>
    <p:sldId id="275" r:id="rId21"/>
    <p:sldId id="278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2" d="100"/>
          <a:sy n="62" d="100"/>
        </p:scale>
        <p:origin x="8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EDC62-048A-4A88-B9D6-940E1795ED3C}" type="datetimeFigureOut">
              <a:rPr lang="zh-TW" altLang="en-US" smtClean="0"/>
              <a:t>2023/2/7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9F3F2-FC87-4FCE-A555-02F47399C8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187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By 8.3.11 </a:t>
            </a:r>
            <a:r>
              <a:rPr lang="zh-TW" altLang="en-US"/>
              <a:t>推成 </a:t>
            </a:r>
            <a:r>
              <a:rPr lang="en-US" altLang="zh-TW"/>
              <a:t>8.3.13</a:t>
            </a:r>
          </a:p>
          <a:p>
            <a:r>
              <a:rPr lang="zh-TW" altLang="en-US"/>
              <a:t>之後找他的</a:t>
            </a:r>
            <a:r>
              <a:rPr lang="en-US" altLang="zh-TW"/>
              <a:t>delta </a:t>
            </a:r>
          </a:p>
          <a:p>
            <a:r>
              <a:rPr lang="zh-TW" altLang="en-US"/>
              <a:t>左極限右極限相等 都在</a:t>
            </a:r>
            <a:r>
              <a:rPr lang="en-US" altLang="zh-TW"/>
              <a:t>-1</a:t>
            </a:r>
            <a:r>
              <a:rPr lang="zh-TW" altLang="en-US"/>
              <a:t>的值</a:t>
            </a:r>
            <a:endParaRPr lang="en-US" altLang="zh-TW"/>
          </a:p>
          <a:p>
            <a:r>
              <a:rPr lang="zh-TW" altLang="en-US"/>
              <a:t>原式跟</a:t>
            </a:r>
            <a:r>
              <a:rPr lang="en-US" altLang="zh-TW"/>
              <a:t>delta </a:t>
            </a:r>
            <a:r>
              <a:rPr lang="zh-TW" altLang="en-US"/>
              <a:t>兩者都皆有左極限與右極限，就可用</a:t>
            </a:r>
            <a:r>
              <a:rPr lang="en-US" altLang="zh-TW"/>
              <a:t>smooth pasting</a:t>
            </a:r>
            <a:r>
              <a:rPr lang="zh-TW" altLang="en-US"/>
              <a:t>方法去解</a:t>
            </a:r>
            <a:r>
              <a:rPr lang="en-US" altLang="zh-TW"/>
              <a:t>L*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9F3F2-FC87-4FCE-A555-02F47399C82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4878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8.3.15</a:t>
            </a:r>
            <a:r>
              <a:rPr lang="zh-TW" altLang="en-US"/>
              <a:t> 左右極限不一樣</a:t>
            </a:r>
            <a:endParaRPr lang="en-US" altLang="zh-TW"/>
          </a:p>
          <a:p>
            <a:r>
              <a:rPr lang="en-US" altLang="zh-TW"/>
              <a:t>8.3.16</a:t>
            </a:r>
          </a:p>
          <a:p>
            <a:r>
              <a:rPr lang="en-US" altLang="zh-TW"/>
              <a:t>8.3.17</a:t>
            </a:r>
          </a:p>
          <a:p>
            <a:r>
              <a:rPr lang="zh-TW" altLang="en-US"/>
              <a:t>也是為了證明左右極限不一樣，為何湊成這樣則是後面</a:t>
            </a:r>
            <a:r>
              <a:rPr lang="en-US" altLang="zh-TW"/>
              <a:t>ito’s lemma</a:t>
            </a:r>
            <a:r>
              <a:rPr lang="zh-TW" altLang="en-US"/>
              <a:t>要用</a:t>
            </a:r>
            <a:r>
              <a:rPr lang="en-US" altLang="zh-TW"/>
              <a:t>X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9F3F2-FC87-4FCE-A555-02F47399C82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0443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Supermartingale = </a:t>
            </a:r>
            <a:r>
              <a:rPr lang="zh-TW" altLang="en-US"/>
              <a:t>現在</a:t>
            </a:r>
            <a:r>
              <a:rPr lang="en-US" altLang="zh-TW"/>
              <a:t>&gt;=</a:t>
            </a:r>
            <a:r>
              <a:rPr lang="zh-TW" altLang="en-US"/>
              <a:t>未來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9F3F2-FC87-4FCE-A555-02F47399C82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1863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Dummy variable = S(t) &gt;= L* = 0</a:t>
            </a:r>
          </a:p>
          <a:p>
            <a:r>
              <a:rPr lang="en-US" altLang="zh-TW"/>
              <a:t>By 8.3.16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9F3F2-FC87-4FCE-A555-02F47399C82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5252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By theorem 8.3.5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9F3F2-FC87-4FCE-A555-02F47399C82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086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/>
              <a:t>8.3.18 and 8.3.19</a:t>
            </a:r>
            <a:r>
              <a:rPr lang="zh-TW" altLang="en-US"/>
              <a:t>的條件可以保證滿足</a:t>
            </a:r>
            <a:r>
              <a:rPr lang="en-US" altLang="zh-TW"/>
              <a:t>put</a:t>
            </a:r>
            <a:r>
              <a:rPr lang="zh-TW" altLang="en-US"/>
              <a:t>賣方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9F3F2-FC87-4FCE-A555-02F47399C82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0432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如果僅僅只是</a:t>
            </a:r>
            <a:r>
              <a:rPr lang="en-US" altLang="zh-TW"/>
              <a:t>8.3.18 &amp; 8.3.19</a:t>
            </a:r>
            <a:r>
              <a:rPr lang="zh-TW" altLang="en-US"/>
              <a:t>是不足以成立</a:t>
            </a:r>
            <a:r>
              <a:rPr lang="en-US" altLang="zh-TW"/>
              <a:t>perpetual Ameriican put</a:t>
            </a:r>
          </a:p>
          <a:p>
            <a:r>
              <a:rPr lang="zh-TW" altLang="en-US"/>
              <a:t>必須要有額外的條件去保證價格滿足</a:t>
            </a:r>
            <a:r>
              <a:rPr lang="en-US" altLang="zh-TW"/>
              <a:t>put</a:t>
            </a:r>
            <a:r>
              <a:rPr lang="zh-TW" altLang="en-US"/>
              <a:t>買方</a:t>
            </a:r>
            <a:endParaRPr lang="en-US" altLang="zh-TW"/>
          </a:p>
          <a:p>
            <a:r>
              <a:rPr lang="en-US" altLang="zh-TW"/>
              <a:t>8.3.20</a:t>
            </a:r>
            <a:r>
              <a:rPr lang="zh-TW" altLang="en-US"/>
              <a:t>可以保證拿到</a:t>
            </a:r>
            <a:r>
              <a:rPr lang="en-US" altLang="zh-TW"/>
              <a:t>put</a:t>
            </a:r>
            <a:r>
              <a:rPr lang="zh-TW" altLang="en-US"/>
              <a:t>的完整價值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9F3F2-FC87-4FCE-A555-02F47399C82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ECBEF1A-A140-4571-B732-933CEA989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7DE85B4-F2E0-4BE8-9F20-D06CA2EDA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9DFCF8-6DC8-459E-B90C-2F702966D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87F-B40C-4DF3-BD0D-CCE6D9E27DDE}" type="datetimeFigureOut">
              <a:rPr lang="zh-TW" altLang="en-US" smtClean="0"/>
              <a:t>2023/2/4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F279131-93DE-4046-8A5B-735BB27A6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1EE0CDA-DE39-481B-B2A1-8B57EC7C6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73A4-034F-43D8-8BCD-35718A7A89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20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3A6023-E92D-44E0-A453-50438C4C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BC36E48-A2B9-43E7-A98A-A0839A7D2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0381201-E8D2-4610-98BF-C0E90CD9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87F-B40C-4DF3-BD0D-CCE6D9E27DDE}" type="datetimeFigureOut">
              <a:rPr lang="zh-TW" altLang="en-US" smtClean="0"/>
              <a:t>2023/2/4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07286AA-C4F2-4751-82FF-5FEA370A3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7C26AF-8705-462C-9D77-368A663A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73A4-034F-43D8-8BCD-35718A7A89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104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F54BA32-19FF-4658-B02B-59B6EC91EF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4877DC4-7C5B-4D3F-8E47-43642CAE5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6954F25-FFD7-4FE9-A52B-C3ABBC37A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87F-B40C-4DF3-BD0D-CCE6D9E27DDE}" type="datetimeFigureOut">
              <a:rPr lang="zh-TW" altLang="en-US" smtClean="0"/>
              <a:t>2023/2/4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FFF9A8B-34BC-4656-8FBE-0BBFD9377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A7EDD07-8BF3-4D37-9320-3AFD81C80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73A4-034F-43D8-8BCD-35718A7A89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240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AE43FED-7B60-4ABE-9C97-014CC4616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287791-C0F7-4B1B-A1F0-A0295BC4C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4156760-BBCF-49CA-8BEE-F427CF155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87F-B40C-4DF3-BD0D-CCE6D9E27DDE}" type="datetimeFigureOut">
              <a:rPr lang="zh-TW" altLang="en-US" smtClean="0"/>
              <a:t>2023/2/4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90CF6B1-7BAA-4E6E-BF46-14F9B4DAE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8F7F499-56C5-4A21-AE7D-46CEE023F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73A4-034F-43D8-8BCD-35718A7A89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92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BD6BCE-923B-45F0-968D-3AE4B0FA8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21152C2-993C-482A-9906-97ED2C66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591D8B0-EB29-4587-8D1D-4D08C9A60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87F-B40C-4DF3-BD0D-CCE6D9E27DDE}" type="datetimeFigureOut">
              <a:rPr lang="zh-TW" altLang="en-US" smtClean="0"/>
              <a:t>2023/2/4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64D774F-C9CC-450F-90F6-9443C0D91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28B60F1-C826-41D3-A1DD-DC5B46FB3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73A4-034F-43D8-8BCD-35718A7A89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4866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34F4FD-F454-4B6C-AF4C-149879B05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C1FAA8-ED84-4EAB-9F77-0BD5C74A6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F6165F3-998C-461F-AF31-D969DD2FE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03738B2-A99F-402C-8C65-57399AE9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87F-B40C-4DF3-BD0D-CCE6D9E27DDE}" type="datetimeFigureOut">
              <a:rPr lang="zh-TW" altLang="en-US" smtClean="0"/>
              <a:t>2023/2/4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9555ED0-97FD-4B81-AA6F-44B6FEAF9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9A74997-7F60-4839-8145-B9270E0A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73A4-034F-43D8-8BCD-35718A7A89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4324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64989A-FF26-4AA4-A92E-4FA4582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5A3BC9E-48B3-420E-8625-9585E345B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540C4CD-C45A-41E6-8D9A-550BD9B8C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BF60A95-15C0-490B-A309-22B9336880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D827AB1-B69C-4963-8EC5-BB8DF4982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9E922C0-1470-4758-80FE-C52A4FCC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87F-B40C-4DF3-BD0D-CCE6D9E27DDE}" type="datetimeFigureOut">
              <a:rPr lang="zh-TW" altLang="en-US" smtClean="0"/>
              <a:t>2023/2/4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9E0938B-8704-4596-A443-918D34466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A7D17CB-D140-469A-BE0B-A16F81E8F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73A4-034F-43D8-8BCD-35718A7A89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5907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F60BE9-5D75-4105-9DC7-616F427F1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2244AAB-643C-4B14-8228-45E27931B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87F-B40C-4DF3-BD0D-CCE6D9E27DDE}" type="datetimeFigureOut">
              <a:rPr lang="zh-TW" altLang="en-US" smtClean="0"/>
              <a:t>2023/2/4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839155C-2E6E-4B77-A5D5-96916DC30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99D86E2-BE4A-4561-A7F8-D12BDC5E9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73A4-034F-43D8-8BCD-35718A7A89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084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B90A3A6-0F58-43ED-BE13-ED3371552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87F-B40C-4DF3-BD0D-CCE6D9E27DDE}" type="datetimeFigureOut">
              <a:rPr lang="zh-TW" altLang="en-US" smtClean="0"/>
              <a:t>2023/2/4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7370859-38F6-4978-B44F-5A70FB01C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2976CBC-EFC9-4EF1-B304-893C9309A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73A4-034F-43D8-8BCD-35718A7A89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15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D65D3F-E4D4-467C-A8A4-7C4E8E565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2F84076-3386-4E69-A58A-070E7053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AEED5AE-6D88-4EA8-BB7E-B00A83887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7993BF7-5E2E-4D18-9690-B2E184226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87F-B40C-4DF3-BD0D-CCE6D9E27DDE}" type="datetimeFigureOut">
              <a:rPr lang="zh-TW" altLang="en-US" smtClean="0"/>
              <a:t>2023/2/4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0FD394F-845C-48E5-A902-CB458350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20CB53C-8624-49B3-AC32-5F2D51ACE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73A4-034F-43D8-8BCD-35718A7A89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273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3380B6-50C1-4639-8CFD-80654A983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0995504-DE3D-489C-A53D-D4A4063F8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D3E8047-34B8-43AC-98ED-A8AC71F62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4E34E5A-6EFB-42CF-86B4-95B926DEE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D487F-B40C-4DF3-BD0D-CCE6D9E27DDE}" type="datetimeFigureOut">
              <a:rPr lang="zh-TW" altLang="en-US" smtClean="0"/>
              <a:t>2023/2/4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6F6B43D-4D89-4760-BEF9-F556B9BCC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437D4CC-36DB-4873-A0A8-F8FECE14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E73A4-034F-43D8-8BCD-35718A7A89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468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013D1B9-9696-4094-94D3-7C11A82E7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781865B-3378-48F7-AAFD-EA93CDE2D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51BC23F-724A-40D5-B11C-88C824058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D487F-B40C-4DF3-BD0D-CCE6D9E27DDE}" type="datetimeFigureOut">
              <a:rPr lang="zh-TW" altLang="en-US" smtClean="0"/>
              <a:t>2023/2/4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1EE594D-952A-4B3C-B0E4-E847C24C4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240CD73-6550-4A7C-A7DE-4297D40FC7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E73A4-034F-43D8-8BCD-35718A7A89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191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67FEE53-2D64-4561-9407-0AF1B16CC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lang="en-US" altLang="zh-TW" sz="3600">
                <a:latin typeface="Times New Roman" panose="02020603050405020304" pitchFamily="18" charset="0"/>
                <a:cs typeface="Times New Roman" panose="02020603050405020304" pitchFamily="18" charset="0"/>
              </a:rPr>
              <a:t>8.3.3</a:t>
            </a:r>
            <a:br>
              <a:rPr lang="en-US" altLang="zh-TW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60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Characterization of the Put Price</a:t>
            </a:r>
            <a:endParaRPr lang="zh-TW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F2171BB-C8B5-4765-8F19-E24AB7373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</p:spPr>
        <p:txBody>
          <a:bodyPr>
            <a:normAutofit/>
          </a:bodyPr>
          <a:lstStyle/>
          <a:p>
            <a:r>
              <a:rPr lang="zh-TW" altLang="en-US">
                <a:latin typeface="Times New Roman" panose="02020603050405020304" pitchFamily="18" charset="0"/>
                <a:ea typeface="Noto Sans CJK TC Medium" panose="020B0600000000000000" pitchFamily="34" charset="-120"/>
              </a:rPr>
              <a:t>汪文豪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156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6334FCD-E62F-4F5B-AE33-BD21D5C6B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71" y="1352778"/>
            <a:ext cx="11345858" cy="2857899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44BA2F6F-2BB6-4086-9251-8CB42B5899C5}"/>
              </a:ext>
            </a:extLst>
          </p:cNvPr>
          <p:cNvSpPr txBox="1"/>
          <p:nvPr/>
        </p:nvSpPr>
        <p:spPr>
          <a:xfrm>
            <a:off x="4609054" y="4425289"/>
            <a:ext cx="2973891" cy="852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>
                <a:latin typeface="Taipei Sans TC Beta" pitchFamily="2" charset="-120"/>
                <a:ea typeface="Taipei Sans TC Beta" pitchFamily="2" charset="-120"/>
              </a:rPr>
              <a:t>找出折現後最大的值</a:t>
            </a:r>
            <a:endParaRPr lang="en-US" altLang="zh-TW" b="1">
              <a:latin typeface="Taipei Sans TC Beta" pitchFamily="2" charset="-120"/>
              <a:ea typeface="Taipei Sans TC Beta" pitchFamily="2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b="1">
                <a:latin typeface="Taipei Sans TC Beta" pitchFamily="2" charset="-120"/>
                <a:ea typeface="Taipei Sans TC Beta" pitchFamily="2" charset="-120"/>
              </a:rPr>
              <a:t>也就是</a:t>
            </a:r>
            <a:r>
              <a:rPr lang="zh-TW" altLang="en-US" b="1">
                <a:solidFill>
                  <a:srgbClr val="FF0000"/>
                </a:solidFill>
                <a:latin typeface="Taipei Sans TC Beta" pitchFamily="2" charset="-120"/>
                <a:ea typeface="Taipei Sans TC Beta" pitchFamily="2" charset="-120"/>
              </a:rPr>
              <a:t>最佳之</a:t>
            </a:r>
            <a:r>
              <a:rPr lang="en-US" altLang="zh-TW" b="1">
                <a:solidFill>
                  <a:srgbClr val="FF0000"/>
                </a:solidFill>
                <a:latin typeface="Taipei Sans TC Beta" pitchFamily="2" charset="-120"/>
                <a:ea typeface="Taipei Sans TC Beta" pitchFamily="2" charset="-120"/>
              </a:rPr>
              <a:t>L*</a:t>
            </a:r>
            <a:r>
              <a:rPr lang="zh-TW" altLang="en-US" b="1">
                <a:solidFill>
                  <a:srgbClr val="FF0000"/>
                </a:solidFill>
                <a:latin typeface="Taipei Sans TC Beta" pitchFamily="2" charset="-120"/>
                <a:ea typeface="Taipei Sans TC Beta" pitchFamily="2" charset="-120"/>
              </a:rPr>
              <a:t>執行時間點</a:t>
            </a:r>
          </a:p>
        </p:txBody>
      </p:sp>
    </p:spTree>
    <p:extLst>
      <p:ext uri="{BB962C8B-B14F-4D97-AF65-F5344CB8AC3E}">
        <p14:creationId xmlns:p14="http://schemas.microsoft.com/office/powerpoint/2010/main" val="335072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C48774A-CD73-4924-951C-1B482DD1E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57" y="517708"/>
            <a:ext cx="10983858" cy="95263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ECF76AD-C8AC-449A-A436-ADF7194DB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08" y="1371313"/>
            <a:ext cx="11174384" cy="4115374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04A732B-E138-4F62-88CA-60D8DD1FD560}"/>
              </a:ext>
            </a:extLst>
          </p:cNvPr>
          <p:cNvSpPr txBox="1"/>
          <p:nvPr/>
        </p:nvSpPr>
        <p:spPr>
          <a:xfrm>
            <a:off x="3760342" y="195461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>
                <a:solidFill>
                  <a:srgbClr val="FF0000"/>
                </a:solidFill>
                <a:latin typeface="Taipei Sans TC Beta" pitchFamily="2" charset="-120"/>
                <a:ea typeface="Taipei Sans TC Beta" pitchFamily="2" charset="-120"/>
              </a:rPr>
              <a:t>現在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30A152F-C14B-4E11-9F57-FEE8C8B36222}"/>
              </a:ext>
            </a:extLst>
          </p:cNvPr>
          <p:cNvSpPr/>
          <p:nvPr/>
        </p:nvSpPr>
        <p:spPr>
          <a:xfrm>
            <a:off x="5876819" y="517708"/>
            <a:ext cx="2363055" cy="42124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F42579D-F8D4-4B02-A501-9B8CD303BCC2}"/>
              </a:ext>
            </a:extLst>
          </p:cNvPr>
          <p:cNvSpPr txBox="1"/>
          <p:nvPr/>
        </p:nvSpPr>
        <p:spPr>
          <a:xfrm>
            <a:off x="6735180" y="195461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>
                <a:solidFill>
                  <a:srgbClr val="FF0000"/>
                </a:solidFill>
                <a:latin typeface="Taipei Sans TC Beta" pitchFamily="2" charset="-120"/>
                <a:ea typeface="Taipei Sans TC Beta" pitchFamily="2" charset="-120"/>
              </a:rPr>
              <a:t>未來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7B5C563-0483-4967-9D86-461B858217E4}"/>
              </a:ext>
            </a:extLst>
          </p:cNvPr>
          <p:cNvSpPr txBox="1"/>
          <p:nvPr/>
        </p:nvSpPr>
        <p:spPr>
          <a:xfrm>
            <a:off x="9786605" y="3293848"/>
            <a:ext cx="1064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>
                <a:solidFill>
                  <a:srgbClr val="FF0000"/>
                </a:solidFill>
              </a:rPr>
              <a:t>By 8.3.18</a:t>
            </a:r>
            <a:endParaRPr lang="zh-TW" altLang="en-US" b="1">
              <a:solidFill>
                <a:srgbClr val="FF0000"/>
              </a:solidFill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31B201F0-6FED-41A1-A2A5-260B720C6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4482" y="3824483"/>
            <a:ext cx="5806373" cy="70957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53434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284999E-F028-4E29-92F7-1F75770C9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71" y="590154"/>
            <a:ext cx="11345858" cy="567769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9E4F3DC-BD29-4189-8B85-E06178486B03}"/>
              </a:ext>
            </a:extLst>
          </p:cNvPr>
          <p:cNvSpPr/>
          <p:nvPr/>
        </p:nvSpPr>
        <p:spPr>
          <a:xfrm>
            <a:off x="1839074" y="1072513"/>
            <a:ext cx="5558319" cy="42124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4190377-33EE-4550-ADFA-CC304A329419}"/>
              </a:ext>
            </a:extLst>
          </p:cNvPr>
          <p:cNvSpPr txBox="1"/>
          <p:nvPr/>
        </p:nvSpPr>
        <p:spPr>
          <a:xfrm>
            <a:off x="8589284" y="4425289"/>
            <a:ext cx="1588897" cy="4371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>
                <a:solidFill>
                  <a:srgbClr val="FF0000"/>
                </a:solidFill>
                <a:latin typeface="Taipei Sans TC Beta" pitchFamily="2" charset="-120"/>
                <a:ea typeface="Taipei Sans TC Beta" pitchFamily="2" charset="-120"/>
              </a:rPr>
              <a:t>第一次碰到</a:t>
            </a:r>
            <a:r>
              <a:rPr lang="en-US" altLang="zh-TW" b="1">
                <a:solidFill>
                  <a:srgbClr val="FF0000"/>
                </a:solidFill>
                <a:latin typeface="Taipei Sans TC Beta" pitchFamily="2" charset="-120"/>
                <a:ea typeface="Taipei Sans TC Beta" pitchFamily="2" charset="-120"/>
              </a:rPr>
              <a:t>L*</a:t>
            </a:r>
            <a:endParaRPr lang="zh-TW" altLang="en-US" b="1">
              <a:solidFill>
                <a:srgbClr val="FF0000"/>
              </a:solidFill>
              <a:latin typeface="Taipei Sans TC Beta" pitchFamily="2" charset="-120"/>
              <a:ea typeface="Taipei Sans TC Beta" pitchFamily="2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AC9A44E-027E-4214-BC54-C14A0D138A7C}"/>
              </a:ext>
            </a:extLst>
          </p:cNvPr>
          <p:cNvSpPr txBox="1"/>
          <p:nvPr/>
        </p:nvSpPr>
        <p:spPr>
          <a:xfrm>
            <a:off x="8704702" y="5389009"/>
            <a:ext cx="1358064" cy="4371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>
                <a:solidFill>
                  <a:srgbClr val="FF0000"/>
                </a:solidFill>
                <a:latin typeface="Taipei Sans TC Beta" pitchFamily="2" charset="-120"/>
                <a:ea typeface="Taipei Sans TC Beta" pitchFamily="2" charset="-120"/>
              </a:rPr>
              <a:t>最大的</a:t>
            </a:r>
            <a:r>
              <a:rPr lang="en-US" altLang="zh-TW" b="1">
                <a:solidFill>
                  <a:srgbClr val="FF0000"/>
                </a:solidFill>
                <a:latin typeface="Taipei Sans TC Beta" pitchFamily="2" charset="-120"/>
                <a:ea typeface="Taipei Sans TC Beta" pitchFamily="2" charset="-120"/>
              </a:rPr>
              <a:t>L</a:t>
            </a:r>
            <a:r>
              <a:rPr lang="zh-TW" altLang="en-US" b="1">
                <a:solidFill>
                  <a:srgbClr val="FF0000"/>
                </a:solidFill>
                <a:latin typeface="Taipei Sans TC Beta" pitchFamily="2" charset="-120"/>
                <a:ea typeface="Taipei Sans TC Beta" pitchFamily="2" charset="-120"/>
              </a:rPr>
              <a:t>*點</a:t>
            </a:r>
          </a:p>
        </p:txBody>
      </p:sp>
    </p:spTree>
    <p:extLst>
      <p:ext uri="{BB962C8B-B14F-4D97-AF65-F5344CB8AC3E}">
        <p14:creationId xmlns:p14="http://schemas.microsoft.com/office/powerpoint/2010/main" val="1512619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CDCA144-F9CD-49CA-8322-77AD22599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29" y="1307585"/>
            <a:ext cx="11050542" cy="327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37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E08EDF8-DA86-4B79-851F-E50FB2C71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71" y="585390"/>
            <a:ext cx="11164858" cy="568721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5A18559-89A9-4C20-8F2A-23BEE5D21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253" y="2724424"/>
            <a:ext cx="9305490" cy="992252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848FA044-91E0-4598-9BA2-E9A872730FFB}"/>
              </a:ext>
            </a:extLst>
          </p:cNvPr>
          <p:cNvSpPr txBox="1"/>
          <p:nvPr/>
        </p:nvSpPr>
        <p:spPr>
          <a:xfrm>
            <a:off x="3577242" y="1671815"/>
            <a:ext cx="1338828" cy="4371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>
                <a:solidFill>
                  <a:srgbClr val="FF0000"/>
                </a:solidFill>
                <a:latin typeface="Taipei Sans TC Beta" pitchFamily="2" charset="-120"/>
                <a:ea typeface="Taipei Sans TC Beta" pitchFamily="2" charset="-120"/>
              </a:rPr>
              <a:t>股價變動量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61A511FA-0737-4501-9FD1-A6D6449CC996}"/>
              </a:ext>
            </a:extLst>
          </p:cNvPr>
          <p:cNvSpPr txBox="1"/>
          <p:nvPr/>
        </p:nvSpPr>
        <p:spPr>
          <a:xfrm>
            <a:off x="6063584" y="1671815"/>
            <a:ext cx="1338828" cy="4371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>
                <a:solidFill>
                  <a:srgbClr val="FF0000"/>
                </a:solidFill>
                <a:latin typeface="Taipei Sans TC Beta" pitchFamily="2" charset="-120"/>
                <a:ea typeface="Taipei Sans TC Beta" pitchFamily="2" charset="-120"/>
              </a:rPr>
              <a:t>無風險報酬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8C79A0C-1DBF-4D1E-97C7-928ECD303D74}"/>
              </a:ext>
            </a:extLst>
          </p:cNvPr>
          <p:cNvSpPr txBox="1"/>
          <p:nvPr/>
        </p:nvSpPr>
        <p:spPr>
          <a:xfrm>
            <a:off x="8665343" y="1671815"/>
            <a:ext cx="1107996" cy="4371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b="1">
                <a:solidFill>
                  <a:srgbClr val="FF0000"/>
                </a:solidFill>
                <a:latin typeface="Taipei Sans TC Beta" pitchFamily="2" charset="-120"/>
                <a:ea typeface="Taipei Sans TC Beta" pitchFamily="2" charset="-120"/>
              </a:rPr>
              <a:t>借來的錢</a:t>
            </a:r>
          </a:p>
        </p:txBody>
      </p:sp>
    </p:spTree>
    <p:extLst>
      <p:ext uri="{BB962C8B-B14F-4D97-AF65-F5344CB8AC3E}">
        <p14:creationId xmlns:p14="http://schemas.microsoft.com/office/powerpoint/2010/main" val="110233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932C79E-F97C-42B6-A19D-9459078A5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71" y="1332069"/>
            <a:ext cx="11164858" cy="363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17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BF9C2577-5469-4E7F-867D-EE9CFB84D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03" y="2462077"/>
            <a:ext cx="10707594" cy="19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79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0309AE79-85E8-4345-A0A8-304B774704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13" y="1271286"/>
            <a:ext cx="10917174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43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ECD26F3C-B8E2-44B6-9073-0E996944C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50" y="1986118"/>
            <a:ext cx="10745700" cy="237205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3FA1D07-DE65-4F6C-8F02-1560333D02F8}"/>
              </a:ext>
            </a:extLst>
          </p:cNvPr>
          <p:cNvSpPr/>
          <p:nvPr/>
        </p:nvSpPr>
        <p:spPr>
          <a:xfrm>
            <a:off x="1417834" y="3924728"/>
            <a:ext cx="10051016" cy="433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AE7D67B-8DD1-46BB-B831-12F9BFC669F5}"/>
              </a:ext>
            </a:extLst>
          </p:cNvPr>
          <p:cNvSpPr/>
          <p:nvPr/>
        </p:nvSpPr>
        <p:spPr>
          <a:xfrm>
            <a:off x="359595" y="1634865"/>
            <a:ext cx="10051016" cy="433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7772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0C8D78B2-812E-4455-97A2-8F78EE95D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754" y="1583902"/>
            <a:ext cx="9386109" cy="497053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5C49BC37-E81E-4485-9CA5-0B5F23781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798" y="303562"/>
            <a:ext cx="9548038" cy="141422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8001DFCB-6975-4ECC-8B94-315A24E45DBD}"/>
              </a:ext>
            </a:extLst>
          </p:cNvPr>
          <p:cNvSpPr/>
          <p:nvPr/>
        </p:nvSpPr>
        <p:spPr>
          <a:xfrm>
            <a:off x="1123207" y="204633"/>
            <a:ext cx="787407" cy="433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1839A11-7C80-459F-B6F5-16DB45BC8586}"/>
              </a:ext>
            </a:extLst>
          </p:cNvPr>
          <p:cNvSpPr/>
          <p:nvPr/>
        </p:nvSpPr>
        <p:spPr>
          <a:xfrm>
            <a:off x="4724952" y="4489807"/>
            <a:ext cx="5877978" cy="25685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E986249-0BBF-4C1F-95A8-B6AA70F88BF9}"/>
              </a:ext>
            </a:extLst>
          </p:cNvPr>
          <p:cNvSpPr/>
          <p:nvPr/>
        </p:nvSpPr>
        <p:spPr>
          <a:xfrm>
            <a:off x="1502137" y="4746660"/>
            <a:ext cx="6161804" cy="25685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756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B9A45654-685D-40F0-BA16-F7663102D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73" y="580065"/>
            <a:ext cx="10982380" cy="5697870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AB1F499B-A761-49BA-9F86-56809B3F53C7}"/>
              </a:ext>
            </a:extLst>
          </p:cNvPr>
          <p:cNvSpPr txBox="1"/>
          <p:nvPr/>
        </p:nvSpPr>
        <p:spPr>
          <a:xfrm>
            <a:off x="5640512" y="291786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67FBFEC1-4447-4CF5-804F-B855F9D66FC7}"/>
                  </a:ext>
                </a:extLst>
              </p:cNvPr>
              <p:cNvSpPr txBox="1"/>
              <p:nvPr/>
            </p:nvSpPr>
            <p:spPr>
              <a:xfrm>
                <a:off x="2630184" y="6277935"/>
                <a:ext cx="1767022" cy="401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sSub>
                            <m:sSubPr>
                              <m:ctrlP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altLang="zh-TW" sz="2400" b="1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sub>
                      </m:sSub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−)</m:t>
                      </m:r>
                    </m:oMath>
                  </m:oMathPara>
                </a14:m>
                <a:endParaRPr lang="zh-TW" altLang="en-US" sz="2400" b="1"/>
              </a:p>
            </p:txBody>
          </p:sp>
        </mc:Choice>
        <mc:Fallback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67FBFEC1-4447-4CF5-804F-B855F9D66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184" y="6277935"/>
                <a:ext cx="1767022" cy="401072"/>
              </a:xfrm>
              <a:prstGeom prst="rect">
                <a:avLst/>
              </a:prstGeom>
              <a:blipFill>
                <a:blip r:embed="rId4"/>
                <a:stretch>
                  <a:fillRect l="-1379" r="-5862" b="-242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62A34BB-FF7B-4A80-8825-2FC9CFDA2B35}"/>
                  </a:ext>
                </a:extLst>
              </p:cNvPr>
              <p:cNvSpPr txBox="1"/>
              <p:nvPr/>
            </p:nvSpPr>
            <p:spPr>
              <a:xfrm>
                <a:off x="1135161" y="178993"/>
                <a:ext cx="67759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altLang="zh-TW" b="1">
                    <a:solidFill>
                      <a:srgbClr val="FF0000"/>
                    </a:solidFill>
                  </a:rPr>
                  <a:t> is the value of L that maximizes this quantity when we hold x fixed. </a:t>
                </a:r>
                <a:endParaRPr lang="zh-TW" altLang="en-US" b="1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62A34BB-FF7B-4A80-8825-2FC9CFDA2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161" y="178993"/>
                <a:ext cx="6775940" cy="369332"/>
              </a:xfrm>
              <a:prstGeom prst="rect">
                <a:avLst/>
              </a:prstGeom>
              <a:blipFill>
                <a:blip r:embed="rId5"/>
                <a:stretch>
                  <a:fillRect t="-8197" r="-2518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996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5B61E97-6617-4987-83F4-7F458A8A5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49" y="866417"/>
            <a:ext cx="11469701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74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67FEE53-2D64-4561-9407-0AF1B16CC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lang="en-US" altLang="zh-TW" sz="4700"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  <a:endParaRPr lang="zh-TW" altLang="en-US" sz="4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88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AA62B44-9ACD-4714-8FC6-883FAE1E5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3" y="1858746"/>
            <a:ext cx="11887200" cy="314050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018C0B9-6B1F-4984-A7B2-9DAD801EDBC9}"/>
              </a:ext>
            </a:extLst>
          </p:cNvPr>
          <p:cNvSpPr/>
          <p:nvPr/>
        </p:nvSpPr>
        <p:spPr>
          <a:xfrm>
            <a:off x="1787703" y="2815118"/>
            <a:ext cx="2383605" cy="42124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5542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527F753-A3B0-4BA2-9F8F-79C9039FA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649" y="97996"/>
            <a:ext cx="9846702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7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FB9077-01A6-40DA-A140-A498E44B1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99E1B3-A18C-4472-8FA6-0514FFFF0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A36E3FE-33BF-45F8-A531-2305DBD7A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39" y="609206"/>
            <a:ext cx="11079121" cy="56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7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67FEE53-2D64-4561-9407-0AF1B16CC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lang="en-US" altLang="zh-TW" sz="3600">
                <a:latin typeface="Times New Roman" panose="02020603050405020304" pitchFamily="18" charset="0"/>
                <a:cs typeface="Times New Roman" panose="02020603050405020304" pitchFamily="18" charset="0"/>
              </a:rPr>
              <a:t>8.3.4</a:t>
            </a:r>
            <a:br>
              <a:rPr lang="en-US" altLang="zh-TW" sz="3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600">
                <a:latin typeface="Times New Roman" panose="02020603050405020304" pitchFamily="18" charset="0"/>
                <a:cs typeface="Times New Roman" panose="02020603050405020304" pitchFamily="18" charset="0"/>
              </a:rPr>
              <a:t>Probabilistic Characterization of the Put Price</a:t>
            </a:r>
            <a:endParaRPr lang="zh-TW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616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FB9077-01A6-40DA-A140-A498E44B1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99E1B3-A18C-4472-8FA6-0514FFFF0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84B45E2-72E7-4704-A2C2-BCD635934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23" y="294378"/>
            <a:ext cx="11126753" cy="146705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CEB9F046-B57D-45FA-A264-D52F26D42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32" y="2084037"/>
            <a:ext cx="7998334" cy="44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11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70EDED0-0920-4D91-BABD-E92E94CED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71" y="1166497"/>
            <a:ext cx="10983858" cy="45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5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97265F16-FF30-4388-A1E5-6B4BA60E8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60" y="23337"/>
            <a:ext cx="11136279" cy="681132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BA6E557C-2AD2-483E-8BC3-56DF1B5E34B4}"/>
              </a:ext>
            </a:extLst>
          </p:cNvPr>
          <p:cNvSpPr/>
          <p:nvPr/>
        </p:nvSpPr>
        <p:spPr>
          <a:xfrm>
            <a:off x="5147353" y="1932650"/>
            <a:ext cx="1376737" cy="42124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A9062C1-8DEE-41AA-A097-9D3643D1FBB4}"/>
              </a:ext>
            </a:extLst>
          </p:cNvPr>
          <p:cNvSpPr/>
          <p:nvPr/>
        </p:nvSpPr>
        <p:spPr>
          <a:xfrm>
            <a:off x="647272" y="2670678"/>
            <a:ext cx="8330629" cy="40129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D3052B7-A50A-41DE-99AF-2C8CB66F1D72}"/>
              </a:ext>
            </a:extLst>
          </p:cNvPr>
          <p:cNvSpPr/>
          <p:nvPr/>
        </p:nvSpPr>
        <p:spPr>
          <a:xfrm>
            <a:off x="8157681" y="3852237"/>
            <a:ext cx="3195263" cy="40129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06BB5EA-403E-4F84-B042-4E28DB00C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110" y="1932650"/>
            <a:ext cx="6701779" cy="243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2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4235</TotalTime>
  <Words>220</Words>
  <Application>Microsoft Office PowerPoint</Application>
  <PresentationFormat>寬螢幕</PresentationFormat>
  <Paragraphs>39</Paragraphs>
  <Slides>21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Taipei Sans TC Beta</vt:lpstr>
      <vt:lpstr>Arial</vt:lpstr>
      <vt:lpstr>Calibri</vt:lpstr>
      <vt:lpstr>Calibri Light</vt:lpstr>
      <vt:lpstr>Cambria Math</vt:lpstr>
      <vt:lpstr>Times New Roman</vt:lpstr>
      <vt:lpstr>Office 佈景主題</vt:lpstr>
      <vt:lpstr>8.3.3 Analytical Characterization of the Put Price</vt:lpstr>
      <vt:lpstr>PowerPoint 簡報</vt:lpstr>
      <vt:lpstr>PowerPoint 簡報</vt:lpstr>
      <vt:lpstr>PowerPoint 簡報</vt:lpstr>
      <vt:lpstr>PowerPoint 簡報</vt:lpstr>
      <vt:lpstr>8.3.4 Probabilistic Characterization of the Put Price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8.3.3 Analytical Characterization of the Put Price</dc:title>
  <dc:creator>Ryan Wang</dc:creator>
  <cp:lastModifiedBy>Ryan Wang</cp:lastModifiedBy>
  <cp:revision>13</cp:revision>
  <dcterms:created xsi:type="dcterms:W3CDTF">2023-02-04T11:20:53Z</dcterms:created>
  <dcterms:modified xsi:type="dcterms:W3CDTF">2023-02-07T09:56:23Z</dcterms:modified>
</cp:coreProperties>
</file>