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11"/>
  </p:notes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3" autoAdjust="0"/>
    <p:restoredTop sz="82066" autoAdjust="0"/>
  </p:normalViewPr>
  <p:slideViewPr>
    <p:cSldViewPr snapToGrid="0">
      <p:cViewPr varScale="1">
        <p:scale>
          <a:sx n="56" d="100"/>
          <a:sy n="56" d="100"/>
        </p:scale>
        <p:origin x="128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467E04-CAE0-449B-B58E-B6387EDD8CF3}" type="datetimeFigureOut">
              <a:rPr lang="zh-TW" altLang="en-US" smtClean="0"/>
              <a:t>2023/8/2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0D5556-1310-4DA2-95AD-C2986D178EA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491014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vestopedia.com/terms/q/quota-share-treaty.asp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確定方向</a:t>
            </a:r>
            <a:r>
              <a:rPr lang="en-US" altLang="zh-TW" dirty="0"/>
              <a:t>:</a:t>
            </a:r>
            <a:r>
              <a:rPr lang="zh-TW" altLang="en-US" dirty="0"/>
              <a:t>是否注資前破產</a:t>
            </a:r>
            <a:r>
              <a:rPr lang="en-US" altLang="zh-TW" dirty="0"/>
              <a:t>=</a:t>
            </a:r>
            <a:r>
              <a:rPr lang="zh-TW" altLang="en-US" dirty="0"/>
              <a:t>交易對手風險</a:t>
            </a:r>
            <a:r>
              <a:rPr lang="en-US" altLang="zh-TW" dirty="0"/>
              <a:t>(</a:t>
            </a:r>
            <a:r>
              <a:rPr lang="zh-TW" altLang="en-US" dirty="0"/>
              <a:t>違約風險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0D5556-1310-4DA2-95AD-C2986D178EA5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195654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1200" dirty="0">
                <a:latin typeface="+mn-ea"/>
                <a:ea typeface="+mn-ea"/>
              </a:rPr>
              <a:t>(reinsurance side-car)</a:t>
            </a:r>
            <a:r>
              <a:rPr lang="zh-TW" altLang="en-US" b="0" i="0" dirty="0">
                <a:solidFill>
                  <a:srgbClr val="111111"/>
                </a:solidFill>
                <a:effectLst/>
                <a:latin typeface="SourceSansPro"/>
              </a:rPr>
              <a:t>通過與保險公司簽訂</a:t>
            </a:r>
            <a:r>
              <a:rPr lang="zh-TW" altLang="en-US" b="0" i="0" u="sng" dirty="0">
                <a:solidFill>
                  <a:srgbClr val="2C40D0"/>
                </a:solidFill>
                <a:effectLst/>
                <a:latin typeface="SourceSansPro"/>
                <a:hlinkClick r:id="rId3"/>
              </a:rPr>
              <a:t>配額份額協議來吸引私人投資。</a:t>
            </a:r>
            <a:r>
              <a:rPr lang="zh-TW" altLang="en-US" b="0" i="0" dirty="0">
                <a:solidFill>
                  <a:srgbClr val="111111"/>
                </a:solidFill>
                <a:effectLst/>
                <a:latin typeface="SourceSansPro"/>
              </a:rPr>
              <a:t>在配額條約中，分出公司和再保險公司按照固定比例分擔保費和損失。參與再保險邊車的投資者分擔承保保單的保費和損失。利潤和損失將與投資金額成比例。 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0D5556-1310-4DA2-95AD-C2986D178EA5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605828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28808-26D1-4F4B-96F4-F3082078DD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57008" y="1122362"/>
            <a:ext cx="8816632" cy="357155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E0C639-B0CD-4365-98A9-C1E5FF6CF4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57008" y="5521960"/>
            <a:ext cx="8816632" cy="944879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780C52-E6BB-4B27-B5D8-2D33B2497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CBF3A-D7FB-4B97-8FD5-6FFB20CB1E84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77C649-4A0C-4EF2-8FC1-2BCF0BF95D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0E03F2-D0FE-49BB-8AEC-E99C4DB2D6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D357-8067-4A1F-97B2-93C5160B78D9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4A7CC8F-56A6-423D-B67A-8BA89D3EC911}"/>
              </a:ext>
            </a:extLst>
          </p:cNvPr>
          <p:cNvCxnSpPr>
            <a:cxnSpLocks/>
          </p:cNvCxnSpPr>
          <p:nvPr/>
        </p:nvCxnSpPr>
        <p:spPr>
          <a:xfrm flipH="1">
            <a:off x="4" y="5143500"/>
            <a:ext cx="1219199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26393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F56D52-667C-4E67-9038-A0BDFD8CCD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A3E72AC-0272-475A-BD25-2AB7AC1DEF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CFBFF2-9ECB-4CDD-87FA-9DD1F87BF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CBF3A-D7FB-4B97-8FD5-6FFB20CB1E84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AC12B3-DAF5-4BA7-A3A6-D0284716DB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F171AE-4A11-4035-A072-9AC4053FF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D357-8067-4A1F-97B2-93C5160B7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1938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3A52E95-2F50-48D3-B00E-4C259644E7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050174" y="838199"/>
            <a:ext cx="2303626" cy="5338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617C9B-4E02-49C8-B6DF-65ED3C9903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838199"/>
            <a:ext cx="7734300" cy="5338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ECA10C-AC31-4D80-B78F-08E48CDCB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CBF3A-D7FB-4B97-8FD5-6FFB20CB1E84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AAB5B7-F312-4BC9-A5D3-72E065D1B9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C2E489-5442-4698-B6E3-3421A97C2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D357-8067-4A1F-97B2-93C5160B78D9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1F3A7E1-F157-4338-B7F7-9C0A2D60B7FF}"/>
              </a:ext>
            </a:extLst>
          </p:cNvPr>
          <p:cNvCxnSpPr>
            <a:cxnSpLocks/>
          </p:cNvCxnSpPr>
          <p:nvPr/>
        </p:nvCxnSpPr>
        <p:spPr>
          <a:xfrm>
            <a:off x="8811337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0321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D05B5E-C545-4763-BA47-4C2C0FCA51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A263F8-8E34-4910-BF7A-F1C5A99689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6E74E5-D20D-4AB7-8D98-F336CE0EC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CBF3A-D7FB-4B97-8FD5-6FFB20CB1E84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9D23AA-8F22-4B09-8FAA-CD16E5D66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E8A028-A0C8-45E7-915E-B83FF59C9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D357-8067-4A1F-97B2-93C5160B7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213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69F01F-198D-4AAD-B4FB-AD3B44981A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38200"/>
            <a:ext cx="9438640" cy="4114800"/>
          </a:xfrm>
        </p:spPr>
        <p:txBody>
          <a:bodyPr anchor="t">
            <a:normAutofit/>
          </a:bodyPr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0BCC2B-311B-4FB6-B3A5-26F68055AE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5217160"/>
            <a:ext cx="9438640" cy="802640"/>
          </a:xfrm>
        </p:spPr>
        <p:txBody>
          <a:bodyPr anchor="b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9CB73D-2D6B-4FA6-89A4-DCC89F80E0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CBF3A-D7FB-4B97-8FD5-6FFB20CB1E84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A0C188-FF43-44C1-A005-679168D5F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CD1188-DA27-47B2-8176-31193EEC4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D357-8067-4A1F-97B2-93C5160B7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4750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CB5A25-7E99-42A8-8D6D-648EFE2038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0501DC-62B7-42BD-A941-D34E92719C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11679"/>
            <a:ext cx="5181600" cy="41652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65C5C1-4FD4-4958-99A0-BDADECA336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011679"/>
            <a:ext cx="5181600" cy="41652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D1B234-5D54-44E5-B41D-B205AAF503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CBF3A-D7FB-4B97-8FD5-6FFB20CB1E84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67BCDB-6B96-45D6-B5E9-823A96EBD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239C5F-F16F-4AFD-98D1-FA3BB96AF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D357-8067-4A1F-97B2-93C5160B7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6084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44C1F-0040-4BBF-81A6-FD2E30637B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79780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2894A7-1DA1-44C1-8ED0-7162794306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824035"/>
            <a:ext cx="4997132" cy="681040"/>
          </a:xfrm>
        </p:spPr>
        <p:txBody>
          <a:bodyPr anchor="b"/>
          <a:lstStyle>
            <a:lvl1pPr marL="0" indent="0">
              <a:buNone/>
              <a:defRPr sz="2400" b="1" i="0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9AB945-31E2-4B60-9076-CBB8F85949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499713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771B3EA-2E84-4B8B-A104-81BD577424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55080" y="1824035"/>
            <a:ext cx="5000308" cy="681040"/>
          </a:xfrm>
        </p:spPr>
        <p:txBody>
          <a:bodyPr anchor="b"/>
          <a:lstStyle>
            <a:lvl1pPr marL="0" indent="0">
              <a:buNone/>
              <a:defRPr sz="2400" b="1" i="0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8511AB8-302C-476E-B80A-AA739911E30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55080" y="2505075"/>
            <a:ext cx="500030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8B47C29-FE34-4E6E-9921-78C54673AA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CBF3A-D7FB-4B97-8FD5-6FFB20CB1E84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CF6B420-A9CE-4BB6-A653-5C3ABC7D67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21DF8FE-1179-4798-B16D-AF1DFA266D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D357-8067-4A1F-97B2-93C5160B7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2608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F66F1A-0A68-4048-808F-CD7A9F3B0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99592"/>
            <a:ext cx="10515600" cy="1573223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8ACB3E6-5365-48F5-8D2A-0B002BA357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CBF3A-D7FB-4B97-8FD5-6FFB20CB1E84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7D8EE9-4D97-4B2F-8D38-41CB9EE77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2C5952-0A27-4FAB-A3FD-1200378767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D357-8067-4A1F-97B2-93C5160B7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6946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3D08427-909D-4679-9192-BC99557A7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CBF3A-D7FB-4B97-8FD5-6FFB20CB1E84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8E39A6-1E09-42B5-85B4-7E8B5AB2AE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938940-01DD-4C97-8649-E01C3B0ED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D357-8067-4A1F-97B2-93C5160B7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2764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693B3D-D568-40B4-A73A-1C8EA9ABB0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691818" cy="17018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586EB3-917A-43B7-85BB-D00B5D2F07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4798" y="987425"/>
            <a:ext cx="5840589" cy="50323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7AC029-3BC1-4637-A7F9-BC786DC26A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372360"/>
            <a:ext cx="3691817" cy="349662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90B948-89C5-4AC5-B7A0-17136F5C5A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CBF3A-D7FB-4B97-8FD5-6FFB20CB1E84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A6C8C5-652F-46CB-BD26-E262B057FA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FB50CB-E91F-4B71-81F0-800F2B51A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D357-8067-4A1F-97B2-93C5160B78D9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B69B885-FDB8-4C62-A285-A0CDC49A6B0C}"/>
              </a:ext>
            </a:extLst>
          </p:cNvPr>
          <p:cNvCxnSpPr>
            <a:cxnSpLocks/>
          </p:cNvCxnSpPr>
          <p:nvPr/>
        </p:nvCxnSpPr>
        <p:spPr>
          <a:xfrm>
            <a:off x="5023202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75001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3F941E-6445-4840-81AE-104EF7A4F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696652" cy="17018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3F8B866-E32B-4AE7-AEF3-6974AE3288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786120" y="838200"/>
            <a:ext cx="5603238" cy="51815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2ABB7A-E157-499A-B224-C2313181F5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367280"/>
            <a:ext cx="3696652" cy="350170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C77283-E2B8-405E-BB6E-9F121140E5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CBF3A-D7FB-4B97-8FD5-6FFB20CB1E84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F21F05-EB94-417F-B19B-96FF3D9ECA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B7C3C7-B6DB-4064-8E66-9FB770C88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D357-8067-4A1F-97B2-93C5160B78D9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1E233FA-220A-423F-907E-5F81526A28A0}"/>
              </a:ext>
            </a:extLst>
          </p:cNvPr>
          <p:cNvCxnSpPr>
            <a:cxnSpLocks/>
          </p:cNvCxnSpPr>
          <p:nvPr/>
        </p:nvCxnSpPr>
        <p:spPr>
          <a:xfrm>
            <a:off x="5023202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27668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D476A66-BE83-43F9-A28B-02DF7879A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4990"/>
            <a:ext cx="10515600" cy="111681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D76E94-F276-4F0F-8DD9-B1F8A3198A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061469"/>
            <a:ext cx="10515600" cy="4114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AD964E-3A2E-4DB9-B96A-EDE144A47B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425981" y="4687095"/>
            <a:ext cx="270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F6CCBF3A-D7FB-4B97-8FD5-6FFB20CB1E84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ACB382-EE11-430D-941A-DB76EEB7F2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131161" y="1592957"/>
            <a:ext cx="29735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C562FE-ACD1-43F2-A3DE-5B11E10B7E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2296" y="6356350"/>
            <a:ext cx="5746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fld id="{3109D357-8067-4A1F-97B2-93C5160B78D9}" type="slidenum">
              <a:rPr lang="en-US" smtClean="0"/>
              <a:t>‹#›</a:t>
            </a:fld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EB34A3B-1FD5-48FF-9982-1E64C864C01D}"/>
              </a:ext>
            </a:extLst>
          </p:cNvPr>
          <p:cNvCxnSpPr>
            <a:cxnSpLocks/>
          </p:cNvCxnSpPr>
          <p:nvPr/>
        </p:nvCxnSpPr>
        <p:spPr>
          <a:xfrm flipH="1">
            <a:off x="4" y="1824111"/>
            <a:ext cx="1219199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737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SzPct val="8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110000"/>
        </a:lnSpc>
        <a:spcBef>
          <a:spcPts val="500"/>
        </a:spcBef>
        <a:buSzPct val="80000"/>
        <a:buFont typeface="Goudy Old Style" panose="02020502050305020303" pitchFamily="18" charset="0"/>
        <a:buChar char="–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defTabSz="914400" rtl="0" eaLnBrk="1" latinLnBrk="0" hangingPunct="1">
        <a:lnSpc>
          <a:spcPct val="11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defTabSz="914400" rtl="0" eaLnBrk="1" latinLnBrk="0" hangingPunct="1">
        <a:lnSpc>
          <a:spcPct val="110000"/>
        </a:lnSpc>
        <a:spcBef>
          <a:spcPts val="500"/>
        </a:spcBef>
        <a:buSzPct val="80000"/>
        <a:buFont typeface="Goudy Old Style" panose="02020502050305020303" pitchFamily="18" charset="0"/>
        <a:buChar char="–"/>
        <a:defRPr sz="1400" i="1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lnSpc>
          <a:spcPct val="11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google.com/spreadsheets/d/1VQ4M5Tivy3IRz_Yyno8H9uawh5RNNE_JQbccg5tsMMw/edit?pli=1#gid=1046446522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F626F98-F213-4034-8836-88A71501D0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一張含有 樣式, 包裝紙, 對稱, 布 的圖片&#10;&#10;自動產生的描述">
            <a:extLst>
              <a:ext uri="{FF2B5EF4-FFF2-40B4-BE49-F238E27FC236}">
                <a16:creationId xmlns:a16="http://schemas.microsoft.com/office/drawing/2014/main" id="{F67178BB-2524-2FAB-EC93-DC55EF5F517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</a:blip>
          <a:srcRect t="14421" b="1309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6B3DAACF-D844-4480-94BE-2DE00ABEEB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475199" y="726177"/>
            <a:ext cx="5241603" cy="5343721"/>
          </a:xfrm>
          <a:custGeom>
            <a:avLst/>
            <a:gdLst>
              <a:gd name="connsiteX0" fmla="*/ 5325805 w 5325805"/>
              <a:gd name="connsiteY0" fmla="*/ 2714782 h 5429563"/>
              <a:gd name="connsiteX1" fmla="*/ 2611024 w 5325805"/>
              <a:gd name="connsiteY1" fmla="*/ 5429563 h 5429563"/>
              <a:gd name="connsiteX2" fmla="*/ 1942188 w 5325805"/>
              <a:gd name="connsiteY2" fmla="*/ 5429563 h 5429563"/>
              <a:gd name="connsiteX3" fmla="*/ 668836 w 5325805"/>
              <a:gd name="connsiteY3" fmla="*/ 5429563 h 5429563"/>
              <a:gd name="connsiteX4" fmla="*/ 0 w 5325805"/>
              <a:gd name="connsiteY4" fmla="*/ 5429563 h 5429563"/>
              <a:gd name="connsiteX5" fmla="*/ 0 w 5325805"/>
              <a:gd name="connsiteY5" fmla="*/ 0 h 5429563"/>
              <a:gd name="connsiteX6" fmla="*/ 668836 w 5325805"/>
              <a:gd name="connsiteY6" fmla="*/ 0 h 5429563"/>
              <a:gd name="connsiteX7" fmla="*/ 1942188 w 5325805"/>
              <a:gd name="connsiteY7" fmla="*/ 0 h 5429563"/>
              <a:gd name="connsiteX8" fmla="*/ 2611024 w 5325805"/>
              <a:gd name="connsiteY8" fmla="*/ 0 h 5429563"/>
              <a:gd name="connsiteX9" fmla="*/ 5325805 w 5325805"/>
              <a:gd name="connsiteY9" fmla="*/ 2714782 h 5429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325805" h="5429563">
                <a:moveTo>
                  <a:pt x="5325805" y="2714782"/>
                </a:moveTo>
                <a:cubicBezTo>
                  <a:pt x="5325805" y="4214114"/>
                  <a:pt x="4110356" y="5429563"/>
                  <a:pt x="2611024" y="5429563"/>
                </a:cubicBezTo>
                <a:lnTo>
                  <a:pt x="1942188" y="5429563"/>
                </a:lnTo>
                <a:lnTo>
                  <a:pt x="668836" y="5429563"/>
                </a:lnTo>
                <a:lnTo>
                  <a:pt x="0" y="5429563"/>
                </a:lnTo>
                <a:lnTo>
                  <a:pt x="0" y="0"/>
                </a:lnTo>
                <a:lnTo>
                  <a:pt x="668836" y="0"/>
                </a:lnTo>
                <a:lnTo>
                  <a:pt x="1942188" y="0"/>
                </a:lnTo>
                <a:lnTo>
                  <a:pt x="2611024" y="0"/>
                </a:lnTo>
                <a:cubicBezTo>
                  <a:pt x="4110356" y="0"/>
                  <a:pt x="5325805" y="1215450"/>
                  <a:pt x="5325805" y="2714782"/>
                </a:cubicBezTo>
                <a:close/>
              </a:path>
            </a:pathLst>
          </a:custGeom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481F18D6-6BA6-1DA4-0612-204FB07086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36430"/>
            <a:ext cx="9144000" cy="2820573"/>
          </a:xfrm>
        </p:spPr>
        <p:txBody>
          <a:bodyPr>
            <a:normAutofit/>
          </a:bodyPr>
          <a:lstStyle/>
          <a:p>
            <a:pPr algn="ctr"/>
            <a:r>
              <a:rPr lang="en-US" altLang="zh-TW" sz="6600" dirty="0"/>
              <a:t>7/11</a:t>
            </a:r>
            <a:r>
              <a:rPr lang="zh-TW" altLang="en-US" sz="6600" dirty="0"/>
              <a:t> </a:t>
            </a:r>
            <a:r>
              <a:rPr lang="en-US" altLang="zh-TW" sz="6600" dirty="0"/>
              <a:t>meeting</a:t>
            </a:r>
            <a:endParaRPr lang="zh-TW" altLang="en-US" sz="6600" dirty="0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AAD50977-666F-1CD1-7E01-F5946154A7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68856" y="4628271"/>
            <a:ext cx="4054288" cy="1069144"/>
          </a:xfrm>
        </p:spPr>
        <p:txBody>
          <a:bodyPr>
            <a:normAutofit/>
          </a:bodyPr>
          <a:lstStyle/>
          <a:p>
            <a:pPr algn="ctr"/>
            <a:r>
              <a:rPr lang="zh-TW" altLang="en-US" dirty="0"/>
              <a:t>報告人</a:t>
            </a:r>
            <a:r>
              <a:rPr lang="en-US" altLang="zh-TW" dirty="0"/>
              <a:t>:</a:t>
            </a:r>
            <a:r>
              <a:rPr lang="zh-TW" altLang="en-US" dirty="0"/>
              <a:t>梁嘉程</a:t>
            </a:r>
          </a:p>
        </p:txBody>
      </p:sp>
    </p:spTree>
    <p:extLst>
      <p:ext uri="{BB962C8B-B14F-4D97-AF65-F5344CB8AC3E}">
        <p14:creationId xmlns:p14="http://schemas.microsoft.com/office/powerpoint/2010/main" val="2312691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>
            <a:extLst>
              <a:ext uri="{FF2B5EF4-FFF2-40B4-BE49-F238E27FC236}">
                <a16:creationId xmlns:a16="http://schemas.microsoft.com/office/drawing/2014/main" id="{32FD3FA3-1FEE-5535-C088-D28F25EF5C5D}"/>
              </a:ext>
            </a:extLst>
          </p:cNvPr>
          <p:cNvSpPr txBox="1"/>
          <p:nvPr/>
        </p:nvSpPr>
        <p:spPr>
          <a:xfrm>
            <a:off x="576517" y="358383"/>
            <a:ext cx="28276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dirty="0"/>
              <a:t>Goal</a:t>
            </a:r>
            <a:r>
              <a:rPr lang="en-US" altLang="zh-TW" sz="3200" dirty="0"/>
              <a:t>:</a:t>
            </a:r>
            <a:endParaRPr lang="zh-TW" altLang="en-US" dirty="0"/>
          </a:p>
        </p:txBody>
      </p:sp>
      <p:pic>
        <p:nvPicPr>
          <p:cNvPr id="4" name="圖片 3" descr="一張含有 文字, 螢幕擷取畫面, 字型, 代數 的圖片&#10;&#10;自動產生的描述">
            <a:extLst>
              <a:ext uri="{FF2B5EF4-FFF2-40B4-BE49-F238E27FC236}">
                <a16:creationId xmlns:a16="http://schemas.microsoft.com/office/drawing/2014/main" id="{9FBADBFC-14B8-2C82-D542-A851C1BC59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517" y="881603"/>
            <a:ext cx="7887801" cy="385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5749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字方塊 1">
                <a:extLst>
                  <a:ext uri="{FF2B5EF4-FFF2-40B4-BE49-F238E27FC236}">
                    <a16:creationId xmlns:a16="http://schemas.microsoft.com/office/drawing/2014/main" id="{CF585CCF-ECFB-50C6-4177-6191F0255888}"/>
                  </a:ext>
                </a:extLst>
              </p:cNvPr>
              <p:cNvSpPr txBox="1"/>
              <p:nvPr/>
            </p:nvSpPr>
            <p:spPr>
              <a:xfrm>
                <a:off x="1439593" y="142416"/>
                <a:ext cx="9312813" cy="28623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dirty="0"/>
                  <a:t>Reinsurance</a:t>
                </a:r>
                <a:r>
                  <a:rPr lang="zh-TW" altLang="en-US" dirty="0"/>
                  <a:t>修改方向</a:t>
                </a:r>
                <a:r>
                  <a:rPr lang="en-US" altLang="zh-TW" dirty="0"/>
                  <a:t>:</a:t>
                </a:r>
              </a:p>
              <a:p>
                <a:endParaRPr lang="en-US" altLang="zh-TW" dirty="0"/>
              </a:p>
              <a:p>
                <a:r>
                  <a:rPr lang="zh-TW" altLang="en-US" dirty="0"/>
                  <a:t>原</a:t>
                </a:r>
                <a:r>
                  <a:rPr lang="en-US" altLang="zh-TW" dirty="0"/>
                  <a:t>(</a:t>
                </a:r>
                <a:r>
                  <a:rPr lang="zh-TW" altLang="en-US" dirty="0"/>
                  <a:t>學長程式</a:t>
                </a:r>
                <a:r>
                  <a:rPr lang="en-US" altLang="zh-TW" dirty="0"/>
                  <a:t>)</a:t>
                </a:r>
                <a:r>
                  <a:rPr lang="zh-TW" altLang="en-US" dirty="0"/>
                  <a:t> </a:t>
                </a:r>
                <a:r>
                  <a:rPr lang="en-US" altLang="zh-TW" dirty="0"/>
                  <a:t>: single </a:t>
                </a:r>
                <a:r>
                  <a:rPr lang="en-US" altLang="zh-TW" b="1" dirty="0"/>
                  <a:t>injection( </a:t>
                </a:r>
                <a:r>
                  <a:rPr lang="en-US" altLang="zh-TW" sz="1800" dirty="0">
                    <a:solidFill>
                      <a:srgbClr val="808080"/>
                    </a:solidFill>
                    <a:latin typeface="細明體" panose="02020509000000000000" pitchFamily="49" charset="-120"/>
                    <a:ea typeface="細明體" panose="02020509000000000000" pitchFamily="49" charset="-120"/>
                  </a:rPr>
                  <a:t>55(K)</a:t>
                </a:r>
                <a:r>
                  <a:rPr lang="en-US" altLang="zh-TW" sz="1800" dirty="0">
                    <a:solidFill>
                      <a:srgbClr val="000000"/>
                    </a:solidFill>
                    <a:latin typeface="細明體" panose="02020509000000000000" pitchFamily="49" charset="-120"/>
                    <a:ea typeface="細明體" panose="02020509000000000000" pitchFamily="49" charset="-120"/>
                  </a:rPr>
                  <a:t> * </a:t>
                </a:r>
                <a:r>
                  <a:rPr lang="en-US" altLang="zh-TW" sz="1800" dirty="0">
                    <a:solidFill>
                      <a:srgbClr val="6F008A"/>
                    </a:solidFill>
                    <a:latin typeface="細明體" panose="02020509000000000000" pitchFamily="49" charset="-120"/>
                    <a:ea typeface="細明體" panose="02020509000000000000" pitchFamily="49" charset="-120"/>
                  </a:rPr>
                  <a:t>909090(</a:t>
                </a:r>
                <a:r>
                  <a:rPr lang="en-US" altLang="zh-TW" sz="1800" dirty="0" err="1">
                    <a:solidFill>
                      <a:srgbClr val="6F008A"/>
                    </a:solidFill>
                    <a:latin typeface="細明體" panose="02020509000000000000" pitchFamily="49" charset="-120"/>
                    <a:ea typeface="細明體" panose="02020509000000000000" pitchFamily="49" charset="-120"/>
                  </a:rPr>
                  <a:t>newshares</a:t>
                </a:r>
                <a:r>
                  <a:rPr lang="en-US" altLang="zh-TW" sz="1800" dirty="0">
                    <a:solidFill>
                      <a:srgbClr val="6F008A"/>
                    </a:solidFill>
                    <a:latin typeface="細明體" panose="02020509000000000000" pitchFamily="49" charset="-120"/>
                    <a:ea typeface="細明體" panose="02020509000000000000" pitchFamily="49" charset="-120"/>
                  </a:rPr>
                  <a:t>) </a:t>
                </a:r>
                <a:r>
                  <a:rPr lang="en-US" altLang="zh-TW" b="1" dirty="0"/>
                  <a:t>)(</a:t>
                </a:r>
                <a:r>
                  <a:rPr lang="zh-TW" altLang="en-US" b="1" dirty="0"/>
                  <a:t>基於</a:t>
                </a:r>
                <a:r>
                  <a:rPr lang="en-US" altLang="zh-TW" b="1" dirty="0" err="1"/>
                  <a:t>CatEPut</a:t>
                </a:r>
                <a:r>
                  <a:rPr lang="zh-TW" altLang="en-US" b="1" dirty="0"/>
                  <a:t>給定參數</a:t>
                </a:r>
                <a:r>
                  <a:rPr lang="en-US" altLang="zh-TW" b="1" dirty="0"/>
                  <a:t>)</a:t>
                </a:r>
              </a:p>
              <a:p>
                <a:endParaRPr lang="en-US" altLang="zh-TW" b="1" dirty="0"/>
              </a:p>
              <a:p>
                <a:r>
                  <a:rPr lang="zh-TW" altLang="en-US" b="1" dirty="0">
                    <a:latin typeface="+mn-ea"/>
                  </a:rPr>
                  <a:t>現</a:t>
                </a:r>
                <a:r>
                  <a:rPr lang="en-US" altLang="zh-TW" b="1" dirty="0">
                    <a:latin typeface="+mn-ea"/>
                  </a:rPr>
                  <a:t>:</a:t>
                </a:r>
                <a:r>
                  <a:rPr lang="zh-TW" altLang="en-US" b="1" dirty="0">
                    <a:latin typeface="+mn-ea"/>
                  </a:rPr>
                  <a:t>改成按損失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b="1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b="1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TW" b="1" i="1" dirty="0" smtClean="0">
                            <a:latin typeface="Cambria Math" panose="02040503050406030204" pitchFamily="18" charset="0"/>
                          </a:rPr>
                          <m:t>𝑨𝑪𝑳</m:t>
                        </m:r>
                        <m:r>
                          <a:rPr lang="en-US" altLang="zh-TW" b="1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TW" b="1" i="1" dirty="0" smtClean="0">
                            <a:latin typeface="Cambria Math" panose="02040503050406030204" pitchFamily="18" charset="0"/>
                          </a:rPr>
                          <m:t>𝑨𝒕𝒕𝒂𝒄𝒉𝒎𝒆𝒏𝒕</m:t>
                        </m:r>
                        <m:r>
                          <a:rPr lang="en-US" altLang="zh-TW" b="1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TW" b="1" i="1" dirty="0" smtClean="0">
                            <a:latin typeface="Cambria Math" panose="02040503050406030204" pitchFamily="18" charset="0"/>
                          </a:rPr>
                          <m:t>𝒑𝒐𝒊𝒏𝒕</m:t>
                        </m:r>
                        <m:r>
                          <a:rPr lang="en-US" altLang="zh-TW" b="1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m:rPr>
                            <m:nor/>
                          </m:rPr>
                          <a:rPr lang="en-US" altLang="zh-TW" b="1" dirty="0" smtClean="0">
                            <a:latin typeface="+mn-ea"/>
                          </a:rPr>
                          <m:t> </m:t>
                        </m:r>
                      </m:e>
                      <m:sup>
                        <m:r>
                          <a:rPr lang="en-US" altLang="zh-TW" b="1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endParaRPr lang="en-US" altLang="zh-TW" b="1" dirty="0">
                  <a:latin typeface="+mn-ea"/>
                </a:endParaRPr>
              </a:p>
              <a:p>
                <a:r>
                  <a:rPr lang="zh-TW" altLang="en-US" b="1" dirty="0">
                    <a:latin typeface="+mn-ea"/>
                  </a:rPr>
                  <a:t>目前想法</a:t>
                </a:r>
                <a:r>
                  <a:rPr lang="en-US" altLang="zh-TW" b="1" dirty="0">
                    <a:latin typeface="+mn-ea"/>
                  </a:rPr>
                  <a:t>:</a:t>
                </a:r>
                <a:r>
                  <a:rPr lang="zh-TW" altLang="en-US" b="1" dirty="0">
                    <a:latin typeface="+mn-ea"/>
                  </a:rPr>
                  <a:t>按照累積</a:t>
                </a:r>
                <a:r>
                  <a:rPr lang="en-US" altLang="zh-TW" b="1" dirty="0">
                    <a:latin typeface="+mn-ea"/>
                  </a:rPr>
                  <a:t>loss nodes</a:t>
                </a:r>
                <a:r>
                  <a:rPr lang="zh-TW" altLang="en-US" b="1" dirty="0">
                    <a:latin typeface="+mn-ea"/>
                  </a:rPr>
                  <a:t>去注資，想法會像是</a:t>
                </a:r>
                <a:r>
                  <a:rPr lang="en-US" altLang="zh-TW" b="1" dirty="0">
                    <a:latin typeface="+mn-ea"/>
                  </a:rPr>
                  <a:t>Excess of Loss(</a:t>
                </a:r>
                <a:r>
                  <a:rPr lang="zh-TW" altLang="en-US" b="1" dirty="0">
                    <a:latin typeface="+mn-ea"/>
                  </a:rPr>
                  <a:t>依照損失造成的賠償而非保險金額</a:t>
                </a:r>
                <a:r>
                  <a:rPr lang="en-US" altLang="zh-TW" b="1" dirty="0">
                    <a:latin typeface="+mn-ea"/>
                  </a:rPr>
                  <a:t>)</a:t>
                </a:r>
              </a:p>
              <a:p>
                <a:endParaRPr lang="en-US" altLang="zh-TW" b="1" dirty="0">
                  <a:latin typeface="+mn-ea"/>
                </a:endParaRPr>
              </a:p>
              <a:p>
                <a:endParaRPr lang="en-US" altLang="zh-TW" b="1" dirty="0">
                  <a:latin typeface="+mn-ea"/>
                </a:endParaRPr>
              </a:p>
              <a:p>
                <a:endParaRPr lang="zh-TW" altLang="en-US" b="1" dirty="0">
                  <a:latin typeface="+mn-ea"/>
                </a:endParaRPr>
              </a:p>
            </p:txBody>
          </p:sp>
        </mc:Choice>
        <mc:Fallback xmlns="">
          <p:sp>
            <p:nvSpPr>
              <p:cNvPr id="2" name="文字方塊 1">
                <a:extLst>
                  <a:ext uri="{FF2B5EF4-FFF2-40B4-BE49-F238E27FC236}">
                    <a16:creationId xmlns:a16="http://schemas.microsoft.com/office/drawing/2014/main" id="{CF585CCF-ECFB-50C6-4177-6191F02558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9593" y="142416"/>
                <a:ext cx="9312813" cy="2862322"/>
              </a:xfrm>
              <a:prstGeom prst="rect">
                <a:avLst/>
              </a:prstGeom>
              <a:blipFill>
                <a:blip r:embed="rId2"/>
                <a:stretch>
                  <a:fillRect l="-524" t="-85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圖片 3" descr="一張含有 文字, 螢幕擷取畫面, 字型 的圖片&#10;&#10;自動產生的描述">
            <a:extLst>
              <a:ext uri="{FF2B5EF4-FFF2-40B4-BE49-F238E27FC236}">
                <a16:creationId xmlns:a16="http://schemas.microsoft.com/office/drawing/2014/main" id="{01F9A25B-DBEB-F88D-E2E9-A4DB33582F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463" y="2982351"/>
            <a:ext cx="10290737" cy="3733233"/>
          </a:xfrm>
          <a:prstGeom prst="rect">
            <a:avLst/>
          </a:prstGeom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0147CF1E-E553-A309-9C56-0F8147047CF3}"/>
              </a:ext>
            </a:extLst>
          </p:cNvPr>
          <p:cNvSpPr txBox="1"/>
          <p:nvPr/>
        </p:nvSpPr>
        <p:spPr>
          <a:xfrm>
            <a:off x="0" y="3462118"/>
            <a:ext cx="1758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修改方向例子</a:t>
            </a:r>
            <a:r>
              <a:rPr lang="en-US" altLang="zh-TW" dirty="0"/>
              <a:t>:</a:t>
            </a:r>
            <a:endParaRPr lang="zh-TW" altLang="en-US" dirty="0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107CA064-FC86-5121-5CD0-F5CED6E3952B}"/>
              </a:ext>
            </a:extLst>
          </p:cNvPr>
          <p:cNvSpPr/>
          <p:nvPr/>
        </p:nvSpPr>
        <p:spPr>
          <a:xfrm>
            <a:off x="6668087" y="5106572"/>
            <a:ext cx="998805" cy="323557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7B4041D3-8C03-56FF-7888-8C54F52DBC10}"/>
              </a:ext>
            </a:extLst>
          </p:cNvPr>
          <p:cNvSpPr txBox="1"/>
          <p:nvPr/>
        </p:nvSpPr>
        <p:spPr>
          <a:xfrm>
            <a:off x="7666892" y="5384088"/>
            <a:ext cx="3924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altLang="zh-TW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lattice[i].h[j][state].</a:t>
            </a:r>
            <a:r>
              <a:rPr lang="en-US" altLang="zh-TW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ACL - L</a:t>
            </a:r>
            <a:endParaRPr lang="zh-TW" altLang="en-US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408707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9775BA5-40A0-8A6D-BCE8-6708CB60B4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577" y="169599"/>
            <a:ext cx="10515600" cy="6174931"/>
          </a:xfrm>
        </p:spPr>
        <p:txBody>
          <a:bodyPr>
            <a:normAutofit/>
          </a:bodyPr>
          <a:lstStyle/>
          <a:p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問題</a:t>
            </a:r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b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b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尚未去檢查是否</a:t>
            </a:r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trade-off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驗證正確</a:t>
            </a:r>
            <a:b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第一原因</a:t>
            </a:r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程式錯誤</a:t>
            </a:r>
            <a:b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b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b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b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b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br>
              <a:rPr lang="en-US" altLang="zh-TW" sz="3200" dirty="0"/>
            </a:br>
            <a:br>
              <a:rPr lang="en-US" altLang="zh-TW" sz="3200" dirty="0"/>
            </a:br>
            <a:br>
              <a:rPr lang="en-US" altLang="zh-TW" sz="3200" dirty="0"/>
            </a:br>
            <a:r>
              <a:rPr lang="en-US" altLang="zh-TW" sz="3200" dirty="0"/>
              <a:t>2.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之後對於巨災強度從</a:t>
            </a:r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Poisson process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改成</a:t>
            </a:r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Cox process</a:t>
            </a:r>
            <a:b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，但是參考文獻所運用的對象是</a:t>
            </a:r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stop-loss Reinsurance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</p:txBody>
      </p:sp>
      <p:pic>
        <p:nvPicPr>
          <p:cNvPr id="8" name="圖片 7" descr="一張含有 螢幕擷取畫面, 文字, 陳列, 軟體 的圖片&#10;&#10;自動產生的描述">
            <a:extLst>
              <a:ext uri="{FF2B5EF4-FFF2-40B4-BE49-F238E27FC236}">
                <a16:creationId xmlns:a16="http://schemas.microsoft.com/office/drawing/2014/main" id="{EFB0383B-B440-7062-676C-667089B7A2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9684" y="1767403"/>
            <a:ext cx="5819530" cy="297932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0" name="圖片 9" descr="一張含有 文字, 螢幕擷取畫面, 陳列, 軟體 的圖片&#10;&#10;自動產生的描述">
            <a:extLst>
              <a:ext uri="{FF2B5EF4-FFF2-40B4-BE49-F238E27FC236}">
                <a16:creationId xmlns:a16="http://schemas.microsoft.com/office/drawing/2014/main" id="{FA74433D-896C-C77A-90CC-4752CD2659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286" y="2527523"/>
            <a:ext cx="4272398" cy="2219201"/>
          </a:xfrm>
          <a:prstGeom prst="rect">
            <a:avLst/>
          </a:prstGeom>
        </p:spPr>
      </p:pic>
      <p:sp>
        <p:nvSpPr>
          <p:cNvPr id="12" name="文字方塊 11">
            <a:extLst>
              <a:ext uri="{FF2B5EF4-FFF2-40B4-BE49-F238E27FC236}">
                <a16:creationId xmlns:a16="http://schemas.microsoft.com/office/drawing/2014/main" id="{CA0790AC-AA2D-2608-8B0F-55C69A4A9A2E}"/>
              </a:ext>
            </a:extLst>
          </p:cNvPr>
          <p:cNvSpPr txBox="1"/>
          <p:nvPr/>
        </p:nvSpPr>
        <p:spPr>
          <a:xfrm>
            <a:off x="3072425" y="2158191"/>
            <a:ext cx="28276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Output</a:t>
            </a:r>
            <a:r>
              <a:rPr lang="zh-TW" altLang="en-US" dirty="0">
                <a:solidFill>
                  <a:srgbClr val="FF0000"/>
                </a:solidFill>
              </a:rPr>
              <a:t>結果</a:t>
            </a:r>
            <a:r>
              <a:rPr lang="en-US" altLang="zh-TW" dirty="0">
                <a:solidFill>
                  <a:srgbClr val="FF0000"/>
                </a:solidFill>
              </a:rPr>
              <a:t>(</a:t>
            </a:r>
            <a:r>
              <a:rPr lang="zh-TW" altLang="en-US" dirty="0">
                <a:solidFill>
                  <a:srgbClr val="FF0000"/>
                </a:solidFill>
              </a:rPr>
              <a:t>建置成功</a:t>
            </a:r>
            <a:r>
              <a:rPr lang="en-US" altLang="zh-TW" dirty="0">
                <a:solidFill>
                  <a:srgbClr val="FF0000"/>
                </a:solidFill>
              </a:rPr>
              <a:t>)</a:t>
            </a:r>
            <a:endParaRPr lang="zh-TW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3505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一張含有 樣式, 包裝紙, 對稱, 布 的圖片&#10;&#10;自動產生的描述">
            <a:extLst>
              <a:ext uri="{FF2B5EF4-FFF2-40B4-BE49-F238E27FC236}">
                <a16:creationId xmlns:a16="http://schemas.microsoft.com/office/drawing/2014/main" id="{F67178BB-2524-2FAB-EC93-DC55EF5F517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</a:blip>
          <a:srcRect t="14421" b="1309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481F18D6-6BA6-1DA4-0612-204FB07086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36430"/>
            <a:ext cx="9144000" cy="2820573"/>
          </a:xfrm>
        </p:spPr>
        <p:txBody>
          <a:bodyPr>
            <a:normAutofit/>
          </a:bodyPr>
          <a:lstStyle/>
          <a:p>
            <a:pPr algn="ctr"/>
            <a:r>
              <a:rPr lang="en-US" altLang="zh-TW" sz="6600" dirty="0"/>
              <a:t>8/1</a:t>
            </a:r>
            <a:r>
              <a:rPr lang="zh-TW" altLang="en-US" sz="6600" dirty="0"/>
              <a:t> </a:t>
            </a:r>
            <a:r>
              <a:rPr lang="en-US" altLang="zh-TW" sz="6600" dirty="0"/>
              <a:t>meeting</a:t>
            </a:r>
            <a:endParaRPr lang="zh-TW" altLang="en-US" sz="6600" dirty="0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AAD50977-666F-1CD1-7E01-F5946154A7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68856" y="4628271"/>
            <a:ext cx="4054288" cy="1069144"/>
          </a:xfrm>
        </p:spPr>
        <p:txBody>
          <a:bodyPr>
            <a:normAutofit/>
          </a:bodyPr>
          <a:lstStyle/>
          <a:p>
            <a:pPr algn="ctr"/>
            <a:r>
              <a:rPr lang="zh-TW" altLang="en-US" dirty="0"/>
              <a:t>報告人</a:t>
            </a:r>
            <a:r>
              <a:rPr lang="en-US" altLang="zh-TW" dirty="0"/>
              <a:t>:</a:t>
            </a:r>
            <a:r>
              <a:rPr lang="zh-TW" altLang="en-US" dirty="0"/>
              <a:t>梁嘉程</a:t>
            </a:r>
          </a:p>
        </p:txBody>
      </p:sp>
    </p:spTree>
    <p:extLst>
      <p:ext uri="{BB962C8B-B14F-4D97-AF65-F5344CB8AC3E}">
        <p14:creationId xmlns:p14="http://schemas.microsoft.com/office/powerpoint/2010/main" val="18736601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>
            <a:extLst>
              <a:ext uri="{FF2B5EF4-FFF2-40B4-BE49-F238E27FC236}">
                <a16:creationId xmlns:a16="http://schemas.microsoft.com/office/drawing/2014/main" id="{9F32561C-F0F8-9E94-8015-6948AD72A9E8}"/>
              </a:ext>
            </a:extLst>
          </p:cNvPr>
          <p:cNvSpPr txBox="1"/>
          <p:nvPr/>
        </p:nvSpPr>
        <p:spPr>
          <a:xfrm>
            <a:off x="521658" y="289929"/>
            <a:ext cx="1078992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/>
              <a:t>目前進度</a:t>
            </a:r>
            <a:r>
              <a:rPr lang="en-US" altLang="zh-TW" sz="2400" b="1" dirty="0"/>
              <a:t>:</a:t>
            </a:r>
            <a:r>
              <a:rPr lang="zh-TW" altLang="en-US" sz="2400" b="1" dirty="0"/>
              <a:t> 瀏覽</a:t>
            </a:r>
            <a:r>
              <a:rPr lang="en-US" altLang="zh-TW" sz="2400" b="1" dirty="0"/>
              <a:t>9</a:t>
            </a:r>
            <a:r>
              <a:rPr lang="zh-TW" altLang="en-US" sz="2400" b="1" dirty="0"/>
              <a:t>篇的關於</a:t>
            </a:r>
            <a:r>
              <a:rPr lang="en-US" altLang="zh-TW" sz="2400" b="1" dirty="0"/>
              <a:t>Cat Bond</a:t>
            </a:r>
            <a:r>
              <a:rPr lang="zh-TW" altLang="en-US" sz="2400" b="1" dirty="0"/>
              <a:t>的訂價相關論文</a:t>
            </a:r>
            <a:endParaRPr lang="en-US" altLang="zh-TW" sz="2400" b="1" dirty="0"/>
          </a:p>
          <a:p>
            <a:endParaRPr lang="en-US" altLang="zh-TW" sz="2400" b="1" dirty="0"/>
          </a:p>
          <a:p>
            <a:r>
              <a:rPr lang="en-US" altLang="zh-TW" dirty="0"/>
              <a:t>1.</a:t>
            </a:r>
            <a:r>
              <a:rPr lang="zh-TW" altLang="en-US" dirty="0"/>
              <a:t>文章多數來自</a:t>
            </a:r>
            <a:r>
              <a:rPr lang="en-US" altLang="zh-TW" dirty="0"/>
              <a:t>2008-2022</a:t>
            </a:r>
            <a:r>
              <a:rPr lang="zh-TW" altLang="en-US" dirty="0"/>
              <a:t>年的論文，一半以上的論文架構都有</a:t>
            </a:r>
            <a:r>
              <a:rPr lang="en-US" altLang="zh-TW" dirty="0"/>
              <a:t>SPV(5:4)</a:t>
            </a:r>
            <a:r>
              <a:rPr lang="zh-TW" altLang="en-US" dirty="0"/>
              <a:t>，注資方式也幾乎為單次注資</a:t>
            </a:r>
            <a:r>
              <a:rPr lang="en-US" altLang="zh-TW" dirty="0"/>
              <a:t>(8:1)</a:t>
            </a:r>
          </a:p>
          <a:p>
            <a:endParaRPr lang="en-US" altLang="zh-TW" dirty="0"/>
          </a:p>
          <a:p>
            <a:r>
              <a:rPr lang="en-US" altLang="zh-TW" dirty="0"/>
              <a:t>2.</a:t>
            </a:r>
            <a:r>
              <a:rPr lang="zh-TW" altLang="en-US" dirty="0"/>
              <a:t>有</a:t>
            </a:r>
            <a:r>
              <a:rPr lang="en-US" altLang="zh-TW" dirty="0"/>
              <a:t>SPV</a:t>
            </a:r>
            <a:r>
              <a:rPr lang="zh-TW" altLang="en-US" dirty="0"/>
              <a:t>的論文中就算說明了「本金的歸屬」，但看似和定價公式無關，因為定價並非從</a:t>
            </a:r>
            <a:r>
              <a:rPr lang="en-US" altLang="zh-TW" dirty="0"/>
              <a:t>”</a:t>
            </a:r>
            <a:r>
              <a:rPr lang="zh-TW" altLang="en-US" dirty="0"/>
              <a:t>保險公司資產</a:t>
            </a:r>
            <a:r>
              <a:rPr lang="en-US" altLang="zh-TW" dirty="0"/>
              <a:t>”</a:t>
            </a:r>
            <a:r>
              <a:rPr lang="zh-TW" altLang="en-US" dirty="0"/>
              <a:t>的角度出發</a:t>
            </a:r>
            <a:endParaRPr lang="en-US" altLang="zh-TW" dirty="0"/>
          </a:p>
          <a:p>
            <a:endParaRPr lang="en-US" altLang="zh-TW" dirty="0"/>
          </a:p>
          <a:p>
            <a:r>
              <a:rPr lang="en-US" altLang="zh-TW" dirty="0"/>
              <a:t>3.</a:t>
            </a:r>
            <a:r>
              <a:rPr lang="zh-TW" altLang="en-US" dirty="0"/>
              <a:t>並沒有用</a:t>
            </a:r>
            <a:r>
              <a:rPr lang="en-US" altLang="zh-TW" dirty="0"/>
              <a:t>trade-off</a:t>
            </a:r>
            <a:r>
              <a:rPr lang="zh-TW" altLang="en-US" dirty="0"/>
              <a:t> 理論去驗證定價是否合理</a:t>
            </a:r>
            <a:endParaRPr lang="en-US" altLang="zh-TW" dirty="0"/>
          </a:p>
          <a:p>
            <a:endParaRPr lang="en-US" altLang="zh-TW" dirty="0"/>
          </a:p>
          <a:p>
            <a:r>
              <a:rPr lang="zh-TW" altLang="en-US" dirty="0"/>
              <a:t>連結</a:t>
            </a:r>
            <a:r>
              <a:rPr lang="en-US" altLang="zh-TW" dirty="0"/>
              <a:t>:</a:t>
            </a:r>
          </a:p>
          <a:p>
            <a:r>
              <a:rPr lang="en-US" altLang="zh-TW" dirty="0">
                <a:hlinkClick r:id="rId2"/>
              </a:rPr>
              <a:t>https://docs.google.com/spreadsheets/d/1VQ4M5Tivy3IRz_Yyno8H9uawh5RNNE_JQbccg5tsMMw/edit?pli=1#gid=1046446522</a:t>
            </a:r>
            <a:endParaRPr lang="en-US" altLang="zh-TW" dirty="0"/>
          </a:p>
          <a:p>
            <a:endParaRPr lang="en-US" altLang="zh-TW" dirty="0"/>
          </a:p>
          <a:p>
            <a:endParaRPr lang="zh-TW" altLang="en-US" dirty="0"/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991350C8-1C0C-D8D9-3F91-89BB97966EDF}"/>
              </a:ext>
            </a:extLst>
          </p:cNvPr>
          <p:cNvSpPr txBox="1"/>
          <p:nvPr/>
        </p:nvSpPr>
        <p:spPr>
          <a:xfrm>
            <a:off x="521658" y="4232012"/>
            <a:ext cx="1078992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/>
              <a:t>目前進度</a:t>
            </a:r>
            <a:r>
              <a:rPr lang="en-US" altLang="zh-TW" sz="2400" b="1" dirty="0"/>
              <a:t>:</a:t>
            </a:r>
            <a:r>
              <a:rPr lang="zh-TW" altLang="en-US" sz="2400" b="1" dirty="0"/>
              <a:t> 對</a:t>
            </a:r>
            <a:r>
              <a:rPr lang="en-US" altLang="zh-TW" sz="2400" b="1" dirty="0"/>
              <a:t>Catastrophe Risk Bonds(Cox,2000)</a:t>
            </a:r>
            <a:r>
              <a:rPr lang="zh-TW" altLang="en-US" sz="2400" b="1" dirty="0"/>
              <a:t>論文完成文獻回顧</a:t>
            </a:r>
            <a:endParaRPr lang="en-US" altLang="zh-TW" sz="2400" b="1" dirty="0"/>
          </a:p>
          <a:p>
            <a:r>
              <a:rPr lang="zh-TW" altLang="en-US" dirty="0"/>
              <a:t>重點 </a:t>
            </a:r>
            <a:r>
              <a:rPr lang="en-US" altLang="zh-TW" dirty="0"/>
              <a:t>:</a:t>
            </a:r>
            <a:r>
              <a:rPr lang="zh-TW" altLang="en-US" dirty="0"/>
              <a:t> 引入代表代理人的技術</a:t>
            </a:r>
            <a:r>
              <a:rPr lang="en-US" altLang="zh-TW" dirty="0"/>
              <a:t>[1] </a:t>
            </a:r>
            <a:r>
              <a:rPr lang="zh-TW" altLang="en-US" dirty="0"/>
              <a:t>和假設來簡化模型。這是用於對不完全市場中的不確定現金流進行定價的關鍵方法，以此將主要金融市場變量與巨災風險變量整合起來進行理論評估。</a:t>
            </a:r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023977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>
            <a:extLst>
              <a:ext uri="{FF2B5EF4-FFF2-40B4-BE49-F238E27FC236}">
                <a16:creationId xmlns:a16="http://schemas.microsoft.com/office/drawing/2014/main" id="{ED655D0A-4A6B-B559-3967-8A19039B27D7}"/>
              </a:ext>
            </a:extLst>
          </p:cNvPr>
          <p:cNvSpPr txBox="1"/>
          <p:nvPr/>
        </p:nvSpPr>
        <p:spPr>
          <a:xfrm>
            <a:off x="405618" y="211015"/>
            <a:ext cx="10789920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/>
              <a:t>目前進度</a:t>
            </a:r>
            <a:r>
              <a:rPr lang="en-US" altLang="zh-TW" sz="2400" b="1" dirty="0"/>
              <a:t>:</a:t>
            </a:r>
            <a:r>
              <a:rPr lang="zh-TW" altLang="en-US" sz="2400" b="1" dirty="0"/>
              <a:t> 尋找發行公司獲得注資前就破產的情況</a:t>
            </a:r>
            <a:endParaRPr lang="en-US" altLang="zh-TW" sz="2400" b="1" dirty="0"/>
          </a:p>
          <a:p>
            <a:endParaRPr lang="en-US" altLang="zh-TW" sz="2400" b="1" dirty="0"/>
          </a:p>
          <a:p>
            <a:pPr marL="457200" indent="-457200">
              <a:buAutoNum type="arabicPeriod"/>
            </a:pPr>
            <a:r>
              <a:rPr lang="zh-TW" altLang="en-US" sz="2000" dirty="0"/>
              <a:t>此情況較特殊，較難尋找</a:t>
            </a:r>
            <a:r>
              <a:rPr lang="en-US" altLang="zh-TW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</a:t>
            </a:r>
            <a:r>
              <a:rPr lang="zh-TW" alt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目前在詳讀發行公司破產的相關論文，裏頭提到交易對手風險和破產時的抵押品</a:t>
            </a:r>
            <a:r>
              <a:rPr lang="en-US" altLang="zh-TW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)</a:t>
            </a:r>
          </a:p>
          <a:p>
            <a:pPr marL="457200" indent="-457200">
              <a:buAutoNum type="arabicPeriod"/>
            </a:pPr>
            <a:endParaRPr lang="en-US" altLang="zh-TW" sz="2000" dirty="0"/>
          </a:p>
          <a:p>
            <a:r>
              <a:rPr lang="en-US" altLang="zh-TW" sz="2000" dirty="0"/>
              <a:t>2.</a:t>
            </a:r>
            <a:r>
              <a:rPr lang="zh-TW" altLang="en-US" sz="2000" dirty="0"/>
              <a:t> 會拿聖鈞論文中的情況做比對</a:t>
            </a:r>
            <a:endParaRPr lang="en-US" altLang="zh-TW" sz="2000" dirty="0"/>
          </a:p>
          <a:p>
            <a:endParaRPr lang="zh-TW" altLang="en-US" dirty="0"/>
          </a:p>
        </p:txBody>
      </p:sp>
      <p:pic>
        <p:nvPicPr>
          <p:cNvPr id="4" name="圖片 3" descr="一張含有 文字, 螢幕擷取畫面, 數字, 字型 的圖片&#10;&#10;自動產生的描述">
            <a:extLst>
              <a:ext uri="{FF2B5EF4-FFF2-40B4-BE49-F238E27FC236}">
                <a16:creationId xmlns:a16="http://schemas.microsoft.com/office/drawing/2014/main" id="{3EB8DC40-767B-7FF5-D419-5D127921A4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9260" y="2148304"/>
            <a:ext cx="7742740" cy="4709696"/>
          </a:xfrm>
          <a:prstGeom prst="rect">
            <a:avLst/>
          </a:prstGeom>
        </p:spPr>
      </p:pic>
      <p:sp>
        <p:nvSpPr>
          <p:cNvPr id="5" name="橢圓 4">
            <a:extLst>
              <a:ext uri="{FF2B5EF4-FFF2-40B4-BE49-F238E27FC236}">
                <a16:creationId xmlns:a16="http://schemas.microsoft.com/office/drawing/2014/main" id="{2C460142-9B36-939F-8155-08305100AF0E}"/>
              </a:ext>
            </a:extLst>
          </p:cNvPr>
          <p:cNvSpPr/>
          <p:nvPr/>
        </p:nvSpPr>
        <p:spPr>
          <a:xfrm>
            <a:off x="3837482" y="5141627"/>
            <a:ext cx="8769246" cy="914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34623362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568D1E4-E50C-0CB6-6A16-B5788B42DA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298" y="310043"/>
            <a:ext cx="10515600" cy="3621051"/>
          </a:xfrm>
        </p:spPr>
        <p:txBody>
          <a:bodyPr>
            <a:noAutofit/>
          </a:bodyPr>
          <a:lstStyle/>
          <a:p>
            <a:r>
              <a:rPr lang="en-US" altLang="zh-TW" sz="2400" dirty="0"/>
              <a:t>Catastrophe Bonds, Reinsurance, and the Optimal Collateralization of Risk Transfer(Lakdawalla,2012)</a:t>
            </a:r>
            <a:br>
              <a:rPr lang="en-US" altLang="zh-TW" sz="2400" dirty="0"/>
            </a:br>
            <a:br>
              <a:rPr lang="en-US" altLang="zh-TW" sz="2400" dirty="0"/>
            </a:br>
            <a:r>
              <a:rPr lang="en-US" altLang="zh-TW" sz="2000" dirty="0"/>
              <a:t>1.</a:t>
            </a:r>
            <a:r>
              <a:rPr lang="zh-TW" altLang="en-US" sz="2000" dirty="0"/>
              <a:t>該論文的結論是，巨災債券發行的必要性取決於合同約束、摩擦成本</a:t>
            </a:r>
            <a:r>
              <a:rPr lang="en-US" altLang="zh-TW" sz="2000" dirty="0"/>
              <a:t>(</a:t>
            </a:r>
            <a:r>
              <a:rPr lang="zh-TW" alt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代理成本、稅收、流動性成本和其他摩擦</a:t>
            </a:r>
            <a:r>
              <a:rPr lang="en-US" altLang="zh-TW" sz="2000" dirty="0"/>
              <a:t>)</a:t>
            </a:r>
            <a:r>
              <a:rPr lang="zh-TW" altLang="en-US" sz="2000" dirty="0"/>
              <a:t> 、違約風險和消費者異質性的存在。如果不存在這些條件，或者保險公司可以簽訂複雜的合同，在所有州之間提供不同的賠償，則可能沒有必要使用巨災債券。</a:t>
            </a:r>
            <a:br>
              <a:rPr lang="zh-TW" altLang="en-US" sz="2000" dirty="0"/>
            </a:br>
            <a:r>
              <a:rPr lang="zh-TW" altLang="en-US" sz="2000" dirty="0"/>
              <a:t>。</a:t>
            </a:r>
            <a:br>
              <a:rPr lang="en-US" altLang="zh-TW" sz="2000" dirty="0"/>
            </a:br>
            <a:br>
              <a:rPr lang="en-US" altLang="zh-TW" sz="2000" dirty="0"/>
            </a:br>
            <a:r>
              <a:rPr lang="en-US" altLang="zh-TW" sz="2000" dirty="0"/>
              <a:t>2.</a:t>
            </a:r>
            <a:r>
              <a:rPr lang="zh-TW" altLang="en-US" sz="2000" dirty="0"/>
              <a:t>提出了兩種風險轉移技術：</a:t>
            </a:r>
            <a:r>
              <a:rPr lang="en-US" altLang="zh-TW" sz="2000" dirty="0"/>
              <a:t>(1.)</a:t>
            </a:r>
            <a:r>
              <a:rPr lang="zh-TW" altLang="en-US" sz="2000" dirty="0"/>
              <a:t>設立一家擁有資產來彌補損失的保險公司，</a:t>
            </a:r>
            <a:r>
              <a:rPr lang="en-US" altLang="zh-TW" sz="2000" dirty="0"/>
              <a:t>(</a:t>
            </a:r>
            <a:r>
              <a:rPr lang="en-US" altLang="zh-TW" sz="2000" b="1" dirty="0"/>
              <a:t>2.)</a:t>
            </a:r>
            <a:r>
              <a:rPr lang="zh-TW" altLang="en-US" sz="2000" b="1" dirty="0"/>
              <a:t>或者發行風險相關證券</a:t>
            </a:r>
            <a:r>
              <a:rPr lang="en-US" altLang="zh-TW" sz="2000" b="1" dirty="0"/>
              <a:t>----</a:t>
            </a:r>
            <a:r>
              <a:rPr lang="zh-TW" altLang="en-US" sz="2000" b="1" dirty="0"/>
              <a:t>巨災債券</a:t>
            </a:r>
            <a:r>
              <a:rPr lang="en-US" altLang="zh-TW" sz="2000" b="1" dirty="0"/>
              <a:t>(</a:t>
            </a:r>
            <a:r>
              <a:rPr lang="zh-TW" altLang="en-US" sz="2000" b="1" dirty="0"/>
              <a:t>本金扣除</a:t>
            </a:r>
            <a:r>
              <a:rPr lang="en-US" altLang="zh-TW" sz="2000" b="1" dirty="0"/>
              <a:t>)</a:t>
            </a:r>
            <a:r>
              <a:rPr lang="zh-TW" altLang="en-US" sz="2000" b="1" dirty="0"/>
              <a:t>，在消費者遭受損失時支付費用。保險公司的資產包括投資者資本和消費者</a:t>
            </a:r>
            <a:r>
              <a:rPr lang="en-US" altLang="zh-TW" sz="2000" b="1" dirty="0"/>
              <a:t>(</a:t>
            </a:r>
            <a:r>
              <a:rPr lang="zh-TW" altLang="en-US" sz="2000" b="1" dirty="0"/>
              <a:t>一般</a:t>
            </a:r>
            <a:r>
              <a:rPr lang="en-US" altLang="zh-TW" sz="2000" b="1" dirty="0"/>
              <a:t>(</a:t>
            </a:r>
            <a:r>
              <a:rPr lang="zh-TW" altLang="en-US" sz="2000" b="1" dirty="0"/>
              <a:t>再</a:t>
            </a:r>
            <a:r>
              <a:rPr lang="en-US" altLang="zh-TW" sz="2000" b="1" dirty="0"/>
              <a:t>)</a:t>
            </a:r>
            <a:r>
              <a:rPr lang="zh-TW" altLang="en-US" sz="2000" b="1" dirty="0"/>
              <a:t>保險公司</a:t>
            </a:r>
            <a:r>
              <a:rPr lang="en-US" altLang="zh-TW" sz="2000" b="1" dirty="0"/>
              <a:t>)</a:t>
            </a:r>
            <a:r>
              <a:rPr lang="zh-TW" altLang="en-US" sz="2000" b="1" dirty="0"/>
              <a:t>保費，用於支付索賠。</a:t>
            </a:r>
            <a:br>
              <a:rPr lang="zh-TW" altLang="en-US" sz="2000" b="1" dirty="0"/>
            </a:br>
            <a:r>
              <a:rPr lang="zh-TW" altLang="en-US" sz="2000" b="1" dirty="0">
                <a:solidFill>
                  <a:srgbClr val="FF0000"/>
                </a:solidFill>
              </a:rPr>
              <a:t>如果索賠超過資產，公司違約，索賠人將按比例獲得賠償。</a:t>
            </a:r>
            <a:br>
              <a:rPr lang="en-US" altLang="zh-TW" sz="2000" b="1" dirty="0">
                <a:solidFill>
                  <a:srgbClr val="FF0000"/>
                </a:solidFill>
              </a:rPr>
            </a:br>
            <a:br>
              <a:rPr lang="en-US" altLang="zh-TW" sz="2000" dirty="0">
                <a:solidFill>
                  <a:srgbClr val="FF0000"/>
                </a:solidFill>
              </a:rPr>
            </a:br>
            <a:endParaRPr lang="zh-TW" altLang="en-US" sz="2400" b="1" dirty="0"/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F32F0D2C-FD84-A350-D2F3-3CB3A5399625}"/>
              </a:ext>
            </a:extLst>
          </p:cNvPr>
          <p:cNvSpPr txBox="1"/>
          <p:nvPr/>
        </p:nvSpPr>
        <p:spPr>
          <a:xfrm>
            <a:off x="1988766" y="5089584"/>
            <a:ext cx="1278525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2000" b="1" dirty="0"/>
              <a:t>消費者</a:t>
            </a: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1DA494E9-2BA7-9896-AC17-425A282A0D18}"/>
              </a:ext>
            </a:extLst>
          </p:cNvPr>
          <p:cNvSpPr txBox="1"/>
          <p:nvPr/>
        </p:nvSpPr>
        <p:spPr>
          <a:xfrm>
            <a:off x="9076804" y="5089584"/>
            <a:ext cx="1278525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2000" b="1" dirty="0"/>
              <a:t>投資人</a:t>
            </a: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B5278070-1F7C-3D04-1178-70C9A3D3501F}"/>
              </a:ext>
            </a:extLst>
          </p:cNvPr>
          <p:cNvSpPr txBox="1"/>
          <p:nvPr/>
        </p:nvSpPr>
        <p:spPr>
          <a:xfrm>
            <a:off x="5532785" y="5089584"/>
            <a:ext cx="1278525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2000" b="1" dirty="0"/>
              <a:t>保險公司</a:t>
            </a:r>
          </a:p>
        </p:txBody>
      </p:sp>
      <p:sp>
        <p:nvSpPr>
          <p:cNvPr id="8" name="箭號: 向右 7">
            <a:extLst>
              <a:ext uri="{FF2B5EF4-FFF2-40B4-BE49-F238E27FC236}">
                <a16:creationId xmlns:a16="http://schemas.microsoft.com/office/drawing/2014/main" id="{36FC0E4D-07C0-C390-41C8-9499DEB2158B}"/>
              </a:ext>
            </a:extLst>
          </p:cNvPr>
          <p:cNvSpPr/>
          <p:nvPr/>
        </p:nvSpPr>
        <p:spPr>
          <a:xfrm>
            <a:off x="3467819" y="5089584"/>
            <a:ext cx="1897811" cy="20703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箭號: 向右 8">
            <a:extLst>
              <a:ext uri="{FF2B5EF4-FFF2-40B4-BE49-F238E27FC236}">
                <a16:creationId xmlns:a16="http://schemas.microsoft.com/office/drawing/2014/main" id="{3DA70568-FAFD-FA8F-AD55-F8C3A3207273}"/>
              </a:ext>
            </a:extLst>
          </p:cNvPr>
          <p:cNvSpPr/>
          <p:nvPr/>
        </p:nvSpPr>
        <p:spPr>
          <a:xfrm>
            <a:off x="6995151" y="5082604"/>
            <a:ext cx="1897811" cy="20703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箭號: 向右 9">
            <a:extLst>
              <a:ext uri="{FF2B5EF4-FFF2-40B4-BE49-F238E27FC236}">
                <a16:creationId xmlns:a16="http://schemas.microsoft.com/office/drawing/2014/main" id="{38583F6B-4FE4-DF73-8725-E16F9B01149C}"/>
              </a:ext>
            </a:extLst>
          </p:cNvPr>
          <p:cNvSpPr/>
          <p:nvPr/>
        </p:nvSpPr>
        <p:spPr>
          <a:xfrm rot="10800000">
            <a:off x="3451132" y="5296619"/>
            <a:ext cx="1897811" cy="20703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箭號: 向右 10">
            <a:extLst>
              <a:ext uri="{FF2B5EF4-FFF2-40B4-BE49-F238E27FC236}">
                <a16:creationId xmlns:a16="http://schemas.microsoft.com/office/drawing/2014/main" id="{527A22C3-9D96-F334-228A-765F5A59C1CE}"/>
              </a:ext>
            </a:extLst>
          </p:cNvPr>
          <p:cNvSpPr/>
          <p:nvPr/>
        </p:nvSpPr>
        <p:spPr>
          <a:xfrm rot="10800000">
            <a:off x="6946576" y="5282659"/>
            <a:ext cx="1897811" cy="20703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068AF673-97C0-EC4D-E747-C446F0ADAEC6}"/>
              </a:ext>
            </a:extLst>
          </p:cNvPr>
          <p:cNvSpPr txBox="1"/>
          <p:nvPr/>
        </p:nvSpPr>
        <p:spPr>
          <a:xfrm>
            <a:off x="7262265" y="4707471"/>
            <a:ext cx="13112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發行債劵</a:t>
            </a: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E8E29C23-024B-87D3-6B88-62C855486E6E}"/>
              </a:ext>
            </a:extLst>
          </p:cNvPr>
          <p:cNvSpPr txBox="1"/>
          <p:nvPr/>
        </p:nvSpPr>
        <p:spPr>
          <a:xfrm>
            <a:off x="7239873" y="5503655"/>
            <a:ext cx="13112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債劵本金</a:t>
            </a:r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FBE566C3-5A9F-1528-BCA1-8D35F8454896}"/>
              </a:ext>
            </a:extLst>
          </p:cNvPr>
          <p:cNvSpPr txBox="1"/>
          <p:nvPr/>
        </p:nvSpPr>
        <p:spPr>
          <a:xfrm>
            <a:off x="3820006" y="4713272"/>
            <a:ext cx="1480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再保險保費</a:t>
            </a:r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F424FA27-7AC8-34E4-7744-A25F0FB1BDF7}"/>
              </a:ext>
            </a:extLst>
          </p:cNvPr>
          <p:cNvSpPr txBox="1"/>
          <p:nvPr/>
        </p:nvSpPr>
        <p:spPr>
          <a:xfrm>
            <a:off x="3820006" y="5535326"/>
            <a:ext cx="1480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再保險契約</a:t>
            </a:r>
          </a:p>
        </p:txBody>
      </p:sp>
    </p:spTree>
    <p:extLst>
      <p:ext uri="{BB962C8B-B14F-4D97-AF65-F5344CB8AC3E}">
        <p14:creationId xmlns:p14="http://schemas.microsoft.com/office/powerpoint/2010/main" val="20465935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>
            <a:extLst>
              <a:ext uri="{FF2B5EF4-FFF2-40B4-BE49-F238E27FC236}">
                <a16:creationId xmlns:a16="http://schemas.microsoft.com/office/drawing/2014/main" id="{69E6C32A-91C4-47DD-2AF4-C71335264D89}"/>
              </a:ext>
            </a:extLst>
          </p:cNvPr>
          <p:cNvSpPr txBox="1"/>
          <p:nvPr/>
        </p:nvSpPr>
        <p:spPr>
          <a:xfrm>
            <a:off x="1325592" y="1120676"/>
            <a:ext cx="9540815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2000" dirty="0"/>
              <a:t>3.</a:t>
            </a:r>
            <a:r>
              <a:rPr lang="zh-TW" altLang="en-US" sz="2000" dirty="0"/>
              <a:t>裡頭一個例子是再保險邊車</a:t>
            </a:r>
            <a:r>
              <a:rPr lang="en-US" altLang="zh-TW" sz="2000" dirty="0">
                <a:latin typeface="+mn-ea"/>
                <a:ea typeface="+mn-ea"/>
              </a:rPr>
              <a:t>(reinsurance side-car)</a:t>
            </a:r>
            <a:r>
              <a:rPr lang="zh-TW" altLang="en-US" sz="2000" dirty="0"/>
              <a:t>，投資者將一家特殊目的公司資本化，為分出公司提供再保險，並將資本</a:t>
            </a:r>
            <a:r>
              <a:rPr lang="zh-TW" altLang="en-US" sz="2000" dirty="0">
                <a:solidFill>
                  <a:srgbClr val="FF0000"/>
                </a:solidFill>
              </a:rPr>
              <a:t>存放在抵押信託賬戶</a:t>
            </a:r>
            <a:r>
              <a:rPr lang="zh-TW" altLang="en-US" sz="2000" dirty="0"/>
              <a:t>中，</a:t>
            </a:r>
            <a:r>
              <a:rPr lang="zh-TW" altLang="en-US" sz="2000" b="1" dirty="0"/>
              <a:t>可以要求再保險公司在索賠前和到期付款之前提供抵押，以保障分出公司的利益。</a:t>
            </a:r>
            <a:br>
              <a:rPr lang="zh-TW" altLang="en-US" sz="2000" b="1" dirty="0">
                <a:solidFill>
                  <a:srgbClr val="FF0000"/>
                </a:solidFill>
              </a:rPr>
            </a:br>
            <a:br>
              <a:rPr lang="en-US" altLang="zh-TW" sz="2000" dirty="0">
                <a:solidFill>
                  <a:srgbClr val="FF0000"/>
                </a:solidFill>
              </a:rPr>
            </a:br>
            <a:r>
              <a:rPr lang="zh-TW" altLang="en-US" sz="2000" dirty="0"/>
              <a:t>結論</a:t>
            </a:r>
            <a:r>
              <a:rPr lang="en-US" altLang="zh-TW" sz="2000" dirty="0"/>
              <a:t>:</a:t>
            </a:r>
            <a:br>
              <a:rPr lang="en-US" altLang="zh-TW" sz="2000" dirty="0"/>
            </a:br>
            <a:r>
              <a:rPr lang="en-US" altLang="zh-TW" sz="2000" dirty="0"/>
              <a:t>1.</a:t>
            </a:r>
            <a:r>
              <a:rPr lang="zh-TW" altLang="en-US" sz="2000" dirty="0"/>
              <a:t>  這篇文說明了對於消費者</a:t>
            </a:r>
            <a:r>
              <a:rPr lang="en-US" altLang="zh-TW" sz="2000" dirty="0"/>
              <a:t>(</a:t>
            </a:r>
            <a:r>
              <a:rPr lang="zh-TW" altLang="en-US" sz="2000" dirty="0"/>
              <a:t>也就是一般</a:t>
            </a:r>
            <a:r>
              <a:rPr lang="en-US" altLang="zh-TW" sz="2000" dirty="0"/>
              <a:t>(</a:t>
            </a:r>
            <a:r>
              <a:rPr lang="zh-TW" altLang="en-US" sz="2000" dirty="0"/>
              <a:t>再</a:t>
            </a:r>
            <a:r>
              <a:rPr lang="en-US" altLang="zh-TW" sz="2000" dirty="0"/>
              <a:t>)</a:t>
            </a:r>
            <a:r>
              <a:rPr lang="zh-TW" altLang="en-US" sz="2000" dirty="0"/>
              <a:t>保險公司</a:t>
            </a:r>
            <a:r>
              <a:rPr lang="en-US" altLang="zh-TW" sz="2000" dirty="0"/>
              <a:t>)</a:t>
            </a:r>
            <a:r>
              <a:rPr lang="zh-TW" altLang="en-US" sz="2000" dirty="0"/>
              <a:t>，</a:t>
            </a:r>
            <a:r>
              <a:rPr lang="en-US" altLang="zh-TW" sz="2000" dirty="0"/>
              <a:t>SPV</a:t>
            </a:r>
            <a:r>
              <a:rPr lang="zh-TW" altLang="en-US" sz="2000" dirty="0"/>
              <a:t>發行的巨災債劵具有完全擔保的性質，所以降低巨災再保險中破產時的違約風險。</a:t>
            </a:r>
            <a:br>
              <a:rPr lang="en-US" altLang="zh-TW" sz="2000" dirty="0"/>
            </a:br>
            <a:r>
              <a:rPr lang="en-US" altLang="zh-TW" sz="2000" dirty="0"/>
              <a:t>2.</a:t>
            </a:r>
            <a:r>
              <a:rPr lang="zh-TW" altLang="en-US" sz="2000" dirty="0"/>
              <a:t> 並沒有很好</a:t>
            </a:r>
            <a:r>
              <a:rPr lang="zh-TW" altLang="en-US" sz="2000" b="1" dirty="0"/>
              <a:t>說明發行公司獲得注資前就破產的情況，</a:t>
            </a:r>
            <a:r>
              <a:rPr lang="zh-TW" altLang="en-US" sz="2000" dirty="0"/>
              <a:t>但因這篇文友和巨災再保險的比較，還是有參考性。</a:t>
            </a:r>
          </a:p>
        </p:txBody>
      </p:sp>
    </p:spTree>
    <p:extLst>
      <p:ext uri="{BB962C8B-B14F-4D97-AF65-F5344CB8AC3E}">
        <p14:creationId xmlns:p14="http://schemas.microsoft.com/office/powerpoint/2010/main" val="161524003"/>
      </p:ext>
    </p:extLst>
  </p:cSld>
  <p:clrMapOvr>
    <a:masterClrMapping/>
  </p:clrMapOvr>
</p:sld>
</file>

<file path=ppt/theme/theme1.xml><?xml version="1.0" encoding="utf-8"?>
<a:theme xmlns:a="http://schemas.openxmlformats.org/drawingml/2006/main" name="ArchwayVTI">
  <a:themeElements>
    <a:clrScheme name="AnalogousFromLightSeedRightStep">
      <a:dk1>
        <a:srgbClr val="000000"/>
      </a:dk1>
      <a:lt1>
        <a:srgbClr val="FFFFFF"/>
      </a:lt1>
      <a:dk2>
        <a:srgbClr val="223920"/>
      </a:dk2>
      <a:lt2>
        <a:srgbClr val="E2E4E8"/>
      </a:lt2>
      <a:accent1>
        <a:srgbClr val="C79C36"/>
      </a:accent1>
      <a:accent2>
        <a:srgbClr val="9BA83B"/>
      </a:accent2>
      <a:accent3>
        <a:srgbClr val="78B147"/>
      </a:accent3>
      <a:accent4>
        <a:srgbClr val="3BB734"/>
      </a:accent4>
      <a:accent5>
        <a:srgbClr val="37B766"/>
      </a:accent5>
      <a:accent6>
        <a:srgbClr val="3DB49A"/>
      </a:accent6>
      <a:hlink>
        <a:srgbClr val="697EAE"/>
      </a:hlink>
      <a:folHlink>
        <a:srgbClr val="7F7F7F"/>
      </a:folHlink>
    </a:clrScheme>
    <a:fontScheme name="Archway">
      <a:majorFont>
        <a:latin typeface="Felix Titling"/>
        <a:ea typeface=""/>
        <a:cs typeface=""/>
      </a:majorFont>
      <a:minorFont>
        <a:latin typeface="Goudy Old Styl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rchwayVTI" id="{309F1D27-9968-4F93-BA7C-3666A757FD2E}" vid="{76D8E8FD-8787-4E56-A14A-C28BF58ABEEE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1492</TotalTime>
  <Words>824</Words>
  <Application>Microsoft Office PowerPoint</Application>
  <PresentationFormat>寬螢幕</PresentationFormat>
  <Paragraphs>48</Paragraphs>
  <Slides>9</Slides>
  <Notes>2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9</vt:i4>
      </vt:variant>
    </vt:vector>
  </HeadingPairs>
  <TitlesOfParts>
    <vt:vector size="19" baseType="lpstr">
      <vt:lpstr>SourceSansPro</vt:lpstr>
      <vt:lpstr>細明體</vt:lpstr>
      <vt:lpstr>微軟正黑體</vt:lpstr>
      <vt:lpstr>新細明體</vt:lpstr>
      <vt:lpstr>Arial</vt:lpstr>
      <vt:lpstr>Calibri</vt:lpstr>
      <vt:lpstr>Cambria Math</vt:lpstr>
      <vt:lpstr>Felix Titling</vt:lpstr>
      <vt:lpstr>Goudy Old Style</vt:lpstr>
      <vt:lpstr>ArchwayVTI</vt:lpstr>
      <vt:lpstr>7/11 meeting</vt:lpstr>
      <vt:lpstr>PowerPoint 簡報</vt:lpstr>
      <vt:lpstr>PowerPoint 簡報</vt:lpstr>
      <vt:lpstr>問題:  1.尚未去檢查是否trade-off驗證正確 第一原因:程式錯誤        2.之後對於巨災強度從Poisson process改成Cox process ，但是參考文獻所運用的對象是stop-loss Reinsurance。</vt:lpstr>
      <vt:lpstr>8/1 meeting</vt:lpstr>
      <vt:lpstr>PowerPoint 簡報</vt:lpstr>
      <vt:lpstr>PowerPoint 簡報</vt:lpstr>
      <vt:lpstr>Catastrophe Bonds, Reinsurance, and the Optimal Collateralization of Risk Transfer(Lakdawalla,2012)  1.該論文的結論是，巨災債券發行的必要性取決於合同約束、摩擦成本(代理成本、稅收、流動性成本和其他摩擦) 、違約風險和消費者異質性的存在。如果不存在這些條件，或者保險公司可以簽訂複雜的合同，在所有州之間提供不同的賠償，則可能沒有必要使用巨災債券。 。  2.提出了兩種風險轉移技術：(1.)設立一家擁有資產來彌補損失的保險公司，(2.)或者發行風險相關證券----巨災債券(本金扣除)，在消費者遭受損失時支付費用。保險公司的資產包括投資者資本和消費者(一般(再)保險公司)保費，用於支付索賠。 如果索賠超過資產，公司違約，索賠人將按比例獲得賠償。  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7/11 meeting</dc:title>
  <dc:creator>phil88609@gmail.com</dc:creator>
  <cp:lastModifiedBy>phil88609@gmail.com</cp:lastModifiedBy>
  <cp:revision>4</cp:revision>
  <dcterms:created xsi:type="dcterms:W3CDTF">2023-07-11T08:08:04Z</dcterms:created>
  <dcterms:modified xsi:type="dcterms:W3CDTF">2023-08-02T16:40:23Z</dcterms:modified>
</cp:coreProperties>
</file>