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59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1634FD9-136E-ECD2-C7E7-A36235D89E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F16747E-7733-22BA-2EC2-467D28589D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61EFB42-85F8-8A86-3216-AABD91E1D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9010-D19D-464F-B70B-E7A5035D4BFF}" type="datetimeFigureOut">
              <a:rPr lang="zh-TW" altLang="en-US" smtClean="0"/>
              <a:t>2023/5/29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F2A6AE8-4C63-64B3-DCF6-30F99D477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2A3D339-6223-C752-F673-CA1FEC695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4646-3AF6-4F2C-8FA8-B3389953B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5175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65C3ED8-DD34-718A-2174-962BBE82A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9DD9256-15EA-2B0B-7C36-8171C99C86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04CBC25-EFC6-A263-B71B-95058245D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9010-D19D-464F-B70B-E7A5035D4BFF}" type="datetimeFigureOut">
              <a:rPr lang="zh-TW" altLang="en-US" smtClean="0"/>
              <a:t>2023/5/29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96A6873-1348-FE7B-1DB9-640683372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886AC40-DE84-7C4F-8091-DEB483B8F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4646-3AF6-4F2C-8FA8-B3389953B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5403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98F4BFD0-1348-87E5-20EA-1C66049F1F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101C696-C8B5-C106-D398-13D6F7D87A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3033291-E105-D26F-F270-110F1FAB2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9010-D19D-464F-B70B-E7A5035D4BFF}" type="datetimeFigureOut">
              <a:rPr lang="zh-TW" altLang="en-US" smtClean="0"/>
              <a:t>2023/5/29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9AFAC5E-C744-BBDD-1A80-B9AA9A183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852CD17-9EDF-4ECF-6A57-66CE197B2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4646-3AF6-4F2C-8FA8-B3389953B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067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5C9AA7-E21B-8BE1-DE69-D43E1B1F8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B6D6ED5-4042-E934-E073-5C29F8A5A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73FA451-2489-255F-7011-17FFD9CB4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9010-D19D-464F-B70B-E7A5035D4BFF}" type="datetimeFigureOut">
              <a:rPr lang="zh-TW" altLang="en-US" smtClean="0"/>
              <a:t>2023/5/29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67F1C5B-2775-6293-B5C3-35EF2609C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4079549-51A5-ED09-92E3-03581A054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4646-3AF6-4F2C-8FA8-B3389953B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795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42405A-BD33-AB7A-0B52-7462CEEF8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F586A88-C24B-DEE7-4516-D4E7A94F0F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A7ABE24-2D53-7224-501D-EFD4EB8C5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9010-D19D-464F-B70B-E7A5035D4BFF}" type="datetimeFigureOut">
              <a:rPr lang="zh-TW" altLang="en-US" smtClean="0"/>
              <a:t>2023/5/29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654AEEF-E3D0-1494-36F7-153EEF6DC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EF15318-1BCB-20FB-3D99-E86BE4B05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4646-3AF6-4F2C-8FA8-B3389953B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0822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E3D5DB4-7C62-04FF-1F2F-01FB42394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696C863-0429-0490-5427-806087AA40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A61087F-A774-2D54-757E-36064FD175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FE14B6B-4643-24F1-54A5-1B832E58F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9010-D19D-464F-B70B-E7A5035D4BFF}" type="datetimeFigureOut">
              <a:rPr lang="zh-TW" altLang="en-US" smtClean="0"/>
              <a:t>2023/5/29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1B0BE41-DA1C-AF16-D3E1-7D0BDE37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8C9DDD7-F289-8AA7-A070-3FD3E863B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4646-3AF6-4F2C-8FA8-B3389953B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7805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00C75F-8E42-09E7-6786-450EAFDA9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4F5668B-732C-ECE4-3ACA-FFEBB02917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5E67DE7-BA4F-2EFC-17B4-CE1F5803EC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3105D4F8-9656-E88E-1BDE-C6AE2CD4A5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A9A3567D-BA8D-7E47-0EEB-BFF2F0EB0C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B619ED54-7409-4C7F-CFF4-2D89C9AC6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9010-D19D-464F-B70B-E7A5035D4BFF}" type="datetimeFigureOut">
              <a:rPr lang="zh-TW" altLang="en-US" smtClean="0"/>
              <a:t>2023/5/29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B33D8272-6022-76B5-AFA1-65F1771C3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ECD47277-C91D-D2A6-E4A2-926F06FAA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4646-3AF6-4F2C-8FA8-B3389953B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6395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B9A5FA-864C-6360-066B-E331930A1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C98403A-099B-A281-0EC8-39405D44A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9010-D19D-464F-B70B-E7A5035D4BFF}" type="datetimeFigureOut">
              <a:rPr lang="zh-TW" altLang="en-US" smtClean="0"/>
              <a:t>2023/5/29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A64C20E9-6E7F-69B5-3F64-E105FC1D8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47C5B6BC-3503-23F5-7BAF-417FFEB4A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4646-3AF6-4F2C-8FA8-B3389953B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0921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430B943B-FFF3-0958-272C-26C38005F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9010-D19D-464F-B70B-E7A5035D4BFF}" type="datetimeFigureOut">
              <a:rPr lang="zh-TW" altLang="en-US" smtClean="0"/>
              <a:t>2023/5/29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F33D4D32-35AB-8AC5-C14C-095002C89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D79D1BF-B050-72B4-C71C-CB8D67129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4646-3AF6-4F2C-8FA8-B3389953B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8380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A7DEE8A-1E55-62AD-C8B1-BB14877FE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DC7A84C-617E-7A78-D768-71E05B419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CF87D71-3797-D569-78E5-B96284AEB2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07E7BF2-3939-B5F8-2251-EFBDC81F6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9010-D19D-464F-B70B-E7A5035D4BFF}" type="datetimeFigureOut">
              <a:rPr lang="zh-TW" altLang="en-US" smtClean="0"/>
              <a:t>2023/5/29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F479236-B78B-2F54-45F7-D0C7AB80C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98F5C20-48B7-BB20-7929-0AD782A81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4646-3AF6-4F2C-8FA8-B3389953B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5478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100F1F9-07FF-BEA4-BCF4-57476F5A2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57F04051-556F-E616-C50D-F3A5B9E42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37387AC-8EFC-CE8E-267B-5B5D651ECC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DFEC273-7A89-04F5-9EC5-8807C5263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9010-D19D-464F-B70B-E7A5035D4BFF}" type="datetimeFigureOut">
              <a:rPr lang="zh-TW" altLang="en-US" smtClean="0"/>
              <a:t>2023/5/29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65298E6-A09D-E72A-A825-9BB43D16B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EDD562C-4876-4303-426A-26CDAF58A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4646-3AF6-4F2C-8FA8-B3389953B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8493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04823CA-B8CF-4264-28BE-B57FFC2FD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1420CA2-AF52-CEBF-BCE0-79695EB12F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940D014-C01C-0191-0B01-DD8D30E15A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A9010-D19D-464F-B70B-E7A5035D4BFF}" type="datetimeFigureOut">
              <a:rPr lang="zh-TW" altLang="en-US" smtClean="0"/>
              <a:t>2023/5/29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1A4A3F5-0997-B019-30B0-C7C91FCEED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749A6B9-0F4D-2274-5FDF-5D5F95916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C4646-3AF6-4F2C-8FA8-B3389953B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7808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B73D93-BCDC-17D3-9095-85E36650BC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20230529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進度報告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D68F00B-F4C6-9528-4BB0-7A6591203D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游竣瑜</a:t>
            </a:r>
          </a:p>
        </p:txBody>
      </p:sp>
    </p:spTree>
    <p:extLst>
      <p:ext uri="{BB962C8B-B14F-4D97-AF65-F5344CB8AC3E}">
        <p14:creationId xmlns:p14="http://schemas.microsoft.com/office/powerpoint/2010/main" val="2360776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114F7B8-61F1-9083-FA43-5EBB4A52B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Table1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BA601A7B-3264-D81F-7786-11DDD1513E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4727421"/>
              </p:ext>
            </p:extLst>
          </p:nvPr>
        </p:nvGraphicFramePr>
        <p:xfrm>
          <a:off x="1406886" y="1690688"/>
          <a:ext cx="9378228" cy="22624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0960">
                  <a:extLst>
                    <a:ext uri="{9D8B030D-6E8A-4147-A177-3AD203B41FA5}">
                      <a16:colId xmlns:a16="http://schemas.microsoft.com/office/drawing/2014/main" val="3634233836"/>
                    </a:ext>
                  </a:extLst>
                </a:gridCol>
                <a:gridCol w="1389932">
                  <a:extLst>
                    <a:ext uri="{9D8B030D-6E8A-4147-A177-3AD203B41FA5}">
                      <a16:colId xmlns:a16="http://schemas.microsoft.com/office/drawing/2014/main" val="2831210259"/>
                    </a:ext>
                  </a:extLst>
                </a:gridCol>
                <a:gridCol w="1389932">
                  <a:extLst>
                    <a:ext uri="{9D8B030D-6E8A-4147-A177-3AD203B41FA5}">
                      <a16:colId xmlns:a16="http://schemas.microsoft.com/office/drawing/2014/main" val="4035838544"/>
                    </a:ext>
                  </a:extLst>
                </a:gridCol>
                <a:gridCol w="610960">
                  <a:extLst>
                    <a:ext uri="{9D8B030D-6E8A-4147-A177-3AD203B41FA5}">
                      <a16:colId xmlns:a16="http://schemas.microsoft.com/office/drawing/2014/main" val="1256936070"/>
                    </a:ext>
                  </a:extLst>
                </a:gridCol>
                <a:gridCol w="885891">
                  <a:extLst>
                    <a:ext uri="{9D8B030D-6E8A-4147-A177-3AD203B41FA5}">
                      <a16:colId xmlns:a16="http://schemas.microsoft.com/office/drawing/2014/main" val="1210186384"/>
                    </a:ext>
                  </a:extLst>
                </a:gridCol>
                <a:gridCol w="610960">
                  <a:extLst>
                    <a:ext uri="{9D8B030D-6E8A-4147-A177-3AD203B41FA5}">
                      <a16:colId xmlns:a16="http://schemas.microsoft.com/office/drawing/2014/main" val="2313632442"/>
                    </a:ext>
                  </a:extLst>
                </a:gridCol>
                <a:gridCol w="885891">
                  <a:extLst>
                    <a:ext uri="{9D8B030D-6E8A-4147-A177-3AD203B41FA5}">
                      <a16:colId xmlns:a16="http://schemas.microsoft.com/office/drawing/2014/main" val="4077516871"/>
                    </a:ext>
                  </a:extLst>
                </a:gridCol>
                <a:gridCol w="610960">
                  <a:extLst>
                    <a:ext uri="{9D8B030D-6E8A-4147-A177-3AD203B41FA5}">
                      <a16:colId xmlns:a16="http://schemas.microsoft.com/office/drawing/2014/main" val="364964277"/>
                    </a:ext>
                  </a:extLst>
                </a:gridCol>
                <a:gridCol w="885891">
                  <a:extLst>
                    <a:ext uri="{9D8B030D-6E8A-4147-A177-3AD203B41FA5}">
                      <a16:colId xmlns:a16="http://schemas.microsoft.com/office/drawing/2014/main" val="138416220"/>
                    </a:ext>
                  </a:extLst>
                </a:gridCol>
                <a:gridCol w="610960">
                  <a:extLst>
                    <a:ext uri="{9D8B030D-6E8A-4147-A177-3AD203B41FA5}">
                      <a16:colId xmlns:a16="http://schemas.microsoft.com/office/drawing/2014/main" val="3156433249"/>
                    </a:ext>
                  </a:extLst>
                </a:gridCol>
                <a:gridCol w="885891">
                  <a:extLst>
                    <a:ext uri="{9D8B030D-6E8A-4147-A177-3AD203B41FA5}">
                      <a16:colId xmlns:a16="http://schemas.microsoft.com/office/drawing/2014/main" val="2923108547"/>
                    </a:ext>
                  </a:extLst>
                </a:gridCol>
              </a:tblGrid>
              <a:tr h="318906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Trading Performance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1417864"/>
                  </a:ext>
                </a:extLst>
              </a:tr>
              <a:tr h="32392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Avg. PNL per trade ($)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Win trades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Normal close trades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689653"/>
                  </a:ext>
                </a:extLst>
              </a:tr>
              <a:tr h="32392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Asy</a:t>
                      </a:r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Sam.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Asy.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Sam.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Asy.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Sam.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7581551"/>
                  </a:ext>
                </a:extLst>
              </a:tr>
              <a:tr h="32392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0.33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0.26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3144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89.32%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4252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85.35%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3090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87.78%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4132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82.94%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4654317"/>
                  </a:ext>
                </a:extLst>
              </a:tr>
              <a:tr h="32392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0.35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0.28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3216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91.52%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4064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87.70%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3132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89.13%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3921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84.61%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1315875"/>
                  </a:ext>
                </a:extLst>
              </a:tr>
              <a:tr h="32392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0.53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0.39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2437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90.63%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3022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86.34%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2395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89.07%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2940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84.00%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6004333"/>
                  </a:ext>
                </a:extLst>
              </a:tr>
              <a:tr h="32392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0.47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0.39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2559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88.73%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2967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84.48%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2532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87.79%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2921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83.17%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2134373"/>
                  </a:ext>
                </a:extLst>
              </a:tr>
            </a:tbl>
          </a:graphicData>
        </a:graphic>
      </p:graphicFrame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13D8F5BD-CD2C-BF2A-66A9-515A81303B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44508"/>
              </p:ext>
            </p:extLst>
          </p:nvPr>
        </p:nvGraphicFramePr>
        <p:xfrm>
          <a:off x="2760449" y="4147469"/>
          <a:ext cx="6671101" cy="22624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7139">
                  <a:extLst>
                    <a:ext uri="{9D8B030D-6E8A-4147-A177-3AD203B41FA5}">
                      <a16:colId xmlns:a16="http://schemas.microsoft.com/office/drawing/2014/main" val="4103528115"/>
                    </a:ext>
                  </a:extLst>
                </a:gridCol>
                <a:gridCol w="2352986">
                  <a:extLst>
                    <a:ext uri="{9D8B030D-6E8A-4147-A177-3AD203B41FA5}">
                      <a16:colId xmlns:a16="http://schemas.microsoft.com/office/drawing/2014/main" val="1396817949"/>
                    </a:ext>
                  </a:extLst>
                </a:gridCol>
                <a:gridCol w="1266992">
                  <a:extLst>
                    <a:ext uri="{9D8B030D-6E8A-4147-A177-3AD203B41FA5}">
                      <a16:colId xmlns:a16="http://schemas.microsoft.com/office/drawing/2014/main" val="777577266"/>
                    </a:ext>
                  </a:extLst>
                </a:gridCol>
                <a:gridCol w="1266992">
                  <a:extLst>
                    <a:ext uri="{9D8B030D-6E8A-4147-A177-3AD203B41FA5}">
                      <a16:colId xmlns:a16="http://schemas.microsoft.com/office/drawing/2014/main" val="833514212"/>
                    </a:ext>
                  </a:extLst>
                </a:gridCol>
                <a:gridCol w="1266992">
                  <a:extLst>
                    <a:ext uri="{9D8B030D-6E8A-4147-A177-3AD203B41FA5}">
                      <a16:colId xmlns:a16="http://schemas.microsoft.com/office/drawing/2014/main" val="1374682431"/>
                    </a:ext>
                  </a:extLst>
                </a:gridCol>
              </a:tblGrid>
              <a:tr h="32320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Trading Performance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240676"/>
                  </a:ext>
                </a:extLst>
              </a:tr>
              <a:tr h="3232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Sharpe ratio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trades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5034503"/>
                  </a:ext>
                </a:extLst>
              </a:tr>
              <a:tr h="32320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Asy</a:t>
                      </a:r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Sam.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Asy.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Sam.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3172857"/>
                  </a:ext>
                </a:extLst>
              </a:tr>
              <a:tr h="32320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8.07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7.96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3520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4982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1087487"/>
                  </a:ext>
                </a:extLst>
              </a:tr>
              <a:tr h="32320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8.83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7.89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3514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4634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1023210"/>
                  </a:ext>
                </a:extLst>
              </a:tr>
              <a:tr h="32320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11.08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9.63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2689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3500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172290"/>
                  </a:ext>
                </a:extLst>
              </a:tr>
              <a:tr h="32320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3.91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3.89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2884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3512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06713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697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2450238-0D5D-5F72-B152-D1F77DCC4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Table2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C3E31675-87CC-90CE-BC48-6C2AA80B8D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964577"/>
              </p:ext>
            </p:extLst>
          </p:nvPr>
        </p:nvGraphicFramePr>
        <p:xfrm>
          <a:off x="502533" y="1574862"/>
          <a:ext cx="11186933" cy="25540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4450">
                  <a:extLst>
                    <a:ext uri="{9D8B030D-6E8A-4147-A177-3AD203B41FA5}">
                      <a16:colId xmlns:a16="http://schemas.microsoft.com/office/drawing/2014/main" val="4273316349"/>
                    </a:ext>
                  </a:extLst>
                </a:gridCol>
                <a:gridCol w="1050707">
                  <a:extLst>
                    <a:ext uri="{9D8B030D-6E8A-4147-A177-3AD203B41FA5}">
                      <a16:colId xmlns:a16="http://schemas.microsoft.com/office/drawing/2014/main" val="932727744"/>
                    </a:ext>
                  </a:extLst>
                </a:gridCol>
                <a:gridCol w="1050707">
                  <a:extLst>
                    <a:ext uri="{9D8B030D-6E8A-4147-A177-3AD203B41FA5}">
                      <a16:colId xmlns:a16="http://schemas.microsoft.com/office/drawing/2014/main" val="3380711690"/>
                    </a:ext>
                  </a:extLst>
                </a:gridCol>
                <a:gridCol w="457367">
                  <a:extLst>
                    <a:ext uri="{9D8B030D-6E8A-4147-A177-3AD203B41FA5}">
                      <a16:colId xmlns:a16="http://schemas.microsoft.com/office/drawing/2014/main" val="2324759798"/>
                    </a:ext>
                  </a:extLst>
                </a:gridCol>
                <a:gridCol w="494450">
                  <a:extLst>
                    <a:ext uri="{9D8B030D-6E8A-4147-A177-3AD203B41FA5}">
                      <a16:colId xmlns:a16="http://schemas.microsoft.com/office/drawing/2014/main" val="450255603"/>
                    </a:ext>
                  </a:extLst>
                </a:gridCol>
                <a:gridCol w="716952">
                  <a:extLst>
                    <a:ext uri="{9D8B030D-6E8A-4147-A177-3AD203B41FA5}">
                      <a16:colId xmlns:a16="http://schemas.microsoft.com/office/drawing/2014/main" val="1673209870"/>
                    </a:ext>
                  </a:extLst>
                </a:gridCol>
                <a:gridCol w="1050707">
                  <a:extLst>
                    <a:ext uri="{9D8B030D-6E8A-4147-A177-3AD203B41FA5}">
                      <a16:colId xmlns:a16="http://schemas.microsoft.com/office/drawing/2014/main" val="3531748154"/>
                    </a:ext>
                  </a:extLst>
                </a:gridCol>
                <a:gridCol w="1050707">
                  <a:extLst>
                    <a:ext uri="{9D8B030D-6E8A-4147-A177-3AD203B41FA5}">
                      <a16:colId xmlns:a16="http://schemas.microsoft.com/office/drawing/2014/main" val="3801776635"/>
                    </a:ext>
                  </a:extLst>
                </a:gridCol>
                <a:gridCol w="580979">
                  <a:extLst>
                    <a:ext uri="{9D8B030D-6E8A-4147-A177-3AD203B41FA5}">
                      <a16:colId xmlns:a16="http://schemas.microsoft.com/office/drawing/2014/main" val="1698765166"/>
                    </a:ext>
                  </a:extLst>
                </a:gridCol>
                <a:gridCol w="618062">
                  <a:extLst>
                    <a:ext uri="{9D8B030D-6E8A-4147-A177-3AD203B41FA5}">
                      <a16:colId xmlns:a16="http://schemas.microsoft.com/office/drawing/2014/main" val="2749666605"/>
                    </a:ext>
                  </a:extLst>
                </a:gridCol>
                <a:gridCol w="494450">
                  <a:extLst>
                    <a:ext uri="{9D8B030D-6E8A-4147-A177-3AD203B41FA5}">
                      <a16:colId xmlns:a16="http://schemas.microsoft.com/office/drawing/2014/main" val="1232899422"/>
                    </a:ext>
                  </a:extLst>
                </a:gridCol>
                <a:gridCol w="716952">
                  <a:extLst>
                    <a:ext uri="{9D8B030D-6E8A-4147-A177-3AD203B41FA5}">
                      <a16:colId xmlns:a16="http://schemas.microsoft.com/office/drawing/2014/main" val="2293457126"/>
                    </a:ext>
                  </a:extLst>
                </a:gridCol>
                <a:gridCol w="494450">
                  <a:extLst>
                    <a:ext uri="{9D8B030D-6E8A-4147-A177-3AD203B41FA5}">
                      <a16:colId xmlns:a16="http://schemas.microsoft.com/office/drawing/2014/main" val="2479906490"/>
                    </a:ext>
                  </a:extLst>
                </a:gridCol>
                <a:gridCol w="716952">
                  <a:extLst>
                    <a:ext uri="{9D8B030D-6E8A-4147-A177-3AD203B41FA5}">
                      <a16:colId xmlns:a16="http://schemas.microsoft.com/office/drawing/2014/main" val="364747138"/>
                    </a:ext>
                  </a:extLst>
                </a:gridCol>
                <a:gridCol w="580979">
                  <a:extLst>
                    <a:ext uri="{9D8B030D-6E8A-4147-A177-3AD203B41FA5}">
                      <a16:colId xmlns:a16="http://schemas.microsoft.com/office/drawing/2014/main" val="3743295503"/>
                    </a:ext>
                  </a:extLst>
                </a:gridCol>
                <a:gridCol w="618062">
                  <a:extLst>
                    <a:ext uri="{9D8B030D-6E8A-4147-A177-3AD203B41FA5}">
                      <a16:colId xmlns:a16="http://schemas.microsoft.com/office/drawing/2014/main" val="4242557324"/>
                    </a:ext>
                  </a:extLst>
                </a:gridCol>
              </a:tblGrid>
              <a:tr h="331178"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Trading Performance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832668"/>
                  </a:ext>
                </a:extLst>
              </a:tr>
              <a:tr h="35997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year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Avg. PNL per trade ($)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Win trades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Normal close trades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928527"/>
                  </a:ext>
                </a:extLst>
              </a:tr>
              <a:tr h="5382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5-&gt;1</a:t>
                      </a:r>
                      <a:r>
                        <a:rPr lang="zh-TW" alt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刪去</a:t>
                      </a:r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1-&gt;5</a:t>
                      </a:r>
                      <a:r>
                        <a:rPr lang="zh-TW" alt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刪去</a:t>
                      </a:r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5-&gt;1</a:t>
                      </a:r>
                      <a:r>
                        <a:rPr lang="zh-TW" alt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刪去</a:t>
                      </a:r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1-&gt;5</a:t>
                      </a:r>
                      <a:r>
                        <a:rPr lang="zh-TW" alt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刪去</a:t>
                      </a:r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5-&gt;1</a:t>
                      </a:r>
                      <a:r>
                        <a:rPr lang="zh-TW" alt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刪去</a:t>
                      </a:r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1-&gt;5</a:t>
                      </a:r>
                      <a:r>
                        <a:rPr lang="zh-TW" alt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刪去</a:t>
                      </a:r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868603"/>
                  </a:ext>
                </a:extLst>
              </a:tr>
              <a:tr h="33117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2015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0.33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0.07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0.04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3144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89.32%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2063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79.87%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22672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79.4%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3090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87.78%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1986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76.89%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21634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75.7%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319051"/>
                  </a:ext>
                </a:extLst>
              </a:tr>
              <a:tr h="33117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2016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0.35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0.05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0.14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3216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91.52%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1966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79.72%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20394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81.5%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3132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89.13%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1885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76.44%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19500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77.9%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5024748"/>
                  </a:ext>
                </a:extLst>
              </a:tr>
              <a:tr h="33117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2017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0.53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0.26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0.24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2437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90.63%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1120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81.34%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14559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81.7%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2395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89.07%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1070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77.71%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13963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78.4%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0835648"/>
                  </a:ext>
                </a:extLst>
              </a:tr>
              <a:tr h="33117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2018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0.47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-0.01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0.01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2559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88.73%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1394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75.39%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16027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78.3%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2532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87.79%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1344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72.69%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15542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76.0%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183321"/>
                  </a:ext>
                </a:extLst>
              </a:tr>
            </a:tbl>
          </a:graphicData>
        </a:graphic>
      </p:graphicFrame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23BE0117-4DA7-0523-E89D-EC221B4223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796174"/>
              </p:ext>
            </p:extLst>
          </p:nvPr>
        </p:nvGraphicFramePr>
        <p:xfrm>
          <a:off x="1111215" y="4297723"/>
          <a:ext cx="9969567" cy="22868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1711">
                  <a:extLst>
                    <a:ext uri="{9D8B030D-6E8A-4147-A177-3AD203B41FA5}">
                      <a16:colId xmlns:a16="http://schemas.microsoft.com/office/drawing/2014/main" val="1726116645"/>
                    </a:ext>
                  </a:extLst>
                </a:gridCol>
                <a:gridCol w="2259769">
                  <a:extLst>
                    <a:ext uri="{9D8B030D-6E8A-4147-A177-3AD203B41FA5}">
                      <a16:colId xmlns:a16="http://schemas.microsoft.com/office/drawing/2014/main" val="1302239927"/>
                    </a:ext>
                  </a:extLst>
                </a:gridCol>
                <a:gridCol w="1023542">
                  <a:extLst>
                    <a:ext uri="{9D8B030D-6E8A-4147-A177-3AD203B41FA5}">
                      <a16:colId xmlns:a16="http://schemas.microsoft.com/office/drawing/2014/main" val="2698136914"/>
                    </a:ext>
                  </a:extLst>
                </a:gridCol>
                <a:gridCol w="1900864">
                  <a:extLst>
                    <a:ext uri="{9D8B030D-6E8A-4147-A177-3AD203B41FA5}">
                      <a16:colId xmlns:a16="http://schemas.microsoft.com/office/drawing/2014/main" val="132754545"/>
                    </a:ext>
                  </a:extLst>
                </a:gridCol>
                <a:gridCol w="1754644">
                  <a:extLst>
                    <a:ext uri="{9D8B030D-6E8A-4147-A177-3AD203B41FA5}">
                      <a16:colId xmlns:a16="http://schemas.microsoft.com/office/drawing/2014/main" val="3179688056"/>
                    </a:ext>
                  </a:extLst>
                </a:gridCol>
                <a:gridCol w="1196347">
                  <a:extLst>
                    <a:ext uri="{9D8B030D-6E8A-4147-A177-3AD203B41FA5}">
                      <a16:colId xmlns:a16="http://schemas.microsoft.com/office/drawing/2014/main" val="3127684610"/>
                    </a:ext>
                  </a:extLst>
                </a:gridCol>
                <a:gridCol w="1302690">
                  <a:extLst>
                    <a:ext uri="{9D8B030D-6E8A-4147-A177-3AD203B41FA5}">
                      <a16:colId xmlns:a16="http://schemas.microsoft.com/office/drawing/2014/main" val="387380082"/>
                    </a:ext>
                  </a:extLst>
                </a:gridCol>
              </a:tblGrid>
              <a:tr h="32269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Trading Performance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99753"/>
                  </a:ext>
                </a:extLst>
              </a:tr>
              <a:tr h="32269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year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Sharpe ratio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Total trades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992590"/>
                  </a:ext>
                </a:extLst>
              </a:tr>
              <a:tr h="35075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5-&gt;1</a:t>
                      </a:r>
                      <a:r>
                        <a:rPr lang="zh-TW" altLang="en-US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刪去</a:t>
                      </a:r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45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1-&gt;5</a:t>
                      </a:r>
                      <a:r>
                        <a:rPr lang="zh-TW" alt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刪去</a:t>
                      </a:r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5-&gt;1</a:t>
                      </a:r>
                      <a:r>
                        <a:rPr lang="zh-TW" alt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刪去</a:t>
                      </a:r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1-&gt;5</a:t>
                      </a:r>
                      <a:r>
                        <a:rPr lang="zh-TW" alt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刪去</a:t>
                      </a:r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6481426"/>
                  </a:ext>
                </a:extLst>
              </a:tr>
              <a:tr h="32269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2015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8.07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1.64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1.34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3520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2583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28569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3185312"/>
                  </a:ext>
                </a:extLst>
              </a:tr>
              <a:tr h="32269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2016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8.83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1.22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5.32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3514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2466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25038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4309479"/>
                  </a:ext>
                </a:extLst>
              </a:tr>
              <a:tr h="32269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2017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11.08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4.29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6.15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2689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1377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17821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9877541"/>
                  </a:ext>
                </a:extLst>
              </a:tr>
              <a:tr h="32269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2018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3.91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-0.11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0.14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2884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1849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20460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4996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050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D7EAE61-3ED6-E9D9-01AC-3018F4EA1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Table4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DF9ECFBA-8E23-FA7D-F319-17A8E901B4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671269"/>
              </p:ext>
            </p:extLst>
          </p:nvPr>
        </p:nvGraphicFramePr>
        <p:xfrm>
          <a:off x="1392843" y="1621605"/>
          <a:ext cx="9406313" cy="19982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7821">
                  <a:extLst>
                    <a:ext uri="{9D8B030D-6E8A-4147-A177-3AD203B41FA5}">
                      <a16:colId xmlns:a16="http://schemas.microsoft.com/office/drawing/2014/main" val="4281944693"/>
                    </a:ext>
                  </a:extLst>
                </a:gridCol>
                <a:gridCol w="1312869">
                  <a:extLst>
                    <a:ext uri="{9D8B030D-6E8A-4147-A177-3AD203B41FA5}">
                      <a16:colId xmlns:a16="http://schemas.microsoft.com/office/drawing/2014/main" val="3670967489"/>
                    </a:ext>
                  </a:extLst>
                </a:gridCol>
                <a:gridCol w="1312869">
                  <a:extLst>
                    <a:ext uri="{9D8B030D-6E8A-4147-A177-3AD203B41FA5}">
                      <a16:colId xmlns:a16="http://schemas.microsoft.com/office/drawing/2014/main" val="1190952362"/>
                    </a:ext>
                  </a:extLst>
                </a:gridCol>
                <a:gridCol w="725939">
                  <a:extLst>
                    <a:ext uri="{9D8B030D-6E8A-4147-A177-3AD203B41FA5}">
                      <a16:colId xmlns:a16="http://schemas.microsoft.com/office/drawing/2014/main" val="2144099161"/>
                    </a:ext>
                  </a:extLst>
                </a:gridCol>
                <a:gridCol w="895839">
                  <a:extLst>
                    <a:ext uri="{9D8B030D-6E8A-4147-A177-3AD203B41FA5}">
                      <a16:colId xmlns:a16="http://schemas.microsoft.com/office/drawing/2014/main" val="1622639717"/>
                    </a:ext>
                  </a:extLst>
                </a:gridCol>
                <a:gridCol w="617821">
                  <a:extLst>
                    <a:ext uri="{9D8B030D-6E8A-4147-A177-3AD203B41FA5}">
                      <a16:colId xmlns:a16="http://schemas.microsoft.com/office/drawing/2014/main" val="156173000"/>
                    </a:ext>
                  </a:extLst>
                </a:gridCol>
                <a:gridCol w="895839">
                  <a:extLst>
                    <a:ext uri="{9D8B030D-6E8A-4147-A177-3AD203B41FA5}">
                      <a16:colId xmlns:a16="http://schemas.microsoft.com/office/drawing/2014/main" val="3581281042"/>
                    </a:ext>
                  </a:extLst>
                </a:gridCol>
                <a:gridCol w="1513658">
                  <a:extLst>
                    <a:ext uri="{9D8B030D-6E8A-4147-A177-3AD203B41FA5}">
                      <a16:colId xmlns:a16="http://schemas.microsoft.com/office/drawing/2014/main" val="3913419226"/>
                    </a:ext>
                  </a:extLst>
                </a:gridCol>
                <a:gridCol w="1513658">
                  <a:extLst>
                    <a:ext uri="{9D8B030D-6E8A-4147-A177-3AD203B41FA5}">
                      <a16:colId xmlns:a16="http://schemas.microsoft.com/office/drawing/2014/main" val="693556930"/>
                    </a:ext>
                  </a:extLst>
                </a:gridCol>
              </a:tblGrid>
              <a:tr h="285470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Trading Performance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0753528"/>
                  </a:ext>
                </a:extLst>
              </a:tr>
              <a:tr h="28547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year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Avg. PNL per trade ($)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Win trades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MDD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0775473"/>
                  </a:ext>
                </a:extLst>
              </a:tr>
              <a:tr h="28547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No test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Test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No test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Test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No test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Test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1973415"/>
                  </a:ext>
                </a:extLst>
              </a:tr>
              <a:tr h="2854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2015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0.18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0.33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31363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83.92%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3144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89.32%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1014.82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49.52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545025"/>
                  </a:ext>
                </a:extLst>
              </a:tr>
              <a:tr h="2854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2016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0.21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0.35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31452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85.78%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3216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91.52%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1575.58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45.93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543985"/>
                  </a:ext>
                </a:extLst>
              </a:tr>
              <a:tr h="2854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2017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0.43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0.53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26831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85.94%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2437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90.63%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516.05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39.98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329206"/>
                  </a:ext>
                </a:extLst>
              </a:tr>
              <a:tr h="2854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2018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0.31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0.47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27388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83.40%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2559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88.73%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1350.15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174.71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931736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783A2330-7D2C-1FC1-A838-ED8E862282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028414"/>
              </p:ext>
            </p:extLst>
          </p:nvPr>
        </p:nvGraphicFramePr>
        <p:xfrm>
          <a:off x="2515451" y="4013548"/>
          <a:ext cx="7161098" cy="22060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0555">
                  <a:extLst>
                    <a:ext uri="{9D8B030D-6E8A-4147-A177-3AD203B41FA5}">
                      <a16:colId xmlns:a16="http://schemas.microsoft.com/office/drawing/2014/main" val="2046597851"/>
                    </a:ext>
                  </a:extLst>
                </a:gridCol>
                <a:gridCol w="1739837">
                  <a:extLst>
                    <a:ext uri="{9D8B030D-6E8A-4147-A177-3AD203B41FA5}">
                      <a16:colId xmlns:a16="http://schemas.microsoft.com/office/drawing/2014/main" val="3705481211"/>
                    </a:ext>
                  </a:extLst>
                </a:gridCol>
                <a:gridCol w="1524264">
                  <a:extLst>
                    <a:ext uri="{9D8B030D-6E8A-4147-A177-3AD203B41FA5}">
                      <a16:colId xmlns:a16="http://schemas.microsoft.com/office/drawing/2014/main" val="155630566"/>
                    </a:ext>
                  </a:extLst>
                </a:gridCol>
                <a:gridCol w="1719030">
                  <a:extLst>
                    <a:ext uri="{9D8B030D-6E8A-4147-A177-3AD203B41FA5}">
                      <a16:colId xmlns:a16="http://schemas.microsoft.com/office/drawing/2014/main" val="4005428301"/>
                    </a:ext>
                  </a:extLst>
                </a:gridCol>
                <a:gridCol w="1617412">
                  <a:extLst>
                    <a:ext uri="{9D8B030D-6E8A-4147-A177-3AD203B41FA5}">
                      <a16:colId xmlns:a16="http://schemas.microsoft.com/office/drawing/2014/main" val="102719227"/>
                    </a:ext>
                  </a:extLst>
                </a:gridCol>
              </a:tblGrid>
              <a:tr h="22074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Trading Performance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3592504"/>
                  </a:ext>
                </a:extLst>
              </a:tr>
              <a:tr h="22074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year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Sharpe ratio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Total trades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8780247"/>
                  </a:ext>
                </a:extLst>
              </a:tr>
              <a:tr h="22074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No test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Test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No test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Test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7423874"/>
                  </a:ext>
                </a:extLst>
              </a:tr>
              <a:tr h="36290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2015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5.59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8.07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37371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3520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6455444"/>
                  </a:ext>
                </a:extLst>
              </a:tr>
              <a:tr h="36290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2016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4.10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8.83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36666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3514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5562533"/>
                  </a:ext>
                </a:extLst>
              </a:tr>
              <a:tr h="36290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2017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11.61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11.08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31221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2689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4863961"/>
                  </a:ext>
                </a:extLst>
              </a:tr>
              <a:tr h="36290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2018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4.93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3.91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32840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2884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8737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3962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422</Words>
  <Application>Microsoft Office PowerPoint</Application>
  <PresentationFormat>寬螢幕</PresentationFormat>
  <Paragraphs>279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標楷體</vt:lpstr>
      <vt:lpstr>Arial</vt:lpstr>
      <vt:lpstr>Calibri</vt:lpstr>
      <vt:lpstr>Calibri Light</vt:lpstr>
      <vt:lpstr>Times New Roman</vt:lpstr>
      <vt:lpstr>Office 佈景主題</vt:lpstr>
      <vt:lpstr>20230529進度報告</vt:lpstr>
      <vt:lpstr>Table1</vt:lpstr>
      <vt:lpstr>Table2</vt:lpstr>
      <vt:lpstr>Table4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20230521進度報告</dc:title>
  <dc:creator>竣瑜 游</dc:creator>
  <cp:lastModifiedBy>竣瑜 游</cp:lastModifiedBy>
  <cp:revision>7</cp:revision>
  <dcterms:created xsi:type="dcterms:W3CDTF">2023-05-29T10:51:33Z</dcterms:created>
  <dcterms:modified xsi:type="dcterms:W3CDTF">2023-05-29T14:31:42Z</dcterms:modified>
</cp:coreProperties>
</file>