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0F46E-1CEC-4C7C-B3E1-505BE0E9C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C504E5-F8B6-4C99-BC7E-9DB964B6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AB30AB-D54F-4BBD-AD1E-C04CD1E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C4A350-F6C7-4EA8-9C72-6CA83139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B6C87F-67DA-4CE5-BFB6-FCA513A4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26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43EFD-7183-4939-A7FD-40415E37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B6E2A5C-E870-45C2-8511-D907E6AD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A91723-E232-417B-A484-1FB5D839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EEB0D6-B2AB-47E8-AE93-9B0987D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09D36C-E47B-4C94-9908-6C0EE04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6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3025E1-36F4-4EAB-9B13-6241826B6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826674-5A51-4171-9859-140D916BD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231B8D-ACD3-48C3-A453-30AEE84A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3174B8-DEFA-411A-A524-EADCCB3D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FAF2A9-0D75-49C0-AFCE-07A23B42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8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D826F-170B-4A53-9CC0-8839D8B2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A325E5-5E93-4237-A3D7-380DB3F1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72DF57-92B6-4BD1-B31B-A8399CA1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6FEB43-E645-4B91-894E-04A612AC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BA2B9-8C10-453E-86A5-FC42ABC4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3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72535-D5A5-455B-9EC2-EF29FA1F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43C08E-3DE0-494C-BCC4-4DB8EF5A6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A6C076-A7A1-4405-AAD0-24B21BA3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F42615-2A80-4CFF-82C7-D28476AF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2DF27F-690F-49B5-BE5A-59BF64CE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7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D0CDF-DAEF-46E6-9815-9242A73F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11844-5733-4109-AC10-4CF5A8B4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AE9551-ACCD-4341-9205-F4638C03F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5BCE97-99A8-4AD5-B4DF-0458EEE9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A58C7E-EF69-4D80-B560-08CA815C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E1EF84-94A3-4912-92F6-92247065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5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B0F2FA-7666-4A04-9D3E-3BD6ABF7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1DE275-6448-4709-ADC2-9C5258326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5E4C7E-850A-48AA-A35C-47E22516C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04CC9C-090A-4F7C-A9AE-ED3C1AF09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BFC38F-B6FC-41C4-B577-D7871DCDF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76BA3DE-CA63-4952-9467-5351807C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4CB5020-A268-4A4D-B526-D291F3C6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DCB53A-F4CD-4ADE-98C0-4B57646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8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AF4CD-1878-4F79-9930-FA32F3B1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19A108-5F09-4ACC-910D-4FD516A9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8EB204-A2C0-45FC-8138-EA5DA450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B6EC62-C776-470B-97CF-B5C6CB5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2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E39086-B22E-4C26-9416-D3CD390B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9C89E1A-CE31-4617-8EF7-0EDD61DC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A11C09-E861-4F74-AD55-BB35D5BA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6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FB7656-D9B0-4B6D-8791-0C1B288A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D3321D-2FB8-492B-A83A-D558FC6B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400ECC-50A1-4DC9-9B9A-3A442E240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2279ED-78A2-4C56-B3A9-9877BCEB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6A2E8A-9DEF-4933-B651-1F933067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845829-8BB1-446A-A3C8-F17EADD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2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E8C600-7E41-44C5-979D-5BA138D1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4A7D678-63D3-4AF5-BA8C-6541D526A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8CE2A1-3BB4-4427-84F7-2CEB26875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12DCFD-00BA-4C95-AC2C-D5198C5B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163317-BE5C-473A-9EF7-501B8F3F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875AB3-D523-4577-8D49-43845CB5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67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FF24B0C-74DC-47CF-BB53-E0AABBF9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656F17-B0C2-4D55-B6FE-E2FF6411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F2827B-2F8D-47FD-863E-3837F21B5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439C-54BD-483C-A76D-688461878F1A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01FF75-1B6D-42D5-BDBD-0CD42FB4F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1D88DE-6A81-463D-B066-39482FA9E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240C-8347-487A-AB10-8BD5B5EB34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3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28F05D-C1DE-4260-8B18-E6E97C0B9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latin typeface="+mn-lt"/>
              </a:rPr>
              <a:t>Implementation of HJM</a:t>
            </a:r>
            <a:endParaRPr lang="zh-TW" altLang="en-US" sz="54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DD55B2-9BC5-462D-BF9A-3B31D619E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+mj-lt"/>
                <a:ea typeface="微軟正黑體" panose="020B0604030504040204" pitchFamily="34" charset="-120"/>
              </a:rPr>
              <a:t>邢子謙 </a:t>
            </a:r>
            <a:r>
              <a:rPr lang="en-US" altLang="zh-TW" dirty="0">
                <a:latin typeface="+mj-lt"/>
                <a:ea typeface="微軟正黑體" panose="020B0604030504040204" pitchFamily="34" charset="-120"/>
              </a:rPr>
              <a:t>09/18</a:t>
            </a:r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485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FDF23C2-AFEC-4C44-A178-6BC89682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78" y="329237"/>
            <a:ext cx="8594244" cy="61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5A13718-6156-4B2A-AA0C-71CA9981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3" y="1442992"/>
            <a:ext cx="10174693" cy="39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84D28A5-F941-406F-8890-1B0623BE8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66" y="382147"/>
            <a:ext cx="9449268" cy="60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1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To implement HJM model, need to know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Using historical data to estimate because the same diffusion process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𝑑𝑊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sz="2400" i="1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endParaRPr lang="en-US" altLang="zh-TW" sz="24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Plus the initial forward curve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zh-TW" altLang="en-US" sz="2400" dirty="0"/>
                  <a:t> </a:t>
                </a:r>
                <a:r>
                  <a:rPr lang="en-US" altLang="zh-TW" sz="2400" dirty="0"/>
                  <a:t>Permit us to determine all terms in the formulas in </a:t>
                </a:r>
                <a:r>
                  <a:rPr lang="en-US" altLang="zh-TW" sz="2400" dirty="0" err="1"/>
                  <a:t>Thm</a:t>
                </a:r>
                <a:r>
                  <a:rPr lang="en-US" altLang="zh-TW" sz="2400" dirty="0"/>
                  <a:t>. 10.3.2.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by computing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  <a:blipFill>
                <a:blip r:embed="rId2"/>
                <a:stretch>
                  <a:fillRect l="-928" t="-1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3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70C8714-F115-40F5-9259-DDB28DBA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1" y="500758"/>
            <a:ext cx="6858957" cy="345805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D2B1A85-988B-471F-BE18-9B1F4652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3" y="3994712"/>
            <a:ext cx="6792273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Since all expectations required for interest rate derivatives are computed under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altLang="zh-TW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altLang="zh-TW" sz="2400" dirty="0"/>
                  <a:t> Only need the formulas in </a:t>
                </a:r>
                <a:r>
                  <a:rPr lang="en-US" altLang="zh-TW" sz="2400" dirty="0" err="1"/>
                  <a:t>Thm</a:t>
                </a:r>
                <a:r>
                  <a:rPr lang="en-US" altLang="zh-TW" sz="2400" dirty="0"/>
                  <a:t>. 10.3.2.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About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(market price of risk)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(the drift of forward rate)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𝑑𝑊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altLang="zh-TW" sz="2400" dirty="0"/>
                  <a:t> they are irrelevant to derivative pricing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altLang="zh-TW" sz="2400" dirty="0"/>
                  <a:t> but “relevant” if we want to estimate </a:t>
                </a:r>
                <a:r>
                  <a:rPr lang="en-US" altLang="zh-TW" sz="2400" dirty="0" err="1"/>
                  <a:t>nondiffusion</a:t>
                </a:r>
                <a:r>
                  <a:rPr lang="en-US" altLang="zh-TW" sz="2400" dirty="0"/>
                  <a:t> terms from historical data (ex. the probability of credit class migration for defaultable bonds) or we want to compute a quantity that requires use of the actual measure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(ex. Value-at-Risk)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  <a:blipFill>
                <a:blip r:embed="rId2"/>
                <a:stretch>
                  <a:fillRect l="-928" t="-1449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5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Assume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altLang="zh-TW" sz="2400" b="0" i="1" dirty="0"/>
              </a:p>
              <a:p>
                <a:pPr marL="0" indent="0">
                  <a:buNone/>
                </a:pPr>
                <a:r>
                  <a:rPr lang="en-US" altLang="zh-TW" sz="2400" dirty="0"/>
                  <a:t>for some nonrandom 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2400" dirty="0"/>
                  <a:t>, and some positive constant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zh-TW" sz="2400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altLang="zh-TW" sz="2400" dirty="0"/>
                  <a:t> We need to have the capped forward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rather than the forward rate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sz="2400" dirty="0"/>
                  <a:t> itself to prevent explosion of the forward rate. (10.4.1.)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One consequence of this fact is that forward rates with </a:t>
                </a:r>
                <a:r>
                  <a:rPr lang="en-US" altLang="zh-TW" sz="2400" dirty="0" err="1"/>
                  <a:t>conti</a:t>
                </a:r>
                <a:r>
                  <a:rPr lang="en-US" altLang="zh-TW" sz="2400" dirty="0"/>
                  <a:t>. compounding can not be log-normal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=&gt; is about forward rates, not about the HJM (10.4)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2735635-CC7E-41C7-AC23-D0F565C39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787"/>
                <a:ext cx="10515600" cy="5472425"/>
              </a:xfrm>
              <a:blipFill>
                <a:blip r:embed="rId2"/>
                <a:stretch>
                  <a:fillRect l="-928" t="-1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27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50A5A73-B388-45BE-AA29-FA2ECB16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19" y="1032231"/>
            <a:ext cx="9309762" cy="4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A67528A-0879-49FF-B3C0-25EE69A9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26" y="495804"/>
            <a:ext cx="9248347" cy="586639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EFCB952-FD4F-44E4-AC5C-8517D7B5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6198"/>
            <a:ext cx="6077798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311D36F-74F0-4F31-ADAE-19D4A252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5" y="780356"/>
            <a:ext cx="10082390" cy="108884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49D12DF-3A95-46E6-BB4B-145C8643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96" y="1849543"/>
            <a:ext cx="9983408" cy="42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986994-D6D2-4932-AE29-7494DE8E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08" y="1209044"/>
            <a:ext cx="10140183" cy="44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330</Words>
  <Application>Microsoft Office PowerPoint</Application>
  <PresentationFormat>寬螢幕</PresentationFormat>
  <Paragraphs>27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Implementation of HJM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HJM</dc:title>
  <dc:creator>邢子謙</dc:creator>
  <cp:lastModifiedBy>邢子謙</cp:lastModifiedBy>
  <cp:revision>9</cp:revision>
  <dcterms:created xsi:type="dcterms:W3CDTF">2023-09-18T14:45:38Z</dcterms:created>
  <dcterms:modified xsi:type="dcterms:W3CDTF">2023-09-18T17:26:51Z</dcterms:modified>
</cp:coreProperties>
</file>