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76D304-206A-4410-A59A-CA4D5090D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E856720-BB78-414F-AF9A-0A4C72F96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B1DE6B-D07B-4C59-94E9-537BE7987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5C4C7D-5AD5-4EAA-B085-D517A2687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71FFBCD-493E-4F3F-8DAF-74319E68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43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DEDCAB-E04E-4697-928A-19373089D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4CEE665-4C74-41F0-BF07-08EDD70D3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2A55E2-1AD4-4DA8-8C08-48EAD1CA7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AAD314-7CF4-49AA-92B2-A555D52E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63446A4-CE71-4470-9E6D-B88337DD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94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B75508C-762B-48A5-A3FC-18FE628904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B04DCC-A1A0-4097-90FC-5A64397D8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99418B-8B6E-43DA-9659-0501FFF32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3A0A11-D18E-4793-914F-BA853F68F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194B3-FDD3-4C75-97AF-496656988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98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6FBD32-B9D2-4CF9-BE52-12FA6D00E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B5755C-01DC-40AF-A5FB-709AC8E93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75BB90-45EC-43CF-B21B-E3CC5990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9CCA348-174B-40BD-B370-FC47F633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BC74AB-9147-4369-9C87-7CD5B7DEC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14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6BE925-9F44-4440-8454-8F0E3DB0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2913679-78DD-4C3D-B968-86B6ACFF6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EE50F36-2104-4645-8609-03A9074E9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C54AE5-51C5-41A4-88D7-27CE95B5E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F6EE49-F411-4FA2-8728-AB07C4C3B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59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FEBF7C-2B15-4C86-A662-E16840FBF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4974B7-CE7E-4544-97BF-DC36638295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EB3FF6A-FD70-4F89-8BE8-167502FE6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35B33BF-7E61-4365-8986-421427498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D3AA47C-8947-4F11-864A-51E54ADC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9FE700-BDB0-48FC-A859-7B3CB580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9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645224-99E5-4961-9335-14BE0278E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1E340E6-F523-4FAD-866A-6BBCEE646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4F8B9EE-EE14-44C5-A466-F0D7D960F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C06B80B-45AA-4584-92C3-9D4F57709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4ED4BCA-BCBA-4BBA-8EF8-7F49247BD1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C872959-2E05-4549-810D-BBD925BE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247D732-C105-4F89-925C-354A0DAF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804A120-015E-4E71-A2C9-6F56429BC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68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E96F75-EEB0-4EE4-90DA-4DC232F79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7834429-4529-4196-8D0C-199E8ABA6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9637AC-7BA7-4209-B3FE-815A0488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B3D6496-68CE-46D1-9558-885D8040F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641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279D594-5165-41E7-83A4-63839AE02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9B61DF8-A42C-4F6E-87E9-7A02789A0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66A0ECE-D5A9-40D8-BB65-21946703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4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4459BD-A8CC-4274-A732-3FA23851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03494A-0F57-4272-B91E-E51DCD30A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5217C21-18D9-41B4-9AC1-09F04CB53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0AD3F9E-0252-4243-B218-90BC85B6D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560A6A-047A-4D87-8FA0-97F511DB9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0664758-9884-444E-A04C-03875074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5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70FD79-931D-4595-A9A5-58F3EF2F0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B529243-C807-4AB7-A04D-D93DEB3B0A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CA8D69-A176-423D-8FFA-DEB61280F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4AAFB7D-6D92-4CB0-8690-BC1BBE0E2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12AC58-B9AE-49A7-B54C-32B65E555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068EBEC-6DE6-493C-A35A-536DDF33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804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5913C6A-B9FA-4521-8E42-19505AB64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D5BD9C1-9364-470A-BE4B-466CB3F24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3AFEE-F417-43A3-BBE5-9A7CD2D80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F36C6-9B3A-4592-AE38-B165460CD8BA}" type="datetimeFigureOut">
              <a:rPr lang="zh-TW" altLang="en-US" smtClean="0"/>
              <a:t>2023/6/13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0662EE-EA51-47FB-A637-211970C50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2C7D96-A654-4047-8084-EEC18DD793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1CB8B-F20D-445F-97AC-B3BD15E07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62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CBA39C-D99F-49BD-9E17-B81BC81E4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ea typeface="微軟正黑體" panose="020B0604030504040204" pitchFamily="34" charset="-120"/>
              </a:rPr>
              <a:t>9.3.6 Garman-Kohlhagen Formula</a:t>
            </a:r>
            <a:endParaRPr lang="zh-TW" altLang="en-US" sz="4800" b="1" dirty="0"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1AC584B-FEA2-49F6-BB26-AA1F75CCBC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邢子謙</a:t>
            </a:r>
            <a:r>
              <a:rPr lang="zh-TW" altLang="en-US" dirty="0">
                <a:latin typeface="+mj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j-lt"/>
                <a:ea typeface="微軟正黑體" panose="020B0604030504040204" pitchFamily="34" charset="-120"/>
              </a:rPr>
              <a:t>06/13</a:t>
            </a:r>
            <a:endParaRPr lang="zh-TW" altLang="en-US" dirty="0">
              <a:latin typeface="+mj-lt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5886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Option type : call</a:t>
                </a: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Underlying asset : a unit of domestic currency denominated in the foreign currency</a:t>
                </a: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Strike price : K</a:t>
                </a: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Payoff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𝑸</m:t>
                                </m:r>
                                <m:d>
                                  <m:dPr>
                                    <m:ctrlPr>
                                      <a:rPr lang="en-US" altLang="zh-TW" sz="2400" b="1" i="1" smtClean="0"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400" b="1" i="1" smtClean="0"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  <m:t>𝑻</m:t>
                                    </m:r>
                                  </m:e>
                                </m:d>
                              </m:den>
                            </m:f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−</m:t>
                            </m:r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𝑲</m:t>
                            </m:r>
                          </m:e>
                        </m:d>
                      </m:e>
                      <m:sup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altLang="zh-TW" sz="2400" b="1" i="1" dirty="0">
                    <a:latin typeface="Cambria Math" panose="02040503050406030204" pitchFamily="18" charset="0"/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400" dirty="0">
                    <a:ea typeface="微軟正黑體" panose="020B0604030504040204" pitchFamily="34" charset="-120"/>
                  </a:rPr>
                  <a:t>units of foreign currency at T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foreign currency value of this call at t = 0 is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𝑬</m:t>
                              </m:r>
                            </m:e>
                          </m:acc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𝒇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𝑫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𝑸</m:t>
                                      </m:r>
                                      <m:d>
                                        <m:dPr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𝑻</m:t>
                                          </m:r>
                                        </m:e>
                                      </m:d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fPr>
                            <m:num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𝑴</m:t>
                                  </m:r>
                                </m:e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𝒇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𝑸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(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𝑸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(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𝟎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)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𝑫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𝑸</m:t>
                                      </m:r>
                                      <m:d>
                                        <m:dPr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𝑻</m:t>
                                          </m:r>
                                        </m:e>
                                      </m:d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𝟏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𝑲</m:t>
                                      </m:r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 r="-2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175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4628"/>
                <a:ext cx="10515600" cy="620874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Option type : put</a:t>
                </a: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Underlying asset : a unit of foreign currency denominated in the domestic currency</a:t>
                </a: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Strike price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𝟏</m:t>
                        </m:r>
                      </m:num>
                      <m:den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𝑲</m:t>
                        </m:r>
                      </m:den>
                    </m:f>
                  </m:oMath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Payoff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𝑲</m:t>
                                </m:r>
                              </m:den>
                            </m:f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−</m:t>
                            </m:r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𝑸</m:t>
                            </m:r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(</m:t>
                            </m:r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𝑻</m:t>
                            </m:r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altLang="zh-TW" sz="2400" b="1" i="1" dirty="0">
                    <a:latin typeface="Cambria Math" panose="02040503050406030204" pitchFamily="18" charset="0"/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400" dirty="0">
                    <a:ea typeface="微軟正黑體" panose="020B0604030504040204" pitchFamily="34" charset="-120"/>
                  </a:rPr>
                  <a:t>units of domestic currency at T</a:t>
                </a: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domestic currency value of this put at t = 0 is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𝑲</m:t>
                                      </m:r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foreign currency value of this put at t = 0 is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𝑲</m:t>
                                      </m:r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4628"/>
                <a:ext cx="10515600" cy="6208744"/>
              </a:xfrm>
              <a:blipFill>
                <a:blip r:embed="rId2"/>
                <a:stretch>
                  <a:fillRect l="-928" t="-1374" r="-2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317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Under the foreign currency benchmark,</a:t>
                </a:r>
              </a:p>
              <a:p>
                <a:pPr marL="0" indent="0">
                  <a:buNone/>
                </a:pPr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𝑪𝒂𝒍𝒍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𝑲</m:t>
                                      </m:r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zh-TW" altLang="en-US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、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𝑷𝒖𝒕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𝑲</m:t>
                                      </m:r>
                                    </m:den>
                                  </m:f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call has a value K times the put, we can get the following result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 algn="ctr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option to exchange K units of foreign currency for 1 unit of domestic currency</a:t>
                </a:r>
              </a:p>
              <a:p>
                <a:pPr marL="0" indent="0" algn="ctr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is same as</a:t>
                </a:r>
              </a:p>
              <a:p>
                <a:pPr marL="0" indent="0" algn="ctr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K options to exchange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𝟏</m:t>
                        </m:r>
                      </m:num>
                      <m:den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𝑲</m:t>
                        </m:r>
                      </m:den>
                    </m:f>
                  </m:oMath>
                </a14:m>
                <a:r>
                  <a:rPr lang="en-US" altLang="zh-TW" sz="2400" dirty="0">
                    <a:ea typeface="微軟正黑體" panose="020B0604030504040204" pitchFamily="34" charset="-120"/>
                  </a:rPr>
                  <a:t> units of domestic currency for 1 unit of foreign currency</a:t>
                </a: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399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CBA39C-D99F-49BD-9E17-B81BC81E4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ea typeface="微軟正黑體" panose="020B0604030504040204" pitchFamily="34" charset="-120"/>
              </a:rPr>
              <a:t>9.4.1 Forward Price</a:t>
            </a:r>
            <a:endParaRPr lang="zh-TW" altLang="en-US" sz="4800" b="1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3355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Assumption in 9.4 : only one Brownian motion to simplify the notation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Recall 5.6.1, a zero-coupon bond pays 1 unit of domestic currency at T, its price is</a:t>
                </a:r>
              </a:p>
              <a:p>
                <a:pPr marL="0" indent="0">
                  <a:buNone/>
                </a:pPr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𝑩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</m:e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   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𝟗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.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.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𝒘𝒉𝒆𝒓𝒆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𝒕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𝒂𝒏𝒅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4858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Consider an asset denominated in domestic currency is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𝑺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(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𝒕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)</m:t>
                    </m:r>
                  </m:oMath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Payoff for a forward contract that deliver 1 share of asset in exchange for K at T is </a:t>
                </a:r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𝑺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𝑲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Payoff at earlier time t is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𝑽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𝑺</m:t>
                              </m:r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𝑲</m:t>
                              </m:r>
                            </m:e>
                          </m:d>
                        </m:e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1846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For the equation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𝑽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𝑺</m:t>
                              </m:r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𝑲</m:t>
                              </m:r>
                            </m:e>
                          </m:d>
                        </m:e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Since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𝑫</m:t>
                    </m:r>
                    <m:d>
                      <m:d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d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𝒕</m:t>
                        </m:r>
                      </m:e>
                    </m:d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𝑺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(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𝒕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)</m:t>
                    </m:r>
                  </m:oMath>
                </a14:m>
                <a:r>
                  <a:rPr lang="en-US" altLang="zh-TW" sz="24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400" dirty="0">
                    <a:ea typeface="微軟正黑體" panose="020B0604030504040204" pitchFamily="34" charset="-120"/>
                  </a:rPr>
                  <a:t>is a martingale under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acc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𝑷</m:t>
                        </m:r>
                      </m:e>
                    </m:acc>
                  </m:oMath>
                </a14:m>
                <a:r>
                  <a:rPr lang="en-US" altLang="zh-TW" sz="2400" dirty="0">
                    <a:ea typeface="微軟正黑體" panose="020B0604030504040204" pitchFamily="34" charset="-120"/>
                  </a:rPr>
                  <a:t>,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𝑽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𝑺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</m:e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𝑺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f>
                        <m:f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</m:num>
                        <m:den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den>
                      </m:f>
                      <m:acc>
                        <m:accPr>
                          <m:chr m:val="̃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</m:e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𝑺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𝑲𝑩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   (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𝟗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𝟒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𝟐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)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0380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T-forward price of an asset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𝑭𝒐𝒓</m:t>
                        </m:r>
                      </m:e>
                      <m:sub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𝑺</m:t>
                        </m:r>
                      </m:sub>
                    </m:sSub>
                    <m:d>
                      <m:d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d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𝒕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, 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𝑻</m:t>
                        </m:r>
                      </m:e>
                    </m:d>
                  </m:oMath>
                </a14:m>
                <a:r>
                  <a:rPr lang="en-US" altLang="zh-TW" sz="2400" dirty="0">
                    <a:ea typeface="微軟正黑體" panose="020B0604030504040204" pitchFamily="34" charset="-120"/>
                  </a:rPr>
                  <a:t> at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𝒕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𝑻</m:t>
                        </m:r>
                      </m:e>
                    </m:d>
                  </m:oMath>
                </a14:m>
                <a:r>
                  <a:rPr lang="en-US" altLang="zh-TW" sz="2400" b="0" dirty="0">
                    <a:ea typeface="Cambria Math" panose="02040503050406030204" pitchFamily="18" charset="0"/>
                  </a:rPr>
                  <a:t> is the value of K causes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en-US" altLang="zh-TW" sz="2400" b="1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𝑺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𝑲𝑩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𝟎</m:t>
                      </m:r>
                    </m:oMath>
                  </m:oMathPara>
                </a14:m>
                <a:endParaRPr lang="en-US" altLang="zh-TW" sz="2400" b="1" i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</m:t>
                      </m:r>
                      <m:sSub>
                        <m:sSub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𝑭𝒐𝒓</m:t>
                          </m:r>
                        </m:e>
                        <m:sub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</m:sub>
                      </m:sSub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𝑲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(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50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Let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𝑟</m:t>
                    </m:r>
                    <m:r>
                      <a:rPr lang="zh-TW" altLang="en-US" sz="2400" b="0" i="1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、</m:t>
                    </m:r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𝑟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𝑓</m:t>
                        </m:r>
                      </m:sup>
                    </m:sSup>
                    <m:r>
                      <a:rPr lang="zh-TW" altLang="en-US" sz="2400" b="0" i="1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、</m:t>
                    </m:r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zh-TW" altLang="en-US" sz="2400" b="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𝜎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2</m:t>
                        </m:r>
                      </m:sub>
                    </m:sSub>
                  </m:oMath>
                </a14:m>
                <a:r>
                  <a:rPr lang="zh-TW" altLang="en-US" sz="24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400" dirty="0">
                    <a:ea typeface="微軟正黑體" panose="020B0604030504040204" pitchFamily="34" charset="-120"/>
                  </a:rPr>
                  <a:t>are constant , then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𝒅𝑸</m:t>
                      </m:r>
                      <m:d>
                        <m:d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𝑸</m:t>
                      </m:r>
                      <m:d>
                        <m:d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𝑹</m:t>
                              </m:r>
                              <m:d>
                                <m:dPr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𝑹</m:t>
                                  </m:r>
                                </m:e>
                                <m:sup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𝒇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d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𝒅𝒕</m:t>
                          </m:r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zh-TW" altLang="en-US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𝟐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𝑾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𝟑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(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9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3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16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)</m:t>
                      </m:r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becomes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𝒅𝑸</m:t>
                      </m:r>
                      <m:d>
                        <m:d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𝑸</m:t>
                      </m:r>
                      <m:d>
                        <m:d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𝒇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𝒅𝒕</m:t>
                          </m:r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zh-TW" altLang="en-US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𝑾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𝟑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with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𝑸</m:t>
                      </m:r>
                      <m:d>
                        <m:d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e>
                      </m:d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𝑸</m:t>
                      </m:r>
                      <m:d>
                        <m:dPr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𝒆𝒙𝒑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𝑾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𝟑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𝒇</m:t>
                                  </m:r>
                                </m:sup>
                              </m:s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𝟐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bSupPr>
                                <m:e>
                                  <m:r>
                                    <a:rPr lang="zh-TW" altLang="en-US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e>
                      </m:d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3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072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649255"/>
                <a:ext cx="10515600" cy="5559489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A call on a unit of foreign currency whose payoff in domestic currency is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value of it at t=0 is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𝒓𝑻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49255"/>
                <a:ext cx="10515600" cy="5559489"/>
              </a:xfrm>
              <a:prstGeom prst="rect">
                <a:avLst/>
              </a:prstGeo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9909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372396"/>
                <a:ext cx="10515600" cy="6113207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Define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𝒀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=−</m:t>
                    </m:r>
                    <m:f>
                      <m:f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b="1" i="1" smtClean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𝑾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𝟑</m:t>
                            </m:r>
                          </m:sub>
                        </m:sSub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(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𝑻</m:t>
                        </m:r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2400" b="1" i="1" smtClean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𝑻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altLang="zh-TW" sz="2400" dirty="0">
                    <a:ea typeface="微軟正黑體" panose="020B0604030504040204" pitchFamily="34" charset="-120"/>
                  </a:rPr>
                  <a:t> a standard normal random variable under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acc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𝑷</m:t>
                        </m:r>
                      </m:e>
                    </m:acc>
                  </m:oMath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The price of the call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𝒆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𝒓𝑻</m:t>
                          </m:r>
                        </m:sup>
                      </m:sSup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altLang="zh-TW" sz="2400" b="1" i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br>
                  <a:rPr lang="en-US" altLang="zh-TW" sz="2400" b="1" i="1" dirty="0">
                    <a:ea typeface="微軟正黑體" panose="020B0604030504040204" pitchFamily="34" charset="-12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𝒓𝑻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𝟎</m:t>
                                      </m:r>
                                    </m:e>
                                  </m:d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𝒆𝒙𝒑</m:t>
                                  </m:r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zh-TW" altLang="en-US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𝝈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𝟐</m:t>
                                          </m:r>
                                        </m:sub>
                                      </m:sSub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𝑻</m:t>
                                          </m:r>
                                        </m:e>
                                      </m:rad>
                                      <m: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𝒀</m:t>
                                      </m:r>
                                      <m: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𝒓</m:t>
                                          </m:r>
                                          <m: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𝒓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𝒇</m:t>
                                              </m:r>
                                            </m:sup>
                                          </m:sSup>
                                          <m:r>
                                            <a:rPr lang="en-US" altLang="zh-TW" sz="2400" b="1" i="1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−</m:t>
                                          </m:r>
                                          <m:f>
                                            <m:fPr>
                                              <m:ctrlP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𝟏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𝟐</m:t>
                                              </m:r>
                                            </m:den>
                                          </m:f>
                                          <m:sSubSup>
                                            <m:sSubSupPr>
                                              <m:ctrlP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zh-TW" altLang="en-US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𝝈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𝟐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altLang="zh-TW" sz="2400" b="1" i="1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bSup>
                                        </m:e>
                                      </m:d>
                                      <m:r>
                                        <a:rPr lang="en-US" altLang="zh-TW" sz="2400" b="1" i="1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Compare to (5.5.10)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𝝉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𝒙</m:t>
                                  </m:r>
                                  <m:func>
                                    <m:func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𝒆𝒙𝒑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−</m:t>
                                          </m:r>
                                          <m:r>
                                            <a:rPr lang="zh-TW" altLang="en-US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𝝈</m:t>
                                          </m:r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zh-TW" altLang="en-US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zh-TW" altLang="en-US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𝝉</m:t>
                                              </m:r>
                                            </m:e>
                                          </m:rad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𝒀</m:t>
                                          </m:r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+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𝒓</m:t>
                                              </m:r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𝒂</m:t>
                                              </m:r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−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𝟏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𝟐</m:t>
                                                  </m:r>
                                                </m:den>
                                              </m:f>
                                              <m:sSup>
                                                <m:sSupPr>
                                                  <m:ctrlP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zh-TW" altLang="en-US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𝝈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  <m:r>
                                            <a:rPr lang="zh-TW" altLang="en-US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𝝉</m:t>
                                          </m:r>
                                        </m:e>
                                      </m:d>
                                    </m:e>
                                  </m:func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i="1" dirty="0">
                  <a:latin typeface="Cambria Math" panose="02040503050406030204" pitchFamily="18" charset="0"/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br>
                  <a:rPr lang="en-US" altLang="zh-TW" sz="2400" b="1" i="1" dirty="0">
                    <a:latin typeface="Cambria Math" panose="02040503050406030204" pitchFamily="18" charset="0"/>
                    <a:ea typeface="微軟正黑體" panose="020B0604030504040204" pitchFamily="34" charset="-12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𝒘𝒉𝒆𝒓𝒆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</m:t>
                      </m:r>
                      <m:r>
                        <a:rPr lang="zh-TW" altLang="en-US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𝝉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𝑻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𝒕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,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𝒀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=−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𝑾</m:t>
                              </m:r>
                            </m:e>
                          </m:acc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𝑾</m:t>
                              </m:r>
                            </m:e>
                          </m:acc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𝒕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zh-TW" sz="2400" b="1" i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By the above, we let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𝑻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zh-TW" altLang="en-US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𝝉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, 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𝑸</m:t>
                    </m:r>
                    <m:d>
                      <m:d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d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𝟎</m:t>
                        </m:r>
                      </m:e>
                    </m:d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𝒙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, </m:t>
                    </m:r>
                    <m:sSup>
                      <m:sSup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p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𝒓</m:t>
                        </m:r>
                      </m:e>
                      <m:sup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𝒇</m:t>
                        </m:r>
                      </m:sup>
                    </m:sSup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𝒂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, </m:t>
                    </m:r>
                    <m:sSub>
                      <m:sSub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zh-TW" altLang="en-US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𝝈</m:t>
                        </m:r>
                      </m:e>
                      <m:sub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𝟐</m:t>
                        </m:r>
                      </m:sub>
                    </m:sSub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zh-TW" altLang="en-US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𝝈</m:t>
                    </m:r>
                  </m:oMath>
                </a14:m>
                <a:endParaRPr lang="en-US" altLang="zh-TW" sz="2400" b="1" i="1" dirty="0"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72396"/>
                <a:ext cx="10515600" cy="6113207"/>
              </a:xfrm>
              <a:prstGeom prst="rect">
                <a:avLst/>
              </a:prstGeom>
              <a:blipFill>
                <a:blip r:embed="rId2"/>
                <a:stretch>
                  <a:fillRect l="-928" b="-289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305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649255"/>
                <a:ext cx="10515600" cy="5559489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By the result of Chapter 5.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𝒄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𝒕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br>
                  <a:rPr lang="en-US" altLang="zh-TW" sz="2400" b="1" dirty="0">
                    <a:ea typeface="微軟正黑體" panose="020B0604030504040204" pitchFamily="34" charset="-12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𝝉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𝒙</m:t>
                                  </m:r>
                                  <m:func>
                                    <m:func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𝒆𝒙𝒑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−</m:t>
                                          </m:r>
                                          <m:r>
                                            <a:rPr lang="zh-TW" altLang="en-US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𝝈</m:t>
                                          </m:r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lang="zh-TW" altLang="en-US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lang="zh-TW" altLang="en-US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𝝉</m:t>
                                              </m:r>
                                            </m:e>
                                          </m:rad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𝒀</m:t>
                                          </m:r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+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𝒓</m:t>
                                              </m:r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𝒂</m:t>
                                              </m:r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−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𝟏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𝟐</m:t>
                                                  </m:r>
                                                </m:den>
                                              </m:f>
                                              <m:sSup>
                                                <m:sSupPr>
                                                  <m:ctrlP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zh-TW" altLang="en-US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𝝈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altLang="zh-TW" sz="2400" b="1" i="1" smtClean="0">
                                                      <a:latin typeface="Cambria Math" panose="02040503050406030204" pitchFamily="18" charset="0"/>
                                                      <a:ea typeface="微軟正黑體" panose="020B0604030504040204" pitchFamily="34" charset="-120"/>
                                                    </a:rPr>
                                                    <m:t>𝟐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  <m:r>
                                            <a:rPr lang="zh-TW" altLang="en-US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𝝉</m:t>
                                          </m:r>
                                        </m:e>
                                      </m:d>
                                    </m:e>
                                  </m:func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   (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𝟓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𝟓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𝟏𝟎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)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𝒙</m:t>
                      </m:r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𝒆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𝒂</m:t>
                          </m:r>
                          <m:r>
                            <a:rPr lang="zh-TW" altLang="en-US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𝝉</m:t>
                          </m:r>
                        </m:sup>
                      </m:sSup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𝑵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𝝉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, 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𝒙</m:t>
                              </m:r>
                            </m:e>
                          </m:d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𝒆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𝒓</m:t>
                          </m:r>
                          <m:r>
                            <a:rPr lang="zh-TW" altLang="en-US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𝝉</m:t>
                          </m:r>
                        </m:sup>
                      </m:sSup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𝑲𝑵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𝝉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, 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𝒙</m:t>
                              </m:r>
                            </m:e>
                          </m:d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   (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𝟓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𝟓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𝟏𝟐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)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𝒘𝒉𝒆𝒓𝒆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</m:t>
                      </m:r>
                      <m:sSub>
                        <m:sSub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b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</m:e>
                        <m:sub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</m:sub>
                      </m:sSub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zh-TW" altLang="en-US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𝝉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, 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𝒙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zh-TW" altLang="en-US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𝝈</m:t>
                          </m:r>
                          <m:rad>
                            <m:radPr>
                              <m:degHide m:val="on"/>
                              <m:ctrlP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radPr>
                            <m:deg/>
                            <m:e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𝝉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𝒍𝒐𝒈</m:t>
                          </m:r>
                          <m:f>
                            <m:f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fPr>
                            <m:num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𝑲</m:t>
                              </m:r>
                            </m:den>
                          </m:f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𝒂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f>
                                <m:f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𝝈</m:t>
                                  </m:r>
                                </m:e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  <m:r>
                            <a:rPr lang="zh-TW" altLang="en-US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𝝉</m:t>
                          </m:r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49255"/>
                <a:ext cx="10515600" cy="5559489"/>
              </a:xfrm>
              <a:prstGeom prst="rect">
                <a:avLst/>
              </a:prstGeo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7976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649255"/>
                <a:ext cx="10515600" cy="5559489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Since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𝑻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zh-TW" altLang="en-US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𝝉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, 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𝑸</m:t>
                    </m:r>
                    <m:d>
                      <m:d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d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𝟎</m:t>
                        </m:r>
                      </m:e>
                    </m:d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𝒙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, </m:t>
                    </m:r>
                    <m:sSup>
                      <m:sSup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pPr>
                      <m:e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𝒓</m:t>
                        </m:r>
                      </m:e>
                      <m:sup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𝒇</m:t>
                        </m:r>
                      </m:sup>
                    </m:sSup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𝒂</m:t>
                    </m:r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, </m:t>
                    </m:r>
                    <m:sSub>
                      <m:sSubPr>
                        <m:ctrlP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zh-TW" altLang="en-US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𝝈</m:t>
                        </m:r>
                      </m:e>
                      <m:sub>
                        <m:r>
                          <a:rPr lang="en-US" altLang="zh-TW" sz="2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𝟐</m:t>
                        </m:r>
                      </m:sub>
                    </m:sSub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zh-TW" altLang="en-US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𝝈</m:t>
                    </m:r>
                  </m:oMath>
                </a14:m>
                <a:r>
                  <a:rPr lang="en-US" altLang="zh-TW" sz="2400" dirty="0">
                    <a:ea typeface="微軟正黑體" panose="020B0604030504040204" pitchFamily="34" charset="-120"/>
                  </a:rPr>
                  <a:t>, we can get the result of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𝒆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𝒓𝑻</m:t>
                          </m:r>
                        </m:sup>
                      </m:sSup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𝑲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br>
                  <a:rPr lang="en-US" altLang="zh-TW" sz="2400" b="1" dirty="0">
                    <a:ea typeface="微軟正黑體" panose="020B0604030504040204" pitchFamily="34" charset="-12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𝒓𝑻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𝑸</m:t>
                                  </m:r>
                                  <m:d>
                                    <m:dPr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𝟎</m:t>
                                      </m:r>
                                    </m:e>
                                  </m:d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𝒆𝒙𝒑</m:t>
                                  </m:r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zh-TW" altLang="en-US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𝝈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𝟐</m:t>
                                          </m:r>
                                        </m:sub>
                                      </m:sSub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𝑻</m:t>
                                          </m:r>
                                        </m:e>
                                      </m:rad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𝒀</m:t>
                                      </m:r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𝒓</m:t>
                                          </m:r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𝒓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𝒇</m:t>
                                              </m:r>
                                            </m:sup>
                                          </m:sSup>
                                          <m:r>
                                            <a:rPr lang="en-US" altLang="zh-TW" sz="2400" b="1" i="1" smtClean="0">
                                              <a:latin typeface="Cambria Math" panose="02040503050406030204" pitchFamily="18" charset="0"/>
                                              <a:ea typeface="微軟正黑體" panose="020B0604030504040204" pitchFamily="34" charset="-120"/>
                                            </a:rPr>
                                            <m:t>−</m:t>
                                          </m:r>
                                          <m:f>
                                            <m:fPr>
                                              <m:ctrlP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𝟏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𝟐</m:t>
                                              </m:r>
                                            </m:den>
                                          </m:f>
                                          <m:sSubSup>
                                            <m:sSubSupPr>
                                              <m:ctrlP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zh-TW" altLang="en-US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𝝈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𝟐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altLang="zh-TW" sz="2400" b="1" i="1" smtClean="0">
                                                  <a:latin typeface="Cambria Math" panose="02040503050406030204" pitchFamily="18" charset="0"/>
                                                  <a:ea typeface="微軟正黑體" panose="020B0604030504040204" pitchFamily="34" charset="-120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bSup>
                                        </m:e>
                                      </m:d>
                                      <m:r>
                                        <a:rPr lang="en-US" altLang="zh-TW" sz="2400" b="1" i="1" smtClean="0">
                                          <a:latin typeface="Cambria Math" panose="02040503050406030204" pitchFamily="18" charset="0"/>
                                          <a:ea typeface="微軟正黑體" panose="020B0604030504040204" pitchFamily="34" charset="-120"/>
                                        </a:rPr>
                                        <m:t>𝑻</m:t>
                                      </m:r>
                                    </m:e>
                                  </m:d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𝑲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𝒆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</m:sup>
                      </m:sSup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𝑸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𝑵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+</m:t>
                              </m:r>
                            </m:sub>
                          </m:sSub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−</m:t>
                      </m:r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𝒆</m:t>
                          </m:r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−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𝒓𝑻</m:t>
                          </m:r>
                        </m:sup>
                      </m:sSup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𝑲𝑵</m:t>
                      </m:r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</m:sub>
                          </m:sSub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    (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𝟗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𝟑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.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𝟐𝟖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)</m:t>
                      </m:r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𝒘𝒉𝒆𝒓𝒆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 </m:t>
                      </m:r>
                      <m:sSub>
                        <m:sSub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b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</m:e>
                        <m:sub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</m:sub>
                      </m:sSub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bPr>
                            <m:e>
                              <m: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𝝈</m:t>
                              </m:r>
                            </m:e>
                            <m:sub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𝟐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zh-TW" altLang="en-US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𝒍𝒐𝒈</m:t>
                          </m:r>
                          <m:f>
                            <m:f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fPr>
                            <m:num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𝑸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(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𝟎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𝑲</m:t>
                              </m:r>
                            </m:den>
                          </m:f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𝒓</m:t>
                              </m:r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𝒇</m:t>
                                  </m:r>
                                </m:sup>
                              </m:s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f>
                                <m:f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sSubSup>
                                <m:sSub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zh-TW" altLang="en-US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and this is called </a:t>
                </a:r>
                <a:r>
                  <a:rPr lang="en-US" altLang="zh-TW" sz="2400" i="1" dirty="0">
                    <a:ea typeface="微軟正黑體" panose="020B0604030504040204" pitchFamily="34" charset="-120"/>
                  </a:rPr>
                  <a:t>Garman-Kohlhagen formula</a:t>
                </a:r>
              </a:p>
            </p:txBody>
          </p:sp>
        </mc:Choice>
        <mc:Fallback>
          <p:sp>
            <p:nvSpPr>
              <p:cNvPr id="2" name="內容版面配置區 2">
                <a:extLst>
                  <a:ext uri="{FF2B5EF4-FFF2-40B4-BE49-F238E27FC236}">
                    <a16:creationId xmlns:a16="http://schemas.microsoft.com/office/drawing/2014/main" id="{A90C87E0-74C6-4BA9-AA18-97F590947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49255"/>
                <a:ext cx="10515600" cy="5559489"/>
              </a:xfrm>
              <a:prstGeom prst="rect">
                <a:avLst/>
              </a:prstGeom>
              <a:blipFill>
                <a:blip r:embed="rId2"/>
                <a:stretch>
                  <a:fillRect l="-928" t="-1317" b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643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CBA39C-D99F-49BD-9E17-B81BC81E4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ea typeface="微軟正黑體" panose="020B0604030504040204" pitchFamily="34" charset="-120"/>
              </a:rPr>
              <a:t>9.3.7 Exchange Rate Put-Call Duality</a:t>
            </a:r>
            <a:endParaRPr lang="zh-TW" altLang="en-US" sz="4800" b="1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3959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In this section, we develop a relationship between</a:t>
                </a:r>
              </a:p>
              <a:p>
                <a:pPr marL="457200" indent="-457200">
                  <a:buAutoNum type="arabicPeriod"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Call on domestic currency denominated in foreign currency</a:t>
                </a:r>
              </a:p>
              <a:p>
                <a:pPr marL="457200" indent="-457200">
                  <a:buAutoNum type="arabicPeriod"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Put on foreign currency denominated in domestic currency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By </a:t>
                </a:r>
                <a:r>
                  <a:rPr lang="en-US" altLang="zh-TW" sz="2400" dirty="0"/>
                  <a:t>Radon-</a:t>
                </a:r>
                <a:r>
                  <a:rPr lang="en-US" altLang="zh-TW" sz="2400" dirty="0" err="1"/>
                  <a:t>Nikodym</a:t>
                </a:r>
                <a:r>
                  <a:rPr lang="en-US" altLang="zh-TW" sz="2400" dirty="0"/>
                  <a:t> derivative, the foreign risk neutral measure with respect to the domestic risk neutral measure is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𝑷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𝑷</m:t>
                              </m:r>
                            </m:e>
                          </m:acc>
                        </m:den>
                      </m:f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𝑴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𝑺𝒊𝒏𝒄𝒆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, </m:t>
                      </m:r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𝑷</m:t>
                              </m:r>
                            </m:e>
                          </m:acc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𝒇</m:t>
                          </m:r>
                        </m:sup>
                      </m:sSup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𝑨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𝟏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𝑨</m:t>
                          </m:r>
                        </m:sub>
                        <m:sup/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𝑴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𝑷</m:t>
                              </m:r>
                            </m:e>
                          </m:acc>
                        </m:e>
                      </m:nary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,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 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</m:oMath>
                  </m:oMathPara>
                </a14:m>
                <a:endParaRPr lang="en-US" altLang="zh-TW" sz="2400" b="1" i="1" dirty="0"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 r="-40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7338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And then since</a:t>
                </a: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𝑷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𝒅</m:t>
                          </m:r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𝑷</m:t>
                              </m:r>
                            </m:e>
                          </m:acc>
                        </m:den>
                      </m:f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f>
                        <m:f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sSup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𝑴</m:t>
                              </m:r>
                            </m:e>
                            <m:sup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𝒇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d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𝑻</m:t>
                              </m:r>
                            </m:e>
                          </m:d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𝑻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num>
                        <m:den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𝑸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(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𝟎</m:t>
                          </m:r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sz="2400" dirty="0">
                    <a:ea typeface="微軟正黑體" panose="020B0604030504040204" pitchFamily="34" charset="-120"/>
                  </a:rPr>
                  <a:t>For any random variable </a:t>
                </a:r>
                <a14:m>
                  <m:oMath xmlns:m="http://schemas.openxmlformats.org/officeDocument/2006/math">
                    <m:r>
                      <a:rPr lang="en-US" altLang="zh-TW" sz="2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𝑿</m:t>
                    </m:r>
                  </m:oMath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:endParaRPr lang="en-US" altLang="zh-TW" sz="2400" dirty="0">
                  <a:ea typeface="微軟正黑體" panose="020B0604030504040204" pitchFamily="34" charset="-12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accPr>
                            <m:e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𝑬</m:t>
                              </m:r>
                            </m:e>
                          </m:acc>
                        </m:e>
                        <m:sup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𝒇</m:t>
                          </m:r>
                        </m:sup>
                      </m:sSup>
                      <m:d>
                        <m:dPr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𝑿</m:t>
                          </m:r>
                        </m:e>
                      </m:d>
                      <m:r>
                        <a:rPr lang="en-US" altLang="zh-TW" sz="2400" b="1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accPr>
                        <m:e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𝑬</m:t>
                          </m:r>
                        </m:e>
                      </m:acc>
                      <m:d>
                        <m:dPr>
                          <m:begChr m:val="["/>
                          <m:endChr m:val="]"/>
                          <m:ctrlP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</m:ctrlPr>
                            </m:fPr>
                            <m:num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𝑴</m:t>
                                  </m:r>
                                </m:e>
                                <m:sup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𝒇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𝑸</m:t>
                              </m:r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𝑻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altLang="zh-TW" sz="2400" b="1" i="1" smtClean="0">
                                  <a:latin typeface="Cambria Math" panose="02040503050406030204" pitchFamily="18" charset="0"/>
                                  <a:ea typeface="微軟正黑體" panose="020B0604030504040204" pitchFamily="34" charset="-120"/>
                                </a:rPr>
                                <m:t>𝑸</m:t>
                              </m:r>
                              <m:d>
                                <m:dPr>
                                  <m:ctrlP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1" i="1" smtClean="0"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𝟎</m:t>
                                  </m:r>
                                </m:e>
                              </m:d>
                            </m:den>
                          </m:f>
                          <m:r>
                            <a:rPr lang="en-US" altLang="zh-TW" sz="2400" b="1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𝑿</m:t>
                          </m:r>
                        </m:e>
                      </m:d>
                    </m:oMath>
                  </m:oMathPara>
                </a14:m>
                <a:endParaRPr lang="en-US" altLang="zh-TW" sz="2400" b="1" dirty="0">
                  <a:ea typeface="微軟正黑體" panose="020B0604030504040204" pitchFamily="34" charset="-12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DC08A7E-F00C-46CC-98F3-C627305CB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9255"/>
                <a:ext cx="10515600" cy="5559489"/>
              </a:xfrm>
              <a:blipFill>
                <a:blip r:embed="rId2"/>
                <a:stretch>
                  <a:fillRect l="-928" t="-15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0811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682</Words>
  <Application>Microsoft Office PowerPoint</Application>
  <PresentationFormat>寬螢幕</PresentationFormat>
  <Paragraphs>124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微軟正黑體</vt:lpstr>
      <vt:lpstr>新細明體</vt:lpstr>
      <vt:lpstr>Arial</vt:lpstr>
      <vt:lpstr>Calibri</vt:lpstr>
      <vt:lpstr>Calibri Light</vt:lpstr>
      <vt:lpstr>Cambria Math</vt:lpstr>
      <vt:lpstr>Office 佈景主題</vt:lpstr>
      <vt:lpstr>9.3.6 Garman-Kohlhagen Formula</vt:lpstr>
      <vt:lpstr>PowerPoint 簡報</vt:lpstr>
      <vt:lpstr>PowerPoint 簡報</vt:lpstr>
      <vt:lpstr>PowerPoint 簡報</vt:lpstr>
      <vt:lpstr>PowerPoint 簡報</vt:lpstr>
      <vt:lpstr>PowerPoint 簡報</vt:lpstr>
      <vt:lpstr>9.3.7 Exchange Rate Put-Call Duality</vt:lpstr>
      <vt:lpstr>PowerPoint 簡報</vt:lpstr>
      <vt:lpstr>PowerPoint 簡報</vt:lpstr>
      <vt:lpstr>PowerPoint 簡報</vt:lpstr>
      <vt:lpstr>PowerPoint 簡報</vt:lpstr>
      <vt:lpstr>PowerPoint 簡報</vt:lpstr>
      <vt:lpstr>9.4.1 Forward Price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9.3.6 Garman-Kohlhagen Formula</dc:title>
  <dc:creator>邢子謙</dc:creator>
  <cp:lastModifiedBy>邢子謙</cp:lastModifiedBy>
  <cp:revision>23</cp:revision>
  <dcterms:created xsi:type="dcterms:W3CDTF">2023-06-12T15:36:30Z</dcterms:created>
  <dcterms:modified xsi:type="dcterms:W3CDTF">2023-06-13T06:57:43Z</dcterms:modified>
</cp:coreProperties>
</file>