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0" r:id="rId3"/>
    <p:sldId id="258" r:id="rId4"/>
    <p:sldId id="259" r:id="rId5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725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71634FD9-136E-ECD2-C7E7-A36235D89EA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6F16747E-7733-22BA-2EC2-467D28589D3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561EFB42-85F8-8A86-3216-AABD91E1DE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BA9010-D19D-464F-B70B-E7A5035D4BFF}" type="datetimeFigureOut">
              <a:rPr lang="zh-TW" altLang="en-US" smtClean="0"/>
              <a:t>2023/5/29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EF2A6AE8-4C63-64B3-DCF6-30F99D4773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E2A3D339-6223-C752-F673-CA1FEC695D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EC4646-3AF6-4F2C-8FA8-B3389953BA5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251753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D65C3ED8-DD34-718A-2174-962BBE82AE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D9DD9256-15EA-2B0B-7C36-8171C99C864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804CBC25-EFC6-A263-B71B-95058245D5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BA9010-D19D-464F-B70B-E7A5035D4BFF}" type="datetimeFigureOut">
              <a:rPr lang="zh-TW" altLang="en-US" smtClean="0"/>
              <a:t>2023/5/29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D96A6873-1348-FE7B-1DB9-640683372B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D886AC40-DE84-7C4F-8091-DEB483B8FA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EC4646-3AF6-4F2C-8FA8-B3389953BA5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454039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98F4BFD0-1348-87E5-20EA-1C66049F1FE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B101C696-C8B5-C106-D398-13D6F7D87A0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C3033291-E105-D26F-F270-110F1FAB29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BA9010-D19D-464F-B70B-E7A5035D4BFF}" type="datetimeFigureOut">
              <a:rPr lang="zh-TW" altLang="en-US" smtClean="0"/>
              <a:t>2023/5/29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69AFAC5E-C744-BBDD-1A80-B9AA9A1838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8852CD17-9EDF-4ECF-6A57-66CE197B21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EC4646-3AF6-4F2C-8FA8-B3389953BA5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506755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65C9AA7-E21B-8BE1-DE69-D43E1B1F85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5B6D6ED5-4042-E934-E073-5C29F8A5A6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B73FA451-2489-255F-7011-17FFD9CB4E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BA9010-D19D-464F-B70B-E7A5035D4BFF}" type="datetimeFigureOut">
              <a:rPr lang="zh-TW" altLang="en-US" smtClean="0"/>
              <a:t>2023/5/29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867F1C5B-2775-6293-B5C3-35EF2609C5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A4079549-51A5-ED09-92E3-03581A054A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EC4646-3AF6-4F2C-8FA8-B3389953BA5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979574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CC42405A-BD33-AB7A-0B52-7462CEEF85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5F586A88-C24B-DEE7-4516-D4E7A94F0FD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EA7ABE24-2D53-7224-501D-EFD4EB8C57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BA9010-D19D-464F-B70B-E7A5035D4BFF}" type="datetimeFigureOut">
              <a:rPr lang="zh-TW" altLang="en-US" smtClean="0"/>
              <a:t>2023/5/29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8654AEEF-E3D0-1494-36F7-153EEF6DCE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EEF15318-1BCB-20FB-3D99-E86BE4B050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EC4646-3AF6-4F2C-8FA8-B3389953BA5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708228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2E3D5DB4-7C62-04FF-1F2F-01FB423941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9696C863-0429-0490-5427-806087AA40E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8A61087F-A774-2D54-757E-36064FD175D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DFE14B6B-4643-24F1-54A5-1B832E58FB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BA9010-D19D-464F-B70B-E7A5035D4BFF}" type="datetimeFigureOut">
              <a:rPr lang="zh-TW" altLang="en-US" smtClean="0"/>
              <a:t>2023/5/29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61B0BE41-DA1C-AF16-D3E1-7D0BDE371B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18C9DDD7-F289-8AA7-A070-3FD3E863BB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EC4646-3AF6-4F2C-8FA8-B3389953BA5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578052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FC00C75F-8E42-09E7-6786-450EAFDA93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F4F5668B-732C-ECE4-3ACA-FFEBB02917F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85E67DE7-BA4F-2EFC-17B4-CE1F5803EC6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3105D4F8-9656-E88E-1BDE-C6AE2CD4A53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A9A3567D-BA8D-7E47-0EEB-BFF2F0EB0C7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B619ED54-7409-4C7F-CFF4-2D89C9AC6F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BA9010-D19D-464F-B70B-E7A5035D4BFF}" type="datetimeFigureOut">
              <a:rPr lang="zh-TW" altLang="en-US" smtClean="0"/>
              <a:t>2023/5/29</a:t>
            </a:fld>
            <a:endParaRPr lang="zh-TW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B33D8272-6022-76B5-AFA1-65F1771C33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ECD47277-C91D-D2A6-E4A2-926F06FAA4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EC4646-3AF6-4F2C-8FA8-B3389953BA5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063954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DB9A5FA-864C-6360-066B-E331930A12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6C98403A-099B-A281-0EC8-39405D44A2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BA9010-D19D-464F-B70B-E7A5035D4BFF}" type="datetimeFigureOut">
              <a:rPr lang="zh-TW" altLang="en-US" smtClean="0"/>
              <a:t>2023/5/29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A64C20E9-6E7F-69B5-3F64-E105FC1D8F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47C5B6BC-3503-23F5-7BAF-417FFEB4A4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EC4646-3AF6-4F2C-8FA8-B3389953BA5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609215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430B943B-FFF3-0958-272C-26C38005FC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BA9010-D19D-464F-B70B-E7A5035D4BFF}" type="datetimeFigureOut">
              <a:rPr lang="zh-TW" altLang="en-US" smtClean="0"/>
              <a:t>2023/5/29</a:t>
            </a:fld>
            <a:endParaRPr lang="zh-TW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F33D4D32-35AB-8AC5-C14C-095002C893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5D79D1BF-B050-72B4-C71C-CB8D67129C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EC4646-3AF6-4F2C-8FA8-B3389953BA5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783802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6A7DEE8A-1E55-62AD-C8B1-BB14877FE6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1DC7A84C-617E-7A78-D768-71E05B4194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3CF87D71-3797-D569-78E5-B96284AEB29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607E7BF2-3939-B5F8-2251-EFBDC81F66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BA9010-D19D-464F-B70B-E7A5035D4BFF}" type="datetimeFigureOut">
              <a:rPr lang="zh-TW" altLang="en-US" smtClean="0"/>
              <a:t>2023/5/29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1F479236-B78B-2F54-45F7-D0C7AB80C7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C98F5C20-48B7-BB20-7929-0AD782A81B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EC4646-3AF6-4F2C-8FA8-B3389953BA5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554786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0100F1F9-07FF-BEA4-BCF4-57476F5A25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57F04051-556F-E616-C50D-F3A5B9E4239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A37387AC-8EFC-CE8E-267B-5B5D651ECC5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BDFEC273-7A89-04F5-9EC5-8807C52637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BA9010-D19D-464F-B70B-E7A5035D4BFF}" type="datetimeFigureOut">
              <a:rPr lang="zh-TW" altLang="en-US" smtClean="0"/>
              <a:t>2023/5/29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165298E6-A09D-E72A-A825-9BB43D16BF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7EDD562C-4876-4303-426A-26CDAF58A7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EC4646-3AF6-4F2C-8FA8-B3389953BA5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484932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D04823CA-B8CF-4264-28BE-B57FFC2FDC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51420CA2-AF52-CEBF-BCE0-79695EB12FD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4940D014-C01C-0191-0B01-DD8D30E15AE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BA9010-D19D-464F-B70B-E7A5035D4BFF}" type="datetimeFigureOut">
              <a:rPr lang="zh-TW" altLang="en-US" smtClean="0"/>
              <a:t>2023/5/29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E1A4A3F5-0997-B019-30B0-C7C91FCEED9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1749A6B9-0F4D-2274-5FDF-5D5F95916FA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EC4646-3AF6-4F2C-8FA8-B3389953BA5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278080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B0B73D93-BCDC-17D3-9095-85E36650BCE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20230529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  <a:cs typeface="Times New Roman" panose="02020603050405020304" pitchFamily="18" charset="0"/>
              </a:rPr>
              <a:t>進度報告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1D68F00B-F4C6-9528-4BB0-7A6591203D2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游竣瑜</a:t>
            </a:r>
          </a:p>
        </p:txBody>
      </p:sp>
    </p:spTree>
    <p:extLst>
      <p:ext uri="{BB962C8B-B14F-4D97-AF65-F5344CB8AC3E}">
        <p14:creationId xmlns:p14="http://schemas.microsoft.com/office/powerpoint/2010/main" val="23607767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B114F7B8-61F1-9083-FA43-5EBB4A52B3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Table1</a:t>
            </a:r>
            <a:endParaRPr lang="zh-TW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內容版面配置區 3">
            <a:extLst>
              <a:ext uri="{FF2B5EF4-FFF2-40B4-BE49-F238E27FC236}">
                <a16:creationId xmlns:a16="http://schemas.microsoft.com/office/drawing/2014/main" id="{BA601A7B-3264-D81F-7786-11DDD1513E8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84727421"/>
              </p:ext>
            </p:extLst>
          </p:nvPr>
        </p:nvGraphicFramePr>
        <p:xfrm>
          <a:off x="1406886" y="1690688"/>
          <a:ext cx="9378228" cy="226243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10960">
                  <a:extLst>
                    <a:ext uri="{9D8B030D-6E8A-4147-A177-3AD203B41FA5}">
                      <a16:colId xmlns:a16="http://schemas.microsoft.com/office/drawing/2014/main" val="3634233836"/>
                    </a:ext>
                  </a:extLst>
                </a:gridCol>
                <a:gridCol w="1389932">
                  <a:extLst>
                    <a:ext uri="{9D8B030D-6E8A-4147-A177-3AD203B41FA5}">
                      <a16:colId xmlns:a16="http://schemas.microsoft.com/office/drawing/2014/main" val="2831210259"/>
                    </a:ext>
                  </a:extLst>
                </a:gridCol>
                <a:gridCol w="1389932">
                  <a:extLst>
                    <a:ext uri="{9D8B030D-6E8A-4147-A177-3AD203B41FA5}">
                      <a16:colId xmlns:a16="http://schemas.microsoft.com/office/drawing/2014/main" val="4035838544"/>
                    </a:ext>
                  </a:extLst>
                </a:gridCol>
                <a:gridCol w="610960">
                  <a:extLst>
                    <a:ext uri="{9D8B030D-6E8A-4147-A177-3AD203B41FA5}">
                      <a16:colId xmlns:a16="http://schemas.microsoft.com/office/drawing/2014/main" val="1256936070"/>
                    </a:ext>
                  </a:extLst>
                </a:gridCol>
                <a:gridCol w="885891">
                  <a:extLst>
                    <a:ext uri="{9D8B030D-6E8A-4147-A177-3AD203B41FA5}">
                      <a16:colId xmlns:a16="http://schemas.microsoft.com/office/drawing/2014/main" val="1210186384"/>
                    </a:ext>
                  </a:extLst>
                </a:gridCol>
                <a:gridCol w="610960">
                  <a:extLst>
                    <a:ext uri="{9D8B030D-6E8A-4147-A177-3AD203B41FA5}">
                      <a16:colId xmlns:a16="http://schemas.microsoft.com/office/drawing/2014/main" val="2313632442"/>
                    </a:ext>
                  </a:extLst>
                </a:gridCol>
                <a:gridCol w="885891">
                  <a:extLst>
                    <a:ext uri="{9D8B030D-6E8A-4147-A177-3AD203B41FA5}">
                      <a16:colId xmlns:a16="http://schemas.microsoft.com/office/drawing/2014/main" val="4077516871"/>
                    </a:ext>
                  </a:extLst>
                </a:gridCol>
                <a:gridCol w="610960">
                  <a:extLst>
                    <a:ext uri="{9D8B030D-6E8A-4147-A177-3AD203B41FA5}">
                      <a16:colId xmlns:a16="http://schemas.microsoft.com/office/drawing/2014/main" val="364964277"/>
                    </a:ext>
                  </a:extLst>
                </a:gridCol>
                <a:gridCol w="885891">
                  <a:extLst>
                    <a:ext uri="{9D8B030D-6E8A-4147-A177-3AD203B41FA5}">
                      <a16:colId xmlns:a16="http://schemas.microsoft.com/office/drawing/2014/main" val="138416220"/>
                    </a:ext>
                  </a:extLst>
                </a:gridCol>
                <a:gridCol w="610960">
                  <a:extLst>
                    <a:ext uri="{9D8B030D-6E8A-4147-A177-3AD203B41FA5}">
                      <a16:colId xmlns:a16="http://schemas.microsoft.com/office/drawing/2014/main" val="3156433249"/>
                    </a:ext>
                  </a:extLst>
                </a:gridCol>
                <a:gridCol w="885891">
                  <a:extLst>
                    <a:ext uri="{9D8B030D-6E8A-4147-A177-3AD203B41FA5}">
                      <a16:colId xmlns:a16="http://schemas.microsoft.com/office/drawing/2014/main" val="2923108547"/>
                    </a:ext>
                  </a:extLst>
                </a:gridCol>
              </a:tblGrid>
              <a:tr h="318906">
                <a:tc gridSpan="11"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Trading Performance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31417864"/>
                  </a:ext>
                </a:extLst>
              </a:tr>
              <a:tr h="323921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year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Avg. PNL per trade ($)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Win trades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Normal close trades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72689653"/>
                  </a:ext>
                </a:extLst>
              </a:tr>
              <a:tr h="323921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Asy</a:t>
                      </a:r>
                      <a:r>
                        <a:rPr lang="en-US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Sam.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Asy.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Sam.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Asy.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Sam.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47581551"/>
                  </a:ext>
                </a:extLst>
              </a:tr>
              <a:tr h="323921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2015</a:t>
                      </a:r>
                      <a:endParaRPr lang="en-US" altLang="zh-TW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0.33</a:t>
                      </a:r>
                      <a:endParaRPr lang="en-US" altLang="zh-TW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0.26</a:t>
                      </a:r>
                      <a:endParaRPr lang="en-US" altLang="zh-TW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3144</a:t>
                      </a:r>
                      <a:endParaRPr lang="en-US" altLang="zh-TW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89.32%</a:t>
                      </a:r>
                      <a:endParaRPr lang="en-US" altLang="zh-TW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4252</a:t>
                      </a:r>
                      <a:endParaRPr lang="en-US" altLang="zh-TW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85.35%</a:t>
                      </a:r>
                      <a:endParaRPr lang="en-US" altLang="zh-TW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3090</a:t>
                      </a:r>
                      <a:endParaRPr lang="en-US" altLang="zh-TW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87.78%</a:t>
                      </a:r>
                      <a:endParaRPr lang="en-US" altLang="zh-TW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4132</a:t>
                      </a:r>
                      <a:endParaRPr lang="en-US" altLang="zh-TW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82.94%</a:t>
                      </a:r>
                      <a:endParaRPr lang="en-US" altLang="zh-TW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24654317"/>
                  </a:ext>
                </a:extLst>
              </a:tr>
              <a:tr h="323921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2016</a:t>
                      </a:r>
                      <a:endParaRPr lang="en-US" altLang="zh-TW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0.35</a:t>
                      </a:r>
                      <a:endParaRPr lang="en-US" altLang="zh-TW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0.28</a:t>
                      </a:r>
                      <a:endParaRPr lang="en-US" altLang="zh-TW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3216</a:t>
                      </a:r>
                      <a:endParaRPr lang="en-US" altLang="zh-TW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91.52%</a:t>
                      </a:r>
                      <a:endParaRPr lang="en-US" altLang="zh-TW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4064</a:t>
                      </a:r>
                      <a:endParaRPr lang="en-US" altLang="zh-TW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87.70%</a:t>
                      </a:r>
                      <a:endParaRPr lang="en-US" altLang="zh-TW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3132</a:t>
                      </a:r>
                      <a:endParaRPr lang="en-US" altLang="zh-TW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89.13%</a:t>
                      </a:r>
                      <a:endParaRPr lang="en-US" altLang="zh-TW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3921</a:t>
                      </a:r>
                      <a:endParaRPr lang="en-US" altLang="zh-TW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84.61%</a:t>
                      </a:r>
                      <a:endParaRPr lang="en-US" altLang="zh-TW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11315875"/>
                  </a:ext>
                </a:extLst>
              </a:tr>
              <a:tr h="323921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2017</a:t>
                      </a:r>
                      <a:endParaRPr lang="en-US" altLang="zh-TW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0.53</a:t>
                      </a:r>
                      <a:endParaRPr lang="en-US" altLang="zh-TW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0.39</a:t>
                      </a:r>
                      <a:endParaRPr lang="en-US" altLang="zh-TW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2437</a:t>
                      </a:r>
                      <a:endParaRPr lang="en-US" altLang="zh-TW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90.63%</a:t>
                      </a:r>
                      <a:endParaRPr lang="en-US" altLang="zh-TW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3022</a:t>
                      </a:r>
                      <a:endParaRPr lang="en-US" altLang="zh-TW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86.34%</a:t>
                      </a:r>
                      <a:endParaRPr lang="en-US" altLang="zh-TW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2395</a:t>
                      </a:r>
                      <a:endParaRPr lang="en-US" altLang="zh-TW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89.07%</a:t>
                      </a:r>
                      <a:endParaRPr lang="en-US" altLang="zh-TW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2940</a:t>
                      </a:r>
                      <a:endParaRPr lang="en-US" altLang="zh-TW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84.00%</a:t>
                      </a:r>
                      <a:endParaRPr lang="en-US" altLang="zh-TW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56004333"/>
                  </a:ext>
                </a:extLst>
              </a:tr>
              <a:tr h="323921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2018</a:t>
                      </a:r>
                      <a:endParaRPr lang="en-US" altLang="zh-TW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0.47</a:t>
                      </a:r>
                      <a:endParaRPr lang="en-US" altLang="zh-TW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0.39</a:t>
                      </a:r>
                      <a:endParaRPr lang="en-US" altLang="zh-TW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2559</a:t>
                      </a:r>
                      <a:endParaRPr lang="en-US" altLang="zh-TW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88.73%</a:t>
                      </a:r>
                      <a:endParaRPr lang="en-US" altLang="zh-TW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2967</a:t>
                      </a:r>
                      <a:endParaRPr lang="en-US" altLang="zh-TW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84.48%</a:t>
                      </a:r>
                      <a:endParaRPr lang="en-US" altLang="zh-TW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2532</a:t>
                      </a:r>
                      <a:endParaRPr lang="en-US" altLang="zh-TW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87.79%</a:t>
                      </a:r>
                      <a:endParaRPr lang="en-US" altLang="zh-TW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2921</a:t>
                      </a:r>
                      <a:endParaRPr lang="en-US" altLang="zh-TW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83.17%</a:t>
                      </a:r>
                      <a:endParaRPr lang="en-US" altLang="zh-TW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02134373"/>
                  </a:ext>
                </a:extLst>
              </a:tr>
            </a:tbl>
          </a:graphicData>
        </a:graphic>
      </p:graphicFrame>
      <p:graphicFrame>
        <p:nvGraphicFramePr>
          <p:cNvPr id="5" name="表格 4">
            <a:extLst>
              <a:ext uri="{FF2B5EF4-FFF2-40B4-BE49-F238E27FC236}">
                <a16:creationId xmlns:a16="http://schemas.microsoft.com/office/drawing/2014/main" id="{13D8F5BD-CD2C-BF2A-66A9-515A81303BA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7544508"/>
              </p:ext>
            </p:extLst>
          </p:nvPr>
        </p:nvGraphicFramePr>
        <p:xfrm>
          <a:off x="2760449" y="4147469"/>
          <a:ext cx="6671101" cy="226242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17139">
                  <a:extLst>
                    <a:ext uri="{9D8B030D-6E8A-4147-A177-3AD203B41FA5}">
                      <a16:colId xmlns:a16="http://schemas.microsoft.com/office/drawing/2014/main" val="4103528115"/>
                    </a:ext>
                  </a:extLst>
                </a:gridCol>
                <a:gridCol w="2352986">
                  <a:extLst>
                    <a:ext uri="{9D8B030D-6E8A-4147-A177-3AD203B41FA5}">
                      <a16:colId xmlns:a16="http://schemas.microsoft.com/office/drawing/2014/main" val="1396817949"/>
                    </a:ext>
                  </a:extLst>
                </a:gridCol>
                <a:gridCol w="1266992">
                  <a:extLst>
                    <a:ext uri="{9D8B030D-6E8A-4147-A177-3AD203B41FA5}">
                      <a16:colId xmlns:a16="http://schemas.microsoft.com/office/drawing/2014/main" val="777577266"/>
                    </a:ext>
                  </a:extLst>
                </a:gridCol>
                <a:gridCol w="1266992">
                  <a:extLst>
                    <a:ext uri="{9D8B030D-6E8A-4147-A177-3AD203B41FA5}">
                      <a16:colId xmlns:a16="http://schemas.microsoft.com/office/drawing/2014/main" val="833514212"/>
                    </a:ext>
                  </a:extLst>
                </a:gridCol>
                <a:gridCol w="1266992">
                  <a:extLst>
                    <a:ext uri="{9D8B030D-6E8A-4147-A177-3AD203B41FA5}">
                      <a16:colId xmlns:a16="http://schemas.microsoft.com/office/drawing/2014/main" val="1374682431"/>
                    </a:ext>
                  </a:extLst>
                </a:gridCol>
              </a:tblGrid>
              <a:tr h="323204"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Trading Performance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94240676"/>
                  </a:ext>
                </a:extLst>
              </a:tr>
              <a:tr h="323204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year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Sharpe ratio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Total trades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85034503"/>
                  </a:ext>
                </a:extLst>
              </a:tr>
              <a:tr h="323204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Asy</a:t>
                      </a:r>
                      <a:r>
                        <a:rPr lang="en-US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Sam.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Asy.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Sam.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43172857"/>
                  </a:ext>
                </a:extLst>
              </a:tr>
              <a:tr h="323204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2015</a:t>
                      </a:r>
                      <a:endParaRPr lang="en-US" altLang="zh-TW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8.07</a:t>
                      </a:r>
                      <a:endParaRPr lang="en-US" altLang="zh-TW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7.96</a:t>
                      </a:r>
                      <a:endParaRPr lang="en-US" altLang="zh-TW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3520</a:t>
                      </a:r>
                      <a:endParaRPr lang="en-US" altLang="zh-TW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4982</a:t>
                      </a:r>
                      <a:endParaRPr lang="en-US" altLang="zh-TW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11087487"/>
                  </a:ext>
                </a:extLst>
              </a:tr>
              <a:tr h="323204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2016</a:t>
                      </a:r>
                      <a:endParaRPr lang="en-US" altLang="zh-TW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8.83</a:t>
                      </a:r>
                      <a:endParaRPr lang="en-US" altLang="zh-TW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7.89</a:t>
                      </a:r>
                      <a:endParaRPr lang="en-US" altLang="zh-TW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3514</a:t>
                      </a:r>
                      <a:endParaRPr lang="en-US" altLang="zh-TW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4634</a:t>
                      </a:r>
                      <a:endParaRPr lang="en-US" altLang="zh-TW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11023210"/>
                  </a:ext>
                </a:extLst>
              </a:tr>
              <a:tr h="323204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2017</a:t>
                      </a:r>
                      <a:endParaRPr lang="en-US" altLang="zh-TW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11.08</a:t>
                      </a:r>
                      <a:endParaRPr lang="en-US" altLang="zh-TW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9.63</a:t>
                      </a:r>
                      <a:endParaRPr lang="en-US" altLang="zh-TW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2689</a:t>
                      </a:r>
                      <a:endParaRPr lang="en-US" altLang="zh-TW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3500</a:t>
                      </a:r>
                      <a:endParaRPr lang="en-US" altLang="zh-TW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32172290"/>
                  </a:ext>
                </a:extLst>
              </a:tr>
              <a:tr h="323204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2018</a:t>
                      </a:r>
                      <a:endParaRPr lang="en-US" altLang="zh-TW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3.91</a:t>
                      </a:r>
                      <a:endParaRPr lang="en-US" altLang="zh-TW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3.89</a:t>
                      </a:r>
                      <a:endParaRPr lang="en-US" altLang="zh-TW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2884</a:t>
                      </a:r>
                      <a:endParaRPr lang="en-US" altLang="zh-TW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3512</a:t>
                      </a:r>
                      <a:endParaRPr lang="en-US" altLang="zh-TW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1067133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776972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12450238-0D5D-5F72-B152-D1F77DCC49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Table2</a:t>
            </a:r>
            <a:endParaRPr lang="zh-TW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表格 3">
            <a:extLst>
              <a:ext uri="{FF2B5EF4-FFF2-40B4-BE49-F238E27FC236}">
                <a16:creationId xmlns:a16="http://schemas.microsoft.com/office/drawing/2014/main" id="{C3E31675-87CC-90CE-BC48-6C2AA80B8D1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29964577"/>
              </p:ext>
            </p:extLst>
          </p:nvPr>
        </p:nvGraphicFramePr>
        <p:xfrm>
          <a:off x="502533" y="1574862"/>
          <a:ext cx="11186933" cy="255407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94450">
                  <a:extLst>
                    <a:ext uri="{9D8B030D-6E8A-4147-A177-3AD203B41FA5}">
                      <a16:colId xmlns:a16="http://schemas.microsoft.com/office/drawing/2014/main" val="4273316349"/>
                    </a:ext>
                  </a:extLst>
                </a:gridCol>
                <a:gridCol w="1050707">
                  <a:extLst>
                    <a:ext uri="{9D8B030D-6E8A-4147-A177-3AD203B41FA5}">
                      <a16:colId xmlns:a16="http://schemas.microsoft.com/office/drawing/2014/main" val="932727744"/>
                    </a:ext>
                  </a:extLst>
                </a:gridCol>
                <a:gridCol w="1050707">
                  <a:extLst>
                    <a:ext uri="{9D8B030D-6E8A-4147-A177-3AD203B41FA5}">
                      <a16:colId xmlns:a16="http://schemas.microsoft.com/office/drawing/2014/main" val="3380711690"/>
                    </a:ext>
                  </a:extLst>
                </a:gridCol>
                <a:gridCol w="457367">
                  <a:extLst>
                    <a:ext uri="{9D8B030D-6E8A-4147-A177-3AD203B41FA5}">
                      <a16:colId xmlns:a16="http://schemas.microsoft.com/office/drawing/2014/main" val="2324759798"/>
                    </a:ext>
                  </a:extLst>
                </a:gridCol>
                <a:gridCol w="494450">
                  <a:extLst>
                    <a:ext uri="{9D8B030D-6E8A-4147-A177-3AD203B41FA5}">
                      <a16:colId xmlns:a16="http://schemas.microsoft.com/office/drawing/2014/main" val="450255603"/>
                    </a:ext>
                  </a:extLst>
                </a:gridCol>
                <a:gridCol w="716952">
                  <a:extLst>
                    <a:ext uri="{9D8B030D-6E8A-4147-A177-3AD203B41FA5}">
                      <a16:colId xmlns:a16="http://schemas.microsoft.com/office/drawing/2014/main" val="1673209870"/>
                    </a:ext>
                  </a:extLst>
                </a:gridCol>
                <a:gridCol w="1050707">
                  <a:extLst>
                    <a:ext uri="{9D8B030D-6E8A-4147-A177-3AD203B41FA5}">
                      <a16:colId xmlns:a16="http://schemas.microsoft.com/office/drawing/2014/main" val="3531748154"/>
                    </a:ext>
                  </a:extLst>
                </a:gridCol>
                <a:gridCol w="1050707">
                  <a:extLst>
                    <a:ext uri="{9D8B030D-6E8A-4147-A177-3AD203B41FA5}">
                      <a16:colId xmlns:a16="http://schemas.microsoft.com/office/drawing/2014/main" val="3801776635"/>
                    </a:ext>
                  </a:extLst>
                </a:gridCol>
                <a:gridCol w="580979">
                  <a:extLst>
                    <a:ext uri="{9D8B030D-6E8A-4147-A177-3AD203B41FA5}">
                      <a16:colId xmlns:a16="http://schemas.microsoft.com/office/drawing/2014/main" val="1698765166"/>
                    </a:ext>
                  </a:extLst>
                </a:gridCol>
                <a:gridCol w="618062">
                  <a:extLst>
                    <a:ext uri="{9D8B030D-6E8A-4147-A177-3AD203B41FA5}">
                      <a16:colId xmlns:a16="http://schemas.microsoft.com/office/drawing/2014/main" val="2749666605"/>
                    </a:ext>
                  </a:extLst>
                </a:gridCol>
                <a:gridCol w="494450">
                  <a:extLst>
                    <a:ext uri="{9D8B030D-6E8A-4147-A177-3AD203B41FA5}">
                      <a16:colId xmlns:a16="http://schemas.microsoft.com/office/drawing/2014/main" val="1232899422"/>
                    </a:ext>
                  </a:extLst>
                </a:gridCol>
                <a:gridCol w="716952">
                  <a:extLst>
                    <a:ext uri="{9D8B030D-6E8A-4147-A177-3AD203B41FA5}">
                      <a16:colId xmlns:a16="http://schemas.microsoft.com/office/drawing/2014/main" val="2293457126"/>
                    </a:ext>
                  </a:extLst>
                </a:gridCol>
                <a:gridCol w="494450">
                  <a:extLst>
                    <a:ext uri="{9D8B030D-6E8A-4147-A177-3AD203B41FA5}">
                      <a16:colId xmlns:a16="http://schemas.microsoft.com/office/drawing/2014/main" val="2479906490"/>
                    </a:ext>
                  </a:extLst>
                </a:gridCol>
                <a:gridCol w="716952">
                  <a:extLst>
                    <a:ext uri="{9D8B030D-6E8A-4147-A177-3AD203B41FA5}">
                      <a16:colId xmlns:a16="http://schemas.microsoft.com/office/drawing/2014/main" val="364747138"/>
                    </a:ext>
                  </a:extLst>
                </a:gridCol>
                <a:gridCol w="580979">
                  <a:extLst>
                    <a:ext uri="{9D8B030D-6E8A-4147-A177-3AD203B41FA5}">
                      <a16:colId xmlns:a16="http://schemas.microsoft.com/office/drawing/2014/main" val="3743295503"/>
                    </a:ext>
                  </a:extLst>
                </a:gridCol>
                <a:gridCol w="618062">
                  <a:extLst>
                    <a:ext uri="{9D8B030D-6E8A-4147-A177-3AD203B41FA5}">
                      <a16:colId xmlns:a16="http://schemas.microsoft.com/office/drawing/2014/main" val="4242557324"/>
                    </a:ext>
                  </a:extLst>
                </a:gridCol>
              </a:tblGrid>
              <a:tr h="331178">
                <a:tc gridSpan="16"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Trading Performance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70832668"/>
                  </a:ext>
                </a:extLst>
              </a:tr>
              <a:tr h="359976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year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Avg. PNL per trade ($)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Win trades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Normal close trades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31928527"/>
                  </a:ext>
                </a:extLst>
              </a:tr>
              <a:tr h="538209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u="none" strike="noStrike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5-&gt;1</a:t>
                      </a:r>
                      <a:r>
                        <a:rPr lang="zh-TW" altLang="en-US" sz="1600" u="none" strike="noStrike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刪去</a:t>
                      </a:r>
                      <a:r>
                        <a:rPr lang="en-US" altLang="zh-TW" sz="1600" u="none" strike="noStrike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45</a:t>
                      </a:r>
                      <a:endParaRPr lang="en-US" altLang="zh-TW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u="none" strike="noStrike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1-&gt;5</a:t>
                      </a:r>
                      <a:r>
                        <a:rPr lang="zh-TW" altLang="en-US" sz="1600" u="none" strike="noStrike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刪去</a:t>
                      </a:r>
                      <a:r>
                        <a:rPr lang="en-US" altLang="zh-TW" sz="1600" u="none" strike="noStrike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45</a:t>
                      </a:r>
                      <a:endParaRPr lang="en-US" altLang="zh-TW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u="none" strike="noStrike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3</a:t>
                      </a:r>
                      <a:endParaRPr lang="en-US" altLang="zh-TW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altLang="zh-TW" sz="1600" u="none" strike="noStrike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5-&gt;1</a:t>
                      </a:r>
                      <a:r>
                        <a:rPr lang="zh-TW" altLang="en-US" sz="1600" u="none" strike="noStrike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刪去</a:t>
                      </a:r>
                      <a:r>
                        <a:rPr lang="en-US" altLang="zh-TW" sz="1600" u="none" strike="noStrike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45</a:t>
                      </a:r>
                      <a:endParaRPr lang="en-US" altLang="zh-TW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altLang="zh-TW" sz="1600" u="none" strike="noStrike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1-&gt;5</a:t>
                      </a:r>
                      <a:r>
                        <a:rPr lang="zh-TW" altLang="en-US" sz="1600" u="none" strike="noStrike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刪去</a:t>
                      </a:r>
                      <a:r>
                        <a:rPr lang="en-US" altLang="zh-TW" sz="1600" u="none" strike="noStrike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45</a:t>
                      </a:r>
                      <a:endParaRPr lang="en-US" altLang="zh-TW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altLang="zh-TW" sz="1600" u="none" strike="noStrike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3</a:t>
                      </a:r>
                      <a:endParaRPr lang="en-US" altLang="zh-TW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altLang="zh-TW" sz="1600" u="none" strike="noStrike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5-&gt;1</a:t>
                      </a:r>
                      <a:r>
                        <a:rPr lang="zh-TW" altLang="en-US" sz="1600" u="none" strike="noStrike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刪去</a:t>
                      </a:r>
                      <a:r>
                        <a:rPr lang="en-US" altLang="zh-TW" sz="1600" u="none" strike="noStrike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45</a:t>
                      </a:r>
                      <a:endParaRPr lang="en-US" altLang="zh-TW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altLang="zh-TW" sz="1600" u="none" strike="noStrike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1-&gt;5</a:t>
                      </a:r>
                      <a:r>
                        <a:rPr lang="zh-TW" altLang="en-US" sz="1600" u="none" strike="noStrike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刪去</a:t>
                      </a:r>
                      <a:r>
                        <a:rPr lang="en-US" altLang="zh-TW" sz="1600" u="none" strike="noStrike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45</a:t>
                      </a:r>
                      <a:endParaRPr lang="en-US" altLang="zh-TW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altLang="zh-TW" sz="1600" u="none" strike="noStrike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3</a:t>
                      </a:r>
                      <a:endParaRPr lang="en-US" altLang="zh-TW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20868603"/>
                  </a:ext>
                </a:extLst>
              </a:tr>
              <a:tr h="331178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u="none" strike="noStrike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2015</a:t>
                      </a:r>
                      <a:endParaRPr lang="en-US" altLang="zh-TW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u="none" strike="noStrike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0.33</a:t>
                      </a:r>
                      <a:endParaRPr lang="en-US" altLang="zh-TW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u="none" strike="noStrike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0.07</a:t>
                      </a:r>
                      <a:endParaRPr lang="en-US" altLang="zh-TW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u="none" strike="noStrike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0.04</a:t>
                      </a:r>
                      <a:endParaRPr lang="en-US" altLang="zh-TW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u="none" strike="noStrike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3144</a:t>
                      </a:r>
                      <a:endParaRPr lang="en-US" altLang="zh-TW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u="none" strike="noStrike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89.32%</a:t>
                      </a:r>
                      <a:endParaRPr lang="en-US" altLang="zh-TW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u="none" strike="noStrike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2063</a:t>
                      </a:r>
                      <a:endParaRPr lang="en-US" altLang="zh-TW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u="none" strike="noStrike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79.87%</a:t>
                      </a:r>
                      <a:endParaRPr lang="en-US" altLang="zh-TW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u="none" strike="noStrike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22672</a:t>
                      </a:r>
                      <a:endParaRPr lang="en-US" altLang="zh-TW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u="none" strike="noStrike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79.4%</a:t>
                      </a:r>
                      <a:endParaRPr lang="en-US" altLang="zh-TW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u="none" strike="noStrike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3090</a:t>
                      </a:r>
                      <a:endParaRPr lang="en-US" altLang="zh-TW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u="none" strike="noStrike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87.78%</a:t>
                      </a:r>
                      <a:endParaRPr lang="en-US" altLang="zh-TW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u="none" strike="noStrike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1986</a:t>
                      </a:r>
                      <a:endParaRPr lang="en-US" altLang="zh-TW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u="none" strike="noStrike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76.89%</a:t>
                      </a:r>
                      <a:endParaRPr lang="en-US" altLang="zh-TW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u="none" strike="noStrike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21634</a:t>
                      </a:r>
                      <a:endParaRPr lang="en-US" altLang="zh-TW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u="none" strike="noStrike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75.7%</a:t>
                      </a:r>
                      <a:endParaRPr lang="en-US" altLang="zh-TW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4319051"/>
                  </a:ext>
                </a:extLst>
              </a:tr>
              <a:tr h="331178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u="none" strike="noStrike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2016</a:t>
                      </a:r>
                      <a:endParaRPr lang="en-US" altLang="zh-TW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u="none" strike="noStrike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0.35</a:t>
                      </a:r>
                      <a:endParaRPr lang="en-US" altLang="zh-TW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u="none" strike="noStrike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0.05</a:t>
                      </a:r>
                      <a:endParaRPr lang="en-US" altLang="zh-TW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u="none" strike="noStrike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0.14</a:t>
                      </a:r>
                      <a:endParaRPr lang="en-US" altLang="zh-TW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u="none" strike="noStrike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3216</a:t>
                      </a:r>
                      <a:endParaRPr lang="en-US" altLang="zh-TW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u="none" strike="noStrike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91.52%</a:t>
                      </a:r>
                      <a:endParaRPr lang="en-US" altLang="zh-TW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u="none" strike="noStrike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1966</a:t>
                      </a:r>
                      <a:endParaRPr lang="en-US" altLang="zh-TW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u="none" strike="noStrike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79.72%</a:t>
                      </a:r>
                      <a:endParaRPr lang="en-US" altLang="zh-TW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u="none" strike="noStrike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20394</a:t>
                      </a:r>
                      <a:endParaRPr lang="en-US" altLang="zh-TW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u="none" strike="noStrike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81.5%</a:t>
                      </a:r>
                      <a:endParaRPr lang="en-US" altLang="zh-TW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u="none" strike="noStrike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3132</a:t>
                      </a:r>
                      <a:endParaRPr lang="en-US" altLang="zh-TW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u="none" strike="noStrike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89.13%</a:t>
                      </a:r>
                      <a:endParaRPr lang="en-US" altLang="zh-TW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u="none" strike="noStrike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1885</a:t>
                      </a:r>
                      <a:endParaRPr lang="en-US" altLang="zh-TW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u="none" strike="noStrike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76.44%</a:t>
                      </a:r>
                      <a:endParaRPr lang="en-US" altLang="zh-TW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u="none" strike="noStrike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19500</a:t>
                      </a:r>
                      <a:endParaRPr lang="en-US" altLang="zh-TW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u="none" strike="noStrike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77.9%</a:t>
                      </a:r>
                      <a:endParaRPr lang="en-US" altLang="zh-TW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65024748"/>
                  </a:ext>
                </a:extLst>
              </a:tr>
              <a:tr h="331178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u="none" strike="noStrike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2017</a:t>
                      </a:r>
                      <a:endParaRPr lang="en-US" altLang="zh-TW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u="none" strike="noStrike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0.53</a:t>
                      </a:r>
                      <a:endParaRPr lang="en-US" altLang="zh-TW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u="none" strike="noStrike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0.26</a:t>
                      </a:r>
                      <a:endParaRPr lang="en-US" altLang="zh-TW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u="none" strike="noStrike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0.24</a:t>
                      </a:r>
                      <a:endParaRPr lang="en-US" altLang="zh-TW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u="none" strike="noStrike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2437</a:t>
                      </a:r>
                      <a:endParaRPr lang="en-US" altLang="zh-TW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u="none" strike="noStrike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90.63%</a:t>
                      </a:r>
                      <a:endParaRPr lang="en-US" altLang="zh-TW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u="none" strike="noStrike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1120</a:t>
                      </a:r>
                      <a:endParaRPr lang="en-US" altLang="zh-TW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u="none" strike="noStrike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81.34%</a:t>
                      </a:r>
                      <a:endParaRPr lang="en-US" altLang="zh-TW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u="none" strike="noStrike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14559</a:t>
                      </a:r>
                      <a:endParaRPr lang="en-US" altLang="zh-TW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u="none" strike="noStrike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81.7%</a:t>
                      </a:r>
                      <a:endParaRPr lang="en-US" altLang="zh-TW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u="none" strike="noStrike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2395</a:t>
                      </a:r>
                      <a:endParaRPr lang="en-US" altLang="zh-TW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u="none" strike="noStrike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89.07%</a:t>
                      </a:r>
                      <a:endParaRPr lang="en-US" altLang="zh-TW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u="none" strike="noStrike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1070</a:t>
                      </a:r>
                      <a:endParaRPr lang="en-US" altLang="zh-TW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u="none" strike="noStrike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77.71%</a:t>
                      </a:r>
                      <a:endParaRPr lang="en-US" altLang="zh-TW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u="none" strike="noStrike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13963</a:t>
                      </a:r>
                      <a:endParaRPr lang="en-US" altLang="zh-TW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u="none" strike="noStrike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78.4%</a:t>
                      </a:r>
                      <a:endParaRPr lang="en-US" altLang="zh-TW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00835648"/>
                  </a:ext>
                </a:extLst>
              </a:tr>
              <a:tr h="331178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u="none" strike="noStrike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2018</a:t>
                      </a:r>
                      <a:endParaRPr lang="en-US" altLang="zh-TW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u="none" strike="noStrike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0.47</a:t>
                      </a:r>
                      <a:endParaRPr lang="en-US" altLang="zh-TW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u="none" strike="noStrike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-0.01</a:t>
                      </a:r>
                      <a:endParaRPr lang="en-US" altLang="zh-TW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u="none" strike="noStrike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0.01</a:t>
                      </a:r>
                      <a:endParaRPr lang="en-US" altLang="zh-TW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u="none" strike="noStrike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2559</a:t>
                      </a:r>
                      <a:endParaRPr lang="en-US" altLang="zh-TW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u="none" strike="noStrike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88.73%</a:t>
                      </a:r>
                      <a:endParaRPr lang="en-US" altLang="zh-TW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u="none" strike="noStrike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1394</a:t>
                      </a:r>
                      <a:endParaRPr lang="en-US" altLang="zh-TW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u="none" strike="noStrike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75.39%</a:t>
                      </a:r>
                      <a:endParaRPr lang="en-US" altLang="zh-TW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u="none" strike="noStrike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16027</a:t>
                      </a:r>
                      <a:endParaRPr lang="en-US" altLang="zh-TW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u="none" strike="noStrike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78.3%</a:t>
                      </a:r>
                      <a:endParaRPr lang="en-US" altLang="zh-TW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u="none" strike="noStrike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2532</a:t>
                      </a:r>
                      <a:endParaRPr lang="en-US" altLang="zh-TW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u="none" strike="noStrike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87.79%</a:t>
                      </a:r>
                      <a:endParaRPr lang="en-US" altLang="zh-TW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u="none" strike="noStrike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1344</a:t>
                      </a:r>
                      <a:endParaRPr lang="en-US" altLang="zh-TW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u="none" strike="noStrike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72.69%</a:t>
                      </a:r>
                      <a:endParaRPr lang="en-US" altLang="zh-TW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u="none" strike="noStrike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15542</a:t>
                      </a:r>
                      <a:endParaRPr lang="en-US" altLang="zh-TW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u="none" strike="noStrike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76.0%</a:t>
                      </a:r>
                      <a:endParaRPr lang="en-US" altLang="zh-TW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7183321"/>
                  </a:ext>
                </a:extLst>
              </a:tr>
            </a:tbl>
          </a:graphicData>
        </a:graphic>
      </p:graphicFrame>
      <p:graphicFrame>
        <p:nvGraphicFramePr>
          <p:cNvPr id="5" name="表格 4">
            <a:extLst>
              <a:ext uri="{FF2B5EF4-FFF2-40B4-BE49-F238E27FC236}">
                <a16:creationId xmlns:a16="http://schemas.microsoft.com/office/drawing/2014/main" id="{23BE0117-4DA7-0523-E89D-EC221B42237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22796174"/>
              </p:ext>
            </p:extLst>
          </p:nvPr>
        </p:nvGraphicFramePr>
        <p:xfrm>
          <a:off x="1111215" y="4297723"/>
          <a:ext cx="9969567" cy="228689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31711">
                  <a:extLst>
                    <a:ext uri="{9D8B030D-6E8A-4147-A177-3AD203B41FA5}">
                      <a16:colId xmlns:a16="http://schemas.microsoft.com/office/drawing/2014/main" val="1726116645"/>
                    </a:ext>
                  </a:extLst>
                </a:gridCol>
                <a:gridCol w="2259769">
                  <a:extLst>
                    <a:ext uri="{9D8B030D-6E8A-4147-A177-3AD203B41FA5}">
                      <a16:colId xmlns:a16="http://schemas.microsoft.com/office/drawing/2014/main" val="1302239927"/>
                    </a:ext>
                  </a:extLst>
                </a:gridCol>
                <a:gridCol w="1023542">
                  <a:extLst>
                    <a:ext uri="{9D8B030D-6E8A-4147-A177-3AD203B41FA5}">
                      <a16:colId xmlns:a16="http://schemas.microsoft.com/office/drawing/2014/main" val="2698136914"/>
                    </a:ext>
                  </a:extLst>
                </a:gridCol>
                <a:gridCol w="1900864">
                  <a:extLst>
                    <a:ext uri="{9D8B030D-6E8A-4147-A177-3AD203B41FA5}">
                      <a16:colId xmlns:a16="http://schemas.microsoft.com/office/drawing/2014/main" val="132754545"/>
                    </a:ext>
                  </a:extLst>
                </a:gridCol>
                <a:gridCol w="1754644">
                  <a:extLst>
                    <a:ext uri="{9D8B030D-6E8A-4147-A177-3AD203B41FA5}">
                      <a16:colId xmlns:a16="http://schemas.microsoft.com/office/drawing/2014/main" val="3179688056"/>
                    </a:ext>
                  </a:extLst>
                </a:gridCol>
                <a:gridCol w="1196347">
                  <a:extLst>
                    <a:ext uri="{9D8B030D-6E8A-4147-A177-3AD203B41FA5}">
                      <a16:colId xmlns:a16="http://schemas.microsoft.com/office/drawing/2014/main" val="3127684610"/>
                    </a:ext>
                  </a:extLst>
                </a:gridCol>
                <a:gridCol w="1302690">
                  <a:extLst>
                    <a:ext uri="{9D8B030D-6E8A-4147-A177-3AD203B41FA5}">
                      <a16:colId xmlns:a16="http://schemas.microsoft.com/office/drawing/2014/main" val="387380082"/>
                    </a:ext>
                  </a:extLst>
                </a:gridCol>
              </a:tblGrid>
              <a:tr h="322691"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Trading Performance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8599753"/>
                  </a:ext>
                </a:extLst>
              </a:tr>
              <a:tr h="322691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year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Sharpe ratio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Total trades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22992590"/>
                  </a:ext>
                </a:extLst>
              </a:tr>
              <a:tr h="350752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u="none" strike="noStrike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5-&gt;1</a:t>
                      </a:r>
                      <a:r>
                        <a:rPr lang="zh-TW" altLang="en-US" sz="1600" u="none" strike="noStrike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刪去</a:t>
                      </a:r>
                      <a:r>
                        <a:rPr lang="en-US" altLang="zh-TW" sz="1600" u="none" strike="noStrike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45</a:t>
                      </a:r>
                      <a:endParaRPr lang="en-US" altLang="zh-TW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u="none" strike="noStrike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1-&gt;5</a:t>
                      </a:r>
                      <a:r>
                        <a:rPr lang="zh-TW" altLang="en-US" sz="1600" u="none" strike="noStrike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刪去</a:t>
                      </a:r>
                      <a:r>
                        <a:rPr lang="en-US" altLang="zh-TW" sz="1600" u="none" strike="noStrike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45</a:t>
                      </a:r>
                      <a:endParaRPr lang="en-US" altLang="zh-TW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u="none" strike="noStrike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3</a:t>
                      </a:r>
                      <a:endParaRPr lang="en-US" altLang="zh-TW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u="none" strike="noStrike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5-&gt;1</a:t>
                      </a:r>
                      <a:r>
                        <a:rPr lang="zh-TW" altLang="en-US" sz="1600" u="none" strike="noStrike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刪去</a:t>
                      </a:r>
                      <a:r>
                        <a:rPr lang="en-US" altLang="zh-TW" sz="1600" u="none" strike="noStrike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45</a:t>
                      </a:r>
                      <a:endParaRPr lang="en-US" altLang="zh-TW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u="none" strike="noStrike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1-&gt;5</a:t>
                      </a:r>
                      <a:r>
                        <a:rPr lang="zh-TW" altLang="en-US" sz="1600" u="none" strike="noStrike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刪去</a:t>
                      </a:r>
                      <a:r>
                        <a:rPr lang="en-US" altLang="zh-TW" sz="1600" u="none" strike="noStrike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45</a:t>
                      </a:r>
                      <a:endParaRPr lang="en-US" altLang="zh-TW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u="none" strike="noStrike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3</a:t>
                      </a:r>
                      <a:endParaRPr lang="en-US" altLang="zh-TW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06481426"/>
                  </a:ext>
                </a:extLst>
              </a:tr>
              <a:tr h="322691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u="none" strike="noStrike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2015</a:t>
                      </a:r>
                      <a:endParaRPr lang="en-US" altLang="zh-TW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u="none" strike="noStrike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8.07</a:t>
                      </a:r>
                      <a:endParaRPr lang="en-US" altLang="zh-TW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u="none" strike="noStrike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1.64</a:t>
                      </a:r>
                      <a:endParaRPr lang="en-US" altLang="zh-TW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u="none" strike="noStrike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1.34</a:t>
                      </a:r>
                      <a:endParaRPr lang="en-US" altLang="zh-TW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u="none" strike="noStrike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3520</a:t>
                      </a:r>
                      <a:endParaRPr lang="en-US" altLang="zh-TW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u="none" strike="noStrike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2583</a:t>
                      </a:r>
                      <a:endParaRPr lang="en-US" altLang="zh-TW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u="none" strike="noStrike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28569</a:t>
                      </a:r>
                      <a:endParaRPr lang="en-US" altLang="zh-TW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43185312"/>
                  </a:ext>
                </a:extLst>
              </a:tr>
              <a:tr h="322691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u="none" strike="noStrike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2016</a:t>
                      </a:r>
                      <a:endParaRPr lang="en-US" altLang="zh-TW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u="none" strike="noStrike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8.83</a:t>
                      </a:r>
                      <a:endParaRPr lang="en-US" altLang="zh-TW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u="none" strike="noStrike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1.22</a:t>
                      </a:r>
                      <a:endParaRPr lang="en-US" altLang="zh-TW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u="none" strike="noStrike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5.32</a:t>
                      </a:r>
                      <a:endParaRPr lang="en-US" altLang="zh-TW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u="none" strike="noStrike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3514</a:t>
                      </a:r>
                      <a:endParaRPr lang="en-US" altLang="zh-TW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u="none" strike="noStrike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2466</a:t>
                      </a:r>
                      <a:endParaRPr lang="en-US" altLang="zh-TW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u="none" strike="noStrike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25038</a:t>
                      </a:r>
                      <a:endParaRPr lang="en-US" altLang="zh-TW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14309479"/>
                  </a:ext>
                </a:extLst>
              </a:tr>
              <a:tr h="322691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u="none" strike="noStrike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2017</a:t>
                      </a:r>
                      <a:endParaRPr lang="en-US" altLang="zh-TW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u="none" strike="noStrike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11.08</a:t>
                      </a:r>
                      <a:endParaRPr lang="en-US" altLang="zh-TW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u="none" strike="noStrike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4.29</a:t>
                      </a:r>
                      <a:endParaRPr lang="en-US" altLang="zh-TW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u="none" strike="noStrike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6.15</a:t>
                      </a:r>
                      <a:endParaRPr lang="en-US" altLang="zh-TW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u="none" strike="noStrike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2689</a:t>
                      </a:r>
                      <a:endParaRPr lang="en-US" altLang="zh-TW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u="none" strike="noStrike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1377</a:t>
                      </a:r>
                      <a:endParaRPr lang="en-US" altLang="zh-TW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u="none" strike="noStrike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17821</a:t>
                      </a:r>
                      <a:endParaRPr lang="en-US" altLang="zh-TW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09877541"/>
                  </a:ext>
                </a:extLst>
              </a:tr>
              <a:tr h="322691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u="none" strike="noStrike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2018</a:t>
                      </a:r>
                      <a:endParaRPr lang="en-US" altLang="zh-TW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u="none" strike="noStrike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3.91</a:t>
                      </a:r>
                      <a:endParaRPr lang="en-US" altLang="zh-TW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u="none" strike="noStrike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-0.11</a:t>
                      </a:r>
                      <a:endParaRPr lang="en-US" altLang="zh-TW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u="none" strike="noStrike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0.14</a:t>
                      </a:r>
                      <a:endParaRPr lang="en-US" altLang="zh-TW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u="none" strike="noStrike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2884</a:t>
                      </a:r>
                      <a:endParaRPr lang="en-US" altLang="zh-TW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u="none" strike="noStrike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1849</a:t>
                      </a:r>
                      <a:endParaRPr lang="en-US" altLang="zh-TW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u="none" strike="noStrike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20460</a:t>
                      </a:r>
                      <a:endParaRPr lang="en-US" altLang="zh-TW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6499657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20500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ED7EAE61-3ED6-E9D9-01AC-3018F4EA1F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Table4</a:t>
            </a:r>
            <a:endParaRPr lang="zh-TW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7" name="表格 6">
            <a:extLst>
              <a:ext uri="{FF2B5EF4-FFF2-40B4-BE49-F238E27FC236}">
                <a16:creationId xmlns:a16="http://schemas.microsoft.com/office/drawing/2014/main" id="{DF9ECFBA-8E23-FA7D-F319-17A8E901B4D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97671269"/>
              </p:ext>
            </p:extLst>
          </p:nvPr>
        </p:nvGraphicFramePr>
        <p:xfrm>
          <a:off x="1392843" y="1621605"/>
          <a:ext cx="9406313" cy="199829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17821">
                  <a:extLst>
                    <a:ext uri="{9D8B030D-6E8A-4147-A177-3AD203B41FA5}">
                      <a16:colId xmlns:a16="http://schemas.microsoft.com/office/drawing/2014/main" val="4281944693"/>
                    </a:ext>
                  </a:extLst>
                </a:gridCol>
                <a:gridCol w="1312869">
                  <a:extLst>
                    <a:ext uri="{9D8B030D-6E8A-4147-A177-3AD203B41FA5}">
                      <a16:colId xmlns:a16="http://schemas.microsoft.com/office/drawing/2014/main" val="3670967489"/>
                    </a:ext>
                  </a:extLst>
                </a:gridCol>
                <a:gridCol w="1312869">
                  <a:extLst>
                    <a:ext uri="{9D8B030D-6E8A-4147-A177-3AD203B41FA5}">
                      <a16:colId xmlns:a16="http://schemas.microsoft.com/office/drawing/2014/main" val="1190952362"/>
                    </a:ext>
                  </a:extLst>
                </a:gridCol>
                <a:gridCol w="725939">
                  <a:extLst>
                    <a:ext uri="{9D8B030D-6E8A-4147-A177-3AD203B41FA5}">
                      <a16:colId xmlns:a16="http://schemas.microsoft.com/office/drawing/2014/main" val="2144099161"/>
                    </a:ext>
                  </a:extLst>
                </a:gridCol>
                <a:gridCol w="895839">
                  <a:extLst>
                    <a:ext uri="{9D8B030D-6E8A-4147-A177-3AD203B41FA5}">
                      <a16:colId xmlns:a16="http://schemas.microsoft.com/office/drawing/2014/main" val="1622639717"/>
                    </a:ext>
                  </a:extLst>
                </a:gridCol>
                <a:gridCol w="617821">
                  <a:extLst>
                    <a:ext uri="{9D8B030D-6E8A-4147-A177-3AD203B41FA5}">
                      <a16:colId xmlns:a16="http://schemas.microsoft.com/office/drawing/2014/main" val="156173000"/>
                    </a:ext>
                  </a:extLst>
                </a:gridCol>
                <a:gridCol w="895839">
                  <a:extLst>
                    <a:ext uri="{9D8B030D-6E8A-4147-A177-3AD203B41FA5}">
                      <a16:colId xmlns:a16="http://schemas.microsoft.com/office/drawing/2014/main" val="3581281042"/>
                    </a:ext>
                  </a:extLst>
                </a:gridCol>
                <a:gridCol w="1513658">
                  <a:extLst>
                    <a:ext uri="{9D8B030D-6E8A-4147-A177-3AD203B41FA5}">
                      <a16:colId xmlns:a16="http://schemas.microsoft.com/office/drawing/2014/main" val="3913419226"/>
                    </a:ext>
                  </a:extLst>
                </a:gridCol>
                <a:gridCol w="1513658">
                  <a:extLst>
                    <a:ext uri="{9D8B030D-6E8A-4147-A177-3AD203B41FA5}">
                      <a16:colId xmlns:a16="http://schemas.microsoft.com/office/drawing/2014/main" val="693556930"/>
                    </a:ext>
                  </a:extLst>
                </a:gridCol>
              </a:tblGrid>
              <a:tr h="285470">
                <a:tc gridSpan="9"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Trading Performance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30753528"/>
                  </a:ext>
                </a:extLst>
              </a:tr>
              <a:tr h="285470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year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Avg. PNL per trade ($)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Win trades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MDD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70775473"/>
                  </a:ext>
                </a:extLst>
              </a:tr>
              <a:tr h="285470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No test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Test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No test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Test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No test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Test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01973415"/>
                  </a:ext>
                </a:extLst>
              </a:tr>
              <a:tr h="28547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u="none" strike="noStrike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2015</a:t>
                      </a:r>
                      <a:endParaRPr lang="en-US" altLang="zh-TW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u="none" strike="noStrike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0.18</a:t>
                      </a:r>
                      <a:endParaRPr lang="en-US" altLang="zh-TW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u="none" strike="noStrike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0.33</a:t>
                      </a:r>
                      <a:endParaRPr lang="en-US" altLang="zh-TW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u="none" strike="noStrike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31363</a:t>
                      </a:r>
                      <a:endParaRPr lang="en-US" altLang="zh-TW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u="none" strike="noStrike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83.92%</a:t>
                      </a:r>
                      <a:endParaRPr lang="en-US" altLang="zh-TW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u="none" strike="noStrike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3144</a:t>
                      </a:r>
                      <a:endParaRPr lang="en-US" altLang="zh-TW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u="none" strike="noStrike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89.32%</a:t>
                      </a:r>
                      <a:endParaRPr lang="en-US" altLang="zh-TW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u="none" strike="noStrike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1014.82</a:t>
                      </a:r>
                      <a:endParaRPr lang="en-US" altLang="zh-TW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u="none" strike="noStrike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49.52</a:t>
                      </a:r>
                      <a:endParaRPr lang="en-US" altLang="zh-TW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10545025"/>
                  </a:ext>
                </a:extLst>
              </a:tr>
              <a:tr h="28547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u="none" strike="noStrike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2016</a:t>
                      </a:r>
                      <a:endParaRPr lang="en-US" altLang="zh-TW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u="none" strike="noStrike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0.21</a:t>
                      </a:r>
                      <a:endParaRPr lang="en-US" altLang="zh-TW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u="none" strike="noStrike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0.35</a:t>
                      </a:r>
                      <a:endParaRPr lang="en-US" altLang="zh-TW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u="none" strike="noStrike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31452</a:t>
                      </a:r>
                      <a:endParaRPr lang="en-US" altLang="zh-TW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u="none" strike="noStrike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85.78%</a:t>
                      </a:r>
                      <a:endParaRPr lang="en-US" altLang="zh-TW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u="none" strike="noStrike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3216</a:t>
                      </a:r>
                      <a:endParaRPr lang="en-US" altLang="zh-TW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u="none" strike="noStrike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91.52%</a:t>
                      </a:r>
                      <a:endParaRPr lang="en-US" altLang="zh-TW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u="none" strike="noStrike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1575.58</a:t>
                      </a:r>
                      <a:endParaRPr lang="en-US" altLang="zh-TW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u="none" strike="noStrike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45.93</a:t>
                      </a:r>
                      <a:endParaRPr lang="en-US" altLang="zh-TW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7543985"/>
                  </a:ext>
                </a:extLst>
              </a:tr>
              <a:tr h="28547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u="none" strike="noStrike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2017</a:t>
                      </a:r>
                      <a:endParaRPr lang="en-US" altLang="zh-TW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u="none" strike="noStrike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0.43</a:t>
                      </a:r>
                      <a:endParaRPr lang="en-US" altLang="zh-TW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u="none" strike="noStrike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0.53</a:t>
                      </a:r>
                      <a:endParaRPr lang="en-US" altLang="zh-TW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u="none" strike="noStrike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26831</a:t>
                      </a:r>
                      <a:endParaRPr lang="en-US" altLang="zh-TW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u="none" strike="noStrike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85.94%</a:t>
                      </a:r>
                      <a:endParaRPr lang="en-US" altLang="zh-TW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u="none" strike="noStrike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2437</a:t>
                      </a:r>
                      <a:endParaRPr lang="en-US" altLang="zh-TW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u="none" strike="noStrike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90.63%</a:t>
                      </a:r>
                      <a:endParaRPr lang="en-US" altLang="zh-TW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u="none" strike="noStrike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516.05</a:t>
                      </a:r>
                      <a:endParaRPr lang="en-US" altLang="zh-TW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u="none" strike="noStrike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39.98</a:t>
                      </a:r>
                      <a:endParaRPr lang="en-US" altLang="zh-TW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38329206"/>
                  </a:ext>
                </a:extLst>
              </a:tr>
              <a:tr h="285470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u="none" strike="noStrike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2018</a:t>
                      </a:r>
                      <a:endParaRPr lang="en-US" altLang="zh-TW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u="none" strike="noStrike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0.31</a:t>
                      </a:r>
                      <a:endParaRPr lang="en-US" altLang="zh-TW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u="none" strike="noStrike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0.47</a:t>
                      </a:r>
                      <a:endParaRPr lang="en-US" altLang="zh-TW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u="none" strike="noStrike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27388</a:t>
                      </a:r>
                      <a:endParaRPr lang="en-US" altLang="zh-TW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u="none" strike="noStrike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83.40%</a:t>
                      </a:r>
                      <a:endParaRPr lang="en-US" altLang="zh-TW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u="none" strike="noStrike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2559</a:t>
                      </a:r>
                      <a:endParaRPr lang="en-US" altLang="zh-TW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u="none" strike="noStrike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88.73%</a:t>
                      </a:r>
                      <a:endParaRPr lang="en-US" altLang="zh-TW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u="none" strike="noStrike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1350.15</a:t>
                      </a:r>
                      <a:endParaRPr lang="en-US" altLang="zh-TW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u="none" strike="noStrike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174.71</a:t>
                      </a:r>
                      <a:endParaRPr lang="en-US" altLang="zh-TW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41931736"/>
                  </a:ext>
                </a:extLst>
              </a:tr>
            </a:tbl>
          </a:graphicData>
        </a:graphic>
      </p:graphicFrame>
      <p:graphicFrame>
        <p:nvGraphicFramePr>
          <p:cNvPr id="8" name="表格 7">
            <a:extLst>
              <a:ext uri="{FF2B5EF4-FFF2-40B4-BE49-F238E27FC236}">
                <a16:creationId xmlns:a16="http://schemas.microsoft.com/office/drawing/2014/main" id="{783A2330-7D2C-1FC1-A838-ED8E8622827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14028414"/>
              </p:ext>
            </p:extLst>
          </p:nvPr>
        </p:nvGraphicFramePr>
        <p:xfrm>
          <a:off x="2515451" y="4013548"/>
          <a:ext cx="7161098" cy="220601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60555">
                  <a:extLst>
                    <a:ext uri="{9D8B030D-6E8A-4147-A177-3AD203B41FA5}">
                      <a16:colId xmlns:a16="http://schemas.microsoft.com/office/drawing/2014/main" val="2046597851"/>
                    </a:ext>
                  </a:extLst>
                </a:gridCol>
                <a:gridCol w="1739837">
                  <a:extLst>
                    <a:ext uri="{9D8B030D-6E8A-4147-A177-3AD203B41FA5}">
                      <a16:colId xmlns:a16="http://schemas.microsoft.com/office/drawing/2014/main" val="3705481211"/>
                    </a:ext>
                  </a:extLst>
                </a:gridCol>
                <a:gridCol w="1524264">
                  <a:extLst>
                    <a:ext uri="{9D8B030D-6E8A-4147-A177-3AD203B41FA5}">
                      <a16:colId xmlns:a16="http://schemas.microsoft.com/office/drawing/2014/main" val="155630566"/>
                    </a:ext>
                  </a:extLst>
                </a:gridCol>
                <a:gridCol w="1719030">
                  <a:extLst>
                    <a:ext uri="{9D8B030D-6E8A-4147-A177-3AD203B41FA5}">
                      <a16:colId xmlns:a16="http://schemas.microsoft.com/office/drawing/2014/main" val="4005428301"/>
                    </a:ext>
                  </a:extLst>
                </a:gridCol>
                <a:gridCol w="1617412">
                  <a:extLst>
                    <a:ext uri="{9D8B030D-6E8A-4147-A177-3AD203B41FA5}">
                      <a16:colId xmlns:a16="http://schemas.microsoft.com/office/drawing/2014/main" val="102719227"/>
                    </a:ext>
                  </a:extLst>
                </a:gridCol>
              </a:tblGrid>
              <a:tr h="220746"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Trading Performance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23592504"/>
                  </a:ext>
                </a:extLst>
              </a:tr>
              <a:tr h="220746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year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Sharpe ratio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Total trades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48780247"/>
                  </a:ext>
                </a:extLst>
              </a:tr>
              <a:tr h="220746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No test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Test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No test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Test</a:t>
                      </a:r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27423874"/>
                  </a:ext>
                </a:extLst>
              </a:tr>
              <a:tr h="362909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u="none" strike="noStrike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2015</a:t>
                      </a:r>
                      <a:endParaRPr lang="en-US" altLang="zh-TW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u="none" strike="noStrike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5.59</a:t>
                      </a:r>
                      <a:endParaRPr lang="en-US" altLang="zh-TW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u="none" strike="noStrike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8.07</a:t>
                      </a:r>
                      <a:endParaRPr lang="en-US" altLang="zh-TW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u="none" strike="noStrike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37371</a:t>
                      </a:r>
                      <a:endParaRPr lang="en-US" altLang="zh-TW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u="none" strike="noStrike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3520</a:t>
                      </a:r>
                      <a:endParaRPr lang="en-US" altLang="zh-TW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46455444"/>
                  </a:ext>
                </a:extLst>
              </a:tr>
              <a:tr h="362909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u="none" strike="noStrike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2016</a:t>
                      </a:r>
                      <a:endParaRPr lang="en-US" altLang="zh-TW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u="none" strike="noStrike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4.10</a:t>
                      </a:r>
                      <a:endParaRPr lang="en-US" altLang="zh-TW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u="none" strike="noStrike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8.83</a:t>
                      </a:r>
                      <a:endParaRPr lang="en-US" altLang="zh-TW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u="none" strike="noStrike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36666</a:t>
                      </a:r>
                      <a:endParaRPr lang="en-US" altLang="zh-TW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u="none" strike="noStrike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3514</a:t>
                      </a:r>
                      <a:endParaRPr lang="en-US" altLang="zh-TW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95562533"/>
                  </a:ext>
                </a:extLst>
              </a:tr>
              <a:tr h="362909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u="none" strike="noStrike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2017</a:t>
                      </a:r>
                      <a:endParaRPr lang="en-US" altLang="zh-TW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u="none" strike="noStrike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11.61</a:t>
                      </a:r>
                      <a:endParaRPr lang="en-US" altLang="zh-TW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u="none" strike="noStrike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11.08</a:t>
                      </a:r>
                      <a:endParaRPr lang="en-US" altLang="zh-TW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u="none" strike="noStrike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31221</a:t>
                      </a:r>
                      <a:endParaRPr lang="en-US" altLang="zh-TW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u="none" strike="noStrike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2689</a:t>
                      </a:r>
                      <a:endParaRPr lang="en-US" altLang="zh-TW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44863961"/>
                  </a:ext>
                </a:extLst>
              </a:tr>
              <a:tr h="362909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u="none" strike="noStrike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2018</a:t>
                      </a:r>
                      <a:endParaRPr lang="en-US" altLang="zh-TW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u="none" strike="noStrike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4.93</a:t>
                      </a:r>
                      <a:endParaRPr lang="en-US" altLang="zh-TW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u="none" strike="noStrike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3.91</a:t>
                      </a:r>
                      <a:endParaRPr lang="en-US" altLang="zh-TW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u="none" strike="noStrike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32840</a:t>
                      </a:r>
                      <a:endParaRPr lang="en-US" altLang="zh-TW" sz="16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zh-TW" sz="1600" u="none" strike="noStrike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2884</a:t>
                      </a:r>
                      <a:endParaRPr lang="en-US" altLang="zh-TW" sz="16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8873781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439627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220</TotalTime>
  <Words>422</Words>
  <Application>Microsoft Office PowerPoint</Application>
  <PresentationFormat>寬螢幕</PresentationFormat>
  <Paragraphs>279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0" baseType="lpstr">
      <vt:lpstr>標楷體</vt:lpstr>
      <vt:lpstr>Arial</vt:lpstr>
      <vt:lpstr>Calibri</vt:lpstr>
      <vt:lpstr>Calibri Light</vt:lpstr>
      <vt:lpstr>Times New Roman</vt:lpstr>
      <vt:lpstr>Office 佈景主題</vt:lpstr>
      <vt:lpstr>20230529進度報告</vt:lpstr>
      <vt:lpstr>Table1</vt:lpstr>
      <vt:lpstr>Table2</vt:lpstr>
      <vt:lpstr>Table4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20230521進度報告</dc:title>
  <dc:creator>竣瑜 游</dc:creator>
  <cp:lastModifiedBy>竣瑜 游</cp:lastModifiedBy>
  <cp:revision>7</cp:revision>
  <dcterms:created xsi:type="dcterms:W3CDTF">2023-05-29T10:51:33Z</dcterms:created>
  <dcterms:modified xsi:type="dcterms:W3CDTF">2023-05-29T14:31:42Z</dcterms:modified>
</cp:coreProperties>
</file>