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ldGvYm88fYgIFq3YTqlkscb9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根據多維歌薩諾夫定理，定理5.4.2，可以利用N(t)的波動率向量變換測度。</a:t>
            </a:r>
            <a:endParaRPr/>
          </a:p>
        </p:txBody>
      </p:sp>
      <p:sp>
        <p:nvSpPr>
          <p:cNvPr id="272" name="Google Shape;2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任何隨機變量的期望值都可由以下公式進行計算</a:t>
            </a:r>
            <a:endParaRPr/>
          </a:p>
        </p:txBody>
      </p:sp>
      <p:sp>
        <p:nvSpPr>
          <p:cNvPr id="313" name="Google Shape;31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資産的價值可以通過某一基準資産作爲計價單位來衡量。通常采用某國的貨幣作爲計價單位，也可以將計價單位變換爲其他國家的貨幣。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本章我們采取5.4節的多維市場模型框架。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我們的模型定義在概率空間上的d維布朗運動。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各維度的布朗運動相互獨立。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Filtration 由布朗運動的向量生成。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存在一個利率過程R（t），由此可以産生貨幣市場賬戶，在時刻t其每一份的價格爲M（t）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M(t)是投資者在期初投入一單位資金後，按照即期利率連續計息，在t時刻所擁有的資金。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根據多維歌薩諾夫定理，定理5.4.2，可以利用N(t)的波動率向量變換測度。</a:t>
            </a:r>
            <a:endParaRPr/>
          </a:p>
        </p:txBody>
      </p:sp>
      <p:sp>
        <p:nvSpPr>
          <p:cNvPr id="359" name="Google Shape;35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本章模型假設，有m個原生資産，每個資産的價格滿足方程5.4.6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假設存在唯一的風險中性測度P，即存在唯一的d維過程，滿足風險的市場價格等式5.4.18。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風險中性測度可以通過多維歌薩諾夫定理5.4.1構造。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在風險中性測度下，有布朗運動兩兩獨立。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根據定理5.4.9 資産定價第二基本定理，市場是完全的，任何衍生性證券都可通過原生資産和貨幣市場賬戶的交易進行對沖。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在風險中立機率測度下，貼現資産的價格是martingale，因此任何資産的貼現價值過程都是martingale。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于是，風險中性測度P以下述方式與貨幣市場賬戶價格M相聯繫：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如果以貨幣市場賬戶作爲計價單位，則第i中資産的價格爲等式，也就是說，第i種資産的價值相當于DS份貨幣市場賬戶。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以貨幣市場賬戶作爲計價單位，第i種資産的價格過程在風險中性測度下是martingale。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我們稱測度P關于貨幣市場賬戶計價單位是風險中性的。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當計價單位改變後，資産的價格過程在P下不再是martingale。爲了保持風險中性，我們在變換計價單位時，也要變化風險中性測度。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本章主要對此詳細討論，幷給出其應用。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原則上，我們可以采用任何具有正價值的資産作爲計價單位，其他資産的價格都以該計價單位來計量；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于此相聯繫，將有一個風險中性測度，在作這一聯繫時，我們總是選取無紅利支付的資産作爲計價單位。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特別是P是與本國貨幣市場賬戶，而不是本國貨幣相聯繫的風險中性測度。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貨幣是支付紅利的資産，因爲它可以投資于貨幣市場。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在我們的模型中，一份貨幣市場賬戶的價值會增長，但不會支付紅利。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本國貨幣市場賬戶與其相聯繫的風險中性測度記爲P。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作爲計價單位的資産可以是9.1.1給出的原生資産之一，或是衍生性資産。無論那哪種資産，都有以下定理給出的隨機表示。</a:t>
            </a:r>
            <a:endParaRPr/>
          </a:p>
        </p:txBody>
      </p:sp>
      <p:sp>
        <p:nvSpPr>
          <p:cNvPr id="134" name="Google Shape;1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定理：資産的隨機表示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N爲無紅利支付資産，無論是原生資産或衍生資産，他有嚴格爲正的價格過程。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那麽存在波動率向量如下，使得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在風險中性測度下，任何資産的平均回報等于利率。資産的風險中性回報完全由其波動率向量過程刻畫-因爲初始條件對回報沒有影響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CN"/>
              <a:t>在風險中性測度下，任何資産的平均回報等于利率。資産的風險中性回報完全由其波動率向量過程刻畫-因爲初始條件對回報沒有影響</a:t>
            </a:r>
            <a:endParaRPr/>
          </a:p>
        </p:txBody>
      </p:sp>
      <p:sp>
        <p:nvSpPr>
          <p:cNvPr id="155" name="Google Shape;15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證明：在風險中性測度下，貼現價格過程DN是一個martingale。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對于原生資産，這是風險中性測度的構造使然，對于衍生性資産，這是風險中性定價公式的結論。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根據定理5.4.2，martingale表示定理，存在某個適應的d維過程，使得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由于N嚴格爲正，則可定義以下向量過程</a:t>
            </a:r>
            <a:endParaRPr/>
          </a:p>
        </p:txBody>
      </p:sp>
      <p:sp>
        <p:nvSpPr>
          <p:cNvPr id="163" name="Google Shape;16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Martingale 表示定理，多維情形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martingale representation ，multiple dimensions</a:t>
            </a:r>
            <a:endParaRPr/>
          </a:p>
        </p:txBody>
      </p:sp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1" Type="http://schemas.openxmlformats.org/officeDocument/2006/relationships/image" Target="../media/image57.png"/><Relationship Id="rId10" Type="http://schemas.openxmlformats.org/officeDocument/2006/relationships/image" Target="../media/image34.png"/><Relationship Id="rId12" Type="http://schemas.openxmlformats.org/officeDocument/2006/relationships/image" Target="../media/image43.png"/><Relationship Id="rId9" Type="http://schemas.openxmlformats.org/officeDocument/2006/relationships/image" Target="../media/image39.png"/><Relationship Id="rId5" Type="http://schemas.openxmlformats.org/officeDocument/2006/relationships/image" Target="../media/image20.png"/><Relationship Id="rId6" Type="http://schemas.openxmlformats.org/officeDocument/2006/relationships/image" Target="../media/image32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58.png"/><Relationship Id="rId7" Type="http://schemas.openxmlformats.org/officeDocument/2006/relationships/image" Target="../media/image89.png"/><Relationship Id="rId8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71.png"/><Relationship Id="rId10" Type="http://schemas.openxmlformats.org/officeDocument/2006/relationships/image" Target="../media/image73.png"/><Relationship Id="rId9" Type="http://schemas.openxmlformats.org/officeDocument/2006/relationships/image" Target="../media/image82.png"/><Relationship Id="rId5" Type="http://schemas.openxmlformats.org/officeDocument/2006/relationships/image" Target="../media/image50.png"/><Relationship Id="rId6" Type="http://schemas.openxmlformats.org/officeDocument/2006/relationships/image" Target="../media/image63.png"/><Relationship Id="rId7" Type="http://schemas.openxmlformats.org/officeDocument/2006/relationships/image" Target="../media/image51.png"/><Relationship Id="rId8" Type="http://schemas.openxmlformats.org/officeDocument/2006/relationships/image" Target="../media/image6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Relationship Id="rId5" Type="http://schemas.openxmlformats.org/officeDocument/2006/relationships/image" Target="../media/image7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68.png"/><Relationship Id="rId5" Type="http://schemas.openxmlformats.org/officeDocument/2006/relationships/image" Target="../media/image65.png"/><Relationship Id="rId6" Type="http://schemas.openxmlformats.org/officeDocument/2006/relationships/image" Target="../media/image54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0.png"/><Relationship Id="rId4" Type="http://schemas.openxmlformats.org/officeDocument/2006/relationships/image" Target="../media/image62.png"/><Relationship Id="rId5" Type="http://schemas.openxmlformats.org/officeDocument/2006/relationships/image" Target="../media/image78.png"/><Relationship Id="rId6" Type="http://schemas.openxmlformats.org/officeDocument/2006/relationships/image" Target="../media/image59.png"/><Relationship Id="rId7" Type="http://schemas.openxmlformats.org/officeDocument/2006/relationships/image" Target="../media/image77.png"/><Relationship Id="rId8" Type="http://schemas.openxmlformats.org/officeDocument/2006/relationships/image" Target="../media/image6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5.png"/><Relationship Id="rId4" Type="http://schemas.openxmlformats.org/officeDocument/2006/relationships/image" Target="../media/image65.png"/><Relationship Id="rId10" Type="http://schemas.openxmlformats.org/officeDocument/2006/relationships/image" Target="../media/image90.png"/><Relationship Id="rId9" Type="http://schemas.openxmlformats.org/officeDocument/2006/relationships/image" Target="../media/image81.png"/><Relationship Id="rId5" Type="http://schemas.openxmlformats.org/officeDocument/2006/relationships/image" Target="../media/image60.png"/><Relationship Id="rId6" Type="http://schemas.openxmlformats.org/officeDocument/2006/relationships/image" Target="../media/image62.png"/><Relationship Id="rId7" Type="http://schemas.openxmlformats.org/officeDocument/2006/relationships/image" Target="../media/image78.png"/><Relationship Id="rId8" Type="http://schemas.openxmlformats.org/officeDocument/2006/relationships/image" Target="../media/image8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4.png"/><Relationship Id="rId4" Type="http://schemas.openxmlformats.org/officeDocument/2006/relationships/image" Target="../media/image8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0.png"/><Relationship Id="rId4" Type="http://schemas.openxmlformats.org/officeDocument/2006/relationships/image" Target="../media/image7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69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6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49.png"/><Relationship Id="rId6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406838" y="2894661"/>
            <a:ext cx="333282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計價單位變換     報告人：何維</a:t>
            </a:r>
            <a:endParaRPr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00026" y="2323564"/>
            <a:ext cx="21594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9 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239" y="2247042"/>
            <a:ext cx="4019048" cy="64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807" y="857571"/>
            <a:ext cx="7310793" cy="5529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435731" y="162765"/>
            <a:ext cx="8543169" cy="49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由（9.2.2）式推導至（9.2.3）式：證明（9.2.2）式的解爲（9.2.3）式</a:t>
            </a:r>
            <a:endParaRPr b="1" sz="2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4809" y="5403377"/>
            <a:ext cx="1749191" cy="98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47471" l="0" r="0" t="0"/>
          <a:stretch/>
        </p:blipFill>
        <p:spPr>
          <a:xfrm>
            <a:off x="538666" y="486143"/>
            <a:ext cx="8066667" cy="154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737431"/>
            <a:ext cx="791605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6182269" y="4216403"/>
            <a:ext cx="33173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代入d(X(t))， d</a:t>
            </a:r>
            <a:r>
              <a:rPr baseline="30000"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(X(t))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4426" y="2085141"/>
            <a:ext cx="3571280" cy="5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6773" y="2032000"/>
            <a:ext cx="3571279" cy="70442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 txBox="1"/>
          <p:nvPr/>
        </p:nvSpPr>
        <p:spPr>
          <a:xfrm>
            <a:off x="658856" y="2130425"/>
            <a:ext cx="33173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5171303" y="1579252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（详细过程如下）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719633" y="417600"/>
            <a:ext cx="7933333" cy="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0534" y="1425208"/>
            <a:ext cx="4609524" cy="7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1089569" y="1573256"/>
            <a:ext cx="6759031" cy="1895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根據定義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 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即指：滿足                                                             的解爲 </a:t>
            </a:r>
            <a:endParaRPr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6352" y="2287542"/>
            <a:ext cx="1638095" cy="44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49728" y="2338342"/>
            <a:ext cx="1257143" cy="44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9299" y="2347866"/>
            <a:ext cx="2409524" cy="4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 rotWithShape="1">
          <a:blip r:embed="rId8">
            <a:alphaModFix/>
          </a:blip>
          <a:srcRect b="0" l="0" r="46582" t="0"/>
          <a:stretch/>
        </p:blipFill>
        <p:spPr>
          <a:xfrm>
            <a:off x="2942603" y="3754168"/>
            <a:ext cx="4136057" cy="5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1089569" y="3834387"/>
            <a:ext cx="2021931" cy="1156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根據（9.2.2）式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則有 </a:t>
            </a:r>
            <a:endParaRPr/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8929" y="3059167"/>
            <a:ext cx="1257143" cy="44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8500" y="3068691"/>
            <a:ext cx="2409524" cy="4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2195" y="3033336"/>
            <a:ext cx="1638095" cy="44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46195" y="4571020"/>
            <a:ext cx="1323810" cy="4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22884" y="4644038"/>
            <a:ext cx="771429" cy="37142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2277341" y="3089653"/>
            <a:ext cx="845543" cy="417133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2942603" y="3839918"/>
            <a:ext cx="1324597" cy="417133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3530515" y="3088692"/>
            <a:ext cx="765714" cy="417133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4567900" y="3835710"/>
            <a:ext cx="947527" cy="417133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98402" y="4576160"/>
            <a:ext cx="971429" cy="4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/>
        </p:nvSpPr>
        <p:spPr>
          <a:xfrm>
            <a:off x="5375874" y="4573051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代入X(t) </a:t>
            </a:r>
            <a:endParaRPr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5208" y="5284284"/>
            <a:ext cx="6352381" cy="6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512728" y="1320800"/>
            <a:ext cx="8118543" cy="48133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7100583" y="707906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課本沒有推導過程</a:t>
            </a:r>
            <a:endParaRPr/>
          </a:p>
        </p:txBody>
      </p:sp>
      <p:cxnSp>
        <p:nvCxnSpPr>
          <p:cNvPr id="228" name="Google Shape;228;p12"/>
          <p:cNvCxnSpPr/>
          <p:nvPr/>
        </p:nvCxnSpPr>
        <p:spPr>
          <a:xfrm>
            <a:off x="2942603" y="3595255"/>
            <a:ext cx="607125" cy="158913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9" name="Google Shape;229;p12"/>
          <p:cNvCxnSpPr/>
          <p:nvPr/>
        </p:nvCxnSpPr>
        <p:spPr>
          <a:xfrm>
            <a:off x="4178299" y="3560571"/>
            <a:ext cx="607125" cy="158913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43" y="838238"/>
            <a:ext cx="7885714" cy="6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435731" y="162765"/>
            <a:ext cx="8543169" cy="49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由（9.2.3）式推導至（9.2.4）式</a:t>
            </a:r>
            <a:endParaRPr b="1" sz="2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5394869" y="1029571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課本沒有推導過程</a:t>
            </a:r>
            <a:endParaRPr/>
          </a:p>
        </p:txBody>
      </p:sp>
      <p:pic>
        <p:nvPicPr>
          <p:cNvPr id="237" name="Google Shape;2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9276" y="1639095"/>
            <a:ext cx="3019048" cy="7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/>
        </p:nvSpPr>
        <p:spPr>
          <a:xfrm>
            <a:off x="1180245" y="1778795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</a:t>
            </a:r>
            <a:endParaRPr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857" y="2384414"/>
            <a:ext cx="7514286" cy="6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3"/>
          <p:cNvSpPr txBox="1"/>
          <p:nvPr/>
        </p:nvSpPr>
        <p:spPr>
          <a:xfrm>
            <a:off x="837345" y="3270196"/>
            <a:ext cx="403945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將等式左右兩邊同時除以D(t)，即同時乘以</a:t>
            </a:r>
            <a:endParaRPr/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6800" y="3267080"/>
            <a:ext cx="1181100" cy="53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5">
            <a:alphaModFix/>
          </a:blip>
          <a:srcRect b="-1" l="0" r="17148" t="-12087"/>
          <a:stretch/>
        </p:blipFill>
        <p:spPr>
          <a:xfrm>
            <a:off x="1191071" y="3844148"/>
            <a:ext cx="6225729" cy="7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2919" y="4529062"/>
            <a:ext cx="504762" cy="352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13"/>
          <p:cNvCxnSpPr/>
          <p:nvPr/>
        </p:nvCxnSpPr>
        <p:spPr>
          <a:xfrm>
            <a:off x="1279971" y="4478283"/>
            <a:ext cx="1094929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5" name="Google Shape;24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6800" y="4040133"/>
            <a:ext cx="1162561" cy="53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2919" y="5141432"/>
            <a:ext cx="7066667" cy="9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 txBox="1"/>
          <p:nvPr/>
        </p:nvSpPr>
        <p:spPr>
          <a:xfrm>
            <a:off x="900845" y="5152623"/>
            <a:ext cx="403945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即：</a:t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12728" y="1612900"/>
            <a:ext cx="8118543" cy="48133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Google Shape;249;p13"/>
          <p:cNvCxnSpPr/>
          <p:nvPr/>
        </p:nvCxnSpPr>
        <p:spPr>
          <a:xfrm flipH="1">
            <a:off x="6307282" y="4547913"/>
            <a:ext cx="1607650" cy="697187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/>
          <p:nvPr/>
        </p:nvSpPr>
        <p:spPr>
          <a:xfrm>
            <a:off x="435731" y="162765"/>
            <a:ext cx="8543169" cy="49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由（9.2.4）式推導至（9.2.1）式</a:t>
            </a:r>
            <a:endParaRPr b="1" sz="2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666" y="899632"/>
            <a:ext cx="7066667" cy="9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666" y="2055214"/>
            <a:ext cx="4244534" cy="5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868" y="2763009"/>
            <a:ext cx="3695700" cy="591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4"/>
          <p:cNvSpPr txBox="1"/>
          <p:nvPr/>
        </p:nvSpPr>
        <p:spPr>
          <a:xfrm>
            <a:off x="667860" y="2069674"/>
            <a:ext cx="403945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且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59" name="Google Shape;259;p14"/>
          <p:cNvGrpSpPr/>
          <p:nvPr/>
        </p:nvGrpSpPr>
        <p:grpSpPr>
          <a:xfrm>
            <a:off x="2854767" y="3634509"/>
            <a:ext cx="4580989" cy="774108"/>
            <a:chOff x="1305367" y="2908893"/>
            <a:chExt cx="4580989" cy="774108"/>
          </a:xfrm>
        </p:grpSpPr>
        <p:pic>
          <p:nvPicPr>
            <p:cNvPr id="260" name="Google Shape;260;p14"/>
            <p:cNvPicPr preferRelativeResize="0"/>
            <p:nvPr/>
          </p:nvPicPr>
          <p:blipFill rotWithShape="1">
            <a:blip r:embed="rId3">
              <a:alphaModFix/>
            </a:blip>
            <a:srcRect b="18719" l="0" r="71566" t="0"/>
            <a:stretch/>
          </p:blipFill>
          <p:spPr>
            <a:xfrm>
              <a:off x="1305367" y="2908893"/>
              <a:ext cx="2009334" cy="774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12168" y="3051585"/>
              <a:ext cx="580952" cy="371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74686" y="2908893"/>
              <a:ext cx="1168813" cy="710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43499" y="2948328"/>
              <a:ext cx="742857" cy="695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4"/>
          <p:cNvSpPr txBox="1"/>
          <p:nvPr/>
        </p:nvSpPr>
        <p:spPr>
          <a:xfrm>
            <a:off x="667860" y="3710602"/>
            <a:ext cx="403945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則可將（9.2.4）寫爲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667860" y="4336309"/>
            <a:ext cx="403945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 ito-Doeblin formula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40501" y="2686149"/>
            <a:ext cx="3575615" cy="7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55133" y="4962016"/>
            <a:ext cx="7412869" cy="164192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4"/>
          <p:cNvSpPr/>
          <p:nvPr/>
        </p:nvSpPr>
        <p:spPr>
          <a:xfrm>
            <a:off x="512728" y="787401"/>
            <a:ext cx="8118543" cy="5907834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047" y="451019"/>
            <a:ext cx="8161905" cy="27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/>
          <p:nvPr/>
        </p:nvSpPr>
        <p:spPr>
          <a:xfrm>
            <a:off x="673100" y="3162300"/>
            <a:ext cx="7573550" cy="3603117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4">
            <a:alphaModFix/>
          </a:blip>
          <a:srcRect b="28188" l="0" r="0" t="0"/>
          <a:stretch/>
        </p:blipFill>
        <p:spPr>
          <a:xfrm>
            <a:off x="897350" y="3242005"/>
            <a:ext cx="6875050" cy="22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/>
          <p:cNvPicPr preferRelativeResize="0"/>
          <p:nvPr/>
        </p:nvPicPr>
        <p:blipFill rotWithShape="1">
          <a:blip r:embed="rId5">
            <a:alphaModFix/>
          </a:blip>
          <a:srcRect b="0" l="0" r="0" t="70349"/>
          <a:stretch/>
        </p:blipFill>
        <p:spPr>
          <a:xfrm>
            <a:off x="897350" y="5389947"/>
            <a:ext cx="7160800" cy="1236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/>
          <p:cNvPicPr preferRelativeResize="0"/>
          <p:nvPr/>
        </p:nvPicPr>
        <p:blipFill rotWithShape="1">
          <a:blip r:embed="rId3">
            <a:alphaModFix/>
          </a:blip>
          <a:srcRect b="3528" l="0" r="0" t="0"/>
          <a:stretch/>
        </p:blipFill>
        <p:spPr>
          <a:xfrm>
            <a:off x="610095" y="984329"/>
            <a:ext cx="8009524" cy="121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 b="17378" l="0" r="0" t="0"/>
          <a:stretch/>
        </p:blipFill>
        <p:spPr>
          <a:xfrm>
            <a:off x="524381" y="349305"/>
            <a:ext cx="8095238" cy="72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6014" y="2446662"/>
            <a:ext cx="7333333" cy="6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6"/>
          <p:cNvSpPr txBox="1"/>
          <p:nvPr/>
        </p:nvSpPr>
        <p:spPr>
          <a:xfrm>
            <a:off x="470395" y="2513424"/>
            <a:ext cx="67619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</a:t>
            </a:r>
            <a:endParaRPr/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6">
            <a:alphaModFix/>
          </a:blip>
          <a:srcRect b="26397" l="11442" r="0" t="30208"/>
          <a:stretch/>
        </p:blipFill>
        <p:spPr>
          <a:xfrm>
            <a:off x="1437236" y="4605515"/>
            <a:ext cx="6662243" cy="146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6"/>
          <p:cNvGrpSpPr/>
          <p:nvPr/>
        </p:nvGrpSpPr>
        <p:grpSpPr>
          <a:xfrm>
            <a:off x="470395" y="3821238"/>
            <a:ext cx="2475593" cy="767969"/>
            <a:chOff x="1321707" y="4524316"/>
            <a:chExt cx="2475593" cy="767969"/>
          </a:xfrm>
        </p:grpSpPr>
        <p:sp>
          <p:nvSpPr>
            <p:cNvPr id="289" name="Google Shape;289;p16"/>
            <p:cNvSpPr txBox="1"/>
            <p:nvPr/>
          </p:nvSpPr>
          <p:spPr>
            <a:xfrm>
              <a:off x="1321707" y="4744801"/>
              <a:ext cx="2475593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把            換成  </a:t>
              </a:r>
              <a:r>
                <a:rPr b="1" lang="zh-CN" sz="1600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-</a:t>
              </a:r>
              <a:endParaRPr b="1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290" name="Google Shape;290;p16"/>
            <p:cNvPicPr preferRelativeResize="0"/>
            <p:nvPr/>
          </p:nvPicPr>
          <p:blipFill rotWithShape="1">
            <a:blip r:embed="rId6">
              <a:alphaModFix/>
            </a:blip>
            <a:srcRect b="51752" l="38292" r="54138" t="26734"/>
            <a:stretch/>
          </p:blipFill>
          <p:spPr>
            <a:xfrm>
              <a:off x="1686615" y="4524316"/>
              <a:ext cx="546101" cy="695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6"/>
            <p:cNvPicPr preferRelativeResize="0"/>
            <p:nvPr/>
          </p:nvPicPr>
          <p:blipFill rotWithShape="1">
            <a:blip r:embed="rId5">
              <a:alphaModFix/>
            </a:blip>
            <a:srcRect b="11348" l="36406" r="56146" t="-11349"/>
            <a:stretch/>
          </p:blipFill>
          <p:spPr>
            <a:xfrm>
              <a:off x="2946853" y="4597047"/>
              <a:ext cx="546102" cy="695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" name="Google Shape;292;p16"/>
          <p:cNvGrpSpPr/>
          <p:nvPr/>
        </p:nvGrpSpPr>
        <p:grpSpPr>
          <a:xfrm>
            <a:off x="968513" y="3142131"/>
            <a:ext cx="5812745" cy="877801"/>
            <a:chOff x="1400313" y="4408956"/>
            <a:chExt cx="5812745" cy="877801"/>
          </a:xfrm>
        </p:grpSpPr>
        <p:pic>
          <p:nvPicPr>
            <p:cNvPr id="293" name="Google Shape;293;p16"/>
            <p:cNvPicPr preferRelativeResize="0"/>
            <p:nvPr/>
          </p:nvPicPr>
          <p:blipFill rotWithShape="1">
            <a:blip r:embed="rId5">
              <a:alphaModFix/>
            </a:blip>
            <a:srcRect b="2806" l="23854" r="16745" t="0"/>
            <a:stretch/>
          </p:blipFill>
          <p:spPr>
            <a:xfrm>
              <a:off x="2856958" y="4580530"/>
              <a:ext cx="4356100" cy="6757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4" name="Google Shape;294;p16"/>
            <p:cNvGrpSpPr/>
            <p:nvPr/>
          </p:nvGrpSpPr>
          <p:grpSpPr>
            <a:xfrm>
              <a:off x="1400313" y="4408956"/>
              <a:ext cx="1094929" cy="877801"/>
              <a:chOff x="1400313" y="4408956"/>
              <a:chExt cx="1094929" cy="877801"/>
            </a:xfrm>
          </p:grpSpPr>
          <p:pic>
            <p:nvPicPr>
              <p:cNvPr id="295" name="Google Shape;295;p16"/>
              <p:cNvPicPr preferRelativeResize="0"/>
              <p:nvPr/>
            </p:nvPicPr>
            <p:blipFill rotWithShape="1">
              <a:blip r:embed="rId5">
                <a:alphaModFix/>
              </a:blip>
              <a:srcRect b="9253" l="0" r="86710" t="-1"/>
              <a:stretch/>
            </p:blipFill>
            <p:spPr>
              <a:xfrm>
                <a:off x="1425713" y="4408956"/>
                <a:ext cx="974587" cy="6309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1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683323" y="4839138"/>
                <a:ext cx="495238" cy="44761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97" name="Google Shape;297;p16"/>
              <p:cNvCxnSpPr/>
              <p:nvPr/>
            </p:nvCxnSpPr>
            <p:spPr>
              <a:xfrm>
                <a:off x="1400313" y="4923221"/>
                <a:ext cx="109492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98" name="Google Shape;298;p16"/>
            <p:cNvSpPr txBox="1"/>
            <p:nvPr/>
          </p:nvSpPr>
          <p:spPr>
            <a:xfrm>
              <a:off x="2497448" y="4661829"/>
              <a:ext cx="676191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600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=</a:t>
              </a:r>
              <a:endParaRPr b="1" sz="1600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99" name="Google Shape;299;p16"/>
          <p:cNvSpPr/>
          <p:nvPr/>
        </p:nvSpPr>
        <p:spPr>
          <a:xfrm>
            <a:off x="6778028" y="3609529"/>
            <a:ext cx="273051" cy="84083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27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0088" y="5937224"/>
            <a:ext cx="6504762" cy="83809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7060263" y="3391405"/>
            <a:ext cx="974587" cy="458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Z(t) =</a:t>
            </a:r>
            <a:endParaRPr b="1" sz="18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02" name="Google Shape;302;p16"/>
          <p:cNvGrpSpPr/>
          <p:nvPr/>
        </p:nvGrpSpPr>
        <p:grpSpPr>
          <a:xfrm>
            <a:off x="7830848" y="3163922"/>
            <a:ext cx="1094929" cy="877801"/>
            <a:chOff x="1400313" y="4408956"/>
            <a:chExt cx="1094929" cy="877801"/>
          </a:xfrm>
        </p:grpSpPr>
        <p:pic>
          <p:nvPicPr>
            <p:cNvPr id="303" name="Google Shape;303;p16"/>
            <p:cNvPicPr preferRelativeResize="0"/>
            <p:nvPr/>
          </p:nvPicPr>
          <p:blipFill rotWithShape="1">
            <a:blip r:embed="rId5">
              <a:alphaModFix/>
            </a:blip>
            <a:srcRect b="9253" l="0" r="86710" t="-1"/>
            <a:stretch/>
          </p:blipFill>
          <p:spPr>
            <a:xfrm>
              <a:off x="1425713" y="4408956"/>
              <a:ext cx="974587" cy="6309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83323" y="4839138"/>
              <a:ext cx="495238" cy="44761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5" name="Google Shape;305;p16"/>
            <p:cNvCxnSpPr/>
            <p:nvPr/>
          </p:nvCxnSpPr>
          <p:spPr>
            <a:xfrm>
              <a:off x="1400313" y="4923221"/>
              <a:ext cx="1094929" cy="0"/>
            </a:xfrm>
            <a:prstGeom prst="straightConnector1">
              <a:avLst/>
            </a:prstGeom>
            <a:noFill/>
            <a:ln cap="flat" cmpd="sng" w="28575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06" name="Google Shape;306;p16"/>
          <p:cNvSpPr/>
          <p:nvPr/>
        </p:nvSpPr>
        <p:spPr>
          <a:xfrm>
            <a:off x="152401" y="2337070"/>
            <a:ext cx="8851900" cy="4355829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7" name="Google Shape;307;p16"/>
          <p:cNvCxnSpPr/>
          <p:nvPr/>
        </p:nvCxnSpPr>
        <p:spPr>
          <a:xfrm rot="10800000">
            <a:off x="3660125" y="3850313"/>
            <a:ext cx="0" cy="944103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8" name="Google Shape;308;p16"/>
          <p:cNvCxnSpPr/>
          <p:nvPr/>
        </p:nvCxnSpPr>
        <p:spPr>
          <a:xfrm rot="10800000">
            <a:off x="5869925" y="3850313"/>
            <a:ext cx="0" cy="944103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9" name="Google Shape;309;p16"/>
          <p:cNvCxnSpPr/>
          <p:nvPr/>
        </p:nvCxnSpPr>
        <p:spPr>
          <a:xfrm>
            <a:off x="3660125" y="5894773"/>
            <a:ext cx="0" cy="34604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 b="23295" l="21976" r="24439" t="52898"/>
          <a:stretch/>
        </p:blipFill>
        <p:spPr>
          <a:xfrm>
            <a:off x="2160608" y="516510"/>
            <a:ext cx="4241305" cy="65923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7"/>
          <p:cNvSpPr txBox="1"/>
          <p:nvPr/>
        </p:nvSpPr>
        <p:spPr>
          <a:xfrm>
            <a:off x="673595" y="551581"/>
            <a:ext cx="192990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根據定理5.4.1中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17" name="Google Shape;3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287" y="436826"/>
            <a:ext cx="1244599" cy="6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1852" y="606161"/>
            <a:ext cx="704762" cy="36190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7223329" y="522983"/>
            <a:ext cx="392958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=</a:t>
            </a:r>
            <a:endParaRPr b="1" sz="16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0" name="Google Shape;320;p17"/>
          <p:cNvPicPr preferRelativeResize="0"/>
          <p:nvPr/>
        </p:nvPicPr>
        <p:blipFill rotWithShape="1">
          <a:blip r:embed="rId6">
            <a:alphaModFix/>
          </a:blip>
          <a:srcRect b="0" l="6757" r="0" t="54661"/>
          <a:stretch/>
        </p:blipFill>
        <p:spPr>
          <a:xfrm>
            <a:off x="755566" y="1265757"/>
            <a:ext cx="7610411" cy="122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 rotWithShape="1">
          <a:blip r:embed="rId7">
            <a:alphaModFix/>
          </a:blip>
          <a:srcRect b="38191" l="0" r="0" t="0"/>
          <a:stretch/>
        </p:blipFill>
        <p:spPr>
          <a:xfrm>
            <a:off x="560771" y="2961479"/>
            <a:ext cx="8000000" cy="228396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 txBox="1"/>
          <p:nvPr/>
        </p:nvSpPr>
        <p:spPr>
          <a:xfrm>
            <a:off x="6221411" y="552167"/>
            <a:ext cx="662540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且有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3" name="Google Shape;32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3990" y="5627629"/>
            <a:ext cx="7501987" cy="700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7"/>
          <p:cNvSpPr/>
          <p:nvPr/>
        </p:nvSpPr>
        <p:spPr>
          <a:xfrm>
            <a:off x="152401" y="343170"/>
            <a:ext cx="8851900" cy="832573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 b="57000" l="0" r="0" t="0"/>
          <a:stretch/>
        </p:blipFill>
        <p:spPr>
          <a:xfrm>
            <a:off x="467238" y="357386"/>
            <a:ext cx="8209524" cy="1363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8"/>
          <p:cNvGrpSpPr/>
          <p:nvPr/>
        </p:nvGrpSpPr>
        <p:grpSpPr>
          <a:xfrm>
            <a:off x="1016763" y="1728092"/>
            <a:ext cx="2219034" cy="917735"/>
            <a:chOff x="761063" y="3808447"/>
            <a:chExt cx="2017914" cy="877801"/>
          </a:xfrm>
        </p:grpSpPr>
        <p:sp>
          <p:nvSpPr>
            <p:cNvPr id="332" name="Google Shape;332;p18"/>
            <p:cNvSpPr txBox="1"/>
            <p:nvPr/>
          </p:nvSpPr>
          <p:spPr>
            <a:xfrm>
              <a:off x="761063" y="4035930"/>
              <a:ext cx="974587" cy="458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zh-CN"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Z(t)  </a:t>
              </a:r>
              <a:r>
                <a:rPr b="1" lang="zh-CN" sz="18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=</a:t>
              </a:r>
              <a:endParaRPr b="1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333" name="Google Shape;333;p18"/>
            <p:cNvGrpSpPr/>
            <p:nvPr/>
          </p:nvGrpSpPr>
          <p:grpSpPr>
            <a:xfrm>
              <a:off x="1684048" y="3808447"/>
              <a:ext cx="1094929" cy="877801"/>
              <a:chOff x="1552713" y="4408956"/>
              <a:chExt cx="1094929" cy="877801"/>
            </a:xfrm>
          </p:grpSpPr>
          <p:pic>
            <p:nvPicPr>
              <p:cNvPr id="334" name="Google Shape;334;p18"/>
              <p:cNvPicPr preferRelativeResize="0"/>
              <p:nvPr/>
            </p:nvPicPr>
            <p:blipFill rotWithShape="1">
              <a:blip r:embed="rId4">
                <a:alphaModFix/>
              </a:blip>
              <a:srcRect b="9253" l="0" r="86710" t="-1"/>
              <a:stretch/>
            </p:blipFill>
            <p:spPr>
              <a:xfrm>
                <a:off x="1578113" y="4408956"/>
                <a:ext cx="974587" cy="6309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Google Shape;335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35723" y="4839138"/>
                <a:ext cx="495238" cy="44761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36" name="Google Shape;336;p18"/>
              <p:cNvCxnSpPr/>
              <p:nvPr/>
            </p:nvCxnSpPr>
            <p:spPr>
              <a:xfrm>
                <a:off x="1552713" y="4923221"/>
                <a:ext cx="1094929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37" name="Google Shape;337;p18"/>
          <p:cNvGrpSpPr/>
          <p:nvPr/>
        </p:nvGrpSpPr>
        <p:grpSpPr>
          <a:xfrm>
            <a:off x="978967" y="2562743"/>
            <a:ext cx="2219034" cy="647699"/>
            <a:chOff x="6641852" y="436826"/>
            <a:chExt cx="2219034" cy="647699"/>
          </a:xfrm>
        </p:grpSpPr>
        <p:pic>
          <p:nvPicPr>
            <p:cNvPr id="338" name="Google Shape;338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16287" y="436826"/>
              <a:ext cx="1244599" cy="647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41852" y="606161"/>
              <a:ext cx="704762" cy="361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18"/>
            <p:cNvSpPr txBox="1"/>
            <p:nvPr/>
          </p:nvSpPr>
          <p:spPr>
            <a:xfrm>
              <a:off x="7223329" y="522983"/>
              <a:ext cx="392958" cy="418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 sz="16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=</a:t>
              </a:r>
              <a:endParaRPr b="1" sz="16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 b="0" l="0" r="0" t="42887"/>
          <a:stretch/>
        </p:blipFill>
        <p:spPr>
          <a:xfrm>
            <a:off x="467238" y="3354952"/>
            <a:ext cx="8209524" cy="18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25351" y="1882689"/>
            <a:ext cx="4082354" cy="121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02121" y="5652361"/>
            <a:ext cx="5790476" cy="6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02503" y="5266251"/>
            <a:ext cx="3274259" cy="144515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8"/>
          <p:cNvSpPr txBox="1"/>
          <p:nvPr/>
        </p:nvSpPr>
        <p:spPr>
          <a:xfrm>
            <a:off x="467238" y="5306552"/>
            <a:ext cx="2928204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根據lemma5.2.2公式5.2.9</a:t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467236" y="5267857"/>
            <a:ext cx="8209525" cy="1445153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467235" y="1858999"/>
            <a:ext cx="8209525" cy="1445153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95" y="809866"/>
            <a:ext cx="7923809" cy="38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673595" y="259481"/>
            <a:ext cx="6476505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Radon-Nikodym derivative process and lemma5.2.2</a:t>
            </a:r>
            <a:endParaRPr/>
          </a:p>
        </p:txBody>
      </p:sp>
      <p:pic>
        <p:nvPicPr>
          <p:cNvPr id="354" name="Google Shape;3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04" y="4676533"/>
            <a:ext cx="8076190" cy="14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9"/>
          <p:cNvSpPr/>
          <p:nvPr/>
        </p:nvSpPr>
        <p:spPr>
          <a:xfrm>
            <a:off x="533904" y="343170"/>
            <a:ext cx="8076190" cy="594333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219" y="365976"/>
            <a:ext cx="8278167" cy="144593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6709963" y="1531542"/>
            <a:ext cx="2106818" cy="3234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59" y="2052099"/>
            <a:ext cx="7675087" cy="244802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727345" y="4571034"/>
            <a:ext cx="42905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貨幣市場賬戶按照即期利率連續計息的終值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643" y="4960389"/>
            <a:ext cx="7487203" cy="17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066625" y="6193439"/>
            <a:ext cx="133747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貼現過程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730480" y="1184005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資産的價值可以通過某一基準資産作爲計價單位來衡量</a:t>
            </a:r>
            <a:endParaRPr sz="700">
              <a:solidFill>
                <a:srgbClr val="A5A5A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035280" y="2221139"/>
            <a:ext cx="37479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采用</a:t>
            </a:r>
            <a:endParaRPr sz="700">
              <a:solidFill>
                <a:srgbClr val="A5A5A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5643233" y="3290423"/>
            <a:ext cx="3173548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由布朗運動的向量生成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047" y="451019"/>
            <a:ext cx="8161905" cy="27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/>
          <p:nvPr/>
        </p:nvSpPr>
        <p:spPr>
          <a:xfrm>
            <a:off x="673100" y="3193881"/>
            <a:ext cx="7573550" cy="3352461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350" y="3242004"/>
            <a:ext cx="7214692" cy="323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1"/>
          <p:cNvPicPr preferRelativeResize="0"/>
          <p:nvPr/>
        </p:nvPicPr>
        <p:blipFill rotWithShape="1">
          <a:blip r:embed="rId3">
            <a:alphaModFix/>
          </a:blip>
          <a:srcRect b="0" l="0" r="0" t="31754"/>
          <a:stretch/>
        </p:blipFill>
        <p:spPr>
          <a:xfrm>
            <a:off x="728710" y="203200"/>
            <a:ext cx="7915180" cy="188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431" y="2169086"/>
            <a:ext cx="7704762" cy="44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/>
          <p:nvPr/>
        </p:nvSpPr>
        <p:spPr>
          <a:xfrm>
            <a:off x="673099" y="241300"/>
            <a:ext cx="7857093" cy="6451599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835" y="639134"/>
            <a:ext cx="7942857" cy="14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458" y="431941"/>
            <a:ext cx="7866727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455" y="2626002"/>
            <a:ext cx="2874011" cy="371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002467" y="2739765"/>
            <a:ext cx="28065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：Volatility matrix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8456" y="2033010"/>
            <a:ext cx="1655177" cy="413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2749238" y="2132101"/>
            <a:ext cx="44278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：Mean rate of return vector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 b="1121" l="0" r="0" t="0"/>
          <a:stretch/>
        </p:blipFill>
        <p:spPr>
          <a:xfrm>
            <a:off x="620401" y="3223396"/>
            <a:ext cx="7760785" cy="325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1607353" y="4403455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風險中性測度可以通過多維歌薩諾夫定理5.4.1構造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671" y="2600570"/>
            <a:ext cx="7834657" cy="383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671" y="407188"/>
            <a:ext cx="7990476" cy="1038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541912" y="365369"/>
            <a:ext cx="8118543" cy="2138839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83699" y="1355005"/>
            <a:ext cx="8132419" cy="336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資産定價第二基本定理：考慮具有風險中性概率測度的市場模型，則模型是完全的當且僅當風險中性概率測度是唯一的</a:t>
            </a:r>
            <a:endParaRPr sz="12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750478" y="4184380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資産的價值相當于DS份貨幣市場賬戶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3293278" y="4727305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資産的價格過程在風險中性測度下是martingale</a:t>
            </a:r>
            <a:endParaRPr sz="700">
              <a:solidFill>
                <a:srgbClr val="A5A5A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3598078" y="4994006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測度P關于貨幣市場賬戶計價單位是風險中性的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3986005" y="3641455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如果以货币市场账户作为计价单位</a:t>
            </a:r>
            <a:endParaRPr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671" y="1684243"/>
            <a:ext cx="7914286" cy="7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575" y="366566"/>
            <a:ext cx="8089707" cy="31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303" y="3756847"/>
            <a:ext cx="7925395" cy="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438" y="4676279"/>
            <a:ext cx="7989123" cy="91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550453" y="2041675"/>
            <a:ext cx="23951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選取無紅利支付的資産作爲計價單位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3093253" y="2319718"/>
            <a:ext cx="28523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與本國貨幣市場賬戶，而不是本國貨幣相聯繫的風險中性測度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3112303" y="5489223"/>
            <a:ext cx="28523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無論那哪種資産，都有以下定理給出的隨機表示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577" y="117369"/>
            <a:ext cx="7922728" cy="262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28819" l="0" r="0" t="0"/>
          <a:stretch/>
        </p:blipFill>
        <p:spPr>
          <a:xfrm>
            <a:off x="532734" y="2274857"/>
            <a:ext cx="7828571" cy="303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421" y="5153546"/>
            <a:ext cx="7971428" cy="1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46152" y="6022727"/>
            <a:ext cx="7971428" cy="787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					在風險中性測度下，任何資産的平均回報等于利率。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資産的風險中性回報完全由其波動率向量過程刻劃-因爲初始條件對回報沒有影響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993623" y="1229899"/>
            <a:ext cx="285231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波动率向量过程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594526" y="3512129"/>
            <a:ext cx="8070953" cy="3003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證明過程：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（1）（9.2.1）式为定义给出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（2）由定理5.4.2martingale representation ，multiple dimensions及定義向量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過程V(t)                                        可得（ 9.2.2 ）式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（3）由（9.2.2）式推導至（9.2.3）式：由證明（9.2.2）式的解爲（9.2.3）式可得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（4）由（9.2.3）式兩邊同時除以D(t)可得（9.2.4）式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（5）由（9.2.4）式根據 ito-Doeblin formula求導代入X(t)可得（ 9.2.1）式</a:t>
            </a:r>
            <a:endParaRPr sz="16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1566" y="4637695"/>
            <a:ext cx="1952381" cy="75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b="28819" l="0" r="0" t="0"/>
          <a:stretch/>
        </p:blipFill>
        <p:spPr>
          <a:xfrm>
            <a:off x="594526" y="564983"/>
            <a:ext cx="7828571" cy="303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731" y="686827"/>
            <a:ext cx="8239327" cy="43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 b="30245" l="0" r="0" t="0"/>
          <a:stretch/>
        </p:blipFill>
        <p:spPr>
          <a:xfrm>
            <a:off x="435731" y="5253641"/>
            <a:ext cx="7539869" cy="80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5">
            <a:alphaModFix/>
          </a:blip>
          <a:srcRect b="0" l="88804" r="0" t="0"/>
          <a:stretch/>
        </p:blipFill>
        <p:spPr>
          <a:xfrm>
            <a:off x="7112140" y="5464991"/>
            <a:ext cx="991943" cy="59569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4899569" y="1862498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定理5.4.2在下一頁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6">
            <a:alphaModFix/>
          </a:blip>
          <a:srcRect b="57475" l="51250" r="0" t="0"/>
          <a:stretch/>
        </p:blipFill>
        <p:spPr>
          <a:xfrm>
            <a:off x="5587122" y="4234858"/>
            <a:ext cx="3556878" cy="80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6">
            <a:alphaModFix/>
          </a:blip>
          <a:srcRect b="0" l="9835" r="4176" t="57475"/>
          <a:stretch/>
        </p:blipFill>
        <p:spPr>
          <a:xfrm>
            <a:off x="1816100" y="6037772"/>
            <a:ext cx="5981700" cy="76946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435731" y="162765"/>
            <a:ext cx="8070953" cy="49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0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證明（9.2.2）式</a:t>
            </a:r>
            <a:endParaRPr b="1" sz="2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2131228" y="1550729"/>
            <a:ext cx="408859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對于原生資産，這是風險中性測度的構造使然，對于衍生性資産，這是風險中性定價公式的結論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4060474" y="2996430"/>
            <a:ext cx="59465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A5A5A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gamma</a:t>
            </a:r>
            <a:endParaRPr sz="700">
              <a:solidFill>
                <a:srgbClr val="A5A5A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28" y="236727"/>
            <a:ext cx="8298733" cy="471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/>
          <p:nvPr/>
        </p:nvSpPr>
        <p:spPr>
          <a:xfrm>
            <a:off x="512728" y="236727"/>
            <a:ext cx="8118543" cy="6532373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446" y="4756894"/>
            <a:ext cx="7479106" cy="186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7420640" y="6104298"/>
            <a:ext cx="2021931" cy="418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回上頁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 主题​​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2023-02-04T11:20:53Z</dcterms:created>
  <dc:creator>Ryan Wang</dc:creator>
</cp:coreProperties>
</file>