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fV4j3QO4k9N2X3aOc0B4R3zKO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0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Relationship Id="rId4" Type="http://schemas.openxmlformats.org/officeDocument/2006/relationships/image" Target="../media/image74.png"/><Relationship Id="rId9" Type="http://schemas.openxmlformats.org/officeDocument/2006/relationships/image" Target="../media/image94.png"/><Relationship Id="rId5" Type="http://schemas.openxmlformats.org/officeDocument/2006/relationships/image" Target="../media/image2.png"/><Relationship Id="rId6" Type="http://schemas.openxmlformats.org/officeDocument/2006/relationships/image" Target="../media/image70.png"/><Relationship Id="rId7" Type="http://schemas.openxmlformats.org/officeDocument/2006/relationships/image" Target="../media/image86.png"/><Relationship Id="rId8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83.png"/><Relationship Id="rId13" Type="http://schemas.openxmlformats.org/officeDocument/2006/relationships/image" Target="../media/image99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image" Target="../media/image76.png"/><Relationship Id="rId9" Type="http://schemas.openxmlformats.org/officeDocument/2006/relationships/image" Target="../media/image91.png"/><Relationship Id="rId5" Type="http://schemas.openxmlformats.org/officeDocument/2006/relationships/image" Target="../media/image77.png"/><Relationship Id="rId6" Type="http://schemas.openxmlformats.org/officeDocument/2006/relationships/image" Target="../media/image79.png"/><Relationship Id="rId7" Type="http://schemas.openxmlformats.org/officeDocument/2006/relationships/image" Target="../media/image75.png"/><Relationship Id="rId8" Type="http://schemas.openxmlformats.org/officeDocument/2006/relationships/image" Target="../media/image8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Relationship Id="rId4" Type="http://schemas.openxmlformats.org/officeDocument/2006/relationships/image" Target="../media/image92.png"/><Relationship Id="rId9" Type="http://schemas.openxmlformats.org/officeDocument/2006/relationships/image" Target="../media/image85.png"/><Relationship Id="rId5" Type="http://schemas.openxmlformats.org/officeDocument/2006/relationships/image" Target="../media/image21.png"/><Relationship Id="rId6" Type="http://schemas.openxmlformats.org/officeDocument/2006/relationships/image" Target="../media/image36.png"/><Relationship Id="rId7" Type="http://schemas.openxmlformats.org/officeDocument/2006/relationships/image" Target="../media/image78.png"/><Relationship Id="rId8" Type="http://schemas.openxmlformats.org/officeDocument/2006/relationships/image" Target="../media/image7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0.png"/><Relationship Id="rId4" Type="http://schemas.openxmlformats.org/officeDocument/2006/relationships/image" Target="../media/image93.png"/><Relationship Id="rId5" Type="http://schemas.openxmlformats.org/officeDocument/2006/relationships/image" Target="../media/image9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5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2.png"/><Relationship Id="rId22" Type="http://schemas.openxmlformats.org/officeDocument/2006/relationships/image" Target="../media/image22.png"/><Relationship Id="rId10" Type="http://schemas.openxmlformats.org/officeDocument/2006/relationships/image" Target="../media/image31.png"/><Relationship Id="rId21" Type="http://schemas.openxmlformats.org/officeDocument/2006/relationships/image" Target="../media/image24.pn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23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5" Type="http://schemas.openxmlformats.org/officeDocument/2006/relationships/image" Target="../media/image18.png"/><Relationship Id="rId14" Type="http://schemas.openxmlformats.org/officeDocument/2006/relationships/image" Target="../media/image29.png"/><Relationship Id="rId17" Type="http://schemas.openxmlformats.org/officeDocument/2006/relationships/image" Target="../media/image44.png"/><Relationship Id="rId16" Type="http://schemas.openxmlformats.org/officeDocument/2006/relationships/image" Target="../media/image17.png"/><Relationship Id="rId5" Type="http://schemas.openxmlformats.org/officeDocument/2006/relationships/image" Target="../media/image7.png"/><Relationship Id="rId19" Type="http://schemas.openxmlformats.org/officeDocument/2006/relationships/image" Target="../media/image19.png"/><Relationship Id="rId6" Type="http://schemas.openxmlformats.org/officeDocument/2006/relationships/image" Target="../media/image4.png"/><Relationship Id="rId18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21.png"/><Relationship Id="rId5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Relationship Id="rId9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7" Type="http://schemas.openxmlformats.org/officeDocument/2006/relationships/image" Target="../media/image41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96.png"/><Relationship Id="rId13" Type="http://schemas.openxmlformats.org/officeDocument/2006/relationships/image" Target="../media/image59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Relationship Id="rId5" Type="http://schemas.openxmlformats.org/officeDocument/2006/relationships/image" Target="../media/image41.png"/><Relationship Id="rId6" Type="http://schemas.openxmlformats.org/officeDocument/2006/relationships/image" Target="../media/image2.png"/><Relationship Id="rId7" Type="http://schemas.openxmlformats.org/officeDocument/2006/relationships/image" Target="../media/image47.png"/><Relationship Id="rId8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png"/><Relationship Id="rId4" Type="http://schemas.openxmlformats.org/officeDocument/2006/relationships/image" Target="../media/image50.png"/><Relationship Id="rId5" Type="http://schemas.openxmlformats.org/officeDocument/2006/relationships/image" Target="../media/image98.png"/><Relationship Id="rId6" Type="http://schemas.openxmlformats.org/officeDocument/2006/relationships/image" Target="../media/image56.png"/><Relationship Id="rId7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64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5" Type="http://schemas.openxmlformats.org/officeDocument/2006/relationships/image" Target="../media/image62.png"/><Relationship Id="rId6" Type="http://schemas.openxmlformats.org/officeDocument/2006/relationships/image" Target="../media/image87.png"/><Relationship Id="rId7" Type="http://schemas.openxmlformats.org/officeDocument/2006/relationships/image" Target="../media/image68.png"/><Relationship Id="rId8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17" y="2460019"/>
            <a:ext cx="7235714" cy="4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368987" y="3429000"/>
            <a:ext cx="15854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報告人：何維</a:t>
            </a:r>
            <a:endParaRPr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669132" y="2830955"/>
            <a:ext cx="33328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看跌期權價格的概率特徵</a:t>
            </a:r>
            <a:endParaRPr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0"/>
          <p:cNvPicPr preferRelativeResize="0"/>
          <p:nvPr/>
        </p:nvPicPr>
        <p:blipFill rotWithShape="1">
          <a:blip r:embed="rId3">
            <a:alphaModFix/>
          </a:blip>
          <a:srcRect b="63096" l="0" r="0" t="0"/>
          <a:stretch/>
        </p:blipFill>
        <p:spPr>
          <a:xfrm>
            <a:off x="333905" y="630444"/>
            <a:ext cx="8476190" cy="10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6762" y="204131"/>
            <a:ext cx="3590476" cy="5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0"/>
          <p:cNvSpPr/>
          <p:nvPr/>
        </p:nvSpPr>
        <p:spPr>
          <a:xfrm>
            <a:off x="435006" y="1047565"/>
            <a:ext cx="630314" cy="479395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1260" y="2094238"/>
            <a:ext cx="7111148" cy="11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1260" y="1675427"/>
            <a:ext cx="704762" cy="3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3366" y="1687781"/>
            <a:ext cx="276190" cy="3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"/>
          <p:cNvSpPr txBox="1"/>
          <p:nvPr/>
        </p:nvSpPr>
        <p:spPr>
          <a:xfrm>
            <a:off x="1949388" y="1621351"/>
            <a:ext cx="466489" cy="37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</a:t>
            </a:r>
            <a:endParaRPr b="1"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0" name="Google Shape;360;p10"/>
          <p:cNvSpPr txBox="1"/>
          <p:nvPr/>
        </p:nvSpPr>
        <p:spPr>
          <a:xfrm>
            <a:off x="375738" y="1609617"/>
            <a:ext cx="74143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from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1" name="Google Shape;36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6286" y="3429000"/>
            <a:ext cx="8571428" cy="10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3905" y="4448048"/>
            <a:ext cx="8552381" cy="91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5333" y="5362334"/>
            <a:ext cx="3761905" cy="6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41082" y="6006250"/>
            <a:ext cx="3838095" cy="6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6367238" y="5380757"/>
            <a:ext cx="74143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已證</a:t>
            </a:r>
            <a:endParaRPr/>
          </a:p>
        </p:txBody>
      </p:sp>
      <p:sp>
        <p:nvSpPr>
          <p:cNvPr id="366" name="Google Shape;366;p10"/>
          <p:cNvSpPr txBox="1"/>
          <p:nvPr/>
        </p:nvSpPr>
        <p:spPr>
          <a:xfrm>
            <a:off x="2035326" y="6120963"/>
            <a:ext cx="74143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</a:t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>
            <a:off x="1166420" y="1047565"/>
            <a:ext cx="1333135" cy="47939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/>
          <p:nvPr/>
        </p:nvSpPr>
        <p:spPr>
          <a:xfrm>
            <a:off x="7251744" y="1048551"/>
            <a:ext cx="1457250" cy="47939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10"/>
          <p:cNvCxnSpPr/>
          <p:nvPr/>
        </p:nvCxnSpPr>
        <p:spPr>
          <a:xfrm>
            <a:off x="5003133" y="721159"/>
            <a:ext cx="120235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1"/>
          <p:cNvGrpSpPr/>
          <p:nvPr/>
        </p:nvGrpSpPr>
        <p:grpSpPr>
          <a:xfrm>
            <a:off x="338666" y="2776137"/>
            <a:ext cx="8974010" cy="1756242"/>
            <a:chOff x="493326" y="299326"/>
            <a:chExt cx="8974010" cy="1756242"/>
          </a:xfrm>
        </p:grpSpPr>
        <p:sp>
          <p:nvSpPr>
            <p:cNvPr id="375" name="Google Shape;375;p11"/>
            <p:cNvSpPr txBox="1"/>
            <p:nvPr/>
          </p:nvSpPr>
          <p:spPr>
            <a:xfrm>
              <a:off x="493327" y="299326"/>
              <a:ext cx="8361450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永久美式看跌期權的初始價格作爲初始資本：                                       …………（1）</a:t>
              </a:r>
              <a:endParaRPr/>
            </a:p>
          </p:txBody>
        </p:sp>
        <p:pic>
          <p:nvPicPr>
            <p:cNvPr id="376" name="Google Shape;37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5622" y="327601"/>
              <a:ext cx="1980952" cy="409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1"/>
            <p:cNvPicPr preferRelativeResize="0"/>
            <p:nvPr/>
          </p:nvPicPr>
          <p:blipFill rotWithShape="1">
            <a:blip r:embed="rId4">
              <a:alphaModFix/>
            </a:blip>
            <a:srcRect b="9965" l="0" r="0" t="0"/>
            <a:stretch/>
          </p:blipFill>
          <p:spPr>
            <a:xfrm>
              <a:off x="2379216" y="809626"/>
              <a:ext cx="2038095" cy="334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11"/>
            <p:cNvSpPr txBox="1"/>
            <p:nvPr/>
          </p:nvSpPr>
          <p:spPr>
            <a:xfrm>
              <a:off x="493327" y="723711"/>
              <a:ext cx="7873178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資産組合過程爲：                                           …………（2）</a:t>
              </a:r>
              <a:endParaRPr/>
            </a:p>
          </p:txBody>
        </p:sp>
        <p:sp>
          <p:nvSpPr>
            <p:cNvPr id="379" name="Google Shape;379;p11"/>
            <p:cNvSpPr txBox="1"/>
            <p:nvPr/>
          </p:nvSpPr>
          <p:spPr>
            <a:xfrm>
              <a:off x="493326" y="1150551"/>
              <a:ext cx="8974010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以速率                                            消費現金，即只要                    ，以速率         消費現金（3）</a:t>
              </a:r>
              <a:endParaRPr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380" name="Google Shape;380;p11"/>
            <p:cNvPicPr preferRelativeResize="0"/>
            <p:nvPr/>
          </p:nvPicPr>
          <p:blipFill rotWithShape="1">
            <a:blip r:embed="rId5">
              <a:alphaModFix/>
            </a:blip>
            <a:srcRect b="0" l="0" r="0" t="9898"/>
            <a:stretch/>
          </p:blipFill>
          <p:spPr>
            <a:xfrm>
              <a:off x="1397687" y="1242660"/>
              <a:ext cx="2371429" cy="326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08112" y="1222149"/>
              <a:ext cx="1076325" cy="31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1"/>
            <p:cNvSpPr txBox="1"/>
            <p:nvPr/>
          </p:nvSpPr>
          <p:spPr>
            <a:xfrm>
              <a:off x="493326" y="1628583"/>
              <a:ext cx="8437610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在期權實施之前所有時刻t，資産組合的價值            =                           …………（4）</a:t>
              </a:r>
              <a:endParaRPr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383" name="Google Shape;383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2313" y="1272367"/>
              <a:ext cx="361905" cy="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75824" y="1769854"/>
              <a:ext cx="542857" cy="285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524808" y="1686077"/>
              <a:ext cx="1000000" cy="3428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6" name="Google Shape;386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8666" y="122979"/>
            <a:ext cx="8466667" cy="24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1"/>
          <p:cNvPicPr preferRelativeResize="0"/>
          <p:nvPr/>
        </p:nvPicPr>
        <p:blipFill rotWithShape="1">
          <a:blip r:embed="rId11">
            <a:alphaModFix/>
          </a:blip>
          <a:srcRect b="0" l="0" r="0" t="64878"/>
          <a:stretch/>
        </p:blipFill>
        <p:spPr>
          <a:xfrm>
            <a:off x="739497" y="4749235"/>
            <a:ext cx="7849011" cy="6667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"/>
          <p:cNvCxnSpPr/>
          <p:nvPr/>
        </p:nvCxnSpPr>
        <p:spPr>
          <a:xfrm>
            <a:off x="1731146" y="5205402"/>
            <a:ext cx="870011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9" name="Google Shape;389;p11"/>
          <p:cNvSpPr/>
          <p:nvPr/>
        </p:nvSpPr>
        <p:spPr>
          <a:xfrm>
            <a:off x="2059619" y="5303057"/>
            <a:ext cx="93915" cy="287881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1486107" y="5195747"/>
            <a:ext cx="1318772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（4）   X(t)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1" name="Google Shape;391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44014" y="5646721"/>
            <a:ext cx="1457143" cy="552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11"/>
          <p:cNvCxnSpPr/>
          <p:nvPr/>
        </p:nvCxnSpPr>
        <p:spPr>
          <a:xfrm>
            <a:off x="1894722" y="6109217"/>
            <a:ext cx="518646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11"/>
          <p:cNvCxnSpPr/>
          <p:nvPr/>
        </p:nvCxnSpPr>
        <p:spPr>
          <a:xfrm>
            <a:off x="3701989" y="5205402"/>
            <a:ext cx="1189607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4" name="Google Shape;394;p11"/>
          <p:cNvSpPr/>
          <p:nvPr/>
        </p:nvSpPr>
        <p:spPr>
          <a:xfrm>
            <a:off x="4187968" y="5303057"/>
            <a:ext cx="93915" cy="287881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 txBox="1"/>
          <p:nvPr/>
        </p:nvSpPr>
        <p:spPr>
          <a:xfrm>
            <a:off x="3614455" y="5195747"/>
            <a:ext cx="152571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（3）   C(t)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6751166" y="5303057"/>
            <a:ext cx="93915" cy="287881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 txBox="1"/>
          <p:nvPr/>
        </p:nvSpPr>
        <p:spPr>
          <a:xfrm>
            <a:off x="6177654" y="5195747"/>
            <a:ext cx="1457142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（2）   △ (t)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98" name="Google Shape;398;p11"/>
          <p:cNvCxnSpPr/>
          <p:nvPr/>
        </p:nvCxnSpPr>
        <p:spPr>
          <a:xfrm>
            <a:off x="6486316" y="5205402"/>
            <a:ext cx="911337" cy="24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04879" y="5703822"/>
            <a:ext cx="5895238" cy="409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11"/>
          <p:cNvCxnSpPr/>
          <p:nvPr/>
        </p:nvCxnSpPr>
        <p:spPr>
          <a:xfrm>
            <a:off x="3684233" y="6120958"/>
            <a:ext cx="518646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11"/>
          <p:cNvCxnSpPr/>
          <p:nvPr/>
        </p:nvCxnSpPr>
        <p:spPr>
          <a:xfrm>
            <a:off x="5752498" y="6109217"/>
            <a:ext cx="518646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11"/>
          <p:cNvSpPr txBox="1"/>
          <p:nvPr/>
        </p:nvSpPr>
        <p:spPr>
          <a:xfrm>
            <a:off x="310226" y="4794764"/>
            <a:ext cx="68407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3" name="Google Shape;403;p11"/>
          <p:cNvSpPr txBox="1"/>
          <p:nvPr/>
        </p:nvSpPr>
        <p:spPr>
          <a:xfrm>
            <a:off x="316882" y="5687120"/>
            <a:ext cx="68407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070" y="1852809"/>
            <a:ext cx="8390476" cy="31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2"/>
          <p:cNvSpPr txBox="1"/>
          <p:nvPr/>
        </p:nvSpPr>
        <p:spPr>
          <a:xfrm>
            <a:off x="6283837" y="2266030"/>
            <a:ext cx="9337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對t微分</a:t>
            </a:r>
            <a:endParaRPr/>
          </a:p>
        </p:txBody>
      </p:sp>
      <p:pic>
        <p:nvPicPr>
          <p:cNvPr id="410" name="Google Shape;4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70" y="329826"/>
            <a:ext cx="7323809" cy="11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2"/>
          <p:cNvSpPr/>
          <p:nvPr/>
        </p:nvSpPr>
        <p:spPr>
          <a:xfrm rot="5400000">
            <a:off x="7380479" y="2087382"/>
            <a:ext cx="1720487" cy="30137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2968" y="1289445"/>
            <a:ext cx="5893816" cy="54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2"/>
          <p:cNvPicPr preferRelativeResize="0"/>
          <p:nvPr/>
        </p:nvPicPr>
        <p:blipFill rotWithShape="1">
          <a:blip r:embed="rId6">
            <a:alphaModFix/>
          </a:blip>
          <a:srcRect b="0" l="0" r="69589" t="64878"/>
          <a:stretch/>
        </p:blipFill>
        <p:spPr>
          <a:xfrm>
            <a:off x="925046" y="5318630"/>
            <a:ext cx="2387000" cy="66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2046" y="5318630"/>
            <a:ext cx="1457143" cy="5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2"/>
          <p:cNvSpPr txBox="1"/>
          <p:nvPr/>
        </p:nvSpPr>
        <p:spPr>
          <a:xfrm>
            <a:off x="521734" y="5364804"/>
            <a:ext cx="9337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由于</a:t>
            </a:r>
            <a:endParaRPr/>
          </a:p>
        </p:txBody>
      </p:sp>
      <p:sp>
        <p:nvSpPr>
          <p:cNvPr id="416" name="Google Shape;416;p12"/>
          <p:cNvSpPr txBox="1"/>
          <p:nvPr/>
        </p:nvSpPr>
        <p:spPr>
          <a:xfrm>
            <a:off x="4898247" y="5364804"/>
            <a:ext cx="9337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且有（1）</a:t>
            </a:r>
            <a:endParaRPr/>
          </a:p>
        </p:txBody>
      </p:sp>
      <p:pic>
        <p:nvPicPr>
          <p:cNvPr id="417" name="Google Shape;41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14927" y="5347006"/>
            <a:ext cx="1980952" cy="4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2"/>
          <p:cNvSpPr txBox="1"/>
          <p:nvPr/>
        </p:nvSpPr>
        <p:spPr>
          <a:xfrm>
            <a:off x="7978850" y="5347006"/>
            <a:ext cx="9337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可得：</a:t>
            </a:r>
            <a:endParaRPr/>
          </a:p>
        </p:txBody>
      </p:sp>
      <p:pic>
        <p:nvPicPr>
          <p:cNvPr id="419" name="Google Shape;419;p12"/>
          <p:cNvPicPr preferRelativeResize="0"/>
          <p:nvPr/>
        </p:nvPicPr>
        <p:blipFill rotWithShape="1">
          <a:blip r:embed="rId9">
            <a:alphaModFix/>
          </a:blip>
          <a:srcRect b="0" l="0" r="0" t="19729"/>
          <a:stretch/>
        </p:blipFill>
        <p:spPr>
          <a:xfrm>
            <a:off x="1293208" y="6031510"/>
            <a:ext cx="1866667" cy="31344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"/>
          <p:cNvSpPr txBox="1"/>
          <p:nvPr/>
        </p:nvSpPr>
        <p:spPr>
          <a:xfrm>
            <a:off x="3248503" y="5915715"/>
            <a:ext cx="4841534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對于期權被執行之前的所有t成立</a:t>
            </a:r>
            <a:endParaRPr/>
          </a:p>
        </p:txBody>
      </p:sp>
      <p:sp>
        <p:nvSpPr>
          <p:cNvPr id="421" name="Google Shape;421;p12"/>
          <p:cNvSpPr txBox="1"/>
          <p:nvPr/>
        </p:nvSpPr>
        <p:spPr>
          <a:xfrm>
            <a:off x="1696113" y="1319285"/>
            <a:ext cx="9337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且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61" y="421478"/>
            <a:ext cx="6752381" cy="3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861" y="754811"/>
            <a:ext cx="7897227" cy="154179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3"/>
          <p:cNvSpPr txBox="1"/>
          <p:nvPr/>
        </p:nvSpPr>
        <p:spPr>
          <a:xfrm>
            <a:off x="7083656" y="309986"/>
            <a:ext cx="1128188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停止集</a:t>
            </a:r>
            <a:endParaRPr/>
          </a:p>
        </p:txBody>
      </p:sp>
      <p:sp>
        <p:nvSpPr>
          <p:cNvPr id="429" name="Google Shape;429;p13"/>
          <p:cNvSpPr txBox="1"/>
          <p:nvPr/>
        </p:nvSpPr>
        <p:spPr>
          <a:xfrm>
            <a:off x="3249983" y="1334370"/>
            <a:ext cx="1128188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延續集</a:t>
            </a:r>
            <a:endParaRPr/>
          </a:p>
        </p:txBody>
      </p:sp>
      <p:sp>
        <p:nvSpPr>
          <p:cNvPr id="430" name="Google Shape;430;p13"/>
          <p:cNvSpPr txBox="1"/>
          <p:nvPr/>
        </p:nvSpPr>
        <p:spPr>
          <a:xfrm>
            <a:off x="538862" y="2332120"/>
            <a:ext cx="7897226" cy="1156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如果初始股價在S中，期權持有人立即行權就能獲得期權的所有價值。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如果初始股價在C中，則期權價值大于內含價值（等待是有價值的），股價一旦進入S，則立即行權，獲得期權的全部價值。</a:t>
            </a:r>
            <a:endParaRPr/>
          </a:p>
        </p:txBody>
      </p:sp>
      <p:pic>
        <p:nvPicPr>
          <p:cNvPr id="431" name="Google Shape;43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861" y="3678911"/>
            <a:ext cx="8081356" cy="1348422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3"/>
          <p:cNvSpPr txBox="1"/>
          <p:nvPr/>
        </p:nvSpPr>
        <p:spPr>
          <a:xfrm>
            <a:off x="1948806" y="3880735"/>
            <a:ext cx="26201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股價首次進入S的時刻即爲：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09" y="513306"/>
            <a:ext cx="8552381" cy="403809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4"/>
          <p:cNvSpPr txBox="1"/>
          <p:nvPr/>
        </p:nvSpPr>
        <p:spPr>
          <a:xfrm>
            <a:off x="3379718" y="1719560"/>
            <a:ext cx="489427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永久美式看跌期權的價格隨機過程滿足的條件</a:t>
            </a:r>
            <a:endParaRPr/>
          </a:p>
        </p:txBody>
      </p:sp>
      <p:sp>
        <p:nvSpPr>
          <p:cNvPr id="439" name="Google Shape;439;p14"/>
          <p:cNvSpPr txBox="1"/>
          <p:nvPr/>
        </p:nvSpPr>
        <p:spPr>
          <a:xfrm>
            <a:off x="4437640" y="2137751"/>
            <a:ext cx="489427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等待是有價值的，否則會立刻履約</a:t>
            </a:r>
            <a:endParaRPr/>
          </a:p>
        </p:txBody>
      </p:sp>
      <p:pic>
        <p:nvPicPr>
          <p:cNvPr id="440" name="Google Shape;440;p14"/>
          <p:cNvPicPr preferRelativeResize="0"/>
          <p:nvPr/>
        </p:nvPicPr>
        <p:blipFill rotWithShape="1">
          <a:blip r:embed="rId4">
            <a:alphaModFix/>
          </a:blip>
          <a:srcRect b="5508" l="4349" r="21438" t="75523"/>
          <a:stretch/>
        </p:blipFill>
        <p:spPr>
          <a:xfrm>
            <a:off x="5646197" y="2642654"/>
            <a:ext cx="3497803" cy="4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286" y="1586143"/>
            <a:ext cx="8571428" cy="36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786" y="504771"/>
            <a:ext cx="8073264" cy="9777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170700" y="366272"/>
            <a:ext cx="52013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5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①</a:t>
            </a:r>
            <a:endParaRPr b="1" sz="135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355050" y="349705"/>
            <a:ext cx="52013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5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②</a:t>
            </a:r>
            <a:endParaRPr b="1" sz="135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7615115" y="1101526"/>
            <a:ext cx="52013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35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③</a:t>
            </a:r>
            <a:endParaRPr b="1" sz="135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739" y="1686355"/>
            <a:ext cx="7919904" cy="23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045" y="4229608"/>
            <a:ext cx="5893816" cy="54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9045" y="4868593"/>
            <a:ext cx="6991227" cy="1120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64519" y="4350359"/>
            <a:ext cx="23656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（1）關于8.3.1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057615" y="1800543"/>
            <a:ext cx="57250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如何證明是(super)martingale：微分/積分後隨機項dt的情况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4464" y="247702"/>
            <a:ext cx="7241190" cy="18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210375" y="310287"/>
            <a:ext cx="21170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（2）關于8.3.9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754464" y="2144448"/>
            <a:ext cx="7241190" cy="89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假設永久美式看跌期權的所有者設定了一個正水平L&lt;K，幷决定在股價首次下跌到L時行使看跌期權（當看跌期權標的股價越低，期權價值越大：K-S）。如果初始股價等于或低于L，則立即行使選擇權（在時間零點），此時put的值爲K-S(0)。如果初始股價高于L，將在停止時間行使。該式指股價首次達到L的時刻。</a:t>
            </a:r>
            <a:endParaRPr sz="12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66565" y="4486684"/>
            <a:ext cx="9232037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當股票價格X低于L（0&lt;= X &lt;=L），此時會行使選擇權，選擇權的價值V=K-X；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399" y="3186836"/>
            <a:ext cx="8040043" cy="129719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666564" y="4833937"/>
            <a:ext cx="8796024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當股票價格X高于L（X &gt;=L），此時會等到股價跌至L才行使選擇權，選擇權的價值推導如下：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454" y="5702569"/>
            <a:ext cx="3366027" cy="56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698" y="6217093"/>
            <a:ext cx="971133" cy="353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522622" y="5269890"/>
            <a:ext cx="749391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（1）The stopping time is the first time reaches the level L, S(0) = X &gt; L 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1961" y="5924379"/>
            <a:ext cx="3071955" cy="5646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4444907" y="6124383"/>
            <a:ext cx="254185" cy="17220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414" y="4180017"/>
            <a:ext cx="6477866" cy="46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363984" y="286157"/>
            <a:ext cx="59223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（2）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516" y="1776182"/>
            <a:ext cx="5447059" cy="14366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2498145" y="2914803"/>
            <a:ext cx="2588475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代入條件②可得</a:t>
            </a: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6137697" y="661999"/>
            <a:ext cx="2736468" cy="903063"/>
            <a:chOff x="7954037" y="1867390"/>
            <a:chExt cx="3542191" cy="1188526"/>
          </a:xfrm>
        </p:grpSpPr>
        <p:pic>
          <p:nvPicPr>
            <p:cNvPr id="128" name="Google Shape;12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19274" y="1975761"/>
              <a:ext cx="1627211" cy="27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54037" y="2346805"/>
              <a:ext cx="3005834" cy="358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954037" y="2768576"/>
              <a:ext cx="2379926" cy="287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4"/>
            <p:cNvSpPr txBox="1"/>
            <p:nvPr/>
          </p:nvSpPr>
          <p:spPr>
            <a:xfrm>
              <a:off x="11112155" y="1867390"/>
              <a:ext cx="384073" cy="1172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①</a:t>
              </a:r>
              <a:endParaRPr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②</a:t>
              </a:r>
              <a:endParaRPr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③</a:t>
              </a:r>
              <a:endParaRPr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32" name="Google Shape;13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7810" y="3358878"/>
            <a:ext cx="4172048" cy="49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0341" y="5898228"/>
            <a:ext cx="5667373" cy="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73459" y="5203029"/>
            <a:ext cx="3751581" cy="5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4962609" y="3388535"/>
            <a:ext cx="1420436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代入條件②可得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83323" y="4764290"/>
            <a:ext cx="4554502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 ： 將條件③及上述結論代入該式可得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683323" y="4179806"/>
            <a:ext cx="1267678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683323" y="5849261"/>
            <a:ext cx="219051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即有：</a:t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11">
            <a:alphaModFix/>
          </a:blip>
          <a:srcRect b="0" l="37805" r="28541" t="61627"/>
          <a:stretch/>
        </p:blipFill>
        <p:spPr>
          <a:xfrm>
            <a:off x="2441359" y="6300578"/>
            <a:ext cx="2357803" cy="43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11">
            <a:alphaModFix/>
          </a:blip>
          <a:srcRect b="20113" l="24005" r="64653" t="50610"/>
          <a:stretch/>
        </p:blipFill>
        <p:spPr>
          <a:xfrm>
            <a:off x="1494704" y="6254993"/>
            <a:ext cx="946655" cy="394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4"/>
          <p:cNvCxnSpPr/>
          <p:nvPr/>
        </p:nvCxnSpPr>
        <p:spPr>
          <a:xfrm>
            <a:off x="4669654" y="5804871"/>
            <a:ext cx="719092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4"/>
          <p:cNvCxnSpPr/>
          <p:nvPr/>
        </p:nvCxnSpPr>
        <p:spPr>
          <a:xfrm>
            <a:off x="4193362" y="4501332"/>
            <a:ext cx="129155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6218" y="742450"/>
            <a:ext cx="1788462" cy="31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71597" y="1081878"/>
            <a:ext cx="3071955" cy="564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930659" y="298070"/>
            <a:ext cx="476880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X(t)  define from Theorem 8.3.2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78278" y="1217959"/>
            <a:ext cx="809524" cy="32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07935" y="716261"/>
            <a:ext cx="2610849" cy="41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753976" y="1177812"/>
            <a:ext cx="496733" cy="3863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4"/>
          <p:cNvCxnSpPr/>
          <p:nvPr/>
        </p:nvCxnSpPr>
        <p:spPr>
          <a:xfrm>
            <a:off x="4482931" y="4519088"/>
            <a:ext cx="905815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4"/>
          <p:cNvCxnSpPr/>
          <p:nvPr/>
        </p:nvCxnSpPr>
        <p:spPr>
          <a:xfrm>
            <a:off x="5508568" y="5801710"/>
            <a:ext cx="161361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4"/>
          <p:cNvCxnSpPr/>
          <p:nvPr/>
        </p:nvCxnSpPr>
        <p:spPr>
          <a:xfrm>
            <a:off x="6294268" y="1812826"/>
            <a:ext cx="33543" cy="2235245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4"/>
          <p:cNvSpPr txBox="1"/>
          <p:nvPr/>
        </p:nvSpPr>
        <p:spPr>
          <a:xfrm>
            <a:off x="6327811" y="1801667"/>
            <a:ext cx="2913843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由條件②                                    可得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7036332" y="1812025"/>
            <a:ext cx="1541124" cy="323448"/>
            <a:chOff x="6409320" y="2122578"/>
            <a:chExt cx="1689847" cy="357243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6549931" y="2122578"/>
              <a:ext cx="344510" cy="336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=</a:t>
              </a:r>
              <a:endParaRPr b="1"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155" name="Google Shape;155;p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409320" y="2180062"/>
              <a:ext cx="188421" cy="299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826731" y="2175717"/>
              <a:ext cx="1272436" cy="304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863784" y="2584767"/>
            <a:ext cx="1796508" cy="366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4"/>
          <p:cNvGrpSpPr/>
          <p:nvPr/>
        </p:nvGrpSpPr>
        <p:grpSpPr>
          <a:xfrm>
            <a:off x="6889031" y="2200767"/>
            <a:ext cx="1704171" cy="381112"/>
            <a:chOff x="6492454" y="2183585"/>
            <a:chExt cx="2285714" cy="466667"/>
          </a:xfrm>
        </p:grpSpPr>
        <p:pic>
          <p:nvPicPr>
            <p:cNvPr id="159" name="Google Shape;159;p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492454" y="2183585"/>
              <a:ext cx="2285714" cy="466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4"/>
            <p:cNvSpPr/>
            <p:nvPr/>
          </p:nvSpPr>
          <p:spPr>
            <a:xfrm>
              <a:off x="7001795" y="2298719"/>
              <a:ext cx="171362" cy="28468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6309814" y="2568402"/>
            <a:ext cx="597230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且有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6296334" y="2981714"/>
            <a:ext cx="2913843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聯立可得                          此時μ=0?！</a:t>
            </a:r>
            <a:endParaRPr/>
          </a:p>
        </p:txBody>
      </p:sp>
      <p:grpSp>
        <p:nvGrpSpPr>
          <p:cNvPr id="163" name="Google Shape;163;p4"/>
          <p:cNvGrpSpPr/>
          <p:nvPr/>
        </p:nvGrpSpPr>
        <p:grpSpPr>
          <a:xfrm>
            <a:off x="7114712" y="2954442"/>
            <a:ext cx="862901" cy="429870"/>
            <a:chOff x="7113373" y="2999130"/>
            <a:chExt cx="941764" cy="483658"/>
          </a:xfrm>
        </p:grpSpPr>
        <p:pic>
          <p:nvPicPr>
            <p:cNvPr id="164" name="Google Shape;164;p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113373" y="3054217"/>
              <a:ext cx="247619" cy="428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4"/>
            <p:cNvSpPr txBox="1"/>
            <p:nvPr/>
          </p:nvSpPr>
          <p:spPr>
            <a:xfrm>
              <a:off x="7238692" y="2999130"/>
              <a:ext cx="191239" cy="336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</a:t>
              </a:r>
              <a:endParaRPr b="1"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7427972" y="3037443"/>
              <a:ext cx="314190" cy="304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=</a:t>
              </a:r>
              <a:endParaRPr b="1"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167" name="Google Shape;167;p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12280" y="3123803"/>
              <a:ext cx="342857" cy="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4"/>
          <p:cNvSpPr txBox="1"/>
          <p:nvPr/>
        </p:nvSpPr>
        <p:spPr>
          <a:xfrm>
            <a:off x="6289191" y="3365563"/>
            <a:ext cx="1420436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替換一個σ爲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45348" y="3366181"/>
            <a:ext cx="1623556" cy="33147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/>
          <p:nvPr/>
        </p:nvSpPr>
        <p:spPr>
          <a:xfrm>
            <a:off x="6296335" y="3748004"/>
            <a:ext cx="1420436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</a:t>
            </a:r>
            <a:endParaRPr/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650774" y="3742049"/>
            <a:ext cx="1420436" cy="36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126446" y="3695818"/>
            <a:ext cx="229744" cy="49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6066" l="0" r="12941" t="41140"/>
          <a:stretch/>
        </p:blipFill>
        <p:spPr>
          <a:xfrm>
            <a:off x="390823" y="697792"/>
            <a:ext cx="4874841" cy="1629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243889" y="278207"/>
            <a:ext cx="59387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（3）關于martingale and supermartingale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5350474" y="569440"/>
            <a:ext cx="3784648" cy="152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已知過去某一 時刻 s 以及之前所有時刻的觀測值，若某一時刻 t 的觀測值的條件期望等於過去某一時刻 s 的觀測值，則稱這一隨機過程是martingale。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3731670" y="5069425"/>
            <a:ext cx="2424335" cy="581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[                   ]</a:t>
            </a: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171" y="3633033"/>
            <a:ext cx="4564447" cy="423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5"/>
          <p:cNvGrpSpPr/>
          <p:nvPr/>
        </p:nvGrpSpPr>
        <p:grpSpPr>
          <a:xfrm>
            <a:off x="467744" y="4535513"/>
            <a:ext cx="6090426" cy="554290"/>
            <a:chOff x="580087" y="1588656"/>
            <a:chExt cx="8120568" cy="739053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5">
              <a:alphaModFix/>
            </a:blip>
            <a:srcRect b="50914" l="0" r="17748" t="21434"/>
            <a:stretch/>
          </p:blipFill>
          <p:spPr>
            <a:xfrm>
              <a:off x="580087" y="1690399"/>
              <a:ext cx="6642749" cy="63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 b="53707" l="36505" r="60293" t="18641"/>
            <a:stretch/>
          </p:blipFill>
          <p:spPr>
            <a:xfrm>
              <a:off x="8199947" y="1607300"/>
              <a:ext cx="258619" cy="63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5"/>
            <p:cNvPicPr preferRelativeResize="0"/>
            <p:nvPr/>
          </p:nvPicPr>
          <p:blipFill rotWithShape="1">
            <a:blip r:embed="rId5">
              <a:alphaModFix/>
            </a:blip>
            <a:srcRect b="53099" l="97577" r="480" t="16042"/>
            <a:stretch/>
          </p:blipFill>
          <p:spPr>
            <a:xfrm>
              <a:off x="8543636" y="1588656"/>
              <a:ext cx="157019" cy="71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5"/>
          <p:cNvGrpSpPr/>
          <p:nvPr/>
        </p:nvGrpSpPr>
        <p:grpSpPr>
          <a:xfrm>
            <a:off x="1173536" y="2481264"/>
            <a:ext cx="6813145" cy="1039106"/>
            <a:chOff x="1152379" y="2401432"/>
            <a:chExt cx="6057143" cy="855627"/>
          </a:xfrm>
        </p:grpSpPr>
        <p:pic>
          <p:nvPicPr>
            <p:cNvPr id="187" name="Google Shape;187;p5"/>
            <p:cNvPicPr preferRelativeResize="0"/>
            <p:nvPr/>
          </p:nvPicPr>
          <p:blipFill rotWithShape="1">
            <a:blip r:embed="rId5">
              <a:alphaModFix/>
            </a:blip>
            <a:srcRect b="50501" l="0" r="0" t="0"/>
            <a:stretch/>
          </p:blipFill>
          <p:spPr>
            <a:xfrm>
              <a:off x="1152379" y="2401432"/>
              <a:ext cx="6057143" cy="8556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" name="Google Shape;188;p5"/>
            <p:cNvCxnSpPr/>
            <p:nvPr/>
          </p:nvCxnSpPr>
          <p:spPr>
            <a:xfrm>
              <a:off x="1777187" y="2716732"/>
              <a:ext cx="661500" cy="0"/>
            </a:xfrm>
            <a:prstGeom prst="straightConnector1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6182933" y="3139295"/>
              <a:ext cx="720437" cy="0"/>
            </a:xfrm>
            <a:prstGeom prst="straightConnector1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0" name="Google Shape;190;p5"/>
          <p:cNvSpPr txBox="1"/>
          <p:nvPr/>
        </p:nvSpPr>
        <p:spPr>
          <a:xfrm>
            <a:off x="349720" y="3564179"/>
            <a:ext cx="82381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5">
            <a:alphaModFix/>
          </a:blip>
          <a:srcRect b="56713" l="82823" r="2424" t="22447"/>
          <a:stretch/>
        </p:blipFill>
        <p:spPr>
          <a:xfrm>
            <a:off x="943814" y="4147652"/>
            <a:ext cx="798670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>
          <a:xfrm>
            <a:off x="349720" y="4051101"/>
            <a:ext cx="75268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則有  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5">
            <a:alphaModFix/>
          </a:blip>
          <a:srcRect b="26171" l="65267" r="24554" t="53390"/>
          <a:stretch/>
        </p:blipFill>
        <p:spPr>
          <a:xfrm>
            <a:off x="1997245" y="4186410"/>
            <a:ext cx="556163" cy="31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5">
            <a:alphaModFix/>
          </a:blip>
          <a:srcRect b="53707" l="36150" r="60293" t="27055"/>
          <a:stretch/>
        </p:blipFill>
        <p:spPr>
          <a:xfrm>
            <a:off x="2612782" y="4225869"/>
            <a:ext cx="215462" cy="33253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 txBox="1"/>
          <p:nvPr/>
        </p:nvSpPr>
        <p:spPr>
          <a:xfrm>
            <a:off x="1727081" y="4074346"/>
            <a:ext cx="284018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2921398" y="4078817"/>
            <a:ext cx="859992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其中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5">
            <a:alphaModFix/>
          </a:blip>
          <a:srcRect b="26171" l="65267" r="24554" t="53390"/>
          <a:stretch/>
        </p:blipFill>
        <p:spPr>
          <a:xfrm>
            <a:off x="5517573" y="4660205"/>
            <a:ext cx="592282" cy="33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4">
            <a:alphaModFix/>
          </a:blip>
          <a:srcRect b="-1" l="45956" r="42710" t="-8484"/>
          <a:stretch/>
        </p:blipFill>
        <p:spPr>
          <a:xfrm>
            <a:off x="3512957" y="4108640"/>
            <a:ext cx="464128" cy="41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4">
            <a:alphaModFix/>
          </a:blip>
          <a:srcRect b="-1" l="45956" r="42710" t="-8484"/>
          <a:stretch/>
        </p:blipFill>
        <p:spPr>
          <a:xfrm>
            <a:off x="4033146" y="4108640"/>
            <a:ext cx="464128" cy="41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5">
            <a:alphaModFix/>
          </a:blip>
          <a:srcRect b="53707" l="36505" r="60293" t="18641"/>
          <a:stretch/>
        </p:blipFill>
        <p:spPr>
          <a:xfrm>
            <a:off x="4747991" y="4047934"/>
            <a:ext cx="193964" cy="47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>
            <a:off x="4480597" y="4079952"/>
            <a:ext cx="284018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4984660" y="4077730"/>
            <a:ext cx="2816302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同d(B(t))* d(B(t))= d(t)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349720" y="4592390"/>
            <a:ext cx="687617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原式  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4" name="Google Shape;204;p5"/>
          <p:cNvPicPr preferRelativeResize="0"/>
          <p:nvPr/>
        </p:nvPicPr>
        <p:blipFill rotWithShape="1">
          <a:blip r:embed="rId5">
            <a:alphaModFix/>
          </a:blip>
          <a:srcRect b="50914" l="0" r="44364" t="21434"/>
          <a:stretch/>
        </p:blipFill>
        <p:spPr>
          <a:xfrm>
            <a:off x="467744" y="5197902"/>
            <a:ext cx="3369965" cy="47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4">
            <a:alphaModFix/>
          </a:blip>
          <a:srcRect b="10631" l="15877" r="43134" t="20651"/>
          <a:stretch/>
        </p:blipFill>
        <p:spPr>
          <a:xfrm>
            <a:off x="3911772" y="5321650"/>
            <a:ext cx="1678538" cy="26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5">
            <a:alphaModFix/>
          </a:blip>
          <a:srcRect b="50914" l="63296" r="17748" t="21434"/>
          <a:stretch/>
        </p:blipFill>
        <p:spPr>
          <a:xfrm>
            <a:off x="5733260" y="5222333"/>
            <a:ext cx="1148137" cy="47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5">
            <a:alphaModFix/>
          </a:blip>
          <a:srcRect b="26171" l="65267" r="24554" t="53390"/>
          <a:stretch/>
        </p:blipFill>
        <p:spPr>
          <a:xfrm>
            <a:off x="6934203" y="5267195"/>
            <a:ext cx="592282" cy="33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5">
            <a:alphaModFix/>
          </a:blip>
          <a:srcRect b="53707" l="36505" r="60293" t="18641"/>
          <a:stretch/>
        </p:blipFill>
        <p:spPr>
          <a:xfrm>
            <a:off x="7606998" y="5150610"/>
            <a:ext cx="193964" cy="47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 rotWithShape="1">
          <a:blip r:embed="rId5">
            <a:alphaModFix/>
          </a:blip>
          <a:srcRect b="53099" l="97577" r="480" t="16042"/>
          <a:stretch/>
        </p:blipFill>
        <p:spPr>
          <a:xfrm>
            <a:off x="7868917" y="5113326"/>
            <a:ext cx="117764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 rotWithShape="1">
          <a:blip r:embed="rId5">
            <a:alphaModFix/>
          </a:blip>
          <a:srcRect b="0" l="0" r="0" t="50000"/>
          <a:stretch/>
        </p:blipFill>
        <p:spPr>
          <a:xfrm>
            <a:off x="469216" y="5689739"/>
            <a:ext cx="6057143" cy="864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/>
          <p:nvPr/>
        </p:nvSpPr>
        <p:spPr>
          <a:xfrm>
            <a:off x="5403100" y="3611461"/>
            <a:ext cx="82381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（補充）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7146755" y="4051100"/>
            <a:ext cx="82381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（補充）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6558170" y="4645392"/>
            <a:ext cx="82381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（補充）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8011343" y="5232780"/>
            <a:ext cx="82381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（補充）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343095" y="2448565"/>
            <a:ext cx="7190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證明：</a:t>
            </a:r>
            <a:endParaRPr b="1"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16" name="Google Shape;216;p5"/>
          <p:cNvCxnSpPr/>
          <p:nvPr/>
        </p:nvCxnSpPr>
        <p:spPr>
          <a:xfrm>
            <a:off x="1660124" y="6169980"/>
            <a:ext cx="4073136" cy="0"/>
          </a:xfrm>
          <a:prstGeom prst="straightConnector1">
            <a:avLst/>
          </a:prstGeom>
          <a:noFill/>
          <a:ln cap="flat" cmpd="sng" w="28575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5"/>
          <p:cNvSpPr txBox="1"/>
          <p:nvPr/>
        </p:nvSpPr>
        <p:spPr>
          <a:xfrm>
            <a:off x="4667310" y="6174366"/>
            <a:ext cx="407313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是否爲supermartingale取决于隨機項dt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18" name="Google Shape;218;p5"/>
          <p:cNvCxnSpPr/>
          <p:nvPr/>
        </p:nvCxnSpPr>
        <p:spPr>
          <a:xfrm>
            <a:off x="6129678" y="4964089"/>
            <a:ext cx="246925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02" y="207895"/>
            <a:ext cx="7104228" cy="17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302" y="3025675"/>
            <a:ext cx="3898640" cy="75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302" y="3908304"/>
            <a:ext cx="4149805" cy="681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7302" y="4716117"/>
            <a:ext cx="4435376" cy="5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7">
            <a:alphaModFix/>
          </a:blip>
          <a:srcRect b="0" l="0" r="0" t="2353"/>
          <a:stretch/>
        </p:blipFill>
        <p:spPr>
          <a:xfrm>
            <a:off x="4625268" y="3517196"/>
            <a:ext cx="4494753" cy="1622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6"/>
          <p:cNvCxnSpPr/>
          <p:nvPr/>
        </p:nvCxnSpPr>
        <p:spPr>
          <a:xfrm>
            <a:off x="6102928" y="4495016"/>
            <a:ext cx="119841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6"/>
          <p:cNvSpPr txBox="1"/>
          <p:nvPr/>
        </p:nvSpPr>
        <p:spPr>
          <a:xfrm>
            <a:off x="7164574" y="4467307"/>
            <a:ext cx="1446765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通分後爲0</a:t>
            </a:r>
            <a:endParaRPr sz="12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237302" y="2575261"/>
            <a:ext cx="66324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回顧：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4017817" y="2773945"/>
            <a:ext cx="1011383" cy="30137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7301346" y="255120"/>
            <a:ext cx="1935635" cy="1167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該點左右兩邊的值不相等，則在該點沒有定義</a:t>
            </a:r>
            <a:endParaRPr sz="12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在連續分布的條件下，某點的機率值爲0</a:t>
            </a:r>
            <a:endParaRPr sz="12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33" name="Google Shape;233;p6"/>
          <p:cNvCxnSpPr/>
          <p:nvPr/>
        </p:nvCxnSpPr>
        <p:spPr>
          <a:xfrm>
            <a:off x="5773315" y="988934"/>
            <a:ext cx="119841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34" name="Google Shape;234;p6"/>
          <p:cNvGrpSpPr/>
          <p:nvPr/>
        </p:nvGrpSpPr>
        <p:grpSpPr>
          <a:xfrm>
            <a:off x="1235530" y="5369697"/>
            <a:ext cx="6207132" cy="1041226"/>
            <a:chOff x="933310" y="2000486"/>
            <a:chExt cx="8276176" cy="1388301"/>
          </a:xfrm>
        </p:grpSpPr>
        <p:pic>
          <p:nvPicPr>
            <p:cNvPr id="235" name="Google Shape;235;p6"/>
            <p:cNvPicPr preferRelativeResize="0"/>
            <p:nvPr/>
          </p:nvPicPr>
          <p:blipFill rotWithShape="1">
            <a:blip r:embed="rId7">
              <a:alphaModFix/>
            </a:blip>
            <a:srcRect b="64710" l="6848" r="44604" t="15694"/>
            <a:stretch/>
          </p:blipFill>
          <p:spPr>
            <a:xfrm>
              <a:off x="933310" y="2401454"/>
              <a:ext cx="4229817" cy="631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6"/>
            <p:cNvPicPr preferRelativeResize="0"/>
            <p:nvPr/>
          </p:nvPicPr>
          <p:blipFill rotWithShape="1">
            <a:blip r:embed="rId8">
              <a:alphaModFix/>
            </a:blip>
            <a:srcRect b="0" l="32133" r="61912" t="29897"/>
            <a:stretch/>
          </p:blipFill>
          <p:spPr>
            <a:xfrm>
              <a:off x="5129713" y="2243946"/>
              <a:ext cx="504109" cy="95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6"/>
            <p:cNvPicPr preferRelativeResize="0"/>
            <p:nvPr/>
          </p:nvPicPr>
          <p:blipFill rotWithShape="1">
            <a:blip r:embed="rId7">
              <a:alphaModFix/>
            </a:blip>
            <a:srcRect b="39324" l="87846" r="0" t="37328"/>
            <a:stretch/>
          </p:blipFill>
          <p:spPr>
            <a:xfrm>
              <a:off x="7988866" y="2000486"/>
              <a:ext cx="1029561" cy="73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6"/>
            <p:cNvPicPr preferRelativeResize="0"/>
            <p:nvPr/>
          </p:nvPicPr>
          <p:blipFill rotWithShape="1">
            <a:blip r:embed="rId7">
              <a:alphaModFix/>
            </a:blip>
            <a:srcRect b="41" l="87947" r="770" t="76611"/>
            <a:stretch/>
          </p:blipFill>
          <p:spPr>
            <a:xfrm>
              <a:off x="8253816" y="2657685"/>
              <a:ext cx="955670" cy="73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6"/>
            <p:cNvPicPr preferRelativeResize="0"/>
            <p:nvPr/>
          </p:nvPicPr>
          <p:blipFill rotWithShape="1">
            <a:blip r:embed="rId7">
              <a:alphaModFix/>
            </a:blip>
            <a:srcRect b="45164" l="81375" r="14504" t="42251"/>
            <a:stretch/>
          </p:blipFill>
          <p:spPr>
            <a:xfrm>
              <a:off x="5652294" y="2205773"/>
              <a:ext cx="349033" cy="39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6"/>
            <p:cNvPicPr preferRelativeResize="0"/>
            <p:nvPr/>
          </p:nvPicPr>
          <p:blipFill rotWithShape="1">
            <a:blip r:embed="rId7">
              <a:alphaModFix/>
            </a:blip>
            <a:srcRect b="41" l="77367" r="16491" t="84836"/>
            <a:stretch/>
          </p:blipFill>
          <p:spPr>
            <a:xfrm>
              <a:off x="5652294" y="2890450"/>
              <a:ext cx="520200" cy="47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6"/>
            <p:cNvPicPr preferRelativeResize="0"/>
            <p:nvPr/>
          </p:nvPicPr>
          <p:blipFill rotWithShape="1">
            <a:blip r:embed="rId7">
              <a:alphaModFix/>
            </a:blip>
            <a:srcRect b="90021" l="4926" r="80736" t="1292"/>
            <a:stretch/>
          </p:blipFill>
          <p:spPr>
            <a:xfrm>
              <a:off x="6219968" y="2244722"/>
              <a:ext cx="1214582" cy="272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6"/>
            <p:cNvPicPr preferRelativeResize="0"/>
            <p:nvPr/>
          </p:nvPicPr>
          <p:blipFill rotWithShape="1">
            <a:blip r:embed="rId7">
              <a:alphaModFix/>
            </a:blip>
            <a:srcRect b="25354" l="25425" r="55274" t="64983"/>
            <a:stretch/>
          </p:blipFill>
          <p:spPr>
            <a:xfrm>
              <a:off x="6263227" y="2902054"/>
              <a:ext cx="1634906" cy="302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6"/>
          <p:cNvSpPr txBox="1"/>
          <p:nvPr/>
        </p:nvSpPr>
        <p:spPr>
          <a:xfrm>
            <a:off x="237302" y="5648747"/>
            <a:ext cx="66324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即有</a:t>
            </a:r>
            <a:endParaRPr/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30002" y="2052985"/>
            <a:ext cx="4129115" cy="413486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6"/>
          <p:cNvSpPr/>
          <p:nvPr/>
        </p:nvSpPr>
        <p:spPr>
          <a:xfrm>
            <a:off x="3079155" y="1794559"/>
            <a:ext cx="95981" cy="20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7012" y="2744813"/>
            <a:ext cx="384552" cy="43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9970" y="2317917"/>
            <a:ext cx="380952" cy="428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7"/>
          <p:cNvGrpSpPr/>
          <p:nvPr/>
        </p:nvGrpSpPr>
        <p:grpSpPr>
          <a:xfrm>
            <a:off x="1262163" y="276563"/>
            <a:ext cx="7231683" cy="904595"/>
            <a:chOff x="933310" y="481950"/>
            <a:chExt cx="9642244" cy="1206126"/>
          </a:xfrm>
        </p:grpSpPr>
        <p:pic>
          <p:nvPicPr>
            <p:cNvPr id="253" name="Google Shape;253;p7"/>
            <p:cNvPicPr preferRelativeResize="0"/>
            <p:nvPr/>
          </p:nvPicPr>
          <p:blipFill rotWithShape="1">
            <a:blip r:embed="rId4">
              <a:alphaModFix/>
            </a:blip>
            <a:srcRect b="77160" l="0" r="75396" t="0"/>
            <a:stretch/>
          </p:blipFill>
          <p:spPr>
            <a:xfrm>
              <a:off x="933310" y="481950"/>
              <a:ext cx="2031563" cy="552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7"/>
            <p:cNvPicPr preferRelativeResize="0"/>
            <p:nvPr/>
          </p:nvPicPr>
          <p:blipFill rotWithShape="1">
            <a:blip r:embed="rId4">
              <a:alphaModFix/>
            </a:blip>
            <a:srcRect b="0" l="7829" r="0" t="50140"/>
            <a:stretch/>
          </p:blipFill>
          <p:spPr>
            <a:xfrm>
              <a:off x="2964873" y="481950"/>
              <a:ext cx="7610681" cy="1206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7"/>
          <p:cNvGrpSpPr/>
          <p:nvPr/>
        </p:nvGrpSpPr>
        <p:grpSpPr>
          <a:xfrm>
            <a:off x="1262163" y="1188624"/>
            <a:ext cx="6207132" cy="1041226"/>
            <a:chOff x="933310" y="2000486"/>
            <a:chExt cx="8276176" cy="1388301"/>
          </a:xfrm>
        </p:grpSpPr>
        <p:pic>
          <p:nvPicPr>
            <p:cNvPr id="256" name="Google Shape;256;p7"/>
            <p:cNvPicPr preferRelativeResize="0"/>
            <p:nvPr/>
          </p:nvPicPr>
          <p:blipFill rotWithShape="1">
            <a:blip r:embed="rId5">
              <a:alphaModFix/>
            </a:blip>
            <a:srcRect b="64710" l="6848" r="44604" t="15694"/>
            <a:stretch/>
          </p:blipFill>
          <p:spPr>
            <a:xfrm>
              <a:off x="933310" y="2401454"/>
              <a:ext cx="4229817" cy="631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7"/>
            <p:cNvPicPr preferRelativeResize="0"/>
            <p:nvPr/>
          </p:nvPicPr>
          <p:blipFill rotWithShape="1">
            <a:blip r:embed="rId6">
              <a:alphaModFix/>
            </a:blip>
            <a:srcRect b="0" l="32133" r="61912" t="29897"/>
            <a:stretch/>
          </p:blipFill>
          <p:spPr>
            <a:xfrm>
              <a:off x="5129713" y="2243946"/>
              <a:ext cx="504109" cy="957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7"/>
            <p:cNvPicPr preferRelativeResize="0"/>
            <p:nvPr/>
          </p:nvPicPr>
          <p:blipFill rotWithShape="1">
            <a:blip r:embed="rId5">
              <a:alphaModFix/>
            </a:blip>
            <a:srcRect b="39324" l="87846" r="0" t="37328"/>
            <a:stretch/>
          </p:blipFill>
          <p:spPr>
            <a:xfrm>
              <a:off x="7988866" y="2000486"/>
              <a:ext cx="1029561" cy="73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7"/>
            <p:cNvPicPr preferRelativeResize="0"/>
            <p:nvPr/>
          </p:nvPicPr>
          <p:blipFill rotWithShape="1">
            <a:blip r:embed="rId5">
              <a:alphaModFix/>
            </a:blip>
            <a:srcRect b="41" l="87947" r="770" t="76611"/>
            <a:stretch/>
          </p:blipFill>
          <p:spPr>
            <a:xfrm>
              <a:off x="8253816" y="2657685"/>
              <a:ext cx="955670" cy="73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7"/>
            <p:cNvPicPr preferRelativeResize="0"/>
            <p:nvPr/>
          </p:nvPicPr>
          <p:blipFill rotWithShape="1">
            <a:blip r:embed="rId5">
              <a:alphaModFix/>
            </a:blip>
            <a:srcRect b="45164" l="81375" r="14504" t="42251"/>
            <a:stretch/>
          </p:blipFill>
          <p:spPr>
            <a:xfrm>
              <a:off x="5652294" y="2205773"/>
              <a:ext cx="349033" cy="39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7"/>
            <p:cNvPicPr preferRelativeResize="0"/>
            <p:nvPr/>
          </p:nvPicPr>
          <p:blipFill rotWithShape="1">
            <a:blip r:embed="rId5">
              <a:alphaModFix/>
            </a:blip>
            <a:srcRect b="41" l="77367" r="16491" t="84836"/>
            <a:stretch/>
          </p:blipFill>
          <p:spPr>
            <a:xfrm>
              <a:off x="5652294" y="2890450"/>
              <a:ext cx="520200" cy="47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7"/>
            <p:cNvPicPr preferRelativeResize="0"/>
            <p:nvPr/>
          </p:nvPicPr>
          <p:blipFill rotWithShape="1">
            <a:blip r:embed="rId5">
              <a:alphaModFix/>
            </a:blip>
            <a:srcRect b="90021" l="4926" r="80736" t="1292"/>
            <a:stretch/>
          </p:blipFill>
          <p:spPr>
            <a:xfrm>
              <a:off x="6219968" y="2244722"/>
              <a:ext cx="1214582" cy="272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7"/>
            <p:cNvPicPr preferRelativeResize="0"/>
            <p:nvPr/>
          </p:nvPicPr>
          <p:blipFill rotWithShape="1">
            <a:blip r:embed="rId5">
              <a:alphaModFix/>
            </a:blip>
            <a:srcRect b="25354" l="25425" r="55274" t="64983"/>
            <a:stretch/>
          </p:blipFill>
          <p:spPr>
            <a:xfrm>
              <a:off x="6263227" y="2902054"/>
              <a:ext cx="1634906" cy="302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7"/>
          <p:cNvSpPr txBox="1"/>
          <p:nvPr/>
        </p:nvSpPr>
        <p:spPr>
          <a:xfrm>
            <a:off x="454184" y="1551157"/>
            <a:ext cx="79138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</a:t>
            </a:r>
            <a:endParaRPr/>
          </a:p>
        </p:txBody>
      </p:sp>
      <p:sp>
        <p:nvSpPr>
          <p:cNvPr id="265" name="Google Shape;265;p7"/>
          <p:cNvSpPr txBox="1"/>
          <p:nvPr/>
        </p:nvSpPr>
        <p:spPr>
          <a:xfrm>
            <a:off x="454184" y="284030"/>
            <a:ext cx="79138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</a:t>
            </a:r>
            <a:endParaRPr/>
          </a:p>
        </p:txBody>
      </p:sp>
      <p:cxnSp>
        <p:nvCxnSpPr>
          <p:cNvPr id="266" name="Google Shape;266;p7"/>
          <p:cNvCxnSpPr/>
          <p:nvPr/>
        </p:nvCxnSpPr>
        <p:spPr>
          <a:xfrm>
            <a:off x="3602983" y="722728"/>
            <a:ext cx="4023944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7" name="Google Shape;267;p7"/>
          <p:cNvPicPr preferRelativeResize="0"/>
          <p:nvPr/>
        </p:nvPicPr>
        <p:blipFill rotWithShape="1">
          <a:blip r:embed="rId4">
            <a:alphaModFix/>
          </a:blip>
          <a:srcRect b="77160" l="0" r="75396" t="0"/>
          <a:stretch/>
        </p:blipFill>
        <p:spPr>
          <a:xfrm>
            <a:off x="1262163" y="2521349"/>
            <a:ext cx="1523672" cy="41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6">
            <a:alphaModFix/>
          </a:blip>
          <a:srcRect b="0" l="32133" r="61912" t="29897"/>
          <a:stretch/>
        </p:blipFill>
        <p:spPr>
          <a:xfrm>
            <a:off x="2821195" y="2369482"/>
            <a:ext cx="378082" cy="71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5">
            <a:alphaModFix/>
          </a:blip>
          <a:srcRect b="90021" l="4926" r="80736" t="1292"/>
          <a:stretch/>
        </p:blipFill>
        <p:spPr>
          <a:xfrm>
            <a:off x="6892700" y="2439622"/>
            <a:ext cx="910937" cy="20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5">
            <a:alphaModFix/>
          </a:blip>
          <a:srcRect b="25354" l="25425" r="55274" t="64983"/>
          <a:stretch/>
        </p:blipFill>
        <p:spPr>
          <a:xfrm>
            <a:off x="6888172" y="2868548"/>
            <a:ext cx="1226180" cy="2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7">
            <a:alphaModFix/>
          </a:blip>
          <a:srcRect b="56664" l="10987" r="82771" t="22431"/>
          <a:stretch/>
        </p:blipFill>
        <p:spPr>
          <a:xfrm>
            <a:off x="3330616" y="2790718"/>
            <a:ext cx="378082" cy="36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5">
            <a:alphaModFix/>
          </a:blip>
          <a:srcRect b="41" l="77367" r="18255" t="84836"/>
          <a:stretch/>
        </p:blipFill>
        <p:spPr>
          <a:xfrm>
            <a:off x="3718917" y="2860682"/>
            <a:ext cx="278120" cy="35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7">
            <a:alphaModFix/>
          </a:blip>
          <a:srcRect b="2271" l="17482" r="45188" t="81279"/>
          <a:stretch/>
        </p:blipFill>
        <p:spPr>
          <a:xfrm>
            <a:off x="4430949" y="2866437"/>
            <a:ext cx="2261100" cy="28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7">
            <a:alphaModFix/>
          </a:blip>
          <a:srcRect b="2271" l="17482" r="45188" t="81279"/>
          <a:stretch/>
        </p:blipFill>
        <p:spPr>
          <a:xfrm>
            <a:off x="4409465" y="2372095"/>
            <a:ext cx="2261100" cy="28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7">
            <a:alphaModFix/>
          </a:blip>
          <a:srcRect b="56664" l="10987" r="82771" t="22431"/>
          <a:stretch/>
        </p:blipFill>
        <p:spPr>
          <a:xfrm>
            <a:off x="3239459" y="2287747"/>
            <a:ext cx="378082" cy="36135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"/>
          <p:cNvSpPr txBox="1"/>
          <p:nvPr/>
        </p:nvSpPr>
        <p:spPr>
          <a:xfrm>
            <a:off x="3670580" y="2349258"/>
            <a:ext cx="27341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/>
          </a:p>
        </p:txBody>
      </p:sp>
      <p:sp>
        <p:nvSpPr>
          <p:cNvPr id="277" name="Google Shape;277;p7"/>
          <p:cNvSpPr txBox="1"/>
          <p:nvPr/>
        </p:nvSpPr>
        <p:spPr>
          <a:xfrm flipH="1">
            <a:off x="3805074" y="2311953"/>
            <a:ext cx="191962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</a:t>
            </a:r>
            <a:endParaRPr b="1"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8">
            <a:alphaModFix/>
          </a:blip>
          <a:srcRect b="0" l="0" r="0" t="64878"/>
          <a:stretch/>
        </p:blipFill>
        <p:spPr>
          <a:xfrm>
            <a:off x="1058630" y="3351148"/>
            <a:ext cx="6350000" cy="53937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7"/>
          <p:cNvSpPr txBox="1"/>
          <p:nvPr/>
        </p:nvSpPr>
        <p:spPr>
          <a:xfrm>
            <a:off x="454184" y="2561504"/>
            <a:ext cx="79138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則有</a:t>
            </a:r>
            <a:endParaRPr/>
          </a:p>
        </p:txBody>
      </p:sp>
      <p:sp>
        <p:nvSpPr>
          <p:cNvPr id="280" name="Google Shape;280;p7"/>
          <p:cNvSpPr txBox="1"/>
          <p:nvPr/>
        </p:nvSpPr>
        <p:spPr>
          <a:xfrm>
            <a:off x="452213" y="3367349"/>
            <a:ext cx="791386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即</a:t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 rot="5400000">
            <a:off x="7123633" y="1184569"/>
            <a:ext cx="1011383" cy="30137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3099142" y="2767449"/>
            <a:ext cx="216814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─</a:t>
            </a:r>
            <a:endParaRPr/>
          </a:p>
        </p:txBody>
      </p:sp>
      <p:cxnSp>
        <p:nvCxnSpPr>
          <p:cNvPr id="283" name="Google Shape;283;p7"/>
          <p:cNvCxnSpPr/>
          <p:nvPr/>
        </p:nvCxnSpPr>
        <p:spPr>
          <a:xfrm flipH="1" rot="10800000">
            <a:off x="3280865" y="2665012"/>
            <a:ext cx="716171" cy="357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7"/>
          <p:cNvSpPr txBox="1"/>
          <p:nvPr/>
        </p:nvSpPr>
        <p:spPr>
          <a:xfrm>
            <a:off x="4007256" y="2495909"/>
            <a:ext cx="54000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=0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85" name="Google Shape;285;p7"/>
          <p:cNvGrpSpPr/>
          <p:nvPr/>
        </p:nvGrpSpPr>
        <p:grpSpPr>
          <a:xfrm>
            <a:off x="7959876" y="1033540"/>
            <a:ext cx="686608" cy="423656"/>
            <a:chOff x="7881838" y="2478217"/>
            <a:chExt cx="686608" cy="423656"/>
          </a:xfrm>
        </p:grpSpPr>
        <p:sp>
          <p:nvSpPr>
            <p:cNvPr id="286" name="Google Shape;286;p7"/>
            <p:cNvSpPr txBox="1"/>
            <p:nvPr/>
          </p:nvSpPr>
          <p:spPr>
            <a:xfrm>
              <a:off x="7982575" y="2478217"/>
              <a:ext cx="278120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=</a:t>
              </a:r>
              <a:endParaRPr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287" name="Google Shape;287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60696" y="2567940"/>
              <a:ext cx="307750" cy="328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881838" y="2555245"/>
              <a:ext cx="211828" cy="346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7"/>
          <p:cNvSpPr txBox="1"/>
          <p:nvPr/>
        </p:nvSpPr>
        <p:spPr>
          <a:xfrm>
            <a:off x="452213" y="4158381"/>
            <a:ext cx="129145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對兩邊積分</a:t>
            </a:r>
            <a:endParaRPr/>
          </a:p>
        </p:txBody>
      </p:sp>
      <p:pic>
        <p:nvPicPr>
          <p:cNvPr id="290" name="Google Shape;29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43667" y="4065707"/>
            <a:ext cx="6349999" cy="699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7"/>
          <p:cNvGrpSpPr/>
          <p:nvPr/>
        </p:nvGrpSpPr>
        <p:grpSpPr>
          <a:xfrm>
            <a:off x="3209185" y="4751995"/>
            <a:ext cx="2973944" cy="657143"/>
            <a:chOff x="3762362" y="4030727"/>
            <a:chExt cx="3965259" cy="876190"/>
          </a:xfrm>
        </p:grpSpPr>
        <p:pic>
          <p:nvPicPr>
            <p:cNvPr id="292" name="Google Shape;292;p7"/>
            <p:cNvPicPr preferRelativeResize="0"/>
            <p:nvPr/>
          </p:nvPicPr>
          <p:blipFill rotWithShape="1">
            <a:blip r:embed="rId11">
              <a:alphaModFix/>
            </a:blip>
            <a:srcRect b="0" l="51129" r="37837" t="0"/>
            <a:stretch/>
          </p:blipFill>
          <p:spPr>
            <a:xfrm>
              <a:off x="3762362" y="4030727"/>
              <a:ext cx="877455" cy="87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7"/>
            <p:cNvPicPr preferRelativeResize="0"/>
            <p:nvPr/>
          </p:nvPicPr>
          <p:blipFill rotWithShape="1">
            <a:blip r:embed="rId7">
              <a:alphaModFix/>
            </a:blip>
            <a:srcRect b="56664" l="10987" r="82771" t="22431"/>
            <a:stretch/>
          </p:blipFill>
          <p:spPr>
            <a:xfrm>
              <a:off x="4557145" y="4326843"/>
              <a:ext cx="504109" cy="481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7"/>
            <p:cNvPicPr preferRelativeResize="0"/>
            <p:nvPr/>
          </p:nvPicPr>
          <p:blipFill rotWithShape="1">
            <a:blip r:embed="rId5">
              <a:alphaModFix/>
            </a:blip>
            <a:srcRect b="41" l="77367" r="18255" t="84836"/>
            <a:stretch/>
          </p:blipFill>
          <p:spPr>
            <a:xfrm>
              <a:off x="5074680" y="4420694"/>
              <a:ext cx="370826" cy="47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7"/>
            <p:cNvPicPr preferRelativeResize="0"/>
            <p:nvPr/>
          </p:nvPicPr>
          <p:blipFill rotWithShape="1">
            <a:blip r:embed="rId7">
              <a:alphaModFix/>
            </a:blip>
            <a:srcRect b="53707" l="36150" r="60293" t="27055"/>
            <a:stretch/>
          </p:blipFill>
          <p:spPr>
            <a:xfrm>
              <a:off x="5484478" y="4435773"/>
              <a:ext cx="287283" cy="443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7"/>
            <p:cNvSpPr txBox="1"/>
            <p:nvPr/>
          </p:nvSpPr>
          <p:spPr>
            <a:xfrm>
              <a:off x="4268247" y="4368636"/>
              <a:ext cx="289085" cy="448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─</a:t>
              </a:r>
              <a:endParaRPr/>
            </a:p>
          </p:txBody>
        </p:sp>
        <p:pic>
          <p:nvPicPr>
            <p:cNvPr id="297" name="Google Shape;297;p7"/>
            <p:cNvPicPr preferRelativeResize="0"/>
            <p:nvPr/>
          </p:nvPicPr>
          <p:blipFill rotWithShape="1">
            <a:blip r:embed="rId5">
              <a:alphaModFix/>
            </a:blip>
            <a:srcRect b="25354" l="25425" r="55274" t="64983"/>
            <a:stretch/>
          </p:blipFill>
          <p:spPr>
            <a:xfrm>
              <a:off x="6092715" y="4462344"/>
              <a:ext cx="1634906" cy="3025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7"/>
          <p:cNvGrpSpPr/>
          <p:nvPr/>
        </p:nvGrpSpPr>
        <p:grpSpPr>
          <a:xfrm>
            <a:off x="3955856" y="5626229"/>
            <a:ext cx="1114807" cy="531179"/>
            <a:chOff x="5274546" y="5098766"/>
            <a:chExt cx="1486409" cy="708238"/>
          </a:xfrm>
        </p:grpSpPr>
        <p:pic>
          <p:nvPicPr>
            <p:cNvPr id="299" name="Google Shape;299;p7"/>
            <p:cNvPicPr preferRelativeResize="0"/>
            <p:nvPr/>
          </p:nvPicPr>
          <p:blipFill rotWithShape="1">
            <a:blip r:embed="rId7">
              <a:alphaModFix/>
            </a:blip>
            <a:srcRect b="56664" l="10987" r="82771" t="22431"/>
            <a:stretch/>
          </p:blipFill>
          <p:spPr>
            <a:xfrm>
              <a:off x="5510766" y="5156357"/>
              <a:ext cx="504109" cy="481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7"/>
            <p:cNvPicPr preferRelativeResize="0"/>
            <p:nvPr/>
          </p:nvPicPr>
          <p:blipFill rotWithShape="1">
            <a:blip r:embed="rId5">
              <a:alphaModFix/>
            </a:blip>
            <a:srcRect b="932" l="79329" r="18255" t="84836"/>
            <a:stretch/>
          </p:blipFill>
          <p:spPr>
            <a:xfrm>
              <a:off x="5274546" y="5278841"/>
              <a:ext cx="204673" cy="445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7"/>
            <p:cNvPicPr preferRelativeResize="0"/>
            <p:nvPr/>
          </p:nvPicPr>
          <p:blipFill rotWithShape="1">
            <a:blip r:embed="rId11">
              <a:alphaModFix/>
            </a:blip>
            <a:srcRect b="57374" l="54705" r="37837" t="13532"/>
            <a:stretch/>
          </p:blipFill>
          <p:spPr>
            <a:xfrm>
              <a:off x="6167837" y="5098766"/>
              <a:ext cx="593118" cy="2549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2" name="Google Shape;302;p7"/>
            <p:cNvCxnSpPr/>
            <p:nvPr/>
          </p:nvCxnSpPr>
          <p:spPr>
            <a:xfrm>
              <a:off x="6096000" y="5211664"/>
              <a:ext cx="0" cy="45726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3" name="Google Shape;303;p7"/>
            <p:cNvSpPr txBox="1"/>
            <p:nvPr/>
          </p:nvSpPr>
          <p:spPr>
            <a:xfrm>
              <a:off x="6086710" y="5358078"/>
              <a:ext cx="415780" cy="448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</a:t>
              </a:r>
              <a:endParaRPr sz="1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04" name="Google Shape;304;p7"/>
          <p:cNvSpPr/>
          <p:nvPr/>
        </p:nvSpPr>
        <p:spPr>
          <a:xfrm>
            <a:off x="4295396" y="4722850"/>
            <a:ext cx="95981" cy="20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07728" y="5482894"/>
            <a:ext cx="3636271" cy="70509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7"/>
          <p:cNvSpPr txBox="1"/>
          <p:nvPr/>
        </p:nvSpPr>
        <p:spPr>
          <a:xfrm>
            <a:off x="5106706" y="5626297"/>
            <a:ext cx="31183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且</a:t>
            </a:r>
            <a:endParaRPr/>
          </a:p>
        </p:txBody>
      </p:sp>
      <p:pic>
        <p:nvPicPr>
          <p:cNvPr id="307" name="Google Shape;307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00145" y="6292391"/>
            <a:ext cx="6264286" cy="47142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"/>
          <p:cNvSpPr txBox="1"/>
          <p:nvPr/>
        </p:nvSpPr>
        <p:spPr>
          <a:xfrm>
            <a:off x="4011119" y="4935198"/>
            <a:ext cx="14566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endParaRPr b="1"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4526160" y="5018178"/>
            <a:ext cx="14566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endParaRPr b="1"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4342346" y="5642378"/>
            <a:ext cx="14566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endParaRPr b="1"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11" name="Google Shape;311;p7"/>
          <p:cNvCxnSpPr/>
          <p:nvPr/>
        </p:nvCxnSpPr>
        <p:spPr>
          <a:xfrm flipH="1" rot="10800000">
            <a:off x="3282733" y="3155721"/>
            <a:ext cx="716171" cy="357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2" name="Google Shape;312;p7"/>
          <p:cNvSpPr txBox="1"/>
          <p:nvPr/>
        </p:nvSpPr>
        <p:spPr>
          <a:xfrm>
            <a:off x="4009124" y="2995496"/>
            <a:ext cx="54000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&lt;0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5682625" y="4620432"/>
            <a:ext cx="4003325" cy="37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沒有隨機項dt，則爲martingale</a:t>
            </a:r>
            <a:endParaRPr sz="14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1233637" y="3716998"/>
            <a:ext cx="4709924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有隨機項dt，且遞减&lt;=0，則爲supermartingale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5" name="Google Shape;315;p7"/>
          <p:cNvSpPr txBox="1"/>
          <p:nvPr/>
        </p:nvSpPr>
        <p:spPr>
          <a:xfrm>
            <a:off x="5680914" y="5282737"/>
            <a:ext cx="3463085" cy="37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初始價格如此，立即行權，與時間無關</a:t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4306767" y="5399622"/>
            <a:ext cx="95981" cy="20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604" y="408355"/>
            <a:ext cx="7382739" cy="186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605" y="2530634"/>
            <a:ext cx="7369304" cy="62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5091" y="3074894"/>
            <a:ext cx="6987325" cy="69145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8"/>
          <p:cNvSpPr txBox="1"/>
          <p:nvPr/>
        </p:nvSpPr>
        <p:spPr>
          <a:xfrm>
            <a:off x="3429127" y="620158"/>
            <a:ext cx="4152403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永久美式看跌期權價格公式證明（推導）</a:t>
            </a:r>
            <a:endParaRPr/>
          </a:p>
        </p:txBody>
      </p:sp>
      <p:pic>
        <p:nvPicPr>
          <p:cNvPr id="325" name="Google Shape;32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177" y="4397404"/>
            <a:ext cx="7290732" cy="87820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8"/>
          <p:cNvSpPr txBox="1"/>
          <p:nvPr/>
        </p:nvSpPr>
        <p:spPr>
          <a:xfrm>
            <a:off x="2688221" y="3766349"/>
            <a:ext cx="2678709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supermartingale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7" name="Google Shape;327;p8"/>
          <p:cNvSpPr txBox="1"/>
          <p:nvPr/>
        </p:nvSpPr>
        <p:spPr>
          <a:xfrm>
            <a:off x="708177" y="5326462"/>
            <a:ext cx="7548056" cy="1156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將一個martingale停止于stopping time得到的停止過程仍是一個martingale；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將一個supermartingale（submartingale）停止于stopping time得到的停止過程仍是一個supermartingale（submartingale） ；</a:t>
            </a:r>
            <a:endParaRPr/>
          </a:p>
        </p:txBody>
      </p:sp>
      <p:pic>
        <p:nvPicPr>
          <p:cNvPr id="328" name="Google Shape;328;p8"/>
          <p:cNvPicPr preferRelativeResize="0"/>
          <p:nvPr/>
        </p:nvPicPr>
        <p:blipFill rotWithShape="1">
          <a:blip r:embed="rId7">
            <a:alphaModFix/>
          </a:blip>
          <a:srcRect b="6067" l="0" r="12941" t="75522"/>
          <a:stretch/>
        </p:blipFill>
        <p:spPr>
          <a:xfrm>
            <a:off x="4406809" y="3817214"/>
            <a:ext cx="4551062" cy="530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8"/>
          <p:cNvCxnSpPr/>
          <p:nvPr/>
        </p:nvCxnSpPr>
        <p:spPr>
          <a:xfrm flipH="1" rot="10800000">
            <a:off x="1292270" y="2005222"/>
            <a:ext cx="716171" cy="357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976" y="345226"/>
            <a:ext cx="8157385" cy="108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554" y="3412767"/>
            <a:ext cx="8048726" cy="114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903" y="2608528"/>
            <a:ext cx="1663597" cy="48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1144" y="2506627"/>
            <a:ext cx="2805689" cy="59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635" y="4831892"/>
            <a:ext cx="8048726" cy="144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3119" y="1649476"/>
            <a:ext cx="3771586" cy="52721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"/>
          <p:cNvSpPr txBox="1"/>
          <p:nvPr/>
        </p:nvSpPr>
        <p:spPr>
          <a:xfrm>
            <a:off x="723119" y="2129745"/>
            <a:ext cx="3387242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當t趨于無窮時，把t去掉，不等式來源-8.3.22</a:t>
            </a:r>
            <a:endParaRPr sz="12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2658479" y="1429012"/>
            <a:ext cx="95981" cy="20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9"/>
          <p:cNvPicPr preferRelativeResize="0"/>
          <p:nvPr/>
        </p:nvPicPr>
        <p:blipFill rotWithShape="1">
          <a:blip r:embed="rId9">
            <a:alphaModFix/>
          </a:blip>
          <a:srcRect b="52059" l="35108" r="0" t="365"/>
          <a:stretch/>
        </p:blipFill>
        <p:spPr>
          <a:xfrm>
            <a:off x="4649297" y="1699760"/>
            <a:ext cx="3651324" cy="360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9"/>
          <p:cNvGrpSpPr/>
          <p:nvPr/>
        </p:nvGrpSpPr>
        <p:grpSpPr>
          <a:xfrm>
            <a:off x="4811200" y="1961425"/>
            <a:ext cx="2476145" cy="478381"/>
            <a:chOff x="4827801" y="1882303"/>
            <a:chExt cx="2476145" cy="478381"/>
          </a:xfrm>
        </p:grpSpPr>
        <p:pic>
          <p:nvPicPr>
            <p:cNvPr id="344" name="Google Shape;344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71130" y="2094734"/>
              <a:ext cx="155681" cy="243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9"/>
            <p:cNvSpPr txBox="1"/>
            <p:nvPr/>
          </p:nvSpPr>
          <p:spPr>
            <a:xfrm>
              <a:off x="6772372" y="1882303"/>
              <a:ext cx="531574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6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+</a:t>
              </a:r>
              <a:endParaRPr b="1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346" name="Google Shape;346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05672" y="2102963"/>
              <a:ext cx="887704" cy="25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27801" y="2086184"/>
              <a:ext cx="763240" cy="2544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8" name="Google Shape;348;p9"/>
          <p:cNvSpPr/>
          <p:nvPr/>
        </p:nvSpPr>
        <p:spPr>
          <a:xfrm>
            <a:off x="4887963" y="1404368"/>
            <a:ext cx="95981" cy="20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2023-02-04T11:20:53Z</dcterms:created>
  <dc:creator>Ryan Wang</dc:creator>
</cp:coreProperties>
</file>