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9" r:id="rId11"/>
    <p:sldId id="270" r:id="rId12"/>
    <p:sldId id="273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91"/>
    <p:restoredTop sz="96197"/>
  </p:normalViewPr>
  <p:slideViewPr>
    <p:cSldViewPr snapToGrid="0" snapToObjects="1">
      <p:cViewPr varScale="1">
        <p:scale>
          <a:sx n="124" d="100"/>
          <a:sy n="124" d="100"/>
        </p:scale>
        <p:origin x="5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3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" pitchFamily="2" charset="0"/>
                <a:ea typeface="Kaiti TC" panose="02010600040101010101" pitchFamily="2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>
                <a:latin typeface="Times" pitchFamily="2" charset="0"/>
                <a:ea typeface="Kaiti TC" panose="02010600040101010101" pitchFamily="2" charset="-120"/>
              </a:defRPr>
            </a:lvl1pPr>
            <a:lvl2pPr>
              <a:defRPr sz="2400">
                <a:latin typeface="Times" pitchFamily="2" charset="0"/>
                <a:ea typeface="Kaiti TC" panose="02010600040101010101" pitchFamily="2" charset="-120"/>
              </a:defRPr>
            </a:lvl2pPr>
            <a:lvl3pPr>
              <a:defRPr sz="2000">
                <a:latin typeface="Times" pitchFamily="2" charset="0"/>
                <a:ea typeface="Kaiti TC" panose="02010600040101010101" pitchFamily="2" charset="-120"/>
              </a:defRPr>
            </a:lvl3pPr>
            <a:lvl4pPr>
              <a:defRPr sz="1800">
                <a:latin typeface="Times" pitchFamily="2" charset="0"/>
                <a:ea typeface="Kaiti TC" panose="02010600040101010101" pitchFamily="2" charset="-120"/>
              </a:defRPr>
            </a:lvl4pPr>
            <a:lvl5pPr>
              <a:defRPr sz="1800">
                <a:latin typeface="Times" pitchFamily="2" charset="0"/>
                <a:ea typeface="Kaiti TC" panose="02010600040101010101" pitchFamily="2" charset="-12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2" charset="0"/>
                <a:ea typeface="Kaiti TC" panose="02010600040101010101" pitchFamily="2" charset="-120"/>
              </a:defRPr>
            </a:lvl1pPr>
          </a:lstStyle>
          <a:p>
            <a:fld id="{72345051-2045-45DA-935E-2E3CA1A69ADC}" type="datetimeFigureOut">
              <a:rPr lang="en-US" smtClean="0"/>
              <a:pPr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itchFamily="2" charset="0"/>
                <a:ea typeface="Kaiti TC" panose="02010600040101010101" pitchFamily="2" charset="-12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pitchFamily="2" charset="0"/>
                <a:ea typeface="Kaiti TC" panose="02010600040101010101" pitchFamily="2" charset="-120"/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" pitchFamily="2" charset="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78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7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9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8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2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fld id="{72345051-2045-45DA-935E-2E3CA1A69ADC}" type="datetimeFigureOut">
              <a:rPr lang="en-US" smtClean="0"/>
              <a:pPr/>
              <a:t>4/14/22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2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23" r:id="rId6"/>
    <p:sldLayoutId id="2147484018" r:id="rId7"/>
    <p:sldLayoutId id="2147484019" r:id="rId8"/>
    <p:sldLayoutId id="2147484020" r:id="rId9"/>
    <p:sldLayoutId id="2147484022" r:id="rId10"/>
    <p:sldLayoutId id="214748402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961DF7-3D99-5D4F-9494-5232CFB0F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sz="7000" dirty="0"/>
              <a:t>Polynomial</a:t>
            </a:r>
            <a:r>
              <a:rPr kumimoji="1" lang="zh-TW" altLang="en-US" sz="7000" dirty="0"/>
              <a:t> </a:t>
            </a:r>
            <a:r>
              <a:rPr kumimoji="1" lang="en-US" altLang="zh-TW" sz="7000" dirty="0"/>
              <a:t>Option </a:t>
            </a:r>
            <a:r>
              <a:rPr kumimoji="1" lang="en-US" altLang="zh-TW" sz="7000" dirty="0">
                <a:latin typeface="Times" pitchFamily="2" charset="0"/>
              </a:rPr>
              <a:t>Pricing</a:t>
            </a:r>
            <a:br>
              <a:rPr kumimoji="1" lang="en-US" altLang="zh-TW" dirty="0">
                <a:latin typeface="Times" pitchFamily="2" charset="0"/>
              </a:rPr>
            </a:br>
            <a:r>
              <a:rPr kumimoji="1" lang="en-US" altLang="zh-TW" sz="4000" dirty="0">
                <a:latin typeface="Times" pitchFamily="2" charset="0"/>
              </a:rPr>
              <a:t>-U</a:t>
            </a:r>
            <a:r>
              <a:rPr kumimoji="1" lang="en-US" altLang="zh-TW" sz="4000" dirty="0"/>
              <a:t>sing </a:t>
            </a:r>
            <a:r>
              <a:rPr kumimoji="1" lang="en" altLang="zh-TW" sz="4000" dirty="0"/>
              <a:t>Finite Difference Method</a:t>
            </a:r>
            <a:endParaRPr kumimoji="1" lang="zh-TW" altLang="en-US" dirty="0">
              <a:latin typeface="Times" pitchFamily="2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788AFDC-FED7-4A47-AABB-B7A2AB6EE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/>
              <a:t>Author: Hsiu-Ming, Hsu</a:t>
            </a:r>
            <a:endParaRPr kumimoji="1" lang="zh-TW" altLang="en-US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6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588EBE-C16B-C343-82F9-FC719043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/>
              <a:t>Explicit Finite Difference Method</a:t>
            </a:r>
            <a:endParaRPr kumimoji="1" lang="zh-TW" altLang="en-US" dirty="0"/>
          </a:p>
        </p:txBody>
      </p:sp>
      <p:pic>
        <p:nvPicPr>
          <p:cNvPr id="11" name="內容版面配置區 10" descr="一張含有 文字 的圖片&#10;&#10;自動產生的描述">
            <a:extLst>
              <a:ext uri="{FF2B5EF4-FFF2-40B4-BE49-F238E27FC236}">
                <a16:creationId xmlns:a16="http://schemas.microsoft.com/office/drawing/2014/main" id="{AE8FB83B-F35A-1C4D-AB06-38B50DF9A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" y="0"/>
            <a:ext cx="11984297" cy="6858000"/>
          </a:xfr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DD3FEF5-3E6E-D14F-A9EA-3F8B572AF5BD}"/>
              </a:ext>
            </a:extLst>
          </p:cNvPr>
          <p:cNvCxnSpPr/>
          <p:nvPr/>
        </p:nvCxnSpPr>
        <p:spPr>
          <a:xfrm>
            <a:off x="1302707" y="6050071"/>
            <a:ext cx="106972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0EC679F-0C3F-9A4A-9D81-5D0F4ADDAB5E}"/>
              </a:ext>
            </a:extLst>
          </p:cNvPr>
          <p:cNvCxnSpPr>
            <a:cxnSpLocks/>
          </p:cNvCxnSpPr>
          <p:nvPr/>
        </p:nvCxnSpPr>
        <p:spPr>
          <a:xfrm>
            <a:off x="1292269" y="5826691"/>
            <a:ext cx="26033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8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C391FA-F3EF-B444-91FE-C5CEBC92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/>
              <a:t>Implicit Finite Difference Method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A0244A-2BA3-094B-A75E-02A0D0289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80CD9C95-4C28-4C43-A0F5-32FEB627F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94" y="0"/>
            <a:ext cx="8900612" cy="6858000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7F617293-86B8-6845-AB99-413C32341AB0}"/>
              </a:ext>
            </a:extLst>
          </p:cNvPr>
          <p:cNvCxnSpPr>
            <a:cxnSpLocks/>
          </p:cNvCxnSpPr>
          <p:nvPr/>
        </p:nvCxnSpPr>
        <p:spPr>
          <a:xfrm>
            <a:off x="2354893" y="2367419"/>
            <a:ext cx="30563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5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6A79D1-CF53-CD47-A4FF-377792B2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Thank You!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46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89749-C8B6-194F-83CF-43455BA6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Content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DDBA1A-890F-B24D-B3E7-35161DB6E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altLang="zh-TW" dirty="0"/>
              <a:t>Partial Differential Equation</a:t>
            </a:r>
          </a:p>
          <a:p>
            <a:r>
              <a:rPr kumimoji="1" lang="en" altLang="zh-TW" dirty="0"/>
              <a:t>Explicit Finite Difference Method</a:t>
            </a:r>
          </a:p>
          <a:p>
            <a:r>
              <a:rPr kumimoji="1" lang="en" altLang="zh-TW" dirty="0"/>
              <a:t>Implicit Finite Difference Method</a:t>
            </a:r>
          </a:p>
        </p:txBody>
      </p:sp>
    </p:spTree>
    <p:extLst>
      <p:ext uri="{BB962C8B-B14F-4D97-AF65-F5344CB8AC3E}">
        <p14:creationId xmlns:p14="http://schemas.microsoft.com/office/powerpoint/2010/main" val="106754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D183B8-1D92-0A40-B3F6-D8B27B61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Partial Differential Equation (PDE)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7BF4AD3-9F8D-1E45-8D7F-991E2A68CA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𝐶𝑎𝑙𝑙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en-US" altLang="zh-TW" sz="1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𝑆𝑡</m:t>
                          </m:r>
                        </m:e>
                        <m:sup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kumimoji="1"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kumimoji="1"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kumimoji="1"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𝑆𝑑𝐵</m:t>
                      </m:r>
                    </m:oMath>
                  </m:oMathPara>
                </a14:m>
                <a:endParaRPr kumimoji="1" lang="en-US" altLang="zh-TW" sz="1600" b="0" dirty="0"/>
              </a:p>
              <a:p>
                <a:pPr marL="0" indent="0">
                  <a:buNone/>
                </a:pPr>
                <a:r>
                  <a:rPr kumimoji="1" lang="zh-TW" altLang="en-US" sz="1600" dirty="0"/>
                  <a:t>為了規避價格風險，考慮一投資組合</a:t>
                </a:r>
                <a:r>
                  <a:rPr kumimoji="1" lang="en-US" altLang="zh-TW" sz="1600" dirty="0"/>
                  <a:t>V</a:t>
                </a:r>
                <a:r>
                  <a:rPr kumimoji="1" lang="zh-TW" altLang="en-US" sz="1600" dirty="0"/>
                  <a:t>，包含</a:t>
                </a:r>
                <a:r>
                  <a:rPr kumimoji="1" lang="en-US" altLang="zh-TW" sz="1600" dirty="0"/>
                  <a:t>1</a:t>
                </a:r>
                <a:r>
                  <a:rPr kumimoji="1" lang="zh-TW" altLang="en-US" sz="1600" dirty="0"/>
                  <a:t>單位</a:t>
                </a:r>
                <a:r>
                  <a:rPr kumimoji="1" lang="en-US" altLang="zh-TW" sz="1600" dirty="0"/>
                  <a:t>Call</a:t>
                </a:r>
                <a:r>
                  <a:rPr kumimoji="1" lang="zh-TW" altLang="en-US" sz="1600" dirty="0"/>
                  <a:t>和 </a:t>
                </a:r>
                <a14:m>
                  <m:oMath xmlns:m="http://schemas.openxmlformats.org/officeDocument/2006/math">
                    <m:r>
                      <a:rPr kumimoji="1" lang="en-US" altLang="zh-TW" sz="16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zh-TW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kumimoji="1" lang="zh-TW" altLang="en-US" sz="1600" b="0" dirty="0"/>
                  <a:t>單位標的物</a:t>
                </a:r>
                <a:endParaRPr kumimoji="1" lang="en-US" altLang="zh-TW" sz="1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𝑆𝑑𝑡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𝑆𝑑𝐵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kumimoji="1" lang="en-US" altLang="zh-TW" sz="16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𝑆𝑑𝐵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br>
                  <a:rPr kumimoji="1" lang="en-US" altLang="zh-TW" sz="1600" b="0" dirty="0"/>
                </a:br>
                <a:r>
                  <a:rPr kumimoji="1" lang="zh-TW" altLang="en-US" sz="1600" b="0" dirty="0"/>
                  <a:t>因為投資組合</a:t>
                </a:r>
                <a:r>
                  <a:rPr kumimoji="1" lang="en-US" altLang="zh-TW" sz="1600" b="0" dirty="0"/>
                  <a:t>V</a:t>
                </a:r>
                <a:r>
                  <a:rPr kumimoji="1" lang="zh-TW" altLang="en-US" sz="1600" b="0" dirty="0"/>
                  <a:t>不會有價格風險，其報酬率為無風險利率</a:t>
                </a:r>
                <a:r>
                  <a:rPr kumimoji="1" lang="en-US" altLang="zh-TW" sz="1600" b="0" dirty="0"/>
                  <a:t>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𝑟𝑑𝑡</m:t>
                      </m:r>
                    </m:oMath>
                  </m:oMathPara>
                </a14:m>
                <a:br>
                  <a:rPr kumimoji="1" lang="en-US" altLang="zh-TW" sz="1600" b="0" dirty="0"/>
                </a:br>
                <a:r>
                  <a:rPr kumimoji="1" lang="zh-TW" altLang="en-US" sz="1600" b="0" dirty="0"/>
                  <a:t>綜合以上兩式</a:t>
                </a:r>
                <a:r>
                  <a:rPr kumimoji="1" lang="zh-TW" altLang="en-US" sz="1600" dirty="0"/>
                  <a:t>，可得</a:t>
                </a:r>
                <a:r>
                  <a:rPr kumimoji="1" lang="en-US" altLang="zh-TW" sz="1600" dirty="0"/>
                  <a:t>Black Scholes PDE</a:t>
                </a:r>
                <a:endParaRPr kumimoji="1" lang="en-US" altLang="zh-TW" sz="1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𝑟𝑑𝑡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TW" sz="16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kumimoji="1" lang="en-US" altLang="zh-TW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𝑟𝑆</m:t>
                      </m:r>
                      <m:f>
                        <m:fPr>
                          <m:ctrlP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kumimoji="1"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𝑟𝑓</m:t>
                      </m:r>
                    </m:oMath>
                  </m:oMathPara>
                </a14:m>
                <a:br>
                  <a:rPr kumimoji="1" lang="en-US" altLang="zh-TW" sz="1600" dirty="0"/>
                </a:br>
                <a:endParaRPr kumimoji="1" lang="en-US" altLang="zh-TW" sz="1600" b="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7BF4AD3-9F8D-1E45-8D7F-991E2A68CA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62" b="-137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17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1C1235-CA38-DB4D-BF5C-0E435559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zh-TW" dirty="0"/>
              <a:t>Explicit Finite Difference Method</a:t>
            </a:r>
            <a:endParaRPr kumimoji="1" lang="zh-TW" altLang="en-US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50796CE5-5074-FE41-91B9-0EB59D2A5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99"/>
          <a:stretch/>
        </p:blipFill>
        <p:spPr>
          <a:xfrm>
            <a:off x="0" y="1786270"/>
            <a:ext cx="12972336" cy="50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0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ADA084-28EF-E944-8994-5B089CB0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/>
              <a:t>Explicit Finite Difference Method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4A41E9-B684-1841-842E-CB01D5EC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0148C5B8-8B1B-EE4A-9E85-806C165DB8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41470" r="5654"/>
          <a:stretch/>
        </p:blipFill>
        <p:spPr>
          <a:xfrm>
            <a:off x="838200" y="1764928"/>
            <a:ext cx="10515600" cy="50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7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BC484D-EB76-CC44-B2AD-E890B97C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/>
              <a:t>Implicit Finite Difference Method</a:t>
            </a:r>
            <a:endParaRPr kumimoji="1" lang="zh-TW" altLang="en-US" dirty="0"/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EB8B56F8-29FC-E74C-86F6-39F7B2A7C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42"/>
          <a:stretch/>
        </p:blipFill>
        <p:spPr>
          <a:xfrm>
            <a:off x="0" y="1804248"/>
            <a:ext cx="12840163" cy="5053752"/>
          </a:xfrm>
        </p:spPr>
      </p:pic>
    </p:spTree>
    <p:extLst>
      <p:ext uri="{BB962C8B-B14F-4D97-AF65-F5344CB8AC3E}">
        <p14:creationId xmlns:p14="http://schemas.microsoft.com/office/powerpoint/2010/main" val="165585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8F5B0D-8ED1-5544-96AF-46C87DCC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/>
              <a:t>Implicit Finite Difference Method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3CCA10-E821-684B-BAA1-C07670988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65FD1A8D-F10F-A64A-9305-E879E1E5B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33150" r="10937" b="22576"/>
          <a:stretch/>
        </p:blipFill>
        <p:spPr>
          <a:xfrm>
            <a:off x="838200" y="1800094"/>
            <a:ext cx="10515600" cy="50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9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092838-A676-E745-850C-957BF49E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/>
              <a:t>Implicit Finite Difference Method</a:t>
            </a:r>
            <a:endParaRPr kumimoji="1" lang="zh-TW" altLang="en-US" dirty="0"/>
          </a:p>
        </p:txBody>
      </p:sp>
      <p:pic>
        <p:nvPicPr>
          <p:cNvPr id="7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FDAB6F47-D15B-E647-9BF1-A7E672E95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436" b="66239"/>
          <a:stretch/>
        </p:blipFill>
        <p:spPr>
          <a:xfrm>
            <a:off x="2890475" y="0"/>
            <a:ext cx="6411050" cy="3763926"/>
          </a:xfrm>
          <a:prstGeom prst="rect">
            <a:avLst/>
          </a:prstGeom>
        </p:spPr>
      </p:pic>
      <p:pic>
        <p:nvPicPr>
          <p:cNvPr id="9" name="圖片 8" descr="一張含有 文字, 白板 的圖片&#10;&#10;自動產生的描述">
            <a:extLst>
              <a:ext uri="{FF2B5EF4-FFF2-40B4-BE49-F238E27FC236}">
                <a16:creationId xmlns:a16="http://schemas.microsoft.com/office/drawing/2014/main" id="{FBC10FE8-9E05-AC4B-BC19-FB8DDF895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14055" r="6963" b="14570"/>
          <a:stretch/>
        </p:blipFill>
        <p:spPr>
          <a:xfrm>
            <a:off x="-137299" y="3763926"/>
            <a:ext cx="12466598" cy="309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0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FBB9DE-CA53-CA4C-BC36-0536D029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/>
              <a:t>Explicit Finite Difference Method</a:t>
            </a:r>
            <a:endParaRPr kumimoji="1"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924F2025-0398-F74C-A082-DB4C964B2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5" y="0"/>
            <a:ext cx="10120889" cy="6858000"/>
          </a:xfrm>
        </p:spPr>
      </p:pic>
    </p:spTree>
    <p:extLst>
      <p:ext uri="{BB962C8B-B14F-4D97-AF65-F5344CB8AC3E}">
        <p14:creationId xmlns:p14="http://schemas.microsoft.com/office/powerpoint/2010/main" val="17341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B2F2F"/>
      </a:dk2>
      <a:lt2>
        <a:srgbClr val="F3F3F0"/>
      </a:lt2>
      <a:accent1>
        <a:srgbClr val="5034E8"/>
      </a:accent1>
      <a:accent2>
        <a:srgbClr val="1749D5"/>
      </a:accent2>
      <a:accent3>
        <a:srgbClr val="29A9E7"/>
      </a:accent3>
      <a:accent4>
        <a:srgbClr val="15C1B1"/>
      </a:accent4>
      <a:accent5>
        <a:srgbClr val="23C673"/>
      </a:accent5>
      <a:accent6>
        <a:srgbClr val="16C823"/>
      </a:accent6>
      <a:hlink>
        <a:srgbClr val="349D79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6234</TotalTime>
  <Words>195</Words>
  <Application>Microsoft Macintosh PowerPoint</Application>
  <PresentationFormat>寬螢幕</PresentationFormat>
  <Paragraphs>23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The Hand Bold</vt:lpstr>
      <vt:lpstr>Arial</vt:lpstr>
      <vt:lpstr>Cambria Math</vt:lpstr>
      <vt:lpstr>Times</vt:lpstr>
      <vt:lpstr>SketchyVTI</vt:lpstr>
      <vt:lpstr>Polynomial Option Pricing -Using Finite Difference Method</vt:lpstr>
      <vt:lpstr>Content</vt:lpstr>
      <vt:lpstr>Partial Differential Equation (PDE)</vt:lpstr>
      <vt:lpstr>Explicit Finite Difference Method</vt:lpstr>
      <vt:lpstr>Explicit Finite Difference Method</vt:lpstr>
      <vt:lpstr>Implicit Finite Difference Method</vt:lpstr>
      <vt:lpstr>Implicit Finite Difference Method</vt:lpstr>
      <vt:lpstr>Implicit Finite Difference Method</vt:lpstr>
      <vt:lpstr>Explicit Finite Difference Method</vt:lpstr>
      <vt:lpstr>Explicit Finite Difference Method</vt:lpstr>
      <vt:lpstr>Implicit Finite Difference Method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Pricing -Using Finite Difference Method</dc:title>
  <dc:creator>許修銘</dc:creator>
  <cp:lastModifiedBy>許修銘</cp:lastModifiedBy>
  <cp:revision>9</cp:revision>
  <dcterms:created xsi:type="dcterms:W3CDTF">2022-02-18T09:43:33Z</dcterms:created>
  <dcterms:modified xsi:type="dcterms:W3CDTF">2022-04-14T12:37:59Z</dcterms:modified>
</cp:coreProperties>
</file>