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57" r:id="rId8"/>
    <p:sldId id="258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4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11E664-0A23-6541-CC6E-B980F498F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0D5F121-5F7C-B10D-8BE5-BC4B4964C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A7C30F-45C0-8F28-C2B3-91FEC370D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ACDF49-3A05-9DA5-2766-250401F2D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28C6C66-48BB-BD46-DFCE-406699174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42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B5D2BF-3D96-2A08-E4FF-AF945A1EB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34469D6-1757-A8DD-088E-DCAC90ABF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795BBD-B1EE-9770-4362-D124B52BD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86CB71-46C8-B8F2-F261-E2BDE181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D468DB-89FC-C973-FB8E-23BF4E1FD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37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18A5349-09F6-0DBE-4F2E-A1BA152D93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A89A043-CCD3-3F59-A46C-B3844D743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F8A07F-0CEA-37F2-10BC-EBB8FD2E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D26C30-633C-2CAB-D4DA-16ACB50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9D8705-B942-F783-0A2F-941F62FA7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00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8F47CB-BAD3-2301-D72A-27AB523CE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F9BFAE-1943-320E-1A18-CEF97FFBC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7CAF65-0963-3117-7638-C6962633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E70A11-EEF7-7EB5-15E3-52FC486CE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854F1B-3C9B-A371-18BE-1E03187D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960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D516ED-7159-CEAE-6982-FBD333DA4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87841E8-0E96-33DC-F74F-CD23339A6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2812E2-5281-887D-9A22-531BD1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5DA43F-0844-2EF4-CB8D-A6DCBD11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7FB344-280E-3864-4F1E-5208C9072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846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27D438-5BFB-9691-FA9A-96D886044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8D0DD8-55D1-9E2F-36A4-792BB4490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EA8CD36-27D0-789D-2382-F29D10D2E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8F32C95-B5AD-1335-CF74-C795B1B96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87358F-5199-3B2F-B4FD-8DCF55D3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9C16AC-0DDC-4C53-09F9-2267EBC7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73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FF5C42-76AF-8170-19B5-909F3EA30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118EDA8-5BF1-A1A2-5253-35851588F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F0B6A71-AC17-C0F2-4D2C-53B616392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FEA7003-96F3-AA08-17D2-D31E61C10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C01CD77-8338-015E-C9FF-B04C9A66F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D39955E-11A8-D1CC-8C68-60E9EB54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4DD149-DE38-F5EE-AC80-D8A359CF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D75ADFD-B385-779C-B437-9E2A788F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1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C2A729-4B39-4A0D-F795-BFE10CBF7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D9D0C55-F626-FA67-E108-E49CC7DDA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CAD614C-5108-2381-FD72-8258C8A3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6530086-3243-0A4A-CEE6-FCCADF07E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279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AB16571-0EC5-96D3-DF34-80E167DEB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DC6EF6A-BAE8-1075-0677-2FA910846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C362EC-CB32-4F72-BEF9-45F31ECF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89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898E46-25F4-392E-7BA7-6B50C2DA2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B92358-7520-9449-299A-E13C21EA5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8BB47BA-3208-5676-960B-AE61D8970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718467-B9F1-3E21-AF3E-D70280727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D739DE6-10C7-F6D3-F78D-A74682CC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C5D5185-0B78-D98D-EEA4-46124204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61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EA1F66-9BFB-64B9-0172-1F2A1D139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DBB9530-9DC8-9329-644D-58805AEC25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882B264-EFBF-83CF-ABCA-A83B5F19C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7BFE808-F28B-3A98-77E7-85119E47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579B61F-5976-5903-4225-2BB2FB90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7436F2C-D057-A4BC-444D-46607B9F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06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DCAAB2E-D4FC-5C59-6CA8-258EBE5C6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CAD33D3-F026-23C5-CC1E-D6AA1B38B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1BE336-880B-C84D-B965-B1E90F969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667B8-8B99-4DB5-8C31-48D5E432A196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F432EF-CA1E-DDC9-A54B-1D28D1745F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2594B8-6A80-E5A6-C37E-0E1215D1F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D76EB-5F29-47A4-925D-2BEA855741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5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2466BB-B279-97D6-315C-1BEB114CEC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000"/>
              <a:t>meeting0906</a:t>
            </a:r>
            <a:br>
              <a:rPr lang="en-US" altLang="zh-TW" sz="4000"/>
            </a:br>
            <a:r>
              <a:rPr lang="en-US" altLang="zh-TW" sz="4000"/>
              <a:t>CPT</a:t>
            </a:r>
            <a:r>
              <a:rPr lang="zh-TW" altLang="en-US" sz="4000" dirty="0"/>
              <a:t>模型部分履約測試</a:t>
            </a:r>
          </a:p>
        </p:txBody>
      </p:sp>
    </p:spTree>
    <p:extLst>
      <p:ext uri="{BB962C8B-B14F-4D97-AF65-F5344CB8AC3E}">
        <p14:creationId xmlns:p14="http://schemas.microsoft.com/office/powerpoint/2010/main" val="237023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F070C6A4-EC14-79C9-AE08-DBD3DE7B75B4}"/>
                  </a:ext>
                </a:extLst>
              </p:cNvPr>
              <p:cNvSpPr txBox="1"/>
              <p:nvPr/>
            </p:nvSpPr>
            <p:spPr>
              <a:xfrm>
                <a:off x="1275219" y="586659"/>
                <a:ext cx="3239990" cy="310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𝐶𝐸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𝑤𝑎𝑔𝑒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𝐶𝑃𝑇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×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𝑟𝑡</m:t>
                          </m:r>
                        </m:sup>
                      </m:sSup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F070C6A4-EC14-79C9-AE08-DBD3DE7B7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219" y="586659"/>
                <a:ext cx="3239990" cy="310791"/>
              </a:xfrm>
              <a:prstGeom prst="rect">
                <a:avLst/>
              </a:prstGeom>
              <a:blipFill>
                <a:blip r:embed="rId2"/>
                <a:stretch>
                  <a:fillRect l="-1128" t="-17647" b="-431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BB001094-542B-31BB-86CA-D260465D4B37}"/>
                  </a:ext>
                </a:extLst>
              </p:cNvPr>
              <p:cNvSpPr txBox="1"/>
              <p:nvPr/>
            </p:nvSpPr>
            <p:spPr>
              <a:xfrm>
                <a:off x="1091835" y="3686937"/>
                <a:ext cx="38772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𝑤𝑎𝑔𝑒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𝐶𝑃𝑇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𝑟𝑡</m:t>
                          </m:r>
                        </m:sup>
                      </m:s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BB001094-542B-31BB-86CA-D260465D4B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835" y="3686937"/>
                <a:ext cx="3877215" cy="276999"/>
              </a:xfrm>
              <a:prstGeom prst="rect">
                <a:avLst/>
              </a:prstGeom>
              <a:blipFill>
                <a:blip r:embed="rId3"/>
                <a:stretch>
                  <a:fillRect l="-943" t="-2222" r="-1887" b="-3555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C949A8CE-F5B1-8F42-C420-D43CF5724894}"/>
                  </a:ext>
                </a:extLst>
              </p:cNvPr>
              <p:cNvSpPr txBox="1"/>
              <p:nvPr/>
            </p:nvSpPr>
            <p:spPr>
              <a:xfrm>
                <a:off x="959378" y="4566881"/>
                <a:ext cx="6220650" cy="3126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𝐶𝐸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𝑡𝑜𝑡𝑎𝑙</m:t>
                              </m:r>
                            </m:sub>
                          </m:sSub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𝑤𝑎𝑔𝑒</m:t>
                              </m:r>
                            </m:e>
                          </m:d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𝐶𝑃𝑇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𝑟𝑡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C949A8CE-F5B1-8F42-C420-D43CF5724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378" y="4566881"/>
                <a:ext cx="6220650" cy="312650"/>
              </a:xfrm>
              <a:prstGeom prst="rect">
                <a:avLst/>
              </a:prstGeom>
              <a:blipFill>
                <a:blip r:embed="rId4"/>
                <a:stretch>
                  <a:fillRect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023C10A8-E24F-E394-389C-7E55A08465AF}"/>
                  </a:ext>
                </a:extLst>
              </p:cNvPr>
              <p:cNvSpPr txBox="1"/>
              <p:nvPr/>
            </p:nvSpPr>
            <p:spPr>
              <a:xfrm>
                <a:off x="4853408" y="581545"/>
                <a:ext cx="3880806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𝑅𝑃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sup>
                              </m:s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  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𝑅𝑃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𝑅𝑃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sup>
                              </m:s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𝑅𝑃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023C10A8-E24F-E394-389C-7E55A0846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408" y="581545"/>
                <a:ext cx="3880806" cy="6178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矩形 13">
            <a:extLst>
              <a:ext uri="{FF2B5EF4-FFF2-40B4-BE49-F238E27FC236}">
                <a16:creationId xmlns:a16="http://schemas.microsoft.com/office/drawing/2014/main" id="{8010C6BE-4E9F-FC7C-80D1-CDAC0AD26A27}"/>
              </a:ext>
            </a:extLst>
          </p:cNvPr>
          <p:cNvSpPr/>
          <p:nvPr/>
        </p:nvSpPr>
        <p:spPr>
          <a:xfrm>
            <a:off x="4791481" y="526113"/>
            <a:ext cx="4006638" cy="733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BFE30A6-AC87-FB41-B740-044DF2A41BD6}"/>
              </a:ext>
            </a:extLst>
          </p:cNvPr>
          <p:cNvSpPr/>
          <p:nvPr/>
        </p:nvSpPr>
        <p:spPr>
          <a:xfrm>
            <a:off x="1003109" y="3551022"/>
            <a:ext cx="6359799" cy="1425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1E3A816-A5CA-8CA9-767A-3EAD948F7054}"/>
              </a:ext>
            </a:extLst>
          </p:cNvPr>
          <p:cNvSpPr/>
          <p:nvPr/>
        </p:nvSpPr>
        <p:spPr>
          <a:xfrm>
            <a:off x="1167877" y="523113"/>
            <a:ext cx="3404123" cy="971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DD38E977-AFD8-244F-FA02-FC0BFB68FB93}"/>
                  </a:ext>
                </a:extLst>
              </p:cNvPr>
              <p:cNvSpPr txBox="1"/>
              <p:nvPr/>
            </p:nvSpPr>
            <p:spPr>
              <a:xfrm>
                <a:off x="1275219" y="1098203"/>
                <a:ext cx="19779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𝐶𝐸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𝑡𝑜𝑡𝑎𝑙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DD38E977-AFD8-244F-FA02-FC0BFB68FB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219" y="1098203"/>
                <a:ext cx="1977977" cy="276999"/>
              </a:xfrm>
              <a:prstGeom prst="rect">
                <a:avLst/>
              </a:prstGeom>
              <a:blipFill>
                <a:blip r:embed="rId9"/>
                <a:stretch>
                  <a:fillRect l="-2154" b="-152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文字方塊 17">
            <a:extLst>
              <a:ext uri="{FF2B5EF4-FFF2-40B4-BE49-F238E27FC236}">
                <a16:creationId xmlns:a16="http://schemas.microsoft.com/office/drawing/2014/main" id="{93F0CCF3-916D-12E2-7699-CC55B49B0F01}"/>
              </a:ext>
            </a:extLst>
          </p:cNvPr>
          <p:cNvSpPr txBox="1"/>
          <p:nvPr/>
        </p:nvSpPr>
        <p:spPr>
          <a:xfrm>
            <a:off x="1554480" y="1578334"/>
            <a:ext cx="1335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原版</a:t>
            </a:r>
            <a:r>
              <a:rPr lang="en-US" altLang="zh-TW" dirty="0"/>
              <a:t>(</a:t>
            </a:r>
            <a:r>
              <a:rPr lang="zh-TW" altLang="en-US" dirty="0"/>
              <a:t>元靖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2B17CF39-2BE1-729D-F906-41066ED35B74}"/>
              </a:ext>
            </a:extLst>
          </p:cNvPr>
          <p:cNvSpPr txBox="1"/>
          <p:nvPr/>
        </p:nvSpPr>
        <p:spPr>
          <a:xfrm>
            <a:off x="1424608" y="5109508"/>
            <a:ext cx="245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改版</a:t>
            </a:r>
            <a:r>
              <a:rPr lang="en-US" altLang="zh-TW" dirty="0"/>
              <a:t>(</a:t>
            </a:r>
            <a:r>
              <a:rPr lang="zh-TW" altLang="en-US" dirty="0"/>
              <a:t>類似名勛的作法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7879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1C6E5A33-12B7-CD19-3279-80E67A2AA0AD}"/>
              </a:ext>
            </a:extLst>
          </p:cNvPr>
          <p:cNvSpPr txBox="1"/>
          <p:nvPr/>
        </p:nvSpPr>
        <p:spPr>
          <a:xfrm>
            <a:off x="977147" y="5107827"/>
            <a:ext cx="222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where RP=0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BC7CD3B-0C37-DE08-289C-642D4FE659F5}"/>
              </a:ext>
            </a:extLst>
          </p:cNvPr>
          <p:cNvSpPr txBox="1"/>
          <p:nvPr/>
        </p:nvSpPr>
        <p:spPr>
          <a:xfrm>
            <a:off x="977147" y="1956236"/>
            <a:ext cx="382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where RP=</a:t>
            </a:r>
            <a:r>
              <a:rPr lang="zh-TW" altLang="en-US" dirty="0"/>
              <a:t>稅後所得</a:t>
            </a:r>
            <a:r>
              <a:rPr lang="en-US" altLang="zh-TW" dirty="0"/>
              <a:t>+</a:t>
            </a:r>
            <a:r>
              <a:rPr lang="zh-TW" altLang="en-US" dirty="0"/>
              <a:t>未來薪資折現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6A2CC9DA-4BDC-5C25-450C-673C51E3A80B}"/>
                  </a:ext>
                </a:extLst>
              </p:cNvPr>
              <p:cNvSpPr txBox="1"/>
              <p:nvPr/>
            </p:nvSpPr>
            <p:spPr>
              <a:xfrm>
                <a:off x="977147" y="1291093"/>
                <a:ext cx="4094006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𝑅𝑃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sup>
                              </m:s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  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𝑅𝑃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𝑅𝑃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sup>
                              </m:s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𝑅𝑃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6A2CC9DA-4BDC-5C25-450C-673C51E3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147" y="1291093"/>
                <a:ext cx="4094006" cy="617861"/>
              </a:xfrm>
              <a:prstGeom prst="rect">
                <a:avLst/>
              </a:prstGeom>
              <a:blipFill>
                <a:blip r:embed="rId2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F5CF9ACE-E893-E4DE-493A-5CE4B1CE91D3}"/>
                  </a:ext>
                </a:extLst>
              </p:cNvPr>
              <p:cNvSpPr txBox="1"/>
              <p:nvPr/>
            </p:nvSpPr>
            <p:spPr>
              <a:xfrm>
                <a:off x="977147" y="4442684"/>
                <a:ext cx="3403624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sup>
                              </m:s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  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sup>
                              </m:s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 0&gt;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F5CF9ACE-E893-E4DE-493A-5CE4B1CE9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147" y="4442684"/>
                <a:ext cx="3403624" cy="617861"/>
              </a:xfrm>
              <a:prstGeom prst="rect">
                <a:avLst/>
              </a:prstGeom>
              <a:blipFill>
                <a:blip r:embed="rId3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77B0DF6D-C25E-2E7D-09BD-58450B73AF24}"/>
                  </a:ext>
                </a:extLst>
              </p:cNvPr>
              <p:cNvSpPr txBox="1"/>
              <p:nvPr/>
            </p:nvSpPr>
            <p:spPr>
              <a:xfrm>
                <a:off x="6624977" y="1160691"/>
                <a:ext cx="2573140" cy="1248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𝑅𝑃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𝜂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𝑅𝑃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num>
                                        <m:den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𝜂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77B0DF6D-C25E-2E7D-09BD-58450B73A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977" y="1160691"/>
                <a:ext cx="2573140" cy="12485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3E6DA41F-0485-AF07-787D-56254012AD70}"/>
              </a:ext>
            </a:extLst>
          </p:cNvPr>
          <p:cNvSpPr/>
          <p:nvPr/>
        </p:nvSpPr>
        <p:spPr>
          <a:xfrm>
            <a:off x="854259" y="1161334"/>
            <a:ext cx="4381673" cy="1232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3B4096F-98D9-7719-E866-353D38BFECA6}"/>
              </a:ext>
            </a:extLst>
          </p:cNvPr>
          <p:cNvSpPr/>
          <p:nvPr/>
        </p:nvSpPr>
        <p:spPr>
          <a:xfrm>
            <a:off x="854259" y="4334899"/>
            <a:ext cx="4381673" cy="1232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76E8B71-D332-D792-040D-78BCE0B26D97}"/>
              </a:ext>
            </a:extLst>
          </p:cNvPr>
          <p:cNvSpPr/>
          <p:nvPr/>
        </p:nvSpPr>
        <p:spPr>
          <a:xfrm>
            <a:off x="6416196" y="1098785"/>
            <a:ext cx="2929077" cy="13689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E4F3F4F0-2B19-A4D1-C85C-FE69FEA62195}"/>
                  </a:ext>
                </a:extLst>
              </p:cNvPr>
              <p:cNvSpPr txBox="1"/>
              <p:nvPr/>
            </p:nvSpPr>
            <p:spPr>
              <a:xfrm>
                <a:off x="6670035" y="4355411"/>
                <a:ext cx="2213235" cy="1248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𝜂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num>
                                        <m:den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𝜂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E4F3F4F0-2B19-A4D1-C85C-FE69FEA62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035" y="4355411"/>
                <a:ext cx="2213235" cy="12485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0">
            <a:extLst>
              <a:ext uri="{FF2B5EF4-FFF2-40B4-BE49-F238E27FC236}">
                <a16:creationId xmlns:a16="http://schemas.microsoft.com/office/drawing/2014/main" id="{8DCA5C5D-3446-081D-8730-9B92C8B6CBF0}"/>
              </a:ext>
            </a:extLst>
          </p:cNvPr>
          <p:cNvSpPr/>
          <p:nvPr/>
        </p:nvSpPr>
        <p:spPr>
          <a:xfrm>
            <a:off x="6461254" y="4293505"/>
            <a:ext cx="2929077" cy="13689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468A1606-555E-2916-ACC0-07EDD2F49BE9}"/>
              </a:ext>
            </a:extLst>
          </p:cNvPr>
          <p:cNvSpPr txBox="1"/>
          <p:nvPr/>
        </p:nvSpPr>
        <p:spPr>
          <a:xfrm>
            <a:off x="540689" y="2631882"/>
            <a:ext cx="11183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b="0" i="0" u="none" strike="noStrike" baseline="0" dirty="0" err="1">
                <a:solidFill>
                  <a:srgbClr val="000000"/>
                </a:solidFill>
                <a:latin typeface="Consolas Courier"/>
              </a:rPr>
              <a:t>RP_value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Consolas Courier"/>
              </a:rPr>
              <a:t>(</a:t>
            </a:r>
            <a:r>
              <a:rPr lang="en-US" altLang="zh-TW" sz="1800" b="0" i="0" u="none" strike="noStrike" baseline="0" dirty="0" err="1">
                <a:solidFill>
                  <a:srgbClr val="000000"/>
                </a:solidFill>
                <a:latin typeface="Consolas Courier"/>
              </a:rPr>
              <a:t>a,b,i_node,j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Consolas Courier"/>
              </a:rPr>
              <a:t>) = Wealth + </a:t>
            </a:r>
            <a:r>
              <a:rPr lang="en-US" altLang="zh-TW" sz="1800" b="0" i="0" u="none" strike="noStrike" baseline="0" dirty="0" err="1">
                <a:solidFill>
                  <a:srgbClr val="000000"/>
                </a:solidFill>
                <a:latin typeface="Consolas Courier"/>
              </a:rPr>
              <a:t>Future_wage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Consolas Courier"/>
              </a:rPr>
              <a:t>(type_tax_employee,tax_employee,t,wage,additional_wealth,r,step,j);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9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D82735AA-68DF-07F9-3DC4-F6315BFB8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5958" y="3836292"/>
            <a:ext cx="4320000" cy="2252358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6632A62E-674B-0671-1E5B-D0BB089FC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5958" y="827473"/>
            <a:ext cx="4320000" cy="212731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AF8EEFD-D4EF-E8F6-EA90-3EC46291AE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042" y="4569208"/>
            <a:ext cx="4320000" cy="2020358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8150A44F-60C8-50E9-3943-3CF7A77757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741" y="2478421"/>
            <a:ext cx="4320000" cy="1901157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DB33F775-884D-BBD1-7056-10C2F77516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042" y="374180"/>
            <a:ext cx="4320000" cy="1790566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8BD81531-1DB8-8AFD-C58D-89D5AD9B5E48}"/>
              </a:ext>
            </a:extLst>
          </p:cNvPr>
          <p:cNvSpPr txBox="1"/>
          <p:nvPr/>
        </p:nvSpPr>
        <p:spPr>
          <a:xfrm>
            <a:off x="4608698" y="1079862"/>
            <a:ext cx="1406464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dirty="0">
                <a:sym typeface="Wingdings" panose="05000000000000000000" pitchFamily="2" charset="2"/>
              </a:rPr>
              <a:t></a:t>
            </a:r>
            <a:r>
              <a:rPr lang="zh-TW" altLang="en-US" dirty="0"/>
              <a:t>已履約</a:t>
            </a:r>
            <a:r>
              <a:rPr lang="en-US" altLang="zh-TW" dirty="0"/>
              <a:t>0%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FECFF3D-9BA3-C2D5-661B-D18FB42F0AB6}"/>
              </a:ext>
            </a:extLst>
          </p:cNvPr>
          <p:cNvSpPr txBox="1"/>
          <p:nvPr/>
        </p:nvSpPr>
        <p:spPr>
          <a:xfrm>
            <a:off x="4538741" y="3244334"/>
            <a:ext cx="155356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dirty="0">
                <a:sym typeface="Wingdings" panose="05000000000000000000" pitchFamily="2" charset="2"/>
              </a:rPr>
              <a:t></a:t>
            </a:r>
            <a:r>
              <a:rPr lang="zh-TW" altLang="en-US" dirty="0"/>
              <a:t>已履約</a:t>
            </a:r>
            <a:r>
              <a:rPr lang="en-US" altLang="zh-TW" dirty="0"/>
              <a:t>20%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39A3873-FB3F-A8C4-40C9-0FBB23CA4325}"/>
              </a:ext>
            </a:extLst>
          </p:cNvPr>
          <p:cNvSpPr txBox="1"/>
          <p:nvPr/>
        </p:nvSpPr>
        <p:spPr>
          <a:xfrm>
            <a:off x="4608697" y="5394721"/>
            <a:ext cx="1553563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dirty="0">
                <a:sym typeface="Wingdings" panose="05000000000000000000" pitchFamily="2" charset="2"/>
              </a:rPr>
              <a:t></a:t>
            </a:r>
            <a:r>
              <a:rPr lang="zh-TW" altLang="en-US" dirty="0"/>
              <a:t>已履約</a:t>
            </a:r>
            <a:r>
              <a:rPr lang="en-US" altLang="zh-TW" dirty="0"/>
              <a:t>40%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DE2E3EE-4AC2-BE60-1214-AF731942F408}"/>
              </a:ext>
            </a:extLst>
          </p:cNvPr>
          <p:cNvSpPr txBox="1"/>
          <p:nvPr/>
        </p:nvSpPr>
        <p:spPr>
          <a:xfrm>
            <a:off x="6162260" y="1706466"/>
            <a:ext cx="155356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dirty="0"/>
              <a:t>已履約</a:t>
            </a:r>
            <a:r>
              <a:rPr lang="en-US" altLang="zh-TW" dirty="0"/>
              <a:t>60%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86D2878-E500-3619-9512-239B169DB5BC}"/>
              </a:ext>
            </a:extLst>
          </p:cNvPr>
          <p:cNvSpPr txBox="1"/>
          <p:nvPr/>
        </p:nvSpPr>
        <p:spPr>
          <a:xfrm>
            <a:off x="6162260" y="4782203"/>
            <a:ext cx="155356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dirty="0"/>
              <a:t>已履約</a:t>
            </a:r>
            <a:r>
              <a:rPr lang="en-US" altLang="zh-TW" dirty="0"/>
              <a:t>80%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54E5C0C-B088-0CB2-C783-AA3F96757C80}"/>
              </a:ext>
            </a:extLst>
          </p:cNvPr>
          <p:cNvSpPr txBox="1"/>
          <p:nvPr/>
        </p:nvSpPr>
        <p:spPr>
          <a:xfrm>
            <a:off x="10185621" y="139147"/>
            <a:ext cx="166977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000" dirty="0"/>
              <a:t>RP</a:t>
            </a:r>
            <a:r>
              <a:rPr lang="zh-TW" altLang="en-US" sz="3000" dirty="0"/>
              <a:t>設為</a:t>
            </a:r>
            <a:r>
              <a:rPr lang="en-US" altLang="zh-TW" sz="3000" dirty="0"/>
              <a:t>0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5816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4395941-1D08-6C84-D2C4-59C31340A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85" y="312753"/>
            <a:ext cx="4320000" cy="177636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B5926869-C014-92C7-0A4B-01D04BB5A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85" y="2482049"/>
            <a:ext cx="4320000" cy="1893902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3D6D0D43-E495-E62A-2496-612F175220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385" y="4621985"/>
            <a:ext cx="4320000" cy="2012422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A0D64CCC-3A29-BA67-B115-B1AEE0A7CE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6615" y="815344"/>
            <a:ext cx="4320000" cy="2134659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473C5B9D-90BB-E5C8-5182-C53EDA6537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6615" y="3802214"/>
            <a:ext cx="4320000" cy="2240442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56533A7A-FDEB-D8E5-8DAC-BD351A0BA0CE}"/>
              </a:ext>
            </a:extLst>
          </p:cNvPr>
          <p:cNvSpPr txBox="1"/>
          <p:nvPr/>
        </p:nvSpPr>
        <p:spPr>
          <a:xfrm>
            <a:off x="4515385" y="1016269"/>
            <a:ext cx="1406464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dirty="0">
                <a:sym typeface="Wingdings" panose="05000000000000000000" pitchFamily="2" charset="2"/>
              </a:rPr>
              <a:t></a:t>
            </a:r>
            <a:r>
              <a:rPr lang="zh-TW" altLang="en-US" dirty="0"/>
              <a:t>已履約</a:t>
            </a:r>
            <a:r>
              <a:rPr lang="en-US" altLang="zh-TW" dirty="0"/>
              <a:t>0%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DF51E86-2F52-3863-ACD3-82DB875D9AA8}"/>
              </a:ext>
            </a:extLst>
          </p:cNvPr>
          <p:cNvSpPr txBox="1"/>
          <p:nvPr/>
        </p:nvSpPr>
        <p:spPr>
          <a:xfrm>
            <a:off x="4515384" y="5443530"/>
            <a:ext cx="1553563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dirty="0">
                <a:sym typeface="Wingdings" panose="05000000000000000000" pitchFamily="2" charset="2"/>
              </a:rPr>
              <a:t></a:t>
            </a:r>
            <a:r>
              <a:rPr lang="zh-TW" altLang="en-US" dirty="0"/>
              <a:t>已履約</a:t>
            </a:r>
            <a:r>
              <a:rPr lang="en-US" altLang="zh-TW" dirty="0"/>
              <a:t>40%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1DAE459-3B9D-C703-9144-CAADF66E1F41}"/>
              </a:ext>
            </a:extLst>
          </p:cNvPr>
          <p:cNvSpPr txBox="1"/>
          <p:nvPr/>
        </p:nvSpPr>
        <p:spPr>
          <a:xfrm>
            <a:off x="4515385" y="3244334"/>
            <a:ext cx="1553563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dirty="0">
                <a:sym typeface="Wingdings" panose="05000000000000000000" pitchFamily="2" charset="2"/>
              </a:rPr>
              <a:t></a:t>
            </a:r>
            <a:r>
              <a:rPr lang="zh-TW" altLang="en-US" dirty="0"/>
              <a:t>已履約</a:t>
            </a:r>
            <a:r>
              <a:rPr lang="en-US" altLang="zh-TW" dirty="0"/>
              <a:t>20%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45A4C5A-48FD-2C8B-0A4E-E546E1016178}"/>
              </a:ext>
            </a:extLst>
          </p:cNvPr>
          <p:cNvSpPr txBox="1"/>
          <p:nvPr/>
        </p:nvSpPr>
        <p:spPr>
          <a:xfrm>
            <a:off x="6190089" y="1698007"/>
            <a:ext cx="155356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dirty="0"/>
              <a:t>已履約</a:t>
            </a:r>
            <a:r>
              <a:rPr lang="en-US" altLang="zh-TW" dirty="0"/>
              <a:t>60%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FA9AA756-C3E0-6497-16CA-FB775BCBA98E}"/>
              </a:ext>
            </a:extLst>
          </p:cNvPr>
          <p:cNvSpPr txBox="1"/>
          <p:nvPr/>
        </p:nvSpPr>
        <p:spPr>
          <a:xfrm>
            <a:off x="6190089" y="4737769"/>
            <a:ext cx="155356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dirty="0"/>
              <a:t>已履約</a:t>
            </a:r>
            <a:r>
              <a:rPr lang="en-US" altLang="zh-TW" dirty="0"/>
              <a:t>80%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10372382-E3F0-F658-7665-9C1294BE5219}"/>
              </a:ext>
            </a:extLst>
          </p:cNvPr>
          <p:cNvSpPr txBox="1"/>
          <p:nvPr/>
        </p:nvSpPr>
        <p:spPr>
          <a:xfrm>
            <a:off x="6639339" y="139147"/>
            <a:ext cx="5216056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000" dirty="0"/>
              <a:t>RP</a:t>
            </a:r>
            <a:r>
              <a:rPr lang="zh-TW" altLang="en-US" sz="3000" dirty="0"/>
              <a:t>沿用元靖原先程式所使用的</a:t>
            </a:r>
          </a:p>
        </p:txBody>
      </p:sp>
    </p:spTree>
    <p:extLst>
      <p:ext uri="{BB962C8B-B14F-4D97-AF65-F5344CB8AC3E}">
        <p14:creationId xmlns:p14="http://schemas.microsoft.com/office/powerpoint/2010/main" val="406718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D3841F4B825B4689EC981970D2B6FA" ma:contentTypeVersion="2" ma:contentTypeDescription="Create a new document." ma:contentTypeScope="" ma:versionID="5e310455bd10c846d22505b6427147c2">
  <xsd:schema xmlns:xsd="http://www.w3.org/2001/XMLSchema" xmlns:xs="http://www.w3.org/2001/XMLSchema" xmlns:p="http://schemas.microsoft.com/office/2006/metadata/properties" xmlns:ns3="560f8c6c-37fd-4ef3-84b9-407a3a9239c8" targetNamespace="http://schemas.microsoft.com/office/2006/metadata/properties" ma:root="true" ma:fieldsID="4b21c00b92674fdec81377b25cb59f4f" ns3:_="">
    <xsd:import namespace="560f8c6c-37fd-4ef3-84b9-407a3a9239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f8c6c-37fd-4ef3-84b9-407a3a9239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1533E4-E992-4DC4-AA08-EC23E593DD9F}">
  <ds:schemaRefs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560f8c6c-37fd-4ef3-84b9-407a3a9239c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1EF92D3-2DBE-4DC1-8DDD-280DF96A8C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C304B6-E2DB-435F-A484-D8A7E47B07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f8c6c-37fd-4ef3-84b9-407a3a9239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194</Words>
  <Application>Microsoft Macintosh PowerPoint</Application>
  <PresentationFormat>寬螢幕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Consolas Courier</vt:lpstr>
      <vt:lpstr>Arial</vt:lpstr>
      <vt:lpstr>Calibri</vt:lpstr>
      <vt:lpstr>Calibri Light</vt:lpstr>
      <vt:lpstr>Cambria Math</vt:lpstr>
      <vt:lpstr>Office 佈景主題</vt:lpstr>
      <vt:lpstr>meeting0906 CPT模型部分履約測試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CPT模型部分履約測試</dc:title>
  <dc:creator>陳品勳</dc:creator>
  <cp:lastModifiedBy>陳品勳</cp:lastModifiedBy>
  <cp:revision>2</cp:revision>
  <dcterms:created xsi:type="dcterms:W3CDTF">2022-09-05T14:52:34Z</dcterms:created>
  <dcterms:modified xsi:type="dcterms:W3CDTF">2022-10-13T01:08:19Z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0x010100F5D3841F4B825B4689EC981970D2B6FA</vt:lpwstr>
  </property>
</Properties>
</file>