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1813A9-5EF3-50C3-052B-6F58FEC38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DB4AF0-6F8F-CCF4-58C8-81EF30393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0AE892-0F57-7601-548C-86D3E264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1157AB-C5B0-B290-382A-C5EA114D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E3C8DB-F314-FA9D-E7C9-95E5E9AC1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85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551950-DDFD-4A72-9B6E-5C6787878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6F53D8E-CE32-55D2-E9D6-9AC5CE6FB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92433D-4C5B-2251-8E61-FFAD7337C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BD3C81-DA7C-F6A8-08BB-3C4163B2E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6F7B5B-21D7-038D-420F-818A3FB3F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30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20C1407-14FC-1FDC-EAB6-DAA6FD501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C73D167-5A9D-7F7B-2931-570FB7E34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5C7B4F-8C90-9644-EC53-FE99FA37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96A754-2729-D551-7F08-ACE5D4875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2318B7-889D-8B1B-A3D1-29907E45D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448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91B0D2-54D1-F1F4-6C72-FDD29DA9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C53B1D-ACDF-28D2-7ED6-946B6730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53A93D1-B32B-F551-EC05-B921E7DB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748947-4DD8-BF94-532E-88AB6069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F18345-5635-7B52-FDB8-4D7DC6B6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821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8A3BAD-0FD3-23DC-7863-6F2C6224B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BE23C6-C814-B297-8B30-E5F23881E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A377A0-73C2-7FF0-0C86-F805D0CB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9F6E44-4A24-33F0-9ECE-89F19D5A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B6B85A-0A93-B088-7AF7-D8FDCC528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98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5FB8AC-A7C4-5ECF-9904-5CA4771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97DD28-E473-F45A-405F-19466C0E7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08FCB44-3135-9F14-2666-4B377B481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513FD12-46A0-A177-E8D5-BC329814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38A2E5-B8AD-46C7-CFE8-429C3C333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787D3F8-E38F-73A4-7CC5-2A7F8363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29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9F3B18-ABC0-6F73-6DC3-9111DDB2F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F095DE-7AC4-1336-B9C8-4CED24D77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63BC34-4D01-ADE0-FAF9-270C244E0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61CB6DC-2F7A-14F7-9741-2687F5C82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1969E51-04E0-2804-E9D0-E1C7A2C08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1D8C06E-0CA8-3223-F90E-34DB174E1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2F13946-3CA5-A4A8-8533-C1D4172B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2ED72FC-60FB-1E71-37AE-D004C92D2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136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977003-A706-45A9-BA0F-CCB94407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732C7C6-C830-5C8D-58AD-606578A6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5DD1972-88FF-3ADB-1A53-9F160852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77282DB-8502-9F25-7C28-AC29412E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00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8F281FC-524D-B9DB-AC62-B793BF70D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37F5B36-34C4-93AE-E194-5126F4EE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13F7E4-EAD7-56F8-6535-B7F175C5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141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724119-712C-0D28-E4DD-147A62730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9391ED-29B2-F0EA-D86E-308C26A39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08A9A1E-04F7-48DD-1242-053980257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8A026CA-2768-788D-0493-5D43FADF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EB6A945-8B14-3904-5E84-FAB8D748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30357FC-0056-81FF-8BD0-62EE4C70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6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826DB2-7DBC-079C-26D7-604B80A92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0BFFFEC-EC5D-0A87-5E09-DBED9B483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294D099-F28F-3415-EB52-7771D7A71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172E3A4-F71F-C1CA-4AF8-8832E978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3577F8-0AF7-36F5-0516-1344D9DD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139FC2-173F-B7F6-1A08-CD62E783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29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E4801C3-8787-3924-294B-4D88D5108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A49CB5E-8009-6642-25ED-A3D1F11ED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3EA2ED-6048-A475-0B24-249F4409D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EA9D-9002-41D8-86AB-607ECE81524D}" type="datetimeFigureOut">
              <a:rPr lang="zh-TW" altLang="en-US" smtClean="0"/>
              <a:t>2022/10/2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3C9D9E-E3BC-616B-CB48-CE1F89519C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EC8910-8B5E-6CE2-F5D5-7649FDFD3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4173C-B017-48A6-BE21-5A5A7363B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78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C8AA3A-D384-7292-1AC2-FD2FB9B8E8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10/4 presentation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A8BF1C2-9137-5934-6B0C-7421FD074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06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D45739-46FE-D40E-C746-1852C2F4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Appendix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8A95922-62EF-0710-64B8-6BB57E4234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093694"/>
                <a:ext cx="11707906" cy="5083269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The pricing framework involves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a continuous-time risk-free interest rate process </a:t>
                </a:r>
                <a:r>
                  <a:rPr lang="en-US" altLang="zh-TW" sz="2400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, t ≥ 0} and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discrete-time LIBOR process </a:t>
                </a:r>
                <a:r>
                  <a:rPr lang="en-US" altLang="zh-TW" sz="2400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, t ∈ N}, both defined on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𝛺</m:t>
                        </m:r>
                      </m:e>
                      <m:sup>
                        <m: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TW" sz="240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altLang="zh-TW" sz="24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/>
                  <a:t>). 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In order to apply some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well-established continuous-time interest rate models</a:t>
                </a:r>
                <a:r>
                  <a:rPr lang="en-US" altLang="zh-TW" sz="2400" dirty="0"/>
                  <a:t>, they consider a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continuous-time version</a:t>
                </a:r>
                <a:r>
                  <a:rPr lang="en-US" altLang="zh-TW" sz="2400" dirty="0"/>
                  <a:t> of the LIBOR process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, t ≥ 0} and 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−1 , </m:t>
                    </m:r>
                  </m:oMath>
                </a14:m>
                <a:r>
                  <a:rPr lang="en-US" altLang="zh-TW" sz="2400" dirty="0"/>
                  <a:t>for t ∈ N as an approximation.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The author modeled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as two </a:t>
                </a:r>
                <a:r>
                  <a:rPr lang="en-US" altLang="zh-TW" sz="2400" dirty="0">
                    <a:solidFill>
                      <a:srgbClr val="FF0000"/>
                    </a:solidFill>
                  </a:rPr>
                  <a:t>correlated</a:t>
                </a:r>
                <a:r>
                  <a:rPr lang="en-US" altLang="zh-TW" sz="2400" dirty="0"/>
                  <a:t> Ornstein-</a:t>
                </a:r>
                <a:r>
                  <a:rPr lang="en-US" altLang="zh-TW" sz="2400" dirty="0" err="1"/>
                  <a:t>Unlenbeck</a:t>
                </a:r>
                <a:r>
                  <a:rPr lang="en-US" altLang="zh-TW" sz="2400" dirty="0"/>
                  <a:t> process( i.e. </a:t>
                </a:r>
                <a:r>
                  <a:rPr lang="en-US" altLang="zh-TW" sz="2400" dirty="0" err="1"/>
                  <a:t>Vasicek</a:t>
                </a:r>
                <a:r>
                  <a:rPr lang="en-US" altLang="zh-TW" sz="2400" dirty="0"/>
                  <a:t> models) under the risk-neutral measure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8A95922-62EF-0710-64B8-6BB57E4234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093694"/>
                <a:ext cx="11707906" cy="5083269"/>
              </a:xfrm>
              <a:blipFill>
                <a:blip r:embed="rId2"/>
                <a:stretch>
                  <a:fillRect l="-677" t="-1679" r="-7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350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1721715-28B6-051A-F5DE-0232E09189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58588"/>
                <a:ext cx="10977282" cy="5818375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The authors supposed that under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the risk-free interest rate follows a </a:t>
                </a:r>
                <a:r>
                  <a:rPr lang="en-US" altLang="zh-TW" sz="2400" dirty="0" err="1"/>
                  <a:t>Vasicek</a:t>
                </a:r>
                <a:r>
                  <a:rPr lang="en-US" altLang="zh-TW" sz="2400" dirty="0"/>
                  <a:t> process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TW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TW" sz="2400" dirty="0"/>
                  <a:t>,and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/>
                          <m:t>σ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TW" sz="2400" dirty="0"/>
                  <a:t> are positive numbers,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TW" sz="2400" dirty="0"/>
                  <a:t> corresponding to the rate of mean reversion,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TW" sz="2400" dirty="0"/>
                  <a:t> the long-run mean,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/>
                          <m:t>σ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TW" sz="2400" dirty="0"/>
                  <a:t> the volatility,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 is a standard Brownian motion under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/>
                  <a:t>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The OU process is clearly a time homogeneous Markov process.</a:t>
                </a: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1721715-28B6-051A-F5DE-0232E09189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58588"/>
                <a:ext cx="10977282" cy="5818375"/>
              </a:xfrm>
              <a:blipFill>
                <a:blip r:embed="rId2"/>
                <a:stretch>
                  <a:fillRect l="-778" t="-1468" r="-144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DE053B8D-1063-4F79-E571-B8DF49B4B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650" y="928969"/>
            <a:ext cx="33147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516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4C96192-E31A-080C-4849-E57BCFB145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84094"/>
                <a:ext cx="10515600" cy="5692869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Moreover, assume that under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/>
                  <a:t> the LIBOR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, t ≥ 0} follows another OU process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TW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TW" sz="2400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/>
                          <m:t>σ</m:t>
                        </m:r>
                      </m:e>
                      <m:sub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TW" sz="2400" dirty="0"/>
                  <a:t> are positive numbers interpreted similar to last page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/>
                  <a:t> is another standard Brownian motion under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/>
                  <a:t>, which satisfying</a:t>
                </a:r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endParaRPr lang="en-US" altLang="zh-TW" sz="2400" dirty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For some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−1,1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TW" sz="2400" dirty="0"/>
              </a:p>
              <a:p>
                <a:endParaRPr lang="en-US" altLang="zh-TW" sz="2400" dirty="0"/>
              </a:p>
              <a:p>
                <a:endParaRPr lang="zh-TW" altLang="en-US" sz="24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4C96192-E31A-080C-4849-E57BCFB145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84094"/>
                <a:ext cx="10515600" cy="5692869"/>
              </a:xfrm>
              <a:blipFill>
                <a:blip r:embed="rId2"/>
                <a:stretch>
                  <a:fillRect l="-928" t="-1499" r="-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B0AC7E14-5360-6E49-27D3-3C57C895A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491" y="1121426"/>
            <a:ext cx="5383871" cy="86425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3A76EE4-79E0-4F3B-B278-ABF61A53C5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3637" y="3734640"/>
            <a:ext cx="5304725" cy="86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6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B48618-A1B6-0C72-AF53-81FF815C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94" y="69290"/>
            <a:ext cx="10515600" cy="594099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Arbitrage pricing theory(APT)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AA3FB1-71E9-BE2B-2A1D-46A538528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1718" y="663389"/>
            <a:ext cx="12263718" cy="5721910"/>
          </a:xfrm>
        </p:spPr>
        <p:txBody>
          <a:bodyPr>
            <a:normAutofit/>
          </a:bodyPr>
          <a:lstStyle/>
          <a:p>
            <a:r>
              <a:rPr lang="en-US" altLang="zh-TW" sz="2400" dirty="0" err="1"/>
              <a:t>Vaugirard</a:t>
            </a:r>
            <a:r>
              <a:rPr lang="en-US" altLang="zh-TW" sz="2400" dirty="0"/>
              <a:t> (2003) vindicates APT for CAT bonds based on the argument that </a:t>
            </a:r>
            <a:r>
              <a:rPr lang="en-US" altLang="zh-TW" sz="2400" dirty="0">
                <a:solidFill>
                  <a:srgbClr val="FF0000"/>
                </a:solidFill>
              </a:rPr>
              <a:t>continuous changes in the risk index</a:t>
            </a:r>
            <a:r>
              <a:rPr lang="en-US" altLang="zh-TW" sz="2400" dirty="0"/>
              <a:t> can be mimicked by </a:t>
            </a:r>
            <a:r>
              <a:rPr lang="en-US" altLang="zh-TW" sz="2400" dirty="0">
                <a:solidFill>
                  <a:srgbClr val="FF0000"/>
                </a:solidFill>
              </a:rPr>
              <a:t>available instruments </a:t>
            </a:r>
            <a:r>
              <a:rPr lang="en-US" altLang="zh-TW" sz="2400" dirty="0"/>
              <a:t>such as energy, power, and weather derivatives or contingent claims on certain commodities.</a:t>
            </a:r>
          </a:p>
          <a:p>
            <a:endParaRPr lang="en-US" altLang="zh-TW" sz="2400" dirty="0"/>
          </a:p>
          <a:p>
            <a:r>
              <a:rPr lang="en-US" altLang="zh-TW" sz="2400" dirty="0" err="1"/>
              <a:t>Muermann</a:t>
            </a:r>
            <a:r>
              <a:rPr lang="en-US" altLang="zh-TW" sz="2400" dirty="0"/>
              <a:t> (2008) </a:t>
            </a:r>
            <a:r>
              <a:rPr lang="en-US" altLang="zh-TW" sz="2400" dirty="0">
                <a:solidFill>
                  <a:srgbClr val="FF0000"/>
                </a:solidFill>
              </a:rPr>
              <a:t>applies APT to CAT derivatives </a:t>
            </a:r>
            <a:r>
              <a:rPr lang="en-US" altLang="zh-TW" sz="2400" dirty="0"/>
              <a:t>on a compound Poisson catastrophic loss process, which, under a </a:t>
            </a:r>
            <a:r>
              <a:rPr lang="en-US" altLang="zh-TW" sz="2400" dirty="0">
                <a:solidFill>
                  <a:srgbClr val="FF0000"/>
                </a:solidFill>
              </a:rPr>
              <a:t>martingale pricing measure </a:t>
            </a:r>
            <a:r>
              <a:rPr lang="en-US" altLang="zh-TW" sz="2400" dirty="0"/>
              <a:t>characterized by </a:t>
            </a:r>
            <a:r>
              <a:rPr lang="en-US" altLang="zh-TW" sz="2400" dirty="0" err="1"/>
              <a:t>Delbaen</a:t>
            </a:r>
            <a:r>
              <a:rPr lang="en-US" altLang="zh-TW" sz="2400" dirty="0"/>
              <a:t> and </a:t>
            </a:r>
            <a:r>
              <a:rPr lang="en-US" altLang="zh-TW" sz="2400" dirty="0" err="1"/>
              <a:t>Haezendonck</a:t>
            </a:r>
            <a:r>
              <a:rPr lang="en-US" altLang="zh-TW" sz="2400" dirty="0"/>
              <a:t> (1989) and Aase (1992), is still a compound Poisson process but with </a:t>
            </a:r>
            <a:r>
              <a:rPr lang="en-US" altLang="zh-TW" sz="2400" dirty="0">
                <a:solidFill>
                  <a:srgbClr val="FF0000"/>
                </a:solidFill>
              </a:rPr>
              <a:t>severity and frequency </a:t>
            </a:r>
            <a:r>
              <a:rPr lang="en-US" altLang="zh-TW" sz="2400" dirty="0"/>
              <a:t>both modified by the corresponding market prices of risk.</a:t>
            </a:r>
          </a:p>
          <a:p>
            <a:endParaRPr lang="en-US" altLang="zh-TW" sz="2400" dirty="0"/>
          </a:p>
          <a:p>
            <a:r>
              <a:rPr lang="en-US" altLang="zh-TW" sz="2400" dirty="0" err="1"/>
              <a:t>Jarrow</a:t>
            </a:r>
            <a:r>
              <a:rPr lang="en-US" altLang="zh-TW" sz="2400" dirty="0"/>
              <a:t> (2010) applies APT to pricing CAT bonds. Assuming that the </a:t>
            </a:r>
            <a:r>
              <a:rPr lang="en-US" altLang="zh-TW" sz="2400" dirty="0">
                <a:solidFill>
                  <a:srgbClr val="FF0000"/>
                </a:solidFill>
              </a:rPr>
              <a:t>market for the LIBOR and CAT bonds is arbitrage free </a:t>
            </a:r>
            <a:r>
              <a:rPr lang="en-US" altLang="zh-TW" sz="2400" dirty="0"/>
              <a:t>(</a:t>
            </a:r>
            <a:r>
              <a:rPr lang="en-US" altLang="zh-TW" sz="2400" dirty="0">
                <a:solidFill>
                  <a:srgbClr val="FF0000"/>
                </a:solidFill>
              </a:rPr>
              <a:t>martingale pricing measure exists</a:t>
            </a:r>
            <a:r>
              <a:rPr lang="en-US" altLang="zh-TW" sz="2400" dirty="0"/>
              <a:t>), he obtains a </a:t>
            </a:r>
            <a:r>
              <a:rPr lang="en-US" altLang="zh-TW" sz="2400" dirty="0">
                <a:solidFill>
                  <a:srgbClr val="FF0000"/>
                </a:solidFill>
              </a:rPr>
              <a:t>closed-form solution for valuing CAT bonds </a:t>
            </a:r>
            <a:r>
              <a:rPr lang="en-US" altLang="zh-TW" sz="2400" dirty="0"/>
              <a:t>following the pricing methodology based on the reduced-form models used to price credit derivatives.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7528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5D7D4B-3259-4CE8-2F4C-9C956154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53" y="141008"/>
            <a:ext cx="10515600" cy="54003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Probability transform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CBC47B-A1E3-DC3C-C025-A6004FF16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94" y="752895"/>
            <a:ext cx="11533094" cy="5352210"/>
          </a:xfrm>
        </p:spPr>
        <p:txBody>
          <a:bodyPr>
            <a:normAutofit lnSpcReduction="10000"/>
          </a:bodyPr>
          <a:lstStyle/>
          <a:p>
            <a:r>
              <a:rPr lang="en-US" altLang="zh-TW" sz="2400" dirty="0"/>
              <a:t>Dates back to Venter (1991), who discovers that </a:t>
            </a:r>
            <a:r>
              <a:rPr lang="en-US" altLang="zh-TW" sz="2400" dirty="0">
                <a:solidFill>
                  <a:srgbClr val="FF0000"/>
                </a:solidFill>
              </a:rPr>
              <a:t>various pricing frameworks </a:t>
            </a:r>
            <a:r>
              <a:rPr lang="en-US" altLang="zh-TW" sz="2400" dirty="0"/>
              <a:t>in insurance and finance are established under a </a:t>
            </a:r>
            <a:r>
              <a:rPr lang="en-US" altLang="zh-TW" sz="2400" dirty="0">
                <a:solidFill>
                  <a:srgbClr val="FF0000"/>
                </a:solidFill>
              </a:rPr>
              <a:t>risk-adjusted probability distribution</a:t>
            </a:r>
            <a:r>
              <a:rPr lang="en-US" altLang="zh-TW" sz="2400" dirty="0"/>
              <a:t>.</a:t>
            </a:r>
          </a:p>
          <a:p>
            <a:endParaRPr lang="en-US" altLang="zh-TW" sz="2400" dirty="0"/>
          </a:p>
          <a:p>
            <a:r>
              <a:rPr lang="en-US" altLang="zh-TW" sz="2400" dirty="0"/>
              <a:t>Lane (2000)proposes a </a:t>
            </a:r>
            <a:r>
              <a:rPr lang="en-US" altLang="zh-TW" sz="2400" dirty="0">
                <a:solidFill>
                  <a:srgbClr val="FF0000"/>
                </a:solidFill>
              </a:rPr>
              <a:t>3-parameter model </a:t>
            </a:r>
            <a:r>
              <a:rPr lang="en-US" altLang="zh-TW" sz="2400" dirty="0"/>
              <a:t>to calculate risk premiums of CAT bonds by using the </a:t>
            </a:r>
            <a:r>
              <a:rPr lang="en-US" altLang="zh-TW" sz="2400" dirty="0">
                <a:solidFill>
                  <a:srgbClr val="FF0000"/>
                </a:solidFill>
              </a:rPr>
              <a:t>Cobb–Douglas function </a:t>
            </a:r>
            <a:r>
              <a:rPr lang="en-US" altLang="zh-TW" sz="2400" dirty="0"/>
              <a:t>to link the </a:t>
            </a:r>
            <a:r>
              <a:rPr lang="en-US" altLang="zh-TW" sz="2400" dirty="0">
                <a:solidFill>
                  <a:srgbClr val="FF0000"/>
                </a:solidFill>
              </a:rPr>
              <a:t>probability of the first loss </a:t>
            </a:r>
            <a:r>
              <a:rPr lang="en-US" altLang="zh-TW" sz="2400" dirty="0"/>
              <a:t>and the </a:t>
            </a:r>
            <a:r>
              <a:rPr lang="en-US" altLang="zh-TW" sz="2400" dirty="0">
                <a:solidFill>
                  <a:srgbClr val="FF0000"/>
                </a:solidFill>
              </a:rPr>
              <a:t>conditional expected loss</a:t>
            </a:r>
            <a:r>
              <a:rPr lang="en-US" altLang="zh-TW" sz="2400" dirty="0"/>
              <a:t>.</a:t>
            </a:r>
          </a:p>
          <a:p>
            <a:endParaRPr lang="en-US" altLang="zh-TW" sz="2400" dirty="0"/>
          </a:p>
          <a:p>
            <a:r>
              <a:rPr lang="en-US" altLang="zh-TW" sz="2400" dirty="0"/>
              <a:t>Wang (1996, 2000, 2002, 2004) introduces a class of probability transforms including in particular the </a:t>
            </a:r>
            <a:r>
              <a:rPr lang="en-US" altLang="zh-TW" sz="2400" dirty="0">
                <a:solidFill>
                  <a:srgbClr val="FF0000"/>
                </a:solidFill>
              </a:rPr>
              <a:t>Wang transform </a:t>
            </a:r>
            <a:r>
              <a:rPr lang="en-US" altLang="zh-TW" sz="2400" dirty="0"/>
              <a:t>(see relation (3.3) below) , and develops an insurance pricing framework using these transforms.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The Wang transform has been widely applied to price various kinds of ILS ;  see Lin and Cox (2005, 2008), </a:t>
            </a:r>
            <a:r>
              <a:rPr lang="en-US" altLang="zh-TW" sz="2400" dirty="0" err="1"/>
              <a:t>Denuit</a:t>
            </a:r>
            <a:r>
              <a:rPr lang="en-US" altLang="zh-TW" sz="2400" dirty="0"/>
              <a:t> et al. (2007), Chen and Cox (2009), and Chen and Cummins (2010), among many others.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9108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8806DC-174A-0613-3E68-A63CD037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Econometric approach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0F8453-38C3-B275-4AF5-BD5D3CD80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824753"/>
            <a:ext cx="11537576" cy="5370139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An econometric approach to CAT bond pricing first </a:t>
            </a:r>
            <a:r>
              <a:rPr lang="en-US" altLang="zh-TW" sz="2400" dirty="0">
                <a:solidFill>
                  <a:srgbClr val="FF0000"/>
                </a:solidFill>
              </a:rPr>
              <a:t>identifies the factors </a:t>
            </a:r>
            <a:r>
              <a:rPr lang="en-US" altLang="zh-TW" sz="2400" dirty="0"/>
              <a:t>that determine the bond premium and then uses the factors to price the bond.</a:t>
            </a:r>
          </a:p>
          <a:p>
            <a:endParaRPr lang="en-US" altLang="zh-TW" sz="2400" dirty="0"/>
          </a:p>
          <a:p>
            <a:r>
              <a:rPr lang="en-US" altLang="zh-TW" sz="2400" dirty="0"/>
              <a:t>Braun (2016) tests a </a:t>
            </a:r>
            <a:r>
              <a:rPr lang="en-US" altLang="zh-TW" sz="2400" dirty="0">
                <a:solidFill>
                  <a:srgbClr val="FF0000"/>
                </a:solidFill>
              </a:rPr>
              <a:t>number of hypotheses </a:t>
            </a:r>
            <a:r>
              <a:rPr lang="en-US" altLang="zh-TW" sz="2400" dirty="0"/>
              <a:t>about the </a:t>
            </a:r>
            <a:r>
              <a:rPr lang="en-US" altLang="zh-TW" sz="2400" dirty="0">
                <a:solidFill>
                  <a:srgbClr val="FF0000"/>
                </a:solidFill>
              </a:rPr>
              <a:t>reliance of CAT bond spread on its rating class, reinsurance underwriting cycle</a:t>
            </a:r>
            <a:r>
              <a:rPr lang="en-US" altLang="zh-TW" sz="2400" dirty="0"/>
              <a:t>, etc., and proposes an econometric model to price CAT bonds in the primary market.</a:t>
            </a:r>
          </a:p>
          <a:p>
            <a:endParaRPr lang="en-US" altLang="zh-TW" sz="2400" dirty="0"/>
          </a:p>
          <a:p>
            <a:r>
              <a:rPr lang="en-US" altLang="zh-TW" sz="2400" dirty="0" err="1"/>
              <a:t>Gürtler</a:t>
            </a:r>
            <a:r>
              <a:rPr lang="en-US" altLang="zh-TW" sz="2400" dirty="0"/>
              <a:t> et al. (2016) use an econometric approach to examine whether and how </a:t>
            </a:r>
            <a:r>
              <a:rPr lang="en-US" altLang="zh-TW" sz="2400" dirty="0">
                <a:solidFill>
                  <a:srgbClr val="FF0000"/>
                </a:solidFill>
              </a:rPr>
              <a:t>financial crises and natural catastrophes affect CAT bond premiums </a:t>
            </a:r>
            <a:r>
              <a:rPr lang="en-US" altLang="zh-TW" sz="2400" dirty="0"/>
              <a:t>and analyze which </a:t>
            </a:r>
            <a:r>
              <a:rPr lang="en-US" altLang="zh-TW" sz="2400" dirty="0">
                <a:solidFill>
                  <a:srgbClr val="FF0000"/>
                </a:solidFill>
              </a:rPr>
              <a:t>bond-specific and macroeconomic factors</a:t>
            </a:r>
            <a:r>
              <a:rPr lang="en-US" altLang="zh-TW" sz="2400" dirty="0"/>
              <a:t> influence CAT bond premiums.</a:t>
            </a:r>
          </a:p>
          <a:p>
            <a:endParaRPr lang="en-US" altLang="zh-TW" sz="2400" dirty="0"/>
          </a:p>
          <a:p>
            <a:r>
              <a:rPr lang="en-US" altLang="zh-TW" sz="2400" dirty="0" err="1"/>
              <a:t>Stupfler</a:t>
            </a:r>
            <a:r>
              <a:rPr lang="en-US" altLang="zh-TW" sz="2400" dirty="0"/>
              <a:t> and Yang (2018) apply an econometric approach to analyze the </a:t>
            </a:r>
            <a:r>
              <a:rPr lang="en-US" altLang="zh-TW" sz="2400" dirty="0">
                <a:solidFill>
                  <a:srgbClr val="FF0000"/>
                </a:solidFill>
              </a:rPr>
              <a:t>determining factors</a:t>
            </a:r>
            <a:r>
              <a:rPr lang="en-US" altLang="zh-TW" sz="2400" dirty="0"/>
              <a:t> of the CAT bond premium.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1260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9EE176-F1E5-1926-D4E7-6E76BABD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59" y="239620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Indifference pricing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55C52F0-18B2-16CF-0E27-13D5CF150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12" y="699247"/>
            <a:ext cx="11994776" cy="5289457"/>
          </a:xfrm>
        </p:spPr>
        <p:txBody>
          <a:bodyPr>
            <a:normAutofit lnSpcReduction="10000"/>
          </a:bodyPr>
          <a:lstStyle/>
          <a:p>
            <a:r>
              <a:rPr lang="en-US" altLang="zh-TW" sz="2400" dirty="0"/>
              <a:t>This approach can be understood as an </a:t>
            </a:r>
            <a:r>
              <a:rPr lang="en-US" altLang="zh-TW" sz="2400" dirty="0">
                <a:solidFill>
                  <a:srgbClr val="FF0000"/>
                </a:solidFill>
              </a:rPr>
              <a:t>extension of the certainty equivalence principle </a:t>
            </a:r>
            <a:r>
              <a:rPr lang="en-US" altLang="zh-TW" sz="2400" dirty="0"/>
              <a:t>to more general and possibly dynamic settings. It aims </a:t>
            </a:r>
            <a:r>
              <a:rPr lang="en-US" altLang="zh-TW" sz="2400" dirty="0">
                <a:solidFill>
                  <a:srgbClr val="FF0000"/>
                </a:solidFill>
              </a:rPr>
              <a:t>to find an agent’s bid and ask indifference prices</a:t>
            </a:r>
            <a:r>
              <a:rPr lang="en-US" altLang="zh-TW" sz="2400" dirty="0"/>
              <a:t> according to his/her</a:t>
            </a:r>
            <a:r>
              <a:rPr lang="en-US" altLang="zh-TW" sz="2400" dirty="0">
                <a:solidFill>
                  <a:srgbClr val="FF0000"/>
                </a:solidFill>
              </a:rPr>
              <a:t> risk preference </a:t>
            </a:r>
            <a:r>
              <a:rPr lang="en-US" altLang="zh-TW" sz="2400" dirty="0"/>
              <a:t>described by a </a:t>
            </a:r>
            <a:r>
              <a:rPr lang="en-US" altLang="zh-TW" sz="2400" dirty="0">
                <a:solidFill>
                  <a:srgbClr val="FF0000"/>
                </a:solidFill>
              </a:rPr>
              <a:t>utility</a:t>
            </a:r>
            <a:r>
              <a:rPr lang="en-US" altLang="zh-TW" sz="2400" dirty="0"/>
              <a:t> function.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The bid indifference price, for example, is the price at which he/she is indifferent, in terms of his/her expected utility of the optimal terminal wealth, between </a:t>
            </a:r>
            <a:r>
              <a:rPr lang="en-US" altLang="zh-TW" sz="2400" dirty="0">
                <a:solidFill>
                  <a:srgbClr val="FF0000"/>
                </a:solidFill>
              </a:rPr>
              <a:t>investing and not investing </a:t>
            </a:r>
            <a:r>
              <a:rPr lang="en-US" altLang="zh-TW" sz="2400" dirty="0"/>
              <a:t>in this particular security.</a:t>
            </a:r>
          </a:p>
          <a:p>
            <a:endParaRPr lang="en-US" altLang="zh-TW" sz="2400" dirty="0"/>
          </a:p>
          <a:p>
            <a:r>
              <a:rPr lang="en-US" altLang="zh-TW" sz="2400" dirty="0"/>
              <a:t>Under dynamic settings, the prices </a:t>
            </a:r>
            <a:r>
              <a:rPr lang="en-US" altLang="zh-TW" sz="2400" dirty="0">
                <a:solidFill>
                  <a:srgbClr val="FF0000"/>
                </a:solidFill>
              </a:rPr>
              <a:t>are usually obtained in an implicit form</a:t>
            </a:r>
            <a:r>
              <a:rPr lang="en-US" altLang="zh-TW" sz="2400" dirty="0"/>
              <a:t> as solutions to partial differential equations.</a:t>
            </a:r>
          </a:p>
          <a:p>
            <a:endParaRPr lang="en-US" altLang="zh-TW" sz="2400" dirty="0"/>
          </a:p>
          <a:p>
            <a:r>
              <a:rPr lang="en-US" altLang="zh-TW" sz="2400" dirty="0"/>
              <a:t> Its first introduction by Hodges and Neuberger (1989), indifference pricing approach has been widely used in the literature of pricing in incomplete markets. For example, Egami and Young (2008), </a:t>
            </a:r>
            <a:r>
              <a:rPr lang="en-US" altLang="zh-TW" sz="2400" dirty="0" err="1"/>
              <a:t>Barrieu</a:t>
            </a:r>
            <a:r>
              <a:rPr lang="en-US" altLang="zh-TW" sz="2400" dirty="0"/>
              <a:t> and </a:t>
            </a:r>
            <a:r>
              <a:rPr lang="en-US" altLang="zh-TW" sz="2400" dirty="0" err="1"/>
              <a:t>Loubergé</a:t>
            </a:r>
            <a:r>
              <a:rPr lang="en-US" altLang="zh-TW" sz="2400" dirty="0"/>
              <a:t> (2009), and </a:t>
            </a:r>
            <a:r>
              <a:rPr lang="en-US" altLang="zh-TW" sz="2400" dirty="0" err="1"/>
              <a:t>Leobacher</a:t>
            </a:r>
            <a:r>
              <a:rPr lang="en-US" altLang="zh-TW" sz="2400" dirty="0"/>
              <a:t> and </a:t>
            </a:r>
            <a:r>
              <a:rPr lang="en-US" altLang="zh-TW" sz="2400" dirty="0" err="1"/>
              <a:t>Ngare</a:t>
            </a:r>
            <a:r>
              <a:rPr lang="en-US" altLang="zh-TW" sz="2400" dirty="0"/>
              <a:t> (2016) for recent applications to pricing CAT bonds and derivatives.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388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99B93D-EC8D-21F3-2F61-A35C5FFE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612" y="0"/>
            <a:ext cx="10515600" cy="701675"/>
          </a:xfrm>
        </p:spPr>
        <p:txBody>
          <a:bodyPr/>
          <a:lstStyle/>
          <a:p>
            <a:r>
              <a:rPr lang="en-US" altLang="zh-TW" dirty="0"/>
              <a:t>Two-step valuation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FB1B55-5AB3-27B7-CA62-A0E670941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1" y="788895"/>
            <a:ext cx="11932025" cy="5047410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For a </a:t>
            </a:r>
            <a:r>
              <a:rPr lang="en-US" altLang="zh-TW" sz="2400" dirty="0">
                <a:solidFill>
                  <a:srgbClr val="FF0000"/>
                </a:solidFill>
              </a:rPr>
              <a:t>security</a:t>
            </a:r>
            <a:r>
              <a:rPr lang="en-US" altLang="zh-TW" sz="2400" dirty="0"/>
              <a:t> that involves both </a:t>
            </a:r>
            <a:r>
              <a:rPr lang="en-US" altLang="zh-TW" sz="2400" dirty="0">
                <a:solidFill>
                  <a:srgbClr val="FF0000"/>
                </a:solidFill>
              </a:rPr>
              <a:t>financial and insurance risks</a:t>
            </a:r>
            <a:r>
              <a:rPr lang="en-US" altLang="zh-TW" sz="2400" dirty="0"/>
              <a:t>, under a dynamic setting </a:t>
            </a:r>
            <a:r>
              <a:rPr lang="en-US" altLang="zh-TW" sz="2400" dirty="0" err="1"/>
              <a:t>Pelsser</a:t>
            </a:r>
            <a:r>
              <a:rPr lang="en-US" altLang="zh-TW" sz="2400" dirty="0"/>
              <a:t> and </a:t>
            </a:r>
            <a:r>
              <a:rPr lang="en-US" altLang="zh-TW" sz="2400" dirty="0" err="1"/>
              <a:t>Stadje</a:t>
            </a:r>
            <a:r>
              <a:rPr lang="en-US" altLang="zh-TW" sz="2400" dirty="0"/>
              <a:t> (2014) aim to </a:t>
            </a:r>
            <a:r>
              <a:rPr lang="en-US" altLang="zh-TW" sz="2400" dirty="0">
                <a:solidFill>
                  <a:srgbClr val="FF0000"/>
                </a:solidFill>
              </a:rPr>
              <a:t>identify its price</a:t>
            </a:r>
            <a:r>
              <a:rPr lang="en-US" altLang="zh-TW" sz="2400" dirty="0"/>
              <a:t> that is both </a:t>
            </a:r>
            <a:r>
              <a:rPr lang="en-US" altLang="zh-TW" sz="2400" dirty="0">
                <a:solidFill>
                  <a:srgbClr val="FF0000"/>
                </a:solidFill>
              </a:rPr>
              <a:t>market consistent </a:t>
            </a:r>
            <a:r>
              <a:rPr lang="en-US" altLang="zh-TW" sz="2400" dirty="0"/>
              <a:t>and </a:t>
            </a:r>
            <a:r>
              <a:rPr lang="en-US" altLang="zh-TW" sz="2400" dirty="0">
                <a:solidFill>
                  <a:srgbClr val="FF0000"/>
                </a:solidFill>
              </a:rPr>
              <a:t>time consistent.</a:t>
            </a:r>
          </a:p>
          <a:p>
            <a:endParaRPr lang="en-US" altLang="zh-TW" sz="2400" dirty="0"/>
          </a:p>
          <a:p>
            <a:r>
              <a:rPr lang="en-US" altLang="zh-TW" sz="2400" dirty="0"/>
              <a:t> The two-step approach combines </a:t>
            </a:r>
            <a:r>
              <a:rPr lang="en-US" altLang="zh-TW" sz="2400" dirty="0">
                <a:solidFill>
                  <a:srgbClr val="FF0000"/>
                </a:solidFill>
              </a:rPr>
              <a:t>financial pricing with actuarial valuation</a:t>
            </a:r>
            <a:r>
              <a:rPr lang="en-US" altLang="zh-TW" sz="2400" dirty="0"/>
              <a:t>, by first valuating, based on an </a:t>
            </a:r>
            <a:r>
              <a:rPr lang="en-US" altLang="zh-TW" sz="2400" dirty="0">
                <a:solidFill>
                  <a:srgbClr val="FF0000"/>
                </a:solidFill>
              </a:rPr>
              <a:t>actuarial premium principle</a:t>
            </a:r>
            <a:r>
              <a:rPr lang="en-US" altLang="zh-TW" sz="2400" dirty="0"/>
              <a:t>, the security conditional on the future development of the financial risks, and then taking an expectation of the value under a financial-risk adjusted probability measure. </a:t>
            </a:r>
          </a:p>
          <a:p>
            <a:endParaRPr lang="en-US" altLang="zh-TW" sz="2400" dirty="0"/>
          </a:p>
          <a:p>
            <a:r>
              <a:rPr lang="en-US" altLang="zh-TW" sz="2400" dirty="0" err="1"/>
              <a:t>Dhaene</a:t>
            </a:r>
            <a:r>
              <a:rPr lang="en-US" altLang="zh-TW" sz="2400" dirty="0"/>
              <a:t> et al. (2017) also</a:t>
            </a:r>
            <a:r>
              <a:rPr lang="en-US" altLang="zh-TW" sz="2400" dirty="0">
                <a:solidFill>
                  <a:srgbClr val="FF0000"/>
                </a:solidFill>
              </a:rPr>
              <a:t> investigate </a:t>
            </a:r>
            <a:r>
              <a:rPr lang="en-US" altLang="zh-TW" sz="2400" dirty="0"/>
              <a:t>the two-step valuation approach in an adapted version and show that their </a:t>
            </a:r>
            <a:r>
              <a:rPr lang="en-US" altLang="zh-TW" sz="2400" dirty="0">
                <a:solidFill>
                  <a:srgbClr val="FF0000"/>
                </a:solidFill>
              </a:rPr>
              <a:t>classes of fair valuations, hedge-based valuations, and two-step valuations are identical.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83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AF2184-844C-2F77-5D53-004E523A2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663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Pricing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3AF439-2758-8F21-8F04-6B24E8F8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2329"/>
            <a:ext cx="10515600" cy="5244634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Express the price of the Cat bond as the </a:t>
            </a:r>
            <a:r>
              <a:rPr lang="en-US" altLang="zh-TW" sz="2400" dirty="0">
                <a:solidFill>
                  <a:srgbClr val="FF0000"/>
                </a:solidFill>
              </a:rPr>
              <a:t>expectation</a:t>
            </a:r>
            <a:r>
              <a:rPr lang="en-US" altLang="zh-TW" sz="2400" dirty="0"/>
              <a:t>, under a certain pricing measure, of the discounted values of cash flows, conditional on the available information about the development of the trigger and the performance of the financial market.</a:t>
            </a:r>
          </a:p>
          <a:p>
            <a:endParaRPr lang="en-US" altLang="zh-TW" sz="2400" dirty="0"/>
          </a:p>
          <a:p>
            <a:endParaRPr lang="en-US" altLang="zh-TW" sz="2400" dirty="0"/>
          </a:p>
          <a:p>
            <a:endParaRPr lang="en-US" altLang="zh-TW" sz="2400" dirty="0"/>
          </a:p>
          <a:p>
            <a:endParaRPr lang="en-US" altLang="zh-TW" sz="2400" dirty="0"/>
          </a:p>
          <a:p>
            <a:r>
              <a:rPr lang="en-US" altLang="zh-TW" sz="2400" dirty="0"/>
              <a:t>Where </a:t>
            </a:r>
            <a:endParaRPr lang="zh-TW" altLang="en-US" sz="24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0FB81AE-D14E-416E-C84F-F826A1E78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61" y="2676245"/>
            <a:ext cx="8696325" cy="105727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010B524-D1DB-E2AE-341B-F5071DEAB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19" y="4281068"/>
            <a:ext cx="2981325" cy="42862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57CEED8A-7A14-E959-2AD9-58D1CF52F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588" y="4248151"/>
            <a:ext cx="3352800" cy="457200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8E847011-C6C6-43DD-2BA2-71698B46F1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6598" y="5015263"/>
            <a:ext cx="31718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025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22B31E-FDDC-0778-AC2C-3C3920C61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71"/>
            <a:ext cx="11075894" cy="6042492"/>
          </a:xfrm>
        </p:spPr>
        <p:txBody>
          <a:bodyPr/>
          <a:lstStyle/>
          <a:p>
            <a:r>
              <a:rPr lang="en-US" altLang="zh-TW" dirty="0"/>
              <a:t>Advantage:</a:t>
            </a:r>
          </a:p>
          <a:p>
            <a:r>
              <a:rPr lang="en-US" altLang="zh-TW" sz="2400" dirty="0"/>
              <a:t>It enables us to price securities that contain not only a </a:t>
            </a:r>
            <a:r>
              <a:rPr lang="en-US" altLang="zh-TW" sz="2400" dirty="0">
                <a:solidFill>
                  <a:srgbClr val="FF0000"/>
                </a:solidFill>
              </a:rPr>
              <a:t>terminal payoff</a:t>
            </a:r>
            <a:r>
              <a:rPr lang="en-US" altLang="zh-TW" sz="2400" dirty="0"/>
              <a:t> but also </a:t>
            </a:r>
            <a:r>
              <a:rPr lang="en-US" altLang="zh-TW" sz="2400" dirty="0">
                <a:solidFill>
                  <a:srgbClr val="FF0000"/>
                </a:solidFill>
              </a:rPr>
              <a:t>intermediate</a:t>
            </a:r>
            <a:r>
              <a:rPr lang="en-US" altLang="zh-TW" sz="2400" dirty="0"/>
              <a:t> payments.</a:t>
            </a:r>
          </a:p>
          <a:p>
            <a:endParaRPr lang="en-US" altLang="zh-TW" sz="2400" dirty="0"/>
          </a:p>
          <a:p>
            <a:r>
              <a:rPr lang="en-US" altLang="zh-TW" sz="2400" dirty="0"/>
              <a:t>Like APT, the pricing formula expressed as the conditional expectation under a pricing measure Q is automatically time consistent, while time inconsistency is often an issue in many other pricing frameworks in incomplete markets.</a:t>
            </a:r>
          </a:p>
          <a:p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005142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569353-F05F-B2F9-D873-42529A1FE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35" y="242047"/>
            <a:ext cx="11967883" cy="5934916"/>
          </a:xfrm>
        </p:spPr>
        <p:txBody>
          <a:bodyPr/>
          <a:lstStyle/>
          <a:p>
            <a:r>
              <a:rPr lang="en-US" altLang="zh-TW" sz="2400" dirty="0">
                <a:solidFill>
                  <a:srgbClr val="FF0000"/>
                </a:solidFill>
              </a:rPr>
              <a:t>A perfect replication </a:t>
            </a:r>
            <a:r>
              <a:rPr lang="en-US" altLang="zh-TW" sz="2400" dirty="0"/>
              <a:t>of CAT bond is hard to come by. This means that, usually, CAT bonds cannot be simply priced in terms of assets already traded and priced in the market. 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The authors instead develop a </a:t>
            </a:r>
            <a:r>
              <a:rPr lang="en-US" altLang="zh-TW" sz="2400" dirty="0">
                <a:solidFill>
                  <a:srgbClr val="FF0000"/>
                </a:solidFill>
              </a:rPr>
              <a:t>hybrid pricing framework </a:t>
            </a:r>
            <a:r>
              <a:rPr lang="en-US" altLang="zh-TW" sz="2400" dirty="0"/>
              <a:t>in which </a:t>
            </a:r>
            <a:r>
              <a:rPr lang="en-US" altLang="zh-TW" sz="2400" dirty="0">
                <a:solidFill>
                  <a:srgbClr val="FF0000"/>
                </a:solidFill>
              </a:rPr>
              <a:t>the probability transform approach </a:t>
            </a:r>
            <a:r>
              <a:rPr lang="en-US" altLang="zh-TW" sz="2400" dirty="0"/>
              <a:t>is employed to </a:t>
            </a:r>
            <a:r>
              <a:rPr lang="en-US" altLang="zh-TW" sz="2400" dirty="0">
                <a:solidFill>
                  <a:srgbClr val="FF0000"/>
                </a:solidFill>
              </a:rPr>
              <a:t>price the underlying catastrophe risks </a:t>
            </a:r>
            <a:r>
              <a:rPr lang="en-US" altLang="zh-TW" sz="2400" dirty="0"/>
              <a:t>and the </a:t>
            </a:r>
            <a:r>
              <a:rPr lang="en-US" altLang="zh-TW" sz="2400" dirty="0">
                <a:solidFill>
                  <a:srgbClr val="FF0000"/>
                </a:solidFill>
              </a:rPr>
              <a:t>APT approach </a:t>
            </a:r>
            <a:r>
              <a:rPr lang="en-US" altLang="zh-TW" sz="2400" dirty="0"/>
              <a:t>is employed to price the </a:t>
            </a:r>
            <a:r>
              <a:rPr lang="en-US" altLang="zh-TW" sz="2400" dirty="0">
                <a:solidFill>
                  <a:srgbClr val="FF0000"/>
                </a:solidFill>
              </a:rPr>
              <a:t>interest rate risk</a:t>
            </a:r>
            <a:r>
              <a:rPr lang="en-US" altLang="zh-TW" sz="2400" dirty="0"/>
              <a:t>.</a:t>
            </a:r>
          </a:p>
          <a:p>
            <a:endParaRPr lang="en-US" altLang="zh-TW" sz="2400" dirty="0"/>
          </a:p>
          <a:p>
            <a:r>
              <a:rPr lang="en-US" altLang="zh-TW" sz="2400" dirty="0"/>
              <a:t>Because the </a:t>
            </a:r>
            <a:r>
              <a:rPr lang="en-US" altLang="zh-TW" sz="2400" dirty="0">
                <a:solidFill>
                  <a:srgbClr val="FF0000"/>
                </a:solidFill>
              </a:rPr>
              <a:t>floating coupons are linked to a reference rate</a:t>
            </a:r>
            <a:r>
              <a:rPr lang="en-US" altLang="zh-TW" sz="2400" dirty="0"/>
              <a:t>, CAT bonds are </a:t>
            </a:r>
            <a:r>
              <a:rPr lang="en-US" altLang="zh-TW" sz="2400" dirty="0">
                <a:solidFill>
                  <a:srgbClr val="FF0000"/>
                </a:solidFill>
              </a:rPr>
              <a:t>subject to minimum interest rate risk</a:t>
            </a:r>
            <a:r>
              <a:rPr lang="en-US" altLang="zh-TW" sz="2400" dirty="0"/>
              <a:t>, but it is hard to argue that there is no interest rate risk at all.</a:t>
            </a:r>
          </a:p>
          <a:p>
            <a:endParaRPr lang="en-US" altLang="zh-TW" sz="2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787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12068</TotalTime>
  <Words>1164</Words>
  <Application>Microsoft Office PowerPoint</Application>
  <PresentationFormat>寬螢幕</PresentationFormat>
  <Paragraphs>75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佈景主題</vt:lpstr>
      <vt:lpstr>10/4 presentation</vt:lpstr>
      <vt:lpstr>Arbitrage pricing theory(APT)</vt:lpstr>
      <vt:lpstr>Probability transform</vt:lpstr>
      <vt:lpstr>Econometric approach</vt:lpstr>
      <vt:lpstr>Indifference pricing</vt:lpstr>
      <vt:lpstr>Two-step valuation</vt:lpstr>
      <vt:lpstr>Pricing</vt:lpstr>
      <vt:lpstr>PowerPoint 簡報</vt:lpstr>
      <vt:lpstr>PowerPoint 簡報</vt:lpstr>
      <vt:lpstr>Appendix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Lucas Yu</dc:creator>
  <cp:lastModifiedBy>Lucas Yu</cp:lastModifiedBy>
  <cp:revision>12</cp:revision>
  <dcterms:created xsi:type="dcterms:W3CDTF">2022-09-28T03:14:33Z</dcterms:created>
  <dcterms:modified xsi:type="dcterms:W3CDTF">2022-10-09T00:59:08Z</dcterms:modified>
</cp:coreProperties>
</file>