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3" r:id="rId2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游昀健" initials="游昀健" lastIdx="1" clrIdx="0">
    <p:extLst>
      <p:ext uri="{19B8F6BF-5375-455C-9EA6-DF929625EA0E}">
        <p15:presenceInfo xmlns:p15="http://schemas.microsoft.com/office/powerpoint/2012/main" userId="游昀健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B50975-AA8C-48BC-A89E-03D5A84460A8}" type="datetimeFigureOut">
              <a:rPr lang="zh-TW" altLang="en-US" smtClean="0"/>
              <a:t>2022/5/3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DDAC7D-BF9D-4C63-8DE6-00075D063A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2223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By Taylor’s formula, f(W(t))-f(W(0)) can be obtained by the summation of  f(W(t j+1))-f(W(t j))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DDAC7D-BF9D-4C63-8DE6-00075D063A4D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189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114BF3C-151F-42D5-893C-59F288DDE3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FB48904-7002-4B99-B25D-3AB563DCE9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06C97E3-BA30-4785-AB24-ADA51A9A7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898DB-998D-41CA-801A-563FE5EB44C5}" type="datetimeFigureOut">
              <a:rPr lang="zh-TW" altLang="en-US" smtClean="0"/>
              <a:t>2022/5/3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8683C4A-AACE-41FA-A2A2-806EDEE68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C461795-1C39-4EFD-A276-43D991B82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0A1F0-9152-479F-A938-58946E2A91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967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0F4C952-4D23-4F91-A163-974D02ADE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204D9C7-F304-4898-AB47-3A59B47313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1E52962-C6B1-40AD-AC14-D1EC9AA8B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898DB-998D-41CA-801A-563FE5EB44C5}" type="datetimeFigureOut">
              <a:rPr lang="zh-TW" altLang="en-US" smtClean="0"/>
              <a:t>2022/5/3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EE2ACA9-7EC8-4EF3-804E-0A81B451A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DF9A0CF-62E2-4E31-A0F3-42C27198E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0A1F0-9152-479F-A938-58946E2A91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3597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CDA9A426-20CE-4FC9-A50E-E70534A2E5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A59471F3-0222-4E9B-A933-FA4C669F9E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6BF143E-50C4-4254-959B-F4629F2F1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898DB-998D-41CA-801A-563FE5EB44C5}" type="datetimeFigureOut">
              <a:rPr lang="zh-TW" altLang="en-US" smtClean="0"/>
              <a:t>2022/5/3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EE345AB-C958-43CA-8983-47FA95265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B260B3F-9B4F-4C4A-B31A-DB669B490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0A1F0-9152-479F-A938-58946E2A91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2995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37E964F-41CC-4FFF-B4D8-4D648BBB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9DDD27C-C6AC-4172-9136-76B009D03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5B58C0A-5A74-456D-A122-B1E83B07E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898DB-998D-41CA-801A-563FE5EB44C5}" type="datetimeFigureOut">
              <a:rPr lang="zh-TW" altLang="en-US" smtClean="0"/>
              <a:t>2022/5/3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61F363A-1D1E-4270-96CB-E4E9EABD2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C245373-D19F-453A-AECA-46C445A19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0A1F0-9152-479F-A938-58946E2A91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2190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E8D20EF-AFBA-4035-9D8B-61F3F9DD5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257DDE3-A3FD-4645-BF22-6AA9A0CAFD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B645937-7579-4A95-ACBA-7B92D2347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898DB-998D-41CA-801A-563FE5EB44C5}" type="datetimeFigureOut">
              <a:rPr lang="zh-TW" altLang="en-US" smtClean="0"/>
              <a:t>2022/5/3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98A11E9-E0E2-487A-AFFF-3FB3355B9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0297AAC-3E4F-4264-AA81-7C768E88B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0A1F0-9152-479F-A938-58946E2A91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801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32AFD74-C1B9-4343-B392-A9906AC16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88553B6-B625-4630-892D-08247F61C6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C92E472-0D95-44A2-8C95-CBB71B49A6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0440367-FE55-4653-BD56-A3109F8D5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898DB-998D-41CA-801A-563FE5EB44C5}" type="datetimeFigureOut">
              <a:rPr lang="zh-TW" altLang="en-US" smtClean="0"/>
              <a:t>2022/5/3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779E9BC-1FDB-4047-8F66-DC1767046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F0CDE30-5A7C-4F4B-8AE6-282D6C8C1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0A1F0-9152-479F-A938-58946E2A91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3037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6A192C0-BC54-4323-974C-C7A2B5A0A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1CC218F-9F56-46F3-B460-1572BD0998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7E70F79-F154-4C4B-B0EE-E36DECD272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B52A30AA-396D-4F86-AA3A-F21CB20F20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6BE66406-DCD1-45C2-8A07-F4C2415776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BB55E1EC-4656-4EB9-9EF4-7F4C67177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898DB-998D-41CA-801A-563FE5EB44C5}" type="datetimeFigureOut">
              <a:rPr lang="zh-TW" altLang="en-US" smtClean="0"/>
              <a:t>2022/5/3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1067E05F-B450-4573-AA40-C17024379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C0342B34-D7F3-4EA2-825D-8DDA89D94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0A1F0-9152-479F-A938-58946E2A91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3799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12A10D7-4585-486E-933C-635BAB8D6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FD9D2947-E472-451E-99FC-7192E52C2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898DB-998D-41CA-801A-563FE5EB44C5}" type="datetimeFigureOut">
              <a:rPr lang="zh-TW" altLang="en-US" smtClean="0"/>
              <a:t>2022/5/3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810B8AD6-33B5-4CDB-94FB-9F8A280AA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35C019A-1C03-4A54-B2A5-E8ABFACB5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0A1F0-9152-479F-A938-58946E2A91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9337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3EF05979-7C86-42C5-AAEF-B972DA8C1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898DB-998D-41CA-801A-563FE5EB44C5}" type="datetimeFigureOut">
              <a:rPr lang="zh-TW" altLang="en-US" smtClean="0"/>
              <a:t>2022/5/3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B9FD563-1ADE-4367-9A48-01EA00D83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3AECF1A-25A2-464D-B877-5A573CBC1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0A1F0-9152-479F-A938-58946E2A91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3044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9B271A2-BF59-4AAF-84AB-4176B1198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77806DC-1AF9-41E5-A7AF-DD64AA141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D6DAA46-D27A-47D5-AE6B-A5C10FEE1C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E91DA84-8486-4F42-865C-497637574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898DB-998D-41CA-801A-563FE5EB44C5}" type="datetimeFigureOut">
              <a:rPr lang="zh-TW" altLang="en-US" smtClean="0"/>
              <a:t>2022/5/3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23B7D23-B14E-4E14-A598-99ACAA9A5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AA4512C-F26B-4D7E-A051-DAE51BCDE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0A1F0-9152-479F-A938-58946E2A91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6701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678705-A9DE-4A29-8821-6F2412CCD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46C2CFE8-0D17-425D-8457-761DD1DB2D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B982EC3-CA26-490D-AA15-FB2A7894B0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05C492E-142E-47E2-8B39-D5A8B879F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898DB-998D-41CA-801A-563FE5EB44C5}" type="datetimeFigureOut">
              <a:rPr lang="zh-TW" altLang="en-US" smtClean="0"/>
              <a:t>2022/5/3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E64A0E3-64A0-4A4B-B2F1-A650F0B71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84090B8-5141-484F-8C2D-727FBF373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0A1F0-9152-479F-A938-58946E2A91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5128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AA805C6E-4474-451E-8855-7D279EFD3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EB84E25-F1DA-4AD2-A345-22053AD061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38518C4-6D8D-4123-B1D2-88D41D9527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898DB-998D-41CA-801A-563FE5EB44C5}" type="datetimeFigureOut">
              <a:rPr lang="zh-TW" altLang="en-US" smtClean="0"/>
              <a:t>2022/5/3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221F945-267C-40AD-A9ED-E2072F20D3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7CAFE60-9649-4E9B-8C4F-0930E32F34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0A1F0-9152-479F-A938-58946E2A91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0105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90.png"/><Relationship Id="rId5" Type="http://schemas.openxmlformats.org/officeDocument/2006/relationships/image" Target="../media/image23.emf"/><Relationship Id="rId4" Type="http://schemas.openxmlformats.org/officeDocument/2006/relationships/image" Target="../media/image22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2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5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28.wmf"/><Relationship Id="rId9" Type="http://schemas.openxmlformats.org/officeDocument/2006/relationships/image" Target="../media/image3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3.png"/><Relationship Id="rId4" Type="http://schemas.openxmlformats.org/officeDocument/2006/relationships/image" Target="../media/image32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3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36.wmf"/><Relationship Id="rId4" Type="http://schemas.openxmlformats.org/officeDocument/2006/relationships/oleObject" Target="../embeddings/oleObject10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9.emf"/><Relationship Id="rId7" Type="http://schemas.openxmlformats.org/officeDocument/2006/relationships/image" Target="../media/image4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44.png"/><Relationship Id="rId4" Type="http://schemas.openxmlformats.org/officeDocument/2006/relationships/image" Target="../media/image40.png"/><Relationship Id="rId9" Type="http://schemas.openxmlformats.org/officeDocument/2006/relationships/image" Target="../media/image43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47.png"/><Relationship Id="rId7" Type="http://schemas.openxmlformats.org/officeDocument/2006/relationships/image" Target="../media/image4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45.wmf"/><Relationship Id="rId4" Type="http://schemas.openxmlformats.org/officeDocument/2006/relationships/oleObject" Target="../embeddings/oleObject12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10" Type="http://schemas.openxmlformats.org/officeDocument/2006/relationships/image" Target="../media/image51.wmf"/><Relationship Id="rId4" Type="http://schemas.openxmlformats.org/officeDocument/2006/relationships/image" Target="../media/image49.wmf"/><Relationship Id="rId9" Type="http://schemas.openxmlformats.org/officeDocument/2006/relationships/oleObject" Target="../embeddings/oleObject16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emf"/><Relationship Id="rId4" Type="http://schemas.openxmlformats.org/officeDocument/2006/relationships/image" Target="../media/image1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標題 1">
                <a:extLst>
                  <a:ext uri="{FF2B5EF4-FFF2-40B4-BE49-F238E27FC236}">
                    <a16:creationId xmlns:a16="http://schemas.microsoft.com/office/drawing/2014/main" id="{AAEDDF5E-EE16-4711-A8E5-04676F8C91D7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/>
            <p:txBody>
              <a:bodyPr>
                <a:normAutofit fontScale="90000"/>
              </a:bodyPr>
              <a:lstStyle/>
              <a:p>
                <a:br>
                  <a:rPr lang="en-US" altLang="zh-TW" dirty="0"/>
                </a:br>
                <a:r>
                  <a:rPr lang="en-US" altLang="zh-TW" dirty="0"/>
                  <a:t>4.4</a:t>
                </a:r>
                <a:br>
                  <a:rPr lang="en-US" altLang="zh-TW" dirty="0"/>
                </a:br>
                <a:r>
                  <a:rPr lang="en-US" altLang="zh-TW" dirty="0"/>
                  <a:t>It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</m:acc>
                  </m:oMath>
                </a14:m>
                <a:r>
                  <a:rPr lang="zh-TW" altLang="en-US" dirty="0"/>
                  <a:t> </a:t>
                </a:r>
                <a:r>
                  <a:rPr lang="en-US" altLang="zh-TW" dirty="0"/>
                  <a:t>-</a:t>
                </a:r>
                <a:r>
                  <a:rPr lang="en-US" altLang="zh-TW" dirty="0" err="1"/>
                  <a:t>Doeblin</a:t>
                </a:r>
                <a:r>
                  <a:rPr lang="en-US" altLang="zh-TW" dirty="0"/>
                  <a:t> Formula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2" name="標題 1">
                <a:extLst>
                  <a:ext uri="{FF2B5EF4-FFF2-40B4-BE49-F238E27FC236}">
                    <a16:creationId xmlns:a16="http://schemas.microsoft.com/office/drawing/2014/main" id="{AAEDDF5E-EE16-4711-A8E5-04676F8C91D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blipFill>
                <a:blip r:embed="rId2"/>
                <a:stretch>
                  <a:fillRect b="-1556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69070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9298F24-1780-4191-A29C-822B95B51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938" y="235670"/>
            <a:ext cx="11023862" cy="5941293"/>
          </a:xfrm>
        </p:spPr>
        <p:txBody>
          <a:bodyPr/>
          <a:lstStyle/>
          <a:p>
            <a:r>
              <a:rPr lang="en-US" altLang="zh-TW" dirty="0"/>
              <a:t>The forth and fifth terms contribute zero.</a:t>
            </a:r>
          </a:p>
          <a:p>
            <a:r>
              <a:rPr lang="en-US" altLang="zh-TW" dirty="0"/>
              <a:t>For the fourth term:</a:t>
            </a:r>
          </a:p>
          <a:p>
            <a:endParaRPr lang="zh-TW" altLang="en-US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35B816C7-B6C3-4C54-941C-AE3460ACE8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473" y="1303200"/>
            <a:ext cx="8565014" cy="4163477"/>
          </a:xfrm>
          <a:prstGeom prst="rect">
            <a:avLst/>
          </a:prstGeom>
        </p:spPr>
      </p:pic>
      <p:sp>
        <p:nvSpPr>
          <p:cNvPr id="2" name="文字方塊 1">
            <a:extLst>
              <a:ext uri="{FF2B5EF4-FFF2-40B4-BE49-F238E27FC236}">
                <a16:creationId xmlns:a16="http://schemas.microsoft.com/office/drawing/2014/main" id="{833B9AB7-6F07-4C25-80E6-8F84524F85CD}"/>
              </a:ext>
            </a:extLst>
          </p:cNvPr>
          <p:cNvSpPr txBox="1"/>
          <p:nvPr/>
        </p:nvSpPr>
        <p:spPr>
          <a:xfrm>
            <a:off x="5172173" y="4939681"/>
            <a:ext cx="2340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(4.4.10)</a:t>
            </a:r>
          </a:p>
        </p:txBody>
      </p:sp>
      <p:cxnSp>
        <p:nvCxnSpPr>
          <p:cNvPr id="6" name="直線單箭頭接點 5">
            <a:extLst>
              <a:ext uri="{FF2B5EF4-FFF2-40B4-BE49-F238E27FC236}">
                <a16:creationId xmlns:a16="http://schemas.microsoft.com/office/drawing/2014/main" id="{304CE44A-1923-CB6C-A784-EEDFFDA474E6}"/>
              </a:ext>
            </a:extLst>
          </p:cNvPr>
          <p:cNvCxnSpPr/>
          <p:nvPr/>
        </p:nvCxnSpPr>
        <p:spPr>
          <a:xfrm>
            <a:off x="7146524" y="4634144"/>
            <a:ext cx="0" cy="11185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8F9A1A2E-0933-0101-5363-89372C3C5247}"/>
                  </a:ext>
                </a:extLst>
              </p:cNvPr>
              <p:cNvSpPr txBox="1"/>
              <p:nvPr/>
            </p:nvSpPr>
            <p:spPr>
              <a:xfrm>
                <a:off x="6622742" y="5823751"/>
                <a:ext cx="39771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>
                    <a:solidFill>
                      <a:srgbClr val="FF0000"/>
                    </a:solidFill>
                  </a:rPr>
                  <a:t>We should assume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𝑡𝑥</m:t>
                        </m:r>
                      </m:sub>
                    </m:sSub>
                  </m:oMath>
                </a14:m>
                <a:r>
                  <a:rPr lang="zh-TW" altLang="en-US" dirty="0">
                    <a:solidFill>
                      <a:srgbClr val="FF0000"/>
                    </a:solidFill>
                  </a:rPr>
                  <a:t> </a:t>
                </a:r>
                <a:r>
                  <a:rPr lang="en-US" altLang="zh-TW" dirty="0">
                    <a:solidFill>
                      <a:srgbClr val="FF0000"/>
                    </a:solidFill>
                  </a:rPr>
                  <a:t>is integrable</a:t>
                </a:r>
              </a:p>
            </p:txBody>
          </p:sp>
        </mc:Choice>
        <mc:Fallback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8F9A1A2E-0933-0101-5363-89372C3C52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2742" y="5823751"/>
                <a:ext cx="3977196" cy="369332"/>
              </a:xfrm>
              <a:prstGeom prst="rect">
                <a:avLst/>
              </a:prstGeom>
              <a:blipFill>
                <a:blip r:embed="rId3"/>
                <a:stretch>
                  <a:fillRect l="-1225" t="-8197" b="-2459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9983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D35AA7F-3A38-4640-8DEB-BBFF3D09E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658" y="245097"/>
            <a:ext cx="11052142" cy="5931866"/>
          </a:xfrm>
        </p:spPr>
        <p:txBody>
          <a:bodyPr/>
          <a:lstStyle/>
          <a:p>
            <a:r>
              <a:rPr lang="en-US" altLang="zh-TW" dirty="0"/>
              <a:t>For the fifth term:</a:t>
            </a:r>
          </a:p>
          <a:p>
            <a:endParaRPr lang="en-US" altLang="zh-TW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523CC2CA-F662-4FDA-8454-D057314F0A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5905" y="1376313"/>
            <a:ext cx="8864250" cy="4361774"/>
          </a:xfrm>
          <a:prstGeom prst="rect">
            <a:avLst/>
          </a:prstGeom>
        </p:spPr>
      </p:pic>
      <p:sp>
        <p:nvSpPr>
          <p:cNvPr id="2" name="文字方塊 1">
            <a:extLst>
              <a:ext uri="{FF2B5EF4-FFF2-40B4-BE49-F238E27FC236}">
                <a16:creationId xmlns:a16="http://schemas.microsoft.com/office/drawing/2014/main" id="{C02C6993-7EFE-4F67-8D1D-9B71C35D8BCC}"/>
              </a:ext>
            </a:extLst>
          </p:cNvPr>
          <p:cNvSpPr txBox="1"/>
          <p:nvPr/>
        </p:nvSpPr>
        <p:spPr>
          <a:xfrm>
            <a:off x="6834433" y="5109328"/>
            <a:ext cx="1904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(4.4.11)</a:t>
            </a:r>
            <a:endParaRPr lang="zh-TW" alt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83F71234-D178-3290-7B1A-872BE8FC4688}"/>
                  </a:ext>
                </a:extLst>
              </p:cNvPr>
              <p:cNvSpPr txBox="1"/>
              <p:nvPr/>
            </p:nvSpPr>
            <p:spPr>
              <a:xfrm>
                <a:off x="3986074" y="6163902"/>
                <a:ext cx="44299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>
                    <a:solidFill>
                      <a:srgbClr val="FF0000"/>
                    </a:solidFill>
                  </a:rPr>
                  <a:t>We should assume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𝑡𝑡</m:t>
                        </m:r>
                      </m:sub>
                    </m:sSub>
                  </m:oMath>
                </a14:m>
                <a:r>
                  <a:rPr lang="zh-TW" altLang="en-US" dirty="0">
                    <a:solidFill>
                      <a:srgbClr val="FF0000"/>
                    </a:solidFill>
                  </a:rPr>
                  <a:t> </a:t>
                </a:r>
                <a:r>
                  <a:rPr lang="en-US" altLang="zh-TW" dirty="0">
                    <a:solidFill>
                      <a:srgbClr val="FF0000"/>
                    </a:solidFill>
                  </a:rPr>
                  <a:t>is integrable.</a:t>
                </a:r>
              </a:p>
            </p:txBody>
          </p:sp>
        </mc:Choice>
        <mc:Fallback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83F71234-D178-3290-7B1A-872BE8FC46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6074" y="6163902"/>
                <a:ext cx="4429957" cy="369332"/>
              </a:xfrm>
              <a:prstGeom prst="rect">
                <a:avLst/>
              </a:prstGeom>
              <a:blipFill>
                <a:blip r:embed="rId3"/>
                <a:stretch>
                  <a:fillRect l="-1238" t="-8197" b="-2459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直線單箭頭接點 6">
            <a:extLst>
              <a:ext uri="{FF2B5EF4-FFF2-40B4-BE49-F238E27FC236}">
                <a16:creationId xmlns:a16="http://schemas.microsoft.com/office/drawing/2014/main" id="{4ABDBD76-35EF-4B04-CED1-DAC6CD1D029C}"/>
              </a:ext>
            </a:extLst>
          </p:cNvPr>
          <p:cNvCxnSpPr/>
          <p:nvPr/>
        </p:nvCxnSpPr>
        <p:spPr>
          <a:xfrm>
            <a:off x="4962617" y="5570993"/>
            <a:ext cx="0" cy="5048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41294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9C52C71-C41F-4529-A1D9-C9183D611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                              Remark 4.4.2</a:t>
            </a:r>
            <a:endParaRPr lang="zh-TW" alt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A1B660C-64CB-44FB-AC11-FAE149EFED4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3695" y="1555423"/>
            <a:ext cx="12088305" cy="4621540"/>
          </a:xfrm>
        </p:spPr>
        <p:txBody>
          <a:bodyPr/>
          <a:lstStyle/>
          <a:p>
            <a:r>
              <a:rPr lang="en-US" altLang="zh-TW" sz="2600" dirty="0"/>
              <a:t>The fact that the sum (4.4.10) of terms containing the product (t</a:t>
            </a:r>
            <a:r>
              <a:rPr lang="en-US" altLang="zh-TW" sz="2600" baseline="-25000" dirty="0"/>
              <a:t>j+1</a:t>
            </a:r>
            <a:r>
              <a:rPr lang="en-US" altLang="zh-TW" sz="2600" dirty="0"/>
              <a:t>-t</a:t>
            </a:r>
            <a:r>
              <a:rPr lang="en-US" altLang="zh-TW" sz="2600" baseline="-25000" dirty="0"/>
              <a:t>j</a:t>
            </a:r>
            <a:r>
              <a:rPr lang="en-US" altLang="zh-TW" sz="2600" dirty="0"/>
              <a:t>)(W(t</a:t>
            </a:r>
            <a:r>
              <a:rPr lang="en-US" altLang="zh-TW" sz="2600" baseline="-25000" dirty="0"/>
              <a:t>j+1</a:t>
            </a:r>
            <a:r>
              <a:rPr lang="en-US" altLang="zh-TW" sz="2600" dirty="0"/>
              <a:t>)-W(</a:t>
            </a:r>
            <a:r>
              <a:rPr lang="en-US" altLang="zh-TW" sz="2600" dirty="0" err="1"/>
              <a:t>t</a:t>
            </a:r>
            <a:r>
              <a:rPr lang="en-US" altLang="zh-TW" sz="2600" baseline="-25000" dirty="0" err="1"/>
              <a:t>j</a:t>
            </a:r>
            <a:r>
              <a:rPr lang="en-US" altLang="zh-TW" sz="2600" dirty="0"/>
              <a:t>)) has limit zero can be informally recorded by the formula </a:t>
            </a:r>
            <a:r>
              <a:rPr lang="en-US" altLang="zh-TW" sz="2600" dirty="0" err="1"/>
              <a:t>dtdW</a:t>
            </a:r>
            <a:r>
              <a:rPr lang="en-US" altLang="zh-TW" sz="2600" dirty="0"/>
              <a:t>(t)=0.</a:t>
            </a:r>
          </a:p>
          <a:p>
            <a:r>
              <a:rPr lang="en-US" altLang="zh-TW" sz="2600" dirty="0"/>
              <a:t>Similarly, the sum (4.4.11) of terms containing (t</a:t>
            </a:r>
            <a:r>
              <a:rPr lang="en-US" altLang="zh-TW" sz="2600" baseline="-25000" dirty="0"/>
              <a:t>j+1</a:t>
            </a:r>
            <a:r>
              <a:rPr lang="en-US" altLang="zh-TW" sz="2600" dirty="0"/>
              <a:t>-t</a:t>
            </a:r>
            <a:r>
              <a:rPr lang="en-US" altLang="zh-TW" sz="2600" baseline="-25000" dirty="0"/>
              <a:t>j</a:t>
            </a:r>
            <a:r>
              <a:rPr lang="en-US" altLang="zh-TW" sz="2600" dirty="0"/>
              <a:t>)</a:t>
            </a:r>
            <a:r>
              <a:rPr lang="en-US" altLang="zh-TW" sz="2600" baseline="30000" dirty="0"/>
              <a:t>2</a:t>
            </a:r>
            <a:r>
              <a:rPr lang="en-US" altLang="zh-TW" sz="2600" dirty="0"/>
              <a:t> also has limit zero, and this can be recorded by the formula </a:t>
            </a:r>
            <a:r>
              <a:rPr lang="en-US" altLang="zh-TW" sz="2600" dirty="0" err="1"/>
              <a:t>dtdt</a:t>
            </a:r>
            <a:r>
              <a:rPr lang="en-US" altLang="zh-TW" sz="2600" dirty="0"/>
              <a:t>=0.</a:t>
            </a:r>
          </a:p>
          <a:p>
            <a:endParaRPr lang="en-US" altLang="zh-TW" sz="2600" dirty="0"/>
          </a:p>
        </p:txBody>
      </p:sp>
    </p:spTree>
    <p:extLst>
      <p:ext uri="{BB962C8B-B14F-4D97-AF65-F5344CB8AC3E}">
        <p14:creationId xmlns:p14="http://schemas.microsoft.com/office/powerpoint/2010/main" val="35497825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6">
            <a:extLst>
              <a:ext uri="{FF2B5EF4-FFF2-40B4-BE49-F238E27FC236}">
                <a16:creationId xmlns:a16="http://schemas.microsoft.com/office/drawing/2014/main" id="{C08700AB-03C8-48C5-AC7A-9CDB3C6CCAD0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5140997"/>
              </p:ext>
            </p:extLst>
          </p:nvPr>
        </p:nvGraphicFramePr>
        <p:xfrm>
          <a:off x="677922" y="518466"/>
          <a:ext cx="10836155" cy="19702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方程式" r:id="rId3" imgW="4470120" imgH="812520" progId="Equation.3">
                  <p:embed/>
                </p:oleObj>
              </mc:Choice>
              <mc:Fallback>
                <p:oleObj name="方程式" r:id="rId3" imgW="4470120" imgH="812520" progId="Equation.3">
                  <p:embed/>
                  <p:pic>
                    <p:nvPicPr>
                      <p:cNvPr id="5" name="Object 6">
                        <a:extLst>
                          <a:ext uri="{FF2B5EF4-FFF2-40B4-BE49-F238E27FC236}">
                            <a16:creationId xmlns:a16="http://schemas.microsoft.com/office/drawing/2014/main" id="{C08700AB-03C8-48C5-AC7A-9CDB3C6CCAD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922" y="518466"/>
                        <a:ext cx="10836155" cy="19702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箭號: 向下 6">
            <a:extLst>
              <a:ext uri="{FF2B5EF4-FFF2-40B4-BE49-F238E27FC236}">
                <a16:creationId xmlns:a16="http://schemas.microsoft.com/office/drawing/2014/main" id="{1921F606-F80E-41A3-97EA-748B38BDBBF7}"/>
              </a:ext>
            </a:extLst>
          </p:cNvPr>
          <p:cNvSpPr/>
          <p:nvPr/>
        </p:nvSpPr>
        <p:spPr>
          <a:xfrm>
            <a:off x="2290713" y="2771480"/>
            <a:ext cx="612743" cy="14800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131C138A-050C-40D2-88B4-07C6A9A5883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88630" y="3166152"/>
            <a:ext cx="6554724" cy="402336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9FEF59C3-6EC5-4DF9-9BE4-A120BC0C1B89}"/>
              </a:ext>
            </a:extLst>
          </p:cNvPr>
          <p:cNvSpPr txBox="1"/>
          <p:nvPr/>
        </p:nvSpPr>
        <p:spPr>
          <a:xfrm>
            <a:off x="3186284" y="4351550"/>
            <a:ext cx="84786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400" dirty="0"/>
              <a:t>the </a:t>
            </a:r>
            <a:r>
              <a:rPr lang="en-US" altLang="zh-TW" sz="2400" dirty="0" err="1"/>
              <a:t>It</a:t>
            </a:r>
            <a:r>
              <a:rPr lang="en-US" altLang="zh-TW" sz="2400" dirty="0" err="1">
                <a:cs typeface="Arial" panose="020B0604020202020204" pitchFamily="34" charset="0"/>
              </a:rPr>
              <a:t>ô</a:t>
            </a:r>
            <a:r>
              <a:rPr lang="en-US" altLang="zh-TW" sz="2400" dirty="0" err="1"/>
              <a:t>-Doeblin</a:t>
            </a:r>
            <a:r>
              <a:rPr lang="en-US" altLang="zh-TW" sz="2400" dirty="0"/>
              <a:t> formula in differential form simplifies to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字方塊 2">
                <a:extLst>
                  <a:ext uri="{FF2B5EF4-FFF2-40B4-BE49-F238E27FC236}">
                    <a16:creationId xmlns:a16="http://schemas.microsoft.com/office/drawing/2014/main" id="{1272F456-B037-4D94-8267-C86D73C69D4B}"/>
                  </a:ext>
                </a:extLst>
              </p:cNvPr>
              <p:cNvSpPr txBox="1"/>
              <p:nvPr/>
            </p:nvSpPr>
            <p:spPr>
              <a:xfrm>
                <a:off x="1109709" y="5104660"/>
                <a:ext cx="9445841" cy="983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400" dirty="0"/>
                  <a:t>d</a:t>
                </a:r>
                <a:r>
                  <a:rPr lang="en-US" altLang="zh-TW" sz="2400" dirty="0" err="1"/>
                  <a:t>f</a:t>
                </a:r>
                <a:r>
                  <a:rPr lang="en-US" altLang="zh-TW" sz="2400" dirty="0"/>
                  <a:t>(</a:t>
                </a:r>
                <a:r>
                  <a:rPr lang="en-US" altLang="zh-TW" sz="2400" dirty="0" err="1"/>
                  <a:t>t,W</a:t>
                </a:r>
                <a:r>
                  <a:rPr lang="en-US" altLang="zh-TW" sz="2400" dirty="0"/>
                  <a:t>(t))=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  <m:d>
                          <m:d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𝑑𝑡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  <m:d>
                          <m:d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𝑑𝑊</m:t>
                    </m:r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𝑥𝑥</m:t>
                        </m:r>
                      </m:sub>
                    </m:sSub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  <m:d>
                          <m:d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𝑑𝑡</m:t>
                    </m:r>
                  </m:oMath>
                </a14:m>
                <a:endParaRPr lang="en-US" altLang="zh-TW" sz="2400" b="0" dirty="0"/>
              </a:p>
              <a:p>
                <a:endParaRPr lang="en-US" altLang="zh-TW" sz="2400" dirty="0"/>
              </a:p>
            </p:txBody>
          </p:sp>
        </mc:Choice>
        <mc:Fallback xmlns="">
          <p:sp>
            <p:nvSpPr>
              <p:cNvPr id="3" name="文字方塊 2">
                <a:extLst>
                  <a:ext uri="{FF2B5EF4-FFF2-40B4-BE49-F238E27FC236}">
                    <a16:creationId xmlns:a16="http://schemas.microsoft.com/office/drawing/2014/main" id="{1272F456-B037-4D94-8267-C86D73C69D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9709" y="5104660"/>
                <a:ext cx="9445841" cy="983218"/>
              </a:xfrm>
              <a:prstGeom prst="rect">
                <a:avLst/>
              </a:prstGeom>
              <a:blipFill>
                <a:blip r:embed="rId6"/>
                <a:stretch>
                  <a:fillRect l="-96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5357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7E65800-0DD2-425F-B385-7EAEF89E576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245097"/>
            <a:ext cx="10515600" cy="593186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600" dirty="0"/>
              <a:t>In Figure 4.4.1, the Taylor series approximation of the difference   f(W(t</a:t>
            </a:r>
            <a:r>
              <a:rPr lang="en-US" altLang="zh-TW" sz="2600" baseline="-25000" dirty="0"/>
              <a:t>j+1</a:t>
            </a:r>
            <a:r>
              <a:rPr lang="en-US" altLang="zh-TW" sz="2600" dirty="0"/>
              <a:t>))-f(W(</a:t>
            </a:r>
            <a:r>
              <a:rPr lang="en-US" altLang="zh-TW" sz="2600" dirty="0" err="1"/>
              <a:t>t</a:t>
            </a:r>
            <a:r>
              <a:rPr lang="en-US" altLang="zh-TW" sz="2600" baseline="-25000" dirty="0" err="1"/>
              <a:t>j</a:t>
            </a:r>
            <a:r>
              <a:rPr lang="en-US" altLang="zh-TW" sz="2600" dirty="0"/>
              <a:t>)) for a function f(x) that does not depend on t.</a:t>
            </a:r>
          </a:p>
          <a:p>
            <a:pPr>
              <a:lnSpc>
                <a:spcPct val="90000"/>
              </a:lnSpc>
            </a:pPr>
            <a:r>
              <a:rPr lang="en-US" altLang="zh-TW" sz="2600" dirty="0"/>
              <a:t>The </a:t>
            </a:r>
            <a:r>
              <a:rPr lang="en-US" altLang="zh-TW" sz="2600" dirty="0">
                <a:solidFill>
                  <a:srgbClr val="FF0000"/>
                </a:solidFill>
              </a:rPr>
              <a:t>first-order</a:t>
            </a:r>
            <a:r>
              <a:rPr lang="en-US" altLang="zh-TW" sz="2600" dirty="0"/>
              <a:t> approximation, which is f’(W(</a:t>
            </a:r>
            <a:r>
              <a:rPr lang="en-US" altLang="zh-TW" sz="2600" dirty="0" err="1"/>
              <a:t>t</a:t>
            </a:r>
            <a:r>
              <a:rPr lang="en-US" altLang="zh-TW" sz="2600" baseline="-25000" dirty="0" err="1"/>
              <a:t>j</a:t>
            </a:r>
            <a:r>
              <a:rPr lang="en-US" altLang="zh-TW" sz="2600" dirty="0"/>
              <a:t>))(W(t</a:t>
            </a:r>
            <a:r>
              <a:rPr lang="en-US" altLang="zh-TW" sz="2600" baseline="-25000" dirty="0"/>
              <a:t>j+1</a:t>
            </a:r>
            <a:r>
              <a:rPr lang="en-US" altLang="zh-TW" sz="2600" dirty="0"/>
              <a:t>)-W(</a:t>
            </a:r>
            <a:r>
              <a:rPr lang="en-US" altLang="zh-TW" sz="2600" dirty="0" err="1"/>
              <a:t>t</a:t>
            </a:r>
            <a:r>
              <a:rPr lang="en-US" altLang="zh-TW" sz="2600" baseline="-25000" dirty="0" err="1"/>
              <a:t>j</a:t>
            </a:r>
            <a:r>
              <a:rPr lang="en-US" altLang="zh-TW" sz="2600" dirty="0"/>
              <a:t>)), has an </a:t>
            </a:r>
            <a:r>
              <a:rPr lang="en-US" altLang="zh-TW" sz="2600" dirty="0">
                <a:solidFill>
                  <a:srgbClr val="FF0000"/>
                </a:solidFill>
              </a:rPr>
              <a:t>error due to the convexity</a:t>
            </a:r>
            <a:r>
              <a:rPr lang="en-US" altLang="zh-TW" sz="2600" dirty="0"/>
              <a:t> of the function f(x).</a:t>
            </a:r>
          </a:p>
          <a:p>
            <a:pPr>
              <a:lnSpc>
                <a:spcPct val="90000"/>
              </a:lnSpc>
            </a:pPr>
            <a:r>
              <a:rPr lang="en-US" altLang="zh-TW" sz="2600" dirty="0"/>
              <a:t>Most of this error is removed by adding in the </a:t>
            </a:r>
            <a:r>
              <a:rPr lang="en-US" altLang="zh-TW" sz="2600" dirty="0">
                <a:solidFill>
                  <a:srgbClr val="FF0000"/>
                </a:solidFill>
              </a:rPr>
              <a:t>second-order term</a:t>
            </a:r>
            <a:r>
              <a:rPr lang="en-US" altLang="zh-TW" sz="2600" dirty="0"/>
              <a:t>                                          </a:t>
            </a:r>
            <a:br>
              <a:rPr lang="en-US" altLang="zh-TW" sz="2600" dirty="0"/>
            </a:br>
            <a:r>
              <a:rPr lang="en-US" altLang="zh-TW" sz="2600" dirty="0"/>
              <a:t>,which captures the curvature of the function f(x) at x=W(</a:t>
            </a:r>
            <a:r>
              <a:rPr lang="en-US" altLang="zh-TW" sz="2600" dirty="0" err="1"/>
              <a:t>t</a:t>
            </a:r>
            <a:r>
              <a:rPr lang="en-US" altLang="zh-TW" sz="2600" baseline="-25000" dirty="0" err="1"/>
              <a:t>j</a:t>
            </a:r>
            <a:r>
              <a:rPr lang="en-US" altLang="zh-TW" sz="2600" dirty="0"/>
              <a:t>).</a:t>
            </a:r>
          </a:p>
          <a:p>
            <a:pPr>
              <a:lnSpc>
                <a:spcPct val="90000"/>
              </a:lnSpc>
            </a:pPr>
            <a:endParaRPr lang="en-US" altLang="zh-TW" sz="2600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7AFAB4EF-ED2E-4BA2-9E90-9D0EA10172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7334" y="2498103"/>
            <a:ext cx="6131747" cy="4359897"/>
          </a:xfrm>
          <a:prstGeom prst="rect">
            <a:avLst/>
          </a:prstGeom>
        </p:spPr>
      </p:pic>
      <p:sp>
        <p:nvSpPr>
          <p:cNvPr id="6" name="Text Box 9">
            <a:extLst>
              <a:ext uri="{FF2B5EF4-FFF2-40B4-BE49-F238E27FC236}">
                <a16:creationId xmlns:a16="http://schemas.microsoft.com/office/drawing/2014/main" id="{8EC7E1DF-AB86-4E42-8F69-83341C4818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2300" y="6429547"/>
            <a:ext cx="52625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dirty="0"/>
              <a:t>Fig. 4.4.1 Taylor approximation to f(W(t</a:t>
            </a:r>
            <a:r>
              <a:rPr lang="en-US" altLang="zh-TW" baseline="-25000" dirty="0"/>
              <a:t>j+1</a:t>
            </a:r>
            <a:r>
              <a:rPr lang="en-US" altLang="zh-TW" dirty="0"/>
              <a:t>))-f(W(</a:t>
            </a:r>
            <a:r>
              <a:rPr lang="en-US" altLang="zh-TW" dirty="0" err="1"/>
              <a:t>t</a:t>
            </a:r>
            <a:r>
              <a:rPr lang="en-US" altLang="zh-TW" baseline="-25000" dirty="0" err="1"/>
              <a:t>j</a:t>
            </a:r>
            <a:r>
              <a:rPr lang="en-US" altLang="zh-TW" dirty="0"/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8023342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4">
            <a:extLst>
              <a:ext uri="{FF2B5EF4-FFF2-40B4-BE49-F238E27FC236}">
                <a16:creationId xmlns:a16="http://schemas.microsoft.com/office/drawing/2014/main" id="{F8973084-6403-418C-9AFA-90060B100A93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2773462"/>
              </p:ext>
            </p:extLst>
          </p:nvPr>
        </p:nvGraphicFramePr>
        <p:xfrm>
          <a:off x="368888" y="474669"/>
          <a:ext cx="9853011" cy="5905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方程式" r:id="rId3" imgW="4025880" imgH="241200" progId="Equation.3">
                  <p:embed/>
                </p:oleObj>
              </mc:Choice>
              <mc:Fallback>
                <p:oleObj name="方程式" r:id="rId3" imgW="4025880" imgH="241200" progId="Equation.3">
                  <p:embed/>
                  <p:pic>
                    <p:nvPicPr>
                      <p:cNvPr id="4" name="Object 4">
                        <a:extLst>
                          <a:ext uri="{FF2B5EF4-FFF2-40B4-BE49-F238E27FC236}">
                            <a16:creationId xmlns:a16="http://schemas.microsoft.com/office/drawing/2014/main" id="{F8973084-6403-418C-9AFA-90060B100A9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888" y="474669"/>
                        <a:ext cx="9853011" cy="5905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文字方塊 5">
            <a:extLst>
              <a:ext uri="{FF2B5EF4-FFF2-40B4-BE49-F238E27FC236}">
                <a16:creationId xmlns:a16="http://schemas.microsoft.com/office/drawing/2014/main" id="{A659D191-42B8-429F-B05A-436D4C111683}"/>
              </a:ext>
            </a:extLst>
          </p:cNvPr>
          <p:cNvSpPr txBox="1"/>
          <p:nvPr/>
        </p:nvSpPr>
        <p:spPr>
          <a:xfrm>
            <a:off x="10626365" y="530573"/>
            <a:ext cx="142299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400" dirty="0"/>
              <a:t>(4.4.14)</a:t>
            </a:r>
            <a:endParaRPr lang="zh-TW" altLang="en-US" sz="2400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0F1C3C16-79C9-46C1-90DE-F3BFF33D7A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0248367"/>
              </p:ext>
            </p:extLst>
          </p:nvPr>
        </p:nvGraphicFramePr>
        <p:xfrm>
          <a:off x="368888" y="1914427"/>
          <a:ext cx="9853011" cy="13146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方程式" r:id="rId5" imgW="3149280" imgH="634680" progId="Equation.3">
                  <p:embed/>
                </p:oleObj>
              </mc:Choice>
              <mc:Fallback>
                <p:oleObj name="方程式" r:id="rId5" imgW="3149280" imgH="634680" progId="Equation.3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0F1C3C16-79C9-46C1-90DE-F3BFF33D7AF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888" y="1914427"/>
                        <a:ext cx="9853011" cy="13146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文字方塊 8">
            <a:extLst>
              <a:ext uri="{FF2B5EF4-FFF2-40B4-BE49-F238E27FC236}">
                <a16:creationId xmlns:a16="http://schemas.microsoft.com/office/drawing/2014/main" id="{9C2EDB47-E0FB-4EA3-9A2A-CF46E3F353D6}"/>
              </a:ext>
            </a:extLst>
          </p:cNvPr>
          <p:cNvSpPr txBox="1"/>
          <p:nvPr/>
        </p:nvSpPr>
        <p:spPr>
          <a:xfrm>
            <a:off x="10133815" y="2699936"/>
            <a:ext cx="143994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buFontTx/>
              <a:buNone/>
            </a:pPr>
            <a:r>
              <a:rPr lang="en-US" altLang="zh-TW" sz="2400" dirty="0"/>
              <a:t>(4.4.15)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文字方塊 9">
                <a:extLst>
                  <a:ext uri="{FF2B5EF4-FFF2-40B4-BE49-F238E27FC236}">
                    <a16:creationId xmlns:a16="http://schemas.microsoft.com/office/drawing/2014/main" id="{D0829499-5603-4D6B-9EDA-2C4EA91C0623}"/>
                  </a:ext>
                </a:extLst>
              </p:cNvPr>
              <p:cNvSpPr txBox="1"/>
              <p:nvPr/>
            </p:nvSpPr>
            <p:spPr>
              <a:xfrm>
                <a:off x="368888" y="3197828"/>
                <a:ext cx="11274458" cy="3170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000" dirty="0"/>
                  <a:t>As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altLang="zh-TW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000" i="1" smtClean="0">
                            <a:latin typeface="Cambria Math" panose="02040503050406030204" pitchFamily="18" charset="0"/>
                          </a:rPr>
                          <m:t>𝛱</m:t>
                        </m:r>
                      </m:e>
                    </m:d>
                  </m:oMath>
                </a14:m>
                <a:r>
                  <a:rPr lang="en-US" altLang="zh-TW" sz="2000" dirty="0">
                    <a:cs typeface="Arial" panose="020B0604020202020204" pitchFamily="34" charset="0"/>
                  </a:rPr>
                  <a:t>→0, in  both (4.4.14) (4.4.15) , the errors approach zero.</a:t>
                </a:r>
              </a:p>
              <a:p>
                <a:endParaRPr lang="en-US" altLang="zh-TW" sz="2000" dirty="0">
                  <a:cs typeface="Arial" panose="020B0604020202020204" pitchFamily="34" charset="0"/>
                </a:endParaRPr>
              </a:p>
              <a:p>
                <a:r>
                  <a:rPr lang="en-US" altLang="zh-TW" sz="2000" dirty="0">
                    <a:cs typeface="Arial" panose="020B0604020202020204" pitchFamily="34" charset="0"/>
                  </a:rPr>
                  <a:t>We should sum more terms since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altLang="zh-TW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zh-TW" sz="2000" i="1" smtClean="0">
                            <a:latin typeface="Cambria Math" panose="02040503050406030204" pitchFamily="18" charset="0"/>
                          </a:rPr>
                          <m:t>𝛱</m:t>
                        </m:r>
                      </m:e>
                    </m:d>
                  </m:oMath>
                </a14:m>
                <a:r>
                  <a:rPr lang="en-US" altLang="zh-TW" sz="20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→</m:t>
                    </m:r>
                  </m:oMath>
                </a14:m>
                <a:r>
                  <a:rPr lang="en-US" altLang="zh-TW" sz="2000" dirty="0">
                    <a:cs typeface="Arial" panose="020B0604020202020204" pitchFamily="34" charset="0"/>
                  </a:rPr>
                  <a:t>0 (n</a:t>
                </a:r>
                <a14:m>
                  <m:oMath xmlns:m="http://schemas.openxmlformats.org/officeDocument/2006/math">
                    <m:r>
                      <a:rPr lang="en-US" altLang="zh-TW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→∞</m:t>
                    </m:r>
                  </m:oMath>
                </a14:m>
                <a:r>
                  <a:rPr lang="en-US" altLang="zh-TW" sz="2000" dirty="0">
                    <a:cs typeface="Arial" panose="020B0604020202020204" pitchFamily="34" charset="0"/>
                  </a:rPr>
                  <a:t>).</a:t>
                </a:r>
              </a:p>
              <a:p>
                <a:endParaRPr lang="en-US" altLang="zh-TW" sz="2000" dirty="0">
                  <a:cs typeface="Arial" panose="020B0604020202020204" pitchFamily="34" charset="0"/>
                </a:endParaRPr>
              </a:p>
              <a:p>
                <a:r>
                  <a:rPr lang="en-US" altLang="zh-TW" sz="2000" dirty="0">
                    <a:cs typeface="Arial" panose="020B0604020202020204" pitchFamily="34" charset="0"/>
                  </a:rPr>
                  <a:t>When we sum both sides of (4.4.14), the errors accumulate, and although the error in each summand approaches zero as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altLang="zh-TW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zh-TW" sz="2000" i="1" smtClean="0">
                            <a:latin typeface="Cambria Math" panose="02040503050406030204" pitchFamily="18" charset="0"/>
                          </a:rPr>
                          <m:t>𝛱</m:t>
                        </m:r>
                      </m:e>
                    </m:d>
                  </m:oMath>
                </a14:m>
                <a:r>
                  <a:rPr lang="en-US" altLang="zh-TW" sz="2000" dirty="0">
                    <a:cs typeface="Arial" panose="020B0604020202020204" pitchFamily="34" charset="0"/>
                  </a:rPr>
                  <a:t>→0, the sum of the errors does not.</a:t>
                </a:r>
              </a:p>
              <a:p>
                <a:endParaRPr lang="en-US" altLang="zh-TW" sz="2000" dirty="0">
                  <a:cs typeface="Arial" panose="020B0604020202020204" pitchFamily="34" charset="0"/>
                </a:endParaRPr>
              </a:p>
              <a:p>
                <a:r>
                  <a:rPr lang="en-US" altLang="zh-TW" sz="2000" dirty="0">
                    <a:cs typeface="Arial" panose="020B0604020202020204" pitchFamily="34" charset="0"/>
                  </a:rPr>
                  <a:t>When we use the more accurate approximation(4.4.15), this does not happen.</a:t>
                </a:r>
              </a:p>
              <a:p>
                <a:r>
                  <a:rPr lang="en-US" altLang="zh-TW" sz="2000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We need the more accuracy approximation(4.4.15) since the paths of Brownian motion are so volatile(they have nonzero quadratic variation).</a:t>
                </a:r>
                <a:endParaRPr lang="zh-TW" alt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0" name="文字方塊 9">
                <a:extLst>
                  <a:ext uri="{FF2B5EF4-FFF2-40B4-BE49-F238E27FC236}">
                    <a16:creationId xmlns:a16="http://schemas.microsoft.com/office/drawing/2014/main" id="{D0829499-5603-4D6B-9EDA-2C4EA91C06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888" y="3197828"/>
                <a:ext cx="11274458" cy="3170099"/>
              </a:xfrm>
              <a:prstGeom prst="rect">
                <a:avLst/>
              </a:prstGeom>
              <a:blipFill>
                <a:blip r:embed="rId7"/>
                <a:stretch>
                  <a:fillRect l="-595" t="-1154" r="-324" b="-25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70492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DAC1802-A10E-41DF-A479-22E67BF2D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4.4.2 Formula for </a:t>
            </a:r>
            <a:r>
              <a:rPr lang="en-US" altLang="zh-TW" dirty="0" err="1"/>
              <a:t>It</a:t>
            </a:r>
            <a:r>
              <a:rPr lang="en-US" altLang="zh-TW" dirty="0" err="1">
                <a:cs typeface="Arial" panose="020B0604020202020204" pitchFamily="34" charset="0"/>
              </a:rPr>
              <a:t>ô</a:t>
            </a:r>
            <a:r>
              <a:rPr lang="en-US" altLang="zh-TW" dirty="0"/>
              <a:t> Processes</a:t>
            </a:r>
            <a:endParaRPr lang="zh-TW" alt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B6E7B48-8EA2-49F2-988B-691C9CCFB4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489435"/>
            <a:ext cx="10515600" cy="4687528"/>
          </a:xfrm>
        </p:spPr>
        <p:txBody>
          <a:bodyPr/>
          <a:lstStyle/>
          <a:p>
            <a:r>
              <a:rPr lang="en-US" altLang="zh-TW" sz="3200" dirty="0"/>
              <a:t>We extend the </a:t>
            </a:r>
            <a:r>
              <a:rPr lang="en-US" altLang="zh-TW" sz="3200" dirty="0" err="1"/>
              <a:t>It</a:t>
            </a:r>
            <a:r>
              <a:rPr lang="en-US" altLang="zh-TW" sz="3200" dirty="0" err="1">
                <a:cs typeface="Arial" panose="020B0604020202020204" pitchFamily="34" charset="0"/>
              </a:rPr>
              <a:t>ô-Doeblin</a:t>
            </a:r>
            <a:r>
              <a:rPr lang="en-US" altLang="zh-TW" sz="3200" dirty="0">
                <a:cs typeface="Arial" panose="020B0604020202020204" pitchFamily="34" charset="0"/>
              </a:rPr>
              <a:t> formula to stochastic processes more general than Brownian motion.</a:t>
            </a:r>
          </a:p>
          <a:p>
            <a:endParaRPr lang="en-US" altLang="zh-TW" sz="3200" dirty="0">
              <a:cs typeface="Arial" panose="020B0604020202020204" pitchFamily="34" charset="0"/>
            </a:endParaRPr>
          </a:p>
          <a:p>
            <a:r>
              <a:rPr lang="en-US" altLang="zh-TW" sz="3200" dirty="0">
                <a:cs typeface="Arial" panose="020B0604020202020204" pitchFamily="34" charset="0"/>
              </a:rPr>
              <a:t>Almost all stochastic processes, except those that have jumps, are </a:t>
            </a:r>
            <a:r>
              <a:rPr lang="en-US" altLang="zh-TW" sz="3200" dirty="0" err="1"/>
              <a:t>It</a:t>
            </a:r>
            <a:r>
              <a:rPr lang="en-US" altLang="zh-TW" sz="3200" dirty="0" err="1">
                <a:cs typeface="Arial" panose="020B0604020202020204" pitchFamily="34" charset="0"/>
              </a:rPr>
              <a:t>ô</a:t>
            </a:r>
            <a:r>
              <a:rPr lang="en-US" altLang="zh-TW" sz="3200" dirty="0">
                <a:cs typeface="Arial" panose="020B0604020202020204" pitchFamily="34" charset="0"/>
              </a:rPr>
              <a:t> process</a:t>
            </a:r>
            <a:r>
              <a:rPr lang="en-US" altLang="zh-TW" dirty="0"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347426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CCD9F2-8524-45E7-B61C-7B633309C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Definition 4.4.3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F1DF1CC-33FA-4330-9571-91E6239C6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6887"/>
            <a:ext cx="11199830" cy="5722070"/>
          </a:xfrm>
        </p:spPr>
        <p:txBody>
          <a:bodyPr/>
          <a:lstStyle/>
          <a:p>
            <a:r>
              <a:rPr lang="en-US" altLang="zh-TW" sz="2800" dirty="0"/>
              <a:t>Let W(t), t</a:t>
            </a:r>
            <a:r>
              <a:rPr lang="en-US" altLang="zh-TW" sz="2800" dirty="0">
                <a:cs typeface="Arial" panose="020B0604020202020204" pitchFamily="34" charset="0"/>
              </a:rPr>
              <a:t>≥</a:t>
            </a:r>
            <a:r>
              <a:rPr lang="en-US" altLang="zh-TW" sz="2800" dirty="0"/>
              <a:t>0, be a Brownian motion, and let F(t), t</a:t>
            </a:r>
            <a:r>
              <a:rPr lang="en-US" altLang="zh-TW" sz="2800" dirty="0">
                <a:cs typeface="Arial" panose="020B0604020202020204" pitchFamily="34" charset="0"/>
              </a:rPr>
              <a:t>≥</a:t>
            </a:r>
            <a:r>
              <a:rPr lang="en-US" altLang="zh-TW" sz="2800" dirty="0"/>
              <a:t>0, be an associated filtration. An </a:t>
            </a:r>
            <a:r>
              <a:rPr lang="en-US" altLang="zh-TW" sz="2800" dirty="0" err="1"/>
              <a:t>It</a:t>
            </a:r>
            <a:r>
              <a:rPr lang="en-US" altLang="zh-TW" sz="2800" dirty="0" err="1">
                <a:cs typeface="Arial" panose="020B0604020202020204" pitchFamily="34" charset="0"/>
              </a:rPr>
              <a:t>ô</a:t>
            </a:r>
            <a:r>
              <a:rPr lang="en-US" altLang="zh-TW" sz="2800" dirty="0">
                <a:cs typeface="Arial" panose="020B0604020202020204" pitchFamily="34" charset="0"/>
              </a:rPr>
              <a:t> process is a stochastic process of the form</a:t>
            </a:r>
          </a:p>
          <a:p>
            <a:endParaRPr lang="en-US" altLang="zh-TW" sz="28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zh-TW" altLang="en-US" dirty="0">
                <a:cs typeface="Arial" panose="020B0604020202020204" pitchFamily="34" charset="0"/>
              </a:rPr>
              <a:t>                                                                            </a:t>
            </a:r>
            <a:endParaRPr lang="en-US" altLang="zh-TW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zh-TW" sz="2800" dirty="0">
                <a:cs typeface="Arial" panose="020B0604020202020204" pitchFamily="34" charset="0"/>
              </a:rPr>
              <a:t>Where X</a:t>
            </a:r>
            <a:r>
              <a:rPr lang="en-US" altLang="zh-TW" dirty="0">
                <a:cs typeface="Arial" panose="020B0604020202020204" pitchFamily="34" charset="0"/>
              </a:rPr>
              <a:t>(0) is nonrandom </a:t>
            </a:r>
            <a:r>
              <a:rPr lang="en-US" altLang="zh-TW" sz="2800" dirty="0">
                <a:cs typeface="Arial" panose="020B0604020202020204" pitchFamily="34" charset="0"/>
              </a:rPr>
              <a:t>and </a:t>
            </a:r>
            <a:r>
              <a:rPr lang="el-GR" altLang="zh-TW" sz="2800" dirty="0">
                <a:cs typeface="Arial" panose="020B0604020202020204" pitchFamily="34" charset="0"/>
              </a:rPr>
              <a:t>Δ</a:t>
            </a:r>
            <a:r>
              <a:rPr lang="en-US" altLang="zh-TW" sz="2800" dirty="0">
                <a:cs typeface="Arial" panose="020B0604020202020204" pitchFamily="34" charset="0"/>
              </a:rPr>
              <a:t>(u) and </a:t>
            </a:r>
            <a:r>
              <a:rPr lang="el-GR" altLang="zh-TW" sz="2800" dirty="0">
                <a:cs typeface="Arial" panose="020B0604020202020204" pitchFamily="34" charset="0"/>
              </a:rPr>
              <a:t>Θ</a:t>
            </a:r>
            <a:r>
              <a:rPr lang="en-US" altLang="zh-TW" sz="2800" dirty="0">
                <a:cs typeface="Arial" panose="020B0604020202020204" pitchFamily="34" charset="0"/>
              </a:rPr>
              <a:t>(u) are adapted stochastic processes.</a:t>
            </a:r>
          </a:p>
          <a:p>
            <a:pPr marL="0" indent="0">
              <a:buNone/>
            </a:pPr>
            <a:br>
              <a:rPr lang="en-US" altLang="zh-TW" sz="2800" dirty="0">
                <a:cs typeface="Arial" panose="020B0604020202020204" pitchFamily="34" charset="0"/>
              </a:rPr>
            </a:br>
            <a:r>
              <a:rPr lang="en-US" altLang="zh-TW" sz="2800" dirty="0">
                <a:cs typeface="Arial" panose="020B0604020202020204" pitchFamily="34" charset="0"/>
              </a:rPr>
              <a:t>We assume that                 and                  are </a:t>
            </a:r>
            <a:r>
              <a:rPr lang="en-US" altLang="zh-TW" sz="2800" dirty="0">
                <a:solidFill>
                  <a:srgbClr val="FF0000"/>
                </a:solidFill>
                <a:cs typeface="Arial" panose="020B0604020202020204" pitchFamily="34" charset="0"/>
              </a:rPr>
              <a:t>finite</a:t>
            </a:r>
            <a:r>
              <a:rPr lang="en-US" altLang="zh-TW" sz="2800" dirty="0">
                <a:cs typeface="Arial" panose="020B0604020202020204" pitchFamily="34" charset="0"/>
              </a:rPr>
              <a:t> for every t&gt;0 so that the integrals on the right-hand side of (4.4.16) are defined and the </a:t>
            </a:r>
            <a:r>
              <a:rPr lang="en-US" altLang="zh-TW" sz="2800" dirty="0" err="1">
                <a:solidFill>
                  <a:srgbClr val="FF0000"/>
                </a:solidFill>
              </a:rPr>
              <a:t>It</a:t>
            </a:r>
            <a:r>
              <a:rPr lang="en-US" altLang="zh-TW" sz="2800" dirty="0" err="1">
                <a:solidFill>
                  <a:srgbClr val="FF0000"/>
                </a:solidFill>
                <a:cs typeface="Arial" panose="020B0604020202020204" pitchFamily="34" charset="0"/>
              </a:rPr>
              <a:t>ô</a:t>
            </a:r>
            <a:r>
              <a:rPr lang="en-US" altLang="zh-TW" sz="2800" dirty="0">
                <a:solidFill>
                  <a:srgbClr val="FF0000"/>
                </a:solidFill>
                <a:cs typeface="Arial" panose="020B0604020202020204" pitchFamily="34" charset="0"/>
              </a:rPr>
              <a:t> integral is a martingale</a:t>
            </a:r>
            <a:r>
              <a:rPr lang="en-US" altLang="zh-TW" sz="2800" dirty="0">
                <a:cs typeface="Arial" panose="020B0604020202020204" pitchFamily="34" charset="0"/>
              </a:rPr>
              <a:t>.</a:t>
            </a:r>
            <a:endParaRPr lang="el-GR" altLang="zh-TW" sz="2800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altLang="zh-TW" sz="2800" dirty="0">
              <a:cs typeface="Arial" panose="020B0604020202020204" pitchFamily="34" charset="0"/>
            </a:endParaRPr>
          </a:p>
          <a:p>
            <a:endParaRPr lang="zh-TW" altLang="en-US" dirty="0"/>
          </a:p>
        </p:txBody>
      </p:sp>
      <p:graphicFrame>
        <p:nvGraphicFramePr>
          <p:cNvPr id="4" name="Object 4">
            <a:extLst>
              <a:ext uri="{FF2B5EF4-FFF2-40B4-BE49-F238E27FC236}">
                <a16:creationId xmlns:a16="http://schemas.microsoft.com/office/drawing/2014/main" id="{F96404AF-35D7-4495-9862-A9CB9F0541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2912942"/>
              </p:ext>
            </p:extLst>
          </p:nvPr>
        </p:nvGraphicFramePr>
        <p:xfrm>
          <a:off x="1112363" y="2304306"/>
          <a:ext cx="5791200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方程式" r:id="rId3" imgW="2463480" imgH="330120" progId="Equation.3">
                  <p:embed/>
                </p:oleObj>
              </mc:Choice>
              <mc:Fallback>
                <p:oleObj name="方程式" r:id="rId3" imgW="2463480" imgH="330120" progId="Equation.3">
                  <p:embed/>
                  <p:pic>
                    <p:nvPicPr>
                      <p:cNvPr id="4" name="Object 4">
                        <a:extLst>
                          <a:ext uri="{FF2B5EF4-FFF2-40B4-BE49-F238E27FC236}">
                            <a16:creationId xmlns:a16="http://schemas.microsoft.com/office/drawing/2014/main" id="{F96404AF-35D7-4495-9862-A9CB9F05416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2363" y="2304306"/>
                        <a:ext cx="5791200" cy="776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6">
            <a:extLst>
              <a:ext uri="{FF2B5EF4-FFF2-40B4-BE49-F238E27FC236}">
                <a16:creationId xmlns:a16="http://schemas.microsoft.com/office/drawing/2014/main" id="{1857B423-9D75-491E-A3B5-7E98717658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4127006"/>
              </p:ext>
            </p:extLst>
          </p:nvPr>
        </p:nvGraphicFramePr>
        <p:xfrm>
          <a:off x="3284063" y="4487875"/>
          <a:ext cx="1344498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方程式" r:id="rId5" imgW="799920" imgH="330120" progId="Equation.3">
                  <p:embed/>
                </p:oleObj>
              </mc:Choice>
              <mc:Fallback>
                <p:oleObj name="方程式" r:id="rId5" imgW="799920" imgH="330120" progId="Equation.3">
                  <p:embed/>
                  <p:pic>
                    <p:nvPicPr>
                      <p:cNvPr id="5" name="Object 6">
                        <a:extLst>
                          <a:ext uri="{FF2B5EF4-FFF2-40B4-BE49-F238E27FC236}">
                            <a16:creationId xmlns:a16="http://schemas.microsoft.com/office/drawing/2014/main" id="{1857B423-9D75-491E-A3B5-7E987176583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4063" y="4487875"/>
                        <a:ext cx="1344498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8">
            <a:extLst>
              <a:ext uri="{FF2B5EF4-FFF2-40B4-BE49-F238E27FC236}">
                <a16:creationId xmlns:a16="http://schemas.microsoft.com/office/drawing/2014/main" id="{B7012D3E-58A2-4F17-BB90-04886C02514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7466573"/>
              </p:ext>
            </p:extLst>
          </p:nvPr>
        </p:nvGraphicFramePr>
        <p:xfrm>
          <a:off x="5260942" y="4437075"/>
          <a:ext cx="13716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方程式" r:id="rId7" imgW="698400" imgH="330120" progId="Equation.3">
                  <p:embed/>
                </p:oleObj>
              </mc:Choice>
              <mc:Fallback>
                <p:oleObj name="方程式" r:id="rId7" imgW="698400" imgH="330120" progId="Equation.3">
                  <p:embed/>
                  <p:pic>
                    <p:nvPicPr>
                      <p:cNvPr id="6" name="Object 8">
                        <a:extLst>
                          <a:ext uri="{FF2B5EF4-FFF2-40B4-BE49-F238E27FC236}">
                            <a16:creationId xmlns:a16="http://schemas.microsoft.com/office/drawing/2014/main" id="{B7012D3E-58A2-4F17-BB90-04886C02514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0942" y="4437075"/>
                        <a:ext cx="13716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文字方塊 7">
            <a:extLst>
              <a:ext uri="{FF2B5EF4-FFF2-40B4-BE49-F238E27FC236}">
                <a16:creationId xmlns:a16="http://schemas.microsoft.com/office/drawing/2014/main" id="{96173650-061B-4E0F-B3A6-210190AB40F1}"/>
              </a:ext>
            </a:extLst>
          </p:cNvPr>
          <p:cNvSpPr txBox="1"/>
          <p:nvPr/>
        </p:nvSpPr>
        <p:spPr>
          <a:xfrm>
            <a:off x="7310534" y="2618929"/>
            <a:ext cx="25519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(4.4.16)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文字方塊 8">
                <a:extLst>
                  <a:ext uri="{FF2B5EF4-FFF2-40B4-BE49-F238E27FC236}">
                    <a16:creationId xmlns:a16="http://schemas.microsoft.com/office/drawing/2014/main" id="{AD97FBCF-D41B-1C09-9740-6C75779C74B0}"/>
                  </a:ext>
                </a:extLst>
              </p:cNvPr>
              <p:cNvSpPr txBox="1"/>
              <p:nvPr/>
            </p:nvSpPr>
            <p:spPr>
              <a:xfrm>
                <a:off x="2878597" y="3802328"/>
                <a:ext cx="409925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>
                    <a:solidFill>
                      <a:srgbClr val="FF0000"/>
                    </a:solidFill>
                  </a:rPr>
                  <a:t>I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t</m:t>
                    </m:r>
                    <m:acc>
                      <m:accPr>
                        <m:chr m:val="̂"/>
                        <m:ctrlPr>
                          <a:rPr lang="en-US" altLang="zh-TW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</m:acc>
                  </m:oMath>
                </a14:m>
                <a:r>
                  <a:rPr lang="en-US" altLang="zh-TW" dirty="0">
                    <a:solidFill>
                      <a:srgbClr val="FF0000"/>
                    </a:solidFill>
                  </a:rPr>
                  <a:t> isometry(Theorem 4.3.1(v))</a:t>
                </a:r>
                <a:endParaRPr lang="zh-TW" alt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9" name="文字方塊 8">
                <a:extLst>
                  <a:ext uri="{FF2B5EF4-FFF2-40B4-BE49-F238E27FC236}">
                    <a16:creationId xmlns:a16="http://schemas.microsoft.com/office/drawing/2014/main" id="{AD97FBCF-D41B-1C09-9740-6C75779C74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8597" y="3802328"/>
                <a:ext cx="4099251" cy="369332"/>
              </a:xfrm>
              <a:prstGeom prst="rect">
                <a:avLst/>
              </a:prstGeom>
              <a:blipFill>
                <a:blip r:embed="rId9"/>
                <a:stretch>
                  <a:fillRect l="-1189" t="-10000" b="-2666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文字方塊 12">
            <a:extLst>
              <a:ext uri="{FF2B5EF4-FFF2-40B4-BE49-F238E27FC236}">
                <a16:creationId xmlns:a16="http://schemas.microsoft.com/office/drawing/2014/main" id="{53653C24-9822-E346-2416-0947133BBF22}"/>
              </a:ext>
            </a:extLst>
          </p:cNvPr>
          <p:cNvSpPr txBox="1"/>
          <p:nvPr/>
        </p:nvSpPr>
        <p:spPr>
          <a:xfrm>
            <a:off x="8788893" y="5708311"/>
            <a:ext cx="1997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Theorem 4.3.1(iv)</a:t>
            </a:r>
            <a:endParaRPr lang="zh-TW" altLang="en-US" dirty="0">
              <a:solidFill>
                <a:srgbClr val="FF0000"/>
              </a:solidFill>
            </a:endParaRPr>
          </a:p>
        </p:txBody>
      </p:sp>
      <p:cxnSp>
        <p:nvCxnSpPr>
          <p:cNvPr id="15" name="直線單箭頭接點 14">
            <a:extLst>
              <a:ext uri="{FF2B5EF4-FFF2-40B4-BE49-F238E27FC236}">
                <a16:creationId xmlns:a16="http://schemas.microsoft.com/office/drawing/2014/main" id="{91077A4C-D5BC-DECA-A276-75B5B32CFD7C}"/>
              </a:ext>
            </a:extLst>
          </p:cNvPr>
          <p:cNvCxnSpPr/>
          <p:nvPr/>
        </p:nvCxnSpPr>
        <p:spPr>
          <a:xfrm>
            <a:off x="10271464" y="5353235"/>
            <a:ext cx="0" cy="35507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直線單箭頭接點 16">
            <a:extLst>
              <a:ext uri="{FF2B5EF4-FFF2-40B4-BE49-F238E27FC236}">
                <a16:creationId xmlns:a16="http://schemas.microsoft.com/office/drawing/2014/main" id="{294A780C-D84C-B25F-22DF-8ADA3D9ACF30}"/>
              </a:ext>
            </a:extLst>
          </p:cNvPr>
          <p:cNvCxnSpPr/>
          <p:nvPr/>
        </p:nvCxnSpPr>
        <p:spPr>
          <a:xfrm>
            <a:off x="4030462" y="4190260"/>
            <a:ext cx="0" cy="38835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16010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36B183A-8A0F-4F8C-8065-72FF50138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                            Lemma 4.4.4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5FF0B54-80D2-4A11-83D7-5375D98177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The quadratic variation of the </a:t>
            </a:r>
            <a:r>
              <a:rPr lang="en-US" altLang="zh-TW" dirty="0" err="1"/>
              <a:t>It</a:t>
            </a:r>
            <a:r>
              <a:rPr lang="en-US" altLang="zh-TW" dirty="0" err="1">
                <a:cs typeface="Arial" panose="020B0604020202020204" pitchFamily="34" charset="0"/>
              </a:rPr>
              <a:t>ô</a:t>
            </a:r>
            <a:r>
              <a:rPr lang="en-US" altLang="zh-TW" dirty="0">
                <a:cs typeface="Arial" panose="020B0604020202020204" pitchFamily="34" charset="0"/>
              </a:rPr>
              <a:t>  process (4.4.16) is</a:t>
            </a:r>
          </a:p>
          <a:p>
            <a:endParaRPr lang="en-US" altLang="zh-TW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zh-TW" altLang="en-US" dirty="0"/>
          </a:p>
        </p:txBody>
      </p:sp>
      <p:graphicFrame>
        <p:nvGraphicFramePr>
          <p:cNvPr id="4" name="Object 4">
            <a:extLst>
              <a:ext uri="{FF2B5EF4-FFF2-40B4-BE49-F238E27FC236}">
                <a16:creationId xmlns:a16="http://schemas.microsoft.com/office/drawing/2014/main" id="{7293938F-4BC5-4A2F-BA90-42F0CAD2455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0070267"/>
              </p:ext>
            </p:extLst>
          </p:nvPr>
        </p:nvGraphicFramePr>
        <p:xfrm>
          <a:off x="3518555" y="2736916"/>
          <a:ext cx="4038600" cy="963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方程式" r:id="rId3" imgW="1384200" imgH="330120" progId="Equation.3">
                  <p:embed/>
                </p:oleObj>
              </mc:Choice>
              <mc:Fallback>
                <p:oleObj name="方程式" r:id="rId3" imgW="1384200" imgH="330120" progId="Equation.3">
                  <p:embed/>
                  <p:pic>
                    <p:nvPicPr>
                      <p:cNvPr id="4" name="Object 4">
                        <a:extLst>
                          <a:ext uri="{FF2B5EF4-FFF2-40B4-BE49-F238E27FC236}">
                            <a16:creationId xmlns:a16="http://schemas.microsoft.com/office/drawing/2014/main" id="{7293938F-4BC5-4A2F-BA90-42F0CAD2455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8555" y="2736916"/>
                        <a:ext cx="4038600" cy="963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圖片 5">
            <a:extLst>
              <a:ext uri="{FF2B5EF4-FFF2-40B4-BE49-F238E27FC236}">
                <a16:creationId xmlns:a16="http://schemas.microsoft.com/office/drawing/2014/main" id="{5791EB6B-B3BC-41E1-BC47-E19E72C2E1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19152" y="2950656"/>
            <a:ext cx="1536325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6581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A672FF4-9C6D-444C-A214-07EF62C44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8067"/>
          </a:xfrm>
        </p:spPr>
        <p:txBody>
          <a:bodyPr/>
          <a:lstStyle/>
          <a:p>
            <a:r>
              <a:rPr lang="en-US" altLang="zh-TW" dirty="0"/>
              <a:t>                       Proof of Lemma 4.4.4</a:t>
            </a:r>
            <a:endParaRPr lang="zh-TW" alt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A33233C-E730-42F7-BBAA-D8C1B9469CD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131216"/>
            <a:ext cx="10515600" cy="5045747"/>
          </a:xfrm>
        </p:spPr>
        <p:txBody>
          <a:bodyPr/>
          <a:lstStyle/>
          <a:p>
            <a:r>
              <a:rPr lang="en-US" altLang="zh-TW" sz="2600" dirty="0"/>
              <a:t>We introduce the notation </a:t>
            </a:r>
          </a:p>
          <a:p>
            <a:endParaRPr lang="en-US" altLang="zh-TW" sz="2600" dirty="0"/>
          </a:p>
          <a:p>
            <a:r>
              <a:rPr lang="en-US" altLang="zh-TW" sz="2600" dirty="0"/>
              <a:t>Both these processes are continuous in their upper limit of integration t.</a:t>
            </a:r>
          </a:p>
          <a:p>
            <a:r>
              <a:rPr lang="en-US" altLang="zh-TW" sz="2600" dirty="0"/>
              <a:t>To determine the quadratic variation of X on [0,t], we choose a partition </a:t>
            </a:r>
            <a:r>
              <a:rPr lang="en-US" altLang="zh-TW" sz="2600" dirty="0">
                <a:cs typeface="Arial" panose="020B0604020202020204" pitchFamily="34" charset="0"/>
              </a:rPr>
              <a:t>∏={t</a:t>
            </a:r>
            <a:r>
              <a:rPr lang="en-US" altLang="zh-TW" sz="2600" baseline="-25000" dirty="0">
                <a:cs typeface="Arial" panose="020B0604020202020204" pitchFamily="34" charset="0"/>
              </a:rPr>
              <a:t>0</a:t>
            </a:r>
            <a:r>
              <a:rPr lang="en-US" altLang="zh-TW" sz="2600" dirty="0">
                <a:cs typeface="Arial" panose="020B0604020202020204" pitchFamily="34" charset="0"/>
              </a:rPr>
              <a:t>,t</a:t>
            </a:r>
            <a:r>
              <a:rPr lang="en-US" altLang="zh-TW" sz="2600" baseline="-25000" dirty="0">
                <a:cs typeface="Arial" panose="020B0604020202020204" pitchFamily="34" charset="0"/>
              </a:rPr>
              <a:t>1</a:t>
            </a:r>
            <a:r>
              <a:rPr lang="en-US" altLang="zh-TW" sz="2600" dirty="0">
                <a:cs typeface="Arial" panose="020B0604020202020204" pitchFamily="34" charset="0"/>
              </a:rPr>
              <a:t>,…,</a:t>
            </a:r>
            <a:r>
              <a:rPr lang="en-US" altLang="zh-TW" sz="2600" dirty="0" err="1">
                <a:cs typeface="Arial" panose="020B0604020202020204" pitchFamily="34" charset="0"/>
              </a:rPr>
              <a:t>t</a:t>
            </a:r>
            <a:r>
              <a:rPr lang="en-US" altLang="zh-TW" sz="2600" baseline="-25000" dirty="0" err="1">
                <a:cs typeface="Arial" panose="020B0604020202020204" pitchFamily="34" charset="0"/>
              </a:rPr>
              <a:t>n</a:t>
            </a:r>
            <a:r>
              <a:rPr lang="en-US" altLang="zh-TW" sz="2600" dirty="0">
                <a:cs typeface="Arial" panose="020B0604020202020204" pitchFamily="34" charset="0"/>
              </a:rPr>
              <a:t>} of [0,t] (</a:t>
            </a:r>
            <a:r>
              <a:rPr lang="en-US" altLang="zh-TW" sz="2600" dirty="0" err="1">
                <a:cs typeface="Arial" panose="020B0604020202020204" pitchFamily="34" charset="0"/>
              </a:rPr>
              <a:t>i.e</a:t>
            </a:r>
            <a:r>
              <a:rPr lang="en-US" altLang="zh-TW" sz="2600" dirty="0">
                <a:cs typeface="Arial" panose="020B0604020202020204" pitchFamily="34" charset="0"/>
              </a:rPr>
              <a:t>, 0=t</a:t>
            </a:r>
            <a:r>
              <a:rPr lang="en-US" altLang="zh-TW" sz="2600" baseline="-25000" dirty="0">
                <a:cs typeface="Arial" panose="020B0604020202020204" pitchFamily="34" charset="0"/>
              </a:rPr>
              <a:t>0</a:t>
            </a:r>
            <a:r>
              <a:rPr lang="en-US" altLang="zh-TW" sz="2600" dirty="0">
                <a:cs typeface="Arial" panose="020B0604020202020204" pitchFamily="34" charset="0"/>
              </a:rPr>
              <a:t>&lt;t</a:t>
            </a:r>
            <a:r>
              <a:rPr lang="en-US" altLang="zh-TW" sz="2600" baseline="-25000" dirty="0">
                <a:cs typeface="Arial" panose="020B0604020202020204" pitchFamily="34" charset="0"/>
              </a:rPr>
              <a:t>1</a:t>
            </a:r>
            <a:r>
              <a:rPr lang="en-US" altLang="zh-TW" sz="2600" dirty="0">
                <a:cs typeface="Arial" panose="020B0604020202020204" pitchFamily="34" charset="0"/>
              </a:rPr>
              <a:t>&lt;…&lt;</a:t>
            </a:r>
            <a:r>
              <a:rPr lang="en-US" altLang="zh-TW" sz="2600" dirty="0" err="1">
                <a:cs typeface="Arial" panose="020B0604020202020204" pitchFamily="34" charset="0"/>
              </a:rPr>
              <a:t>t</a:t>
            </a:r>
            <a:r>
              <a:rPr lang="en-US" altLang="zh-TW" sz="2600" baseline="-25000" dirty="0" err="1">
                <a:cs typeface="Arial" panose="020B0604020202020204" pitchFamily="34" charset="0"/>
              </a:rPr>
              <a:t>n</a:t>
            </a:r>
            <a:r>
              <a:rPr lang="en-US" altLang="zh-TW" sz="2600" dirty="0">
                <a:cs typeface="Arial" panose="020B0604020202020204" pitchFamily="34" charset="0"/>
              </a:rPr>
              <a:t>=t) and we write the sampled quadratic variation</a:t>
            </a:r>
          </a:p>
          <a:p>
            <a:endParaRPr lang="en-US" altLang="zh-TW" sz="2600" dirty="0">
              <a:cs typeface="Arial" panose="020B0604020202020204" pitchFamily="34" charset="0"/>
            </a:endParaRPr>
          </a:p>
          <a:p>
            <a:endParaRPr lang="en-US" altLang="zh-TW" sz="2600" dirty="0">
              <a:cs typeface="Arial" panose="020B0604020202020204" pitchFamily="34" charset="0"/>
            </a:endParaRPr>
          </a:p>
        </p:txBody>
      </p:sp>
      <p:graphicFrame>
        <p:nvGraphicFramePr>
          <p:cNvPr id="5" name="Object 6">
            <a:extLst>
              <a:ext uri="{FF2B5EF4-FFF2-40B4-BE49-F238E27FC236}">
                <a16:creationId xmlns:a16="http://schemas.microsoft.com/office/drawing/2014/main" id="{C9F3CEF5-04A0-4FCF-9991-6942C3030A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5882684"/>
              </p:ext>
            </p:extLst>
          </p:nvPr>
        </p:nvGraphicFramePr>
        <p:xfrm>
          <a:off x="1057452" y="4786984"/>
          <a:ext cx="8884685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0" name="方程式" r:id="rId3" imgW="3835080" imgH="914400" progId="Equation.3">
                  <p:embed/>
                </p:oleObj>
              </mc:Choice>
              <mc:Fallback>
                <p:oleObj name="方程式" r:id="rId3" imgW="3835080" imgH="914400" progId="Equation.3">
                  <p:embed/>
                  <p:pic>
                    <p:nvPicPr>
                      <p:cNvPr id="5" name="Object 6">
                        <a:extLst>
                          <a:ext uri="{FF2B5EF4-FFF2-40B4-BE49-F238E27FC236}">
                            <a16:creationId xmlns:a16="http://schemas.microsoft.com/office/drawing/2014/main" id="{C9F3CEF5-04A0-4FCF-9991-6942C3030A6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7452" y="4786984"/>
                        <a:ext cx="8884685" cy="187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D1885891-3A05-407A-A385-A7B225DAD24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4766331"/>
              </p:ext>
            </p:extLst>
          </p:nvPr>
        </p:nvGraphicFramePr>
        <p:xfrm>
          <a:off x="3304094" y="1550860"/>
          <a:ext cx="5161175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1" name="方程式" r:id="rId5" imgW="2286000" imgH="330120" progId="Equation.3">
                  <p:embed/>
                </p:oleObj>
              </mc:Choice>
              <mc:Fallback>
                <p:oleObj name="方程式" r:id="rId5" imgW="2286000" imgH="330120" progId="Equation.3">
                  <p:embed/>
                  <p:pic>
                    <p:nvPicPr>
                      <p:cNvPr id="6" name="Object 4">
                        <a:extLst>
                          <a:ext uri="{FF2B5EF4-FFF2-40B4-BE49-F238E27FC236}">
                            <a16:creationId xmlns:a16="http://schemas.microsoft.com/office/drawing/2014/main" id="{D1885891-3A05-407A-A385-A7B225DAD24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4094" y="1550860"/>
                        <a:ext cx="5161175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4">
            <a:extLst>
              <a:ext uri="{FF2B5EF4-FFF2-40B4-BE49-F238E27FC236}">
                <a16:creationId xmlns:a16="http://schemas.microsoft.com/office/drawing/2014/main" id="{EC75AA45-37E6-4353-BEC3-2E5646B9AA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7923109"/>
              </p:ext>
            </p:extLst>
          </p:nvPr>
        </p:nvGraphicFramePr>
        <p:xfrm>
          <a:off x="1057452" y="3654089"/>
          <a:ext cx="5791200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2" name="方程式" r:id="rId7" imgW="2463480" imgH="330120" progId="Equation.3">
                  <p:embed/>
                </p:oleObj>
              </mc:Choice>
              <mc:Fallback>
                <p:oleObj name="方程式" r:id="rId7" imgW="2463480" imgH="330120" progId="Equation.3">
                  <p:embed/>
                  <p:pic>
                    <p:nvPicPr>
                      <p:cNvPr id="7" name="Object 4">
                        <a:extLst>
                          <a:ext uri="{FF2B5EF4-FFF2-40B4-BE49-F238E27FC236}">
                            <a16:creationId xmlns:a16="http://schemas.microsoft.com/office/drawing/2014/main" id="{EC75AA45-37E6-4353-BEC3-2E5646B9AA1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7452" y="3654089"/>
                        <a:ext cx="5791200" cy="776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3575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3153E7E-26F5-4804-9D23-F9EC8BD2E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4.4.1</a:t>
            </a:r>
            <a:r>
              <a:rPr lang="zh-TW" altLang="en-US" dirty="0"/>
              <a:t> </a:t>
            </a:r>
            <a:r>
              <a:rPr lang="en-US" altLang="zh-TW" dirty="0"/>
              <a:t>Formula for Brownian Motion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C209FA9-E013-4DB2-8744-A68E823D71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f(x)</a:t>
            </a:r>
            <a:r>
              <a:rPr lang="zh-TW" altLang="en-US" dirty="0"/>
              <a:t> </a:t>
            </a:r>
            <a:r>
              <a:rPr lang="en-US" altLang="zh-TW" dirty="0"/>
              <a:t>is</a:t>
            </a:r>
            <a:r>
              <a:rPr lang="zh-TW" altLang="en-US" dirty="0"/>
              <a:t> </a:t>
            </a:r>
            <a:r>
              <a:rPr lang="en-US" altLang="zh-TW" dirty="0"/>
              <a:t>a</a:t>
            </a:r>
            <a:r>
              <a:rPr lang="zh-TW" altLang="en-US" dirty="0"/>
              <a:t> </a:t>
            </a:r>
            <a:r>
              <a:rPr lang="en-US" altLang="zh-TW" dirty="0"/>
              <a:t>differentiable</a:t>
            </a:r>
            <a:r>
              <a:rPr lang="zh-TW" altLang="en-US" dirty="0"/>
              <a:t> </a:t>
            </a:r>
            <a:r>
              <a:rPr lang="en-US" altLang="zh-TW" dirty="0" err="1"/>
              <a:t>function,and</a:t>
            </a:r>
            <a:r>
              <a:rPr lang="en-US" altLang="zh-TW" dirty="0"/>
              <a:t> W(t) is a Brownian motion.</a:t>
            </a:r>
          </a:p>
          <a:p>
            <a:r>
              <a:rPr lang="en-US" altLang="zh-TW" dirty="0"/>
              <a:t>If W(t) is also </a:t>
            </a:r>
            <a:r>
              <a:rPr lang="en-US" altLang="zh-TW" dirty="0" err="1"/>
              <a:t>differentiable,then</a:t>
            </a:r>
            <a:r>
              <a:rPr lang="en-US" altLang="zh-TW" dirty="0"/>
              <a:t> the chain rule from ordinary calculus</a:t>
            </a:r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Which could be written in differential notation as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</a:p>
          <a:p>
            <a:pPr marL="0" indent="0">
              <a:buNone/>
            </a:pPr>
            <a:endParaRPr lang="en-US" altLang="zh-TW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9F4C43C5-AAD3-42C7-909E-619F9EF064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2390" y="2899410"/>
            <a:ext cx="4427220" cy="1059180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974464A7-E829-495B-AA36-7F65BCA84B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5792" y="5032375"/>
            <a:ext cx="6560820" cy="480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7908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1BAE8435-5626-4384-84EC-A0C2F89A52D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339365"/>
                <a:ext cx="10515600" cy="6259398"/>
              </a:xfrm>
            </p:spPr>
            <p:txBody>
              <a:bodyPr/>
              <a:lstStyle/>
              <a:p>
                <a:endParaRPr lang="en-US" altLang="zh-TW" dirty="0"/>
              </a:p>
              <a:p>
                <a:endParaRPr lang="en-US" altLang="zh-TW" dirty="0"/>
              </a:p>
              <a:p>
                <a:r>
                  <a:rPr lang="en-US" altLang="zh-TW" dirty="0"/>
                  <a:t>As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 smtClean="0">
                            <a:latin typeface="Cambria Math" panose="02040503050406030204" pitchFamily="18" charset="0"/>
                          </a:rPr>
                          <m:t>𝛱</m:t>
                        </m:r>
                      </m:e>
                    </m:d>
                  </m:oMath>
                </a14:m>
                <a:r>
                  <a:rPr lang="en-US" altLang="zh-TW" dirty="0">
                    <a:cs typeface="Arial" panose="020B0604020202020204" pitchFamily="34" charset="0"/>
                  </a:rPr>
                  <a:t>→0, the first term on the right-hand side,  converge to the quadratic variation of I on [0,t] which according to Theorem 4.3.1(vi).</a:t>
                </a:r>
                <a:endParaRPr lang="zh-TW" altLang="en-US" dirty="0"/>
              </a:p>
            </p:txBody>
          </p:sp>
        </mc:Choice>
        <mc:Fallback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1BAE8435-5626-4384-84EC-A0C2F89A52D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39365"/>
                <a:ext cx="10515600" cy="6259398"/>
              </a:xfrm>
              <a:blipFill>
                <a:blip r:embed="rId3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ct 6">
            <a:extLst>
              <a:ext uri="{FF2B5EF4-FFF2-40B4-BE49-F238E27FC236}">
                <a16:creationId xmlns:a16="http://schemas.microsoft.com/office/drawing/2014/main" id="{43652116-CE00-43B8-9035-EF69600F41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7230826"/>
              </p:ext>
            </p:extLst>
          </p:nvPr>
        </p:nvGraphicFramePr>
        <p:xfrm>
          <a:off x="3692597" y="2995366"/>
          <a:ext cx="4806806" cy="1274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方程式" r:id="rId4" imgW="1244520" imgH="330120" progId="Equation.3">
                  <p:embed/>
                </p:oleObj>
              </mc:Choice>
              <mc:Fallback>
                <p:oleObj name="方程式" r:id="rId4" imgW="1244520" imgH="330120" progId="Equation.3">
                  <p:embed/>
                  <p:pic>
                    <p:nvPicPr>
                      <p:cNvPr id="4" name="Object 6">
                        <a:extLst>
                          <a:ext uri="{FF2B5EF4-FFF2-40B4-BE49-F238E27FC236}">
                            <a16:creationId xmlns:a16="http://schemas.microsoft.com/office/drawing/2014/main" id="{43652116-CE00-43B8-9035-EF69600F41A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2597" y="2995366"/>
                        <a:ext cx="4806806" cy="12749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56023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>
            <a:extLst>
              <a:ext uri="{FF2B5EF4-FFF2-40B4-BE49-F238E27FC236}">
                <a16:creationId xmlns:a16="http://schemas.microsoft.com/office/drawing/2014/main" id="{62E24636-4A78-4EEE-A6AF-1BDD74ED3B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28971" y="1866465"/>
            <a:ext cx="5512781" cy="3210127"/>
          </a:xfrm>
          <a:prstGeom prst="rect">
            <a:avLst/>
          </a:prstGeom>
        </p:spPr>
      </p:pic>
      <p:sp>
        <p:nvSpPr>
          <p:cNvPr id="6" name="文字方塊 5">
            <a:extLst>
              <a:ext uri="{FF2B5EF4-FFF2-40B4-BE49-F238E27FC236}">
                <a16:creationId xmlns:a16="http://schemas.microsoft.com/office/drawing/2014/main" id="{65E0958D-294F-47FE-BE62-2E0701C2C20C}"/>
              </a:ext>
            </a:extLst>
          </p:cNvPr>
          <p:cNvSpPr txBox="1"/>
          <p:nvPr/>
        </p:nvSpPr>
        <p:spPr>
          <a:xfrm>
            <a:off x="1208989" y="485847"/>
            <a:ext cx="93396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800" dirty="0"/>
              <a:t>The absolute value of the second term is bounded above by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6511F238-7955-4A34-B363-DE72B1257690}"/>
                  </a:ext>
                </a:extLst>
              </p:cNvPr>
              <p:cNvSpPr txBox="1"/>
              <p:nvPr/>
            </p:nvSpPr>
            <p:spPr>
              <a:xfrm>
                <a:off x="1324882" y="5165519"/>
                <a:ext cx="10468050" cy="10772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TW" sz="3200" dirty="0"/>
                  <a:t>As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altLang="zh-TW" sz="3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3200" i="1" smtClean="0">
                            <a:latin typeface="Cambria Math" panose="02040503050406030204" pitchFamily="18" charset="0"/>
                          </a:rPr>
                          <m:t>𝛱</m:t>
                        </m:r>
                      </m:e>
                    </m:d>
                  </m:oMath>
                </a14:m>
                <a:r>
                  <a:rPr lang="en-US" altLang="zh-TW" sz="3200" dirty="0">
                    <a:cs typeface="Arial" panose="020B0604020202020204" pitchFamily="34" charset="0"/>
                  </a:rPr>
                  <a:t>→0, this has limit                              because R(t) is continuous.</a:t>
                </a:r>
              </a:p>
            </p:txBody>
          </p:sp>
        </mc:Choice>
        <mc:Fallback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6511F238-7955-4A34-B363-DE72B12576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4882" y="5165519"/>
                <a:ext cx="10468050" cy="1077218"/>
              </a:xfrm>
              <a:prstGeom prst="rect">
                <a:avLst/>
              </a:prstGeom>
              <a:blipFill>
                <a:blip r:embed="rId4"/>
                <a:stretch>
                  <a:fillRect l="-1455" t="-6780" b="-1751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E4A32FC9-4195-46EA-B872-1A33240526D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1116407"/>
              </p:ext>
            </p:extLst>
          </p:nvPr>
        </p:nvGraphicFramePr>
        <p:xfrm>
          <a:off x="5624713" y="5083278"/>
          <a:ext cx="2438400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方程式" r:id="rId5" imgW="1041120" imgH="330120" progId="Equation.3">
                  <p:embed/>
                </p:oleObj>
              </mc:Choice>
              <mc:Fallback>
                <p:oleObj name="方程式" r:id="rId5" imgW="1041120" imgH="330120" progId="Equation.3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E4A32FC9-4195-46EA-B872-1A33240526D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4713" y="5083278"/>
                        <a:ext cx="2438400" cy="77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圖片 2">
            <a:extLst>
              <a:ext uri="{FF2B5EF4-FFF2-40B4-BE49-F238E27FC236}">
                <a16:creationId xmlns:a16="http://schemas.microsoft.com/office/drawing/2014/main" id="{11310814-8CF4-C73A-7C6B-DC64B7BCC10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7614" y="956888"/>
            <a:ext cx="2251431" cy="91909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E5552A1F-94C7-6614-1537-EE4F8A11E089}"/>
                  </a:ext>
                </a:extLst>
              </p:cNvPr>
              <p:cNvSpPr txBox="1"/>
              <p:nvPr/>
            </p:nvSpPr>
            <p:spPr>
              <a:xfrm>
                <a:off x="1206435" y="2239080"/>
                <a:ext cx="2260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smtClean="0">
                          <a:latin typeface="Cambria Math" panose="02040503050406030204" pitchFamily="18" charset="0"/>
                        </a:rPr>
                        <m:t>≤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E5552A1F-94C7-6614-1537-EE4F8A11E0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6435" y="2239080"/>
                <a:ext cx="226024" cy="276999"/>
              </a:xfrm>
              <a:prstGeom prst="rect">
                <a:avLst/>
              </a:prstGeom>
              <a:blipFill>
                <a:blip r:embed="rId8"/>
                <a:stretch>
                  <a:fillRect l="-27027" r="-21622" b="-1087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4A9F8E96-E7C0-0926-E6EA-358545210F28}"/>
                  </a:ext>
                </a:extLst>
              </p:cNvPr>
              <p:cNvSpPr txBox="1"/>
              <p:nvPr/>
            </p:nvSpPr>
            <p:spPr>
              <a:xfrm>
                <a:off x="2435313" y="1001609"/>
                <a:ext cx="3561705" cy="9018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zh-TW" alt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sSup>
                            <m:sSupPr>
                              <m:ctrlPr>
                                <a:rPr lang="en-US" altLang="zh-TW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altLang="zh-TW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  <m:d>
                                    <m:dPr>
                                      <m:ctrlP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altLang="zh-TW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TW" b="0" i="1" smtClean="0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  <m:sub>
                                          <m:r>
                                            <a:rPr lang="en-US" altLang="zh-TW" b="0" i="1" smtClean="0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  <m:r>
                                            <a:rPr lang="en-US" altLang="zh-TW" b="0" i="1" smtClean="0">
                                              <a:latin typeface="Cambria Math" panose="02040503050406030204" pitchFamily="18" charset="0"/>
                                            </a:rPr>
                                            <m:t>+1</m:t>
                                          </m:r>
                                        </m:sub>
                                      </m:sSub>
                                    </m:e>
                                  </m:d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zh-TW" altLang="en-US" dirty="0"/>
              </a:p>
            </p:txBody>
          </p:sp>
        </mc:Choice>
        <mc:Fallback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4A9F8E96-E7C0-0926-E6EA-358545210F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5313" y="1001609"/>
                <a:ext cx="3561705" cy="90185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文字方塊 9">
                <a:extLst>
                  <a:ext uri="{FF2B5EF4-FFF2-40B4-BE49-F238E27FC236}">
                    <a16:creationId xmlns:a16="http://schemas.microsoft.com/office/drawing/2014/main" id="{8C9A4FBF-8A7E-98E0-5697-962C057D9E2B}"/>
                  </a:ext>
                </a:extLst>
              </p:cNvPr>
              <p:cNvSpPr txBox="1"/>
              <p:nvPr/>
            </p:nvSpPr>
            <p:spPr>
              <a:xfrm>
                <a:off x="6766544" y="4423365"/>
                <a:ext cx="4751179" cy="4651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nary>
                      <m:naryPr>
                        <m:ctrlPr>
                          <a:rPr lang="zh-TW" alt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altLang="zh-TW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zh-TW" altLang="en-US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𝜃</m:t>
                            </m:r>
                            <m:r>
                              <a:rPr lang="en-US" altLang="zh-TW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zh-TW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US" altLang="zh-TW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d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e>
                    </m:nary>
                  </m:oMath>
                </a14:m>
                <a:r>
                  <a:rPr lang="zh-TW" altLang="en-US" dirty="0">
                    <a:solidFill>
                      <a:srgbClr val="FF0000"/>
                    </a:solidFill>
                  </a:rPr>
                  <a:t> </a:t>
                </a:r>
                <a:r>
                  <a:rPr lang="en-US" altLang="zh-TW" dirty="0">
                    <a:solidFill>
                      <a:srgbClr val="FF0000"/>
                    </a:solidFill>
                  </a:rPr>
                  <a:t>is assumed finite before.</a:t>
                </a:r>
                <a:endParaRPr lang="zh-TW" altLang="en-US" dirty="0"/>
              </a:p>
            </p:txBody>
          </p:sp>
        </mc:Choice>
        <mc:Fallback>
          <p:sp>
            <p:nvSpPr>
              <p:cNvPr id="10" name="文字方塊 9">
                <a:extLst>
                  <a:ext uri="{FF2B5EF4-FFF2-40B4-BE49-F238E27FC236}">
                    <a16:creationId xmlns:a16="http://schemas.microsoft.com/office/drawing/2014/main" id="{8C9A4FBF-8A7E-98E0-5697-962C057D9E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6544" y="4423365"/>
                <a:ext cx="4751179" cy="465127"/>
              </a:xfrm>
              <a:prstGeom prst="rect">
                <a:avLst/>
              </a:prstGeom>
              <a:blipFill>
                <a:blip r:embed="rId10"/>
                <a:stretch>
                  <a:fillRect l="-8729" t="-106579" b="-17236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直線單箭頭接點 11">
            <a:extLst>
              <a:ext uri="{FF2B5EF4-FFF2-40B4-BE49-F238E27FC236}">
                <a16:creationId xmlns:a16="http://schemas.microsoft.com/office/drawing/2014/main" id="{372378DA-1DBC-9C12-FA08-BDB8E0AA308A}"/>
              </a:ext>
            </a:extLst>
          </p:cNvPr>
          <p:cNvCxnSpPr/>
          <p:nvPr/>
        </p:nvCxnSpPr>
        <p:spPr>
          <a:xfrm>
            <a:off x="7705817" y="5037202"/>
            <a:ext cx="0" cy="32491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60240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32DBC244-3149-4ADA-8430-AD599CC9602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320511"/>
                <a:ext cx="11190402" cy="5856452"/>
              </a:xfrm>
            </p:spPr>
            <p:txBody>
              <a:bodyPr>
                <a:normAutofit/>
              </a:bodyPr>
              <a:lstStyle/>
              <a:p>
                <a:endParaRPr lang="en-US" altLang="zh-TW" sz="2800" dirty="0"/>
              </a:p>
              <a:p>
                <a:endParaRPr lang="en-US" altLang="zh-TW" dirty="0"/>
              </a:p>
              <a:p>
                <a:endParaRPr lang="en-US" altLang="zh-TW" sz="2800" dirty="0"/>
              </a:p>
              <a:p>
                <a:endParaRPr lang="en-US" altLang="zh-TW" dirty="0"/>
              </a:p>
              <a:p>
                <a:endParaRPr lang="en-US" altLang="zh-TW" sz="2800" dirty="0"/>
              </a:p>
              <a:p>
                <a:pPr marL="0" indent="0">
                  <a:buNone/>
                </a:pPr>
                <a:r>
                  <a:rPr lang="en-US" altLang="zh-TW" dirty="0"/>
                  <a:t> </a:t>
                </a:r>
                <a:r>
                  <a:rPr lang="en-US" altLang="zh-TW" sz="3200" dirty="0"/>
                  <a:t>And this has limit </a:t>
                </a:r>
                <a14:m>
                  <m:oMath xmlns:m="http://schemas.openxmlformats.org/officeDocument/2006/math">
                    <m:r>
                      <a:rPr lang="en-US" altLang="zh-TW" sz="3200" b="0" i="1" smtClean="0">
                        <a:latin typeface="Cambria Math" panose="02040503050406030204" pitchFamily="18" charset="0"/>
                      </a:rPr>
                      <m:t>0∗</m:t>
                    </m:r>
                    <m:nary>
                      <m:naryPr>
                        <m:ctrlPr>
                          <a:rPr lang="en-US" altLang="zh-TW" sz="32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sz="32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altLang="zh-TW" sz="3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altLang="zh-TW" sz="3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zh-TW" altLang="en-US" sz="3200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  <m:r>
                              <a:rPr lang="en-US" altLang="zh-TW" sz="32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zh-TW" sz="32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US" altLang="zh-TW" sz="32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d>
                        <m:r>
                          <a:rPr lang="en-US" altLang="zh-TW" sz="3200" b="0" i="1" smtClean="0">
                            <a:latin typeface="Cambria Math" panose="02040503050406030204" pitchFamily="18" charset="0"/>
                          </a:rPr>
                          <m:t>𝑑𝑢</m:t>
                        </m:r>
                        <m:r>
                          <a:rPr lang="en-US" altLang="zh-TW" sz="3200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e>
                    </m:nary>
                  </m:oMath>
                </a14:m>
                <a:r>
                  <a:rPr lang="en-US" altLang="zh-TW" sz="3200" dirty="0"/>
                  <a:t> as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altLang="zh-TW" sz="3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3200" i="1" smtClean="0">
                            <a:latin typeface="Cambria Math" panose="02040503050406030204" pitchFamily="18" charset="0"/>
                          </a:rPr>
                          <m:t>𝛱</m:t>
                        </m:r>
                      </m:e>
                    </m:d>
                  </m:oMath>
                </a14:m>
                <a:r>
                  <a:rPr lang="en-US" altLang="zh-TW" sz="3200" dirty="0">
                    <a:cs typeface="Arial" panose="020B0604020202020204" pitchFamily="34" charset="0"/>
                  </a:rPr>
                  <a:t>→0 because I(t) is continuous.</a:t>
                </a:r>
              </a:p>
              <a:p>
                <a:pPr marL="0" indent="0">
                  <a:buNone/>
                </a:pPr>
                <a:endParaRPr lang="en-US" altLang="zh-TW" sz="3200" dirty="0"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altLang="zh-TW" sz="3200" dirty="0">
                    <a:cs typeface="Arial" panose="020B0604020202020204" pitchFamily="34" charset="0"/>
                  </a:rPr>
                  <a:t>We conclude that </a:t>
                </a:r>
              </a:p>
              <a:p>
                <a:pPr marL="0" indent="0">
                  <a:buNone/>
                </a:pPr>
                <a:endParaRPr lang="en-US" altLang="zh-TW" sz="3200" dirty="0"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32DBC244-3149-4ADA-8430-AD599CC9602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20511"/>
                <a:ext cx="11190402" cy="5856452"/>
              </a:xfrm>
              <a:blipFill>
                <a:blip r:embed="rId3"/>
                <a:stretch>
                  <a:fillRect l="-141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文字方塊 4">
            <a:extLst>
              <a:ext uri="{FF2B5EF4-FFF2-40B4-BE49-F238E27FC236}">
                <a16:creationId xmlns:a16="http://schemas.microsoft.com/office/drawing/2014/main" id="{6280368C-7EFE-4819-956D-BDAE6CDF8670}"/>
              </a:ext>
            </a:extLst>
          </p:cNvPr>
          <p:cNvSpPr txBox="1"/>
          <p:nvPr/>
        </p:nvSpPr>
        <p:spPr>
          <a:xfrm>
            <a:off x="838200" y="703585"/>
            <a:ext cx="959413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3200" dirty="0"/>
              <a:t>The absolute value of third term is bounded above by</a:t>
            </a:r>
          </a:p>
        </p:txBody>
      </p:sp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480855EF-C6F2-404E-A0FB-5E8B28F994E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2000943"/>
              </p:ext>
            </p:extLst>
          </p:nvPr>
        </p:nvGraphicFramePr>
        <p:xfrm>
          <a:off x="1058159" y="1533426"/>
          <a:ext cx="8458200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2" name="方程式" r:id="rId4" imgW="4597200" imgH="444240" progId="Equation.3">
                  <p:embed/>
                </p:oleObj>
              </mc:Choice>
              <mc:Fallback>
                <p:oleObj name="方程式" r:id="rId4" imgW="4597200" imgH="444240" progId="Equation.3">
                  <p:embed/>
                  <p:pic>
                    <p:nvPicPr>
                      <p:cNvPr id="6" name="Object 4">
                        <a:extLst>
                          <a:ext uri="{FF2B5EF4-FFF2-40B4-BE49-F238E27FC236}">
                            <a16:creationId xmlns:a16="http://schemas.microsoft.com/office/drawing/2014/main" id="{480855EF-C6F2-404E-A0FB-5E8B28F994E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8159" y="1533426"/>
                        <a:ext cx="8458200" cy="81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8">
            <a:extLst>
              <a:ext uri="{FF2B5EF4-FFF2-40B4-BE49-F238E27FC236}">
                <a16:creationId xmlns:a16="http://schemas.microsoft.com/office/drawing/2014/main" id="{92099F1C-C35B-41B0-8958-9D5AA2E1B4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4625559"/>
              </p:ext>
            </p:extLst>
          </p:nvPr>
        </p:nvGraphicFramePr>
        <p:xfrm>
          <a:off x="4209866" y="4505425"/>
          <a:ext cx="40386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3" name="方程式" r:id="rId6" imgW="1942920" imgH="330120" progId="Equation.3">
                  <p:embed/>
                </p:oleObj>
              </mc:Choice>
              <mc:Fallback>
                <p:oleObj name="方程式" r:id="rId6" imgW="1942920" imgH="330120" progId="Equation.3">
                  <p:embed/>
                  <p:pic>
                    <p:nvPicPr>
                      <p:cNvPr id="8" name="Object 8">
                        <a:extLst>
                          <a:ext uri="{FF2B5EF4-FFF2-40B4-BE49-F238E27FC236}">
                            <a16:creationId xmlns:a16="http://schemas.microsoft.com/office/drawing/2014/main" id="{92099F1C-C35B-41B0-8958-9D5AA2E1B49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9866" y="4505425"/>
                        <a:ext cx="40386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4" name="文字方塊 3">
                <a:extLst>
                  <a:ext uri="{FF2B5EF4-FFF2-40B4-BE49-F238E27FC236}">
                    <a16:creationId xmlns:a16="http://schemas.microsoft.com/office/drawing/2014/main" id="{7F8BB7AC-8DAD-E178-39BF-6FC46CE78A05}"/>
                  </a:ext>
                </a:extLst>
              </p:cNvPr>
              <p:cNvSpPr txBox="1"/>
              <p:nvPr/>
            </p:nvSpPr>
            <p:spPr>
              <a:xfrm>
                <a:off x="4634143" y="3639162"/>
                <a:ext cx="4225772" cy="742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nary>
                      <m:naryPr>
                        <m:ctrlPr>
                          <a:rPr lang="zh-TW" alt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altLang="zh-TW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zh-TW" altLang="en-US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𝜃</m:t>
                            </m:r>
                            <m:r>
                              <a:rPr lang="en-US" altLang="zh-TW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zh-TW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US" altLang="zh-TW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d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e>
                    </m:nary>
                  </m:oMath>
                </a14:m>
                <a:r>
                  <a:rPr lang="zh-TW" altLang="en-US" dirty="0">
                    <a:solidFill>
                      <a:srgbClr val="FF0000"/>
                    </a:solidFill>
                  </a:rPr>
                  <a:t> </a:t>
                </a:r>
                <a:r>
                  <a:rPr lang="en-US" altLang="zh-TW" dirty="0">
                    <a:solidFill>
                      <a:srgbClr val="FF0000"/>
                    </a:solidFill>
                  </a:rPr>
                  <a:t>is assumed finite before.</a:t>
                </a:r>
                <a:endParaRPr lang="zh-TW" altLang="en-US" dirty="0"/>
              </a:p>
              <a:p>
                <a:endParaRPr lang="zh-TW" altLang="en-US" dirty="0"/>
              </a:p>
            </p:txBody>
          </p:sp>
        </mc:Choice>
        <mc:Fallback>
          <p:sp>
            <p:nvSpPr>
              <p:cNvPr id="4" name="文字方塊 3">
                <a:extLst>
                  <a:ext uri="{FF2B5EF4-FFF2-40B4-BE49-F238E27FC236}">
                    <a16:creationId xmlns:a16="http://schemas.microsoft.com/office/drawing/2014/main" id="{7F8BB7AC-8DAD-E178-39BF-6FC46CE78A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4143" y="3639162"/>
                <a:ext cx="4225772" cy="742126"/>
              </a:xfrm>
              <a:prstGeom prst="rect">
                <a:avLst/>
              </a:prstGeom>
              <a:blipFill>
                <a:blip r:embed="rId8"/>
                <a:stretch>
                  <a:fillRect l="-9668" t="-66393" b="-6967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32261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6798980-73AC-4E03-85F9-00408D03E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3951"/>
            <a:ext cx="10515600" cy="5913012"/>
          </a:xfrm>
        </p:spPr>
        <p:txBody>
          <a:bodyPr/>
          <a:lstStyle/>
          <a:p>
            <a:r>
              <a:rPr lang="en-US" altLang="zh-TW" sz="2800"/>
              <a:t>The conclusion of Lemma 4.4.4 is most easily remembered by first writing (4.4.16) in the differential notation</a:t>
            </a:r>
          </a:p>
          <a:p>
            <a:endParaRPr lang="en-US" altLang="zh-TW"/>
          </a:p>
          <a:p>
            <a:pPr marL="0" indent="0">
              <a:buNone/>
            </a:pPr>
            <a:endParaRPr lang="en-US" altLang="zh-TW" sz="2800" dirty="0"/>
          </a:p>
        </p:txBody>
      </p:sp>
      <p:graphicFrame>
        <p:nvGraphicFramePr>
          <p:cNvPr id="4" name="Object 4">
            <a:extLst>
              <a:ext uri="{FF2B5EF4-FFF2-40B4-BE49-F238E27FC236}">
                <a16:creationId xmlns:a16="http://schemas.microsoft.com/office/drawing/2014/main" id="{5F1A5418-DA14-418D-8E8C-52057D0A732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6510665"/>
              </p:ext>
            </p:extLst>
          </p:nvPr>
        </p:nvGraphicFramePr>
        <p:xfrm>
          <a:off x="3056642" y="1293044"/>
          <a:ext cx="4267200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2" name="方程式" r:id="rId3" imgW="1714320" imgH="203040" progId="Equation.3">
                  <p:embed/>
                </p:oleObj>
              </mc:Choice>
              <mc:Fallback>
                <p:oleObj name="方程式" r:id="rId3" imgW="1714320" imgH="203040" progId="Equation.3">
                  <p:embed/>
                  <p:pic>
                    <p:nvPicPr>
                      <p:cNvPr id="4" name="Object 4">
                        <a:extLst>
                          <a:ext uri="{FF2B5EF4-FFF2-40B4-BE49-F238E27FC236}">
                            <a16:creationId xmlns:a16="http://schemas.microsoft.com/office/drawing/2014/main" id="{5F1A5418-DA14-418D-8E8C-52057D0A732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6642" y="1293044"/>
                        <a:ext cx="4267200" cy="50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圖片 5">
            <a:extLst>
              <a:ext uri="{FF2B5EF4-FFF2-40B4-BE49-F238E27FC236}">
                <a16:creationId xmlns:a16="http://schemas.microsoft.com/office/drawing/2014/main" id="{75C63880-C273-4809-B52A-8B28CDC2168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29809" y="1195699"/>
            <a:ext cx="1536325" cy="701101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9A9A68ED-58AD-4274-850C-D91F2E79660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8200" y="2167370"/>
            <a:ext cx="10626249" cy="6011177"/>
          </a:xfrm>
          <a:prstGeom prst="rect">
            <a:avLst/>
          </a:prstGeom>
        </p:spPr>
      </p:pic>
      <p:graphicFrame>
        <p:nvGraphicFramePr>
          <p:cNvPr id="8" name="Object 11">
            <a:extLst>
              <a:ext uri="{FF2B5EF4-FFF2-40B4-BE49-F238E27FC236}">
                <a16:creationId xmlns:a16="http://schemas.microsoft.com/office/drawing/2014/main" id="{772AEDE4-CB43-485D-BE9F-FD9323D396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073993"/>
              </p:ext>
            </p:extLst>
          </p:nvPr>
        </p:nvGraphicFramePr>
        <p:xfrm>
          <a:off x="2493462" y="2955839"/>
          <a:ext cx="8241947" cy="5292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3" name="方程式" r:id="rId7" imgW="3162240" imgH="203040" progId="Equation.3">
                  <p:embed/>
                </p:oleObj>
              </mc:Choice>
              <mc:Fallback>
                <p:oleObj name="方程式" r:id="rId7" imgW="3162240" imgH="203040" progId="Equation.3">
                  <p:embed/>
                  <p:pic>
                    <p:nvPicPr>
                      <p:cNvPr id="8" name="Object 11">
                        <a:extLst>
                          <a:ext uri="{FF2B5EF4-FFF2-40B4-BE49-F238E27FC236}">
                            <a16:creationId xmlns:a16="http://schemas.microsoft.com/office/drawing/2014/main" id="{772AEDE4-CB43-485D-BE9F-FD9323D3968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3462" y="2955839"/>
                        <a:ext cx="8241947" cy="5292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5">
            <a:extLst>
              <a:ext uri="{FF2B5EF4-FFF2-40B4-BE49-F238E27FC236}">
                <a16:creationId xmlns:a16="http://schemas.microsoft.com/office/drawing/2014/main" id="{9ED8C7F9-2981-410D-960C-573BE6BB9A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7442055"/>
              </p:ext>
            </p:extLst>
          </p:nvPr>
        </p:nvGraphicFramePr>
        <p:xfrm>
          <a:off x="2493462" y="3630684"/>
          <a:ext cx="8860338" cy="1934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4" name="方程式" r:id="rId9" imgW="3200400" imgH="698400" progId="Equation.3">
                  <p:embed/>
                </p:oleObj>
              </mc:Choice>
              <mc:Fallback>
                <p:oleObj name="方程式" r:id="rId9" imgW="3200400" imgH="698400" progId="Equation.3">
                  <p:embed/>
                  <p:pic>
                    <p:nvPicPr>
                      <p:cNvPr id="9" name="Object 15">
                        <a:extLst>
                          <a:ext uri="{FF2B5EF4-FFF2-40B4-BE49-F238E27FC236}">
                            <a16:creationId xmlns:a16="http://schemas.microsoft.com/office/drawing/2014/main" id="{9ED8C7F9-2981-410D-960C-573BE6BB9AC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3462" y="3630684"/>
                        <a:ext cx="8860338" cy="19342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44169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字方塊 1">
                <a:extLst>
                  <a:ext uri="{FF2B5EF4-FFF2-40B4-BE49-F238E27FC236}">
                    <a16:creationId xmlns:a16="http://schemas.microsoft.com/office/drawing/2014/main" id="{30471C04-36C0-4228-92C8-DD1A6BF5B1E6}"/>
                  </a:ext>
                </a:extLst>
              </p:cNvPr>
              <p:cNvSpPr txBox="1"/>
              <p:nvPr/>
            </p:nvSpPr>
            <p:spPr>
              <a:xfrm>
                <a:off x="683581" y="381740"/>
                <a:ext cx="9703293" cy="6370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400" dirty="0"/>
                  <a:t>When we talk about R(t):</a:t>
                </a:r>
              </a:p>
              <a:p>
                <a:endParaRPr lang="en-US" altLang="zh-TW" sz="2400" dirty="0"/>
              </a:p>
              <a:p>
                <a:r>
                  <a:rPr lang="en-US" altLang="zh-TW" sz="2400" dirty="0"/>
                  <a:t>Although R(t) has zero quadratic variation, it does not necessarily mean that R(t) is nonrandom.</a:t>
                </a:r>
              </a:p>
              <a:p>
                <a:endParaRPr lang="en-US" altLang="zh-TW" sz="2400" dirty="0"/>
              </a:p>
              <a:p>
                <a:r>
                  <a:rPr lang="en-US" altLang="zh-TW" sz="2400" dirty="0"/>
                  <a:t>Because </a:t>
                </a:r>
                <a14:m>
                  <m:oMath xmlns:m="http://schemas.openxmlformats.org/officeDocument/2006/math">
                    <m:r>
                      <a:rPr lang="zh-TW" altLang="en-US" sz="2400" i="1" smtClean="0">
                        <a:latin typeface="Cambria Math" panose="02040503050406030204" pitchFamily="18" charset="0"/>
                      </a:rPr>
                      <m:t>𝜃</m:t>
                    </m:r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</m:oMath>
                </a14:m>
                <a:r>
                  <a:rPr lang="zh-TW" altLang="en-US" sz="2400" b="0" dirty="0"/>
                  <a:t> </a:t>
                </a:r>
                <a:r>
                  <a:rPr lang="en-US" altLang="zh-TW" sz="2400" b="0" dirty="0"/>
                  <a:t>can be random, R(t) can also be random, but R(t) is not as volatile as I(t).</a:t>
                </a:r>
              </a:p>
              <a:p>
                <a:endParaRPr lang="en-US" altLang="zh-TW" sz="2400" dirty="0"/>
              </a:p>
              <a:p>
                <a:r>
                  <a:rPr lang="en-US" altLang="zh-TW" sz="2400" b="0" dirty="0"/>
                  <a:t> R(</a:t>
                </a:r>
                <a:r>
                  <a:rPr lang="en-US" altLang="zh-TW" sz="2400" b="0" dirty="0" err="1"/>
                  <a:t>t+h</a:t>
                </a:r>
                <a:r>
                  <a:rPr lang="en-US" altLang="zh-TW" sz="2400" b="0" dirty="0"/>
                  <a:t>) 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altLang="zh-TW" sz="2400" b="0" dirty="0"/>
                  <a:t> R(t)+h*</a:t>
                </a:r>
                <a14:m>
                  <m:oMath xmlns:m="http://schemas.openxmlformats.org/officeDocument/2006/math">
                    <m:r>
                      <a:rPr lang="zh-TW" altLang="en-US" sz="2400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altLang="zh-TW" sz="2400" b="0" dirty="0"/>
                  <a:t>(t),  for small time steps h&gt;0, and we know R(t) and </a:t>
                </a:r>
                <a14:m>
                  <m:oMath xmlns:m="http://schemas.openxmlformats.org/officeDocument/2006/math">
                    <m:r>
                      <a:rPr lang="zh-TW" altLang="en-US" sz="2400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altLang="zh-TW" sz="2400" b="0" dirty="0"/>
                  <a:t>(t) at time t.</a:t>
                </a:r>
              </a:p>
              <a:p>
                <a:endParaRPr lang="en-US" altLang="zh-TW" sz="2400" dirty="0"/>
              </a:p>
              <a:p>
                <a:r>
                  <a:rPr lang="en-US" altLang="zh-TW" sz="2400" dirty="0"/>
                  <a:t>It’s like investing money in the account at a variable interest rate.</a:t>
                </a:r>
              </a:p>
              <a:p>
                <a:endParaRPr lang="en-US" altLang="zh-TW" sz="2400" dirty="0"/>
              </a:p>
              <a:p>
                <a:r>
                  <a:rPr lang="en-US" altLang="zh-TW" sz="2400" dirty="0"/>
                  <a:t>In each time, we have good estimation of the return over the near future .</a:t>
                </a:r>
              </a:p>
              <a:p>
                <a:endParaRPr lang="en-US" altLang="zh-TW" sz="2400" dirty="0"/>
              </a:p>
              <a:p>
                <a:endParaRPr lang="en-US" altLang="zh-TW" sz="2400" b="0" dirty="0"/>
              </a:p>
              <a:p>
                <a:endParaRPr lang="en-US" altLang="zh-TW" sz="2400" b="0" dirty="0"/>
              </a:p>
            </p:txBody>
          </p:sp>
        </mc:Choice>
        <mc:Fallback xmlns="">
          <p:sp>
            <p:nvSpPr>
              <p:cNvPr id="2" name="文字方塊 1">
                <a:extLst>
                  <a:ext uri="{FF2B5EF4-FFF2-40B4-BE49-F238E27FC236}">
                    <a16:creationId xmlns:a16="http://schemas.microsoft.com/office/drawing/2014/main" id="{30471C04-36C0-4228-92C8-DD1A6BF5B1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81" y="381740"/>
                <a:ext cx="9703293" cy="6370975"/>
              </a:xfrm>
              <a:prstGeom prst="rect">
                <a:avLst/>
              </a:prstGeom>
              <a:blipFill>
                <a:blip r:embed="rId2"/>
                <a:stretch>
                  <a:fillRect l="-942" t="-766" r="-81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18995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653AC38F-4E1D-4B0E-8986-95E7425453F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372862"/>
                <a:ext cx="11353800" cy="5804101"/>
              </a:xfrm>
            </p:spPr>
            <p:txBody>
              <a:bodyPr>
                <a:normAutofit/>
              </a:bodyPr>
              <a:lstStyle/>
              <a:p>
                <a:endParaRPr lang="en-US" altLang="zh-TW" sz="2400" dirty="0"/>
              </a:p>
              <a:p>
                <a:pPr marL="0" indent="0">
                  <a:buNone/>
                </a:pPr>
                <a:r>
                  <a:rPr lang="en-US" altLang="zh-TW" sz="2400" dirty="0"/>
                  <a:t>When we talk about I(t):</a:t>
                </a:r>
              </a:p>
              <a:p>
                <a:pPr marL="0" indent="0">
                  <a:buNone/>
                </a:pPr>
                <a:endParaRPr lang="en-US" altLang="zh-TW" sz="2400" dirty="0"/>
              </a:p>
              <a:p>
                <a:pPr marL="0" indent="0">
                  <a:buNone/>
                </a:pPr>
                <a:r>
                  <a:rPr lang="en-US" altLang="zh-TW" sz="2400" dirty="0"/>
                  <a:t> I(</a:t>
                </a:r>
                <a:r>
                  <a:rPr lang="en-US" altLang="zh-TW" sz="2400" dirty="0" err="1"/>
                  <a:t>t+h</a:t>
                </a:r>
                <a:r>
                  <a:rPr lang="en-US" altLang="zh-TW" sz="2400" dirty="0"/>
                  <a:t>)</a:t>
                </a:r>
                <a14:m>
                  <m:oMath xmlns:m="http://schemas.openxmlformats.org/officeDocument/2006/math">
                    <m:r>
                      <a:rPr lang="en-US" altLang="zh-TW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altLang="zh-TW" sz="2400" dirty="0">
                    <a:ea typeface="Cambria Math" panose="02040503050406030204" pitchFamily="18" charset="0"/>
                  </a:rPr>
                  <a:t> I(t)+</a:t>
                </a:r>
                <a14:m>
                  <m:oMath xmlns:m="http://schemas.openxmlformats.org/officeDocument/2006/math">
                    <m:r>
                      <a:rPr lang="en-US" altLang="zh-TW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altLang="zh-TW" sz="2400" dirty="0"/>
                  <a:t>(t)(W(</a:t>
                </a:r>
                <a:r>
                  <a:rPr lang="en-US" altLang="zh-TW" sz="2400" dirty="0" err="1"/>
                  <a:t>t+h</a:t>
                </a:r>
                <a:r>
                  <a:rPr lang="en-US" altLang="zh-TW" sz="2400" dirty="0"/>
                  <a:t>)-W(t)) for small time steps h&gt;0.</a:t>
                </a:r>
              </a:p>
              <a:p>
                <a:pPr marL="0" indent="0">
                  <a:buNone/>
                </a:pPr>
                <a:endParaRPr lang="en-US" altLang="zh-TW" sz="2400" dirty="0"/>
              </a:p>
              <a:p>
                <a:pPr marL="0" indent="0">
                  <a:buNone/>
                </a:pPr>
                <a:r>
                  <a:rPr lang="en-US" altLang="zh-TW" sz="2400" dirty="0"/>
                  <a:t>Since (W(</a:t>
                </a:r>
                <a:r>
                  <a:rPr lang="en-US" altLang="zh-TW" sz="2400" dirty="0" err="1"/>
                  <a:t>t+h</a:t>
                </a:r>
                <a:r>
                  <a:rPr lang="en-US" altLang="zh-TW" sz="2400" dirty="0"/>
                  <a:t>)-W(t)) is independent increment, we don’t know (W(</a:t>
                </a:r>
                <a:r>
                  <a:rPr lang="en-US" altLang="zh-TW" sz="2400" dirty="0" err="1"/>
                  <a:t>t+h</a:t>
                </a:r>
                <a:r>
                  <a:rPr lang="en-US" altLang="zh-TW" sz="2400" dirty="0"/>
                  <a:t>)-W(t))</a:t>
                </a:r>
              </a:p>
              <a:p>
                <a:pPr marL="0" indent="0">
                  <a:buNone/>
                </a:pPr>
                <a:r>
                  <a:rPr lang="en-US" altLang="zh-TW" sz="2400" dirty="0"/>
                  <a:t>at time t.</a:t>
                </a:r>
              </a:p>
              <a:p>
                <a:pPr marL="0" indent="0">
                  <a:buNone/>
                </a:pPr>
                <a:endParaRPr lang="en-US" altLang="zh-TW" sz="2400" dirty="0"/>
              </a:p>
              <a:p>
                <a:pPr marL="0" indent="0">
                  <a:buNone/>
                </a:pPr>
                <a:r>
                  <a:rPr lang="en-US" altLang="zh-TW" sz="2400" dirty="0"/>
                  <a:t>This is like investing a stock.</a:t>
                </a:r>
              </a:p>
              <a:p>
                <a:pPr marL="0" indent="0">
                  <a:buNone/>
                </a:pPr>
                <a:endParaRPr lang="en-US" altLang="zh-TW" sz="2400" dirty="0"/>
              </a:p>
              <a:p>
                <a:pPr marL="0" indent="0">
                  <a:buNone/>
                </a:pPr>
                <a:endParaRPr lang="en-US" altLang="zh-TW" sz="2400" dirty="0"/>
              </a:p>
              <a:p>
                <a:pPr marL="0" indent="0">
                  <a:buNone/>
                </a:pPr>
                <a:endParaRPr lang="en-US" altLang="zh-TW" sz="2400" dirty="0"/>
              </a:p>
              <a:p>
                <a:pPr marL="0" indent="0">
                  <a:buNone/>
                </a:pPr>
                <a:endParaRPr lang="en-US" altLang="zh-TW" sz="2400" dirty="0"/>
              </a:p>
              <a:p>
                <a:pPr marL="0" indent="0">
                  <a:buNone/>
                </a:pPr>
                <a:endParaRPr lang="en-US" altLang="zh-TW" sz="2400" dirty="0"/>
              </a:p>
              <a:p>
                <a:endParaRPr lang="en-US" altLang="zh-TW" sz="2400" dirty="0"/>
              </a:p>
              <a:p>
                <a:endParaRPr lang="zh-TW" altLang="en-US" sz="2400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653AC38F-4E1D-4B0E-8986-95E7425453F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72862"/>
                <a:ext cx="11353800" cy="5804101"/>
              </a:xfrm>
              <a:blipFill>
                <a:blip r:embed="rId2"/>
                <a:stretch>
                  <a:fillRect l="-85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5931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05229D68-8F49-461B-BCFA-696892A5769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45228" y="275207"/>
                <a:ext cx="10501544" cy="5884000"/>
              </a:xfrm>
            </p:spPr>
            <p:txBody>
              <a:bodyPr/>
              <a:lstStyle/>
              <a:p>
                <a:r>
                  <a:rPr lang="en-US" altLang="zh-TW" dirty="0"/>
                  <a:t>Because W has </a:t>
                </a:r>
                <a:r>
                  <a:rPr lang="en-US" altLang="zh-TW" dirty="0">
                    <a:solidFill>
                      <a:srgbClr val="FF0000"/>
                    </a:solidFill>
                  </a:rPr>
                  <a:t>nonzero quadratic variation</a:t>
                </a:r>
                <a:r>
                  <a:rPr lang="en-US" altLang="zh-TW" dirty="0"/>
                  <a:t>, the correct formula has an extra term</a:t>
                </a:r>
              </a:p>
              <a:p>
                <a:endParaRPr lang="en-US" altLang="zh-TW" dirty="0"/>
              </a:p>
              <a:p>
                <a:endParaRPr lang="en-US" altLang="zh-TW" dirty="0"/>
              </a:p>
              <a:p>
                <a:r>
                  <a:rPr lang="en-US" altLang="zh-TW" dirty="0"/>
                  <a:t>This is the </a:t>
                </a:r>
                <a:r>
                  <a:rPr lang="en-US" altLang="zh-TW" dirty="0">
                    <a:solidFill>
                      <a:srgbClr val="FF0000"/>
                    </a:solidFill>
                  </a:rPr>
                  <a:t>It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zh-TW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</m:acc>
                  </m:oMath>
                </a14:m>
                <a:r>
                  <a:rPr lang="en-US" altLang="zh-TW" dirty="0">
                    <a:solidFill>
                      <a:srgbClr val="FF0000"/>
                    </a:solidFill>
                  </a:rPr>
                  <a:t> -</a:t>
                </a:r>
                <a:r>
                  <a:rPr lang="en-US" altLang="zh-TW" dirty="0" err="1">
                    <a:solidFill>
                      <a:srgbClr val="FF0000"/>
                    </a:solidFill>
                  </a:rPr>
                  <a:t>Doeblin</a:t>
                </a:r>
                <a:r>
                  <a:rPr lang="en-US" altLang="zh-TW" dirty="0">
                    <a:solidFill>
                      <a:srgbClr val="FF0000"/>
                    </a:solidFill>
                  </a:rPr>
                  <a:t> formula </a:t>
                </a:r>
                <a:r>
                  <a:rPr lang="en-US" altLang="zh-TW" dirty="0"/>
                  <a:t>in differential form</a:t>
                </a:r>
              </a:p>
              <a:p>
                <a:endParaRPr lang="en-US" altLang="zh-TW" dirty="0"/>
              </a:p>
              <a:p>
                <a:r>
                  <a:rPr lang="en-US" altLang="zh-TW" dirty="0"/>
                  <a:t>And the It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</m:acc>
                  </m:oMath>
                </a14:m>
                <a:r>
                  <a:rPr lang="en-US" altLang="zh-TW" dirty="0"/>
                  <a:t> -</a:t>
                </a:r>
                <a:r>
                  <a:rPr lang="en-US" altLang="zh-TW" dirty="0" err="1"/>
                  <a:t>Doeblin</a:t>
                </a:r>
                <a:r>
                  <a:rPr lang="en-US" altLang="zh-TW" dirty="0"/>
                  <a:t> formula in integral form</a:t>
                </a:r>
              </a:p>
              <a:p>
                <a:endParaRPr lang="en-US" altLang="zh-TW" dirty="0"/>
              </a:p>
              <a:p>
                <a:endParaRPr lang="en-US" altLang="zh-TW" dirty="0"/>
              </a:p>
              <a:p>
                <a:pPr marL="0" indent="0">
                  <a:buNone/>
                </a:pPr>
                <a:r>
                  <a:rPr lang="en-US" altLang="zh-TW" dirty="0"/>
                  <a:t>In the right side, the first term is an It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</m:acc>
                  </m:oMath>
                </a14:m>
                <a:r>
                  <a:rPr lang="en-US" altLang="zh-TW" dirty="0"/>
                  <a:t> integral</a:t>
                </a:r>
              </a:p>
              <a:p>
                <a:pPr marL="0" indent="0">
                  <a:buNone/>
                </a:pPr>
                <a:r>
                  <a:rPr lang="en-US" altLang="zh-TW" dirty="0"/>
                  <a:t>The second term is an ordinary integral with respect to the time variable</a:t>
                </a:r>
              </a:p>
              <a:p>
                <a:endParaRPr lang="en-US" altLang="zh-TW" dirty="0"/>
              </a:p>
              <a:p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05229D68-8F49-461B-BCFA-696892A5769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45228" y="275207"/>
                <a:ext cx="10501544" cy="5884000"/>
              </a:xfrm>
              <a:blipFill>
                <a:blip r:embed="rId2"/>
                <a:stretch>
                  <a:fillRect l="-1220" t="-1658" b="-228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圖片 4">
            <a:extLst>
              <a:ext uri="{FF2B5EF4-FFF2-40B4-BE49-F238E27FC236}">
                <a16:creationId xmlns:a16="http://schemas.microsoft.com/office/drawing/2014/main" id="{BC3B613A-2C19-4BAE-BAB2-0E7047C7FE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2218" y="1069426"/>
            <a:ext cx="6179820" cy="937260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D7FD3FB0-4CF7-49AE-B0B9-14C6380323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23989" y="3829792"/>
            <a:ext cx="7703820" cy="853440"/>
          </a:xfrm>
          <a:prstGeom prst="rect">
            <a:avLst/>
          </a:prstGeom>
        </p:spPr>
      </p:pic>
      <p:cxnSp>
        <p:nvCxnSpPr>
          <p:cNvPr id="11" name="直線單箭頭接點 10">
            <a:extLst>
              <a:ext uri="{FF2B5EF4-FFF2-40B4-BE49-F238E27FC236}">
                <a16:creationId xmlns:a16="http://schemas.microsoft.com/office/drawing/2014/main" id="{E02F9194-A9F3-47FF-A7C5-7AC730008606}"/>
              </a:ext>
            </a:extLst>
          </p:cNvPr>
          <p:cNvCxnSpPr/>
          <p:nvPr/>
        </p:nvCxnSpPr>
        <p:spPr>
          <a:xfrm>
            <a:off x="6711518" y="4447713"/>
            <a:ext cx="0" cy="39061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直線單箭頭接點 12">
            <a:extLst>
              <a:ext uri="{FF2B5EF4-FFF2-40B4-BE49-F238E27FC236}">
                <a16:creationId xmlns:a16="http://schemas.microsoft.com/office/drawing/2014/main" id="{AE3E63E9-4F48-407F-BCF1-71FED2C27CB3}"/>
              </a:ext>
            </a:extLst>
          </p:cNvPr>
          <p:cNvCxnSpPr/>
          <p:nvPr/>
        </p:nvCxnSpPr>
        <p:spPr>
          <a:xfrm>
            <a:off x="9055223" y="4447713"/>
            <a:ext cx="0" cy="90552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5387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標題 1">
                <a:extLst>
                  <a:ext uri="{FF2B5EF4-FFF2-40B4-BE49-F238E27FC236}">
                    <a16:creationId xmlns:a16="http://schemas.microsoft.com/office/drawing/2014/main" id="{F7F9371B-69C3-4D4E-9139-60B64DD894CE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altLang="zh-TW" sz="3400" dirty="0"/>
                  <a:t>Theorem 4.4.1(It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zh-TW" sz="3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TW" sz="34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</m:acc>
                  </m:oMath>
                </a14:m>
                <a:r>
                  <a:rPr lang="en-US" altLang="zh-TW" sz="3400" dirty="0"/>
                  <a:t> -</a:t>
                </a:r>
                <a:r>
                  <a:rPr lang="en-US" altLang="zh-TW" sz="3400" dirty="0" err="1"/>
                  <a:t>Doeblin</a:t>
                </a:r>
                <a:r>
                  <a:rPr lang="en-US" altLang="zh-TW" sz="3400" dirty="0"/>
                  <a:t> formula for Brownian motion)</a:t>
                </a:r>
                <a:endParaRPr lang="zh-TW" altLang="en-US" sz="3400" dirty="0"/>
              </a:p>
            </p:txBody>
          </p:sp>
        </mc:Choice>
        <mc:Fallback xmlns="">
          <p:sp>
            <p:nvSpPr>
              <p:cNvPr id="2" name="標題 1">
                <a:extLst>
                  <a:ext uri="{FF2B5EF4-FFF2-40B4-BE49-F238E27FC236}">
                    <a16:creationId xmlns:a16="http://schemas.microsoft.com/office/drawing/2014/main" id="{F7F9371B-69C3-4D4E-9139-60B64DD894C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62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E4DE689F-5CC2-42F5-9794-91A074EBEF0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TW" dirty="0"/>
                  <a:t>f(</a:t>
                </a:r>
                <a:r>
                  <a:rPr lang="en-US" altLang="zh-TW" dirty="0" err="1"/>
                  <a:t>t,x</a:t>
                </a:r>
                <a:r>
                  <a:rPr lang="en-US" altLang="zh-TW" dirty="0"/>
                  <a:t>) be a function for which the partial derivatives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TW" altLang="en-US" dirty="0">
                    <a:latin typeface="PMingLiU" panose="02020500000000000000" pitchFamily="18" charset="-120"/>
                    <a:ea typeface="PMingLiU" panose="02020500000000000000" pitchFamily="18" charset="-120"/>
                  </a:rPr>
                  <a:t>、</a:t>
                </a:r>
                <a:r>
                  <a:rPr lang="zh-TW" alt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d>
                      <m:dPr>
                        <m:ctrlP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zh-TW" altLang="en-US" b="0" i="1" dirty="0" smtClean="0">
                        <a:latin typeface="Cambria Math" panose="02040503050406030204" pitchFamily="18" charset="0"/>
                      </a:rPr>
                      <m:t>、</m:t>
                    </m:r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𝑥𝑥</m:t>
                        </m:r>
                      </m:sub>
                    </m:sSub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altLang="zh-TW" b="0" dirty="0"/>
                  <a:t> are defined and continuous,</a:t>
                </a:r>
                <a:r>
                  <a:rPr lang="en-US" altLang="zh-TW" dirty="0"/>
                  <a:t> and let W(t) be a Brownian motion.</a:t>
                </a:r>
              </a:p>
              <a:p>
                <a:pPr marL="0" indent="0">
                  <a:buNone/>
                </a:pPr>
                <a:r>
                  <a:rPr lang="en-US" altLang="zh-TW" b="0" dirty="0"/>
                  <a:t>  Then</a:t>
                </a:r>
                <a:r>
                  <a:rPr lang="en-US" altLang="zh-TW" dirty="0"/>
                  <a:t>, for every T&gt;=0</a:t>
                </a:r>
              </a:p>
              <a:p>
                <a:endParaRPr lang="en-US" altLang="zh-TW" b="0" dirty="0"/>
              </a:p>
              <a:p>
                <a:pPr marL="0" indent="0">
                  <a:buNone/>
                </a:pPr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E4DE689F-5CC2-42F5-9794-91A074EBEF0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217" t="-252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圖片 4">
            <a:extLst>
              <a:ext uri="{FF2B5EF4-FFF2-40B4-BE49-F238E27FC236}">
                <a16:creationId xmlns:a16="http://schemas.microsoft.com/office/drawing/2014/main" id="{18168F8E-531D-4D0B-BCE6-037B6910E3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01046" y="3754848"/>
            <a:ext cx="6865620" cy="1958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188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530B569-2DA7-4BCC-BADC-AAFFF3410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4483"/>
          </a:xfrm>
        </p:spPr>
        <p:txBody>
          <a:bodyPr>
            <a:normAutofit/>
          </a:bodyPr>
          <a:lstStyle/>
          <a:p>
            <a:r>
              <a:rPr lang="en-US" altLang="zh-TW" sz="3400" dirty="0"/>
              <a:t>Theorem 4.4.1(It</a:t>
            </a:r>
            <a:r>
              <a:rPr lang="zh-TW" altLang="en-US" sz="3400" dirty="0"/>
              <a:t>𝑜 ̂ </a:t>
            </a:r>
            <a:r>
              <a:rPr lang="en-US" altLang="zh-TW" sz="3400" dirty="0"/>
              <a:t>-</a:t>
            </a:r>
            <a:r>
              <a:rPr lang="en-US" altLang="zh-TW" sz="3400" dirty="0" err="1"/>
              <a:t>Doeblin</a:t>
            </a:r>
            <a:r>
              <a:rPr lang="en-US" altLang="zh-TW" sz="3400" dirty="0"/>
              <a:t> formula for Brownian motion)</a:t>
            </a:r>
            <a:endParaRPr lang="zh-TW" altLang="en-US" sz="3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93934B35-867F-45DF-92D4-A375728AA90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127464"/>
                <a:ext cx="10515600" cy="5730536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altLang="zh-TW" dirty="0"/>
                  <a:t>Proof:</a:t>
                </a:r>
              </a:p>
              <a:p>
                <a:pPr marL="0" indent="0">
                  <a:buNone/>
                </a:pPr>
                <a:r>
                  <a:rPr lang="en-US" altLang="zh-TW" dirty="0"/>
                  <a:t>We first show why holds when f(x)=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altLang="zh-TW" dirty="0"/>
              </a:p>
              <a:p>
                <a:pPr marL="0" indent="0">
                  <a:buNone/>
                </a:pPr>
                <a:r>
                  <a:rPr lang="en-US" altLang="zh-TW" dirty="0"/>
                  <a:t>In this case,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=1.</m:t>
                    </m:r>
                  </m:oMath>
                </a14:m>
                <a:endParaRPr lang="en-US" altLang="zh-TW" b="0" dirty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r>
                  <a:rPr lang="en-US" altLang="zh-TW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altLang="zh-TW" b="0" dirty="0"/>
                  <a:t> be numbers. </a:t>
                </a:r>
                <a:r>
                  <a:rPr lang="en-US" altLang="zh-TW" b="0" dirty="0">
                    <a:solidFill>
                      <a:srgbClr val="FF0000"/>
                    </a:solidFill>
                  </a:rPr>
                  <a:t>Taylor’s formula </a:t>
                </a:r>
                <a:r>
                  <a:rPr lang="en-US" altLang="zh-TW" b="0" dirty="0"/>
                  <a:t>implies</a:t>
                </a:r>
              </a:p>
              <a:p>
                <a:pPr marL="0" indent="0">
                  <a:buNone/>
                </a:pPr>
                <a:endParaRPr lang="en-US" altLang="zh-TW" b="0" dirty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r>
                  <a:rPr lang="en-US" altLang="zh-TW" dirty="0"/>
                  <a:t>Since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′′′</m:t>
                        </m:r>
                      </m:sup>
                    </m:sSup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US" altLang="zh-TW" b="0" dirty="0"/>
                  <a:t>and all higher </a:t>
                </a:r>
                <a:r>
                  <a:rPr lang="en-US" altLang="zh-TW" b="0" dirty="0" err="1"/>
                  <a:t>deriavtives</a:t>
                </a:r>
                <a:r>
                  <a:rPr lang="en-US" altLang="zh-TW" b="0" dirty="0"/>
                  <a:t> of f are zero, Taylor’s formula to second order is exact.</a:t>
                </a:r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93934B35-867F-45DF-92D4-A375728AA90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127464"/>
                <a:ext cx="10515600" cy="5730536"/>
              </a:xfrm>
              <a:blipFill>
                <a:blip r:embed="rId2"/>
                <a:stretch>
                  <a:fillRect l="-1217" t="-1809" b="-159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圖片 4">
            <a:extLst>
              <a:ext uri="{FF2B5EF4-FFF2-40B4-BE49-F238E27FC236}">
                <a16:creationId xmlns:a16="http://schemas.microsoft.com/office/drawing/2014/main" id="{E9992B89-260B-4C5A-8975-E070FE5181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5454" y="4144924"/>
            <a:ext cx="6789420" cy="784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146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CB1B2A0-2F69-479C-B23B-7D29EAF78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29678"/>
            <a:ext cx="10515600" cy="1117446"/>
          </a:xfrm>
        </p:spPr>
        <p:txBody>
          <a:bodyPr>
            <a:normAutofit/>
          </a:bodyPr>
          <a:lstStyle/>
          <a:p>
            <a:r>
              <a:rPr lang="en-US" altLang="zh-TW" sz="3400" dirty="0"/>
              <a:t>Theorem 4.4.1(It</a:t>
            </a:r>
            <a:r>
              <a:rPr lang="zh-TW" altLang="en-US" sz="3400" dirty="0"/>
              <a:t>𝑜 ̂ </a:t>
            </a:r>
            <a:r>
              <a:rPr lang="en-US" altLang="zh-TW" sz="3400" dirty="0"/>
              <a:t>-</a:t>
            </a:r>
            <a:r>
              <a:rPr lang="en-US" altLang="zh-TW" sz="3400" dirty="0" err="1"/>
              <a:t>Doeblin</a:t>
            </a:r>
            <a:r>
              <a:rPr lang="en-US" altLang="zh-TW" sz="3400" dirty="0"/>
              <a:t> formula for Brownian motion)</a:t>
            </a:r>
            <a:endParaRPr lang="zh-TW" altLang="en-US" sz="3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B4422D5D-30A7-456D-ADB5-340F896000F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043" y="679654"/>
                <a:ext cx="11975975" cy="6098197"/>
              </a:xfrm>
            </p:spPr>
            <p:txBody>
              <a:bodyPr>
                <a:normAutofit/>
              </a:bodyPr>
              <a:lstStyle/>
              <a:p>
                <a:r>
                  <a:rPr lang="en-US" altLang="zh-TW" dirty="0"/>
                  <a:t>Fix T&gt;0, and let </a:t>
                </a:r>
                <a:r>
                  <a:rPr lang="en-US" altLang="zh-TW" dirty="0">
                    <a:cs typeface="Arial" panose="020B0604020202020204" pitchFamily="34" charset="0"/>
                  </a:rPr>
                  <a:t>∏={t</a:t>
                </a:r>
                <a:r>
                  <a:rPr lang="en-US" altLang="zh-TW" baseline="-25000" dirty="0">
                    <a:cs typeface="Arial" panose="020B0604020202020204" pitchFamily="34" charset="0"/>
                  </a:rPr>
                  <a:t>0</a:t>
                </a:r>
                <a:r>
                  <a:rPr lang="en-US" altLang="zh-TW" dirty="0">
                    <a:cs typeface="Arial" panose="020B0604020202020204" pitchFamily="34" charset="0"/>
                  </a:rPr>
                  <a:t>, t</a:t>
                </a:r>
                <a:r>
                  <a:rPr lang="en-US" altLang="zh-TW" baseline="-25000" dirty="0">
                    <a:cs typeface="Arial" panose="020B0604020202020204" pitchFamily="34" charset="0"/>
                  </a:rPr>
                  <a:t>1</a:t>
                </a:r>
                <a:r>
                  <a:rPr lang="en-US" altLang="zh-TW" dirty="0">
                    <a:cs typeface="Arial" panose="020B0604020202020204" pitchFamily="34" charset="0"/>
                  </a:rPr>
                  <a:t>, …, </a:t>
                </a:r>
                <a:r>
                  <a:rPr lang="en-US" altLang="zh-TW" dirty="0" err="1">
                    <a:cs typeface="Arial" panose="020B0604020202020204" pitchFamily="34" charset="0"/>
                  </a:rPr>
                  <a:t>t</a:t>
                </a:r>
                <a:r>
                  <a:rPr lang="en-US" altLang="zh-TW" baseline="-25000" dirty="0" err="1">
                    <a:cs typeface="Arial" panose="020B0604020202020204" pitchFamily="34" charset="0"/>
                  </a:rPr>
                  <a:t>n</a:t>
                </a:r>
                <a:r>
                  <a:rPr lang="en-US" altLang="zh-TW" dirty="0">
                    <a:cs typeface="Arial" panose="020B0604020202020204" pitchFamily="34" charset="0"/>
                  </a:rPr>
                  <a:t>}  be a partition of [0,T]</a:t>
                </a:r>
              </a:p>
              <a:p>
                <a:pPr marL="0" indent="0">
                  <a:buNone/>
                </a:pPr>
                <a:r>
                  <a:rPr lang="en-US" altLang="zh-TW" dirty="0">
                    <a:cs typeface="Arial" panose="020B0604020202020204" pitchFamily="34" charset="0"/>
                  </a:rPr>
                  <a:t>  We are interested in the difference between f(W(0)) and f(W(T)).</a:t>
                </a:r>
              </a:p>
              <a:p>
                <a:pPr marL="0" indent="0">
                  <a:buNone/>
                </a:pPr>
                <a:endParaRPr lang="en-US" altLang="zh-TW" dirty="0"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altLang="zh-TW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d>
                      <m:d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𝑊</m:t>
                        </m:r>
                        <m:d>
                          <m:d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</m:d>
                      </m:e>
                    </m:d>
                    <m:r>
                      <a:rPr lang="en-US" altLang="zh-TW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d>
                      <m:d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𝑊</m:t>
                        </m:r>
                        <m:d>
                          <m:d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e>
                        </m:d>
                      </m:e>
                    </m:d>
                    <m:r>
                      <a:rPr lang="en-US" altLang="zh-TW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𝑗</m:t>
                        </m:r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=0</m:t>
                        </m:r>
                      </m:sub>
                      <m:sup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sup>
                      <m:e>
                        <m:sSup>
                          <m:sSup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𝑓</m:t>
                            </m:r>
                          </m:e>
                          <m:sup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𝑊</m:t>
                            </m:r>
                            <m:d>
                              <m:dPr>
                                <m:ctrlPr>
                                  <a:rPr lang="en-US" altLang="zh-TW" sz="2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𝑗</m:t>
                                    </m:r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+1</m:t>
                                    </m:r>
                                  </m:sub>
                                </m:sSub>
                              </m:e>
                            </m:d>
                          </m:e>
                        </m:d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[</m:t>
                        </m:r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𝑊</m:t>
                        </m:r>
                        <m:d>
                          <m:d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sz="2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𝑗</m:t>
                                </m:r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+1</m:t>
                                </m:r>
                              </m:sub>
                            </m:sSub>
                          </m:e>
                        </m:d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𝑊</m:t>
                        </m:r>
                        <m:d>
                          <m:d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sz="2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𝑗</m:t>
                                </m:r>
                              </m:sub>
                            </m:sSub>
                          </m:e>
                        </m:d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]</m:t>
                        </m:r>
                      </m:e>
                    </m:nary>
                  </m:oMath>
                </a14:m>
                <a:r>
                  <a:rPr lang="en-US" altLang="zh-TW" sz="2000" dirty="0">
                    <a:cs typeface="Arial" panose="020B0604020202020204" pitchFamily="34" charset="0"/>
                  </a:rPr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nary>
                      <m:naryPr>
                        <m:chr m:val="∑"/>
                        <m:ctrlPr>
                          <a:rPr lang="en-US" altLang="zh-TW" sz="2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𝑗</m:t>
                        </m:r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=0</m:t>
                        </m:r>
                      </m:sub>
                      <m:sup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sup>
                      <m:e>
                        <m:sSup>
                          <m:sSupPr>
                            <m:ctrlPr>
                              <a:rPr lang="en-US" altLang="zh-TW" sz="200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altLang="zh-TW" sz="2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𝑓</m:t>
                            </m:r>
                          </m:e>
                          <m:sup>
                            <m:r>
                              <a:rPr lang="en-US" altLang="zh-TW" sz="2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′′</m:t>
                            </m:r>
                          </m:sup>
                        </m:sSup>
                        <m:d>
                          <m:dPr>
                            <m:ctrlPr>
                              <a:rPr lang="en-US" altLang="zh-TW" sz="2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en-US" altLang="zh-TW" sz="2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𝑊</m:t>
                            </m:r>
                            <m:d>
                              <m:dPr>
                                <m:ctrlPr>
                                  <a:rPr lang="en-US" altLang="zh-TW" sz="2000" b="0" i="1" dirty="0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TW" sz="2000" b="0" i="1" dirty="0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000" b="0" i="1" dirty="0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altLang="zh-TW" sz="2000" b="0" i="1" dirty="0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𝑗</m:t>
                                    </m:r>
                                    <m:r>
                                      <a:rPr lang="en-US" altLang="zh-TW" sz="2000" b="0" i="1" dirty="0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+1</m:t>
                                    </m:r>
                                  </m:sub>
                                </m:sSub>
                              </m:e>
                            </m:d>
                          </m:e>
                        </m:d>
                        <m:sSup>
                          <m:sSupPr>
                            <m:ctrlPr>
                              <a:rPr lang="en-US" altLang="zh-TW" sz="2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altLang="zh-TW" sz="2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[</m:t>
                            </m:r>
                            <m:r>
                              <a:rPr lang="en-US" altLang="zh-TW" sz="2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𝑊</m:t>
                            </m:r>
                            <m:d>
                              <m:dPr>
                                <m:ctrlPr>
                                  <a:rPr lang="en-US" altLang="zh-TW" sz="2000" b="0" i="1" dirty="0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TW" sz="2000" b="0" i="1" dirty="0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000" b="0" i="1" dirty="0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altLang="zh-TW" sz="2000" b="0" i="1" dirty="0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𝑗</m:t>
                                    </m:r>
                                    <m:r>
                                      <a:rPr lang="en-US" altLang="zh-TW" sz="2000" b="0" i="1" dirty="0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+1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altLang="zh-TW" sz="2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en-US" altLang="zh-TW" sz="2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𝑊</m:t>
                            </m:r>
                            <m:d>
                              <m:dPr>
                                <m:ctrlPr>
                                  <a:rPr lang="en-US" altLang="zh-TW" sz="2000" b="0" i="1" dirty="0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TW" sz="2000" b="0" i="1" dirty="0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000" b="0" i="1" dirty="0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altLang="zh-TW" sz="2000" b="0" i="1" dirty="0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altLang="zh-TW" sz="2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]</m:t>
                            </m:r>
                          </m:e>
                          <m:sup>
                            <m:r>
                              <a:rPr lang="en-US" altLang="zh-TW" sz="2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endParaRPr lang="en-US" altLang="zh-TW" sz="2000" dirty="0"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US" altLang="zh-TW" dirty="0"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US" altLang="zh-TW" dirty="0"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altLang="zh-TW" dirty="0">
                    <a:cs typeface="Arial" panose="020B0604020202020204" pitchFamily="34" charset="0"/>
                  </a:rPr>
                  <a:t>For general function f(x) , we would have also gotten a sum of terms containing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[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𝑊</m:t>
                        </m:r>
                        <m:d>
                          <m:d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b="0" i="1" smtClean="0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sub>
                            </m:sSub>
                          </m:e>
                        </m:d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  <m:d>
                          <m:d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</m:e>
                        </m:d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e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altLang="zh-TW" dirty="0"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buNone/>
                </a:pPr>
                <a:endParaRPr lang="en-US" altLang="zh-TW" dirty="0"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US" altLang="zh-TW" dirty="0"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US" altLang="zh-TW" dirty="0"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US" altLang="zh-TW" dirty="0"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B4422D5D-30A7-456D-ADB5-340F896000F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043" y="679654"/>
                <a:ext cx="11975975" cy="6098197"/>
              </a:xfrm>
              <a:blipFill>
                <a:blip r:embed="rId3"/>
                <a:stretch>
                  <a:fillRect l="-1018" t="-159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圖片 4">
            <a:extLst>
              <a:ext uri="{FF2B5EF4-FFF2-40B4-BE49-F238E27FC236}">
                <a16:creationId xmlns:a16="http://schemas.microsoft.com/office/drawing/2014/main" id="{0FD0ED81-6DE2-87AF-3660-A5CD57C100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6024" y="5087755"/>
            <a:ext cx="11975976" cy="1210101"/>
          </a:xfrm>
          <a:prstGeom prst="rect">
            <a:avLst/>
          </a:prstGeom>
        </p:spPr>
      </p:pic>
      <p:sp>
        <p:nvSpPr>
          <p:cNvPr id="6" name="文字方塊 5">
            <a:extLst>
              <a:ext uri="{FF2B5EF4-FFF2-40B4-BE49-F238E27FC236}">
                <a16:creationId xmlns:a16="http://schemas.microsoft.com/office/drawing/2014/main" id="{33842BB6-1A02-D984-EAB8-F38982A269A8}"/>
              </a:ext>
            </a:extLst>
          </p:cNvPr>
          <p:cNvSpPr txBox="1"/>
          <p:nvPr/>
        </p:nvSpPr>
        <p:spPr>
          <a:xfrm>
            <a:off x="7066624" y="4423094"/>
            <a:ext cx="5160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Since quadratic variation of Brownian motion is finite</a:t>
            </a:r>
            <a:endParaRPr lang="zh-TW" altLang="en-US" dirty="0">
              <a:solidFill>
                <a:srgbClr val="FF0000"/>
              </a:solidFill>
            </a:endParaRPr>
          </a:p>
        </p:txBody>
      </p:sp>
      <p:cxnSp>
        <p:nvCxnSpPr>
          <p:cNvPr id="8" name="直線單箭頭接點 7">
            <a:extLst>
              <a:ext uri="{FF2B5EF4-FFF2-40B4-BE49-F238E27FC236}">
                <a16:creationId xmlns:a16="http://schemas.microsoft.com/office/drawing/2014/main" id="{4E720006-D854-EAEF-95EF-20669B51E758}"/>
              </a:ext>
            </a:extLst>
          </p:cNvPr>
          <p:cNvCxnSpPr/>
          <p:nvPr/>
        </p:nvCxnSpPr>
        <p:spPr>
          <a:xfrm>
            <a:off x="9286043" y="4776186"/>
            <a:ext cx="0" cy="39949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1826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4217F60-2EEA-4C30-9BEB-1FA0B139B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49" y="273050"/>
            <a:ext cx="12366985" cy="6394450"/>
          </a:xfrm>
        </p:spPr>
        <p:txBody>
          <a:bodyPr/>
          <a:lstStyle/>
          <a:p>
            <a:pPr marL="0" indent="0">
              <a:buNone/>
            </a:pPr>
            <a:endParaRPr lang="en-US" altLang="zh-TW" sz="2400" dirty="0"/>
          </a:p>
          <a:p>
            <a:pPr marL="0" indent="0">
              <a:buNone/>
            </a:pPr>
            <a:r>
              <a:rPr lang="en-US" altLang="zh-TW" sz="2400" dirty="0"/>
              <a:t>If we take a function f(</a:t>
            </a:r>
            <a:r>
              <a:rPr lang="en-US" altLang="zh-TW" sz="2400" dirty="0" err="1"/>
              <a:t>t,x</a:t>
            </a:r>
            <a:r>
              <a:rPr lang="en-US" altLang="zh-TW" sz="2400" dirty="0"/>
              <a:t>) of both the time variable t and the variable x, then </a:t>
            </a:r>
            <a:r>
              <a:rPr lang="en-US" altLang="zh-TW" sz="2400" dirty="0">
                <a:solidFill>
                  <a:srgbClr val="FF0000"/>
                </a:solidFill>
              </a:rPr>
              <a:t>Taylor’s Theorem</a:t>
            </a:r>
            <a:r>
              <a:rPr lang="en-US" altLang="zh-TW" sz="2400" dirty="0"/>
              <a:t> says that</a:t>
            </a:r>
          </a:p>
          <a:p>
            <a:pPr marL="0" indent="0">
              <a:buNone/>
            </a:pPr>
            <a:endParaRPr lang="en-US" altLang="zh-TW" sz="2400" dirty="0"/>
          </a:p>
          <a:p>
            <a:pPr marL="0" indent="0">
              <a:buNone/>
            </a:pPr>
            <a:endParaRPr lang="zh-TW" alt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文字方塊 1">
                <a:extLst>
                  <a:ext uri="{FF2B5EF4-FFF2-40B4-BE49-F238E27FC236}">
                    <a16:creationId xmlns:a16="http://schemas.microsoft.com/office/drawing/2014/main" id="{EE47C667-F9FE-4A17-812A-E51B67BF19B9}"/>
                  </a:ext>
                </a:extLst>
              </p:cNvPr>
              <p:cNvSpPr txBox="1"/>
              <p:nvPr/>
            </p:nvSpPr>
            <p:spPr>
              <a:xfrm>
                <a:off x="612105" y="2148395"/>
                <a:ext cx="11333272" cy="1862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400" dirty="0"/>
                  <a:t>f(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)−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𝑥𝑥</m:t>
                        </m:r>
                      </m:sub>
                    </m:sSub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  <m:sSup>
                      <m:sSup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TW" sz="2400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en-US" altLang="zh-TW" sz="24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altLang="zh-TW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altLang="zh-TW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TW" sz="2400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𝑡𝑥</m:t>
                        </m:r>
                      </m:sub>
                    </m:sSub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𝑡𝑡</m:t>
                        </m:r>
                      </m:sub>
                    </m:sSub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  <m:sSup>
                      <m:sSup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24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TW" sz="2400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en-US" altLang="zh-TW" sz="24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altLang="zh-TW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altLang="zh-TW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24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TW" sz="2400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𝑖𝑔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𝑒𝑟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𝑜𝑟𝑑𝑒𝑟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𝑡𝑒𝑟𝑚𝑠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altLang="zh-TW" sz="2400" b="0" dirty="0"/>
              </a:p>
              <a:p>
                <a:endParaRPr lang="zh-TW" altLang="en-US" sz="2400" dirty="0"/>
              </a:p>
            </p:txBody>
          </p:sp>
        </mc:Choice>
        <mc:Fallback>
          <p:sp>
            <p:nvSpPr>
              <p:cNvPr id="2" name="文字方塊 1">
                <a:extLst>
                  <a:ext uri="{FF2B5EF4-FFF2-40B4-BE49-F238E27FC236}">
                    <a16:creationId xmlns:a16="http://schemas.microsoft.com/office/drawing/2014/main" id="{EE47C667-F9FE-4A17-812A-E51B67BF19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105" y="2148395"/>
                <a:ext cx="11333272" cy="1862689"/>
              </a:xfrm>
              <a:prstGeom prst="rect">
                <a:avLst/>
              </a:prstGeom>
              <a:blipFill>
                <a:blip r:embed="rId2"/>
                <a:stretch>
                  <a:fillRect l="-806" t="-98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3726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A67A248F-AE3D-49FC-9C6F-6029BB7684D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428017"/>
                <a:ext cx="10515600" cy="5748946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altLang="zh-TW" dirty="0"/>
                  <a:t>We replace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zh-TW" altLang="en-US" dirty="0"/>
                  <a:t> </a:t>
                </a:r>
                <a:r>
                  <a:rPr lang="en-US" altLang="zh-TW" dirty="0"/>
                  <a:t>by W(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), 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𝑟𝑒𝑝𝑙𝑎𝑐𝑒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𝑊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𝑠𝑢𝑚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en-US" altLang="zh-TW" b="0" dirty="0"/>
              </a:p>
              <a:p>
                <a:pPr marL="0" indent="0">
                  <a:buNone/>
                </a:pPr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A67A248F-AE3D-49FC-9C6F-6029BB7684D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428017"/>
                <a:ext cx="10515600" cy="5748946"/>
              </a:xfrm>
              <a:blipFill>
                <a:blip r:embed="rId2"/>
                <a:stretch>
                  <a:fillRect l="-1217" t="-106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圖片 4">
            <a:extLst>
              <a:ext uri="{FF2B5EF4-FFF2-40B4-BE49-F238E27FC236}">
                <a16:creationId xmlns:a16="http://schemas.microsoft.com/office/drawing/2014/main" id="{59F7F317-55D0-44E5-8959-96D3A1C17E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1470659"/>
            <a:ext cx="8766810" cy="5027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125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A6AD4675-DCA1-417A-A929-AAA7DEDDB61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20512" y="150829"/>
                <a:ext cx="11491274" cy="6532775"/>
              </a:xfrm>
            </p:spPr>
            <p:txBody>
              <a:bodyPr>
                <a:normAutofit/>
              </a:bodyPr>
              <a:lstStyle/>
              <a:p>
                <a:r>
                  <a:rPr lang="en-US" altLang="zh-TW" dirty="0"/>
                  <a:t>As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 smtClean="0">
                            <a:latin typeface="Cambria Math" panose="02040503050406030204" pitchFamily="18" charset="0"/>
                          </a:rPr>
                          <m:t>𝛱</m:t>
                        </m:r>
                      </m:e>
                    </m:d>
                  </m:oMath>
                </a14:m>
                <a:r>
                  <a:rPr lang="en-US" altLang="zh-TW" dirty="0">
                    <a:cs typeface="Arial" panose="020B0604020202020204" pitchFamily="34" charset="0"/>
                  </a:rPr>
                  <a:t>→0</a:t>
                </a:r>
              </a:p>
              <a:p>
                <a:r>
                  <a:rPr lang="en-US" altLang="zh-TW" dirty="0"/>
                  <a:t>The first term of the right hand side:</a:t>
                </a:r>
              </a:p>
              <a:p>
                <a:endParaRPr lang="en-US" altLang="zh-TW" dirty="0"/>
              </a:p>
              <a:p>
                <a:endParaRPr lang="en-US" altLang="zh-TW" dirty="0"/>
              </a:p>
              <a:p>
                <a:endParaRPr lang="en-US" altLang="zh-TW" dirty="0"/>
              </a:p>
              <a:p>
                <a:r>
                  <a:rPr lang="en-US" altLang="zh-TW" dirty="0"/>
                  <a:t>The second term of the right hand side:</a:t>
                </a:r>
              </a:p>
              <a:p>
                <a:endParaRPr lang="en-US" altLang="zh-TW" dirty="0"/>
              </a:p>
              <a:p>
                <a:endParaRPr lang="en-US" altLang="zh-TW" dirty="0"/>
              </a:p>
              <a:p>
                <a:r>
                  <a:rPr lang="en-US" altLang="zh-TW" dirty="0"/>
                  <a:t>The third term of the right hand side:</a:t>
                </a:r>
              </a:p>
              <a:p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/>
              </a:p>
              <a:p>
                <a:r>
                  <a:rPr lang="en-US" altLang="zh-TW" dirty="0"/>
                  <a:t>We replace </a:t>
                </a:r>
                <a:r>
                  <a:rPr lang="en-US" altLang="zh-TW" dirty="0">
                    <a:cs typeface="Arial" panose="020B0604020202020204" pitchFamily="34" charset="0"/>
                  </a:rPr>
                  <a:t>(W(t</a:t>
                </a:r>
                <a:r>
                  <a:rPr lang="en-US" altLang="zh-TW" baseline="-25000" dirty="0">
                    <a:cs typeface="Arial" panose="020B0604020202020204" pitchFamily="34" charset="0"/>
                  </a:rPr>
                  <a:t>j+1</a:t>
                </a:r>
                <a:r>
                  <a:rPr lang="en-US" altLang="zh-TW" dirty="0">
                    <a:cs typeface="Arial" panose="020B0604020202020204" pitchFamily="34" charset="0"/>
                  </a:rPr>
                  <a:t>)-W(</a:t>
                </a:r>
                <a:r>
                  <a:rPr lang="en-US" altLang="zh-TW" dirty="0" err="1">
                    <a:cs typeface="Arial" panose="020B0604020202020204" pitchFamily="34" charset="0"/>
                  </a:rPr>
                  <a:t>t</a:t>
                </a:r>
                <a:r>
                  <a:rPr lang="en-US" altLang="zh-TW" baseline="-25000" dirty="0" err="1">
                    <a:cs typeface="Arial" panose="020B0604020202020204" pitchFamily="34" charset="0"/>
                  </a:rPr>
                  <a:t>j</a:t>
                </a:r>
                <a:r>
                  <a:rPr lang="en-US" altLang="zh-TW" dirty="0">
                    <a:cs typeface="Arial" panose="020B0604020202020204" pitchFamily="34" charset="0"/>
                  </a:rPr>
                  <a:t>))</a:t>
                </a:r>
                <a:r>
                  <a:rPr lang="en-US" altLang="zh-TW" baseline="30000" dirty="0">
                    <a:cs typeface="Arial" panose="020B0604020202020204" pitchFamily="34" charset="0"/>
                  </a:rPr>
                  <a:t>2</a:t>
                </a:r>
                <a:r>
                  <a:rPr lang="en-US" altLang="zh-TW" dirty="0">
                    <a:cs typeface="Arial" panose="020B0604020202020204" pitchFamily="34" charset="0"/>
                  </a:rPr>
                  <a:t> by t</a:t>
                </a:r>
                <a:r>
                  <a:rPr lang="en-US" altLang="zh-TW" baseline="-25000" dirty="0">
                    <a:cs typeface="Arial" panose="020B0604020202020204" pitchFamily="34" charset="0"/>
                  </a:rPr>
                  <a:t>j+1</a:t>
                </a:r>
                <a:r>
                  <a:rPr lang="en-US" altLang="zh-TW" dirty="0">
                    <a:cs typeface="Arial" panose="020B0604020202020204" pitchFamily="34" charset="0"/>
                  </a:rPr>
                  <a:t>-t</a:t>
                </a:r>
                <a:r>
                  <a:rPr lang="en-US" altLang="zh-TW" baseline="-25000" dirty="0">
                    <a:cs typeface="Arial" panose="020B0604020202020204" pitchFamily="34" charset="0"/>
                  </a:rPr>
                  <a:t>j            (its not an exact substitution, but when we sum the terms this substitution gives the correct limit as ||∏||→0)</a:t>
                </a:r>
              </a:p>
              <a:p>
                <a:endParaRPr lang="zh-TW" altLang="en-US" dirty="0"/>
              </a:p>
            </p:txBody>
          </p:sp>
        </mc:Choice>
        <mc:Fallback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A6AD4675-DCA1-417A-A929-AAA7DEDDB61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0512" y="150829"/>
                <a:ext cx="11491274" cy="6532775"/>
              </a:xfrm>
              <a:blipFill>
                <a:blip r:embed="rId2"/>
                <a:stretch>
                  <a:fillRect l="-955" t="-1587" b="-9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圖片 3">
            <a:extLst>
              <a:ext uri="{FF2B5EF4-FFF2-40B4-BE49-F238E27FC236}">
                <a16:creationId xmlns:a16="http://schemas.microsoft.com/office/drawing/2014/main" id="{DAAF2E78-8905-4DBF-9774-2CABEB561E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756" y="1252964"/>
            <a:ext cx="6478524" cy="1014984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3ACE112D-373D-46ED-B9FE-C97A51411D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756" y="3067050"/>
            <a:ext cx="2973324" cy="723900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564AE5A7-59FD-46AD-B8EB-23F314C5B4F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1756" y="4817584"/>
            <a:ext cx="1984248" cy="691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86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1030</TotalTime>
  <Words>1539</Words>
  <Application>Microsoft Office PowerPoint</Application>
  <PresentationFormat>寬螢幕</PresentationFormat>
  <Paragraphs>153</Paragraphs>
  <Slides>25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25</vt:i4>
      </vt:variant>
    </vt:vector>
  </HeadingPairs>
  <TitlesOfParts>
    <vt:vector size="32" baseType="lpstr">
      <vt:lpstr>新細明體</vt:lpstr>
      <vt:lpstr>Arial</vt:lpstr>
      <vt:lpstr>Calibri</vt:lpstr>
      <vt:lpstr>Calibri Light</vt:lpstr>
      <vt:lpstr>Cambria Math</vt:lpstr>
      <vt:lpstr>Office 佈景主題</vt:lpstr>
      <vt:lpstr>方程式</vt:lpstr>
      <vt:lpstr> 4.4 Ito ̂ -Doeblin Formula</vt:lpstr>
      <vt:lpstr>4.4.1 Formula for Brownian Motion</vt:lpstr>
      <vt:lpstr>PowerPoint 簡報</vt:lpstr>
      <vt:lpstr>Theorem 4.4.1(Ito ̂ -Doeblin formula for Brownian motion)</vt:lpstr>
      <vt:lpstr>Theorem 4.4.1(It𝑜 ̂ -Doeblin formula for Brownian motion)</vt:lpstr>
      <vt:lpstr>Theorem 4.4.1(It𝑜 ̂ -Doeblin formula for Brownian motion)</vt:lpstr>
      <vt:lpstr>PowerPoint 簡報</vt:lpstr>
      <vt:lpstr>PowerPoint 簡報</vt:lpstr>
      <vt:lpstr>PowerPoint 簡報</vt:lpstr>
      <vt:lpstr>PowerPoint 簡報</vt:lpstr>
      <vt:lpstr>PowerPoint 簡報</vt:lpstr>
      <vt:lpstr>                              Remark 4.4.2</vt:lpstr>
      <vt:lpstr>PowerPoint 簡報</vt:lpstr>
      <vt:lpstr>PowerPoint 簡報</vt:lpstr>
      <vt:lpstr>PowerPoint 簡報</vt:lpstr>
      <vt:lpstr>4.4.2 Formula for Itô Processes</vt:lpstr>
      <vt:lpstr>Definition 4.4.3</vt:lpstr>
      <vt:lpstr>                            Lemma 4.4.4</vt:lpstr>
      <vt:lpstr>                       Proof of Lemma 4.4.4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4.4 Ito ̂ -Doeblin Formula</dc:title>
  <dc:creator>游昀健</dc:creator>
  <cp:lastModifiedBy>游昀健</cp:lastModifiedBy>
  <cp:revision>29</cp:revision>
  <dcterms:created xsi:type="dcterms:W3CDTF">2022-03-21T07:30:35Z</dcterms:created>
  <dcterms:modified xsi:type="dcterms:W3CDTF">2022-05-03T10:01:15Z</dcterms:modified>
</cp:coreProperties>
</file>