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1A68E4-EE80-87A2-1AE6-33DB5E6C1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928D89-66A7-805A-B89D-52FF15DF6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A5D56E-3CE3-B2ED-9BAE-2097DA6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ABC4CB-E46A-829E-2DB8-B225DD5D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90B04C-3B42-5A34-3C33-B4221E2A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79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741E75-61E6-8ABF-2F9B-F1FCCE8F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57BB18-A89F-B5AD-9C82-EC84D93DF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B95253-887A-01C4-7CCC-31CC701A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B135E4-E1F2-A23C-B268-E0CB5015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41B2ED-2180-59B2-16D4-29D16CC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2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DD6211B-8634-6246-EDB4-40B30541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5929A1-7225-FDC7-AF5A-FECA03167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4510D5-D931-330D-11F1-22F6373C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593571-D786-4C39-0149-271EF8FC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B79DE6-0138-08EF-8BA5-D3DC8A84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7345E-0D5F-0CC5-308F-4FE7BD1F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B5E420-E220-01B3-B821-3F3477F0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4F46C5-D0AD-3275-ACA8-E2AABB0A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91659C-C979-209A-9C7F-88A6FB39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2B1B4A-0F1B-F609-6C0A-62594ED1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51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332B22-6CB8-D46A-243D-7BAF59AA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29E53A-49C7-F446-89AD-9314FE60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5FB267-8C05-BB17-D120-C00BB88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84F587-90E4-C43D-9621-8176018E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5A100-8762-5F4C-B4B2-8EB99CD2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23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DBB1D9-C148-56AB-DFE1-D0CE899E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66967-E011-6779-4B1C-06EC4F00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63B579-E17F-FA2C-15BF-57C2A6CE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632833-4C59-B4D0-3F48-DCF815C3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DF7702-A84B-A3B6-9E4A-FE6A47D5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C00AD3-AA7E-F582-C849-A1E7AD2B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77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73882-A36A-A6C4-AE2E-5696E266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DFED71-6B9B-58FC-0981-00BA946B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11914DA-DD93-A394-2F1E-D008162A8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E289A6-D614-BF6F-E242-05969FB23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DC0BE8-5A6F-9C62-ABBA-8CC93392B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72C77E-1CCC-4B88-50D4-31F85641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829067-0262-D370-30FE-95747247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9F7FE08-8218-9679-8F17-02102070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2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449DC-F3D1-654A-951A-F529D3D7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1169FA-E663-C20A-EF7F-8441279B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08D643-525F-7592-0848-F6424827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6B9B26-DF73-9757-1E2F-776CB6A2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5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51FCCF8-1673-5E47-7FBC-03B0E2CB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815E09-6D96-578C-0BD0-7ECEBF96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705070-D984-4887-703A-1ED61F44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B81221-37B7-57BB-FC5C-D1D82CED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FFD3C3-2372-8824-8581-025FE520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6403C4-5EAE-44AE-55CF-480EADD35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24F349-804B-E0A7-4BD1-0D17CB96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48725B-7891-A74E-BE27-40728553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0E9F11-4FCD-7DE5-3DB6-A5102F4A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1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41E73-7352-38C9-B9C9-5072F3CD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76542BB-8930-C1E3-478B-E5248656F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D37B70-0C59-9AE7-CDA0-3A15F0B89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CA7971-E428-4B80-993F-BEBF459E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F4843E-F21B-990A-959D-C999E97C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01B5C9-9E72-C738-8FB9-8E2852C4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4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B873232-8202-0E45-D5F3-DD75FE19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84D774-7A1C-52D8-640C-A14CC6D7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27A893-E6DB-F8CC-76AE-C321734D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F66F-BC68-456C-8377-30B1B97B68ED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FBEA37-2A55-A8CD-DEB2-F033C1903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FED160-EE53-1EAA-504F-8F092EBC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E5D4-179E-4063-8AFE-F520E9036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6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EDC12-25BC-4897-FF24-D9EEA0515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Calibrating Cat bonds for Mexican earthquakes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1A46A6-D85B-DBE8-F440-356B28C53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Wolfgang Karl </a:t>
            </a:r>
            <a:r>
              <a:rPr lang="en-US" altLang="zh-TW" dirty="0" err="1"/>
              <a:t>Hardle,Brenda</a:t>
            </a:r>
            <a:r>
              <a:rPr lang="en-US" altLang="zh-TW" dirty="0"/>
              <a:t> Lopez Cabrera</a:t>
            </a:r>
          </a:p>
        </p:txBody>
      </p:sp>
    </p:spTree>
    <p:extLst>
      <p:ext uri="{BB962C8B-B14F-4D97-AF65-F5344CB8AC3E}">
        <p14:creationId xmlns:p14="http://schemas.microsoft.com/office/powerpoint/2010/main" val="25754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A9A2852-45F4-4639-71B2-0B103860F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753" y="376518"/>
                <a:ext cx="11604812" cy="626632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Assuming a perfect financial market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the calibration of the parametric CAT bond is based on the estimation of the intensity rate that describes the flow process of events, computed from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actuarial viewpoint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(which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balances the premiums and the expected losses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), from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capital markets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(where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cost of capital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is the key), and from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historical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).</a:t>
                </a:r>
                <a:endParaRPr lang="en-US" altLang="zh-TW" sz="1800" b="0" i="0" u="none" strike="noStrike" baseline="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Let </a:t>
                </a:r>
                <a:r>
                  <a:rPr lang="en-US" altLang="zh-TW" sz="1800" b="0" i="1" u="none" strike="noStrike" baseline="0" dirty="0" err="1">
                    <a:latin typeface="Palatino-Italic"/>
                  </a:rPr>
                  <a:t>Nt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be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arrival process of earthquakes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in the interval (0,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] defined as: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marL="0" indent="0" algn="l">
                  <a:buNone/>
                </a:pPr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where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Tn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describe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occurrence time of the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n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 earthquake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 Since earthquakes can strike at any time during the year with the same probability,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traditional approach in seismology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is to model earthquake recurrence as a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random process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X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characterized by the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loss of memory property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P(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X </a:t>
                </a:r>
                <a:r>
                  <a:rPr lang="en-US" altLang="zh-TW" sz="1800" b="0" i="1" u="none" strike="noStrike" baseline="0" dirty="0">
                    <a:latin typeface="RMTMI"/>
                  </a:rPr>
                  <a:t>&gt;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x </a:t>
                </a:r>
                <a:r>
                  <a:rPr lang="en-US" altLang="zh-TW" sz="1800" b="0" i="0" u="none" strike="noStrike" baseline="0" dirty="0">
                    <a:latin typeface="MTSY"/>
                  </a:rPr>
                  <a:t>+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y </a:t>
                </a:r>
                <a:r>
                  <a:rPr lang="en-US" altLang="zh-TW" sz="1800" b="0" i="0" u="none" strike="noStrike" baseline="0" dirty="0">
                    <a:latin typeface="MTSY"/>
                  </a:rPr>
                  <a:t>|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X </a:t>
                </a:r>
                <a:r>
                  <a:rPr lang="en-US" altLang="zh-TW" sz="1800" b="0" i="1" u="none" strike="noStrike" baseline="0" dirty="0">
                    <a:latin typeface="RMTMI"/>
                  </a:rPr>
                  <a:t>&gt;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y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P(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X </a:t>
                </a:r>
                <a:r>
                  <a:rPr lang="en-US" altLang="zh-TW" sz="1800" b="0" i="1" u="none" strike="noStrike" baseline="0" dirty="0">
                    <a:latin typeface="RMTMI"/>
                  </a:rPr>
                  <a:t>&gt;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x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Nevertheless it is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possible to predict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on average, how many events will occur and how severe they will be.</a:t>
                </a:r>
                <a:endParaRPr lang="en-US" altLang="zh-TW" sz="1800" dirty="0">
                  <a:latin typeface="Palatino-Roman"/>
                </a:endParaRPr>
              </a:p>
              <a:p>
                <a:pPr marL="0" indent="0" algn="l">
                  <a:buNone/>
                </a:pPr>
                <a:r>
                  <a:rPr lang="en-US" altLang="zh-TW" sz="1800" b="0" i="0" u="none" strike="noStrike" baseline="0" dirty="0">
                    <a:latin typeface="Palatino-Roman"/>
                  </a:rPr>
                  <a:t>    Therefore, the arrival process of earthquakes </a:t>
                </a:r>
                <a:r>
                  <a:rPr lang="en-US" altLang="zh-TW" sz="1800" b="0" i="1" u="none" strike="noStrike" baseline="0" dirty="0" err="1">
                    <a:solidFill>
                      <a:srgbClr val="FF0000"/>
                    </a:solidFill>
                    <a:latin typeface="Palatino-Italic"/>
                  </a:rPr>
                  <a:t>Nt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can be modeled by a Homogeneous Poisson Process (HPP)</a:t>
                </a:r>
              </a:p>
              <a:p>
                <a:pPr marL="0" indent="0" algn="l">
                  <a:buNone/>
                </a:pPr>
                <a:r>
                  <a:rPr lang="en-US" altLang="zh-TW" sz="1800" b="0" i="0" u="none" strike="noStrike" baseline="0" dirty="0">
                    <a:latin typeface="Palatino-Roman"/>
                  </a:rPr>
                  <a:t>    with exponentially distributed intensity rate </a:t>
                </a:r>
                <a:r>
                  <a:rPr lang="en-US" altLang="zh-TW" sz="1800" b="0" i="1" u="none" strike="noStrike" baseline="0" dirty="0">
                    <a:latin typeface="RMTMI"/>
                  </a:rPr>
                  <a:t>λ &gt;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A9A2852-45F4-4639-71B2-0B103860F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753" y="376518"/>
                <a:ext cx="11604812" cy="6266329"/>
              </a:xfrm>
              <a:blipFill>
                <a:blip r:embed="rId2"/>
                <a:stretch>
                  <a:fillRect l="-368" t="-9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F5502C87-AC3E-7C22-1C59-F7446E230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39" y="2219605"/>
            <a:ext cx="24288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1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6FEB6D-BEFC-74B8-82F3-7AD19DA40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86871"/>
                <a:ext cx="11183471" cy="5890092"/>
              </a:xfrm>
            </p:spPr>
            <p:txBody>
              <a:bodyPr/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Hence,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probability of occurrence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of an earthquake is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with waiting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MTSY"/>
                  </a:rPr>
                  <a:t>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. The occurrence of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first trigger event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can be define as the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stopping time </a:t>
                </a:r>
                <a:r>
                  <a:rPr lang="en-US" altLang="zh-TW" sz="1800" b="0" i="1" u="none" strike="noStrike" baseline="0" dirty="0">
                    <a:latin typeface="RMTMI"/>
                  </a:rPr>
                  <a:t>τ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min</a:t>
                </a:r>
                <a:r>
                  <a:rPr lang="en-US" altLang="zh-TW" sz="1800" b="0" i="0" u="none" strike="noStrike" baseline="0" dirty="0">
                    <a:latin typeface="MTSY"/>
                  </a:rPr>
                  <a:t>{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1" u="none" strike="noStrike" baseline="0" dirty="0">
                    <a:latin typeface="RMTMI"/>
                  </a:rPr>
                  <a:t>&gt;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</a:t>
                </a:r>
                <a:r>
                  <a:rPr lang="en-US" altLang="zh-TW" sz="1800" b="0" i="0" u="none" strike="noStrike" baseline="0" dirty="0">
                    <a:latin typeface="MTSY"/>
                  </a:rPr>
                  <a:t>}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occurred in insured zones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with </a:t>
                </a:r>
                <a:r>
                  <a:rPr lang="en-US" altLang="zh-TW" sz="1800" b="0" i="0" u="none" strike="noStrike" baseline="0" dirty="0" err="1">
                    <a:latin typeface="Palatino-Roman"/>
                  </a:rPr>
                  <a:t>cdf</a:t>
                </a:r>
                <a:r>
                  <a:rPr lang="en-US" altLang="zh-TW" sz="1800" dirty="0">
                    <a:latin typeface="Palatino-Roman"/>
                  </a:rPr>
                  <a:t>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F</a:t>
                </a:r>
                <a:r>
                  <a:rPr lang="el-GR" altLang="zh-TW" sz="1800" b="0" i="1" u="none" strike="noStrike" baseline="0" dirty="0">
                    <a:latin typeface="RMTMI"/>
                  </a:rPr>
                  <a:t>τ </a:t>
                </a:r>
                <a:r>
                  <a:rPr lang="el-GR" altLang="zh-TW" sz="1800" b="0" i="0" u="none" strike="noStrike" baseline="0" dirty="0"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P(</a:t>
                </a:r>
                <a:r>
                  <a:rPr lang="el-GR" altLang="zh-TW" sz="1800" b="0" i="1" u="none" strike="noStrike" baseline="0" dirty="0">
                    <a:latin typeface="RMTMI"/>
                  </a:rPr>
                  <a:t>τ &lt;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P(</a:t>
                </a:r>
                <a:r>
                  <a:rPr lang="en-US" altLang="zh-TW" sz="1800" b="0" i="1" u="none" strike="noStrike" baseline="0" dirty="0" err="1">
                    <a:latin typeface="Palatino-Italic"/>
                  </a:rPr>
                  <a:t>Nt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1" u="none" strike="noStrike" baseline="0" dirty="0">
                    <a:latin typeface="RMTMI"/>
                  </a:rPr>
                  <a:t>&gt;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0)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 </a:t>
                </a:r>
                <a:r>
                  <a:rPr lang="en-US" altLang="zh-TW" sz="1800" b="0" i="0" u="none" strike="noStrike" baseline="0" dirty="0">
                    <a:latin typeface="MTSY"/>
                  </a:rPr>
                  <a:t>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f</a:t>
                </a:r>
                <a:r>
                  <a:rPr lang="el-GR" altLang="zh-TW" sz="1800" b="0" i="1" u="none" strike="noStrike" baseline="0" dirty="0">
                    <a:latin typeface="RMTMI"/>
                  </a:rPr>
                  <a:t>τ </a:t>
                </a:r>
                <a:r>
                  <a:rPr lang="el-GR" altLang="zh-TW" sz="1800" b="0" i="0" u="none" strike="noStrike" baseline="0" dirty="0"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l-GR" altLang="zh-TW" sz="1800" b="0" i="1" u="none" strike="noStrike" baseline="0" dirty="0">
                    <a:latin typeface="RMTMI"/>
                  </a:rPr>
                  <a:t>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6FEB6D-BEFC-74B8-82F3-7AD19DA40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86871"/>
                <a:ext cx="11183471" cy="5890092"/>
              </a:xfrm>
              <a:blipFill>
                <a:blip r:embed="rId2"/>
                <a:stretch>
                  <a:fillRect l="-327" t="-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17455183-F743-871E-EC87-B6CD4EDF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22" y="878541"/>
            <a:ext cx="4391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DB0A55-C26A-07B5-4FBA-4A506004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871"/>
            <a:ext cx="10515600" cy="612028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Futura-Book"/>
              </a:rPr>
              <a:t>Calibration in the reinsurance </a:t>
            </a:r>
            <a:r>
              <a:rPr lang="en-US" altLang="zh-TW" sz="2800" dirty="0">
                <a:latin typeface="Futura-Book"/>
              </a:rPr>
              <a:t>m</a:t>
            </a:r>
            <a:r>
              <a:rPr lang="en-US" altLang="zh-TW" sz="2800" b="0" i="0" u="none" strike="noStrike" baseline="0" dirty="0">
                <a:latin typeface="Futura-Book"/>
              </a:rPr>
              <a:t>arket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F70285-505C-5DE5-AF46-DFFAC97A9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7506"/>
                <a:ext cx="10515600" cy="5683623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Let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J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450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· </a:t>
                </a:r>
                <a:r>
                  <a:rPr lang="en-US" altLang="zh-TW" sz="1800" b="1" i="0" u="none" strike="noStrike" baseline="0" dirty="0">
                    <a:solidFill>
                      <a:srgbClr val="FF0000"/>
                    </a:solidFill>
                    <a:latin typeface="Palatino-Bold"/>
                  </a:rPr>
                  <a:t>1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τ &lt;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3) be a random variable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with density function </a:t>
                </a:r>
                <a:r>
                  <a:rPr lang="en-US" altLang="zh-TW" sz="1800" b="0" i="1" u="none" strike="noStrike" baseline="0" dirty="0" err="1">
                    <a:latin typeface="Palatino-Italic"/>
                  </a:rPr>
                  <a:t>f</a:t>
                </a:r>
                <a:r>
                  <a:rPr lang="en-US" altLang="zh-TW" sz="1800" b="0" i="1" u="none" strike="noStrike" baseline="0" dirty="0" err="1">
                    <a:latin typeface="RMTMI"/>
                  </a:rPr>
                  <a:t>τ</a:t>
                </a:r>
                <a:r>
                  <a:rPr lang="en-US" altLang="zh-TW" sz="1800" b="0" i="1" u="none" strike="noStrike" baseline="0" dirty="0">
                    <a:latin typeface="RMTMI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) denoting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covered insured amount to the government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in case of an event occurrence over a 3-year period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3.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Let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H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be the total premium paid equal to 26 million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 Suppose a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flat term structure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of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continuously compounded discount interest rates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an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HPP with intensity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describing the arrival process of earthquakes that trigger the bond.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Under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risk-neutral pricing measure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a compounded discount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actuarially fair insurance price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at time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 is defined as: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dirty="0">
                    <a:latin typeface="Palatino-Roman"/>
                  </a:rPr>
                  <a:t>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hat is,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insurance premium is equal to the expected discounted value of losses caused from earthquakes.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F70285-505C-5DE5-AF46-DFFAC97A9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7506"/>
                <a:ext cx="10515600" cy="5683623"/>
              </a:xfrm>
              <a:blipFill>
                <a:blip r:embed="rId2"/>
                <a:stretch>
                  <a:fillRect l="-406" t="-10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430B9300-C9F6-B775-68FB-FD3051F0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23" y="3839975"/>
            <a:ext cx="62198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F12F4A2-421C-CC9E-BAE5-B486EBAE2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68941"/>
                <a:ext cx="11201401" cy="5908022"/>
              </a:xfrm>
            </p:spPr>
            <p:txBody>
              <a:bodyPr/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Substituing the values of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H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assuming an annual continuously compounded discount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log(1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0541) constant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equal to the LIBOR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in May 2006, we get: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where 1 </a:t>
                </a:r>
                <a:r>
                  <a:rPr lang="en-US" altLang="zh-TW" sz="1800" b="0" i="0" u="none" strike="noStrike" baseline="0" dirty="0">
                    <a:latin typeface="MTSY"/>
                  </a:rPr>
                  <a:t>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1800" b="0" i="1" u="none" strike="noStrike" baseline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u="none" strike="noStrike" baseline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1800" b="0" i="1" u="none" strike="noStrike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is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event occurrence probability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 The intensity rate of events from the reinsurance market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is equal to 0.0214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meaning that the premium paid by the government to the insurance company considers a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probability of event occurrence over 3 years equal to 0.0624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or the insurer expects 2.15 events in 100 years.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F12F4A2-421C-CC9E-BAE5-B486EBAE2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68941"/>
                <a:ext cx="11201401" cy="5908022"/>
              </a:xfrm>
              <a:blipFill>
                <a:blip r:embed="rId2"/>
                <a:stretch>
                  <a:fillRect l="-326" t="-929" r="-2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B21FCF3E-CD55-2CB4-9CF1-56408539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59" y="1074924"/>
            <a:ext cx="4495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F17C1C-F804-307A-5AFD-996F2A01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Futura-Book"/>
              </a:rPr>
              <a:t>Calibration in the capital </a:t>
            </a:r>
            <a:r>
              <a:rPr lang="en-US" altLang="zh-TW" sz="2800" dirty="0">
                <a:latin typeface="Futura-Book"/>
              </a:rPr>
              <a:t>ma</a:t>
            </a:r>
            <a:r>
              <a:rPr lang="en-US" altLang="zh-TW" sz="2800" b="0" i="0" u="none" strike="noStrike" baseline="0" dirty="0">
                <a:latin typeface="Futura-Book"/>
              </a:rPr>
              <a:t>rket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D404B5-0A9F-08C1-406C-78AE685DC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95082"/>
                <a:ext cx="11084859" cy="5181881"/>
              </a:xfrm>
            </p:spPr>
            <p:txBody>
              <a:bodyPr/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For computing the intensity rate of events in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capital market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, we consider a coupon CAT paying bond with principal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P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160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million at time to maturity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latin typeface="MTSY"/>
                  </a:rPr>
                  <a:t>=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3 years.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larger tranche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of the CAT bond 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P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2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150 million class A) offers a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spread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z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2 over LIBOR of 235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basis points covering Zone 2, whereas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smaller tranche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P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10 million class B notes)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gives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z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 of 230 basis points over LIBOR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covering Zones 1 and 5.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We consider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annual discretely compounded discount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5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4139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percent to be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constant and equal to LIBOR in May 2006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We assume fixed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quarterly coupons payments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for Zone 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for Zones 1 and 5 during the bond’s life in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case of no even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t equal to: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D404B5-0A9F-08C1-406C-78AE685DC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95082"/>
                <a:ext cx="11084859" cy="5181881"/>
              </a:xfrm>
              <a:blipFill>
                <a:blip r:embed="rId2"/>
                <a:stretch>
                  <a:fillRect l="-330" t="-1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F4875B11-83B7-9457-5ED5-16562440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035169"/>
            <a:ext cx="5954525" cy="13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9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CF88E2F-F780-BC46-48AB-0B46D0610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082"/>
                <a:ext cx="10515600" cy="5943881"/>
              </a:xfrm>
            </p:spPr>
            <p:txBody>
              <a:bodyPr/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Since the coupons of each insured area are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independent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of each other, the total value of coupon payments is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C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u="none" strike="noStrike" baseline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3</a:t>
                </a:r>
                <a:r>
                  <a:rPr lang="en-US" altLang="zh-TW" sz="1800" b="0" i="1" u="none" strike="noStrike" baseline="0" dirty="0"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1043.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Assume that the arrival process of earthquakes that trigger the bond follows an HPP with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. Let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G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be a random variable defining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investors’ payoff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betting that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 trigger event will not occur in Zone 2 or Zones 1 and Zone 5.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Under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risk-neutral pricing measure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the discretely discount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fair bond price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at time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0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is given by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CF88E2F-F780-BC46-48AB-0B46D0610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082"/>
                <a:ext cx="10515600" cy="5943881"/>
              </a:xfrm>
              <a:blipFill>
                <a:blip r:embed="rId2"/>
                <a:stretch>
                  <a:fillRect l="-406" t="-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4119A1B-98D0-C2D4-6420-0A297622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64" y="3429000"/>
            <a:ext cx="7408973" cy="29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A889EF9-4BEE-2949-238E-80EF69628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1012"/>
                <a:ext cx="10515600" cy="5925951"/>
              </a:xfrm>
            </p:spPr>
            <p:txBody>
              <a:bodyPr/>
              <a:lstStyle/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Substituting the values of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principal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P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160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million and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coupons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C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3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1043 million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it follows:</a:t>
                </a: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Solving the equation,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intensity rate of events from the capital market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is equal to 0.0241.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In other words, the capital market estimates a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probability of occurrence of an event equal to 0.0699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equivalently to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2.4 events in 100 years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A889EF9-4BEE-2949-238E-80EF69628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1012"/>
                <a:ext cx="10515600" cy="5925951"/>
              </a:xfrm>
              <a:blipFill>
                <a:blip r:embed="rId2"/>
                <a:stretch>
                  <a:fillRect l="-406" t="-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ACEDDD9B-344E-9B28-A13B-FAB249F6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371" y="1134315"/>
            <a:ext cx="51054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423B8A-0858-205A-E775-BCDD29CF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477557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Futura-Book"/>
              </a:rPr>
              <a:t>Calibration via historical </a:t>
            </a:r>
            <a:r>
              <a:rPr lang="en-US" altLang="zh-TW" sz="2800" dirty="0">
                <a:latin typeface="Futura-Book"/>
              </a:rPr>
              <a:t>d</a:t>
            </a:r>
            <a:r>
              <a:rPr lang="en-US" altLang="zh-TW" sz="2800" b="0" i="0" u="none" strike="noStrike" baseline="0" dirty="0">
                <a:latin typeface="Futura-Book"/>
              </a:rPr>
              <a:t>ata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3F673D-9D59-58F9-9C7F-2B2CACEB5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516" y="663388"/>
                <a:ext cx="11335871" cy="5853953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The data were provided by the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National Institute of Seismology in Mexico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</a:t>
                </a:r>
                <a:r>
                  <a:rPr lang="en-US" altLang="zh-TW" sz="2000" b="0" i="0" u="none" strike="noStrike" baseline="0" dirty="0" err="1">
                    <a:solidFill>
                      <a:srgbClr val="FF0000"/>
                    </a:solidFill>
                    <a:latin typeface="Palatino-Roman"/>
                  </a:rPr>
                  <a:t>Servicio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 err="1">
                    <a:solidFill>
                      <a:srgbClr val="FF0000"/>
                    </a:solidFill>
                    <a:latin typeface="Palatino-Roman"/>
                  </a:rPr>
                  <a:t>Sismol´ogico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Nacional Instituto de </a:t>
                </a:r>
                <a:r>
                  <a:rPr lang="en-US" altLang="zh-TW" sz="2000" b="0" i="0" u="none" strike="noStrike" baseline="0" dirty="0" err="1">
                    <a:solidFill>
                      <a:srgbClr val="FF0000"/>
                    </a:solidFill>
                    <a:latin typeface="Palatino-Roman"/>
                  </a:rPr>
                  <a:t>Geosif´ısica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UNAM (2006).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It describes the time </a:t>
                </a:r>
                <a:r>
                  <a:rPr lang="en-US" altLang="zh-TW" sz="20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the depth </a:t>
                </a:r>
                <a:r>
                  <a:rPr lang="en-US" altLang="zh-TW" sz="2000" b="0" i="1" u="none" strike="noStrike" baseline="0" dirty="0">
                    <a:latin typeface="Palatino-Italic"/>
                  </a:rPr>
                  <a:t>d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the magnitude </a:t>
                </a:r>
                <a:r>
                  <a:rPr lang="en-US" altLang="zh-TW" sz="2000" b="0" i="1" u="none" strike="noStrike" baseline="0" dirty="0">
                    <a:latin typeface="Palatino-Italic"/>
                  </a:rPr>
                  <a:t>Mw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and the epicenters of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192 earthquakes higher than 6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5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M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w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that occurred in the country from 1900 to 2003.</a:t>
                </a: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The data show that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16 percent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of the earthquakes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greater than 6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5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M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w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had occurred in Zone 1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22 percent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in Zone 2,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9 percent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in Zone 5, and 53 percent in other zones that are not insured.</a:t>
                </a: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Let 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Yi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be independent and identically distributed random variables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indicating the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magnitude 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Mw</a:t>
                </a:r>
                <a:r>
                  <a:rPr lang="en-US" altLang="zh-TW" sz="20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of the </a:t>
                </a:r>
                <a:r>
                  <a:rPr lang="en-US" altLang="zh-TW" sz="2000" b="0" i="1" u="none" strike="noStrike" baseline="0" dirty="0" err="1">
                    <a:latin typeface="Palatino-Italic"/>
                  </a:rPr>
                  <a:t>i</a:t>
                </a:r>
                <a:r>
                  <a:rPr lang="en-US" altLang="zh-TW" sz="2000" b="0" i="0" u="none" strike="noStrike" baseline="0" dirty="0" err="1">
                    <a:latin typeface="Palatino-Roman"/>
                  </a:rPr>
                  <a:t>th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 earthquake at time </a:t>
                </a:r>
                <a:r>
                  <a:rPr lang="en-US" altLang="zh-TW" sz="2000" b="0" i="1" u="none" strike="noStrike" baseline="0" dirty="0">
                    <a:latin typeface="Palatino-Italic"/>
                  </a:rPr>
                  <a:t>t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The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b="0" i="0" u="none" strike="noStrike" baseline="0" dirty="0">
                    <a:latin typeface="Palatino-Roman"/>
                  </a:rPr>
                  <a:t> is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based on the </a:t>
                </a:r>
                <a:r>
                  <a:rPr lang="en-US" altLang="zh-TW" sz="2000" b="0" i="1" u="none" strike="noStrike" baseline="0" dirty="0" err="1">
                    <a:solidFill>
                      <a:srgbClr val="FF0000"/>
                    </a:solidFill>
                    <a:latin typeface="Palatino-Italic"/>
                  </a:rPr>
                  <a:t>intensitymodel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which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assumes the existence of independent and identically distributed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called 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trigger events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that characterize earthquakes with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higher than a defined threshold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TW" sz="20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for a specific location,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latin typeface="MTSY"/>
                  </a:rPr>
                  <a:t>= </a:t>
                </a:r>
                <a:r>
                  <a:rPr lang="en-US" altLang="zh-TW" sz="2000" b="1" i="0" u="none" strike="noStrike" baseline="0" dirty="0">
                    <a:latin typeface="Palatino-Bold"/>
                  </a:rPr>
                  <a:t>1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0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latin typeface="MTSY"/>
                  </a:rPr>
                  <a:t>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TW" sz="2000" b="0" i="0" u="none" strike="noStrike" baseline="0" dirty="0">
                    <a:latin typeface="Palatino-Roman"/>
                  </a:rPr>
                  <a:t>).</a:t>
                </a: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solidFill>
                      <a:srgbClr val="00B050"/>
                    </a:solidFill>
                    <a:latin typeface="Palatino-Roman"/>
                  </a:rPr>
                  <a:t>Consider the trigger event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b="0" i="1" u="none" strike="noStrike" baseline="0" dirty="0">
                    <a:solidFill>
                      <a:srgbClr val="00B050"/>
                    </a:solidFill>
                    <a:latin typeface="Palatino-Italic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00B050"/>
                    </a:solidFill>
                    <a:latin typeface="Palatino-Roman"/>
                  </a:rPr>
                  <a:t>defined as:</a:t>
                </a:r>
                <a:endParaRPr lang="zh-TW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3F673D-9D59-58F9-9C7F-2B2CACEB5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516" y="663388"/>
                <a:ext cx="11335871" cy="5853953"/>
              </a:xfrm>
              <a:blipFill>
                <a:blip r:embed="rId2"/>
                <a:stretch>
                  <a:fillRect l="-484" t="-1250" r="-4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6E5A67A0-E4E5-F8BF-7E6F-D475013A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77" y="5364816"/>
            <a:ext cx="160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296806E-F15A-90FF-5F8D-FF68CE161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9976"/>
                <a:ext cx="11273118" cy="5916987"/>
              </a:xfrm>
            </p:spPr>
            <p:txBody>
              <a:bodyPr/>
              <a:lstStyle/>
              <a:p>
                <a:r>
                  <a:rPr lang="en-US" altLang="zh-TW" sz="1800" b="0" i="0" u="none" strike="noStrike" baseline="0" dirty="0">
                    <a:latin typeface="Palatino-Roman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is an HPP describing the arrival process of earthquakes with intensity </a:t>
                </a:r>
                <a:r>
                  <a:rPr lang="en-US" altLang="zh-TW" sz="1800" b="0" i="1" u="none" strike="noStrike" baseline="0" dirty="0">
                    <a:latin typeface="RMTMI"/>
                  </a:rPr>
                  <a:t>λ &gt;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0.</a:t>
                </a:r>
              </a:p>
              <a:p>
                <a:pPr marL="0" indent="0">
                  <a:buNone/>
                </a:pPr>
                <a:endParaRPr lang="en-US" altLang="zh-TW" sz="1800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From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Poisson Process principle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, it follows that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probability of no event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MTSY"/>
                  </a:rPr>
                  <a:t>=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0)) up to time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t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TW" sz="1800" b="0" i="1" u="none" strike="noStrike" baseline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u="none" strike="noStrike" baseline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1800" b="0" i="1" u="none" strike="noStrike" baseline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, with 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p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being the probability of occurrence of a trigger event conditional on the occurrence of an earthquake process with intensity </a:t>
                </a:r>
                <a:r>
                  <a:rPr lang="en-US" altLang="zh-TW" sz="1800" b="0" i="1" u="none" strike="noStrike" baseline="0" dirty="0">
                    <a:latin typeface="RMTMI"/>
                  </a:rPr>
                  <a:t>λ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endParaRPr lang="en-US" altLang="zh-TW" sz="1800" b="1" dirty="0">
                  <a:latin typeface="Palatino-Roman"/>
                </a:endParaRP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The calibration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1" u="none" strike="noStrike" baseline="0" dirty="0" err="1">
                    <a:latin typeface="RMTMI"/>
                  </a:rPr>
                  <a:t>λ</a:t>
                </a:r>
                <a:r>
                  <a:rPr lang="en-US" altLang="zh-TW" sz="1800" b="0" i="1" u="none" strike="noStrike" baseline="0" dirty="0" err="1">
                    <a:latin typeface="Palatino-Italic"/>
                  </a:rPr>
                  <a:t>p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is therefore decomposed into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calibration of the annual intensity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of all earthquakes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with magnitude higher than 6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5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M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w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(</a:t>
                </a:r>
                <a:r>
                  <a:rPr lang="en-US" altLang="zh-TW" sz="1800" b="0" i="1" u="none" strike="noStrike" baseline="0" dirty="0">
                    <a:latin typeface="RMTMI"/>
                  </a:rPr>
                  <a:t>λ </a:t>
                </a:r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1</a:t>
                </a:r>
                <a:r>
                  <a:rPr lang="en-US" altLang="zh-TW" sz="1800" b="0" i="1" u="none" strike="noStrike" baseline="0" dirty="0"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8504) and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probability </a:t>
                </a:r>
                <a:r>
                  <a:rPr lang="en-US" altLang="zh-TW" sz="1800" b="0" i="1" u="none" strike="noStrike" baseline="0" dirty="0">
                    <a:solidFill>
                      <a:srgbClr val="FF0000"/>
                    </a:solidFill>
                    <a:latin typeface="Palatino-Italic"/>
                  </a:rPr>
                  <a:t>p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of a trigger event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 (3 out of 192 earthquakes; see Table 1). Consequently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MTSY"/>
                  </a:rPr>
                  <a:t>=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</a:t>
                </a:r>
                <a:r>
                  <a:rPr lang="en-US" altLang="zh-TW" sz="1800" b="0" i="1" u="none" strike="noStrike" baseline="0" dirty="0"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0289, meaning that approximately 2.89 events are expected to occur in the insured areas of the country within 100 years.</a:t>
                </a:r>
                <a:endParaRPr lang="zh-TW" altLang="en-US" b="1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296806E-F15A-90FF-5F8D-FF68CE161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9976"/>
                <a:ext cx="11273118" cy="5916987"/>
              </a:xfrm>
              <a:blipFill>
                <a:blip r:embed="rId2"/>
                <a:stretch>
                  <a:fillRect l="-379" t="-1031" r="-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6BA3E6C9-DAED-C69F-B442-82F51A7D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07" y="3971365"/>
            <a:ext cx="6894861" cy="1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214924-14DD-64F4-AC66-ED025A251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40659"/>
                <a:ext cx="11219329" cy="5836304"/>
              </a:xfrm>
            </p:spPr>
            <p:txBody>
              <a:bodyPr/>
              <a:lstStyle/>
              <a:p>
                <a:r>
                  <a:rPr lang="en-US" altLang="zh-TW" sz="1800" b="0" i="0" u="none" strike="noStrike" baseline="0" dirty="0">
                    <a:latin typeface="Palatino-Roman"/>
                  </a:rPr>
                  <a:t>Table 2 displays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confidence intervals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, which are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very large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since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>
                    <a:latin typeface="Palatino-Roman"/>
                  </a:rPr>
                  <a:t> depends on the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time period of the historical data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the number of </a:t>
                </a:r>
                <a:r>
                  <a:rPr lang="en-US" altLang="zh-TW" sz="18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trigger events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r>
                  <a:rPr lang="en-US" altLang="zh-TW" sz="1800" b="0" i="0" u="none" strike="noStrike" baseline="0" dirty="0">
                    <a:latin typeface="Palatino-Roman"/>
                  </a:rPr>
                  <a:t>Figure 3 shows the magnitude of earthquakes above 6</a:t>
                </a:r>
                <a:r>
                  <a:rPr lang="en-US" altLang="zh-TW" sz="1800" b="0" i="1" u="none" strike="noStrike" baseline="0" dirty="0">
                    <a:latin typeface="RMTMI"/>
                  </a:rPr>
                  <a:t>.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5</a:t>
                </a:r>
                <a:r>
                  <a:rPr lang="en-US" altLang="zh-TW" sz="1800" b="0" i="1" u="none" strike="noStrike" baseline="0" dirty="0">
                    <a:latin typeface="Palatino-Italic"/>
                  </a:rPr>
                  <a:t>M</a:t>
                </a:r>
                <a:r>
                  <a:rPr lang="en-US" altLang="zh-TW" sz="1800" b="0" i="1" u="none" strike="noStrike" baseline="0" dirty="0">
                    <a:latin typeface="RMTMI"/>
                  </a:rPr>
                  <a:t>w 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and trigger events that occurred in Mexico during 1900 to 2003.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214924-14DD-64F4-AC66-ED025A251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40659"/>
                <a:ext cx="11219329" cy="5836304"/>
              </a:xfrm>
              <a:blipFill>
                <a:blip r:embed="rId2"/>
                <a:stretch>
                  <a:fillRect l="-326" t="-10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74AAAEA-4232-9F55-3D33-E5E6EC2F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2" y="2333205"/>
            <a:ext cx="5942811" cy="18512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1F849E8-11E6-8B38-1A80-4774A6216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835" y="1819899"/>
            <a:ext cx="6181165" cy="32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5EB9A4-A073-FF33-5EF6-758829BC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88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1.Introduciton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4235A8-77A3-3878-DA83-1DDF2EC2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012"/>
            <a:ext cx="10515600" cy="5163951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/>
              <a:t>Since the its </a:t>
            </a:r>
            <a:r>
              <a:rPr lang="en-US" altLang="zh-TW" sz="2000" dirty="0">
                <a:solidFill>
                  <a:srgbClr val="FF0000"/>
                </a:solidFill>
              </a:rPr>
              <a:t>geographical location</a:t>
            </a:r>
            <a:r>
              <a:rPr lang="en-US" altLang="zh-TW" sz="2000" dirty="0"/>
              <a:t>,</a:t>
            </a:r>
            <a:r>
              <a:rPr lang="en-US" altLang="zh-TW" sz="2000" b="0" i="0" u="none" strike="noStrike" baseline="0" dirty="0">
                <a:latin typeface="Palatino-Roman"/>
              </a:rPr>
              <a:t> Mexico finds itself under threat from a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great variety of natural phenomena </a:t>
            </a:r>
            <a:r>
              <a:rPr lang="en-US" altLang="zh-TW" sz="2000" b="0" i="0" u="none" strike="noStrike" baseline="0" dirty="0">
                <a:latin typeface="Palatino-Roman"/>
              </a:rPr>
              <a:t>that can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cause disasters</a:t>
            </a:r>
            <a:r>
              <a:rPr lang="en-US" altLang="zh-TW" sz="2000" b="0" i="0" u="none" strike="noStrike" baseline="0" dirty="0">
                <a:latin typeface="Palatino-Roman"/>
              </a:rPr>
              <a:t>, such as earthquakes, volcanic eruptions, hurricanes.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latin typeface="Palatino-Roman"/>
              </a:rPr>
              <a:t>In the event of a disaster, the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effects on financial </a:t>
            </a:r>
            <a:r>
              <a:rPr lang="en-US" altLang="zh-TW" sz="2000" b="0" i="0" u="none" strike="noStrike" baseline="0" dirty="0">
                <a:latin typeface="Palatino-Roman"/>
              </a:rPr>
              <a:t>and natural resources are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huge </a:t>
            </a:r>
            <a:r>
              <a:rPr lang="en-US" altLang="zh-TW" sz="2000" b="0" i="0" u="none" strike="noStrike" baseline="0" dirty="0">
                <a:latin typeface="Palatino-Roman"/>
              </a:rPr>
              <a:t>and volatile.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latin typeface="Palatino-Roman"/>
              </a:rPr>
              <a:t>Mexico’s</a:t>
            </a:r>
            <a:r>
              <a:rPr lang="zh-TW" altLang="en-US" sz="2000" b="0" i="0" u="none" strike="noStrike" baseline="0" dirty="0">
                <a:latin typeface="Palatino-Roman"/>
              </a:rPr>
              <a:t>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first priority</a:t>
            </a:r>
            <a:r>
              <a:rPr lang="en-US" altLang="zh-TW" sz="2000" b="0" i="0" u="none" strike="noStrike" baseline="0" dirty="0">
                <a:latin typeface="Palatino-Roman"/>
              </a:rPr>
              <a:t> is to transfer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seismic risk</a:t>
            </a:r>
            <a:r>
              <a:rPr lang="en-US" altLang="zh-TW" sz="2000" b="0" i="0" u="none" strike="noStrike" baseline="0" dirty="0">
                <a:latin typeface="Palatino-Roman"/>
              </a:rPr>
              <a:t>, because although it is the less recurrent, it has the biggest impact on the population and the country.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latin typeface="Palatino-Roman"/>
              </a:rPr>
              <a:t>For </a:t>
            </a:r>
            <a:r>
              <a:rPr lang="en-US" altLang="zh-TW" sz="2000" b="0" i="0" u="none" strike="noStrike" baseline="0" dirty="0" err="1">
                <a:latin typeface="Palatino-Roman"/>
              </a:rPr>
              <a:t>insurers,reinsurers</a:t>
            </a:r>
            <a:r>
              <a:rPr lang="en-US" altLang="zh-TW" sz="2000" b="0" i="0" u="none" strike="noStrike" baseline="0" dirty="0">
                <a:latin typeface="Palatino-Roman"/>
              </a:rPr>
              <a:t> and other corporations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, CAT bonds are hedging instruments</a:t>
            </a:r>
            <a:r>
              <a:rPr lang="en-US" altLang="zh-TW" sz="2000" b="0" i="0" u="none" strike="noStrike" baseline="0" dirty="0">
                <a:latin typeface="Palatino-Roman"/>
              </a:rPr>
              <a:t> that offer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multiyear protection without the credit risk </a:t>
            </a:r>
            <a:r>
              <a:rPr lang="en-US" altLang="zh-TW" sz="2000" b="0" i="0" u="none" strike="noStrike" baseline="0" dirty="0">
                <a:latin typeface="Palatino-Roman"/>
              </a:rPr>
              <a:t>present in reinsurance by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providing full collateral</a:t>
            </a:r>
            <a:r>
              <a:rPr lang="en-US" altLang="zh-TW" sz="2000" b="0" i="0" u="none" strike="noStrike" baseline="0" dirty="0">
                <a:latin typeface="Palatino-Roman"/>
              </a:rPr>
              <a:t> for the risk limits offered through the transaction.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latin typeface="Palatino-Roman"/>
              </a:rPr>
              <a:t>For investors,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CAT bonds offer attractive returns </a:t>
            </a:r>
            <a:r>
              <a:rPr lang="en-US" altLang="zh-TW" sz="2000" b="0" i="0" u="none" strike="noStrike" baseline="0" dirty="0">
                <a:latin typeface="Palatino-Roman"/>
              </a:rPr>
              <a:t>and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reduction of portfolio risk</a:t>
            </a:r>
            <a:r>
              <a:rPr lang="en-US" altLang="zh-TW" sz="2000" b="0" i="0" u="none" strike="noStrike" baseline="0" dirty="0">
                <a:latin typeface="Palatino-Roman"/>
              </a:rPr>
              <a:t>, since CAT bonds defaults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are uncorrelated to the defaults of other securities</a:t>
            </a:r>
            <a:r>
              <a:rPr lang="en-US" altLang="zh-TW" sz="2000" b="0" i="0" u="none" strike="noStrike" baseline="0" dirty="0">
                <a:latin typeface="Palatino-Roman"/>
              </a:rPr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297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BC8902-3DD1-9D4B-4331-E61F41D4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9624"/>
            <a:ext cx="10515600" cy="5827339"/>
          </a:xfrm>
        </p:spPr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Table 3 summarizes the values of the intensity rates </a:t>
            </a:r>
            <a:r>
              <a:rPr lang="en-US" altLang="zh-TW" sz="1800" b="0" i="1" u="none" strike="noStrike" baseline="0" dirty="0">
                <a:latin typeface="RMTMI"/>
              </a:rPr>
              <a:t>λ</a:t>
            </a:r>
            <a:r>
              <a:rPr lang="en-US" altLang="zh-TW" sz="1800" b="0" i="0" u="none" strike="noStrike" baseline="0" dirty="0">
                <a:latin typeface="Palatino-Roman"/>
              </a:rPr>
              <a:t> and the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probabilities of occurrence</a:t>
            </a:r>
            <a:r>
              <a:rPr lang="en-US" altLang="zh-TW" sz="1800" b="0" i="0" u="none" strike="noStrike" baseline="0" dirty="0">
                <a:latin typeface="Palatino-Roman"/>
              </a:rPr>
              <a:t> of a trigger event in 1 and 3 years.</a:t>
            </a: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Whereas the reinsurance market expects approximately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2.15 events </a:t>
            </a:r>
            <a:r>
              <a:rPr lang="en-US" altLang="zh-TW" sz="1800" b="0" i="0" u="none" strike="noStrike" baseline="0" dirty="0">
                <a:latin typeface="Palatino-Roman"/>
              </a:rPr>
              <a:t>to occur in 100 years, the capital market anticipates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2.42 events </a:t>
            </a:r>
            <a:r>
              <a:rPr lang="en-US" altLang="zh-TW" sz="1800" b="0" i="0" u="none" strike="noStrike" baseline="0" dirty="0">
                <a:latin typeface="Palatino-Roman"/>
              </a:rPr>
              <a:t>and the historical data predict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2.89 events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8696EB-7342-8AD9-13E0-CED6832A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49" y="2321860"/>
            <a:ext cx="9495037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C3F782E-2422-3DAC-06A7-FAC78F5C5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906"/>
                <a:ext cx="10515600" cy="640976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Our estimation of intensity rates shows that by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transferring the seismic risk with a combination of reinsurance and CAT bonds,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 market insurance is optimal in the sense that it provides coverage for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 lower cost and lower exposure at default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than reinsurance itself.</a:t>
                </a: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First, under the risk-neutral world, the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implied risk trigger rates</a:t>
                </a:r>
                <a:r>
                  <a:rPr lang="zh-TW" altLang="en-US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computed from the reinsurance and capital markets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are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reliable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since their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values lie</a:t>
                </a:r>
                <a:r>
                  <a:rPr lang="zh-TW" altLang="en-US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inside the confidence intervals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of the physical trigger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b="0" i="0" u="none" strike="noStrike" baseline="0" dirty="0">
                    <a:latin typeface="Palatino-Roman"/>
                  </a:rPr>
                  <a:t>,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meaning that the direct</a:t>
                </a:r>
                <a:r>
                  <a:rPr lang="zh-TW" altLang="en-US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access of the CAT bond into capital markets expands the risk-bearing capacity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 beyond</a:t>
                </a:r>
                <a:r>
                  <a:rPr lang="zh-TW" altLang="en-US" sz="20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the limited capital held by reinsurers.</a:t>
                </a:r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The government paid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 26 million premium</a:t>
                </a:r>
                <a:r>
                  <a:rPr lang="zh-TW" altLang="en-US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that is equivalent to 0</a:t>
                </a:r>
                <a:r>
                  <a:rPr lang="en-US" altLang="zh-TW" sz="2000" b="0" i="1" u="none" strike="noStrike" baseline="0" dirty="0">
                    <a:solidFill>
                      <a:srgbClr val="FF0000"/>
                    </a:solidFill>
                    <a:latin typeface="RMTMI"/>
                  </a:rPr>
                  <a:t>.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75 times the 34.605 million real actuarially fair one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b="0" i="0" u="none" strike="noStrike" baseline="0" dirty="0">
                    <a:latin typeface="Palatino-Roman"/>
                  </a:rPr>
                  <a:t> in</a:t>
                </a:r>
                <a:r>
                  <a:rPr lang="zh-TW" altLang="en-US" sz="20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Equation (4)). This is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contrary to the theory predictions of charging higher premiums</a:t>
                </a:r>
                <a:r>
                  <a:rPr lang="zh-TW" altLang="en-US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by reinsurers after a catastrophe has occurred.</a:t>
                </a:r>
              </a:p>
              <a:p>
                <a:pPr algn="l"/>
                <a:endParaRPr lang="en-US" altLang="zh-TW" sz="2000" dirty="0">
                  <a:solidFill>
                    <a:srgbClr val="FF0000"/>
                  </a:solidFill>
                  <a:latin typeface="Palatino-Roman"/>
                </a:endParaRPr>
              </a:p>
              <a:p>
                <a:pPr algn="l"/>
                <a:endParaRPr lang="en-US" altLang="zh-TW" sz="2000" b="0" i="0" u="none" strike="noStrike" baseline="0" dirty="0">
                  <a:solidFill>
                    <a:srgbClr val="FF0000"/>
                  </a:solidFill>
                  <a:latin typeface="Palatino-Roman"/>
                </a:endParaRPr>
              </a:p>
              <a:p>
                <a:pPr algn="l"/>
                <a:endParaRPr lang="en-US" altLang="zh-TW" sz="2000" b="0" i="0" u="none" strike="noStrike" baseline="0" dirty="0">
                  <a:solidFill>
                    <a:srgbClr val="FF0000"/>
                  </a:solidFill>
                  <a:latin typeface="Palatino-Roman"/>
                </a:endParaRPr>
              </a:p>
              <a:p>
                <a:pPr algn="l"/>
                <a:endParaRPr lang="en-US" altLang="zh-TW" sz="2000" dirty="0">
                  <a:latin typeface="Palatino-Roman"/>
                </a:endParaRPr>
              </a:p>
              <a:p>
                <a:pPr algn="l"/>
                <a:r>
                  <a:rPr lang="en-US" altLang="zh-TW" sz="2000" b="0" i="0" u="none" strike="noStrike" baseline="0" dirty="0">
                    <a:latin typeface="Palatino-Roman"/>
                  </a:rPr>
                  <a:t>The difference in reinsurance premiums</a:t>
                </a:r>
                <a:r>
                  <a:rPr lang="zh-TW" altLang="en-US" sz="20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is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explained by the market price of risk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, which in this case is </a:t>
                </a:r>
                <a:r>
                  <a:rPr lang="en-US" altLang="zh-TW" sz="20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negative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b="0" i="0" u="none" strike="noStrike" baseline="0" dirty="0">
                    <a:latin typeface="Palatino-Roman"/>
                  </a:rPr>
                  <a:t> is only</a:t>
                </a:r>
                <a:r>
                  <a:rPr lang="zh-TW" altLang="en-US" sz="20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50 percent confident, no further analysis about market price of risk will be done in</a:t>
                </a:r>
                <a:r>
                  <a:rPr lang="zh-TW" altLang="en-US" sz="20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000" b="0" i="0" u="none" strike="noStrike" baseline="0" dirty="0">
                    <a:latin typeface="Palatino-Roman"/>
                  </a:rPr>
                  <a:t>our analysis.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C3F782E-2422-3DAC-06A7-FAC78F5C5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906"/>
                <a:ext cx="10515600" cy="6409765"/>
              </a:xfrm>
              <a:blipFill>
                <a:blip r:embed="rId2"/>
                <a:stretch>
                  <a:fillRect l="-522" t="-1047" r="-696" b="-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820291F4-344A-D591-0DA9-4AF5522A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8" y="4245555"/>
            <a:ext cx="6692714" cy="10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4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8CED08-27F1-3BE9-1956-B357C3D37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6871"/>
                <a:ext cx="10515600" cy="589009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TW" sz="2200" b="0" i="0" u="none" strike="noStrike" baseline="0" dirty="0">
                    <a:latin typeface="Palatino-Roman"/>
                  </a:rPr>
                  <a:t>Second, the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2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b="0" i="0" u="none" strike="noStrike" baseline="0" dirty="0">
                    <a:latin typeface="Palatino-Roman"/>
                  </a:rPr>
                  <a:t> can be explained by the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absence of the</a:t>
                </a:r>
                <a:r>
                  <a:rPr lang="zh-TW" altLang="en-US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public and liquid market of earthquake risk in the reinsurance market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, since just</a:t>
                </a:r>
                <a:r>
                  <a:rPr lang="zh-TW" altLang="en-US" sz="22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limited information is available.</a:t>
                </a:r>
              </a:p>
              <a:p>
                <a:pPr algn="l"/>
                <a:endParaRPr lang="en-US" altLang="zh-TW" sz="2200" dirty="0">
                  <a:latin typeface="Palatino-Roman"/>
                </a:endParaRPr>
              </a:p>
              <a:p>
                <a:pPr algn="l"/>
                <a:r>
                  <a:rPr lang="en-US" altLang="zh-TW" sz="2200" b="0" i="0" u="none" strike="noStrike" baseline="0" dirty="0">
                    <a:latin typeface="Palatino-Roman"/>
                  </a:rPr>
                  <a:t>This causes the pricing in the reinsurance market</a:t>
                </a:r>
                <a:r>
                  <a:rPr lang="zh-TW" altLang="en-US" sz="22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to be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less transparent 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than pricing in the capital market.</a:t>
                </a:r>
              </a:p>
              <a:p>
                <a:pPr algn="l"/>
                <a:endParaRPr lang="en-US" altLang="zh-TW" sz="2200" dirty="0">
                  <a:latin typeface="Palatino-Roman"/>
                </a:endParaRPr>
              </a:p>
              <a:p>
                <a:pPr algn="l"/>
                <a:r>
                  <a:rPr lang="en-US" altLang="zh-TW" sz="2200" b="0" i="0" u="none" strike="noStrike" baseline="0" dirty="0">
                    <a:latin typeface="Palatino-Roman"/>
                  </a:rPr>
                  <a:t>Another argument to this</a:t>
                </a:r>
                <a:r>
                  <a:rPr lang="zh-TW" altLang="en-US" sz="2200" b="0" i="0" u="none" strike="noStrike" baseline="0" dirty="0">
                    <a:latin typeface="Palatino-Roman"/>
                  </a:rPr>
                  <a:t> 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difference is that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contracts in the capital market are more expensive than contracts in</a:t>
                </a:r>
                <a:r>
                  <a:rPr lang="zh-TW" altLang="en-US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reinsurance market</a:t>
                </a:r>
                <a:r>
                  <a:rPr lang="en-US" altLang="zh-TW" sz="2200" b="0" i="0" u="none" strike="noStrike" baseline="0" dirty="0">
                    <a:latin typeface="Palatino-Roman"/>
                  </a:rPr>
                  <a:t>. </a:t>
                </a:r>
                <a:endParaRPr lang="zh-TW" altLang="en-US" sz="22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8CED08-27F1-3BE9-1956-B357C3D37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6871"/>
                <a:ext cx="10515600" cy="5890092"/>
              </a:xfrm>
              <a:blipFill>
                <a:blip r:embed="rId2"/>
                <a:stretch>
                  <a:fillRect l="-696" t="-1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85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D0F30B-96C6-A371-8DC9-5034386C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2" y="152400"/>
            <a:ext cx="11967882" cy="6822141"/>
          </a:xfrm>
        </p:spPr>
        <p:txBody>
          <a:bodyPr>
            <a:normAutofit/>
          </a:bodyPr>
          <a:lstStyle/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Since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insured loss faced by the government is independent of the state of insolvency of the reinsurer</a:t>
            </a:r>
            <a:r>
              <a:rPr lang="en-US" altLang="zh-TW" sz="2200" b="0" i="0" u="none" strike="noStrike" baseline="0" dirty="0">
                <a:latin typeface="Palatino-Roman"/>
              </a:rPr>
              <a:t>, our results indicate that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the default probability of the reinsurer </a:t>
            </a:r>
            <a:r>
              <a:rPr lang="en-US" altLang="zh-TW" sz="2200" b="0" i="0" u="none" strike="noStrike" baseline="0" dirty="0">
                <a:latin typeface="Palatino-Roman"/>
              </a:rPr>
              <a:t>in this transaction over the next 3 years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can be approximately equal to the price discount that the government gets for transferring the earthquake risk</a:t>
            </a:r>
            <a:r>
              <a:rPr lang="en-US" altLang="zh-TW" sz="2200" b="0" i="0" u="none" strike="noStrike" baseline="0" dirty="0">
                <a:latin typeface="Palatino-Roman"/>
              </a:rPr>
              <a:t> from the reinsurance market to the capital market.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In other words,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reinsurer default probability is implied by the relative difference </a:t>
            </a:r>
            <a:r>
              <a:rPr lang="en-US" altLang="zh-TW" sz="2200" b="0" i="0" u="none" strike="noStrike" baseline="0" dirty="0">
                <a:latin typeface="Palatino-Roman"/>
              </a:rPr>
              <a:t>of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premiums </a:t>
            </a:r>
            <a:r>
              <a:rPr lang="en-US" altLang="zh-TW" sz="2200" b="0" i="0" u="none" strike="noStrike" baseline="0" dirty="0">
                <a:latin typeface="Palatino-Roman"/>
              </a:rPr>
              <a:t>estimated in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reinsurance and the capital markets</a:t>
            </a:r>
            <a:r>
              <a:rPr lang="en-US" altLang="zh-TW" sz="2200" b="0" i="0" u="none" strike="noStrike" baseline="0" dirty="0">
                <a:latin typeface="Palatino-Roman"/>
              </a:rPr>
              <a:t>.</a:t>
            </a:r>
          </a:p>
          <a:p>
            <a:pPr marL="0" indent="0">
              <a:buNone/>
            </a:pPr>
            <a:endParaRPr lang="en-US" altLang="zh-TW" sz="2200" dirty="0">
              <a:latin typeface="Palatino-Roman"/>
            </a:endParaRPr>
          </a:p>
          <a:p>
            <a:r>
              <a:rPr lang="en-US" altLang="zh-TW" sz="2200" b="0" i="0" u="none" strike="noStrike" baseline="0" dirty="0">
                <a:solidFill>
                  <a:srgbClr val="00B050"/>
                </a:solidFill>
                <a:latin typeface="Palatino-Roman"/>
              </a:rPr>
              <a:t>Finally, the mix of reinsurance and CAT bonds not only eliminates restrictions in the budget when considering interest payments but also protects and magnifies the resources of the trust</a:t>
            </a:r>
            <a:r>
              <a:rPr lang="en-US" altLang="zh-TW" sz="2200" b="0" i="0" u="none" strike="noStrike" baseline="0" dirty="0">
                <a:latin typeface="Palatino-Roman"/>
              </a:rPr>
              <a:t>.</a:t>
            </a:r>
          </a:p>
          <a:p>
            <a:endParaRPr lang="en-US" altLang="zh-TW" sz="2200" dirty="0">
              <a:latin typeface="Palatino-Roman"/>
            </a:endParaRPr>
          </a:p>
          <a:p>
            <a:r>
              <a:rPr lang="en-US" altLang="zh-TW" sz="2200" b="0" i="0" u="none" strike="noStrike" baseline="0" dirty="0">
                <a:latin typeface="Palatino-Roman"/>
              </a:rPr>
              <a:t> However, this financial strategy does not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eliminate completely the costs imposed by market imperfections</a:t>
            </a:r>
            <a:r>
              <a:rPr lang="en-US" altLang="zh-TW" sz="2200" b="0" i="0" u="none" strike="noStrike" baseline="0" dirty="0">
                <a:latin typeface="Palatino-Roman"/>
              </a:rPr>
              <a:t>.</a:t>
            </a:r>
            <a:endParaRPr lang="zh-TW" altLang="en-US" sz="2200" dirty="0"/>
          </a:p>
          <a:p>
            <a:endParaRPr lang="en-US" altLang="zh-TW" sz="2200" b="0" i="0" u="none" strike="noStrike" baseline="0" dirty="0">
              <a:latin typeface="Palatino-Roman"/>
            </a:endParaRPr>
          </a:p>
          <a:p>
            <a:endParaRPr lang="en-US" altLang="zh-TW" sz="2200" b="0" i="0" u="none" strike="noStrike" baseline="0" dirty="0">
              <a:latin typeface="Palatino-Roman"/>
            </a:endParaRPr>
          </a:p>
          <a:p>
            <a:endParaRPr lang="en-US" altLang="zh-TW" sz="2200" dirty="0">
              <a:latin typeface="Palatino-Roman"/>
            </a:endParaRPr>
          </a:p>
          <a:p>
            <a:pPr algn="l"/>
            <a:endParaRPr lang="en-US" altLang="zh-TW" sz="1800" b="0" i="0" u="none" strike="noStrike" baseline="0" dirty="0">
              <a:latin typeface="Palatino-Roman"/>
            </a:endParaRP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endParaRPr lang="en-US" altLang="zh-TW" sz="1800" dirty="0">
              <a:latin typeface="Palatino-Roman"/>
            </a:endParaRPr>
          </a:p>
        </p:txBody>
      </p:sp>
    </p:spTree>
    <p:extLst>
      <p:ext uri="{BB962C8B-B14F-4D97-AF65-F5344CB8AC3E}">
        <p14:creationId xmlns:p14="http://schemas.microsoft.com/office/powerpoint/2010/main" val="21552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0AD229-F6EF-2E7B-2460-6A559FF5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20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2.Related literature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A99CDE-2201-13A6-46B0-DF7CAAD5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4047"/>
            <a:ext cx="11228294" cy="519981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Baryshnikov, Mayo, and Taylor (2001)</a:t>
            </a:r>
            <a:r>
              <a:rPr lang="en-US" altLang="zh-TW" sz="2600" b="0" i="0" u="none" strike="noStrike" baseline="0" dirty="0">
                <a:latin typeface="Palatino-Roman"/>
              </a:rPr>
              <a:t> present an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arbitrage-free solution </a:t>
            </a:r>
            <a:r>
              <a:rPr lang="en-US" altLang="zh-TW" sz="2600" b="0" i="0" u="none" strike="noStrike" baseline="0" dirty="0">
                <a:latin typeface="Palatino-Roman"/>
              </a:rPr>
              <a:t>to the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pricing of CAT bonds</a:t>
            </a:r>
            <a:r>
              <a:rPr lang="en-US" altLang="zh-TW" sz="2600" b="0" i="0" u="none" strike="noStrike" baseline="0" dirty="0">
                <a:latin typeface="Palatino-Roman"/>
              </a:rPr>
              <a:t> under conditions of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 continuous trading </a:t>
            </a:r>
            <a:r>
              <a:rPr lang="en-US" altLang="zh-TW" sz="2600" b="0" i="0" u="none" strike="noStrike" baseline="0" dirty="0">
                <a:latin typeface="Palatino-Roman"/>
              </a:rPr>
              <a:t>and according to the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statistical characteristics </a:t>
            </a:r>
            <a:r>
              <a:rPr lang="en-US" altLang="zh-TW" sz="2600" b="0" i="0" u="none" strike="noStrike" baseline="0" dirty="0">
                <a:latin typeface="Palatino-Roman"/>
              </a:rPr>
              <a:t>of the dominant underlying processes.</a:t>
            </a:r>
          </a:p>
          <a:p>
            <a:pPr algn="l"/>
            <a:endParaRPr lang="en-US" altLang="zh-TW" sz="2600" dirty="0">
              <a:latin typeface="Palatino-Roman"/>
            </a:endParaRPr>
          </a:p>
          <a:p>
            <a:pPr algn="l"/>
            <a:r>
              <a:rPr lang="en-US" altLang="zh-TW" sz="2600" b="0" i="0" u="none" strike="noStrike" baseline="0" dirty="0">
                <a:latin typeface="Palatino-Roman"/>
              </a:rPr>
              <a:t>Under an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arbitrage-free</a:t>
            </a:r>
            <a:r>
              <a:rPr lang="en-US" altLang="zh-TW" sz="2600" b="0" i="0" u="none" strike="noStrike" baseline="0" dirty="0">
                <a:latin typeface="Palatino-Roman"/>
              </a:rPr>
              <a:t> framework, </a:t>
            </a:r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Vaugirard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 (2003) </a:t>
            </a:r>
            <a:r>
              <a:rPr lang="en-US" altLang="zh-TW" sz="2600" b="0" i="0" u="none" strike="noStrike" baseline="0" dirty="0">
                <a:latin typeface="Palatino-Roman"/>
              </a:rPr>
              <a:t>evaluates CAT bonds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by Monte Carlo simulation methods </a:t>
            </a:r>
            <a:r>
              <a:rPr lang="en-US" altLang="zh-TW" sz="2600" b="0" i="0" u="none" strike="noStrike" baseline="0" dirty="0">
                <a:latin typeface="Palatino-Roman"/>
              </a:rPr>
              <a:t>and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stochastic interest rates</a:t>
            </a:r>
            <a:r>
              <a:rPr lang="en-US" altLang="zh-TW" sz="2600" b="0" i="0" u="none" strike="noStrike" baseline="0" dirty="0">
                <a:latin typeface="Palatino-Roman"/>
              </a:rPr>
              <a:t>.</a:t>
            </a:r>
          </a:p>
          <a:p>
            <a:pPr algn="l"/>
            <a:endParaRPr lang="en-US" altLang="zh-TW" sz="2600" dirty="0">
              <a:latin typeface="Palatino-Roman"/>
            </a:endParaRPr>
          </a:p>
          <a:p>
            <a:pPr algn="l"/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Burnecki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 and </a:t>
            </a:r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Kukla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 (2003) and </a:t>
            </a:r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Burnecki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, </a:t>
            </a:r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H¨ardle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, and </a:t>
            </a:r>
            <a:r>
              <a:rPr lang="en-US" altLang="zh-TW" sz="2600" b="0" i="0" u="none" strike="noStrike" baseline="0" dirty="0" err="1">
                <a:solidFill>
                  <a:srgbClr val="0070C0"/>
                </a:solidFill>
                <a:latin typeface="Palatino-Roman"/>
              </a:rPr>
              <a:t>Weron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 (2005)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correct and apply </a:t>
            </a:r>
            <a:r>
              <a:rPr lang="en-US" altLang="zh-TW" sz="2600" b="0" i="0" u="none" strike="noStrike" baseline="0" dirty="0">
                <a:latin typeface="Palatino-Roman"/>
              </a:rPr>
              <a:t>the results of Baryshnikov, Mayo, and Taylor to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calculate non-arbitrage prices</a:t>
            </a:r>
            <a:r>
              <a:rPr lang="en-US" altLang="zh-TW" sz="2600" b="0" i="0" u="none" strike="noStrike" baseline="0" dirty="0">
                <a:latin typeface="Palatino-Roman"/>
              </a:rPr>
              <a:t> of a zero-coupon and coupon CAT bond.</a:t>
            </a:r>
          </a:p>
          <a:p>
            <a:pPr algn="l"/>
            <a:endParaRPr lang="en-US" altLang="zh-TW" sz="2600" dirty="0">
              <a:latin typeface="Palatino-Roman"/>
            </a:endParaRPr>
          </a:p>
          <a:p>
            <a:pPr algn="l"/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Palatino-Roman"/>
              </a:rPr>
              <a:t>Lee and Yu(2002)</a:t>
            </a:r>
            <a:r>
              <a:rPr lang="en-US" altLang="zh-TW" sz="2600" b="0" i="0" u="none" strike="noStrike" baseline="0" dirty="0">
                <a:latin typeface="Palatino-Roman"/>
              </a:rPr>
              <a:t> develop a methodology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that incorporates stochastic interest rates and more generic loss processes</a:t>
            </a:r>
            <a:r>
              <a:rPr lang="en-US" altLang="zh-TW" sz="2600" b="0" i="0" u="none" strike="noStrike" baseline="0" dirty="0">
                <a:latin typeface="Palatino-Roman"/>
              </a:rPr>
              <a:t> to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price default-risky CAT bonds</a:t>
            </a:r>
            <a:r>
              <a:rPr lang="en-US" altLang="zh-TW" sz="2600" b="0" i="0" u="none" strike="noStrike" baseline="0" dirty="0">
                <a:latin typeface="Palatino-Roman"/>
              </a:rPr>
              <a:t>. They also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analyze</a:t>
            </a:r>
            <a:r>
              <a:rPr lang="en-US" altLang="zh-TW" sz="2600" b="0" i="0" u="none" strike="noStrike" baseline="0" dirty="0">
                <a:latin typeface="Palatino-Roman"/>
              </a:rPr>
              <a:t> the value of the bond under the considerations of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default risk</a:t>
            </a:r>
            <a:r>
              <a:rPr lang="en-US" altLang="zh-TW" sz="2600" b="0" i="0" u="none" strike="noStrike" baseline="0" dirty="0">
                <a:latin typeface="Palatino-Roman"/>
              </a:rPr>
              <a:t>,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moral hazard</a:t>
            </a:r>
            <a:r>
              <a:rPr lang="en-US" altLang="zh-TW" sz="2600" b="0" i="0" u="none" strike="noStrike" baseline="0" dirty="0">
                <a:latin typeface="Palatino-Roman"/>
              </a:rPr>
              <a:t>, and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Palatino-Roman"/>
              </a:rPr>
              <a:t>basis risk</a:t>
            </a:r>
            <a:r>
              <a:rPr lang="en-US" altLang="zh-TW" sz="2600" b="0" i="0" u="none" strike="noStrike" baseline="0" dirty="0">
                <a:latin typeface="Palatino-Roman"/>
              </a:rPr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75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3A9991-C403-44B7-11F3-FBAEBF4C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5"/>
            <a:ext cx="10515600" cy="631115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 err="1">
                <a:solidFill>
                  <a:srgbClr val="0070C0"/>
                </a:solidFill>
                <a:latin typeface="Palatino-Roman"/>
              </a:rPr>
              <a:t>Croson</a:t>
            </a:r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 and </a:t>
            </a:r>
            <a:r>
              <a:rPr lang="en-US" altLang="zh-TW" sz="2000" b="0" i="0" u="none" strike="noStrike" baseline="0" dirty="0" err="1">
                <a:solidFill>
                  <a:srgbClr val="0070C0"/>
                </a:solidFill>
                <a:latin typeface="Palatino-Roman"/>
              </a:rPr>
              <a:t>Kunreuther</a:t>
            </a:r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 (2000) </a:t>
            </a:r>
            <a:r>
              <a:rPr lang="en-US" altLang="zh-TW" sz="2000" b="0" i="0" u="none" strike="noStrike" baseline="0" dirty="0">
                <a:latin typeface="Palatino-Roman"/>
              </a:rPr>
              <a:t>, focus on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the CAT management and their combination with reinsurance</a:t>
            </a:r>
            <a:r>
              <a:rPr lang="en-US" altLang="zh-TW" sz="2000" b="0" i="0" u="none" strike="noStrike" baseline="0" dirty="0">
                <a:latin typeface="Palatino-Roman"/>
              </a:rPr>
              <a:t>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Lee and Yu (2007) </a:t>
            </a:r>
            <a:r>
              <a:rPr lang="en-US" altLang="zh-TW" sz="2000" b="0" i="0" u="none" strike="noStrike" baseline="0" dirty="0">
                <a:latin typeface="Palatino-Roman"/>
              </a:rPr>
              <a:t>examine how a reinsurance company can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increase the value </a:t>
            </a:r>
            <a:r>
              <a:rPr lang="en-US" altLang="zh-TW" sz="2000" b="0" i="0" u="none" strike="noStrike" baseline="0" dirty="0">
                <a:latin typeface="Palatino-Roman"/>
              </a:rPr>
              <a:t>of a reinsurance contract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and reduce its default risk </a:t>
            </a:r>
            <a:r>
              <a:rPr lang="en-US" altLang="zh-TW" sz="2000" b="0" i="0" u="none" strike="noStrike" baseline="0" dirty="0">
                <a:latin typeface="Palatino-Roman"/>
              </a:rPr>
              <a:t>by issuing CAT bonds.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 err="1">
                <a:solidFill>
                  <a:srgbClr val="0070C0"/>
                </a:solidFill>
                <a:latin typeface="Palatino-Roman"/>
              </a:rPr>
              <a:t>Barrieu</a:t>
            </a:r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 and </a:t>
            </a:r>
            <a:r>
              <a:rPr lang="en-US" altLang="zh-TW" sz="2000" b="0" i="0" u="none" strike="noStrike" baseline="0" dirty="0" err="1">
                <a:solidFill>
                  <a:srgbClr val="0070C0"/>
                </a:solidFill>
                <a:latin typeface="Palatino-Roman"/>
              </a:rPr>
              <a:t>Louberg´e</a:t>
            </a:r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 (2009) </a:t>
            </a:r>
            <a:r>
              <a:rPr lang="en-US" altLang="zh-TW" sz="2000" b="0" i="0" u="none" strike="noStrike" baseline="0" dirty="0">
                <a:latin typeface="Palatino-Roman"/>
              </a:rPr>
              <a:t>point out that the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downside risk aversion and ambiguity aversion have caused the limited success of CAT bonds</a:t>
            </a:r>
            <a:r>
              <a:rPr lang="en-US" altLang="zh-TW" sz="2000" b="0" i="0" u="none" strike="noStrike" baseline="0" dirty="0">
                <a:latin typeface="Palatino-Roman"/>
              </a:rPr>
              <a:t>; therefore, they propose to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replace simple CAT bonds with hybrid CAT bonds, providing catastrophic risk transfer with protection against a stock crash</a:t>
            </a:r>
            <a:r>
              <a:rPr lang="en-US" altLang="zh-TW" sz="2000" b="0" i="0" u="none" strike="noStrike" baseline="0" dirty="0">
                <a:latin typeface="Palatino-Roman"/>
              </a:rPr>
              <a:t> to complete the market.</a:t>
            </a:r>
          </a:p>
          <a:p>
            <a:pPr algn="l"/>
            <a:endParaRPr lang="en-US" altLang="zh-TW" sz="2000" dirty="0">
              <a:latin typeface="Palatino-Roman"/>
            </a:endParaRPr>
          </a:p>
          <a:p>
            <a:pPr algn="l"/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Cummins and Weiss (2009) and Cummins and </a:t>
            </a:r>
            <a:r>
              <a:rPr lang="en-US" altLang="zh-TW" sz="2000" b="0" i="0" u="none" strike="noStrike" baseline="0" dirty="0" err="1">
                <a:solidFill>
                  <a:srgbClr val="0070C0"/>
                </a:solidFill>
                <a:latin typeface="Palatino-Roman"/>
              </a:rPr>
              <a:t>Trainar</a:t>
            </a:r>
            <a:r>
              <a:rPr lang="en-US" altLang="zh-TW" sz="2000" b="0" i="0" u="none" strike="noStrike" baseline="0" dirty="0">
                <a:solidFill>
                  <a:srgbClr val="0070C0"/>
                </a:solidFill>
                <a:latin typeface="Palatino-Roman"/>
              </a:rPr>
              <a:t> (2009) </a:t>
            </a:r>
            <a:r>
              <a:rPr lang="en-US" altLang="zh-TW" sz="2000" b="0" i="0" u="none" strike="noStrike" baseline="0" dirty="0">
                <a:latin typeface="Palatino-Roman"/>
              </a:rPr>
              <a:t>argue that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securitization</a:t>
            </a:r>
            <a:r>
              <a:rPr lang="en-US" altLang="zh-TW" sz="2000" b="0" i="0" u="none" strike="noStrike" baseline="0" dirty="0">
                <a:latin typeface="Palatino-Roman"/>
              </a:rPr>
              <a:t> permits insurers and reinsurers to </a:t>
            </a:r>
            <a:r>
              <a:rPr lang="en-US" altLang="zh-TW" sz="2000" b="0" i="0" u="none" strike="noStrike" baseline="0" dirty="0">
                <a:solidFill>
                  <a:srgbClr val="FF0000"/>
                </a:solidFill>
                <a:latin typeface="Palatino-Roman"/>
              </a:rPr>
              <a:t>achieve optimal combination </a:t>
            </a:r>
            <a:r>
              <a:rPr lang="en-US" altLang="zh-TW" sz="2000" b="0" i="0" u="none" strike="noStrike" baseline="0" dirty="0">
                <a:latin typeface="Palatino-Roman"/>
              </a:rPr>
              <a:t>of diversification and shifting of catastrophic risk to the capital markets.</a:t>
            </a:r>
          </a:p>
          <a:p>
            <a:pPr algn="l"/>
            <a:endParaRPr lang="en-US" altLang="zh-TW" sz="2000" dirty="0">
              <a:solidFill>
                <a:srgbClr val="FF0000"/>
              </a:solidFill>
              <a:latin typeface="Palatino-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81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4F6CC-4484-6951-3C0D-C5957E38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Autofit/>
          </a:bodyPr>
          <a:lstStyle/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the main motivation of this article is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analysis of pricing CAT bonds</a:t>
            </a:r>
            <a:r>
              <a:rPr lang="en-US" altLang="zh-TW" sz="2200" b="0" i="0" u="none" strike="noStrike" baseline="0" dirty="0">
                <a:latin typeface="Palatino-Roman"/>
              </a:rPr>
              <a:t>.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In particular,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we examine the calibration of a pure parametric CAT bond</a:t>
            </a:r>
            <a:r>
              <a:rPr lang="en-US" altLang="zh-TW" sz="2200" b="0" i="0" u="none" strike="noStrike" baseline="0" dirty="0">
                <a:latin typeface="Palatino-Roman"/>
              </a:rPr>
              <a:t> for earthquakes, which was sponsored by the Mexican government in May 2006.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The calibration is based on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estimation of the implied trigger intensity rate </a:t>
            </a:r>
            <a:r>
              <a:rPr lang="en-US" altLang="zh-TW" sz="2200" b="0" i="0" u="none" strike="noStrike" baseline="0" dirty="0">
                <a:latin typeface="Palatino-Roman"/>
              </a:rPr>
              <a:t>from the two sides of the contract: from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the reinsurance market </a:t>
            </a:r>
            <a:r>
              <a:rPr lang="en-US" altLang="zh-TW" sz="2200" b="0" i="0" u="none" strike="noStrike" baseline="0" dirty="0">
                <a:latin typeface="Palatino-Roman"/>
              </a:rPr>
              <a:t>and from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capital market</a:t>
            </a:r>
            <a:r>
              <a:rPr lang="en-US" altLang="zh-TW" sz="2200" b="0" i="0" u="none" strike="noStrike" baseline="0" dirty="0">
                <a:latin typeface="Palatino-Roman"/>
              </a:rPr>
              <a:t>.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A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comparative analysis</a:t>
            </a:r>
            <a:r>
              <a:rPr lang="en-US" altLang="zh-TW" sz="2200" b="0" i="0" u="none" strike="noStrike" baseline="0" dirty="0">
                <a:latin typeface="Palatino-Roman"/>
              </a:rPr>
              <a:t> of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risk-neutral trigger intensity rates </a:t>
            </a:r>
            <a:r>
              <a:rPr lang="en-US" altLang="zh-TW" sz="2200" b="0" i="0" u="none" strike="noStrike" baseline="0" dirty="0">
                <a:latin typeface="Palatino-Roman"/>
              </a:rPr>
              <a:t>with respect to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historical </a:t>
            </a:r>
            <a:r>
              <a:rPr lang="en-US" altLang="zh-TW" sz="2200" b="0" i="0" u="none" strike="noStrike" baseline="0" dirty="0">
                <a:latin typeface="Palatino-Roman"/>
              </a:rPr>
              <a:t>(physical)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intensity rate </a:t>
            </a:r>
            <a:r>
              <a:rPr lang="en-US" altLang="zh-TW" sz="2200" b="0" i="0" u="none" strike="noStrike" baseline="0" dirty="0">
                <a:latin typeface="Palatino-Roman"/>
              </a:rPr>
              <a:t>is conducted to know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whether the sponsor company is getting protection at a fair price</a:t>
            </a:r>
            <a:r>
              <a:rPr lang="en-US" altLang="zh-TW" sz="2200" b="0" i="0" u="none" strike="noStrike" baseline="0" dirty="0">
                <a:latin typeface="Palatino-Roman"/>
              </a:rPr>
              <a:t> or whether the CAT bond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is sold to the investors for a reasonable price.</a:t>
            </a:r>
          </a:p>
          <a:p>
            <a:pPr algn="l"/>
            <a:endParaRPr lang="en-US" altLang="zh-TW" sz="2200" dirty="0">
              <a:solidFill>
                <a:srgbClr val="FF0000"/>
              </a:solidFill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Our results demonstrate that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trigger intensities are lower than the historical one</a:t>
            </a:r>
            <a:r>
              <a:rPr lang="en-US" altLang="zh-TW" sz="2200" b="0" i="0" u="none" strike="noStrike" baseline="0" dirty="0">
                <a:latin typeface="Palatino-Roman"/>
              </a:rPr>
              <a:t>, meaning that the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direct access of the CAT bond into capital markets expands the risk-bearing capacity </a:t>
            </a:r>
            <a:r>
              <a:rPr lang="en-US" altLang="zh-TW" sz="2200" b="0" i="0" u="none" strike="noStrike" baseline="0" dirty="0">
                <a:latin typeface="Palatino-Roman"/>
              </a:rPr>
              <a:t>beyond the limited capital held by reinsurers.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4736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E2233-E219-3ECD-C07C-7040EEF2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79"/>
            <a:ext cx="10515600" cy="66581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Calibrating a Mexican parametric Cat bond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5E5AB5-58F5-C708-B862-CE5C7C1A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8895"/>
            <a:ext cx="10515600" cy="5146021"/>
          </a:xfrm>
        </p:spPr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Faced with the shortage of resources of the 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Mexico’s Fund for Natural Disasters(FONDEN) </a:t>
            </a:r>
            <a:r>
              <a:rPr lang="en-US" altLang="zh-TW" sz="1800" b="0" i="0" u="none" strike="noStrike" baseline="0" dirty="0">
                <a:latin typeface="Palatino-Roman"/>
              </a:rPr>
              <a:t>and the high probability of earthquake occurrence, in May 2006 the Mexican</a:t>
            </a:r>
            <a:r>
              <a:rPr lang="en-US" altLang="zh-TW" sz="1800" dirty="0">
                <a:latin typeface="Palatino-Roman"/>
              </a:rPr>
              <a:t> </a:t>
            </a:r>
            <a:r>
              <a:rPr lang="en-US" altLang="zh-TW" sz="1800" b="0" i="0" u="none" strike="noStrike" baseline="0" dirty="0">
                <a:latin typeface="Palatino-Roman"/>
              </a:rPr>
              <a:t>government sponsored a pure parametric CAT bond against earthquake risk.</a:t>
            </a: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For the transaction, FONDEN hired 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Swiss Re Capital Markets (SRCM), Swiss Reinsurance Company (SRC), </a:t>
            </a:r>
            <a:r>
              <a:rPr lang="en-US" altLang="zh-TW" sz="1800" b="0" i="0" u="none" strike="noStrike" baseline="0" dirty="0">
                <a:latin typeface="Palatino-Roman"/>
              </a:rPr>
              <a:t>and Deutsche Bank Securities.</a:t>
            </a: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The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160 million CAT bond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 </a:t>
            </a:r>
            <a:r>
              <a:rPr lang="en-US" altLang="zh-TW" sz="1800" b="0" i="0" u="none" strike="noStrike" baseline="0" dirty="0">
                <a:latin typeface="Palatino-Roman"/>
              </a:rPr>
              <a:t>is part of a 450 million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insurance contract </a:t>
            </a:r>
            <a:r>
              <a:rPr lang="en-US" altLang="zh-TW" sz="1800" b="0" i="0" u="none" strike="noStrike" baseline="0" dirty="0">
                <a:latin typeface="Palatino-Roman"/>
              </a:rPr>
              <a:t>against earthquake risk covering equally three out of the nine zones (Zone 1, Zone 2, and Zone 5) in 3 years for a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premium totaling 26 million 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2198B-ABD3-9D0E-74C1-C7E8227B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706" y="3729991"/>
            <a:ext cx="4183155" cy="30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513F4A-24A9-E6BB-444E-C5714072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4447"/>
            <a:ext cx="11040035" cy="5782516"/>
          </a:xfrm>
        </p:spPr>
        <p:txBody>
          <a:bodyPr>
            <a:normAutofit/>
          </a:bodyPr>
          <a:lstStyle/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The CAT bond payment would be triggered if there is an </a:t>
            </a:r>
            <a:r>
              <a:rPr lang="en-US" altLang="zh-TW" sz="2200" b="0" i="1" u="none" strike="noStrike" baseline="0" dirty="0">
                <a:latin typeface="Palatino-Italic"/>
              </a:rPr>
              <a:t>event</a:t>
            </a:r>
            <a:r>
              <a:rPr lang="en-US" altLang="zh-TW" sz="2200" b="0" i="0" u="none" strike="noStrike" baseline="0" dirty="0">
                <a:latin typeface="Palatino-Roman"/>
              </a:rPr>
              <a:t>, that is, an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earthquake higher than or equal to 8</a:t>
            </a:r>
            <a:r>
              <a:rPr lang="en-US" altLang="zh-TW" sz="2200" b="0" i="1" u="none" strike="noStrike" baseline="0" dirty="0">
                <a:solidFill>
                  <a:srgbClr val="FF0000"/>
                </a:solidFill>
                <a:latin typeface="Palatino-Italic"/>
              </a:rPr>
              <a:t>M</a:t>
            </a:r>
            <a:r>
              <a:rPr lang="en-US" altLang="zh-TW" sz="2200" b="0" i="1" u="none" strike="noStrike" baseline="0" dirty="0">
                <a:solidFill>
                  <a:srgbClr val="FF0000"/>
                </a:solidFill>
                <a:latin typeface="RMTMI"/>
              </a:rPr>
              <a:t>w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hitting Zone 1 or Zone 2</a:t>
            </a:r>
            <a:r>
              <a:rPr lang="en-US" altLang="zh-TW" sz="2200" b="0" i="0" u="none" strike="noStrike" baseline="0" dirty="0">
                <a:latin typeface="Palatino-Roman"/>
              </a:rPr>
              <a:t>, or an earthquake higher than or equal to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7</a:t>
            </a:r>
            <a:r>
              <a:rPr lang="en-US" altLang="zh-TW" sz="2200" b="0" i="1" u="none" strike="noStrike" baseline="0" dirty="0">
                <a:solidFill>
                  <a:srgbClr val="FF0000"/>
                </a:solidFill>
                <a:latin typeface="RMTMI"/>
              </a:rPr>
              <a:t>.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5</a:t>
            </a:r>
            <a:r>
              <a:rPr lang="en-US" altLang="zh-TW" sz="2200" b="0" i="1" u="none" strike="noStrike" baseline="0" dirty="0">
                <a:solidFill>
                  <a:srgbClr val="FF0000"/>
                </a:solidFill>
                <a:latin typeface="Palatino-Italic"/>
              </a:rPr>
              <a:t>M</a:t>
            </a:r>
            <a:r>
              <a:rPr lang="en-US" altLang="zh-TW" sz="2200" b="0" i="1" u="none" strike="noStrike" baseline="0" dirty="0">
                <a:solidFill>
                  <a:srgbClr val="FF0000"/>
                </a:solidFill>
                <a:latin typeface="RMTMI"/>
              </a:rPr>
              <a:t>w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hitting Zone 5</a:t>
            </a:r>
            <a:r>
              <a:rPr lang="en-US" altLang="zh-TW" sz="2200" b="0" i="0" u="none" strike="noStrike" baseline="0" dirty="0">
                <a:latin typeface="Palatino-Roman"/>
              </a:rPr>
              <a:t>;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latin typeface="Palatino-Roman"/>
              </a:rPr>
              <a:t>The payment of losses is conditional upon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confirmation by </a:t>
            </a:r>
            <a:r>
              <a:rPr lang="en-US" altLang="zh-TW" sz="2200" b="0" i="0" u="none" strike="noStrike" baseline="0" dirty="0">
                <a:latin typeface="Palatino-Roman"/>
              </a:rPr>
              <a:t>an event verification agent (</a:t>
            </a:r>
            <a:r>
              <a:rPr lang="en-US" altLang="zh-TW" sz="2200" b="0" i="0" u="none" strike="noStrike" baseline="0" dirty="0">
                <a:solidFill>
                  <a:srgbClr val="0070C0"/>
                </a:solidFill>
                <a:latin typeface="Palatino-Roman"/>
              </a:rPr>
              <a:t>Applied Insurance Research Worldwide</a:t>
            </a:r>
            <a:r>
              <a:rPr lang="en-US" altLang="zh-TW" sz="2200" dirty="0">
                <a:solidFill>
                  <a:srgbClr val="0070C0"/>
                </a:solidFill>
                <a:latin typeface="Palatino-Roman"/>
              </a:rPr>
              <a:t> </a:t>
            </a:r>
            <a:r>
              <a:rPr lang="en-US" altLang="zh-TW" sz="2200" b="0" i="0" u="none" strike="noStrike" baseline="0" dirty="0">
                <a:solidFill>
                  <a:srgbClr val="0070C0"/>
                </a:solidFill>
                <a:latin typeface="Palatino-Roman"/>
              </a:rPr>
              <a:t>Corporation [AIR]</a:t>
            </a:r>
            <a:r>
              <a:rPr lang="en-US" altLang="zh-TW" sz="2200" b="0" i="0" u="none" strike="noStrike" baseline="0" dirty="0">
                <a:latin typeface="Palatino-Roman"/>
              </a:rPr>
              <a:t>), which modeled the seismic risk.</a:t>
            </a:r>
          </a:p>
          <a:p>
            <a:pPr algn="l"/>
            <a:endParaRPr lang="en-US" altLang="zh-TW" sz="2200" dirty="0">
              <a:latin typeface="Palatino-Roman"/>
            </a:endParaRPr>
          </a:p>
          <a:p>
            <a:pPr algn="l"/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Palatino-Roman"/>
              </a:rPr>
              <a:t>SRC would pay the covered insured amount </a:t>
            </a:r>
            <a:r>
              <a:rPr lang="en-US" altLang="zh-TW" sz="2200" b="0" i="0" u="none" strike="noStrike" baseline="0" dirty="0">
                <a:latin typeface="Palatino-Roman"/>
              </a:rPr>
              <a:t>to the government, which would then stop paying premiums at that time and investors would sacrifice their full principal and coupons.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0960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22C06E-B017-9FB0-286D-A13ACC64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44" y="349624"/>
            <a:ext cx="10515600" cy="5827339"/>
          </a:xfrm>
        </p:spPr>
        <p:txBody>
          <a:bodyPr/>
          <a:lstStyle/>
          <a:p>
            <a:r>
              <a:rPr lang="en-US" altLang="zh-TW" sz="1800" b="0" i="0" u="none" strike="noStrike" baseline="0" dirty="0">
                <a:latin typeface="Palatino-Roman"/>
              </a:rPr>
              <a:t>The cash-flow diagram for the Mexican CAT bond is described in Figure 2.</a:t>
            </a:r>
          </a:p>
          <a:p>
            <a:endParaRPr lang="en-US" altLang="zh-TW" sz="1800" dirty="0">
              <a:latin typeface="Palatino-Roman"/>
            </a:endParaRPr>
          </a:p>
          <a:p>
            <a:pPr algn="l"/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SRCM </a:t>
            </a:r>
            <a:r>
              <a:rPr lang="en-US" altLang="zh-TW" sz="1800" b="0" i="0" u="none" strike="noStrike" baseline="0" dirty="0">
                <a:latin typeface="Palatino-Roman"/>
              </a:rPr>
              <a:t>designed a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financial structure for </a:t>
            </a:r>
            <a:r>
              <a:rPr lang="en-US" altLang="zh-TW" sz="1800" dirty="0">
                <a:solidFill>
                  <a:srgbClr val="FF0000"/>
                </a:solidFill>
                <a:latin typeface="Palatino-Roman"/>
              </a:rPr>
              <a:t>t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ransferring earthquake risk </a:t>
            </a:r>
            <a:r>
              <a:rPr lang="en-US" altLang="zh-TW" sz="1800" b="0" i="0" u="none" strike="noStrike" baseline="0" dirty="0">
                <a:latin typeface="Palatino-Roman"/>
              </a:rPr>
              <a:t>where 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FONDEN</a:t>
            </a:r>
            <a:r>
              <a:rPr lang="en-US" altLang="zh-TW" sz="1800" b="0" i="0" u="none" strike="noStrike" baseline="0" dirty="0">
                <a:latin typeface="Palatino-Roman"/>
              </a:rPr>
              <a:t> enters into an insurance contract with 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European Finance Reinsurance (EFR), </a:t>
            </a:r>
            <a:r>
              <a:rPr lang="en-US" altLang="zh-TW" sz="1800" b="0" i="0" u="none" strike="noStrike" baseline="0" dirty="0">
                <a:latin typeface="Palatino-Roman"/>
              </a:rPr>
              <a:t>an indirect,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wholly owned subsidiary of SRC</a:t>
            </a:r>
            <a:r>
              <a:rPr lang="en-US" altLang="zh-TW" sz="1800" b="0" i="0" u="none" strike="noStrike" baseline="0" dirty="0">
                <a:latin typeface="Palatino-Roman"/>
              </a:rPr>
              <a:t>, which transfers 100 percent of the risk to SRC via the Reinsurance Agreement.</a:t>
            </a:r>
          </a:p>
          <a:p>
            <a:pPr algn="l"/>
            <a:endParaRPr lang="en-US" altLang="zh-TW" sz="1800" dirty="0">
              <a:latin typeface="Palatino-Roman"/>
            </a:endParaRPr>
          </a:p>
          <a:p>
            <a:pPr algn="l"/>
            <a:r>
              <a:rPr lang="en-US" altLang="zh-TW" sz="1800" b="0" i="0" u="none" strike="noStrike" baseline="0" dirty="0">
                <a:latin typeface="Palatino-Roman"/>
              </a:rPr>
              <a:t>SCR retained 290 million of the contract exposure and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Palatino-Roman"/>
              </a:rPr>
              <a:t> issued a 160 million CAT bond for 3 years </a:t>
            </a:r>
            <a:r>
              <a:rPr lang="en-US" altLang="zh-TW" sz="1800" b="0" i="0" u="none" strike="noStrike" baseline="0" dirty="0">
                <a:latin typeface="Palatino-Roman"/>
              </a:rPr>
              <a:t>through a special purpose vehicle, </a:t>
            </a:r>
            <a:r>
              <a:rPr lang="en-US" altLang="zh-TW" sz="1800" b="0" i="0" u="none" strike="noStrike" baseline="0" dirty="0">
                <a:solidFill>
                  <a:srgbClr val="0070C0"/>
                </a:solidFill>
                <a:latin typeface="Palatino-Roman"/>
              </a:rPr>
              <a:t>CAT-Mex Ltd class B insurer.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39888B-ADB9-1B3C-5435-27105B31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12" y="3047503"/>
            <a:ext cx="8123144" cy="3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EF8E542-32A8-26EF-3D23-3128D73B5C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046"/>
                <a:ext cx="10515600" cy="6266329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altLang="zh-TW" sz="2400" b="0" i="0" u="none" strike="noStrike" baseline="0" dirty="0">
                    <a:latin typeface="Palatino-Roman"/>
                  </a:rPr>
                  <a:t>From this part of the transaction, we infer the trigger intensity rate from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reinsurance market</a:t>
                </a:r>
                <a:r>
                  <a:rPr lang="el-GR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).</a:t>
                </a:r>
                <a:endParaRPr lang="en-US" altLang="zh-TW" sz="2400" b="0" i="0" u="none" strike="noStrike" baseline="0" dirty="0">
                  <a:solidFill>
                    <a:srgbClr val="FF0000"/>
                  </a:solidFill>
                  <a:latin typeface="Palatino-Roman"/>
                </a:endParaRPr>
              </a:p>
              <a:p>
                <a:pPr algn="l"/>
                <a:endParaRPr lang="en-US" altLang="zh-TW" sz="2400" dirty="0">
                  <a:latin typeface="Palatino-Roman"/>
                </a:endParaRPr>
              </a:p>
              <a:p>
                <a:pPr algn="l"/>
                <a:r>
                  <a:rPr lang="en-US" altLang="zh-TW" sz="2400" b="0" i="0" u="none" strike="noStrike" baseline="0" dirty="0">
                    <a:latin typeface="Palatino-Roman"/>
                  </a:rPr>
                  <a:t>Simultaneously, </a:t>
                </a:r>
                <a:r>
                  <a:rPr lang="en-US" altLang="zh-TW" sz="2400" b="0" i="0" u="none" strike="noStrike" baseline="0" dirty="0">
                    <a:solidFill>
                      <a:srgbClr val="0070C0"/>
                    </a:solidFill>
                    <a:latin typeface="Palatino-Roman"/>
                  </a:rPr>
                  <a:t>CAT-Mex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 issues the bond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with floating rate notes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 to capital market investors to hedge its obligation to SRC under the financial contract and invests the proceeds in a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total return swap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 within a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collateral account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, </a:t>
                </a:r>
                <a:r>
                  <a:rPr lang="en-US" altLang="zh-TW" sz="2400" b="0" i="0" u="none" strike="noStrike" baseline="0" dirty="0">
                    <a:solidFill>
                      <a:srgbClr val="0070C0"/>
                    </a:solidFill>
                    <a:latin typeface="Palatino-Roman"/>
                  </a:rPr>
                  <a:t>Swiss Re Financial Products Corp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endParaRPr lang="en-US" altLang="zh-TW" sz="2400" dirty="0">
                  <a:latin typeface="Palatino-Roman"/>
                </a:endParaRPr>
              </a:p>
              <a:p>
                <a:pPr algn="l"/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The larger tranche of the CAT bond (150 million class A) covers Zone 2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and has an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expected annual loss of 0.96 percent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and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a spread over LIBOR of 235 basis points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, whereas the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smaller tranche (10 million class B notes) with coverage in Zones 1 and 5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has an expected annual loss of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0.93 percent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and a spread over LIBOR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of 230 basis points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.</a:t>
                </a:r>
              </a:p>
              <a:p>
                <a:pPr algn="l"/>
                <a:endParaRPr lang="en-US" altLang="zh-TW" sz="2400" dirty="0">
                  <a:latin typeface="Palatino-Roman"/>
                </a:endParaRPr>
              </a:p>
              <a:p>
                <a:pPr algn="l"/>
                <a:r>
                  <a:rPr lang="en-US" altLang="zh-TW" sz="2400" b="0" i="0" u="none" strike="noStrike" baseline="0" dirty="0">
                    <a:latin typeface="Palatino-Roman"/>
                  </a:rPr>
                  <a:t>A separate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Event Payment Account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was established with the Bank of New York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providing FONDEN the ability to receive loss payments directly from CAT-Mex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, subject to the terms and conditions of the insurance agreement.</a:t>
                </a:r>
              </a:p>
              <a:p>
                <a:pPr algn="l"/>
                <a:endParaRPr lang="en-US" altLang="zh-TW" sz="2400" dirty="0">
                  <a:latin typeface="Palatino-Roman"/>
                </a:endParaRPr>
              </a:p>
              <a:p>
                <a:pPr algn="l"/>
                <a:r>
                  <a:rPr lang="en-US" altLang="zh-TW" sz="2400" b="0" i="0" u="none" strike="noStrike" baseline="0" dirty="0">
                    <a:latin typeface="Palatino-Roman"/>
                  </a:rPr>
                  <a:t>The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trigger intensity rate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from the </a:t>
                </a:r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capital market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b="0" i="0" u="none" strike="noStrike" baseline="0" dirty="0">
                    <a:solidFill>
                      <a:srgbClr val="FF0000"/>
                    </a:solidFill>
                    <a:latin typeface="Palatino-Roman"/>
                  </a:rPr>
                  <a:t>) </a:t>
                </a:r>
                <a:r>
                  <a:rPr lang="en-US" altLang="zh-TW" sz="2400" b="0" i="0" u="none" strike="noStrike" baseline="0" dirty="0">
                    <a:latin typeface="Palatino-Roman"/>
                  </a:rPr>
                  <a:t>is implied from this part of the transaction</a:t>
                </a:r>
                <a:r>
                  <a:rPr lang="en-US" altLang="zh-TW" sz="1800" b="0" i="0" u="none" strike="noStrike" baseline="0" dirty="0">
                    <a:latin typeface="Palatino-Roman"/>
                  </a:rPr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EF8E542-32A8-26EF-3D23-3128D73B5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046"/>
                <a:ext cx="10515600" cy="6266329"/>
              </a:xfrm>
              <a:blipFill>
                <a:blip r:embed="rId2"/>
                <a:stretch>
                  <a:fillRect l="-696" t="-2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16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2776</Words>
  <Application>Microsoft Office PowerPoint</Application>
  <PresentationFormat>寬螢幕</PresentationFormat>
  <Paragraphs>164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Futura-Book</vt:lpstr>
      <vt:lpstr>MTSY</vt:lpstr>
      <vt:lpstr>Palatino-Bold</vt:lpstr>
      <vt:lpstr>Palatino-Italic</vt:lpstr>
      <vt:lpstr>Palatino-Roman</vt:lpstr>
      <vt:lpstr>RMTMI</vt:lpstr>
      <vt:lpstr>Arial</vt:lpstr>
      <vt:lpstr>Calibri</vt:lpstr>
      <vt:lpstr>Calibri Light</vt:lpstr>
      <vt:lpstr>Cambria Math</vt:lpstr>
      <vt:lpstr>Office 佈景主題</vt:lpstr>
      <vt:lpstr>Calibrating Cat bonds for Mexican earthquakes</vt:lpstr>
      <vt:lpstr>1.Introduciton</vt:lpstr>
      <vt:lpstr>2.Related literature</vt:lpstr>
      <vt:lpstr>PowerPoint 簡報</vt:lpstr>
      <vt:lpstr>PowerPoint 簡報</vt:lpstr>
      <vt:lpstr>Calibrating a Mexican parametric Cat bond</vt:lpstr>
      <vt:lpstr>PowerPoint 簡報</vt:lpstr>
      <vt:lpstr>PowerPoint 簡報</vt:lpstr>
      <vt:lpstr>PowerPoint 簡報</vt:lpstr>
      <vt:lpstr>PowerPoint 簡報</vt:lpstr>
      <vt:lpstr>PowerPoint 簡報</vt:lpstr>
      <vt:lpstr>Calibration in the reinsurance market</vt:lpstr>
      <vt:lpstr>PowerPoint 簡報</vt:lpstr>
      <vt:lpstr>Calibration in the capital market</vt:lpstr>
      <vt:lpstr>PowerPoint 簡報</vt:lpstr>
      <vt:lpstr>PowerPoint 簡報</vt:lpstr>
      <vt:lpstr>Calibration via historical 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Cat bonds for Mexican earthquakes</dc:title>
  <dc:creator>Lucas Yu</dc:creator>
  <cp:lastModifiedBy>Lucas Yu</cp:lastModifiedBy>
  <cp:revision>25</cp:revision>
  <dcterms:created xsi:type="dcterms:W3CDTF">2022-08-24T14:03:18Z</dcterms:created>
  <dcterms:modified xsi:type="dcterms:W3CDTF">2022-08-31T00:02:50Z</dcterms:modified>
</cp:coreProperties>
</file>