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9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hL+BIcSPA4emeDgNoUv/37SwbT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26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TW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42b07c15a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g142b07c15a8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g142b07c15a8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TW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42b07c15a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g142b07c15a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4" name="Google Shape;33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42b07c15a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g142b07c15a8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g142b07c15a8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TW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TW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TW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輔助字幕的內容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輔助字幕的圖片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15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8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524000" y="2754923"/>
            <a:ext cx="9144000" cy="75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-TW" sz="4500" b="1"/>
              <a:t>Ch11 VWAP Trading Strategies</a:t>
            </a:r>
            <a:endParaRPr/>
          </a:p>
        </p:txBody>
      </p:sp>
      <p:sp>
        <p:nvSpPr>
          <p:cNvPr id="90" name="Google Shape;90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TW"/>
              <a:t>Optimal Trading Strategies - Ch11 VWAP Trading Strategies</a:t>
            </a:r>
            <a:endParaRPr/>
          </a:p>
        </p:txBody>
      </p:sp>
      <p:sp>
        <p:nvSpPr>
          <p:cNvPr id="91" name="Google Shape;91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TW"/>
              <a:t>1</a:t>
            </a:fld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8153400" y="4046225"/>
            <a:ext cx="5445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TW" sz="2000">
                <a:latin typeface="Calibri"/>
                <a:ea typeface="Calibri"/>
                <a:cs typeface="Calibri"/>
                <a:sym typeface="Calibri"/>
              </a:rPr>
              <a:t>Presenter : 宋忻祖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TW"/>
              <a:t>Optimal Trading Strategies - Ch11 VWAP Trading Strategies</a:t>
            </a:r>
            <a:endParaRPr/>
          </a:p>
        </p:txBody>
      </p:sp>
      <p:sp>
        <p:nvSpPr>
          <p:cNvPr id="178" name="Google Shape;17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TW"/>
              <a:t>10</a:t>
            </a:fld>
            <a:endParaRPr/>
          </a:p>
        </p:txBody>
      </p:sp>
      <p:sp>
        <p:nvSpPr>
          <p:cNvPr id="179" name="Google Shape;179;p10"/>
          <p:cNvSpPr txBox="1"/>
          <p:nvPr/>
        </p:nvSpPr>
        <p:spPr>
          <a:xfrm>
            <a:off x="670043" y="742635"/>
            <a:ext cx="11296200" cy="2249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557" t="-1678" b="-392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TW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0"/>
          <p:cNvSpPr txBox="1"/>
          <p:nvPr/>
        </p:nvSpPr>
        <p:spPr>
          <a:xfrm>
            <a:off x="693793" y="3068227"/>
            <a:ext cx="10932000" cy="10179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108" t="-30856" b="-5307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TW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0"/>
          <p:cNvSpPr txBox="1"/>
          <p:nvPr/>
        </p:nvSpPr>
        <p:spPr>
          <a:xfrm>
            <a:off x="380595" y="257879"/>
            <a:ext cx="114117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TW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Approximation of Expectation and Variance by Taylor Expansion Method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0"/>
          <p:cNvSpPr txBox="1"/>
          <p:nvPr/>
        </p:nvSpPr>
        <p:spPr>
          <a:xfrm>
            <a:off x="602748" y="4182340"/>
            <a:ext cx="11296200" cy="13257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l="-557" t="-2847" b="-4094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TW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0"/>
          <p:cNvSpPr txBox="1"/>
          <p:nvPr/>
        </p:nvSpPr>
        <p:spPr>
          <a:xfrm>
            <a:off x="1778330" y="5367811"/>
            <a:ext cx="10014000" cy="10179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t="-32915" b="-5730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TW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0"/>
          <p:cNvSpPr txBox="1"/>
          <p:nvPr/>
        </p:nvSpPr>
        <p:spPr>
          <a:xfrm>
            <a:off x="11067804" y="5932802"/>
            <a:ext cx="89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TW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(Cont.)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TW"/>
              <a:t>Optimal Trading Strategies - Ch11 VWAP Trading Strategies</a:t>
            </a:r>
            <a:endParaRPr/>
          </a:p>
        </p:txBody>
      </p:sp>
      <p:sp>
        <p:nvSpPr>
          <p:cNvPr id="190" name="Google Shape;19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TW"/>
              <a:t>11</a:t>
            </a:fld>
            <a:endParaRPr/>
          </a:p>
        </p:txBody>
      </p:sp>
      <p:sp>
        <p:nvSpPr>
          <p:cNvPr id="191" name="Google Shape;191;p11"/>
          <p:cNvSpPr txBox="1"/>
          <p:nvPr/>
        </p:nvSpPr>
        <p:spPr>
          <a:xfrm>
            <a:off x="380595" y="257879"/>
            <a:ext cx="114117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TW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Approximation of Expectation and Variance by Taylor Expansion Method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1"/>
          <p:cNvSpPr txBox="1"/>
          <p:nvPr/>
        </p:nvSpPr>
        <p:spPr>
          <a:xfrm>
            <a:off x="674000" y="924887"/>
            <a:ext cx="11296200" cy="1017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30474" b="-5121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TW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1"/>
          <p:cNvSpPr txBox="1"/>
          <p:nvPr/>
        </p:nvSpPr>
        <p:spPr>
          <a:xfrm>
            <a:off x="1778330" y="1879120"/>
            <a:ext cx="11296200" cy="555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t="-55531" b="-9776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TW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1"/>
          <p:cNvSpPr txBox="1"/>
          <p:nvPr/>
        </p:nvSpPr>
        <p:spPr>
          <a:xfrm>
            <a:off x="673999" y="2875763"/>
            <a:ext cx="11296200" cy="8328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l="-557" t="-6056" b="-6513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TW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1"/>
          <p:cNvSpPr txBox="1"/>
          <p:nvPr/>
        </p:nvSpPr>
        <p:spPr>
          <a:xfrm>
            <a:off x="1830779" y="3708491"/>
            <a:ext cx="9522900" cy="525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t="-65095" b="-9997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TW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1"/>
          <p:cNvSpPr txBox="1"/>
          <p:nvPr/>
        </p:nvSpPr>
        <p:spPr>
          <a:xfrm>
            <a:off x="673998" y="4216624"/>
            <a:ext cx="11296200" cy="8934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l="-557" t="-4218" b="-5914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TW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1"/>
          <p:cNvSpPr txBox="1"/>
          <p:nvPr/>
        </p:nvSpPr>
        <p:spPr>
          <a:xfrm>
            <a:off x="673998" y="684303"/>
            <a:ext cx="89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TW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(Cont.)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TW">
                <a:latin typeface="Calibri"/>
                <a:ea typeface="Calibri"/>
                <a:cs typeface="Calibri"/>
                <a:sym typeface="Calibri"/>
              </a:rPr>
              <a:t>Optimal Trading Strategies - Ch11 VWAP Trading Strategies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TW">
                <a:latin typeface="Calibri"/>
                <a:ea typeface="Calibri"/>
                <a:cs typeface="Calibri"/>
                <a:sym typeface="Calibri"/>
              </a:rPr>
              <a:t>12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7"/>
          <p:cNvSpPr txBox="1"/>
          <p:nvPr/>
        </p:nvSpPr>
        <p:spPr>
          <a:xfrm>
            <a:off x="1095651" y="1128664"/>
            <a:ext cx="10258200" cy="822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53011" b="-8179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TW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7"/>
          <p:cNvSpPr txBox="1"/>
          <p:nvPr/>
        </p:nvSpPr>
        <p:spPr>
          <a:xfrm>
            <a:off x="633351" y="734410"/>
            <a:ext cx="6810600" cy="423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927" t="-88546" b="-13426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TW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7"/>
          <p:cNvSpPr txBox="1"/>
          <p:nvPr/>
        </p:nvSpPr>
        <p:spPr>
          <a:xfrm>
            <a:off x="1095651" y="2269880"/>
            <a:ext cx="10258200" cy="4572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t="-94577" b="-14862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TW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7"/>
          <p:cNvSpPr txBox="1"/>
          <p:nvPr/>
        </p:nvSpPr>
        <p:spPr>
          <a:xfrm>
            <a:off x="633351" y="3046189"/>
            <a:ext cx="11158800" cy="7635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l="-568" t="-4997" b="-999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TW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7"/>
          <p:cNvSpPr txBox="1"/>
          <p:nvPr/>
        </p:nvSpPr>
        <p:spPr>
          <a:xfrm>
            <a:off x="377626" y="3839077"/>
            <a:ext cx="11814300" cy="4206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t="-94086" b="-14114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TW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7"/>
          <p:cNvSpPr txBox="1"/>
          <p:nvPr/>
        </p:nvSpPr>
        <p:spPr>
          <a:xfrm>
            <a:off x="1536662" y="4246037"/>
            <a:ext cx="11814300" cy="4158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t="-97036" b="-13819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TW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7"/>
          <p:cNvSpPr txBox="1"/>
          <p:nvPr/>
        </p:nvSpPr>
        <p:spPr>
          <a:xfrm>
            <a:off x="1536662" y="4652997"/>
            <a:ext cx="11814300" cy="5388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t="-58121" b="-10694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TW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7"/>
          <p:cNvSpPr txBox="1"/>
          <p:nvPr/>
        </p:nvSpPr>
        <p:spPr>
          <a:xfrm>
            <a:off x="1095651" y="5353510"/>
            <a:ext cx="6679800" cy="5388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t="-56803" b="-10224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TW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7"/>
          <p:cNvSpPr txBox="1"/>
          <p:nvPr/>
        </p:nvSpPr>
        <p:spPr>
          <a:xfrm>
            <a:off x="380595" y="257879"/>
            <a:ext cx="11411700" cy="46500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l="-888" t="-136787" b="-21047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TW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7"/>
          <p:cNvSpPr txBox="1"/>
          <p:nvPr/>
        </p:nvSpPr>
        <p:spPr>
          <a:xfrm>
            <a:off x="8377350" y="125475"/>
            <a:ext cx="6489300" cy="94500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l="-618" b="-433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TW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42b07c15a8_0_20"/>
          <p:cNvSpPr txBox="1">
            <a:spLocks noGrp="1"/>
          </p:cNvSpPr>
          <p:nvPr>
            <p:ph type="ctrTitle"/>
          </p:nvPr>
        </p:nvSpPr>
        <p:spPr>
          <a:xfrm>
            <a:off x="1524000" y="2754923"/>
            <a:ext cx="9144000" cy="7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-TW" sz="4500" b="1"/>
              <a:t>VWAP Hedge Strategy</a:t>
            </a:r>
            <a:endParaRPr/>
          </a:p>
        </p:txBody>
      </p:sp>
      <p:sp>
        <p:nvSpPr>
          <p:cNvPr id="220" name="Google Shape;220;g142b07c15a8_0_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TW"/>
              <a:t>Optimal Trading Strategies - Ch11 VWAP Trading Strategies</a:t>
            </a:r>
            <a:endParaRPr/>
          </a:p>
        </p:txBody>
      </p:sp>
      <p:sp>
        <p:nvSpPr>
          <p:cNvPr id="221" name="Google Shape;221;g142b07c15a8_0_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TW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g142b07c15a8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4967" y="2276889"/>
            <a:ext cx="6899564" cy="4079461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142b07c15a8_0_0"/>
          <p:cNvSpPr txBox="1"/>
          <p:nvPr/>
        </p:nvSpPr>
        <p:spPr>
          <a:xfrm>
            <a:off x="380595" y="578512"/>
            <a:ext cx="11292900" cy="21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TW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VWAP-hedge Strategy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TW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Still follow volume profile to execute the order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TW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does not necessarily execute the order over entire day.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TW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-&gt; Smaller orders are executed within a shorter period.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142b07c15a8_0_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TW"/>
              <a:t>Optimal Trading Strategies - Ch11 VWAP Trading Strategies</a:t>
            </a:r>
            <a:endParaRPr/>
          </a:p>
        </p:txBody>
      </p:sp>
      <p:sp>
        <p:nvSpPr>
          <p:cNvPr id="229" name="Google Shape;229;g142b07c15a8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TW"/>
              <a:t>14</a:t>
            </a:fld>
            <a:endParaRPr/>
          </a:p>
        </p:txBody>
      </p:sp>
      <p:cxnSp>
        <p:nvCxnSpPr>
          <p:cNvPr id="230" name="Google Shape;230;g142b07c15a8_0_0"/>
          <p:cNvCxnSpPr/>
          <p:nvPr/>
        </p:nvCxnSpPr>
        <p:spPr>
          <a:xfrm flipH="1">
            <a:off x="8336618" y="2921330"/>
            <a:ext cx="558000" cy="5076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1" name="Google Shape;231;g142b07c15a8_0_0"/>
          <p:cNvSpPr txBox="1"/>
          <p:nvPr/>
        </p:nvSpPr>
        <p:spPr>
          <a:xfrm>
            <a:off x="8894627" y="2685675"/>
            <a:ext cx="1874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TW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VWAP-hedge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2" name="Google Shape;232;g142b07c15a8_0_0"/>
          <p:cNvCxnSpPr/>
          <p:nvPr/>
        </p:nvCxnSpPr>
        <p:spPr>
          <a:xfrm rot="10800000">
            <a:off x="8066174" y="3540375"/>
            <a:ext cx="540600" cy="5547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3" name="Google Shape;233;g142b07c15a8_0_0"/>
          <p:cNvSpPr txBox="1"/>
          <p:nvPr/>
        </p:nvSpPr>
        <p:spPr>
          <a:xfrm>
            <a:off x="8581055" y="3889150"/>
            <a:ext cx="1391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TW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VWAP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TW"/>
              <a:t>Optimal Trading Strategies - Ch11 VWAP Trading Strategies</a:t>
            </a:r>
            <a:endParaRPr/>
          </a:p>
        </p:txBody>
      </p:sp>
      <p:sp>
        <p:nvSpPr>
          <p:cNvPr id="337" name="Google Shape;33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TW"/>
              <a:t>15</a:t>
            </a:fld>
            <a:endParaRPr/>
          </a:p>
        </p:txBody>
      </p:sp>
      <p:sp>
        <p:nvSpPr>
          <p:cNvPr id="338" name="Google Shape;338;p26"/>
          <p:cNvSpPr txBox="1"/>
          <p:nvPr/>
        </p:nvSpPr>
        <p:spPr>
          <a:xfrm>
            <a:off x="1524000" y="2754923"/>
            <a:ext cx="9144000" cy="75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-TW" sz="4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42b07c15a8_0_27"/>
          <p:cNvSpPr txBox="1">
            <a:spLocks noGrp="1"/>
          </p:cNvSpPr>
          <p:nvPr>
            <p:ph type="ctrTitle"/>
          </p:nvPr>
        </p:nvSpPr>
        <p:spPr>
          <a:xfrm>
            <a:off x="1524000" y="621323"/>
            <a:ext cx="9144000" cy="7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-TW" sz="4500" b="1"/>
              <a:t>Table of Contents</a:t>
            </a:r>
            <a:endParaRPr/>
          </a:p>
        </p:txBody>
      </p:sp>
      <p:sp>
        <p:nvSpPr>
          <p:cNvPr id="99" name="Google Shape;99;g142b07c15a8_0_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TW"/>
              <a:t>Optimal Trading Strategies - Ch11 VWAP Trading Strategies</a:t>
            </a:r>
            <a:endParaRPr/>
          </a:p>
        </p:txBody>
      </p:sp>
      <p:sp>
        <p:nvSpPr>
          <p:cNvPr id="100" name="Google Shape;100;g142b07c15a8_0_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TW"/>
              <a:t>2</a:t>
            </a:fld>
            <a:endParaRPr/>
          </a:p>
        </p:txBody>
      </p:sp>
      <p:sp>
        <p:nvSpPr>
          <p:cNvPr id="101" name="Google Shape;101;g142b07c15a8_0_27"/>
          <p:cNvSpPr txBox="1"/>
          <p:nvPr/>
        </p:nvSpPr>
        <p:spPr>
          <a:xfrm>
            <a:off x="1524000" y="1611375"/>
            <a:ext cx="91440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en-TW" sz="30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VWAP strategy introduction</a:t>
            </a:r>
            <a:endParaRPr sz="30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en-TW" sz="30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VWAP distribution</a:t>
            </a:r>
            <a:endParaRPr sz="30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en-TW" sz="30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Other VWAP strategy</a:t>
            </a:r>
            <a:endParaRPr sz="30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○"/>
            </a:pPr>
            <a:r>
              <a:rPr lang="en-TW" sz="30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VWAP hedge strategy</a:t>
            </a:r>
            <a:endParaRPr sz="30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en-TW" sz="30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VWAP strategy execution result</a:t>
            </a:r>
            <a:endParaRPr sz="30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ctrTitle"/>
          </p:nvPr>
        </p:nvSpPr>
        <p:spPr>
          <a:xfrm>
            <a:off x="1524000" y="2754923"/>
            <a:ext cx="9144000" cy="75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-TW" sz="4500" b="1"/>
              <a:t>VWAP Strategy Introduction</a:t>
            </a:r>
            <a:endParaRPr/>
          </a:p>
        </p:txBody>
      </p:sp>
      <p:sp>
        <p:nvSpPr>
          <p:cNvPr id="108" name="Google Shape;108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TW"/>
              <a:t>Optimal Trading Strategies - Ch11 VWAP Trading Strategies</a:t>
            </a:r>
            <a:endParaRPr/>
          </a:p>
        </p:txBody>
      </p:sp>
      <p:sp>
        <p:nvSpPr>
          <p:cNvPr id="109" name="Google Shape;109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TW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/>
          <p:nvPr/>
        </p:nvSpPr>
        <p:spPr>
          <a:xfrm>
            <a:off x="380595" y="495384"/>
            <a:ext cx="5628319" cy="465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TW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VWAP(Volume-Weighted Average Price)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TW"/>
              <a:t>Optimal Trading Strategies - Ch11 VWAP Trading Strategies</a:t>
            </a:r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TW"/>
              <a:t>4</a:t>
            </a:fld>
            <a:endParaRPr/>
          </a:p>
        </p:txBody>
      </p:sp>
      <p:sp>
        <p:nvSpPr>
          <p:cNvPr id="117" name="Google Shape;117;p4"/>
          <p:cNvSpPr txBox="1"/>
          <p:nvPr/>
        </p:nvSpPr>
        <p:spPr>
          <a:xfrm>
            <a:off x="380594" y="1822702"/>
            <a:ext cx="11470980" cy="1941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TW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VWAP Strategy – set VWAP as the target of the average execution price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TW"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Minimize market impact.</a:t>
            </a: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TW"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Regarded as a benchmark</a:t>
            </a:r>
            <a:r>
              <a:rPr lang="en-TW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traders’ execution performance.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TW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 not assure to minimize risk exposure or higher price appreciation cost.</a:t>
            </a: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TW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there’s no anticipated natural price appreciation =&gt; VWAP strategy has the lowest trading cost as market impact is the only cost component.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1279642" y="960512"/>
            <a:ext cx="4230509" cy="81586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112282" b="-15688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TW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5866703" y="985893"/>
            <a:ext cx="5984871" cy="82464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1053" t="-757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TW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380594" y="4243448"/>
            <a:ext cx="114711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TW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do VWAP strategy?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28750" marR="0" lvl="2" indent="-514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arenR"/>
            </a:pPr>
            <a:r>
              <a:rPr lang="en-TW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Traders participate in every single market transaction with the proportion of trader’s order to total market volume.(Impossible to practical)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28750" marR="0" lvl="2" indent="-514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arenR"/>
            </a:pPr>
            <a:r>
              <a:rPr lang="en-TW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execute the order in proportion follows the percentage of volume traded in specified trading period, aka </a:t>
            </a:r>
            <a:r>
              <a:rPr lang="en-TW"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slicing strategy</a:t>
            </a:r>
            <a:r>
              <a:rPr lang="en-TW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TW"/>
              <a:t>5</a:t>
            </a:fld>
            <a:endParaRPr/>
          </a:p>
        </p:txBody>
      </p:sp>
      <p:sp>
        <p:nvSpPr>
          <p:cNvPr id="126" name="Google Shape;126;p2"/>
          <p:cNvSpPr txBox="1"/>
          <p:nvPr/>
        </p:nvSpPr>
        <p:spPr>
          <a:xfrm>
            <a:off x="253275" y="2044276"/>
            <a:ext cx="5672100" cy="2607000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TW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Almgren &amp; Chriss model – Naïve strategy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TW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impact model has only considered trading velocity and information state proxy(exogenous)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TW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impact to other market traders’ behaviour.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TW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Minimum cost strategy is to trade equally over the period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"/>
          <p:cNvSpPr txBox="1"/>
          <p:nvPr/>
        </p:nvSpPr>
        <p:spPr>
          <a:xfrm>
            <a:off x="253273" y="558919"/>
            <a:ext cx="11470980" cy="465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TW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Comparison of AC model and VWAP strategy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TW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TW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Both AC model and VWAP strategy have mentioned the lowest cost strategy, but two strategies are different, below is the comparisons and to see what causes the differences.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"/>
          <p:cNvSpPr txBox="1"/>
          <p:nvPr/>
        </p:nvSpPr>
        <p:spPr>
          <a:xfrm>
            <a:off x="6199625" y="2044276"/>
            <a:ext cx="5672100" cy="2607000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VWAP Strategy</a:t>
            </a:r>
            <a:endParaRPr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impact includes the information leakage from the trading strategy</a:t>
            </a:r>
            <a:endParaRPr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other market traders’ behaviour may be impacted</a:t>
            </a:r>
            <a:endParaRPr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Minimum cost strategy is to minimize the information leakage which could cause the cost increases.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TW"/>
              <a:t>Optimal Trading Strategies - Ch11 VWAP Trading Strategies</a:t>
            </a:r>
            <a:endParaRPr/>
          </a:p>
        </p:txBody>
      </p:sp>
      <p:sp>
        <p:nvSpPr>
          <p:cNvPr id="134" name="Google Shape;13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TW"/>
              <a:t>6</a:t>
            </a:fld>
            <a:endParaRPr/>
          </a:p>
        </p:txBody>
      </p:sp>
      <p:pic>
        <p:nvPicPr>
          <p:cNvPr id="135" name="Google Shape;13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8914" y="359814"/>
            <a:ext cx="5680769" cy="388233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5"/>
          <p:cNvSpPr txBox="1"/>
          <p:nvPr/>
        </p:nvSpPr>
        <p:spPr>
          <a:xfrm>
            <a:off x="380594" y="290783"/>
            <a:ext cx="5680768" cy="3568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TW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Volume Profile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TW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Profile the percentages of total volume traded in each period.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TW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Higher proportions are traded at opening and closing.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TW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Patterns are stable and consistent.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TW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statistical improvement by using more than 30 days data.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 txBox="1"/>
          <p:nvPr/>
        </p:nvSpPr>
        <p:spPr>
          <a:xfrm>
            <a:off x="380593" y="3900925"/>
            <a:ext cx="11309090" cy="235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TW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Estimate Volume Profile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TW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Profile the percentages of total volume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5"/>
          <p:cNvSpPr txBox="1"/>
          <p:nvPr/>
        </p:nvSpPr>
        <p:spPr>
          <a:xfrm>
            <a:off x="852131" y="4736867"/>
            <a:ext cx="8280000" cy="876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914" t="-45059" b="-3520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TW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"/>
          <p:cNvSpPr txBox="1">
            <a:spLocks noGrp="1"/>
          </p:cNvSpPr>
          <p:nvPr>
            <p:ph type="ctrTitle"/>
          </p:nvPr>
        </p:nvSpPr>
        <p:spPr>
          <a:xfrm>
            <a:off x="1524000" y="2754923"/>
            <a:ext cx="9144000" cy="75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-TW" sz="4500" b="1"/>
              <a:t>VWAP Distribution</a:t>
            </a:r>
            <a:endParaRPr/>
          </a:p>
        </p:txBody>
      </p:sp>
      <p:sp>
        <p:nvSpPr>
          <p:cNvPr id="145" name="Google Shape;14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TW"/>
              <a:t>Optimal Trading Strategies - Ch11 VWAP Trading Strategies</a:t>
            </a:r>
            <a:endParaRPr/>
          </a:p>
        </p:txBody>
      </p:sp>
      <p:sp>
        <p:nvSpPr>
          <p:cNvPr id="146" name="Google Shape;14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TW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TW"/>
              <a:t>Optimal Trading Strategies - Ch11 VWAP Trading Strategies</a:t>
            </a:r>
            <a:endParaRPr/>
          </a:p>
        </p:txBody>
      </p:sp>
      <p:sp>
        <p:nvSpPr>
          <p:cNvPr id="152" name="Google Shape;15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TW"/>
              <a:t>8</a:t>
            </a:fld>
            <a:endParaRPr/>
          </a:p>
        </p:txBody>
      </p:sp>
      <p:sp>
        <p:nvSpPr>
          <p:cNvPr id="153" name="Google Shape;153;p8"/>
          <p:cNvSpPr txBox="1"/>
          <p:nvPr/>
        </p:nvSpPr>
        <p:spPr>
          <a:xfrm>
            <a:off x="709626" y="889257"/>
            <a:ext cx="6427444" cy="241117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178" t="-2099" b="-2736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TW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8"/>
          <p:cNvSpPr txBox="1"/>
          <p:nvPr/>
        </p:nvSpPr>
        <p:spPr>
          <a:xfrm>
            <a:off x="709625" y="3369222"/>
            <a:ext cx="11296327" cy="200420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668" t="-1895" b="-3100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TW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8"/>
          <p:cNvSpPr txBox="1"/>
          <p:nvPr/>
        </p:nvSpPr>
        <p:spPr>
          <a:xfrm>
            <a:off x="380595" y="305379"/>
            <a:ext cx="11411602" cy="465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TW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Mathematical Analysis of VWAP – Introduce Notations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TW">
                <a:latin typeface="Calibri"/>
                <a:ea typeface="Calibri"/>
                <a:cs typeface="Calibri"/>
                <a:sym typeface="Calibri"/>
              </a:rPr>
              <a:t>Optimal Trading Strategies - Ch11 VWAP Trading Strategies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TW">
                <a:latin typeface="Calibri"/>
                <a:ea typeface="Calibri"/>
                <a:cs typeface="Calibri"/>
                <a:sym typeface="Calibri"/>
              </a:rPr>
              <a:t>9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6"/>
          <p:cNvSpPr txBox="1"/>
          <p:nvPr/>
        </p:nvSpPr>
        <p:spPr>
          <a:xfrm>
            <a:off x="1095651" y="1128664"/>
            <a:ext cx="10258200" cy="1156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618" b="-433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TW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6"/>
          <p:cNvSpPr txBox="1"/>
          <p:nvPr/>
        </p:nvSpPr>
        <p:spPr>
          <a:xfrm>
            <a:off x="633351" y="734410"/>
            <a:ext cx="6810600" cy="423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927" t="-88546" b="-13426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TW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6"/>
          <p:cNvSpPr txBox="1"/>
          <p:nvPr/>
        </p:nvSpPr>
        <p:spPr>
          <a:xfrm>
            <a:off x="1143150" y="2189490"/>
            <a:ext cx="10258200" cy="13425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l="-737" t="-938" b="-188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TW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6"/>
          <p:cNvSpPr txBox="1"/>
          <p:nvPr/>
        </p:nvSpPr>
        <p:spPr>
          <a:xfrm>
            <a:off x="2055422" y="3343184"/>
            <a:ext cx="6098100" cy="5529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TW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6"/>
          <p:cNvSpPr txBox="1"/>
          <p:nvPr/>
        </p:nvSpPr>
        <p:spPr>
          <a:xfrm>
            <a:off x="2055422" y="3919906"/>
            <a:ext cx="6098100" cy="4248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t="-5707" b="-1713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TW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6"/>
          <p:cNvSpPr txBox="1"/>
          <p:nvPr/>
        </p:nvSpPr>
        <p:spPr>
          <a:xfrm>
            <a:off x="1095649" y="4296398"/>
            <a:ext cx="10258200" cy="8448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TW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6"/>
          <p:cNvSpPr txBox="1"/>
          <p:nvPr/>
        </p:nvSpPr>
        <p:spPr>
          <a:xfrm>
            <a:off x="2102922" y="5042510"/>
            <a:ext cx="10258200" cy="5076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730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TW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6"/>
          <p:cNvSpPr txBox="1"/>
          <p:nvPr/>
        </p:nvSpPr>
        <p:spPr>
          <a:xfrm>
            <a:off x="2102921" y="5439150"/>
            <a:ext cx="10258200" cy="4572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810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TW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6"/>
          <p:cNvSpPr txBox="1"/>
          <p:nvPr/>
        </p:nvSpPr>
        <p:spPr>
          <a:xfrm>
            <a:off x="9852423" y="4966936"/>
            <a:ext cx="1939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TW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(!)Square is missed in book.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6"/>
          <p:cNvSpPr txBox="1"/>
          <p:nvPr/>
        </p:nvSpPr>
        <p:spPr>
          <a:xfrm>
            <a:off x="380595" y="257879"/>
            <a:ext cx="11411700" cy="46500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l="-888" t="-136787" b="-21047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TW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6"/>
          <p:cNvSpPr txBox="1"/>
          <p:nvPr/>
        </p:nvSpPr>
        <p:spPr>
          <a:xfrm>
            <a:off x="8408723" y="3508816"/>
            <a:ext cx="3809700" cy="64620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l="-998" t="-3837" r="-1647" b="-1538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TW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485</Words>
  <Application>Microsoft Office PowerPoint</Application>
  <PresentationFormat>寬螢幕</PresentationFormat>
  <Paragraphs>118</Paragraphs>
  <Slides>15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佈景主題</vt:lpstr>
      <vt:lpstr>Ch11 VWAP Trading Strategies</vt:lpstr>
      <vt:lpstr>Table of Contents</vt:lpstr>
      <vt:lpstr>VWAP Strategy Introduction</vt:lpstr>
      <vt:lpstr>PowerPoint 簡報</vt:lpstr>
      <vt:lpstr>PowerPoint 簡報</vt:lpstr>
      <vt:lpstr>PowerPoint 簡報</vt:lpstr>
      <vt:lpstr>VWAP Distribution</vt:lpstr>
      <vt:lpstr>PowerPoint 簡報</vt:lpstr>
      <vt:lpstr>PowerPoint 簡報</vt:lpstr>
      <vt:lpstr>PowerPoint 簡報</vt:lpstr>
      <vt:lpstr>PowerPoint 簡報</vt:lpstr>
      <vt:lpstr>PowerPoint 簡報</vt:lpstr>
      <vt:lpstr>VWAP Hedge Strategy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Ch11 VWAP Trading Strategies</dc:title>
  <dc:creator>陳品勳</dc:creator>
  <cp:lastModifiedBy>Hao-Han Chang</cp:lastModifiedBy>
  <cp:revision>1</cp:revision>
  <dcterms:created xsi:type="dcterms:W3CDTF">2022-03-16T01:36:39Z</dcterms:created>
  <dcterms:modified xsi:type="dcterms:W3CDTF">2022-10-14T07:58:08Z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0x010100F5D3841F4B825B4689EC981970D2B6FA</vt:lpwstr>
  </property>
</Properties>
</file>