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1187" r:id="rId3"/>
    <p:sldId id="1201" r:id="rId4"/>
    <p:sldId id="1199" r:id="rId5"/>
    <p:sldId id="1188" r:id="rId6"/>
    <p:sldId id="1189" r:id="rId7"/>
    <p:sldId id="1190" r:id="rId8"/>
    <p:sldId id="1191" r:id="rId9"/>
    <p:sldId id="1194" r:id="rId10"/>
    <p:sldId id="1116" r:id="rId11"/>
    <p:sldId id="1195" r:id="rId12"/>
    <p:sldId id="1196" r:id="rId13"/>
    <p:sldId id="1197" r:id="rId14"/>
    <p:sldId id="1198" r:id="rId15"/>
    <p:sldId id="1200" r:id="rId16"/>
    <p:sldId id="120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93" autoAdjust="0"/>
  </p:normalViewPr>
  <p:slideViewPr>
    <p:cSldViewPr snapToGrid="0" showGuides="1">
      <p:cViewPr varScale="1">
        <p:scale>
          <a:sx n="57" d="100"/>
          <a:sy n="57" d="100"/>
        </p:scale>
        <p:origin x="94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CD1C1-57D7-48EC-B07D-88F8CAEC819F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6B5F8-F94A-41C5-86F8-0E60CA184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1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etosa.io/ev/image-kernels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glassboxmedicine.com/2019/04/13/a-short-history-of-convolutional-neural-network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由 </a:t>
            </a:r>
            <a:r>
              <a:rPr lang="en-US" altLang="zh-TW" dirty="0"/>
              <a:t>field </a:t>
            </a:r>
            <a:r>
              <a:rPr lang="zh-TW" altLang="en-US" dirty="0"/>
              <a:t>大小決定 </a:t>
            </a:r>
            <a:r>
              <a:rPr lang="en-US" altLang="zh-TW" dirty="0"/>
              <a:t>filter </a:t>
            </a:r>
            <a:r>
              <a:rPr lang="zh-TW" altLang="en-US" dirty="0"/>
              <a:t>的參數數量 </a:t>
            </a:r>
            <a:r>
              <a:rPr lang="en-US" altLang="zh-TW" dirty="0"/>
              <a:t>?</a:t>
            </a:r>
            <a:r>
              <a:rPr lang="zh-TW" altLang="en-US" dirty="0"/>
              <a:t> 他們是一樣大的</a:t>
            </a:r>
            <a:r>
              <a:rPr lang="en-US" altLang="zh-TW" dirty="0"/>
              <a:t>?</a:t>
            </a:r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6B5F8-F94A-41C5-86F8-0E60CA1846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8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如果想確保有足夠的資料好讓所有的像素都能在卷積中使用，或希望輸出影像的解析度與輸入的影像相同，我們可以進行稱為填充的動作。其中一個快速簡便的方法稱為「零」填充，也就是我們沿著影像邊線加上零。在許多情況下這樣就夠了，但在某些影像較小的狀況時，這樣做可能會影響卷積效果。</a:t>
            </a:r>
          </a:p>
          <a:p>
            <a:endParaRPr lang="en-US"/>
          </a:p>
          <a:p>
            <a:r>
              <a:rPr lang="en-US">
                <a:hlinkClick r:id="rId3"/>
              </a:rPr>
              <a:t>https://setosa.io/ev/image-kernels/ (英文)</a:t>
            </a:r>
            <a:endParaRPr lang="en-US"/>
          </a:p>
          <a:p>
            <a:r>
              <a:rPr lang="en-US">
                <a:hlinkClick r:id="rId4"/>
              </a:rPr>
              <a:t>https://glassboxmedicine.com/2019/04/13/a-short-history-of-convolutional-neural-networks/ (英文)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2D639A-AF38-4D9A-897E-57859A70BDEB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ＭＳ Ｐゴシック" pitchFamily="-16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ＭＳ Ｐゴシック" pitchFamily="-16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90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B77C1-5197-41A8-B0CB-EAF1659D1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A6FDB-4485-4A95-9A58-E7A8A2CAD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99719-2A74-41E3-A2C5-23C940BC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BC0ED-E874-4B9F-BA8F-F4CADDEA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A99FA-DDCB-4D46-9D1B-ED240742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5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A9DA-E158-4DE2-A4D5-D4570217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7A8F5-1376-4F74-919A-04456D517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6A437-350E-4B01-8C83-3A3C6926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37861-5927-4201-BEA5-5A97CB69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8E16A-345B-40A9-9B9A-C9BC61527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1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CAD7C-FF30-48AD-B7C4-22957CE0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FD7B1A-C60E-4102-8ED2-6839FB3AA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B5EDC-139A-4DC2-AD68-2ED33CDC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1DAF7-80E9-4941-A7E0-CBF074F81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DA5B-1679-471A-92A8-B11580F96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5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720" y="734696"/>
            <a:ext cx="11084560" cy="656590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167" y="2336706"/>
            <a:ext cx="11054080" cy="4132139"/>
          </a:xfrm>
        </p:spPr>
        <p:txBody>
          <a:bodyPr/>
          <a:lstStyle>
            <a:lvl1pPr marL="0" indent="0">
              <a:buClr>
                <a:schemeClr val="bg2"/>
              </a:buClr>
              <a:buSzPct val="100000"/>
              <a:buFontTx/>
              <a:buNone/>
              <a:defRPr sz="2222">
                <a:solidFill>
                  <a:schemeClr val="bg1"/>
                </a:solidFill>
              </a:defRPr>
            </a:lvl1pPr>
            <a:lvl2pPr marL="634994" indent="0">
              <a:buClr>
                <a:schemeClr val="bg2"/>
              </a:buClr>
              <a:buSzPct val="100000"/>
              <a:buFontTx/>
              <a:buNone/>
              <a:defRPr sz="2000">
                <a:solidFill>
                  <a:schemeClr val="bg1"/>
                </a:solidFill>
              </a:defRPr>
            </a:lvl2pPr>
            <a:lvl3pPr marL="1210016" indent="0">
              <a:buClr>
                <a:schemeClr val="bg2"/>
              </a:buClr>
              <a:buSzPct val="100000"/>
              <a:buFontTx/>
              <a:buNone/>
              <a:defRPr sz="1778">
                <a:solidFill>
                  <a:schemeClr val="bg1"/>
                </a:solidFill>
              </a:defRPr>
            </a:lvl3pPr>
            <a:lvl4pPr marL="1972008" indent="-253997"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</a:defRPr>
            </a:lvl4pPr>
            <a:lvl5pPr marL="2353004" indent="-253997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53720" y="1314815"/>
            <a:ext cx="11084560" cy="583848"/>
          </a:xfrm>
        </p:spPr>
        <p:txBody>
          <a:bodyPr/>
          <a:lstStyle>
            <a:lvl1pPr marL="0" indent="0" algn="ctr">
              <a:buFontTx/>
              <a:buNone/>
              <a:defRPr sz="2667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634994" indent="0" algn="ctr">
              <a:buFontTx/>
              <a:buNone/>
              <a:defRPr sz="3111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1210016" indent="0" algn="ctr">
              <a:buFontTx/>
              <a:buNone/>
              <a:defRPr sz="3111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718011" indent="0" algn="ctr">
              <a:buFontTx/>
              <a:buNone/>
              <a:defRPr sz="3111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2099007" indent="0" algn="ctr">
              <a:buFontTx/>
              <a:buNone/>
              <a:defRPr sz="3111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63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33952-D871-4F5F-84F3-7D53D2E1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A8C9A-7A0C-4237-AB66-79BF2A9B0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A3DA-8148-483E-87D4-84C3AC65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E66F3-8DAE-4EC3-AE92-02B55A43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E4628-E386-48E5-87A5-1BF5D2FB0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D724C-A1E8-428A-AC80-141D17B54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C853F-9703-4056-A0A5-408CCEB97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1A6F2-8E02-43DA-AF09-F22A2723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7708D-4C21-4731-84D7-AF75E98A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0A2AD-44D5-452E-AE26-086EEBBF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575D-8F66-465A-8E13-46F131C6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6711-6146-490E-B467-871684A42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2049C-4324-46FC-9E58-5195F5A45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0CAD9-E4FD-4A69-993F-C9926BB33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D0279-0AB4-45D0-AD86-B8330395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DD065-36CB-418F-AA1B-B4155A54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0B85A-D653-4633-9B90-C87AD569D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E95DD-ED7F-409B-97D9-A18C419DC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40957-4E3A-4353-A354-80F7B4904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F30EB3-D7AE-4BBB-BBB3-10F60F392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9EB46-C0C8-4C50-8476-4C45DFA9D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5A3B9C-4475-421D-BB0F-CBCEABC0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722352-C9B3-497F-ADF1-3CF94F4F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902A04-BBFF-48A2-8D5B-288DCFA2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4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8025-B5D5-411D-BDF8-5E882847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CB972-4E74-4715-A6D6-171A1EDD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077D7-2BA8-408C-8F8D-BBD275CF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C00D-8F65-4B5D-9AB5-CBE8F17F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2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AE86B9-D276-4FD5-9187-6810B8DD8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EB4735-FD35-4182-B3E5-2930E222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C9DC7-B9EF-460A-A86B-0C8A50D2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8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EC19-8CAB-40E5-81E2-ED9B74CD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C86F5-6DC2-4808-B95B-DB7204CB0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2EE7D-60B0-4144-BFE8-781A893CF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52E94-55C9-47CF-9AAF-A694A6F85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3F3FA-509E-4B9F-8C60-144FCBF9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55D1A-FD26-4122-B3C4-2BBD23AD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5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79C2D-DEBE-44D7-AD81-1953D94A4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A770B9-C3FE-4C31-B732-8D2A9F65A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2A67F-18DC-48B2-9E91-AE74F448A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9303C-B985-40AD-8C65-36DE7CB3A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9297A-9D14-4C34-AAE1-AADECF3EC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FC3AA-96FB-4D6B-B6C5-A2843825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6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B452D-1E48-4CA8-992E-A1D54D84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54106-F6D0-4225-A7E9-582761A7F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1BD27-637C-4808-AB9A-6DF7F9371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8A702-1522-4C5A-954F-2967FF453A43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79B16-8273-4DE1-B14E-7B91D7C30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68518-0ED8-4F42-85AD-65EF1905E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5C2C-12C1-4E58-80A0-54EC2E5BF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7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yann.lecun.com/exdb/publis/pdf/lecun-01a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D1C0D-FCD9-4A0E-8EE2-0527C4A606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深度學習基礎概論</a:t>
            </a:r>
            <a:endParaRPr 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410710-55AA-448B-BF91-993885B6A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0325</a:t>
            </a:r>
          </a:p>
        </p:txBody>
      </p:sp>
    </p:spTree>
    <p:extLst>
      <p:ext uri="{BB962C8B-B14F-4D97-AF65-F5344CB8AC3E}">
        <p14:creationId xmlns:p14="http://schemas.microsoft.com/office/powerpoint/2010/main" val="2624923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0E47A76-0ED8-4B0C-86DB-15D00D1B792B}"/>
              </a:ext>
            </a:extLst>
          </p:cNvPr>
          <p:cNvSpPr txBox="1">
            <a:spLocks/>
          </p:cNvSpPr>
          <p:nvPr/>
        </p:nvSpPr>
        <p:spPr bwMode="auto">
          <a:xfrm>
            <a:off x="553720" y="314653"/>
            <a:ext cx="11084560" cy="6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 cap="all" baseline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3B900"/>
                </a:solidFill>
                <a:latin typeface="Arial" charset="0"/>
              </a:defRPr>
            </a:lvl9pPr>
          </a:lstStyle>
          <a:p>
            <a:pPr defTabSz="1015990"/>
            <a:r>
              <a:rPr lang="en-US" sz="4000" kern="0"/>
              <a:t>填充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3EED7A-A48C-48B1-9E84-A9FAD04C54A6}"/>
              </a:ext>
            </a:extLst>
          </p:cNvPr>
          <p:cNvSpPr/>
          <p:nvPr/>
        </p:nvSpPr>
        <p:spPr>
          <a:xfrm>
            <a:off x="553720" y="1191569"/>
            <a:ext cx="2582392" cy="5694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22" b="1">
                <a:solidFill>
                  <a:schemeClr val="tx1"/>
                </a:solidFill>
              </a:rPr>
              <a:t>原始影像</a:t>
            </a:r>
          </a:p>
        </p:txBody>
      </p:sp>
      <p:graphicFrame>
        <p:nvGraphicFramePr>
          <p:cNvPr id="35" name="Table 12">
            <a:extLst>
              <a:ext uri="{FF2B5EF4-FFF2-40B4-BE49-F238E27FC236}">
                <a16:creationId xmlns:a16="http://schemas.microsoft.com/office/drawing/2014/main" id="{00B8F273-1736-4E2E-B7B2-A52CC7968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16837"/>
              </p:ext>
            </p:extLst>
          </p:nvPr>
        </p:nvGraphicFramePr>
        <p:xfrm>
          <a:off x="3775116" y="1981395"/>
          <a:ext cx="3892064" cy="43132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86508">
                  <a:extLst>
                    <a:ext uri="{9D8B030D-6E8A-4147-A177-3AD203B41FA5}">
                      <a16:colId xmlns:a16="http://schemas.microsoft.com/office/drawing/2014/main" val="3380693492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1559549635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722485242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1938600863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2110764589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3106461485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638186255"/>
                    </a:ext>
                  </a:extLst>
                </a:gridCol>
                <a:gridCol w="486508">
                  <a:extLst>
                    <a:ext uri="{9D8B030D-6E8A-4147-A177-3AD203B41FA5}">
                      <a16:colId xmlns:a16="http://schemas.microsoft.com/office/drawing/2014/main" val="3400768079"/>
                    </a:ext>
                  </a:extLst>
                </a:gridCol>
              </a:tblGrid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648601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61677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328564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25559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34719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21660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86872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325993"/>
                  </a:ext>
                </a:extLst>
              </a:tr>
            </a:tbl>
          </a:graphicData>
        </a:graphic>
      </p:graphicFrame>
      <p:sp>
        <p:nvSpPr>
          <p:cNvPr id="37" name="Rectangle 36">
            <a:extLst>
              <a:ext uri="{FF2B5EF4-FFF2-40B4-BE49-F238E27FC236}">
                <a16:creationId xmlns:a16="http://schemas.microsoft.com/office/drawing/2014/main" id="{AAC57F45-FEFB-44CA-A701-D7EC616E7C94}"/>
              </a:ext>
            </a:extLst>
          </p:cNvPr>
          <p:cNvSpPr/>
          <p:nvPr/>
        </p:nvSpPr>
        <p:spPr>
          <a:xfrm>
            <a:off x="3775120" y="1191569"/>
            <a:ext cx="3892060" cy="5694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22" b="1" dirty="0" err="1">
                <a:solidFill>
                  <a:schemeClr val="tx1"/>
                </a:solidFill>
              </a:rPr>
              <a:t>零填充</a:t>
            </a:r>
            <a:endParaRPr lang="en-US" sz="2222" b="1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2">
            <a:extLst>
              <a:ext uri="{FF2B5EF4-FFF2-40B4-BE49-F238E27FC236}">
                <a16:creationId xmlns:a16="http://schemas.microsoft.com/office/drawing/2014/main" id="{A7544019-8D82-458F-8D43-ED5E9D349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32975"/>
              </p:ext>
            </p:extLst>
          </p:nvPr>
        </p:nvGraphicFramePr>
        <p:xfrm>
          <a:off x="394984" y="2431513"/>
          <a:ext cx="2922336" cy="32349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87056">
                  <a:extLst>
                    <a:ext uri="{9D8B030D-6E8A-4147-A177-3AD203B41FA5}">
                      <a16:colId xmlns:a16="http://schemas.microsoft.com/office/drawing/2014/main" val="1559549635"/>
                    </a:ext>
                  </a:extLst>
                </a:gridCol>
                <a:gridCol w="487056">
                  <a:extLst>
                    <a:ext uri="{9D8B030D-6E8A-4147-A177-3AD203B41FA5}">
                      <a16:colId xmlns:a16="http://schemas.microsoft.com/office/drawing/2014/main" val="722485242"/>
                    </a:ext>
                  </a:extLst>
                </a:gridCol>
                <a:gridCol w="487056">
                  <a:extLst>
                    <a:ext uri="{9D8B030D-6E8A-4147-A177-3AD203B41FA5}">
                      <a16:colId xmlns:a16="http://schemas.microsoft.com/office/drawing/2014/main" val="1938600863"/>
                    </a:ext>
                  </a:extLst>
                </a:gridCol>
                <a:gridCol w="487056">
                  <a:extLst>
                    <a:ext uri="{9D8B030D-6E8A-4147-A177-3AD203B41FA5}">
                      <a16:colId xmlns:a16="http://schemas.microsoft.com/office/drawing/2014/main" val="2110764589"/>
                    </a:ext>
                  </a:extLst>
                </a:gridCol>
                <a:gridCol w="487056">
                  <a:extLst>
                    <a:ext uri="{9D8B030D-6E8A-4147-A177-3AD203B41FA5}">
                      <a16:colId xmlns:a16="http://schemas.microsoft.com/office/drawing/2014/main" val="3106461485"/>
                    </a:ext>
                  </a:extLst>
                </a:gridCol>
                <a:gridCol w="487056">
                  <a:extLst>
                    <a:ext uri="{9D8B030D-6E8A-4147-A177-3AD203B41FA5}">
                      <a16:colId xmlns:a16="http://schemas.microsoft.com/office/drawing/2014/main" val="638186255"/>
                    </a:ext>
                  </a:extLst>
                </a:gridCol>
              </a:tblGrid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61677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328564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25559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34719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21660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01600" marR="101600" marT="50800" marB="50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8687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FC63772-E82D-4990-841F-3D61306B9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4976" y="2024629"/>
            <a:ext cx="3892064" cy="429762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53EC7B6-3320-47DA-AFAE-6542FED83363}"/>
              </a:ext>
            </a:extLst>
          </p:cNvPr>
          <p:cNvSpPr/>
          <p:nvPr/>
        </p:nvSpPr>
        <p:spPr>
          <a:xfrm>
            <a:off x="8124981" y="1191569"/>
            <a:ext cx="3892060" cy="5694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22" b="1">
                <a:solidFill>
                  <a:schemeClr val="tx1"/>
                </a:solidFill>
              </a:rPr>
              <a:t>同質填充</a:t>
            </a:r>
          </a:p>
        </p:txBody>
      </p:sp>
    </p:spTree>
    <p:extLst>
      <p:ext uri="{BB962C8B-B14F-4D97-AF65-F5344CB8AC3E}">
        <p14:creationId xmlns:p14="http://schemas.microsoft.com/office/powerpoint/2010/main" val="258984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FEF7B-E469-4683-9A99-D04FB59B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Parameter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9C90F-B2C7-4A6D-90C8-14E801933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滑動的時候，也表示同一組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的權重正在不同區域裡面運作，這樣的過程中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沒有改變，也就是權重是不會改變的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2B4099-26ED-4EA4-A794-F867FF9D2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09" y="2868693"/>
            <a:ext cx="4881782" cy="383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07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D7E9-7A64-4E60-B27B-C20C1284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一次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convolution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後有幾張圖片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4592F-E3A9-4895-A6AA-C0937E516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173511" cy="4283345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LeNet-5 model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為例，單看第一層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input 32*32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的圖片，經過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，形成五張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feature maps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，但其實還必須將這五張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feature maps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疊合成為一張圖片，才會是第一層的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output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可以想成輸出一張圖片，但變厚了，或是深度變深了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892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F36D66-AC0D-4154-B090-7BAC8B1A6F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24" t="24077" r="8361" b="20703"/>
          <a:stretch/>
        </p:blipFill>
        <p:spPr>
          <a:xfrm>
            <a:off x="5245100" y="2439194"/>
            <a:ext cx="6741694" cy="31242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99AF3-CDE4-4A91-A26E-F7853455D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和 </a:t>
            </a:r>
            <a:r>
              <a:rPr lang="en-US" altLang="zh-TW" dirty="0"/>
              <a:t>convolution layer </a:t>
            </a:r>
            <a:r>
              <a:rPr lang="zh-TW" altLang="en-US" dirty="0"/>
              <a:t>相同也是有一個 </a:t>
            </a:r>
            <a:r>
              <a:rPr lang="en-US" altLang="zh-TW" dirty="0"/>
              <a:t>filter </a:t>
            </a:r>
            <a:r>
              <a:rPr lang="zh-TW" altLang="en-US" dirty="0"/>
              <a:t>在圖片上滑動運算，不同的點在於，滑動的區域不重複</a:t>
            </a:r>
            <a:endParaRPr lang="en-US" altLang="zh-TW" dirty="0"/>
          </a:p>
          <a:p>
            <a:endParaRPr lang="en-US" dirty="0"/>
          </a:p>
          <a:p>
            <a:r>
              <a:rPr lang="zh-TW" altLang="en-US" dirty="0"/>
              <a:t>以左上角為例</a:t>
            </a:r>
            <a:endParaRPr lang="en-US" altLang="zh-TW" dirty="0"/>
          </a:p>
          <a:p>
            <a:r>
              <a:rPr lang="en-US" dirty="0"/>
              <a:t>Max(110, 256, 12, 89)= 256</a:t>
            </a:r>
          </a:p>
          <a:p>
            <a:endParaRPr lang="en-US" dirty="0"/>
          </a:p>
          <a:p>
            <a:r>
              <a:rPr lang="zh-TW" altLang="en-US" dirty="0"/>
              <a:t>做完 </a:t>
            </a:r>
            <a:r>
              <a:rPr lang="en-US" altLang="zh-TW" dirty="0"/>
              <a:t>max</a:t>
            </a:r>
            <a:r>
              <a:rPr lang="zh-TW" altLang="en-US" dirty="0"/>
              <a:t> </a:t>
            </a:r>
            <a:r>
              <a:rPr lang="en-US" altLang="zh-TW" dirty="0"/>
              <a:t>Pooling </a:t>
            </a:r>
            <a:r>
              <a:rPr lang="zh-TW" altLang="en-US" dirty="0"/>
              <a:t>後圖片會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長寬會縮成一半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4D992D-6131-4538-B570-28CF6A55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 Pooling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9D67CF-C16D-46E5-83F8-3F00BA7B587E}"/>
              </a:ext>
            </a:extLst>
          </p:cNvPr>
          <p:cNvSpPr/>
          <p:nvPr/>
        </p:nvSpPr>
        <p:spPr>
          <a:xfrm>
            <a:off x="5359400" y="2681288"/>
            <a:ext cx="1917700" cy="143351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23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6BCF-7423-4A10-84B8-D5FE0D26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616" y="153308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Max Pooling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01589C-9351-488B-8308-DCEFF7F234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360" y="1393903"/>
                <a:ext cx="6579219" cy="50989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也就是說在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filter 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不變的情況下，透過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Max pooling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，每個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filter 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會從先看到圖片細節，在看到圖片的全貌</a:t>
                </a:r>
                <a:endPara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Convolution 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其實也有相同效果</a:t>
                </a:r>
                <a:endPara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使用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max pooling 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效果比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average pooling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好</a:t>
                </a:r>
                <a:endPara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因為圖片尺寸減少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m:t>1</m:t>
                        </m:r>
                      </m:num>
                      <m:den>
                        <m: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，所以計算成本也減少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m:t>1</m:t>
                        </m:r>
                      </m:num>
                      <m:den>
                        <m:r>
                          <a:rPr lang="en-US" altLang="zh-TW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01589C-9351-488B-8308-DCEFF7F234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360" y="1393903"/>
                <a:ext cx="6579219" cy="5098972"/>
              </a:xfrm>
              <a:blipFill>
                <a:blip r:embed="rId2"/>
                <a:stretch>
                  <a:fillRect l="-1667" t="-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2126C4C5-BA41-4208-83A6-17C1B7DEAC4F}"/>
              </a:ext>
            </a:extLst>
          </p:cNvPr>
          <p:cNvGrpSpPr/>
          <p:nvPr/>
        </p:nvGrpSpPr>
        <p:grpSpPr>
          <a:xfrm>
            <a:off x="7090812" y="143541"/>
            <a:ext cx="4819452" cy="6570918"/>
            <a:chOff x="578499" y="187507"/>
            <a:chExt cx="4819452" cy="657091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24FD847F-79FB-48FE-96FB-D23F10BE458E}"/>
                </a:ext>
              </a:extLst>
            </p:cNvPr>
            <p:cNvSpPr/>
            <p:nvPr/>
          </p:nvSpPr>
          <p:spPr>
            <a:xfrm>
              <a:off x="578499" y="1200839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convolution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1FB3D44-C488-4981-9BCF-7E9E7B6CD679}"/>
                </a:ext>
              </a:extLst>
            </p:cNvPr>
            <p:cNvSpPr/>
            <p:nvPr/>
          </p:nvSpPr>
          <p:spPr>
            <a:xfrm>
              <a:off x="743275" y="187507"/>
              <a:ext cx="1215984" cy="590931"/>
            </a:xfrm>
            <a:prstGeom prst="rect">
              <a:avLst/>
            </a:prstGeom>
            <a:solidFill>
              <a:srgbClr val="76B9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input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5ECB304-C3A1-4A74-8853-F6E4B2B699F6}"/>
                </a:ext>
              </a:extLst>
            </p:cNvPr>
            <p:cNvSpPr/>
            <p:nvPr/>
          </p:nvSpPr>
          <p:spPr>
            <a:xfrm>
              <a:off x="2388183" y="3346166"/>
              <a:ext cx="1084175" cy="395215"/>
            </a:xfrm>
            <a:prstGeom prst="rect">
              <a:avLst/>
            </a:prstGeom>
            <a:solidFill>
              <a:srgbClr val="B3B3B3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材質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65E7E7A-42D7-452D-B158-D460D1359663}"/>
                </a:ext>
              </a:extLst>
            </p:cNvPr>
            <p:cNvSpPr/>
            <p:nvPr/>
          </p:nvSpPr>
          <p:spPr>
            <a:xfrm>
              <a:off x="2388183" y="1298696"/>
              <a:ext cx="1084175" cy="395215"/>
            </a:xfrm>
            <a:prstGeom prst="rect">
              <a:avLst/>
            </a:prstGeom>
            <a:solidFill>
              <a:srgbClr val="B3B3B3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邊緣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5C012AA-3104-4C88-B66B-EAAC579F1F85}"/>
                </a:ext>
              </a:extLst>
            </p:cNvPr>
            <p:cNvSpPr/>
            <p:nvPr/>
          </p:nvSpPr>
          <p:spPr>
            <a:xfrm>
              <a:off x="2388183" y="5404744"/>
              <a:ext cx="1084175" cy="395215"/>
            </a:xfrm>
            <a:prstGeom prst="rect">
              <a:avLst/>
            </a:prstGeom>
            <a:solidFill>
              <a:srgbClr val="B3B3B3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目標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F8DADB48-835C-46C3-9F72-CE4317C84AFC}"/>
                </a:ext>
              </a:extLst>
            </p:cNvPr>
            <p:cNvCxnSpPr>
              <a:cxnSpLocks/>
              <a:stCxn id="81" idx="2"/>
              <a:endCxn id="80" idx="0"/>
            </p:cNvCxnSpPr>
            <p:nvPr/>
          </p:nvCxnSpPr>
          <p:spPr>
            <a:xfrm>
              <a:off x="1351267" y="778438"/>
              <a:ext cx="0" cy="422401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1606346-5842-4404-84FD-54A46A68735C}"/>
                </a:ext>
              </a:extLst>
            </p:cNvPr>
            <p:cNvSpPr/>
            <p:nvPr/>
          </p:nvSpPr>
          <p:spPr>
            <a:xfrm>
              <a:off x="578499" y="2230410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Max pooling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A601AA8-534A-4D68-859A-61EFB1BA6D67}"/>
                </a:ext>
              </a:extLst>
            </p:cNvPr>
            <p:cNvSpPr/>
            <p:nvPr/>
          </p:nvSpPr>
          <p:spPr>
            <a:xfrm>
              <a:off x="578499" y="3248309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convolution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FE48D81-C1EC-4CA2-93F1-E122C02391F6}"/>
                </a:ext>
              </a:extLst>
            </p:cNvPr>
            <p:cNvSpPr/>
            <p:nvPr/>
          </p:nvSpPr>
          <p:spPr>
            <a:xfrm>
              <a:off x="578499" y="4287894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Max pooling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E651C0E6-84BA-42D4-9510-F100E5FAE179}"/>
                </a:ext>
              </a:extLst>
            </p:cNvPr>
            <p:cNvCxnSpPr>
              <a:cxnSpLocks/>
              <a:stCxn id="80" idx="2"/>
              <a:endCxn id="86" idx="0"/>
            </p:cNvCxnSpPr>
            <p:nvPr/>
          </p:nvCxnSpPr>
          <p:spPr>
            <a:xfrm>
              <a:off x="1351267" y="1791770"/>
              <a:ext cx="0" cy="438640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2C322C9-6666-4AB9-8673-51E909ACC468}"/>
                </a:ext>
              </a:extLst>
            </p:cNvPr>
            <p:cNvCxnSpPr>
              <a:cxnSpLocks/>
              <a:stCxn id="86" idx="2"/>
              <a:endCxn id="87" idx="0"/>
            </p:cNvCxnSpPr>
            <p:nvPr/>
          </p:nvCxnSpPr>
          <p:spPr>
            <a:xfrm>
              <a:off x="1351267" y="2821341"/>
              <a:ext cx="0" cy="426968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F19786D1-87DA-426D-819E-0F3059BF8BC4}"/>
                </a:ext>
              </a:extLst>
            </p:cNvPr>
            <p:cNvCxnSpPr>
              <a:cxnSpLocks/>
              <a:stCxn id="87" idx="2"/>
              <a:endCxn id="88" idx="0"/>
            </p:cNvCxnSpPr>
            <p:nvPr/>
          </p:nvCxnSpPr>
          <p:spPr>
            <a:xfrm>
              <a:off x="1351267" y="3839240"/>
              <a:ext cx="0" cy="448654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5FC7AA4D-F5BD-46DF-9FC5-3BA0B42F0A4E}"/>
                </a:ext>
              </a:extLst>
            </p:cNvPr>
            <p:cNvCxnSpPr>
              <a:cxnSpLocks/>
              <a:stCxn id="88" idx="2"/>
              <a:endCxn id="93" idx="0"/>
            </p:cNvCxnSpPr>
            <p:nvPr/>
          </p:nvCxnSpPr>
          <p:spPr>
            <a:xfrm>
              <a:off x="1351267" y="4878825"/>
              <a:ext cx="0" cy="428062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2DE06E7-0382-4F91-A927-ED3BC40D7946}"/>
                </a:ext>
              </a:extLst>
            </p:cNvPr>
            <p:cNvSpPr/>
            <p:nvPr/>
          </p:nvSpPr>
          <p:spPr>
            <a:xfrm>
              <a:off x="578499" y="5306887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convolution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0FF1D1-73B9-47F6-9E37-09159B1612C2}"/>
                </a:ext>
              </a:extLst>
            </p:cNvPr>
            <p:cNvSpPr/>
            <p:nvPr/>
          </p:nvSpPr>
          <p:spPr>
            <a:xfrm>
              <a:off x="578499" y="6167494"/>
              <a:ext cx="1545536" cy="590931"/>
            </a:xfrm>
            <a:prstGeom prst="rect">
              <a:avLst/>
            </a:prstGeom>
            <a:solidFill>
              <a:srgbClr val="0071C5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Max pooling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8FCEC5E0-C9E4-4BAD-9327-30F9903AA4B6}"/>
                </a:ext>
              </a:extLst>
            </p:cNvPr>
            <p:cNvCxnSpPr>
              <a:cxnSpLocks/>
              <a:stCxn id="93" idx="2"/>
              <a:endCxn id="94" idx="0"/>
            </p:cNvCxnSpPr>
            <p:nvPr/>
          </p:nvCxnSpPr>
          <p:spPr>
            <a:xfrm>
              <a:off x="1351267" y="5897818"/>
              <a:ext cx="0" cy="269676"/>
            </a:xfrm>
            <a:prstGeom prst="straightConnector1">
              <a:avLst/>
            </a:prstGeom>
            <a:noFill/>
            <a:ln w="38100" cap="flat" cmpd="sng" algn="ctr">
              <a:solidFill>
                <a:srgbClr val="505050"/>
              </a:solidFill>
              <a:prstDash val="soli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0AF9D8D8-3CC6-4F1E-82DF-6C99D219EC8E}"/>
                </a:ext>
              </a:extLst>
            </p:cNvPr>
            <p:cNvCxnSpPr/>
            <p:nvPr/>
          </p:nvCxnSpPr>
          <p:spPr>
            <a:xfrm>
              <a:off x="4159405" y="1298696"/>
              <a:ext cx="0" cy="45012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349DC19-4DA5-4749-B896-655A4319C74A}"/>
                </a:ext>
              </a:extLst>
            </p:cNvPr>
            <p:cNvSpPr txBox="1"/>
            <p:nvPr/>
          </p:nvSpPr>
          <p:spPr>
            <a:xfrm>
              <a:off x="4159405" y="1200839"/>
              <a:ext cx="11029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細節</a:t>
              </a:r>
              <a:endParaRPr 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FE9AF7-3BD1-4B06-9741-F9966A591AB0}"/>
                </a:ext>
              </a:extLst>
            </p:cNvPr>
            <p:cNvSpPr txBox="1"/>
            <p:nvPr/>
          </p:nvSpPr>
          <p:spPr>
            <a:xfrm>
              <a:off x="4294955" y="5340741"/>
              <a:ext cx="11029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全貌</a:t>
              </a:r>
              <a:endParaRPr 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0579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9785-0050-4593-832C-F1FD2548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90"/>
            <a:ext cx="10515600" cy="1325563"/>
          </a:xfrm>
        </p:spPr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 Model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AD5C6A5-5249-426A-A517-7B0AF69A4F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185" y="1210546"/>
            <a:ext cx="7305365" cy="5508964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202C169-DE1C-4E44-9BC3-46A885E202EF}"/>
              </a:ext>
            </a:extLst>
          </p:cNvPr>
          <p:cNvSpPr/>
          <p:nvPr/>
        </p:nvSpPr>
        <p:spPr>
          <a:xfrm>
            <a:off x="2943922" y="5731727"/>
            <a:ext cx="1929161" cy="76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A5651-0701-44E5-98E4-362335E0EA3A}"/>
              </a:ext>
            </a:extLst>
          </p:cNvPr>
          <p:cNvSpPr/>
          <p:nvPr/>
        </p:nvSpPr>
        <p:spPr>
          <a:xfrm>
            <a:off x="8883805" y="6096852"/>
            <a:ext cx="1929161" cy="76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69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93124-4515-4F0B-9A45-7810979CE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15" y="276621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23894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D3E4-AAD3-4242-B2EE-1A767C21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endParaRPr 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210F9-A579-423E-9D9D-462B8633F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CNN model</a:t>
            </a:r>
          </a:p>
          <a:p>
            <a:endParaRPr lang="en-US" dirty="0"/>
          </a:p>
          <a:p>
            <a:r>
              <a:rPr lang="en-US" dirty="0"/>
              <a:t>Code :</a:t>
            </a:r>
          </a:p>
        </p:txBody>
      </p:sp>
    </p:spTree>
    <p:extLst>
      <p:ext uri="{BB962C8B-B14F-4D97-AF65-F5344CB8AC3E}">
        <p14:creationId xmlns:p14="http://schemas.microsoft.com/office/powerpoint/2010/main" val="44387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93124-4515-4F0B-9A45-7810979CE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15" y="276621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 Model</a:t>
            </a:r>
          </a:p>
        </p:txBody>
      </p:sp>
    </p:spTree>
    <p:extLst>
      <p:ext uri="{BB962C8B-B14F-4D97-AF65-F5344CB8AC3E}">
        <p14:creationId xmlns:p14="http://schemas.microsoft.com/office/powerpoint/2010/main" val="277861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CB9A5-A808-4436-855F-226CABE9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Why use CNN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1BEF-20D2-460A-8ADF-32E4A63C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在進行影像辨識時，將所有圖片壓成一維，再使用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fully connected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可能會產生下列問題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pattern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會出現在圖片中的某個位置，且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pattern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是由相鄰的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pixels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所構成，若壓成一維可能會破壞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pattern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的結構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面對高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pixel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的圖片，會大幅增加計算成本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事實上，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fully connected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的子集，有較少的參數，因此有較大的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bias</a:t>
            </a:r>
          </a:p>
        </p:txBody>
      </p:sp>
    </p:spTree>
    <p:extLst>
      <p:ext uri="{BB962C8B-B14F-4D97-AF65-F5344CB8AC3E}">
        <p14:creationId xmlns:p14="http://schemas.microsoft.com/office/powerpoint/2010/main" val="176843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BE33-C831-477B-83D6-E288F7F1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CA96-2B43-4CF2-A0CE-7BDFEEE95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Lenet-5(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1998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主要可以分為三個部分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卷積層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(Convolutional layer)</a:t>
            </a: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池化層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(Pooling layer)</a:t>
            </a: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全連接層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(fully connected layer)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956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9DA8-848B-434F-B36D-1821E22B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Receptive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8DA37-A5F2-4280-BA88-97E79FFA9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每次看多大的區域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3*3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為例，在這個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size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下，共會有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3*3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weights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train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3B6314-3690-4531-BCEB-67F77DA7A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4924"/>
            <a:ext cx="5210795" cy="436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4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5B84-D9E6-4AF2-A1B7-6A4B6F145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46027-E3D5-4380-8DFF-6208E82E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receptive field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都有一組參數可以去訓練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同一個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receptive field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可以有多個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去監看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27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6AFEB3-AEA1-42C2-9409-00126E648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932" y="2530805"/>
            <a:ext cx="5671608" cy="41404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B9DF29-7FBE-4C49-BAA2-2FA55D071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Convolutional layer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9A128-608A-45BE-93C1-ED7D6D531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093" y="1825625"/>
            <a:ext cx="10515600" cy="4351338"/>
          </a:xfrm>
        </p:spPr>
        <p:txBody>
          <a:bodyPr/>
          <a:lstStyle/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Convolution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是由兩個步驟組組成的運算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滑動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(stride)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內積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Stride :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每次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filter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移動距離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Convolution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的結果成為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feature </a:t>
            </a:r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map</a:t>
            </a:r>
          </a:p>
        </p:txBody>
      </p:sp>
    </p:spTree>
    <p:extLst>
      <p:ext uri="{BB962C8B-B14F-4D97-AF65-F5344CB8AC3E}">
        <p14:creationId xmlns:p14="http://schemas.microsoft.com/office/powerpoint/2010/main" val="46909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88C8A-D7A3-4831-8D92-5FE659E3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 Padding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6634-72CF-4F48-8A5B-E47E5942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從右下角的圖可以發現 </a:t>
            </a:r>
            <a:r>
              <a:rPr lang="en-US" altLang="zh-TW" dirty="0"/>
              <a:t>feature</a:t>
            </a:r>
            <a:r>
              <a:rPr lang="zh-TW" altLang="en-US" dirty="0"/>
              <a:t> </a:t>
            </a:r>
            <a:r>
              <a:rPr lang="en-US" altLang="zh-TW" dirty="0"/>
              <a:t>map </a:t>
            </a:r>
            <a:r>
              <a:rPr lang="zh-TW" altLang="en-US" dirty="0"/>
              <a:t>較原本圖小了一圈</a:t>
            </a:r>
            <a:endParaRPr lang="en-US" altLang="zh-TW" dirty="0"/>
          </a:p>
          <a:p>
            <a:endParaRPr lang="en-US" dirty="0"/>
          </a:p>
          <a:p>
            <a:r>
              <a:rPr lang="zh-TW" altLang="en-US" dirty="0"/>
              <a:t>透過在最外圈向外補一圈 </a:t>
            </a:r>
            <a:r>
              <a:rPr lang="en-US" altLang="zh-TW" dirty="0"/>
              <a:t>0 </a:t>
            </a:r>
            <a:r>
              <a:rPr lang="zh-TW" altLang="en-US" dirty="0"/>
              <a:t>的方式使做完 </a:t>
            </a:r>
            <a:r>
              <a:rPr lang="en-US" altLang="zh-TW" dirty="0"/>
              <a:t>convolution </a:t>
            </a:r>
            <a:r>
              <a:rPr lang="zh-TW" altLang="en-US" dirty="0"/>
              <a:t>後有和原圖相同大小的 </a:t>
            </a:r>
            <a:r>
              <a:rPr lang="en-US" altLang="zh-TW" dirty="0"/>
              <a:t>feature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2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682</Words>
  <Application>Microsoft Office PowerPoint</Application>
  <PresentationFormat>Widescreen</PresentationFormat>
  <Paragraphs>190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微軟正黑體</vt:lpstr>
      <vt:lpstr>Arial</vt:lpstr>
      <vt:lpstr>Calibri</vt:lpstr>
      <vt:lpstr>Calibri Light</vt:lpstr>
      <vt:lpstr>Trebuchet MS</vt:lpstr>
      <vt:lpstr>Wingdings</vt:lpstr>
      <vt:lpstr>Office Theme</vt:lpstr>
      <vt:lpstr>深度學習基礎概論</vt:lpstr>
      <vt:lpstr>目錄</vt:lpstr>
      <vt:lpstr>CNN Model</vt:lpstr>
      <vt:lpstr>Why use CNN model?</vt:lpstr>
      <vt:lpstr>CNN model</vt:lpstr>
      <vt:lpstr>Receptive fields</vt:lpstr>
      <vt:lpstr>Filter</vt:lpstr>
      <vt:lpstr>Convolutional layer</vt:lpstr>
      <vt:lpstr>Zero Padding</vt:lpstr>
      <vt:lpstr>PowerPoint Presentation</vt:lpstr>
      <vt:lpstr>Parameter sharing</vt:lpstr>
      <vt:lpstr>一次 convolution 後有幾張圖片?</vt:lpstr>
      <vt:lpstr>Max Pooling</vt:lpstr>
      <vt:lpstr>Max Pooling</vt:lpstr>
      <vt:lpstr>CNN Model</vt:lpstr>
      <vt:lpstr>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深度學習基礎概論</dc:title>
  <dc:creator>吳 茂嘉</dc:creator>
  <cp:lastModifiedBy>吳 茂嘉</cp:lastModifiedBy>
  <cp:revision>74</cp:revision>
  <dcterms:created xsi:type="dcterms:W3CDTF">2022-03-24T22:04:20Z</dcterms:created>
  <dcterms:modified xsi:type="dcterms:W3CDTF">2022-03-25T04:58:02Z</dcterms:modified>
</cp:coreProperties>
</file>