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62" r:id="rId9"/>
    <p:sldId id="263" r:id="rId10"/>
    <p:sldId id="264" r:id="rId11"/>
    <p:sldId id="270" r:id="rId12"/>
    <p:sldId id="271" r:id="rId13"/>
    <p:sldId id="272" r:id="rId14"/>
    <p:sldId id="277" r:id="rId15"/>
    <p:sldId id="283" r:id="rId16"/>
    <p:sldId id="278" r:id="rId17"/>
    <p:sldId id="274" r:id="rId18"/>
    <p:sldId id="282" r:id="rId19"/>
    <p:sldId id="266" r:id="rId20"/>
    <p:sldId id="275" r:id="rId21"/>
    <p:sldId id="265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B4C67-597F-41CC-BB57-5FC1D1560A06}" type="doc">
      <dgm:prSet loTypeId="urn:microsoft.com/office/officeart/2005/8/layout/process1" loCatId="process" qsTypeId="urn:microsoft.com/office/officeart/2005/8/quickstyle/simple4" qsCatId="simple" csTypeId="urn:microsoft.com/office/officeart/2005/8/colors/accent3_1" csCatId="accent3" phldr="1"/>
      <dgm:spPr/>
    </dgm:pt>
    <dgm:pt modelId="{846E9A9F-9B97-4300-AC65-4C42343710E6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是否解約</a:t>
          </a:r>
          <a:endParaRPr lang="zh-TW" altLang="en-US" dirty="0"/>
        </a:p>
      </dgm:t>
    </dgm:pt>
    <dgm:pt modelId="{8DBC7354-900B-46CD-8701-01C08ED5E226}" type="parTrans" cxnId="{E6028A6F-4200-4996-A1A8-1A4B81C6CF1F}">
      <dgm:prSet/>
      <dgm:spPr/>
      <dgm:t>
        <a:bodyPr/>
        <a:lstStyle/>
        <a:p>
          <a:endParaRPr lang="zh-TW" altLang="en-US"/>
        </a:p>
      </dgm:t>
    </dgm:pt>
    <dgm:pt modelId="{A8DF1C6D-A956-461D-B81A-E530A7F9FB31}" type="sibTrans" cxnId="{E6028A6F-4200-4996-A1A8-1A4B81C6CF1F}">
      <dgm:prSet/>
      <dgm:spPr/>
      <dgm:t>
        <a:bodyPr/>
        <a:lstStyle/>
        <a:p>
          <a:endParaRPr lang="zh-TW" altLang="en-US"/>
        </a:p>
      </dgm:t>
    </dgm:pt>
    <dgm:pt modelId="{5BEC85C4-10CF-4F41-9024-8758E096D0C7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累積欠款金額</a:t>
          </a:r>
          <a:r>
            <a:rPr lang="en-US" altLang="zh-TW" dirty="0" smtClean="0"/>
            <a:t>vs</a:t>
          </a:r>
          <a:r>
            <a:rPr lang="zh-TW" altLang="en-US" dirty="0" smtClean="0"/>
            <a:t>房價</a:t>
          </a:r>
          <a:endParaRPr lang="zh-TW" altLang="en-US" dirty="0"/>
        </a:p>
      </dgm:t>
    </dgm:pt>
    <dgm:pt modelId="{5E0465FF-37EA-4917-B089-BF7CB93313B8}" type="parTrans" cxnId="{7386CEE5-6676-4969-B524-22AC007022BE}">
      <dgm:prSet/>
      <dgm:spPr/>
      <dgm:t>
        <a:bodyPr/>
        <a:lstStyle/>
        <a:p>
          <a:endParaRPr lang="zh-TW" altLang="en-US"/>
        </a:p>
      </dgm:t>
    </dgm:pt>
    <dgm:pt modelId="{33957640-C7A6-47B7-B5F9-491D5AC3316E}" type="sibTrans" cxnId="{7386CEE5-6676-4969-B524-22AC007022BE}">
      <dgm:prSet/>
      <dgm:spPr/>
      <dgm:t>
        <a:bodyPr/>
        <a:lstStyle/>
        <a:p>
          <a:endParaRPr lang="zh-TW" altLang="en-US"/>
        </a:p>
      </dgm:t>
    </dgm:pt>
    <dgm:pt modelId="{2A16CB46-7DAC-4ECE-95F4-A04F78319ED9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房價</a:t>
          </a:r>
          <a:r>
            <a:rPr lang="zh-TW" altLang="en-US" dirty="0" smtClean="0">
              <a:latin typeface="PMingLiU" panose="02020500000000000000" pitchFamily="18" charset="-120"/>
              <a:ea typeface="PMingLiU" panose="02020500000000000000" pitchFamily="18" charset="-120"/>
            </a:rPr>
            <a:t>、利率、夫妻每期身體狀況</a:t>
          </a:r>
          <a:endParaRPr lang="zh-TW" altLang="en-US" dirty="0"/>
        </a:p>
      </dgm:t>
    </dgm:pt>
    <dgm:pt modelId="{EA51E0D9-937C-46B5-9566-9198F6FECA91}" type="parTrans" cxnId="{EA1A3695-5A4F-463B-A7B8-914623298EB1}">
      <dgm:prSet/>
      <dgm:spPr/>
      <dgm:t>
        <a:bodyPr/>
        <a:lstStyle/>
        <a:p>
          <a:endParaRPr lang="zh-TW" altLang="en-US"/>
        </a:p>
      </dgm:t>
    </dgm:pt>
    <dgm:pt modelId="{D1FC0C77-862A-4EED-B306-968DDDF11CF7}" type="sibTrans" cxnId="{EA1A3695-5A4F-463B-A7B8-914623298EB1}">
      <dgm:prSet/>
      <dgm:spPr/>
      <dgm:t>
        <a:bodyPr/>
        <a:lstStyle/>
        <a:p>
          <a:endParaRPr lang="zh-TW" altLang="en-US"/>
        </a:p>
      </dgm:t>
    </dgm:pt>
    <dgm:pt modelId="{63E47A43-E643-4480-B036-CD1030E0A01C}" type="pres">
      <dgm:prSet presAssocID="{DB5B4C67-597F-41CC-BB57-5FC1D1560A06}" presName="Name0" presStyleCnt="0">
        <dgm:presLayoutVars>
          <dgm:dir/>
          <dgm:resizeHandles val="exact"/>
        </dgm:presLayoutVars>
      </dgm:prSet>
      <dgm:spPr/>
    </dgm:pt>
    <dgm:pt modelId="{4E947684-D8B2-4900-8259-1C912869EB8B}" type="pres">
      <dgm:prSet presAssocID="{846E9A9F-9B97-4300-AC65-4C42343710E6}" presName="node" presStyleLbl="node1" presStyleIdx="0" presStyleCnt="3" custScaleX="67624" custScaleY="463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850FEA-4AF3-40A1-A562-297271CA8268}" type="pres">
      <dgm:prSet presAssocID="{A8DF1C6D-A956-461D-B81A-E530A7F9FB31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00170F3-E11B-4612-AB0B-5121F4EADE17}" type="pres">
      <dgm:prSet presAssocID="{A8DF1C6D-A956-461D-B81A-E530A7F9FB31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B247054-094F-4BA0-8F0A-836DC4AF00DC}" type="pres">
      <dgm:prSet presAssocID="{5BEC85C4-10CF-4F41-9024-8758E096D0C7}" presName="node" presStyleLbl="node1" presStyleIdx="1" presStyleCnt="3" custScaleY="525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E3AC7-8F97-4A1E-AF65-68F9315153DB}" type="pres">
      <dgm:prSet presAssocID="{33957640-C7A6-47B7-B5F9-491D5AC3316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A5A5AAC-5893-4B27-A431-69336516C307}" type="pres">
      <dgm:prSet presAssocID="{33957640-C7A6-47B7-B5F9-491D5AC3316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87AA33C-3B23-4B01-9841-6D5FB96A7521}" type="pres">
      <dgm:prSet presAssocID="{2A16CB46-7DAC-4ECE-95F4-A04F78319ED9}" presName="node" presStyleLbl="node1" presStyleIdx="2" presStyleCnt="3" custScaleY="674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80AB8C-7C1B-4236-89C4-D23E5EB4730D}" type="presOf" srcId="{A8DF1C6D-A956-461D-B81A-E530A7F9FB31}" destId="{B4850FEA-4AF3-40A1-A562-297271CA8268}" srcOrd="0" destOrd="0" presId="urn:microsoft.com/office/officeart/2005/8/layout/process1"/>
    <dgm:cxn modelId="{F1CF7361-BD98-4FE2-8B31-AEC2381C0CEC}" type="presOf" srcId="{DB5B4C67-597F-41CC-BB57-5FC1D1560A06}" destId="{63E47A43-E643-4480-B036-CD1030E0A01C}" srcOrd="0" destOrd="0" presId="urn:microsoft.com/office/officeart/2005/8/layout/process1"/>
    <dgm:cxn modelId="{7386CEE5-6676-4969-B524-22AC007022BE}" srcId="{DB5B4C67-597F-41CC-BB57-5FC1D1560A06}" destId="{5BEC85C4-10CF-4F41-9024-8758E096D0C7}" srcOrd="1" destOrd="0" parTransId="{5E0465FF-37EA-4917-B089-BF7CB93313B8}" sibTransId="{33957640-C7A6-47B7-B5F9-491D5AC3316E}"/>
    <dgm:cxn modelId="{A127141D-CA0E-454C-9212-D97C7F82F94D}" type="presOf" srcId="{33957640-C7A6-47B7-B5F9-491D5AC3316E}" destId="{3A5A5AAC-5893-4B27-A431-69336516C307}" srcOrd="1" destOrd="0" presId="urn:microsoft.com/office/officeart/2005/8/layout/process1"/>
    <dgm:cxn modelId="{E6028A6F-4200-4996-A1A8-1A4B81C6CF1F}" srcId="{DB5B4C67-597F-41CC-BB57-5FC1D1560A06}" destId="{846E9A9F-9B97-4300-AC65-4C42343710E6}" srcOrd="0" destOrd="0" parTransId="{8DBC7354-900B-46CD-8701-01C08ED5E226}" sibTransId="{A8DF1C6D-A956-461D-B81A-E530A7F9FB31}"/>
    <dgm:cxn modelId="{16B0DAB4-0F5E-4DAD-B681-391E17F441FA}" type="presOf" srcId="{5BEC85C4-10CF-4F41-9024-8758E096D0C7}" destId="{7B247054-094F-4BA0-8F0A-836DC4AF00DC}" srcOrd="0" destOrd="0" presId="urn:microsoft.com/office/officeart/2005/8/layout/process1"/>
    <dgm:cxn modelId="{5A0BBD2E-A3BD-444A-927D-8416B08F108B}" type="presOf" srcId="{33957640-C7A6-47B7-B5F9-491D5AC3316E}" destId="{C06E3AC7-8F97-4A1E-AF65-68F9315153DB}" srcOrd="0" destOrd="0" presId="urn:microsoft.com/office/officeart/2005/8/layout/process1"/>
    <dgm:cxn modelId="{EA1A3695-5A4F-463B-A7B8-914623298EB1}" srcId="{DB5B4C67-597F-41CC-BB57-5FC1D1560A06}" destId="{2A16CB46-7DAC-4ECE-95F4-A04F78319ED9}" srcOrd="2" destOrd="0" parTransId="{EA51E0D9-937C-46B5-9566-9198F6FECA91}" sibTransId="{D1FC0C77-862A-4EED-B306-968DDDF11CF7}"/>
    <dgm:cxn modelId="{F6DAF890-E3AD-446E-8066-AE51F32CC4A3}" type="presOf" srcId="{2A16CB46-7DAC-4ECE-95F4-A04F78319ED9}" destId="{387AA33C-3B23-4B01-9841-6D5FB96A7521}" srcOrd="0" destOrd="0" presId="urn:microsoft.com/office/officeart/2005/8/layout/process1"/>
    <dgm:cxn modelId="{891041C4-B547-4D7A-A3DE-554ED5A4F877}" type="presOf" srcId="{846E9A9F-9B97-4300-AC65-4C42343710E6}" destId="{4E947684-D8B2-4900-8259-1C912869EB8B}" srcOrd="0" destOrd="0" presId="urn:microsoft.com/office/officeart/2005/8/layout/process1"/>
    <dgm:cxn modelId="{07170869-BAF7-4CD9-A61C-57B0C5583642}" type="presOf" srcId="{A8DF1C6D-A956-461D-B81A-E530A7F9FB31}" destId="{C00170F3-E11B-4612-AB0B-5121F4EADE17}" srcOrd="1" destOrd="0" presId="urn:microsoft.com/office/officeart/2005/8/layout/process1"/>
    <dgm:cxn modelId="{DEABA1BB-59D6-4E2E-8FF4-C02C63DB76FD}" type="presParOf" srcId="{63E47A43-E643-4480-B036-CD1030E0A01C}" destId="{4E947684-D8B2-4900-8259-1C912869EB8B}" srcOrd="0" destOrd="0" presId="urn:microsoft.com/office/officeart/2005/8/layout/process1"/>
    <dgm:cxn modelId="{1FFAF1A8-B2BD-4621-80D2-3CDA2EE63FAD}" type="presParOf" srcId="{63E47A43-E643-4480-B036-CD1030E0A01C}" destId="{B4850FEA-4AF3-40A1-A562-297271CA8268}" srcOrd="1" destOrd="0" presId="urn:microsoft.com/office/officeart/2005/8/layout/process1"/>
    <dgm:cxn modelId="{89638052-7D81-46C7-B071-CDA7B8A8A54B}" type="presParOf" srcId="{B4850FEA-4AF3-40A1-A562-297271CA8268}" destId="{C00170F3-E11B-4612-AB0B-5121F4EADE17}" srcOrd="0" destOrd="0" presId="urn:microsoft.com/office/officeart/2005/8/layout/process1"/>
    <dgm:cxn modelId="{3F205E78-C70D-4B26-967E-42E70F1BF5F1}" type="presParOf" srcId="{63E47A43-E643-4480-B036-CD1030E0A01C}" destId="{7B247054-094F-4BA0-8F0A-836DC4AF00DC}" srcOrd="2" destOrd="0" presId="urn:microsoft.com/office/officeart/2005/8/layout/process1"/>
    <dgm:cxn modelId="{1A359280-0397-412D-82DE-B08EE3E3CC64}" type="presParOf" srcId="{63E47A43-E643-4480-B036-CD1030E0A01C}" destId="{C06E3AC7-8F97-4A1E-AF65-68F9315153DB}" srcOrd="3" destOrd="0" presId="urn:microsoft.com/office/officeart/2005/8/layout/process1"/>
    <dgm:cxn modelId="{92BCC2BE-6022-4EB8-A558-1286C1740328}" type="presParOf" srcId="{C06E3AC7-8F97-4A1E-AF65-68F9315153DB}" destId="{3A5A5AAC-5893-4B27-A431-69336516C307}" srcOrd="0" destOrd="0" presId="urn:microsoft.com/office/officeart/2005/8/layout/process1"/>
    <dgm:cxn modelId="{56644793-25DD-4C6C-AB13-3D6065EE2B7F}" type="presParOf" srcId="{63E47A43-E643-4480-B036-CD1030E0A01C}" destId="{387AA33C-3B23-4B01-9841-6D5FB96A75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26507-CEC0-4543-9C9A-9D985355CCEF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0F1B1F79-4D37-4D1E-915C-00685E31F6F3}">
      <dgm:prSet phldrT="[文字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房價利率樹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夫妻身體狀況樹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9E32DB-C52E-4F41-9E77-4382EA72832C}" type="parTrans" cxnId="{84C9BAD5-6B51-4C4A-AACF-D4CAF5B4E820}">
      <dgm:prSet/>
      <dgm:spPr/>
      <dgm:t>
        <a:bodyPr/>
        <a:lstStyle/>
        <a:p>
          <a:endParaRPr lang="zh-TW" altLang="en-US"/>
        </a:p>
      </dgm:t>
    </dgm:pt>
    <dgm:pt modelId="{B86BFE5C-5778-4B36-9A4B-907B831A6C44}" type="sibTrans" cxnId="{84C9BAD5-6B51-4C4A-AACF-D4CAF5B4E820}">
      <dgm:prSet/>
      <dgm:spPr/>
      <dgm:t>
        <a:bodyPr/>
        <a:lstStyle/>
        <a:p>
          <a:endParaRPr lang="zh-TW" altLang="en-US"/>
        </a:p>
      </dgm:t>
    </dgm:pt>
    <dgm:pt modelId="{32D8BB12-A79F-41FC-BAD4-55B4E0D15811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 smtClean="0"/>
            <a:t>Loan Balance</a:t>
          </a:r>
          <a:endParaRPr lang="zh-TW" altLang="en-US" dirty="0"/>
        </a:p>
      </dgm:t>
    </dgm:pt>
    <dgm:pt modelId="{F5E35CE1-058C-4502-B4B8-AF07253D2908}" type="parTrans" cxnId="{39D8E5CC-A617-4E6C-9BF8-97F2DEB2E5B1}">
      <dgm:prSet/>
      <dgm:spPr/>
      <dgm:t>
        <a:bodyPr/>
        <a:lstStyle/>
        <a:p>
          <a:endParaRPr lang="zh-TW" altLang="en-US"/>
        </a:p>
      </dgm:t>
    </dgm:pt>
    <dgm:pt modelId="{820409AB-8139-40B7-9F51-656A4445F69C}" type="sibTrans" cxnId="{39D8E5CC-A617-4E6C-9BF8-97F2DEB2E5B1}">
      <dgm:prSet/>
      <dgm:spPr/>
      <dgm:t>
        <a:bodyPr/>
        <a:lstStyle/>
        <a:p>
          <a:endParaRPr lang="zh-TW" altLang="en-US"/>
        </a:p>
      </dgm:t>
    </dgm:pt>
    <dgm:pt modelId="{E711023F-3DD9-4502-9C24-66D53ADBF113}">
      <dgm:prSet phldrT="[文字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解約策略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BED30B-AD9C-44F5-88F4-8BD860700F86}" type="parTrans" cxnId="{10AF0E49-CAA4-4AD4-B122-F7C126C0286C}">
      <dgm:prSet/>
      <dgm:spPr/>
      <dgm:t>
        <a:bodyPr/>
        <a:lstStyle/>
        <a:p>
          <a:endParaRPr lang="zh-TW" altLang="en-US"/>
        </a:p>
      </dgm:t>
    </dgm:pt>
    <dgm:pt modelId="{6EF14E72-48B4-4477-A1D4-33DAF697BFD0}" type="sibTrans" cxnId="{10AF0E49-CAA4-4AD4-B122-F7C126C0286C}">
      <dgm:prSet/>
      <dgm:spPr/>
      <dgm:t>
        <a:bodyPr/>
        <a:lstStyle/>
        <a:p>
          <a:endParaRPr lang="zh-TW" altLang="en-US"/>
        </a:p>
      </dgm:t>
    </dgm:pt>
    <dgm:pt modelId="{51286E4A-4A03-44B4-99B9-13D29C20EB9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69CEE5-C9C8-4621-A4B6-3F6790A5643D}" type="parTrans" cxnId="{5739A323-AA0A-44C8-B47F-ED1135362577}">
      <dgm:prSet/>
      <dgm:spPr/>
      <dgm:t>
        <a:bodyPr/>
        <a:lstStyle/>
        <a:p>
          <a:endParaRPr lang="zh-TW" altLang="en-US"/>
        </a:p>
      </dgm:t>
    </dgm:pt>
    <dgm:pt modelId="{31BE5153-505B-4B6E-A49B-966246DE472B}" type="sibTrans" cxnId="{5739A323-AA0A-44C8-B47F-ED1135362577}">
      <dgm:prSet/>
      <dgm:spPr/>
      <dgm:t>
        <a:bodyPr/>
        <a:lstStyle/>
        <a:p>
          <a:endParaRPr lang="zh-TW" altLang="en-US"/>
        </a:p>
      </dgm:t>
    </dgm:pt>
    <dgm:pt modelId="{44AC7D46-7ACE-4549-A1C5-104D90326CC7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913B5-3481-4F9F-BEC6-312AE0E25468}" type="parTrans" cxnId="{8CD15C88-3776-44D1-A07B-D66CB47AC428}">
      <dgm:prSet/>
      <dgm:spPr/>
      <dgm:t>
        <a:bodyPr/>
        <a:lstStyle/>
        <a:p>
          <a:endParaRPr lang="zh-TW" altLang="en-US"/>
        </a:p>
      </dgm:t>
    </dgm:pt>
    <dgm:pt modelId="{4970C39A-0FB4-4FC4-A3B4-5D8FAC6F949F}" type="sibTrans" cxnId="{8CD15C88-3776-44D1-A07B-D66CB47AC428}">
      <dgm:prSet/>
      <dgm:spPr/>
      <dgm:t>
        <a:bodyPr/>
        <a:lstStyle/>
        <a:p>
          <a:endParaRPr lang="zh-TW" altLang="en-US"/>
        </a:p>
      </dgm:t>
    </dgm:pt>
    <dgm:pt modelId="{972D03CB-660B-402A-9D85-7F4B8FEF571D}" type="pres">
      <dgm:prSet presAssocID="{99326507-CEC0-4543-9C9A-9D985355CCEF}" presName="Name0" presStyleCnt="0">
        <dgm:presLayoutVars>
          <dgm:dir/>
          <dgm:resizeHandles val="exact"/>
        </dgm:presLayoutVars>
      </dgm:prSet>
      <dgm:spPr/>
    </dgm:pt>
    <dgm:pt modelId="{F44FF829-0B01-4E30-8113-356C5DDB5AA4}" type="pres">
      <dgm:prSet presAssocID="{0F1B1F79-4D37-4D1E-915C-00685E31F6F3}" presName="node" presStyleLbl="node1" presStyleIdx="0" presStyleCnt="3" custScaleX="141293" custScaleY="114117" custLinFactNeighborX="-1763" custLinFactNeighborY="-2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D12F56-FC32-448C-B0D7-CB457FBB278A}" type="pres">
      <dgm:prSet presAssocID="{B86BFE5C-5778-4B36-9A4B-907B831A6C4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3089DB02-57E0-4336-ACA8-CBB30CD25ED6}" type="pres">
      <dgm:prSet presAssocID="{B86BFE5C-5778-4B36-9A4B-907B831A6C4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5DBF410-B417-48A7-A82A-DA3FED474482}" type="pres">
      <dgm:prSet presAssocID="{32D8BB12-A79F-41FC-BAD4-55B4E0D15811}" presName="node" presStyleLbl="node1" presStyleIdx="1" presStyleCnt="3" custScaleX="201648" custScaleY="664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D5AF02-9652-4DAC-A251-0A4C54099BD9}" type="pres">
      <dgm:prSet presAssocID="{820409AB-8139-40B7-9F51-656A4445F69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B156077-1D9A-4336-A82B-42F9A2D70554}" type="pres">
      <dgm:prSet presAssocID="{820409AB-8139-40B7-9F51-656A4445F69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CB72C5A5-837E-4AA8-BF09-9D21CD682E33}" type="pres">
      <dgm:prSet presAssocID="{E711023F-3DD9-4502-9C24-66D53ADBF113}" presName="node" presStyleLbl="node1" presStyleIdx="2" presStyleCnt="3" custScaleX="149507" custScaleY="555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2839E8-C46D-406F-8E97-23AED36ECB33}" type="presOf" srcId="{99326507-CEC0-4543-9C9A-9D985355CCEF}" destId="{972D03CB-660B-402A-9D85-7F4B8FEF571D}" srcOrd="0" destOrd="0" presId="urn:microsoft.com/office/officeart/2005/8/layout/process1"/>
    <dgm:cxn modelId="{E54F0316-7D52-492A-A065-42E828F735A0}" type="presOf" srcId="{820409AB-8139-40B7-9F51-656A4445F69C}" destId="{8B156077-1D9A-4336-A82B-42F9A2D70554}" srcOrd="1" destOrd="0" presId="urn:microsoft.com/office/officeart/2005/8/layout/process1"/>
    <dgm:cxn modelId="{5B0712E1-F674-4F66-A19B-434F17A9E117}" type="presOf" srcId="{820409AB-8139-40B7-9F51-656A4445F69C}" destId="{E3D5AF02-9652-4DAC-A251-0A4C54099BD9}" srcOrd="0" destOrd="0" presId="urn:microsoft.com/office/officeart/2005/8/layout/process1"/>
    <dgm:cxn modelId="{095F9E39-1193-4E3D-BB13-FA05D3B33CEB}" type="presOf" srcId="{51286E4A-4A03-44B4-99B9-13D29C20EB96}" destId="{F44FF829-0B01-4E30-8113-356C5DDB5AA4}" srcOrd="0" destOrd="1" presId="urn:microsoft.com/office/officeart/2005/8/layout/process1"/>
    <dgm:cxn modelId="{FF0F01E3-11F8-46D8-8425-6D0FD6BAB2DA}" type="presOf" srcId="{0F1B1F79-4D37-4D1E-915C-00685E31F6F3}" destId="{F44FF829-0B01-4E30-8113-356C5DDB5AA4}" srcOrd="0" destOrd="0" presId="urn:microsoft.com/office/officeart/2005/8/layout/process1"/>
    <dgm:cxn modelId="{D1E7C5A2-0318-459A-90F1-B923B2945E09}" type="presOf" srcId="{B86BFE5C-5778-4B36-9A4B-907B831A6C44}" destId="{92D12F56-FC32-448C-B0D7-CB457FBB278A}" srcOrd="0" destOrd="0" presId="urn:microsoft.com/office/officeart/2005/8/layout/process1"/>
    <dgm:cxn modelId="{0B3817B2-EC7A-4285-AF58-638E3A68E187}" type="presOf" srcId="{44AC7D46-7ACE-4549-A1C5-104D90326CC7}" destId="{F44FF829-0B01-4E30-8113-356C5DDB5AA4}" srcOrd="0" destOrd="2" presId="urn:microsoft.com/office/officeart/2005/8/layout/process1"/>
    <dgm:cxn modelId="{7D44C96C-6105-4073-B247-278BBC44D187}" type="presOf" srcId="{B86BFE5C-5778-4B36-9A4B-907B831A6C44}" destId="{3089DB02-57E0-4336-ACA8-CBB30CD25ED6}" srcOrd="1" destOrd="0" presId="urn:microsoft.com/office/officeart/2005/8/layout/process1"/>
    <dgm:cxn modelId="{8CD15C88-3776-44D1-A07B-D66CB47AC428}" srcId="{0F1B1F79-4D37-4D1E-915C-00685E31F6F3}" destId="{44AC7D46-7ACE-4549-A1C5-104D90326CC7}" srcOrd="1" destOrd="0" parTransId="{3E8913B5-3481-4F9F-BEC6-312AE0E25468}" sibTransId="{4970C39A-0FB4-4FC4-A3B4-5D8FAC6F949F}"/>
    <dgm:cxn modelId="{10AF0E49-CAA4-4AD4-B122-F7C126C0286C}" srcId="{99326507-CEC0-4543-9C9A-9D985355CCEF}" destId="{E711023F-3DD9-4502-9C24-66D53ADBF113}" srcOrd="2" destOrd="0" parTransId="{C9BED30B-AD9C-44F5-88F4-8BD860700F86}" sibTransId="{6EF14E72-48B4-4477-A1D4-33DAF697BFD0}"/>
    <dgm:cxn modelId="{5739A323-AA0A-44C8-B47F-ED1135362577}" srcId="{0F1B1F79-4D37-4D1E-915C-00685E31F6F3}" destId="{51286E4A-4A03-44B4-99B9-13D29C20EB96}" srcOrd="0" destOrd="0" parTransId="{CE69CEE5-C9C8-4621-A4B6-3F6790A5643D}" sibTransId="{31BE5153-505B-4B6E-A49B-966246DE472B}"/>
    <dgm:cxn modelId="{84C9BAD5-6B51-4C4A-AACF-D4CAF5B4E820}" srcId="{99326507-CEC0-4543-9C9A-9D985355CCEF}" destId="{0F1B1F79-4D37-4D1E-915C-00685E31F6F3}" srcOrd="0" destOrd="0" parTransId="{729E32DB-C52E-4F41-9E77-4382EA72832C}" sibTransId="{B86BFE5C-5778-4B36-9A4B-907B831A6C44}"/>
    <dgm:cxn modelId="{92949373-ACF1-464F-A548-349E067448E0}" type="presOf" srcId="{E711023F-3DD9-4502-9C24-66D53ADBF113}" destId="{CB72C5A5-837E-4AA8-BF09-9D21CD682E33}" srcOrd="0" destOrd="0" presId="urn:microsoft.com/office/officeart/2005/8/layout/process1"/>
    <dgm:cxn modelId="{39D8E5CC-A617-4E6C-9BF8-97F2DEB2E5B1}" srcId="{99326507-CEC0-4543-9C9A-9D985355CCEF}" destId="{32D8BB12-A79F-41FC-BAD4-55B4E0D15811}" srcOrd="1" destOrd="0" parTransId="{F5E35CE1-058C-4502-B4B8-AF07253D2908}" sibTransId="{820409AB-8139-40B7-9F51-656A4445F69C}"/>
    <dgm:cxn modelId="{59A5EB21-8481-43EB-9D24-7E33C7D18271}" type="presOf" srcId="{32D8BB12-A79F-41FC-BAD4-55B4E0D15811}" destId="{75DBF410-B417-48A7-A82A-DA3FED474482}" srcOrd="0" destOrd="0" presId="urn:microsoft.com/office/officeart/2005/8/layout/process1"/>
    <dgm:cxn modelId="{4D4CEEFA-65E6-4FF1-9FE2-B73A7BA77BDB}" type="presParOf" srcId="{972D03CB-660B-402A-9D85-7F4B8FEF571D}" destId="{F44FF829-0B01-4E30-8113-356C5DDB5AA4}" srcOrd="0" destOrd="0" presId="urn:microsoft.com/office/officeart/2005/8/layout/process1"/>
    <dgm:cxn modelId="{036F9B84-593E-43E0-9CFC-BE5C42178BEA}" type="presParOf" srcId="{972D03CB-660B-402A-9D85-7F4B8FEF571D}" destId="{92D12F56-FC32-448C-B0D7-CB457FBB278A}" srcOrd="1" destOrd="0" presId="urn:microsoft.com/office/officeart/2005/8/layout/process1"/>
    <dgm:cxn modelId="{D97E2033-B753-44FF-B36B-32B9664A0E42}" type="presParOf" srcId="{92D12F56-FC32-448C-B0D7-CB457FBB278A}" destId="{3089DB02-57E0-4336-ACA8-CBB30CD25ED6}" srcOrd="0" destOrd="0" presId="urn:microsoft.com/office/officeart/2005/8/layout/process1"/>
    <dgm:cxn modelId="{284A9295-60EB-4704-AC9C-A617A5A37490}" type="presParOf" srcId="{972D03CB-660B-402A-9D85-7F4B8FEF571D}" destId="{75DBF410-B417-48A7-A82A-DA3FED474482}" srcOrd="2" destOrd="0" presId="urn:microsoft.com/office/officeart/2005/8/layout/process1"/>
    <dgm:cxn modelId="{409BC8BD-6D4E-440E-9ADA-349D4639DB33}" type="presParOf" srcId="{972D03CB-660B-402A-9D85-7F4B8FEF571D}" destId="{E3D5AF02-9652-4DAC-A251-0A4C54099BD9}" srcOrd="3" destOrd="0" presId="urn:microsoft.com/office/officeart/2005/8/layout/process1"/>
    <dgm:cxn modelId="{9318E437-F6AC-43FC-9F23-1F34255606B2}" type="presParOf" srcId="{E3D5AF02-9652-4DAC-A251-0A4C54099BD9}" destId="{8B156077-1D9A-4336-A82B-42F9A2D70554}" srcOrd="0" destOrd="0" presId="urn:microsoft.com/office/officeart/2005/8/layout/process1"/>
    <dgm:cxn modelId="{CA935477-85A4-4CDE-87C9-D82C016C188D}" type="presParOf" srcId="{972D03CB-660B-402A-9D85-7F4B8FEF571D}" destId="{CB72C5A5-837E-4AA8-BF09-9D21CD682E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47684-D8B2-4900-8259-1C912869EB8B}">
      <dsp:nvSpPr>
        <dsp:cNvPr id="0" name=""/>
        <dsp:cNvSpPr/>
      </dsp:nvSpPr>
      <dsp:spPr>
        <a:xfrm>
          <a:off x="1103" y="1528243"/>
          <a:ext cx="1776589" cy="73124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是否解約</a:t>
          </a:r>
          <a:endParaRPr lang="zh-TW" altLang="en-US" sz="2100" kern="1200" dirty="0"/>
        </a:p>
      </dsp:txBody>
      <dsp:txXfrm>
        <a:off x="22520" y="1549660"/>
        <a:ext cx="1733755" cy="688409"/>
      </dsp:txXfrm>
    </dsp:sp>
    <dsp:sp modelId="{B4850FEA-4AF3-40A1-A562-297271CA8268}">
      <dsp:nvSpPr>
        <dsp:cNvPr id="0" name=""/>
        <dsp:cNvSpPr/>
      </dsp:nvSpPr>
      <dsp:spPr>
        <a:xfrm>
          <a:off x="2040408" y="1568097"/>
          <a:ext cx="556957" cy="6515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2040408" y="1698404"/>
        <a:ext cx="389870" cy="390921"/>
      </dsp:txXfrm>
    </dsp:sp>
    <dsp:sp modelId="{7B247054-094F-4BA0-8F0A-836DC4AF00DC}">
      <dsp:nvSpPr>
        <dsp:cNvPr id="0" name=""/>
        <dsp:cNvSpPr/>
      </dsp:nvSpPr>
      <dsp:spPr>
        <a:xfrm>
          <a:off x="2828555" y="1479930"/>
          <a:ext cx="2627157" cy="82786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累積欠款金額</a:t>
          </a:r>
          <a:r>
            <a:rPr lang="en-US" altLang="zh-TW" sz="2100" kern="1200" dirty="0" smtClean="0"/>
            <a:t>vs</a:t>
          </a:r>
          <a:r>
            <a:rPr lang="zh-TW" altLang="en-US" sz="2100" kern="1200" dirty="0" smtClean="0"/>
            <a:t>房價</a:t>
          </a:r>
          <a:endParaRPr lang="zh-TW" altLang="en-US" sz="2100" kern="1200" dirty="0"/>
        </a:p>
      </dsp:txBody>
      <dsp:txXfrm>
        <a:off x="2852802" y="1504177"/>
        <a:ext cx="2578663" cy="779375"/>
      </dsp:txXfrm>
    </dsp:sp>
    <dsp:sp modelId="{C06E3AC7-8F97-4A1E-AF65-68F9315153DB}">
      <dsp:nvSpPr>
        <dsp:cNvPr id="0" name=""/>
        <dsp:cNvSpPr/>
      </dsp:nvSpPr>
      <dsp:spPr>
        <a:xfrm>
          <a:off x="5718428" y="1568097"/>
          <a:ext cx="556957" cy="6515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5718428" y="1698404"/>
        <a:ext cx="389870" cy="390921"/>
      </dsp:txXfrm>
    </dsp:sp>
    <dsp:sp modelId="{387AA33C-3B23-4B01-9841-6D5FB96A7521}">
      <dsp:nvSpPr>
        <dsp:cNvPr id="0" name=""/>
        <dsp:cNvSpPr/>
      </dsp:nvSpPr>
      <dsp:spPr>
        <a:xfrm>
          <a:off x="6506576" y="1361952"/>
          <a:ext cx="2627157" cy="106382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房價</a:t>
          </a:r>
          <a:r>
            <a:rPr lang="zh-TW" altLang="en-US" sz="2100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、利率、夫妻每期身體狀況</a:t>
          </a:r>
          <a:endParaRPr lang="zh-TW" altLang="en-US" sz="2100" kern="1200" dirty="0"/>
        </a:p>
      </dsp:txBody>
      <dsp:txXfrm>
        <a:off x="6537734" y="1393110"/>
        <a:ext cx="2564841" cy="1001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FF829-0B01-4E30-8113-356C5DDB5AA4}">
      <dsp:nvSpPr>
        <dsp:cNvPr id="0" name=""/>
        <dsp:cNvSpPr/>
      </dsp:nvSpPr>
      <dsp:spPr>
        <a:xfrm>
          <a:off x="0" y="1658589"/>
          <a:ext cx="2468625" cy="128898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房價利率樹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夫妻身體狀況樹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753" y="1696342"/>
        <a:ext cx="2393119" cy="1213480"/>
      </dsp:txXfrm>
    </dsp:sp>
    <dsp:sp modelId="{92D12F56-FC32-448C-B0D7-CB457FBB278A}">
      <dsp:nvSpPr>
        <dsp:cNvPr id="0" name=""/>
        <dsp:cNvSpPr/>
      </dsp:nvSpPr>
      <dsp:spPr>
        <a:xfrm rot="29589">
          <a:off x="2645473" y="2100194"/>
          <a:ext cx="374946" cy="43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2645475" y="2186369"/>
        <a:ext cx="262462" cy="259979"/>
      </dsp:txXfrm>
    </dsp:sp>
    <dsp:sp modelId="{75DBF410-B417-48A7-A82A-DA3FED474482}">
      <dsp:nvSpPr>
        <dsp:cNvPr id="0" name=""/>
        <dsp:cNvSpPr/>
      </dsp:nvSpPr>
      <dsp:spPr>
        <a:xfrm>
          <a:off x="3176046" y="1959926"/>
          <a:ext cx="3523128" cy="75006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Loan Balance</a:t>
          </a:r>
          <a:endParaRPr lang="zh-TW" altLang="en-US" sz="2900" kern="1200" dirty="0"/>
        </a:p>
      </dsp:txBody>
      <dsp:txXfrm>
        <a:off x="3198015" y="1981895"/>
        <a:ext cx="3479190" cy="706126"/>
      </dsp:txXfrm>
    </dsp:sp>
    <dsp:sp modelId="{E3D5AF02-9652-4DAC-A251-0A4C54099BD9}">
      <dsp:nvSpPr>
        <dsp:cNvPr id="0" name=""/>
        <dsp:cNvSpPr/>
      </dsp:nvSpPr>
      <dsp:spPr>
        <a:xfrm>
          <a:off x="6873892" y="2118309"/>
          <a:ext cx="370399" cy="43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6873892" y="2204968"/>
        <a:ext cx="259279" cy="259979"/>
      </dsp:txXfrm>
    </dsp:sp>
    <dsp:sp modelId="{CB72C5A5-837E-4AA8-BF09-9D21CD682E33}">
      <dsp:nvSpPr>
        <dsp:cNvPr id="0" name=""/>
        <dsp:cNvSpPr/>
      </dsp:nvSpPr>
      <dsp:spPr>
        <a:xfrm>
          <a:off x="7398042" y="2019711"/>
          <a:ext cx="2612138" cy="63049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解約策略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16509" y="2038178"/>
        <a:ext cx="2575204" cy="59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F066-A816-4732-9676-71AEF542D6E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CD97-434A-43F7-A991-926F7F4967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69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86127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396508"/>
            <a:ext cx="9144000" cy="8612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46F9-E531-418E-A135-B96EF1285C09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22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D24-8929-4113-9612-3E437FAADF9F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5DDB-AEF0-4B5A-941E-E721D7859247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6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D7B7-3667-4AEF-9E38-25218FA9D458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6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752E-8268-4F49-AD65-BF1C5D111FAC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77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19B5-979D-4EDA-BC05-A582C4D3A0F8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1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2DA1-71B1-43D6-BA5D-7399517A2063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3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ADC1-A0C5-4C90-8C94-DFFBFA28C9E3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05C2-8F8C-4084-B79A-7E0B006F77EA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8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4FB-AAFA-4AF3-B509-B4D9A77CEDF8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86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81C-2010-4C26-8E04-68AE08823AAA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7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997527"/>
            <a:ext cx="10515600" cy="51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8679-93AE-4FDB-957F-76E109A07EE4}" type="datetime1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4609F-6CDE-4163-9BE8-6FA6F9E2A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7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考慮夫妻共保之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RM+LTC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07511"/>
            <a:ext cx="9144000" cy="65028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報告人 </a:t>
            </a:r>
            <a:r>
              <a:rPr lang="zh-TW" altLang="en-US" dirty="0"/>
              <a:t>劉佩佳</a:t>
            </a:r>
          </a:p>
        </p:txBody>
      </p:sp>
    </p:spTree>
    <p:extLst>
      <p:ext uri="{BB962C8B-B14F-4D97-AF65-F5344CB8AC3E}">
        <p14:creationId xmlns:p14="http://schemas.microsoft.com/office/powerpoint/2010/main" val="11090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COUPLA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86064" y="1607560"/>
                <a:ext cx="11410373" cy="6300091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由於我們只有</a:t>
                </a:r>
                <a:r>
                  <a:rPr lang="zh-TW" altLang="en-US" sz="2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男性、女性個別的死亡率</a:t>
                </a:r>
                <a:endParaRPr lang="en-US" altLang="zh-TW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在夫妻共保情況中，夫妻兩人的死亡率具相關性，因此在考慮狀態轉換機率時須使用</a:t>
                </a:r>
                <a:r>
                  <a:rPr lang="zh-TW" altLang="en-US" sz="2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夫妻聯立條件機率</a:t>
                </a:r>
                <a:endPara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400" dirty="0" err="1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Sklar’s</a:t>
                </a:r>
                <a:r>
                  <a:rPr lang="en-US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Theorem</a:t>
                </a:r>
              </a:p>
              <a:p>
                <a:endPara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sz="2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對於一組隨機變數組成的隨機向量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endParaRPr lang="en-US" altLang="zh-TW" sz="2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其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joint pdf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與其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marginal distribution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存在</a:t>
                </a:r>
                <a:r>
                  <a:rPr lang="zh-TW" altLang="en-US" sz="2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一個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unique copula</a:t>
                </a:r>
                <a:r>
                  <a:rPr lang="zh-TW" altLang="en-US" sz="2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使得 </a:t>
                </a:r>
                <a14:m>
                  <m:oMath xmlns:m="http://schemas.openxmlformats.org/officeDocument/2006/math">
                    <m:r>
                      <a:rPr lang="en-US" altLang="zh-TW" sz="22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altLang="zh-TW" sz="2200" b="1" i="1" u="sng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2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TW" sz="22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2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TW" sz="2200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zh-TW" sz="2200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1" i="1" u="sng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TW" sz="2200" b="1" i="1" u="sng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2200" b="1" i="1" u="sng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</m:t>
                    </m:r>
                    <m:sSub>
                      <m:sSubPr>
                        <m:ctrlP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altLang="zh-TW" sz="2200" b="1" i="1" u="sng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200" b="1" i="1" u="sng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TW" sz="2200" b="1" i="1" u="sng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200" b="1" u="sng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200" dirty="0" smtClean="0"/>
                  <a:t>     </a:t>
                </a:r>
                <a:endParaRPr lang="en-US" altLang="zh-TW" sz="2200" dirty="0" smtClean="0"/>
              </a:p>
              <a:p>
                <a:pPr marL="0" indent="0">
                  <a:buNone/>
                </a:pPr>
                <a:endParaRPr lang="en-US" altLang="zh-TW" sz="1800" dirty="0">
                  <a:solidFill>
                    <a:srgbClr val="C00000"/>
                  </a:solidFill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064" y="1607560"/>
                <a:ext cx="11410373" cy="6300091"/>
              </a:xfrm>
              <a:blipFill>
                <a:blip r:embed="rId2"/>
                <a:stretch>
                  <a:fillRect l="-748" t="-11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1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Frank Copula</a:t>
                </a:r>
              </a:p>
              <a:p>
                <a:pPr lvl="0"/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zh-TW" sz="1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夫妻聯立累積死亡機率</m:t>
                      </m:r>
                    </m:oMath>
                  </m:oMathPara>
                </a14:m>
                <a:endParaRPr lang="en-US" altLang="zh-TW" sz="1800" kern="100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en-US" altLang="zh-TW" sz="1800" kern="100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zh-TW" altLang="zh-TW" sz="1800" i="1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,</m:t>
                          </m:r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sz="1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d>
                        <m:dPr>
                          <m:ctrlPr>
                            <a:rPr lang="zh-TW" altLang="zh-TW" sz="1800" i="1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d>
                      <m:r>
                        <a:rPr lang="en-US" altLang="zh-TW" sz="1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18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TW" altLang="zh-TW" sz="18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zh-TW" altLang="zh-TW" sz="1800" i="1" kern="1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800" i="1" kern="1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zh-TW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 kern="1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−1)(</m:t>
                                      </m:r>
                                      <m:sSup>
                                        <m:sSupPr>
                                          <m:ctrlPr>
                                            <a:rPr lang="zh-TW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 kern="1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−1)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zh-TW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 kern="1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 kern="1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1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altLang="zh-TW" sz="1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zh-TW" altLang="en-US" sz="1500" kern="100" dirty="0">
                    <a:solidFill>
                      <a:prstClr val="black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endParaRPr lang="en-US" altLang="zh-TW" sz="1500" kern="100" dirty="0" smtClean="0">
                  <a:solidFill>
                    <a:prstClr val="black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zh-TW" altLang="zh-TW" sz="1500" kern="100" dirty="0" smtClean="0">
                    <a:solidFill>
                      <a:prstClr val="black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其中</a:t>
                </a:r>
                <a:r>
                  <a:rPr lang="zh-TW" altLang="zh-TW" sz="1500" kern="100" dirty="0">
                    <a:solidFill>
                      <a:prstClr val="black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：</a:t>
                </a:r>
              </a:p>
              <a:p>
                <a:pPr marL="0" lvl="0" indent="0">
                  <a:buNone/>
                </a:pPr>
                <a:r>
                  <a:rPr lang="zh-TW" altLang="en-US" sz="1500" kern="1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5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zh-TW" altLang="zh-TW" sz="1500" kern="100" dirty="0">
                    <a:solidFill>
                      <a:prstClr val="black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：相依度參數</a:t>
                </a:r>
                <a:r>
                  <a:rPr lang="en-US" altLang="zh-TW" sz="1500" kern="100" dirty="0">
                    <a:solidFill>
                      <a:prstClr val="black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(dependent parameter)</a:t>
                </a:r>
                <a:endParaRPr lang="zh-TW" altLang="zh-TW" sz="1500" kern="100" dirty="0">
                  <a:solidFill>
                    <a:prstClr val="black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zh-TW" altLang="en-US" sz="1500" kern="1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</m:oMath>
                </a14:m>
                <a:r>
                  <a:rPr lang="zh-TW" altLang="zh-TW" sz="1500" kern="100" dirty="0">
                    <a:solidFill>
                      <a:prstClr val="black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：男方死亡年齡的累積邊際分佈，即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TW" altLang="zh-TW" sz="1500" kern="100" dirty="0">
                  <a:solidFill>
                    <a:prstClr val="black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zh-TW" altLang="en-US" sz="1500" kern="1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TW" altLang="zh-TW" sz="1500" kern="100" dirty="0">
                    <a:solidFill>
                      <a:prstClr val="black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：女方死亡年齡的累積邊際分佈，即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altLang="zh-TW" sz="1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TW" altLang="zh-TW" sz="1500" kern="100" dirty="0">
                  <a:solidFill>
                    <a:prstClr val="black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0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FDC3FF55-DB6E-48EE-BDB5-28480DDD2453}"/>
                  </a:ext>
                </a:extLst>
              </p:cNvPr>
              <p:cNvSpPr/>
              <p:nvPr/>
            </p:nvSpPr>
            <p:spPr>
              <a:xfrm>
                <a:off x="1186543" y="5519057"/>
                <a:ext cx="94596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zh-TW" alt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此處的</m:t>
                    </m:r>
                    <m:r>
                      <a:rPr kumimoji="0" lang="en-US" altLang="zh-TW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kumimoji="0" lang="en-US" altLang="zh-TW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=−2.1792</m:t>
                    </m:r>
                    <m:r>
                      <a:rPr kumimoji="0" lang="en-US" altLang="zh-TW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altLang="zh-TW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kumimoji="0" lang="en-US" altLang="zh-TW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=0.414)</m:t>
                    </m:r>
                  </m:oMath>
                </a14:m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，使用的是</a:t>
                </a:r>
                <a:r>
                  <a:rPr kumimoji="0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HYTieXianHei-35J"/>
                  </a:rPr>
                  <a:t>Frees et al.(1996)</a:t>
                </a: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的</a:t>
                </a:r>
                <a:r>
                  <a:rPr kumimoji="0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HYTieXianHei-35J"/>
                  </a:rPr>
                  <a:t>Appendix</a:t>
                </a: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中，使用夫妻死亡年齡的數對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TW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zh-TW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US" altLang="zh-TW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zh-TW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altLang="zh-TW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TW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kumimoji="0" lang="en-US" altLang="zh-TW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zh-TW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r>
                      <a:rPr kumimoji="0" lang="zh-TW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進行</m:t>
                    </m:r>
                  </m:oMath>
                </a14:m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無母數分析</a:t>
                </a:r>
                <a:r>
                  <a:rPr kumimoji="0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HYTieXianHei-35J"/>
                  </a:rPr>
                  <a:t>Spearman’s test</a:t>
                </a: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估計出的參數。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DC3FF55-DB6E-48EE-BDB5-28480DDD2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43" y="5519057"/>
                <a:ext cx="9459686" cy="523220"/>
              </a:xfrm>
              <a:prstGeom prst="rect">
                <a:avLst/>
              </a:prstGeom>
              <a:blipFill>
                <a:blip r:embed="rId3"/>
                <a:stretch>
                  <a:fillRect l="-193" t="-2326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7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轉換機率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89891"/>
            <a:ext cx="10515600" cy="508707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https://lh3.googleusercontent.com/poSRD2NLjMVBA58s4Bhrg8c9QGXPhA6LbfYL0-VdXw1A02ZMWpCV1OC0MYVa95CqWB010bcCZeTTTjbkhYCOKaNYTKee6J0PagmrFc9sjYHOeoT8oXxAsolY4A-fNE43fmMSNDiH">
            <a:extLst>
              <a:ext uri="{FF2B5EF4-FFF2-40B4-BE49-F238E27FC236}">
                <a16:creationId xmlns="" xmlns:a16="http://schemas.microsoft.com/office/drawing/2014/main" id="{8FF042FA-9750-4B0D-9B8E-FB67C9D7A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"/>
          <a:stretch/>
        </p:blipFill>
        <p:spPr bwMode="auto">
          <a:xfrm>
            <a:off x="1086900" y="2272994"/>
            <a:ext cx="5009100" cy="22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="" xmlns:a16="http://schemas.microsoft.com/office/drawing/2014/main" id="{F78D629D-E981-47FA-BE12-B0322988CFEF}"/>
                  </a:ext>
                </a:extLst>
              </p:cNvPr>
              <p:cNvSpPr txBox="1"/>
              <p:nvPr/>
            </p:nvSpPr>
            <p:spPr>
              <a:xfrm>
                <a:off x="6445511" y="2385776"/>
                <a:ext cx="5156989" cy="207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TW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kumimoji="0" lang="en-US" altLang="zh-TW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0" lang="en-US" altLang="zh-TW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zh-TW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0" lang="zh-TW" altLang="en-US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在第</a:t>
                </a: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期為</a:t>
                </a: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狀態之下，第</a:t>
                </a: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t+1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期轉換為</a:t>
                </a: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狀態的機率</a:t>
                </a: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：健康</a:t>
                </a: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：輕度殘障</a:t>
                </a: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：中度殘障</a:t>
                </a: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4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：重度殘障</a:t>
                </a: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：極重度殘障</a:t>
                </a: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6</a:t>
                </a: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：死亡</a:t>
                </a:r>
                <a:endPara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78D629D-E981-47FA-BE12-B0322988C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11" y="2385776"/>
                <a:ext cx="5156989" cy="2072875"/>
              </a:xfrm>
              <a:prstGeom prst="rect">
                <a:avLst/>
              </a:prstGeom>
              <a:blipFill>
                <a:blip r:embed="rId3"/>
                <a:stretch>
                  <a:fillRect l="-591" t="-1176"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79EB199-85BE-4DC3-AF34-17DAC68D8461}"/>
              </a:ext>
            </a:extLst>
          </p:cNvPr>
          <p:cNvSpPr/>
          <p:nvPr/>
        </p:nvSpPr>
        <p:spPr>
          <a:xfrm>
            <a:off x="1905594" y="475616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各個歲數的失能機率轉換矩陣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8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6B13D1ED-96CE-4D7C-B101-5D7C161A9959}"/>
              </a:ext>
            </a:extLst>
          </p:cNvPr>
          <p:cNvSpPr txBox="1"/>
          <p:nvPr/>
        </p:nvSpPr>
        <p:spPr>
          <a:xfrm>
            <a:off x="903232" y="929508"/>
            <a:ext cx="552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將期初狀態矩陣</a:t>
            </a:r>
            <a:r>
              <a:rPr lang="zh-TW" altLang="zh-TW" sz="1600" dirty="0"/>
              <a:t>[1,0,0,0,0,0] 乘上各年狀態轉換機率矩陣</a:t>
            </a:r>
            <a:r>
              <a:rPr lang="zh-TW" altLang="en-US" sz="1600" dirty="0"/>
              <a:t>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6948BC-77D3-4E2D-9280-9C3E73BBA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236" y="3498635"/>
            <a:ext cx="22455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1600" b="1" dirty="0">
                <a:solidFill>
                  <a:srgbClr val="38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▲各年齡狀態分布比例</a:t>
            </a:r>
            <a:endParaRPr kumimoji="0" lang="zh-TW" altLang="zh-TW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1F048468-D9F8-49D1-9E46-573228D92F2C}"/>
              </a:ext>
            </a:extLst>
          </p:cNvPr>
          <p:cNvSpPr txBox="1"/>
          <p:nvPr/>
        </p:nvSpPr>
        <p:spPr>
          <a:xfrm>
            <a:off x="903592" y="3928632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將前四種狀態相加得有自理能力比例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682A5F9E-A80E-4186-8A63-8E382DF088F3}"/>
              </a:ext>
            </a:extLst>
          </p:cNvPr>
          <p:cNvSpPr txBox="1"/>
          <p:nvPr/>
        </p:nvSpPr>
        <p:spPr>
          <a:xfrm>
            <a:off x="2520119" y="6232183"/>
            <a:ext cx="764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需加入無自理比例</a:t>
            </a:r>
            <a:r>
              <a:rPr lang="en-US" altLang="zh-TW" sz="1400" dirty="0"/>
              <a:t>+</a:t>
            </a:r>
            <a:r>
              <a:rPr lang="zh-TW" altLang="en-US" sz="1400" dirty="0"/>
              <a:t>死亡比例是因建構</a:t>
            </a:r>
            <a:r>
              <a:rPr lang="en-US" altLang="zh-TW" sz="1400" dirty="0"/>
              <a:t>Copula</a:t>
            </a:r>
            <a:r>
              <a:rPr lang="zh-TW" altLang="en-US" sz="1400" dirty="0"/>
              <a:t>需要嚴格遞增的</a:t>
            </a:r>
            <a:r>
              <a:rPr lang="en-US" altLang="zh-TW" sz="1400" dirty="0" err="1"/>
              <a:t>cmf</a:t>
            </a:r>
            <a:r>
              <a:rPr lang="zh-TW" altLang="en-US" sz="1400" dirty="0"/>
              <a:t>，然而無自理比例不構成此條件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="" xmlns:a16="http://schemas.microsoft.com/office/drawing/2014/main" id="{406AF73B-A76D-4B8F-A9EF-89216EEF0396}"/>
              </a:ext>
            </a:extLst>
          </p:cNvPr>
          <p:cNvGrpSpPr/>
          <p:nvPr/>
        </p:nvGrpSpPr>
        <p:grpSpPr>
          <a:xfrm>
            <a:off x="1370767" y="4727636"/>
            <a:ext cx="1956123" cy="1105957"/>
            <a:chOff x="4208106" y="4639262"/>
            <a:chExt cx="1956123" cy="1105957"/>
          </a:xfrm>
        </p:grpSpPr>
        <p:sp>
          <p:nvSpPr>
            <p:cNvPr id="33" name="文字方塊 32">
              <a:extLst>
                <a:ext uri="{FF2B5EF4-FFF2-40B4-BE49-F238E27FC236}">
                  <a16:creationId xmlns="" xmlns:a16="http://schemas.microsoft.com/office/drawing/2014/main" id="{17ABEFF0-80A3-4D55-9082-DEDC9B86E8A4}"/>
                </a:ext>
              </a:extLst>
            </p:cNvPr>
            <p:cNvSpPr txBox="1"/>
            <p:nvPr/>
          </p:nvSpPr>
          <p:spPr>
            <a:xfrm>
              <a:off x="4902345" y="4639262"/>
              <a:ext cx="1261884" cy="27699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/>
                  </a:solidFill>
                </a:rPr>
                <a:t>有自理能力比例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="" xmlns:a16="http://schemas.microsoft.com/office/drawing/2014/main" id="{F7549FAD-BA6D-4A06-BA12-D6B87E23E0FD}"/>
                </a:ext>
              </a:extLst>
            </p:cNvPr>
            <p:cNvSpPr txBox="1"/>
            <p:nvPr/>
          </p:nvSpPr>
          <p:spPr>
            <a:xfrm>
              <a:off x="4902345" y="4912471"/>
              <a:ext cx="1261884" cy="2769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</a:rPr>
                <a:t>無自理能力比例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="" xmlns:a16="http://schemas.microsoft.com/office/drawing/2014/main" id="{5767D379-A6CB-43DE-B91B-540EBB848F4F}"/>
                </a:ext>
              </a:extLst>
            </p:cNvPr>
            <p:cNvSpPr txBox="1"/>
            <p:nvPr/>
          </p:nvSpPr>
          <p:spPr>
            <a:xfrm>
              <a:off x="5348350" y="5195011"/>
              <a:ext cx="815879" cy="27699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C00000"/>
                  </a:solidFill>
                </a:rPr>
                <a:t>死亡比例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="" xmlns:a16="http://schemas.microsoft.com/office/drawing/2014/main" id="{62325D81-3917-424B-94F6-88FEBAADF9E8}"/>
                </a:ext>
              </a:extLst>
            </p:cNvPr>
            <p:cNvSpPr txBox="1"/>
            <p:nvPr/>
          </p:nvSpPr>
          <p:spPr>
            <a:xfrm>
              <a:off x="4208106" y="5468220"/>
              <a:ext cx="1956123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</a:rPr>
                <a:t>無自理能力比例</a:t>
              </a:r>
              <a:r>
                <a:rPr lang="en-US" altLang="zh-TW" sz="1200" b="1" dirty="0"/>
                <a:t>+</a:t>
              </a:r>
              <a:r>
                <a:rPr lang="zh-TW" altLang="en-US" sz="1200" b="1" dirty="0">
                  <a:solidFill>
                    <a:srgbClr val="C00000"/>
                  </a:solidFill>
                </a:rPr>
                <a:t>死亡比例</a:t>
              </a:r>
            </a:p>
          </p:txBody>
        </p:sp>
      </p:grpSp>
      <p:pic>
        <p:nvPicPr>
          <p:cNvPr id="2056" name="Picture 8" descr="https://lh3.googleusercontent.com/w7JK4zUHXeOR8YuQHpJpxYrKuerM4P7e6x9TLPdZMNERYipL2iZDU5-mLm-jQNO8FQrzAgy-ku8Q4wGj8ywjuz6s5cOzmAuGKEQRN9fTUUpxbYEQs8MdPOJJ0-95g836o9Cxuwjq">
            <a:extLst>
              <a:ext uri="{FF2B5EF4-FFF2-40B4-BE49-F238E27FC236}">
                <a16:creationId xmlns="" xmlns:a16="http://schemas.microsoft.com/office/drawing/2014/main" id="{552ED4C1-799A-4ADF-8FC8-F0EC0AED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59" y="4320073"/>
            <a:ext cx="8116812" cy="15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接點: 弧形 38">
            <a:extLst>
              <a:ext uri="{FF2B5EF4-FFF2-40B4-BE49-F238E27FC236}">
                <a16:creationId xmlns="" xmlns:a16="http://schemas.microsoft.com/office/drawing/2014/main" id="{B80E560A-F641-4939-9207-039A319E9726}"/>
              </a:ext>
            </a:extLst>
          </p:cNvPr>
          <p:cNvCxnSpPr/>
          <p:nvPr/>
        </p:nvCxnSpPr>
        <p:spPr>
          <a:xfrm rot="16200000" flipV="1">
            <a:off x="2606354" y="6040288"/>
            <a:ext cx="297431" cy="7384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>
            <a:extLst>
              <a:ext uri="{FF2B5EF4-FFF2-40B4-BE49-F238E27FC236}">
                <a16:creationId xmlns="" xmlns:a16="http://schemas.microsoft.com/office/drawing/2014/main" id="{55159BAD-B127-4B26-9A5B-D2275032F5A7}"/>
              </a:ext>
            </a:extLst>
          </p:cNvPr>
          <p:cNvGrpSpPr/>
          <p:nvPr/>
        </p:nvGrpSpPr>
        <p:grpSpPr>
          <a:xfrm>
            <a:off x="1056499" y="1406460"/>
            <a:ext cx="9415105" cy="2067506"/>
            <a:chOff x="1056499" y="1406460"/>
            <a:chExt cx="9415105" cy="2067506"/>
          </a:xfrm>
        </p:grpSpPr>
        <p:grpSp>
          <p:nvGrpSpPr>
            <p:cNvPr id="32" name="群組 31">
              <a:extLst>
                <a:ext uri="{FF2B5EF4-FFF2-40B4-BE49-F238E27FC236}">
                  <a16:creationId xmlns="" xmlns:a16="http://schemas.microsoft.com/office/drawing/2014/main" id="{264685D1-1E64-455A-9425-258D1E5CD216}"/>
                </a:ext>
              </a:extLst>
            </p:cNvPr>
            <p:cNvGrpSpPr/>
            <p:nvPr/>
          </p:nvGrpSpPr>
          <p:grpSpPr>
            <a:xfrm>
              <a:off x="1056499" y="1778607"/>
              <a:ext cx="2274954" cy="1653240"/>
              <a:chOff x="1709642" y="1788113"/>
              <a:chExt cx="2274954" cy="1653240"/>
            </a:xfrm>
          </p:grpSpPr>
          <p:sp>
            <p:nvSpPr>
              <p:cNvPr id="8" name="左大括弧 7">
                <a:extLst>
                  <a:ext uri="{FF2B5EF4-FFF2-40B4-BE49-F238E27FC236}">
                    <a16:creationId xmlns="" xmlns:a16="http://schemas.microsoft.com/office/drawing/2014/main" id="{AA9192C0-36BF-4F31-89B2-396CBECC29C9}"/>
                  </a:ext>
                </a:extLst>
              </p:cNvPr>
              <p:cNvSpPr/>
              <p:nvPr/>
            </p:nvSpPr>
            <p:spPr>
              <a:xfrm>
                <a:off x="3039131" y="1880719"/>
                <a:ext cx="233655" cy="895738"/>
              </a:xfrm>
              <a:prstGeom prst="leftBrace">
                <a:avLst>
                  <a:gd name="adj1" fmla="val 31431"/>
                  <a:gd name="adj2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1" name="直線單箭頭接點 10">
                <a:extLst>
                  <a:ext uri="{FF2B5EF4-FFF2-40B4-BE49-F238E27FC236}">
                    <a16:creationId xmlns="" xmlns:a16="http://schemas.microsoft.com/office/drawing/2014/main" id="{69D91BB9-FEA5-4573-8F66-B8CFC88ACADF}"/>
                  </a:ext>
                </a:extLst>
              </p:cNvPr>
              <p:cNvCxnSpPr/>
              <p:nvPr/>
            </p:nvCxnSpPr>
            <p:spPr>
              <a:xfrm flipH="1">
                <a:off x="3020709" y="3018287"/>
                <a:ext cx="233655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>
                <a:extLst>
                  <a:ext uri="{FF2B5EF4-FFF2-40B4-BE49-F238E27FC236}">
                    <a16:creationId xmlns="" xmlns:a16="http://schemas.microsoft.com/office/drawing/2014/main" id="{7772255F-75AC-41D9-9F88-FA56A78C41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39131" y="3318585"/>
                <a:ext cx="380607" cy="622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字方塊 14">
                <a:extLst>
                  <a:ext uri="{FF2B5EF4-FFF2-40B4-BE49-F238E27FC236}">
                    <a16:creationId xmlns="" xmlns:a16="http://schemas.microsoft.com/office/drawing/2014/main" id="{FAD8DF82-7AF4-457F-99BA-A029DA65AC96}"/>
                  </a:ext>
                </a:extLst>
              </p:cNvPr>
              <p:cNvSpPr txBox="1"/>
              <p:nvPr/>
            </p:nvSpPr>
            <p:spPr>
              <a:xfrm>
                <a:off x="1709642" y="2163018"/>
                <a:ext cx="1082348" cy="307777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</a:rPr>
                  <a:t>有自理能力</a:t>
                </a: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="" xmlns:a16="http://schemas.microsoft.com/office/drawing/2014/main" id="{775A944C-08FC-443E-9BE7-53D134BEF4A0}"/>
                  </a:ext>
                </a:extLst>
              </p:cNvPr>
              <p:cNvSpPr txBox="1"/>
              <p:nvPr/>
            </p:nvSpPr>
            <p:spPr>
              <a:xfrm>
                <a:off x="2248250" y="3133576"/>
                <a:ext cx="543739" cy="30777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</a:rPr>
                  <a:t>死亡</a:t>
                </a:r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="" xmlns:a16="http://schemas.microsoft.com/office/drawing/2014/main" id="{1B51FF78-B95E-43C8-BB91-8952EC07A4CF}"/>
                  </a:ext>
                </a:extLst>
              </p:cNvPr>
              <p:cNvSpPr txBox="1"/>
              <p:nvPr/>
            </p:nvSpPr>
            <p:spPr>
              <a:xfrm>
                <a:off x="1709642" y="2831346"/>
                <a:ext cx="1082348" cy="30777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</a:rPr>
                  <a:t>無自理能力</a:t>
                </a:r>
              </a:p>
            </p:txBody>
          </p:sp>
          <p:grpSp>
            <p:nvGrpSpPr>
              <p:cNvPr id="31" name="群組 30">
                <a:extLst>
                  <a:ext uri="{FF2B5EF4-FFF2-40B4-BE49-F238E27FC236}">
                    <a16:creationId xmlns="" xmlns:a16="http://schemas.microsoft.com/office/drawing/2014/main" id="{4C6BC5E6-1102-4CF2-8725-FB46D0E67FF9}"/>
                  </a:ext>
                </a:extLst>
              </p:cNvPr>
              <p:cNvGrpSpPr/>
              <p:nvPr/>
            </p:nvGrpSpPr>
            <p:grpSpPr>
              <a:xfrm>
                <a:off x="3321333" y="1788113"/>
                <a:ext cx="663263" cy="1645673"/>
                <a:chOff x="3321333" y="1788113"/>
                <a:chExt cx="663263" cy="1645673"/>
              </a:xfrm>
            </p:grpSpPr>
            <p:sp>
              <p:nvSpPr>
                <p:cNvPr id="24" name="文字方塊 23">
                  <a:extLst>
                    <a:ext uri="{FF2B5EF4-FFF2-40B4-BE49-F238E27FC236}">
                      <a16:creationId xmlns="" xmlns:a16="http://schemas.microsoft.com/office/drawing/2014/main" id="{9136D691-48DE-4C0B-AE93-9745B633B960}"/>
                    </a:ext>
                  </a:extLst>
                </p:cNvPr>
                <p:cNvSpPr txBox="1"/>
                <p:nvPr/>
              </p:nvSpPr>
              <p:spPr>
                <a:xfrm>
                  <a:off x="3490313" y="1788113"/>
                  <a:ext cx="492443" cy="276999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chemeClr val="accent1"/>
                      </a:solidFill>
                    </a:rPr>
                    <a:t>健康</a:t>
                  </a:r>
                </a:p>
              </p:txBody>
            </p:sp>
            <p:sp>
              <p:nvSpPr>
                <p:cNvPr id="26" name="文字方塊 25">
                  <a:extLst>
                    <a:ext uri="{FF2B5EF4-FFF2-40B4-BE49-F238E27FC236}">
                      <a16:creationId xmlns="" xmlns:a16="http://schemas.microsoft.com/office/drawing/2014/main" id="{1294205A-E376-4C7C-A294-7310C75AB0A9}"/>
                    </a:ext>
                  </a:extLst>
                </p:cNvPr>
                <p:cNvSpPr txBox="1"/>
                <p:nvPr/>
              </p:nvSpPr>
              <p:spPr>
                <a:xfrm>
                  <a:off x="3490313" y="2059496"/>
                  <a:ext cx="492444" cy="276999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chemeClr val="accent1"/>
                      </a:solidFill>
                    </a:rPr>
                    <a:t>輕度</a:t>
                  </a:r>
                </a:p>
              </p:txBody>
            </p:sp>
            <p:sp>
              <p:nvSpPr>
                <p:cNvPr id="27" name="文字方塊 26">
                  <a:extLst>
                    <a:ext uri="{FF2B5EF4-FFF2-40B4-BE49-F238E27FC236}">
                      <a16:creationId xmlns="" xmlns:a16="http://schemas.microsoft.com/office/drawing/2014/main" id="{4C287C83-1877-4DEA-9DEE-902C1FFAD019}"/>
                    </a:ext>
                  </a:extLst>
                </p:cNvPr>
                <p:cNvSpPr txBox="1"/>
                <p:nvPr/>
              </p:nvSpPr>
              <p:spPr>
                <a:xfrm>
                  <a:off x="3490314" y="2332411"/>
                  <a:ext cx="494282" cy="275468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chemeClr val="accent1"/>
                      </a:solidFill>
                    </a:rPr>
                    <a:t>中度</a:t>
                  </a:r>
                </a:p>
              </p:txBody>
            </p:sp>
            <p:sp>
              <p:nvSpPr>
                <p:cNvPr id="28" name="文字方塊 27">
                  <a:extLst>
                    <a:ext uri="{FF2B5EF4-FFF2-40B4-BE49-F238E27FC236}">
                      <a16:creationId xmlns="" xmlns:a16="http://schemas.microsoft.com/office/drawing/2014/main" id="{0E7A0F05-0867-4B25-B69C-80F525F98A8D}"/>
                    </a:ext>
                  </a:extLst>
                </p:cNvPr>
                <p:cNvSpPr txBox="1"/>
                <p:nvPr/>
              </p:nvSpPr>
              <p:spPr>
                <a:xfrm>
                  <a:off x="3490313" y="2604271"/>
                  <a:ext cx="494283" cy="276999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chemeClr val="accent1"/>
                      </a:solidFill>
                    </a:rPr>
                    <a:t>重度</a:t>
                  </a:r>
                </a:p>
              </p:txBody>
            </p:sp>
            <p:sp>
              <p:nvSpPr>
                <p:cNvPr id="29" name="文字方塊 28">
                  <a:extLst>
                    <a:ext uri="{FF2B5EF4-FFF2-40B4-BE49-F238E27FC236}">
                      <a16:creationId xmlns="" xmlns:a16="http://schemas.microsoft.com/office/drawing/2014/main" id="{E9CCB976-A098-4280-8BB9-19428FA6BF6E}"/>
                    </a:ext>
                  </a:extLst>
                </p:cNvPr>
                <p:cNvSpPr txBox="1"/>
                <p:nvPr/>
              </p:nvSpPr>
              <p:spPr>
                <a:xfrm>
                  <a:off x="3321333" y="2879788"/>
                  <a:ext cx="658700" cy="276999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00B050"/>
                      </a:solidFill>
                    </a:rPr>
                    <a:t>極重度</a:t>
                  </a:r>
                </a:p>
              </p:txBody>
            </p:sp>
            <p:sp>
              <p:nvSpPr>
                <p:cNvPr id="30" name="文字方塊 29">
                  <a:extLst>
                    <a:ext uri="{FF2B5EF4-FFF2-40B4-BE49-F238E27FC236}">
                      <a16:creationId xmlns="" xmlns:a16="http://schemas.microsoft.com/office/drawing/2014/main" id="{0AB640F9-FFEC-450D-B43C-6E40312125E9}"/>
                    </a:ext>
                  </a:extLst>
                </p:cNvPr>
                <p:cNvSpPr txBox="1"/>
                <p:nvPr/>
              </p:nvSpPr>
              <p:spPr>
                <a:xfrm>
                  <a:off x="3485750" y="3156787"/>
                  <a:ext cx="494283" cy="276999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C00000"/>
                      </a:solidFill>
                    </a:rPr>
                    <a:t>死亡</a:t>
                  </a:r>
                </a:p>
              </p:txBody>
            </p:sp>
          </p:grpSp>
        </p:grpSp>
        <p:pic>
          <p:nvPicPr>
            <p:cNvPr id="44" name="圖片 43">
              <a:extLst>
                <a:ext uri="{FF2B5EF4-FFF2-40B4-BE49-F238E27FC236}">
                  <a16:creationId xmlns="" xmlns:a16="http://schemas.microsoft.com/office/drawing/2014/main" id="{F5888809-88FD-4BDB-BA4A-77AF8D43E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035" y="1406460"/>
              <a:ext cx="7149569" cy="2067506"/>
            </a:xfrm>
            <a:prstGeom prst="rect">
              <a:avLst/>
            </a:prstGeom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0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="" xmlns:a16="http://schemas.microsoft.com/office/drawing/2014/main" id="{8B98DAEA-BF24-4F94-8AA2-8BEF4239D974}"/>
              </a:ext>
            </a:extLst>
          </p:cNvPr>
          <p:cNvGrpSpPr/>
          <p:nvPr/>
        </p:nvGrpSpPr>
        <p:grpSpPr>
          <a:xfrm>
            <a:off x="997542" y="1461922"/>
            <a:ext cx="1956123" cy="1105957"/>
            <a:chOff x="4208106" y="4639262"/>
            <a:chExt cx="1956123" cy="1105957"/>
          </a:xfrm>
        </p:grpSpPr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5510B246-201E-4503-918E-5405AA6D5E69}"/>
                </a:ext>
              </a:extLst>
            </p:cNvPr>
            <p:cNvSpPr txBox="1"/>
            <p:nvPr/>
          </p:nvSpPr>
          <p:spPr>
            <a:xfrm>
              <a:off x="4902345" y="4639262"/>
              <a:ext cx="1261884" cy="27699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/>
                  </a:solidFill>
                </a:rPr>
                <a:t>有自理能力比例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="" xmlns:a16="http://schemas.microsoft.com/office/drawing/2014/main" id="{8853138D-67DB-4D92-ABEB-AE09112496E3}"/>
                </a:ext>
              </a:extLst>
            </p:cNvPr>
            <p:cNvSpPr txBox="1"/>
            <p:nvPr/>
          </p:nvSpPr>
          <p:spPr>
            <a:xfrm>
              <a:off x="4902345" y="4912471"/>
              <a:ext cx="1261884" cy="2769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</a:rPr>
                <a:t>無自理能力比例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="" xmlns:a16="http://schemas.microsoft.com/office/drawing/2014/main" id="{605AA6A4-0D3A-4332-8391-420B7F1E7A67}"/>
                </a:ext>
              </a:extLst>
            </p:cNvPr>
            <p:cNvSpPr txBox="1"/>
            <p:nvPr/>
          </p:nvSpPr>
          <p:spPr>
            <a:xfrm>
              <a:off x="5348350" y="5195011"/>
              <a:ext cx="815879" cy="27699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C00000"/>
                  </a:solidFill>
                </a:rPr>
                <a:t>死亡比例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85A5E6B4-DC8F-4A20-8C9B-BCB0EEE828E3}"/>
                </a:ext>
              </a:extLst>
            </p:cNvPr>
            <p:cNvSpPr txBox="1"/>
            <p:nvPr/>
          </p:nvSpPr>
          <p:spPr>
            <a:xfrm>
              <a:off x="4208106" y="5468220"/>
              <a:ext cx="1956123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</a:rPr>
                <a:t>無自理能力比例</a:t>
              </a:r>
              <a:r>
                <a:rPr lang="en-US" altLang="zh-TW" sz="1200" b="1" dirty="0"/>
                <a:t>+</a:t>
              </a:r>
              <a:r>
                <a:rPr lang="zh-TW" altLang="en-US" sz="1200" b="1" dirty="0">
                  <a:solidFill>
                    <a:srgbClr val="C00000"/>
                  </a:solidFill>
                </a:rPr>
                <a:t>死亡比例</a:t>
              </a:r>
            </a:p>
          </p:txBody>
        </p:sp>
      </p:grpSp>
      <p:pic>
        <p:nvPicPr>
          <p:cNvPr id="8" name="Picture 8" descr="https://lh3.googleusercontent.com/w7JK4zUHXeOR8YuQHpJpxYrKuerM4P7e6x9TLPdZMNERYipL2iZDU5-mLm-jQNO8FQrzAgy-ku8Q4wGj8ywjuz6s5cOzmAuGKEQRN9fTUUpxbYEQs8MdPOJJ0-95g836o9Cxuwjq">
            <a:extLst>
              <a:ext uri="{FF2B5EF4-FFF2-40B4-BE49-F238E27FC236}">
                <a16:creationId xmlns="" xmlns:a16="http://schemas.microsoft.com/office/drawing/2014/main" id="{15F1E593-B043-4314-B8FA-B0BE2CF7B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65" y="1099888"/>
            <a:ext cx="8116812" cy="15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7BA5292C-6DD5-418E-8BAC-7906692F18BB}"/>
              </a:ext>
            </a:extLst>
          </p:cNvPr>
          <p:cNvSpPr txBox="1"/>
          <p:nvPr/>
        </p:nvSpPr>
        <p:spPr>
          <a:xfrm>
            <a:off x="3128489" y="4547427"/>
            <a:ext cx="580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可知我們得出機率為每一歲</a:t>
            </a:r>
            <a:r>
              <a:rPr lang="zh-TW" altLang="en-US" dirty="0">
                <a:solidFill>
                  <a:schemeClr val="accent4"/>
                </a:solidFill>
              </a:rPr>
              <a:t>有</a:t>
            </a:r>
            <a:r>
              <a:rPr lang="en-US" altLang="zh-TW" dirty="0">
                <a:solidFill>
                  <a:schemeClr val="accent4"/>
                </a:solidFill>
              </a:rPr>
              <a:t>+</a:t>
            </a:r>
            <a:r>
              <a:rPr lang="zh-TW" altLang="en-US" dirty="0">
                <a:solidFill>
                  <a:schemeClr val="accent4"/>
                </a:solidFill>
              </a:rPr>
              <a:t>無→死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chemeClr val="accent1"/>
                </a:solidFill>
              </a:rPr>
              <a:t>有→無</a:t>
            </a:r>
            <a:r>
              <a:rPr lang="en-US" altLang="zh-TW" dirty="0">
                <a:solidFill>
                  <a:schemeClr val="accent1"/>
                </a:solidFill>
              </a:rPr>
              <a:t>+</a:t>
            </a:r>
            <a:r>
              <a:rPr lang="zh-TW" altLang="en-US" dirty="0">
                <a:solidFill>
                  <a:schemeClr val="accent1"/>
                </a:solidFill>
              </a:rPr>
              <a:t>死</a:t>
            </a:r>
            <a:r>
              <a:rPr lang="zh-TW" altLang="en-US" dirty="0"/>
              <a:t>的</a:t>
            </a:r>
            <a:r>
              <a:rPr lang="en-US" altLang="zh-TW" dirty="0" err="1"/>
              <a:t>cmf</a:t>
            </a:r>
            <a:endParaRPr lang="en-US" altLang="zh-TW" dirty="0"/>
          </a:p>
          <a:p>
            <a:r>
              <a:rPr lang="zh-TW" altLang="en-US" dirty="0"/>
              <a:t>但無法釐清有→死的過程中是否有經過無</a:t>
            </a:r>
            <a:endParaRPr lang="en-US" altLang="zh-TW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73AEF9B-A9A7-4B0A-BFE5-E79AE832D458}"/>
              </a:ext>
            </a:extLst>
          </p:cNvPr>
          <p:cNvSpPr/>
          <p:nvPr/>
        </p:nvSpPr>
        <p:spPr>
          <a:xfrm>
            <a:off x="3209731" y="2012132"/>
            <a:ext cx="949832" cy="2769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7BAC5004-9CBE-49F2-B30D-84A745C2CAE6}"/>
              </a:ext>
            </a:extLst>
          </p:cNvPr>
          <p:cNvSpPr txBox="1"/>
          <p:nvPr/>
        </p:nvSpPr>
        <p:spPr>
          <a:xfrm>
            <a:off x="1726627" y="567633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因此接下來我們希望將機率拆分成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217E3EBA-E7BD-4D54-B087-FB477E4FC49F}"/>
              </a:ext>
            </a:extLst>
          </p:cNvPr>
          <p:cNvSpPr/>
          <p:nvPr/>
        </p:nvSpPr>
        <p:spPr>
          <a:xfrm>
            <a:off x="6154153" y="546820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有→無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99EE79B6-6330-4A15-8A75-D739257697AF}"/>
              </a:ext>
            </a:extLst>
          </p:cNvPr>
          <p:cNvSpPr/>
          <p:nvPr/>
        </p:nvSpPr>
        <p:spPr>
          <a:xfrm>
            <a:off x="6154153" y="5950579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有→死</a:t>
            </a:r>
            <a:r>
              <a:rPr lang="en-US" altLang="zh-TW" dirty="0"/>
              <a:t>(</a:t>
            </a:r>
            <a:r>
              <a:rPr lang="zh-TW" altLang="en-US" dirty="0"/>
              <a:t>不經無</a:t>
            </a:r>
            <a:r>
              <a:rPr lang="en-US" altLang="zh-TW" dirty="0"/>
              <a:t>)</a:t>
            </a:r>
          </a:p>
        </p:txBody>
      </p:sp>
      <p:cxnSp>
        <p:nvCxnSpPr>
          <p:cNvPr id="30" name="直線接點 29">
            <a:extLst>
              <a:ext uri="{FF2B5EF4-FFF2-40B4-BE49-F238E27FC236}">
                <a16:creationId xmlns="" xmlns:a16="http://schemas.microsoft.com/office/drawing/2014/main" id="{1C48283F-A2EF-42DB-8664-903AB5073DEB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5481264" y="5652867"/>
            <a:ext cx="672889" cy="208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="" xmlns:a16="http://schemas.microsoft.com/office/drawing/2014/main" id="{B4D41395-2435-4561-AC21-49CBFEBCC748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481264" y="5861001"/>
            <a:ext cx="672889" cy="274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CA75B3F6-B1CD-4563-BB7A-6B57DD6FC380}"/>
              </a:ext>
            </a:extLst>
          </p:cNvPr>
          <p:cNvSpPr txBox="1"/>
          <p:nvPr/>
        </p:nvSpPr>
        <p:spPr>
          <a:xfrm>
            <a:off x="8060413" y="5676335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以此兩個機率計算</a:t>
            </a:r>
            <a:r>
              <a:rPr lang="en-US" altLang="zh-TW" dirty="0" err="1"/>
              <a:t>cmf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098927E-3C7F-491B-ACED-0979B4066F69}"/>
              </a:ext>
            </a:extLst>
          </p:cNvPr>
          <p:cNvSpPr/>
          <p:nvPr/>
        </p:nvSpPr>
        <p:spPr>
          <a:xfrm>
            <a:off x="727852" y="3136839"/>
            <a:ext cx="360066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代表</a:t>
            </a:r>
            <a:r>
              <a:rPr lang="en-US" altLang="zh-TW" b="1" dirty="0">
                <a:solidFill>
                  <a:schemeClr val="bg1"/>
                </a:solidFill>
              </a:rPr>
              <a:t>94</a:t>
            </a:r>
            <a:r>
              <a:rPr lang="zh-TW" altLang="en-US" b="1" dirty="0">
                <a:solidFill>
                  <a:schemeClr val="bg1"/>
                </a:solidFill>
              </a:rPr>
              <a:t>歲死亡人口佔總人口</a:t>
            </a:r>
            <a:r>
              <a:rPr lang="en-US" altLang="zh-TW" b="1" dirty="0">
                <a:solidFill>
                  <a:schemeClr val="bg1"/>
                </a:solidFill>
              </a:rPr>
              <a:t>0.8287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776C974D-3EA5-4E96-B30D-05AE1D89711E}"/>
              </a:ext>
            </a:extLst>
          </p:cNvPr>
          <p:cNvSpPr txBox="1"/>
          <p:nvPr/>
        </p:nvSpPr>
        <p:spPr>
          <a:xfrm>
            <a:off x="688047" y="3582587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zh-TW" altLang="en-US" dirty="0"/>
              <a:t>有</a:t>
            </a:r>
            <a:r>
              <a:rPr lang="en-US" altLang="zh-TW" dirty="0"/>
              <a:t>0.8287</a:t>
            </a:r>
            <a:r>
              <a:rPr lang="zh-TW" altLang="en-US" dirty="0"/>
              <a:t>比例的人口在</a:t>
            </a:r>
            <a:r>
              <a:rPr lang="en-US" altLang="zh-TW" dirty="0"/>
              <a:t>94</a:t>
            </a:r>
            <a:r>
              <a:rPr lang="zh-TW" altLang="en-US" dirty="0"/>
              <a:t>歲時狀態轉換為死亡</a:t>
            </a:r>
            <a:endParaRPr lang="en-US" altLang="zh-TW" dirty="0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117BB7D9-6510-41EC-BA53-EBB48B9B7B31}"/>
              </a:ext>
            </a:extLst>
          </p:cNvPr>
          <p:cNvSpPr txBox="1"/>
          <p:nvPr/>
        </p:nvSpPr>
        <p:spPr>
          <a:xfrm>
            <a:off x="4166203" y="3934430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accent4"/>
                </a:solidFill>
              </a:rPr>
              <a:t>有</a:t>
            </a:r>
            <a:r>
              <a:rPr lang="en-US" altLang="zh-TW" sz="1600" b="1" dirty="0">
                <a:solidFill>
                  <a:schemeClr val="accent4"/>
                </a:solidFill>
              </a:rPr>
              <a:t>+</a:t>
            </a:r>
            <a:r>
              <a:rPr lang="zh-TW" altLang="en-US" sz="1600" b="1" dirty="0">
                <a:solidFill>
                  <a:schemeClr val="accent4"/>
                </a:solidFill>
              </a:rPr>
              <a:t>無→死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="" xmlns:a16="http://schemas.microsoft.com/office/drawing/2014/main" id="{4E7BE0DC-CFC5-4BA9-BDF2-1A2FA3EF7265}"/>
              </a:ext>
            </a:extLst>
          </p:cNvPr>
          <p:cNvCxnSpPr/>
          <p:nvPr/>
        </p:nvCxnSpPr>
        <p:spPr>
          <a:xfrm>
            <a:off x="3923403" y="3934430"/>
            <a:ext cx="173254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4F88F41C-C249-4B22-B04A-8D02122CCCC4}"/>
              </a:ext>
            </a:extLst>
          </p:cNvPr>
          <p:cNvSpPr/>
          <p:nvPr/>
        </p:nvSpPr>
        <p:spPr>
          <a:xfrm>
            <a:off x="3212841" y="2285835"/>
            <a:ext cx="949832" cy="2769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6B60913-BA6D-4A05-8D89-80233A235808}"/>
              </a:ext>
            </a:extLst>
          </p:cNvPr>
          <p:cNvSpPr/>
          <p:nvPr/>
        </p:nvSpPr>
        <p:spPr>
          <a:xfrm>
            <a:off x="6327974" y="3106325"/>
            <a:ext cx="3719288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代表</a:t>
            </a:r>
            <a:r>
              <a:rPr lang="en-US" altLang="zh-TW" b="1" dirty="0">
                <a:solidFill>
                  <a:schemeClr val="bg1"/>
                </a:solidFill>
              </a:rPr>
              <a:t>94</a:t>
            </a:r>
            <a:r>
              <a:rPr lang="zh-TW" altLang="en-US" b="1" dirty="0">
                <a:solidFill>
                  <a:schemeClr val="bg1"/>
                </a:solidFill>
              </a:rPr>
              <a:t>歲無</a:t>
            </a:r>
            <a:r>
              <a:rPr lang="en-US" altLang="zh-TW" b="1" dirty="0">
                <a:solidFill>
                  <a:schemeClr val="bg1"/>
                </a:solidFill>
              </a:rPr>
              <a:t>+</a:t>
            </a:r>
            <a:r>
              <a:rPr lang="zh-TW" altLang="en-US" b="1" dirty="0">
                <a:solidFill>
                  <a:schemeClr val="bg1"/>
                </a:solidFill>
              </a:rPr>
              <a:t>死人口佔總人口</a:t>
            </a:r>
            <a:r>
              <a:rPr lang="en-US" altLang="zh-TW" b="1" dirty="0">
                <a:solidFill>
                  <a:schemeClr val="bg1"/>
                </a:solidFill>
              </a:rPr>
              <a:t>0.8436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5442FCBA-5BEC-49B2-BCA9-593FEF5994EC}"/>
              </a:ext>
            </a:extLst>
          </p:cNvPr>
          <p:cNvSpPr txBox="1"/>
          <p:nvPr/>
        </p:nvSpPr>
        <p:spPr>
          <a:xfrm>
            <a:off x="6288169" y="3552073"/>
            <a:ext cx="515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zh-TW" altLang="en-US" dirty="0"/>
              <a:t>有</a:t>
            </a:r>
            <a:r>
              <a:rPr lang="en-US" altLang="zh-TW" dirty="0"/>
              <a:t>0.8436</a:t>
            </a:r>
            <a:r>
              <a:rPr lang="zh-TW" altLang="en-US" dirty="0"/>
              <a:t>比例的人口在</a:t>
            </a:r>
            <a:r>
              <a:rPr lang="en-US" altLang="zh-TW" dirty="0"/>
              <a:t>94</a:t>
            </a:r>
            <a:r>
              <a:rPr lang="zh-TW" altLang="en-US" dirty="0"/>
              <a:t>歲時狀態轉換為無</a:t>
            </a:r>
            <a:r>
              <a:rPr lang="en-US" altLang="zh-TW" dirty="0"/>
              <a:t>+</a:t>
            </a:r>
            <a:r>
              <a:rPr lang="zh-TW" altLang="en-US" dirty="0"/>
              <a:t>死</a:t>
            </a:r>
            <a:endParaRPr lang="en-US" altLang="zh-TW" dirty="0"/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FDBC86A1-8C36-49F4-9021-54B4C2F885DA}"/>
              </a:ext>
            </a:extLst>
          </p:cNvPr>
          <p:cNvSpPr txBox="1"/>
          <p:nvPr/>
        </p:nvSpPr>
        <p:spPr>
          <a:xfrm>
            <a:off x="9981717" y="3930968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accent1"/>
                </a:solidFill>
              </a:rPr>
              <a:t>有→無</a:t>
            </a:r>
            <a:r>
              <a:rPr lang="en-US" altLang="zh-TW" sz="1600" b="1" dirty="0">
                <a:solidFill>
                  <a:schemeClr val="accent1"/>
                </a:solidFill>
              </a:rPr>
              <a:t>+</a:t>
            </a:r>
            <a:r>
              <a:rPr lang="zh-TW" altLang="en-US" sz="1600" b="1" dirty="0">
                <a:solidFill>
                  <a:schemeClr val="accent1"/>
                </a:solidFill>
              </a:rPr>
              <a:t>死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="" xmlns:a16="http://schemas.microsoft.com/office/drawing/2014/main" id="{0AD2A68B-7FA2-4ECD-8795-2E0E6E6C00E2}"/>
              </a:ext>
            </a:extLst>
          </p:cNvPr>
          <p:cNvCxnSpPr>
            <a:cxnSpLocks/>
          </p:cNvCxnSpPr>
          <p:nvPr/>
        </p:nvCxnSpPr>
        <p:spPr>
          <a:xfrm>
            <a:off x="9523525" y="3903916"/>
            <a:ext cx="183183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="" xmlns:a16="http://schemas.microsoft.com/office/drawing/2014/main" id="{96236729-C3C2-496D-BB02-8DA8BECBD55E}"/>
              </a:ext>
            </a:extLst>
          </p:cNvPr>
          <p:cNvCxnSpPr>
            <a:stCxn id="10" idx="1"/>
          </p:cNvCxnSpPr>
          <p:nvPr/>
        </p:nvCxnSpPr>
        <p:spPr>
          <a:xfrm flipH="1">
            <a:off x="2817845" y="2150631"/>
            <a:ext cx="391886" cy="97877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="" xmlns:a16="http://schemas.microsoft.com/office/drawing/2014/main" id="{71C95589-A90C-482E-A191-E1AB0A03C48B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4162673" y="2424334"/>
            <a:ext cx="2165301" cy="8666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16" y="4840224"/>
            <a:ext cx="8039797" cy="13259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016" y="374903"/>
            <a:ext cx="9571549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67C07C0A-520B-4D49-9E97-83A70250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986" y="3206180"/>
            <a:ext cx="3057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1600" b="1" dirty="0">
                <a:solidFill>
                  <a:srgbClr val="38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▲女性「各年齡狀態分布比例」</a:t>
            </a:r>
          </a:p>
        </p:txBody>
      </p:sp>
      <p:pic>
        <p:nvPicPr>
          <p:cNvPr id="3074" name="Picture 2" descr="https://lh5.googleusercontent.com/dxvEQR2xq7Im1q0JlbTiYymgV4qt71DhgYKJSn7RB3N-kJlyAZPgBNVLtFqGy28881Rpz8UwjwbSo8EBqNl3USQR1vnkBDi1btClH2ndXSVGJRWlpD_dG2fvQT77IyqxEuXK-ZeT">
            <a:extLst>
              <a:ext uri="{FF2B5EF4-FFF2-40B4-BE49-F238E27FC236}">
                <a16:creationId xmlns="" xmlns:a16="http://schemas.microsoft.com/office/drawing/2014/main" id="{23B506C6-9E44-46EB-BB85-10B6EA3A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49" y="1374628"/>
            <a:ext cx="546512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lh3.googleusercontent.com/oL1l80P3xF4I2LdIdKqw-gUpA6uNsyE8Sn_aATqBT2kLwUBZHo7XFBVjgey6NRqD5zIa18bNCTtvcaSdV0rh_rbGQQ5wW_KuJcACbQAKCM3fQyhpXAi26dQp8H6ju352fBhPDery">
            <a:extLst>
              <a:ext uri="{FF2B5EF4-FFF2-40B4-BE49-F238E27FC236}">
                <a16:creationId xmlns="" xmlns:a16="http://schemas.microsoft.com/office/drawing/2014/main" id="{6FB94980-7BC4-452D-9C98-BC1BEED2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" y="1374628"/>
            <a:ext cx="4838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9A97031-4BD9-47FA-BFE5-5B9F5A0889A9}"/>
              </a:ext>
            </a:extLst>
          </p:cNvPr>
          <p:cNvSpPr/>
          <p:nvPr/>
        </p:nvSpPr>
        <p:spPr>
          <a:xfrm>
            <a:off x="1381978" y="3211414"/>
            <a:ext cx="3184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1600" b="1" dirty="0">
                <a:solidFill>
                  <a:srgbClr val="38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▲女性4歲 狀態轉換機率矩陣</a:t>
            </a:r>
            <a:endParaRPr lang="zh-TW" altLang="zh-TW" sz="600" dirty="0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A942E614-94EE-455E-BEDF-E95EBEC5944A}"/>
              </a:ext>
            </a:extLst>
          </p:cNvPr>
          <p:cNvSpPr/>
          <p:nvPr/>
        </p:nvSpPr>
        <p:spPr>
          <a:xfrm>
            <a:off x="3937698" y="1833538"/>
            <a:ext cx="707865" cy="8864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0ACE2BF-A923-42B1-83EB-CC1510E2CD37}"/>
              </a:ext>
            </a:extLst>
          </p:cNvPr>
          <p:cNvSpPr/>
          <p:nvPr/>
        </p:nvSpPr>
        <p:spPr>
          <a:xfrm>
            <a:off x="8774710" y="1659367"/>
            <a:ext cx="873144" cy="985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9434F268-1261-48CF-ADFF-6DC9CF6E9379}"/>
              </a:ext>
            </a:extLst>
          </p:cNvPr>
          <p:cNvSpPr txBox="1"/>
          <p:nvPr/>
        </p:nvSpPr>
        <p:spPr>
          <a:xfrm>
            <a:off x="9783231" y="1459808"/>
            <a:ext cx="1171077" cy="11695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女性</a:t>
            </a:r>
            <a:r>
              <a:rPr lang="en-US" altLang="zh-TW" sz="1400" dirty="0">
                <a:solidFill>
                  <a:schemeClr val="bg1"/>
                </a:solidFill>
              </a:rPr>
              <a:t>4</a:t>
            </a:r>
            <a:r>
              <a:rPr lang="zh-TW" altLang="en-US" sz="1400" dirty="0">
                <a:solidFill>
                  <a:schemeClr val="bg1"/>
                </a:solidFill>
              </a:rPr>
              <a:t>歲時，</a:t>
            </a:r>
          </a:p>
          <a:p>
            <a:r>
              <a:rPr lang="zh-TW" altLang="en-US" sz="1400" dirty="0">
                <a:solidFill>
                  <a:schemeClr val="bg1"/>
                </a:solidFill>
              </a:rPr>
              <a:t>健康比例</a:t>
            </a:r>
            <a:endParaRPr lang="en-US" altLang="zh-TW" sz="1400" dirty="0">
              <a:solidFill>
                <a:schemeClr val="bg1"/>
              </a:solidFill>
            </a:endParaRPr>
          </a:p>
          <a:p>
            <a:r>
              <a:rPr lang="zh-TW" altLang="en-US" sz="1400" dirty="0">
                <a:solidFill>
                  <a:schemeClr val="bg1"/>
                </a:solidFill>
              </a:rPr>
              <a:t>輕度比例</a:t>
            </a:r>
            <a:endParaRPr lang="en-US" altLang="zh-TW" sz="1400" dirty="0">
              <a:solidFill>
                <a:schemeClr val="bg1"/>
              </a:solidFill>
            </a:endParaRPr>
          </a:p>
          <a:p>
            <a:r>
              <a:rPr lang="zh-TW" altLang="en-US" sz="1400" dirty="0">
                <a:solidFill>
                  <a:schemeClr val="bg1"/>
                </a:solidFill>
              </a:rPr>
              <a:t>中度比例</a:t>
            </a:r>
            <a:endParaRPr lang="en-US" altLang="zh-TW" sz="1400" dirty="0">
              <a:solidFill>
                <a:schemeClr val="bg1"/>
              </a:solidFill>
            </a:endParaRPr>
          </a:p>
          <a:p>
            <a:r>
              <a:rPr lang="zh-TW" altLang="en-US" sz="1400" dirty="0">
                <a:solidFill>
                  <a:schemeClr val="bg1"/>
                </a:solidFill>
              </a:rPr>
              <a:t>重度比例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C8E1D2D4-9AAA-4BB9-AD06-6CEB57917549}"/>
              </a:ext>
            </a:extLst>
          </p:cNvPr>
          <p:cNvSpPr txBox="1"/>
          <p:nvPr/>
        </p:nvSpPr>
        <p:spPr>
          <a:xfrm>
            <a:off x="363504" y="1780333"/>
            <a:ext cx="723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健康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輕度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中度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重度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極重度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死亡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00698621-D499-41FB-B9F5-37E903F527E3}"/>
              </a:ext>
            </a:extLst>
          </p:cNvPr>
          <p:cNvSpPr txBox="1"/>
          <p:nvPr/>
        </p:nvSpPr>
        <p:spPr>
          <a:xfrm>
            <a:off x="1261947" y="1613812"/>
            <a:ext cx="4063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健康         輕度        中度         重度    極重度       死亡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09768C4E-E1DA-440A-973D-92728F1FC650}"/>
              </a:ext>
            </a:extLst>
          </p:cNvPr>
          <p:cNvSpPr txBox="1"/>
          <p:nvPr/>
        </p:nvSpPr>
        <p:spPr>
          <a:xfrm>
            <a:off x="5463834" y="1659367"/>
            <a:ext cx="588623" cy="15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</a:rPr>
              <a:t>健康</a:t>
            </a:r>
            <a:endParaRPr lang="en-US" altLang="zh-TW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</a:rPr>
              <a:t>輕度</a:t>
            </a:r>
            <a:endParaRPr lang="en-US" altLang="zh-TW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</a:rPr>
              <a:t>中度</a:t>
            </a:r>
            <a:endParaRPr lang="en-US" altLang="zh-TW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</a:rPr>
              <a:t>重度</a:t>
            </a:r>
            <a:endParaRPr lang="en-US" altLang="zh-TW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</a:rPr>
              <a:t>極重度</a:t>
            </a:r>
            <a:endParaRPr lang="en-US" altLang="zh-TW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</a:rPr>
              <a:t>死亡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96174BED-66CA-414F-A46A-8F4E06943CA5}"/>
              </a:ext>
            </a:extLst>
          </p:cNvPr>
          <p:cNvSpPr txBox="1"/>
          <p:nvPr/>
        </p:nvSpPr>
        <p:spPr>
          <a:xfrm>
            <a:off x="6001164" y="138307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年齡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F00478E3-670B-4C9E-A75F-19F81B82FB76}"/>
              </a:ext>
            </a:extLst>
          </p:cNvPr>
          <p:cNvSpPr/>
          <p:nvPr/>
        </p:nvSpPr>
        <p:spPr>
          <a:xfrm>
            <a:off x="191173" y="3882086"/>
            <a:ext cx="11619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Arial" panose="020B0604020202020204" pitchFamily="34" charset="0"/>
              </a:rPr>
              <a:t>將「</a:t>
            </a:r>
            <a:r>
              <a:rPr lang="zh-TW" altLang="en-US" sz="1600" b="1" u="sng" dirty="0">
                <a:latin typeface="Arial" panose="020B0604020202020204" pitchFamily="34" charset="0"/>
              </a:rPr>
              <a:t>有自理→無自理</a:t>
            </a:r>
            <a:r>
              <a:rPr lang="zh-TW" altLang="en-US" sz="1600" b="1" dirty="0">
                <a:latin typeface="Arial" panose="020B0604020202020204" pitchFamily="34" charset="0"/>
              </a:rPr>
              <a:t>之狀態轉換機率」，乘上「該年齡</a:t>
            </a:r>
            <a:r>
              <a:rPr lang="zh-TW" altLang="en-US" sz="1600" b="1" u="sng" dirty="0">
                <a:latin typeface="Arial" panose="020B0604020202020204" pitchFamily="34" charset="0"/>
              </a:rPr>
              <a:t>有自理人口比例」</a:t>
            </a:r>
            <a:r>
              <a:rPr lang="zh-TW" altLang="en-US" sz="1600" b="1" dirty="0">
                <a:latin typeface="Arial" panose="020B0604020202020204" pitchFamily="34" charset="0"/>
              </a:rPr>
              <a:t>得該年齡「</a:t>
            </a:r>
            <a:r>
              <a:rPr lang="zh-TW" altLang="en-US" sz="1600" b="1" u="sng" dirty="0">
                <a:latin typeface="Arial" panose="020B0604020202020204" pitchFamily="34" charset="0"/>
              </a:rPr>
              <a:t>有自理→無自理</a:t>
            </a:r>
            <a:r>
              <a:rPr lang="en-US" altLang="zh-TW" sz="1600" b="1" u="sng" dirty="0" err="1">
                <a:latin typeface="Arial" panose="020B0604020202020204" pitchFamily="34" charset="0"/>
              </a:rPr>
              <a:t>pmf</a:t>
            </a:r>
            <a:r>
              <a:rPr lang="zh-TW" altLang="en-US" sz="1600" b="1" u="sng" dirty="0">
                <a:latin typeface="Arial" panose="020B0604020202020204" pitchFamily="34" charset="0"/>
              </a:rPr>
              <a:t>」</a:t>
            </a:r>
            <a:endParaRPr lang="zh-TW" altLang="en-US" sz="1600" dirty="0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7B481E9F-637A-4C3B-981F-A7BD70E0B1B2}"/>
              </a:ext>
            </a:extLst>
          </p:cNvPr>
          <p:cNvSpPr/>
          <p:nvPr/>
        </p:nvSpPr>
        <p:spPr>
          <a:xfrm>
            <a:off x="527256" y="370073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有→無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="" xmlns:a16="http://schemas.microsoft.com/office/drawing/2014/main" id="{B0EB43D8-5EB0-4F09-9CAF-CF37B999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453" y="6261546"/>
            <a:ext cx="3246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▲由有自理→無自理的pmf、c</a:t>
            </a:r>
            <a:r>
              <a:rPr kumimoji="0" lang="en-US" altLang="zh-TW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zh-TW" altLang="zh-TW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kumimoji="0" lang="zh-TW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7" name="Picture 5" descr="https://lh6.googleusercontent.com/B9V0ofhcSmggq7h4H2Y26_Y9IWJEqFincxGkPzJHhnSJ7P0mexAegYTa2vlB5sG-d-U0Qj2J_JyKC621p3VCjTsMIfLR7LAoLL2zW-qnEYXuwmgpMPmdjS58nKyg69W44QxxKTU1">
            <a:extLst>
              <a:ext uri="{FF2B5EF4-FFF2-40B4-BE49-F238E27FC236}">
                <a16:creationId xmlns="" xmlns:a16="http://schemas.microsoft.com/office/drawing/2014/main" id="{4149F7C6-54BB-40AE-9AC8-2ABAAD7B2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0"/>
          <a:stretch/>
        </p:blipFill>
        <p:spPr bwMode="auto">
          <a:xfrm>
            <a:off x="3031482" y="4496745"/>
            <a:ext cx="5491027" cy="16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54C734D7-D82C-4327-A6C0-5E3C339768F7}"/>
              </a:ext>
            </a:extLst>
          </p:cNvPr>
          <p:cNvSpPr/>
          <p:nvPr/>
        </p:nvSpPr>
        <p:spPr>
          <a:xfrm>
            <a:off x="3421205" y="4799687"/>
            <a:ext cx="4920361" cy="5861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="" xmlns:a16="http://schemas.microsoft.com/office/drawing/2014/main" id="{F1761FC4-1142-471C-9C7C-11EAC736170F}"/>
              </a:ext>
            </a:extLst>
          </p:cNvPr>
          <p:cNvSpPr txBox="1"/>
          <p:nvPr/>
        </p:nvSpPr>
        <p:spPr>
          <a:xfrm>
            <a:off x="2134769" y="4482486"/>
            <a:ext cx="1105495" cy="14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</a:rPr>
              <a:t>年齡</a:t>
            </a:r>
            <a:endParaRPr lang="en-US" altLang="zh-TW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</a:rPr>
              <a:t>男 有→無 </a:t>
            </a:r>
            <a:r>
              <a:rPr lang="en-US" altLang="zh-TW" sz="1200" dirty="0" err="1">
                <a:solidFill>
                  <a:schemeClr val="accent1">
                    <a:lumMod val="75000"/>
                  </a:schemeClr>
                </a:solidFill>
              </a:rPr>
              <a:t>pmf</a:t>
            </a:r>
            <a:endParaRPr lang="en-US" altLang="zh-TW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</a:rPr>
              <a:t>女 有→無 </a:t>
            </a:r>
            <a:r>
              <a:rPr lang="en-US" altLang="zh-TW" sz="1200" dirty="0" err="1">
                <a:solidFill>
                  <a:schemeClr val="accent1">
                    <a:lumMod val="75000"/>
                  </a:schemeClr>
                </a:solidFill>
              </a:rPr>
              <a:t>pmf</a:t>
            </a:r>
            <a:endParaRPr lang="en-US" altLang="zh-TW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</a:rPr>
              <a:t>男 有→無 </a:t>
            </a:r>
            <a:r>
              <a:rPr lang="en-US" altLang="zh-TW" sz="1200" dirty="0" err="1">
                <a:solidFill>
                  <a:schemeClr val="accent1">
                    <a:lumMod val="75000"/>
                  </a:schemeClr>
                </a:solidFill>
              </a:rPr>
              <a:t>cmf</a:t>
            </a:r>
            <a:endParaRPr lang="en-US" altLang="zh-TW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</a:rPr>
              <a:t>女 有→無 </a:t>
            </a:r>
            <a:r>
              <a:rPr lang="en-US" altLang="zh-TW" sz="1200" dirty="0" err="1">
                <a:solidFill>
                  <a:schemeClr val="accent1">
                    <a:lumMod val="75000"/>
                  </a:schemeClr>
                </a:solidFill>
              </a:rPr>
              <a:t>cmf</a:t>
            </a:r>
            <a:endParaRPr lang="zh-TW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0C63F2F5-3B14-4125-ACB5-1FBD08ED3D53}"/>
              </a:ext>
            </a:extLst>
          </p:cNvPr>
          <p:cNvSpPr txBox="1"/>
          <p:nvPr/>
        </p:nvSpPr>
        <p:spPr>
          <a:xfrm>
            <a:off x="2652539" y="1541925"/>
            <a:ext cx="1171077" cy="11695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女性</a:t>
            </a:r>
            <a:r>
              <a:rPr lang="en-US" altLang="zh-TW" sz="1400" dirty="0">
                <a:solidFill>
                  <a:schemeClr val="bg1"/>
                </a:solidFill>
              </a:rPr>
              <a:t>4</a:t>
            </a:r>
            <a:r>
              <a:rPr lang="zh-TW" altLang="en-US" sz="1400" dirty="0">
                <a:solidFill>
                  <a:schemeClr val="bg1"/>
                </a:solidFill>
              </a:rPr>
              <a:t>歲時，</a:t>
            </a:r>
          </a:p>
          <a:p>
            <a:r>
              <a:rPr lang="zh-TW" altLang="en-US" sz="1400" dirty="0">
                <a:solidFill>
                  <a:schemeClr val="bg1"/>
                </a:solidFill>
              </a:rPr>
              <a:t>由</a:t>
            </a:r>
            <a:r>
              <a:rPr lang="en-US" altLang="zh-TW" sz="1400" dirty="0">
                <a:solidFill>
                  <a:schemeClr val="bg1"/>
                </a:solidFill>
              </a:rPr>
              <a:t>0→4</a:t>
            </a:r>
            <a:r>
              <a:rPr lang="zh-TW" altLang="en-US" sz="1400" dirty="0">
                <a:solidFill>
                  <a:schemeClr val="bg1"/>
                </a:solidFill>
              </a:rPr>
              <a:t>機率</a:t>
            </a:r>
            <a:endParaRPr lang="en-US" altLang="zh-TW" sz="1400" dirty="0">
              <a:solidFill>
                <a:schemeClr val="bg1"/>
              </a:solidFill>
            </a:endParaRPr>
          </a:p>
          <a:p>
            <a:r>
              <a:rPr lang="zh-TW" altLang="en-US" sz="1400" dirty="0">
                <a:solidFill>
                  <a:schemeClr val="bg1"/>
                </a:solidFill>
              </a:rPr>
              <a:t>由</a:t>
            </a:r>
            <a:r>
              <a:rPr lang="en-US" altLang="zh-TW" sz="1400" dirty="0">
                <a:solidFill>
                  <a:schemeClr val="bg1"/>
                </a:solidFill>
              </a:rPr>
              <a:t>1→4</a:t>
            </a:r>
            <a:r>
              <a:rPr lang="zh-TW" altLang="en-US" sz="1400" dirty="0">
                <a:solidFill>
                  <a:schemeClr val="bg1"/>
                </a:solidFill>
              </a:rPr>
              <a:t>機率</a:t>
            </a:r>
            <a:endParaRPr lang="en-US" altLang="zh-TW" sz="1400" dirty="0">
              <a:solidFill>
                <a:schemeClr val="bg1"/>
              </a:solidFill>
            </a:endParaRPr>
          </a:p>
          <a:p>
            <a:r>
              <a:rPr lang="zh-TW" altLang="en-US" sz="1400" dirty="0">
                <a:solidFill>
                  <a:schemeClr val="bg1"/>
                </a:solidFill>
              </a:rPr>
              <a:t>由</a:t>
            </a:r>
            <a:r>
              <a:rPr lang="en-US" altLang="zh-TW" sz="1400" dirty="0">
                <a:solidFill>
                  <a:schemeClr val="bg1"/>
                </a:solidFill>
              </a:rPr>
              <a:t>2→4</a:t>
            </a:r>
            <a:r>
              <a:rPr lang="zh-TW" altLang="en-US" sz="1400" dirty="0">
                <a:solidFill>
                  <a:schemeClr val="bg1"/>
                </a:solidFill>
              </a:rPr>
              <a:t>機率</a:t>
            </a:r>
            <a:endParaRPr lang="en-US" altLang="zh-TW" sz="1400" dirty="0">
              <a:solidFill>
                <a:schemeClr val="bg1"/>
              </a:solidFill>
            </a:endParaRPr>
          </a:p>
          <a:p>
            <a:r>
              <a:rPr lang="zh-TW" altLang="en-US" sz="1400" dirty="0">
                <a:solidFill>
                  <a:schemeClr val="bg1"/>
                </a:solidFill>
              </a:rPr>
              <a:t>由</a:t>
            </a:r>
            <a:r>
              <a:rPr lang="en-US" altLang="zh-TW" sz="1400" dirty="0">
                <a:solidFill>
                  <a:schemeClr val="bg1"/>
                </a:solidFill>
              </a:rPr>
              <a:t>3→4</a:t>
            </a:r>
            <a:r>
              <a:rPr lang="zh-TW" altLang="en-US" sz="1400" dirty="0">
                <a:solidFill>
                  <a:schemeClr val="bg1"/>
                </a:solidFill>
              </a:rPr>
              <a:t>機率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8BF1AF36-2C5D-412B-9818-44969824D757}"/>
              </a:ext>
            </a:extLst>
          </p:cNvPr>
          <p:cNvSpPr/>
          <p:nvPr/>
        </p:nvSpPr>
        <p:spPr>
          <a:xfrm>
            <a:off x="3421206" y="5385880"/>
            <a:ext cx="4920361" cy="5861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="" xmlns:a16="http://schemas.microsoft.com/office/drawing/2014/main" id="{F0AA15CD-F255-4D07-AB0C-7F46DCBA015A}"/>
              </a:ext>
            </a:extLst>
          </p:cNvPr>
          <p:cNvSpPr txBox="1"/>
          <p:nvPr/>
        </p:nvSpPr>
        <p:spPr>
          <a:xfrm>
            <a:off x="8389313" y="5562234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pmf</a:t>
            </a:r>
            <a:r>
              <a:rPr lang="zh-TW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加總得</a:t>
            </a:r>
            <a:r>
              <a:rPr lang="en-US" altLang="zh-TW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cmf</a:t>
            </a:r>
            <a:endParaRPr lang="zh-TW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8976669-63AD-468D-898B-EBBED19CC019}"/>
              </a:ext>
            </a:extLst>
          </p:cNvPr>
          <p:cNvSpPr/>
          <p:nvPr/>
        </p:nvSpPr>
        <p:spPr>
          <a:xfrm>
            <a:off x="8389313" y="4937398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pmf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8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88731"/>
            <a:ext cx="10515600" cy="5688232"/>
          </a:xfrm>
        </p:spPr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拆分後的最終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cmf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不論哪一項都不為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，因此我們對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cmf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進行修正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68" y="922435"/>
            <a:ext cx="6465532" cy="21518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02" y="2892989"/>
            <a:ext cx="7477298" cy="23096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DB510251-820E-43BA-87A7-C3C4C7F077B6}"/>
              </a:ext>
            </a:extLst>
          </p:cNvPr>
          <p:cNvSpPr/>
          <p:nvPr/>
        </p:nvSpPr>
        <p:spPr>
          <a:xfrm>
            <a:off x="1683948" y="2087670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有→無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cmf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1126430-184D-4188-A054-D30717296646}"/>
              </a:ext>
            </a:extLst>
          </p:cNvPr>
          <p:cNvSpPr/>
          <p:nvPr/>
        </p:nvSpPr>
        <p:spPr>
          <a:xfrm>
            <a:off x="1316226" y="4103177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有→死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不經無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en-US" altLang="zh-TW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cmf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ECFED024-A791-4CD9-862E-EBE8748590F1}"/>
              </a:ext>
            </a:extLst>
          </p:cNvPr>
          <p:cNvSpPr txBox="1"/>
          <p:nvPr/>
        </p:nvSpPr>
        <p:spPr>
          <a:xfrm>
            <a:off x="838200" y="5443647"/>
            <a:ext cx="8956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修正：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將分母的「總人口」分別改為「總無自理人數」、「總死亡人數」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使其成為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條件</a:t>
            </a:r>
            <a:r>
              <a:rPr kumimoji="0" lang="en-US" altLang="zh-TW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cmf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，使得最終條件</a:t>
            </a:r>
            <a:r>
              <a:rPr kumimoji="0" lang="en-US" altLang="zh-TW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cmf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為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，才可帶入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Copula</a:t>
            </a: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="" xmlns:a16="http://schemas.microsoft.com/office/drawing/2014/main" id="{77AA1EDE-7C67-4194-BD14-DCE5A29DC57B}"/>
                  </a:ext>
                </a:extLst>
              </p:cNvPr>
              <p:cNvSpPr txBox="1"/>
              <p:nvPr/>
            </p:nvSpPr>
            <p:spPr>
              <a:xfrm>
                <a:off x="7819697" y="6089529"/>
                <a:ext cx="4568759" cy="610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e.g. </a:t>
                </a:r>
                <a14:m>
                  <m:oMath xmlns:m="http://schemas.openxmlformats.org/officeDocument/2006/math">
                    <m:r>
                      <a:rPr kumimoji="0" lang="en-US" altLang="zh-TW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97</m:t>
                    </m:r>
                    <m:r>
                      <a:rPr kumimoji="0" lang="zh-TW" alt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歲女性</m:t>
                    </m:r>
                    <m:r>
                      <a:rPr kumimoji="0" lang="zh-TW" altLang="en-US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修正</m:t>
                    </m:r>
                    <m:r>
                      <a:rPr kumimoji="0" lang="zh-TW" alt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後</m:t>
                    </m:r>
                    <m:r>
                      <a:rPr kumimoji="0" lang="en-US" altLang="zh-TW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0" lang="en-US" altLang="zh-TW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altLang="zh-TW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altLang="zh-TW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TW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zh-TW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kumimoji="0" lang="en-US" altLang="zh-TW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kumimoji="0" lang="zh-TW" altLang="en-US" b="0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年女性</m:t>
                        </m:r>
                        <m:r>
                          <m:rPr>
                            <m:sty m:val="p"/>
                          </m:rPr>
                          <a:rPr kumimoji="0" lang="en-US" altLang="zh-TW" b="0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kumimoji="0" lang="en-US" altLang="zh-TW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kumimoji="0" lang="en-US" altLang="zh-TW" b="0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a:rPr kumimoji="0" lang="en-US" altLang="zh-TW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en-US" altLang="zh-TW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zh-TW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zh-TW" altLang="en-US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女性</m:t>
                        </m:r>
                        <m:r>
                          <m:rPr>
                            <m:sty m:val="p"/>
                          </m:rPr>
                          <a:rPr kumimoji="0" lang="en-US" altLang="zh-TW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kumimoji="0" lang="en-US" altLang="zh-TW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kumimoji="0" lang="en-US" altLang="zh-TW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</m:oMath>
                </a14:m>
                <a:endParaRPr kumimoji="0" lang="zh-TW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7AA1EDE-7C67-4194-BD14-DCE5A29DC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97" y="6089529"/>
                <a:ext cx="4568759" cy="610808"/>
              </a:xfrm>
              <a:prstGeom prst="rect">
                <a:avLst/>
              </a:prstGeom>
              <a:blipFill>
                <a:blip r:embed="rId4"/>
                <a:stretch>
                  <a:fillRect l="-12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1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A504B15-3869-4B54-BAB0-E60B254D998A}"/>
              </a:ext>
            </a:extLst>
          </p:cNvPr>
          <p:cNvSpPr txBox="1"/>
          <p:nvPr/>
        </p:nvSpPr>
        <p:spPr>
          <a:xfrm>
            <a:off x="751670" y="1388625"/>
            <a:ext cx="3535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我們已知：</a:t>
            </a:r>
            <a:endParaRPr lang="en-US" altLang="zh-TW" sz="1600" dirty="0"/>
          </a:p>
          <a:p>
            <a:r>
              <a:rPr lang="zh-TW" altLang="en-US" sz="1600" dirty="0"/>
              <a:t>男性</a:t>
            </a:r>
            <a:r>
              <a:rPr lang="en-US" altLang="zh-TW" sz="1600" dirty="0"/>
              <a:t>&amp;</a:t>
            </a:r>
            <a:r>
              <a:rPr lang="zh-TW" altLang="en-US" sz="1600" dirty="0"/>
              <a:t>女性 每一歲 有→</a:t>
            </a:r>
            <a:r>
              <a:rPr lang="zh-TW" altLang="en-US" sz="1600" dirty="0">
                <a:solidFill>
                  <a:srgbClr val="C00000"/>
                </a:solidFill>
              </a:rPr>
              <a:t>無 </a:t>
            </a:r>
            <a:r>
              <a:rPr lang="zh-TW" altLang="en-US" sz="1600" dirty="0"/>
              <a:t>之修正</a:t>
            </a:r>
            <a:r>
              <a:rPr lang="en-US" altLang="zh-TW" sz="1600" dirty="0" err="1"/>
              <a:t>cmf</a:t>
            </a:r>
            <a:endParaRPr lang="en-US" altLang="zh-TW" sz="1600" dirty="0"/>
          </a:p>
          <a:p>
            <a:r>
              <a:rPr lang="zh-TW" altLang="en-US" sz="1600" dirty="0"/>
              <a:t>男性</a:t>
            </a:r>
            <a:r>
              <a:rPr lang="en-US" altLang="zh-TW" sz="1600" dirty="0"/>
              <a:t>&amp;</a:t>
            </a:r>
            <a:r>
              <a:rPr lang="zh-TW" altLang="en-US" sz="1600" dirty="0"/>
              <a:t>女性 每一歲 有→</a:t>
            </a:r>
            <a:r>
              <a:rPr lang="zh-TW" altLang="en-US" sz="1600" dirty="0">
                <a:solidFill>
                  <a:srgbClr val="00B050"/>
                </a:solidFill>
              </a:rPr>
              <a:t>死 </a:t>
            </a:r>
            <a:r>
              <a:rPr lang="zh-TW" altLang="en-US" sz="1600" dirty="0"/>
              <a:t>之修正</a:t>
            </a:r>
            <a:r>
              <a:rPr lang="en-US" altLang="zh-TW" sz="1600" dirty="0" err="1"/>
              <a:t>cmf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因此我們可利用</a:t>
            </a:r>
            <a:r>
              <a:rPr lang="en-US" altLang="zh-TW" sz="1600" dirty="0"/>
              <a:t>Copula</a:t>
            </a:r>
            <a:r>
              <a:rPr lang="zh-TW" altLang="en-US" sz="1600" dirty="0"/>
              <a:t>以上述任兩</a:t>
            </a:r>
            <a:r>
              <a:rPr lang="en-US" altLang="zh-TW" sz="1600" dirty="0" err="1"/>
              <a:t>cmf</a:t>
            </a:r>
            <a:endParaRPr lang="en-US" altLang="zh-TW" sz="1600" dirty="0"/>
          </a:p>
          <a:p>
            <a:r>
              <a:rPr lang="zh-TW" altLang="en-US" sz="1600" dirty="0"/>
              <a:t>建構出以下情況的</a:t>
            </a:r>
            <a:r>
              <a:rPr lang="en-US" altLang="zh-TW" sz="1600" dirty="0"/>
              <a:t>joint</a:t>
            </a:r>
            <a:r>
              <a:rPr lang="zh-TW" altLang="en-US" sz="1600" dirty="0"/>
              <a:t> </a:t>
            </a:r>
            <a:r>
              <a:rPr lang="en-US" altLang="zh-TW" sz="1600" dirty="0" err="1" smtClean="0"/>
              <a:t>pmf</a:t>
            </a:r>
            <a:endParaRPr lang="en-US" altLang="zh-TW" sz="16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F3F2772-A1EF-428C-9321-81B44B5F72B6}"/>
              </a:ext>
            </a:extLst>
          </p:cNvPr>
          <p:cNvSpPr/>
          <p:nvPr/>
        </p:nvSpPr>
        <p:spPr>
          <a:xfrm>
            <a:off x="836857" y="3139329"/>
            <a:ext cx="1261884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dirty="0"/>
              <a:t>男性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C00000"/>
                </a:solidFill>
              </a:rPr>
              <a:t>無</a:t>
            </a:r>
            <a:endParaRPr lang="en-US" altLang="zh-TW" sz="1600" dirty="0">
              <a:solidFill>
                <a:srgbClr val="C00000"/>
              </a:solidFill>
            </a:endParaRPr>
          </a:p>
          <a:p>
            <a:r>
              <a:rPr lang="zh-TW" altLang="en-US" sz="1600" dirty="0"/>
              <a:t>女性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C00000"/>
                </a:solidFill>
              </a:rPr>
              <a:t>無</a:t>
            </a:r>
            <a:endParaRPr lang="en-US" altLang="zh-TW" sz="1600" dirty="0">
              <a:solidFill>
                <a:srgbClr val="C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DA27CD5-3F82-45B2-9D82-6A05B01937D7}"/>
              </a:ext>
            </a:extLst>
          </p:cNvPr>
          <p:cNvSpPr/>
          <p:nvPr/>
        </p:nvSpPr>
        <p:spPr>
          <a:xfrm>
            <a:off x="836857" y="3930431"/>
            <a:ext cx="1261884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dirty="0"/>
              <a:t>男性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C00000"/>
                </a:solidFill>
              </a:rPr>
              <a:t>無</a:t>
            </a:r>
            <a:endParaRPr lang="en-US" altLang="zh-TW" sz="1600" dirty="0">
              <a:solidFill>
                <a:srgbClr val="C00000"/>
              </a:solidFill>
            </a:endParaRPr>
          </a:p>
          <a:p>
            <a:r>
              <a:rPr lang="zh-TW" altLang="en-US" sz="1600" dirty="0"/>
              <a:t>女性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00B050"/>
                </a:solidFill>
              </a:rPr>
              <a:t>死</a:t>
            </a:r>
            <a:endParaRPr lang="en-US" altLang="zh-TW" sz="1600" dirty="0">
              <a:solidFill>
                <a:srgbClr val="00B05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C383057-3CE5-4AD7-8919-69A4F11014DA}"/>
              </a:ext>
            </a:extLst>
          </p:cNvPr>
          <p:cNvSpPr/>
          <p:nvPr/>
        </p:nvSpPr>
        <p:spPr>
          <a:xfrm>
            <a:off x="2307086" y="3139328"/>
            <a:ext cx="1261884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dirty="0"/>
              <a:t>男性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00B050"/>
                </a:solidFill>
              </a:rPr>
              <a:t>死</a:t>
            </a:r>
            <a:endParaRPr lang="en-US" altLang="zh-TW" sz="1600" dirty="0">
              <a:solidFill>
                <a:srgbClr val="00B050"/>
              </a:solidFill>
            </a:endParaRPr>
          </a:p>
          <a:p>
            <a:r>
              <a:rPr lang="zh-TW" altLang="en-US" sz="1600" dirty="0"/>
              <a:t>女性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C00000"/>
                </a:solidFill>
              </a:rPr>
              <a:t>無</a:t>
            </a:r>
            <a:endParaRPr lang="en-US" altLang="zh-TW" sz="1600" dirty="0">
              <a:solidFill>
                <a:srgbClr val="C0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BBF1A7A-5AFD-4D9C-9B85-FEC5D8E2968B}"/>
              </a:ext>
            </a:extLst>
          </p:cNvPr>
          <p:cNvSpPr/>
          <p:nvPr/>
        </p:nvSpPr>
        <p:spPr>
          <a:xfrm>
            <a:off x="2307086" y="3924831"/>
            <a:ext cx="1261884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dirty="0"/>
              <a:t>男性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00B050"/>
                </a:solidFill>
              </a:rPr>
              <a:t>死</a:t>
            </a:r>
            <a:endParaRPr lang="en-US" altLang="zh-TW" sz="1600" dirty="0">
              <a:solidFill>
                <a:srgbClr val="00B050"/>
              </a:solidFill>
            </a:endParaRPr>
          </a:p>
          <a:p>
            <a:r>
              <a:rPr lang="zh-TW" altLang="en-US" sz="1600" dirty="0"/>
              <a:t>女性</a:t>
            </a:r>
            <a:r>
              <a:rPr lang="en-US" altLang="zh-TW" sz="1600" dirty="0"/>
              <a:t>:</a:t>
            </a:r>
            <a:r>
              <a:rPr lang="zh-TW" altLang="en-US" sz="1600" dirty="0"/>
              <a:t>有→</a:t>
            </a:r>
            <a:r>
              <a:rPr lang="zh-TW" altLang="en-US" sz="1600" dirty="0">
                <a:solidFill>
                  <a:srgbClr val="00B050"/>
                </a:solidFill>
              </a:rPr>
              <a:t>死</a:t>
            </a:r>
            <a:endParaRPr lang="en-US" altLang="zh-TW" sz="1600" dirty="0">
              <a:solidFill>
                <a:srgbClr val="00B050"/>
              </a:solidFill>
            </a:endParaRPr>
          </a:p>
        </p:txBody>
      </p:sp>
      <p:pic>
        <p:nvPicPr>
          <p:cNvPr id="13314" name="Picture 2" descr="https://lh4.googleusercontent.com/4feubyzZyminQwmateYi9MqtGpcD01fmKvu8Bn_h3y9g9uMQjwdD5yyUORVOs6NTKkW1U0541hATUxWWZE_CswJaipMW4Wu9RdmRWfQ5QNDjsds229nbkiFFa26k2lfORcMs6Fyx">
            <a:extLst>
              <a:ext uri="{FF2B5EF4-FFF2-40B4-BE49-F238E27FC236}">
                <a16:creationId xmlns="" xmlns:a16="http://schemas.microsoft.com/office/drawing/2014/main" id="{64733FC0-D3E2-49AB-B6CF-A39B9AE3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80" y="523584"/>
            <a:ext cx="4790885" cy="59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B1A93AFD-D0ED-4D6B-B315-8241B9911484}"/>
              </a:ext>
            </a:extLst>
          </p:cNvPr>
          <p:cNvSpPr txBox="1"/>
          <p:nvPr/>
        </p:nvSpPr>
        <p:spPr>
          <a:xfrm>
            <a:off x="836857" y="466338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C00000"/>
                </a:solidFill>
              </a:rPr>
              <a:t>右圖以此為例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="" xmlns:a16="http://schemas.microsoft.com/office/drawing/2014/main" id="{162F6C30-3D8A-4702-B8AE-187F0C04FA88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467799" y="4515206"/>
            <a:ext cx="0" cy="1481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72CD98E-8123-4C49-8B80-D8B183C17C40}"/>
              </a:ext>
            </a:extLst>
          </p:cNvPr>
          <p:cNvSpPr/>
          <p:nvPr/>
        </p:nvSpPr>
        <p:spPr>
          <a:xfrm>
            <a:off x="6841289" y="1453860"/>
            <a:ext cx="746449" cy="2705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39DC9D39-1855-48AF-9A2C-03B1D5BB6C33}"/>
              </a:ext>
            </a:extLst>
          </p:cNvPr>
          <p:cNvSpPr txBox="1"/>
          <p:nvPr/>
        </p:nvSpPr>
        <p:spPr>
          <a:xfrm>
            <a:off x="5571956" y="2121124"/>
            <a:ext cx="3198917" cy="1200329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意即 </a:t>
            </a:r>
            <a:endParaRPr lang="en-US" altLang="zh-TW" b="1" dirty="0">
              <a:solidFill>
                <a:schemeClr val="bg1"/>
              </a:solidFill>
            </a:endParaRPr>
          </a:p>
          <a:p>
            <a:r>
              <a:rPr lang="zh-TW" altLang="en-US" b="1" dirty="0">
                <a:solidFill>
                  <a:schemeClr val="bg1"/>
                </a:solidFill>
              </a:rPr>
              <a:t>女性在</a:t>
            </a:r>
            <a:r>
              <a:rPr lang="en-US" altLang="zh-TW" b="1" dirty="0">
                <a:solidFill>
                  <a:schemeClr val="bg1"/>
                </a:solidFill>
              </a:rPr>
              <a:t>86</a:t>
            </a:r>
            <a:r>
              <a:rPr lang="zh-TW" altLang="en-US" b="1" dirty="0">
                <a:solidFill>
                  <a:schemeClr val="bg1"/>
                </a:solidFill>
              </a:rPr>
              <a:t>歲由有自理→死亡</a:t>
            </a:r>
            <a:endParaRPr lang="en-US" altLang="zh-TW" b="1" dirty="0">
              <a:solidFill>
                <a:schemeClr val="bg1"/>
              </a:solidFill>
            </a:endParaRPr>
          </a:p>
          <a:p>
            <a:r>
              <a:rPr lang="zh-TW" altLang="en-US" b="1" dirty="0">
                <a:solidFill>
                  <a:schemeClr val="bg1"/>
                </a:solidFill>
              </a:rPr>
              <a:t>男性在</a:t>
            </a:r>
            <a:r>
              <a:rPr lang="en-US" altLang="zh-TW" b="1" dirty="0">
                <a:solidFill>
                  <a:schemeClr val="bg1"/>
                </a:solidFill>
              </a:rPr>
              <a:t>70</a:t>
            </a:r>
            <a:r>
              <a:rPr lang="zh-TW" altLang="en-US" b="1" dirty="0">
                <a:solidFill>
                  <a:schemeClr val="bg1"/>
                </a:solidFill>
              </a:rPr>
              <a:t>歲由有自理→無自理</a:t>
            </a:r>
            <a:endParaRPr lang="en-US" altLang="zh-TW" b="1" dirty="0">
              <a:solidFill>
                <a:schemeClr val="bg1"/>
              </a:solidFill>
            </a:endParaRPr>
          </a:p>
          <a:p>
            <a:r>
              <a:rPr lang="zh-TW" altLang="en-US" b="1" dirty="0">
                <a:solidFill>
                  <a:schemeClr val="bg1"/>
                </a:solidFill>
              </a:rPr>
              <a:t>（同時轉換）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232173FF-F10A-43A3-A621-390D42A6DBFB}"/>
              </a:ext>
            </a:extLst>
          </p:cNvPr>
          <p:cNvSpPr txBox="1"/>
          <p:nvPr/>
        </p:nvSpPr>
        <p:spPr>
          <a:xfrm>
            <a:off x="751670" y="5248156"/>
            <a:ext cx="5519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由於前面曾將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cmf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修正成條件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cmf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因此最後需把「總無自理人數」、「總死亡人數」乘回去，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得出的才是正確的機率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4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34018" y="5095531"/>
            <a:ext cx="2265528" cy="7593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履約策略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0389"/>
            <a:ext cx="10515600" cy="4786574"/>
          </a:xfrm>
        </p:spPr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計算各節點的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Value Loss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計算各節點的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Value Gain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6415" y="2000989"/>
            <a:ext cx="11035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VL</a:t>
            </a:r>
            <a:r>
              <a:rPr lang="zh-TW" altLang="zh-TW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為解約當下被保險人損失的價值</a:t>
            </a:r>
            <a:r>
              <a:rPr lang="zh-TW" altLang="en-US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。</a:t>
            </a:r>
            <a:endParaRPr lang="en-US" altLang="zh-TW" kern="0" dirty="0">
              <a:latin typeface="HYTieXianHei-35J" panose="00020600040101010101" pitchFamily="18" charset="-122"/>
              <a:ea typeface="HYTieXianHei-35J" panose="00020600040101010101" pitchFamily="18" charset="-122"/>
            </a:endParaRPr>
          </a:p>
          <a:p>
            <a:r>
              <a:rPr lang="zh-TW" altLang="zh-TW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解約當下被保險人損失</a:t>
            </a:r>
            <a:r>
              <a:rPr lang="zh-TW" altLang="en-US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未來</a:t>
            </a:r>
            <a:r>
              <a:rPr lang="zh-TW" altLang="zh-TW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的年金</a:t>
            </a:r>
            <a:r>
              <a:rPr lang="zh-TW" altLang="en-US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、未來進入</a:t>
            </a:r>
            <a:r>
              <a:rPr lang="en-US" altLang="zh-TW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LTC</a:t>
            </a:r>
            <a:r>
              <a:rPr lang="zh-TW" altLang="en-US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的成本、</a:t>
            </a:r>
            <a:r>
              <a:rPr lang="zh-TW" altLang="zh-TW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未來行使提前還款</a:t>
            </a:r>
            <a:r>
              <a:rPr lang="zh-TW" altLang="en-US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選擇權</a:t>
            </a:r>
            <a:r>
              <a:rPr lang="zh-TW" altLang="zh-TW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的權力</a:t>
            </a:r>
            <a:r>
              <a:rPr lang="en-US" altLang="zh-TW" b="1" kern="0" dirty="0" smtClean="0">
                <a:latin typeface="HYTieXianHei-35J" panose="00020600040101010101" pitchFamily="18" charset="-122"/>
                <a:ea typeface="HYTieXianHei-35J" panose="00020600040101010101" pitchFamily="18" charset="-122"/>
              </a:rPr>
              <a:t>(D</a:t>
            </a:r>
            <a:r>
              <a:rPr lang="en-US" altLang="zh-TW" b="1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)</a:t>
            </a:r>
            <a:r>
              <a:rPr lang="zh-TW" altLang="en-US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。</a:t>
            </a:r>
            <a:endParaRPr lang="en-US" altLang="zh-TW" kern="0" dirty="0">
              <a:latin typeface="HYTieXianHei-35J" panose="00020600040101010101" pitchFamily="18" charset="-122"/>
              <a:ea typeface="HYTieXianHei-35J" panose="00020600040101010101" pitchFamily="18" charset="-122"/>
            </a:endParaRP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34D6BDA6-64A4-443C-A0AB-7747592CDE49}"/>
                  </a:ext>
                </a:extLst>
              </p:cNvPr>
              <p:cNvSpPr/>
              <p:nvPr/>
            </p:nvSpPr>
            <p:spPr>
              <a:xfrm>
                <a:off x="877570" y="2787078"/>
                <a:ext cx="11084275" cy="627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kumimoji="0" lang="zh-TW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VL</m:t>
                              </m:r>
                            </m:e>
                            <m:sub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zh-TW" alt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0" lang="zh-TW" altLang="en-US" sz="1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zh-TW" alt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zh-TW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AA</m:t>
                              </m:r>
                              <m:r>
                                <a:rPr kumimoji="0" lang="zh-TW" alt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AA</m:t>
                              </m:r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zh-TW" alt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altLang="zh-TW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𝑚𝐻</m:t>
                                  </m:r>
                                </m:e>
                                <m:sub>
                                  <m:r>
                                    <a:rPr kumimoji="0" lang="zh-TW" altLang="en-US" sz="1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zh-TW" alt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zh-TW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AA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AI</m:t>
                              </m:r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zh-TW" alt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𝑚𝐻</m:t>
                                  </m:r>
                                </m:e>
                                <m:sub>
                                  <m:r>
                                    <a:rPr kumimoji="0" lang="zh-TW" altLang="en-US" sz="1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kumimoji="0" lang="zh-TW" alt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0" lang="zh-TW" altLang="en-US" sz="1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kumimoji="0" lang="en-US" altLang="zh-TW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zh-TW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TW" altLang="en-U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0" lang="en-US" altLang="zh-TW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0" lang="en-US" altLang="zh-TW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altLang="zh-TW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zh-TW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......</m:t>
                          </m:r>
                        </m:e>
                      </m:d>
                    </m:oMath>
                  </m:oMathPara>
                </a14:m>
                <a:endPara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4D6BDA6-64A4-443C-A0AB-7747592CD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70" y="2787078"/>
                <a:ext cx="11084275" cy="627288"/>
              </a:xfrm>
              <a:prstGeom prst="rect">
                <a:avLst/>
              </a:prstGeom>
              <a:blipFill>
                <a:blip r:embed="rId2"/>
                <a:stretch>
                  <a:fillRect t="-44660" b="-1281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12564E9-C3E6-455F-89E3-2F07ECA4B01B}"/>
              </a:ext>
            </a:extLst>
          </p:cNvPr>
          <p:cNvSpPr/>
          <p:nvPr/>
        </p:nvSpPr>
        <p:spPr>
          <a:xfrm>
            <a:off x="926415" y="4510756"/>
            <a:ext cx="9566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VG</a:t>
            </a:r>
            <a:r>
              <a:rPr lang="zh-TW" altLang="en-US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的定義</a:t>
            </a:r>
            <a:r>
              <a:rPr lang="zh-TW" altLang="zh-TW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為解約當下</a:t>
            </a:r>
            <a:r>
              <a:rPr lang="zh-TW" altLang="en-US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被保險</a:t>
            </a:r>
            <a:r>
              <a:rPr lang="zh-TW" altLang="zh-TW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人所獲得價值</a:t>
            </a:r>
            <a:r>
              <a:rPr lang="zh-TW" altLang="en-US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。</a:t>
            </a:r>
            <a:endParaRPr lang="en-US" altLang="zh-TW" sz="1600" kern="0" dirty="0">
              <a:latin typeface="HYTieXianHei-35J" panose="00020600040101010101" pitchFamily="18" charset="-122"/>
              <a:ea typeface="HYTieXianHei-35J" panose="00020600040101010101" pitchFamily="18" charset="-122"/>
            </a:endParaRPr>
          </a:p>
          <a:p>
            <a:r>
              <a:rPr lang="zh-TW" altLang="zh-TW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解約時</a:t>
            </a:r>
            <a:r>
              <a:rPr lang="zh-TW" altLang="en-US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被保險</a:t>
            </a:r>
            <a:r>
              <a:rPr lang="zh-TW" altLang="zh-TW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人</a:t>
            </a:r>
            <a:r>
              <a:rPr lang="zh-TW" altLang="en-US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可以贖回房屋</a:t>
            </a:r>
            <a:r>
              <a:rPr lang="zh-TW" altLang="en-US" sz="1600" kern="0" dirty="0">
                <a:solidFill>
                  <a:srgbClr val="C00000"/>
                </a:solidFill>
                <a:latin typeface="HYTieXianHei-35J" panose="00020600040101010101" pitchFamily="18" charset="-122"/>
                <a:ea typeface="HYTieXianHei-35J" panose="00020600040101010101" pitchFamily="18" charset="-122"/>
              </a:rPr>
              <a:t>，</a:t>
            </a:r>
            <a:r>
              <a:rPr lang="zh-TW" altLang="en-US" sz="1600" kern="0" dirty="0">
                <a:solidFill>
                  <a:schemeClr val="accent2"/>
                </a:solidFill>
                <a:latin typeface="HYTieXianHei-35J" panose="00020600040101010101" pitchFamily="18" charset="-122"/>
                <a:ea typeface="HYTieXianHei-35J" panose="00020600040101010101" pitchFamily="18" charset="-122"/>
              </a:rPr>
              <a:t>但須償還累積貸款金額，且支付提前還款</a:t>
            </a:r>
            <a:r>
              <a:rPr lang="zh-TW" altLang="zh-TW" sz="1600" kern="0" dirty="0">
                <a:solidFill>
                  <a:schemeClr val="accent2"/>
                </a:solidFill>
                <a:latin typeface="HYTieXianHei-35J" panose="00020600040101010101" pitchFamily="18" charset="-122"/>
                <a:ea typeface="HYTieXianHei-35J" panose="00020600040101010101" pitchFamily="18" charset="-122"/>
              </a:rPr>
              <a:t>費用</a:t>
            </a:r>
            <a:r>
              <a:rPr lang="zh-TW" altLang="en-US" sz="1600" kern="0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。</a:t>
            </a:r>
            <a:endParaRPr lang="en-US" altLang="zh-TW" sz="1600" kern="0" dirty="0">
              <a:latin typeface="HYTieXianHei-35J" panose="00020600040101010101" pitchFamily="18" charset="-122"/>
              <a:ea typeface="HYTieXianHei-35J" panose="00020600040101010101" pitchFamily="18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7C16EA99-7F67-4BF9-9C05-58130662AB5E}"/>
                  </a:ext>
                </a:extLst>
              </p:cNvPr>
              <p:cNvSpPr/>
              <p:nvPr/>
            </p:nvSpPr>
            <p:spPr>
              <a:xfrm>
                <a:off x="926415" y="5254731"/>
                <a:ext cx="398314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TW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zh-TW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𝑃𝑒𝑛𝑎𝑙𝑡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TW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C16EA99-7F67-4BF9-9C05-58130662A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15" y="5254731"/>
                <a:ext cx="3983142" cy="381515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5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反向房屋貸款 (Reverse Mortgage, RM)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被保險人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房屋抵押給銀行轉換成年金收入，保障老年生活。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長期照顧保險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(Long-Term Care Insurance, LTC) 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針對需要長期照顧的被保險人提供護理服務費用補償的健康保險。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求出公平可貸成數，並分析各種參數對於可貸成數的影響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8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62316" y="2538484"/>
            <a:ext cx="6755642" cy="941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37982" y="2538484"/>
            <a:ext cx="1801505" cy="941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8612" y="550259"/>
            <a:ext cx="10515600" cy="454682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Insurance Premium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Lendor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Loss 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 Net Equity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/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</a:b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3586"/>
                <a:ext cx="10515600" cy="507337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sz="2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Mortgage Insurance Premium</a:t>
                </a:r>
              </a:p>
              <a:p>
                <a:pPr marL="457200" lvl="1" indent="0">
                  <a:buNone/>
                </a:pPr>
                <a:r>
                  <a:rPr lang="en-US" altLang="zh-TW" sz="22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MIP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為銀行為了避免產生貸款人損失，強制被保險人繳交之保費，而當期保費等於累貸金額乘上保費率。</a:t>
                </a:r>
              </a:p>
              <a:p>
                <a:pPr marL="457200" lvl="1" indent="0">
                  <a:buNone/>
                </a:pP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</a:t>
                </a:r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期的</a:t>
                </a:r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IP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會等於</a:t>
                </a:r>
                <a:r>
                  <a:rPr lang="zh-TW" altLang="zh-TW" sz="2200" kern="0" dirty="0">
                    <a:solidFill>
                      <a:schemeClr val="accen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當期</a:t>
                </a:r>
                <a:r>
                  <a:rPr lang="en-US" altLang="zh-TW" sz="2200" kern="0" dirty="0">
                    <a:solidFill>
                      <a:schemeClr val="accen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IP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加上</a:t>
                </a:r>
                <a:r>
                  <a:rPr lang="zh-TW" altLang="zh-TW" sz="2200" kern="0" dirty="0">
                    <a:solidFill>
                      <a:schemeClr val="accent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未來</a:t>
                </a:r>
                <a:r>
                  <a:rPr lang="en-US" altLang="zh-TW" sz="2200" kern="0" dirty="0">
                    <a:solidFill>
                      <a:schemeClr val="accent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IP</a:t>
                </a:r>
                <a:r>
                  <a:rPr lang="zh-TW" altLang="zh-TW" sz="2200" kern="0" dirty="0">
                    <a:solidFill>
                      <a:schemeClr val="accent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期望值折現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，值可以計算為</a:t>
                </a:r>
                <a:r>
                  <a:rPr lang="zh-TW" altLang="zh-TW" sz="22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</a:t>
                </a:r>
                <a:endParaRPr lang="en-US" altLang="zh-TW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57200" lvl="1" indent="0">
                  <a:buNone/>
                </a:pPr>
                <a:endParaRPr lang="zh-TW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Lender Loss</a:t>
                </a:r>
              </a:p>
              <a:p>
                <a:pPr marL="457200" lvl="1" indent="0">
                  <a:buNone/>
                </a:pP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貸款人的損失會需考慮本期貸款人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在各種狀況下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的損失，而當進入無自理能力時，因為需要支付進入長照機構的成本</a:t>
                </a:r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 kern="0">
                            <a:latin typeface="Cambria Math"/>
                            <a:ea typeface="HYTieXianHei-35J" panose="00020600040101010101" pitchFamily="18" charset="-122"/>
                          </a:rPr>
                        </m:ctrlPr>
                      </m:sSubPr>
                      <m:e>
                        <m:r>
                          <a:rPr lang="en-US" altLang="zh-TW" sz="2200" kern="0"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𝐴</m:t>
                        </m:r>
                      </m:e>
                      <m:sub>
                        <m:r>
                          <a:rPr lang="en-US" altLang="zh-TW" sz="2200" kern="0"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因此表示成：</a:t>
                </a:r>
              </a:p>
              <a:p>
                <a:pPr marL="0" indent="0">
                  <a:buNone/>
                </a:pPr>
                <a:endPara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Net Equity</a:t>
                </a:r>
              </a:p>
              <a:p>
                <a:pPr marL="457200" lvl="1" indent="0">
                  <a:buNone/>
                </a:pPr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NE</a:t>
                </a:r>
                <a:r>
                  <a:rPr lang="zh-TW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為被保險人死亡時銀行的獲利。在被保險人死亡時合約會終止，銀行</a:t>
                </a:r>
                <a:r>
                  <a:rPr lang="zh-TW" altLang="zh-TW" sz="2200" kern="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得到房屋的所有權，但損失給出去的貸款。</a:t>
                </a:r>
              </a:p>
              <a:p>
                <a:endParaRPr lang="zh-TW" altLang="en-US" b="1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3586"/>
                <a:ext cx="10515600" cy="5073377"/>
              </a:xfrm>
              <a:blipFill>
                <a:blip r:embed="rId2"/>
                <a:stretch>
                  <a:fillRect l="-812" t="-1563" r="-580" b="-18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159454C5-6DC8-4C62-8275-89756D7C1E65}"/>
                  </a:ext>
                </a:extLst>
              </p:cNvPr>
              <p:cNvSpPr/>
              <p:nvPr/>
            </p:nvSpPr>
            <p:spPr>
              <a:xfrm>
                <a:off x="889462" y="2672629"/>
                <a:ext cx="10705407" cy="614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zh-TW" altLang="en-US" sz="1600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TW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zh-TW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zh-TW" alt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zh-TW" alt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TW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zh-TW" alt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TW" alt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zh-TW" alt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TW" alt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𝑙𝑗</m:t>
                              </m:r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TW" alt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  <m:d>
                                <m:dPr>
                                  <m:ctrlP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zh-TW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zh-TW" alt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zh-TW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zh-TW" alt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zh-TW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zh-TW" alt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∗,</m:t>
                                      </m:r>
                                      <m:r>
                                        <a:rPr lang="zh-TW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TW" alt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TW" alt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zh-TW" alt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∗,</m:t>
                                  </m:r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zh-TW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  <m:r>
                                <a:rPr lang="zh-TW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TW" alt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TW" alt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zh-TW" alt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∗,</m:t>
                                  </m:r>
                                  <m:r>
                                    <a:rPr lang="zh-TW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9454C5-6DC8-4C62-8275-89756D7C1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62" y="2672629"/>
                <a:ext cx="10705407" cy="6145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="" xmlns:a16="http://schemas.microsoft.com/office/drawing/2014/main" id="{42F4A5B4-C9D7-499F-9D04-D70F5D9B042E}"/>
                  </a:ext>
                </a:extLst>
              </p:cNvPr>
              <p:cNvSpPr txBox="1"/>
              <p:nvPr/>
            </p:nvSpPr>
            <p:spPr>
              <a:xfrm>
                <a:off x="4475983" y="4754240"/>
                <a:ext cx="3139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LL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,0}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2F4A5B4-C9D7-499F-9D04-D70F5D9B0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983" y="4754240"/>
                <a:ext cx="3139257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="" xmlns:a16="http://schemas.microsoft.com/office/drawing/2014/main" id="{AA5EA94C-CC18-4EA4-9AED-8B8534BE1E16}"/>
                  </a:ext>
                </a:extLst>
              </p:cNvPr>
              <p:cNvSpPr txBox="1"/>
              <p:nvPr/>
            </p:nvSpPr>
            <p:spPr>
              <a:xfrm>
                <a:off x="4475983" y="5992297"/>
                <a:ext cx="310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,0}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A5EA94C-CC18-4EA4-9AED-8B8534BE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983" y="5992297"/>
                <a:ext cx="3108159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公平定價公式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貸款人期望損失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Lender loss(LL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貸款人期望利益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Lender gain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貸款人的期望利益會等於收取的貸款保險金及房屋殘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Lender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gain=MIP+NE)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/>
          </a:p>
          <a:p>
            <a:r>
              <a:rPr lang="zh-TW" altLang="en-US" sz="2400" b="1" dirty="0">
                <a:latin typeface="HYTieXianHei-35J" panose="00020600040101010101" pitchFamily="18" charset="-122"/>
                <a:ea typeface="HYTieXianHei-35J" panose="00020600040101010101" pitchFamily="18" charset="-122"/>
              </a:rPr>
              <a:t>最終的公平定價公式：</a:t>
            </a:r>
            <a:r>
              <a:rPr lang="en-US" altLang="zh-TW" sz="2400" b="1" u="sng" dirty="0" smtClean="0">
                <a:latin typeface="HYTieXianHei-35J" panose="00020600040101010101" pitchFamily="18" charset="-122"/>
                <a:ea typeface="HYTieXianHei-35J" panose="00020600040101010101" pitchFamily="18" charset="-122"/>
              </a:rPr>
              <a:t>LL=MIP+NE</a:t>
            </a:r>
            <a:endParaRPr lang="en-US" altLang="zh-TW" sz="2400" b="1" u="sng" dirty="0">
              <a:latin typeface="HYTieXianHei-35J" panose="00020600040101010101" pitchFamily="18" charset="-122"/>
              <a:ea typeface="HYTieXianHei-35J" panose="00020600040101010101" pitchFamily="18" charset="-122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9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合約設定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517943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考慮夫妻共保，將被保險人身體狀態分成三種，且考慮了進入長照中心的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有自理能力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健康、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輕度殘疾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、中度殘疾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、重度殘疾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無自理能力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極重度殘疾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死亡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具有提前還款選擇權，且存在提前贖回費用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合約何時終止？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合約中存在無追索權條款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5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變數定義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27582"/>
            <a:ext cx="10515600" cy="5179436"/>
          </a:xfrm>
        </p:spPr>
        <p:txBody>
          <a:bodyPr/>
          <a:lstStyle/>
          <a:p>
            <a:r>
              <a:rPr lang="en-US" altLang="zh-TW" dirty="0" smtClean="0"/>
              <a:t>Insurance premium</a:t>
            </a:r>
            <a:r>
              <a:rPr lang="zh-TW" altLang="en-US" dirty="0" smtClean="0"/>
              <a:t>  貸款保險金</a:t>
            </a:r>
            <a:r>
              <a:rPr lang="en-US" altLang="zh-TW" dirty="0" smtClean="0"/>
              <a:t> (IP)</a:t>
            </a:r>
          </a:p>
          <a:p>
            <a:r>
              <a:rPr lang="en-US" altLang="zh-TW" dirty="0" smtClean="0"/>
              <a:t>Net equity </a:t>
            </a:r>
            <a:r>
              <a:rPr lang="zh-TW" altLang="en-US" dirty="0" smtClean="0"/>
              <a:t>房屋殘值</a:t>
            </a:r>
            <a:r>
              <a:rPr lang="en-US" altLang="zh-TW" dirty="0" smtClean="0"/>
              <a:t>(NE)</a:t>
            </a:r>
          </a:p>
          <a:p>
            <a:r>
              <a:rPr lang="en-US" altLang="zh-TW" dirty="0" smtClean="0"/>
              <a:t>Loan balance</a:t>
            </a:r>
            <a:r>
              <a:rPr lang="zh-TW" altLang="en-US" dirty="0" smtClean="0"/>
              <a:t>累積貸款金額</a:t>
            </a:r>
            <a:endParaRPr lang="en-US" altLang="zh-TW" dirty="0" smtClean="0"/>
          </a:p>
          <a:p>
            <a:r>
              <a:rPr lang="en-US" altLang="zh-TW" dirty="0" smtClean="0"/>
              <a:t>Value gain/Value loss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9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/>
              <a:t>模型建構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275761"/>
              </p:ext>
            </p:extLst>
          </p:nvPr>
        </p:nvGraphicFramePr>
        <p:xfrm>
          <a:off x="2218963" y="775802"/>
          <a:ext cx="9134837" cy="378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86429309"/>
              </p:ext>
            </p:extLst>
          </p:nvPr>
        </p:nvGraphicFramePr>
        <p:xfrm>
          <a:off x="1716066" y="1943825"/>
          <a:ext cx="10018734" cy="466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38200" y="5503333"/>
            <a:ext cx="108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依據解約策略計算每一點的</a:t>
            </a:r>
            <a:r>
              <a:rPr lang="en-US" altLang="zh-TW" sz="2400" dirty="0" smtClean="0"/>
              <a:t>LL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400" dirty="0" smtClean="0"/>
              <a:t> IP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400" dirty="0" smtClean="0"/>
              <a:t> NE </a:t>
            </a:r>
            <a:r>
              <a:rPr lang="zh-TW" altLang="en-US" sz="2400" dirty="0" smtClean="0"/>
              <a:t>再依三者計算合理的可貸成數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1146" y="2555824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想法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63671" y="3945699"/>
            <a:ext cx="9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0524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房價利率樹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7134"/>
                <a:ext cx="10515600" cy="7427934"/>
              </a:xfrm>
            </p:spPr>
            <p:txBody>
              <a:bodyPr/>
              <a:lstStyle/>
              <a:p>
                <a:pPr lvl="0"/>
                <a:r>
                  <a:rPr lang="zh-TW" altLang="en-US" b="1" dirty="0">
                    <a:solidFill>
                      <a:prstClr val="black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利率模型</a:t>
                </a:r>
                <a:endParaRPr lang="en-US" altLang="zh-TW" b="1" dirty="0">
                  <a:solidFill>
                    <a:prstClr val="black"/>
                  </a:solidFill>
                  <a:latin typeface="HYTieXianHei-35J" panose="00020600040101010101" pitchFamily="18" charset="-122"/>
                  <a:ea typeface="HYTieXianHei-35J" panose="00020600040101010101" pitchFamily="18" charset="-122"/>
                </a:endParaRPr>
              </a:p>
              <a:p>
                <a:pPr marL="0" lvl="0" indent="0">
                  <a:buNone/>
                </a:pPr>
                <a:r>
                  <a:rPr lang="zh-TW" altLang="en-US" sz="20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採用</a:t>
                </a:r>
                <a:r>
                  <a:rPr lang="en-US" altLang="zh-TW" sz="20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Hull and White (1990)</a:t>
                </a:r>
                <a:r>
                  <a:rPr lang="zh-TW" altLang="en-US" sz="20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中的利率模型。</a:t>
                </a:r>
                <a:endParaRPr lang="en-US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0" indent="0">
                  <a:buNone/>
                </a:pPr>
                <a:r>
                  <a:rPr lang="zh-TW" altLang="zh-TW" sz="20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這是一種無套利短期利率模型，可以</a:t>
                </a:r>
                <a:r>
                  <a:rPr lang="zh-TW" altLang="en-US" sz="20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校準</a:t>
                </a:r>
                <a:r>
                  <a:rPr lang="zh-TW" altLang="zh-TW" sz="20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市場的利率期限結構</a:t>
                </a:r>
                <a:r>
                  <a:rPr lang="zh-TW" altLang="en-US" sz="20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房價模型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採用</a:t>
                </a:r>
                <a:r>
                  <a: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Cunningham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</a:t>
                </a:r>
                <a:r>
                  <a:rPr lang="en-US" altLang="zh-TW" sz="2000" kern="0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Hendershott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1984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房價模型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假設時間點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時的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房價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ker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sz="2000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遵循幾何</a:t>
                </a:r>
                <a:r>
                  <a:rPr lang="zh-TW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布朗運動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，根據</a:t>
                </a:r>
                <a:r>
                  <a:rPr lang="en-US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Ito's lemma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000" i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zh-TW" altLang="en-US" b="1" dirty="0">
                  <a:solidFill>
                    <a:srgbClr val="C00000"/>
                  </a:solidFill>
                  <a:latin typeface="HYTieXianHei-35J" panose="00020600040101010101" pitchFamily="18" charset="-122"/>
                  <a:ea typeface="HYTieXianHei-35J" panose="00020600040101010101" pitchFamily="18" charset="-122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7134"/>
                <a:ext cx="10515600" cy="7427934"/>
              </a:xfrm>
              <a:blipFill>
                <a:blip r:embed="rId2"/>
                <a:stretch>
                  <a:fillRect l="-1043" t="-1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549245" y="2515156"/>
                <a:ext cx="4392461" cy="133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400" i="1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CMR10"/>
                          </a:rPr>
                        </m:ctrlPr>
                      </m:sSubPr>
                      <m:e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𝜃</m:t>
                        </m:r>
                      </m:e>
                      <m:sub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：</a:t>
                </a:r>
                <a:r>
                  <a:rPr lang="zh-TW" altLang="zh-TW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將校準現行利率期限結構</a:t>
                </a:r>
                <a:endParaRPr lang="en-US" altLang="zh-TW" sz="1400" kern="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MR1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400" ker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MR10"/>
                      </a:rPr>
                      <m:t>𝛼</m:t>
                    </m:r>
                    <m:r>
                      <a:rPr lang="zh-TW" altLang="en-US" sz="1400" i="1" ker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MR10"/>
                      </a:rPr>
                      <m:t>：</m:t>
                    </m:r>
                  </m:oMath>
                </a14:m>
                <a:r>
                  <a:rPr lang="zh-TW" altLang="zh-TW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短期利率</a:t>
                </a:r>
                <a14:m>
                  <m:oMath xmlns:m="http://schemas.openxmlformats.org/officeDocument/2006/math">
                    <m:r>
                      <a:rPr lang="zh-TW" altLang="zh-TW" sz="1400" ker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MR10"/>
                      </a:rPr>
                      <m:t> </m:t>
                    </m:r>
                    <m:sSub>
                      <m:sSubPr>
                        <m:ctrlPr>
                          <a:rPr lang="zh-TW" altLang="zh-TW" sz="1400" i="1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CMR10"/>
                          </a:rPr>
                        </m:ctrlPr>
                      </m:sSubPr>
                      <m:e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𝑟</m:t>
                        </m:r>
                      </m:e>
                      <m:sub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𝑡</m:t>
                        </m:r>
                      </m:sub>
                    </m:sSub>
                    <m:r>
                      <a:rPr lang="en-US" altLang="zh-TW" sz="1400" ker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MR10"/>
                      </a:rPr>
                      <m:t> </m:t>
                    </m:r>
                  </m:oMath>
                </a14:m>
                <a:r>
                  <a:rPr lang="zh-TW" altLang="zh-TW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恢復到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1400" i="1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CMR1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zh-TW" sz="1400" i="1" ker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CMR10"/>
                              </a:rPr>
                            </m:ctrlPr>
                          </m:sSubPr>
                          <m:e>
                            <m:r>
                              <a:rPr lang="en-US" altLang="zh-TW" sz="1400" ker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MR1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1400" ker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MR1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TW" sz="1400" i="1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TW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 </a:t>
                </a:r>
                <a:r>
                  <a:rPr lang="zh-TW" altLang="zh-TW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的平均回復率</a:t>
                </a:r>
                <a:endParaRPr lang="en-US" altLang="zh-TW" sz="1400" kern="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MR1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400" i="1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CMR10"/>
                          </a:rPr>
                        </m:ctrlPr>
                      </m:sSubPr>
                      <m:e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𝜎</m:t>
                        </m:r>
                      </m:e>
                      <m:sub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𝑟</m:t>
                        </m:r>
                      </m:sub>
                    </m:sSub>
                    <m:r>
                      <a:rPr lang="zh-TW" altLang="en-US" sz="1400" i="1" ker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MR10"/>
                      </a:rPr>
                      <m:t>：</m:t>
                    </m:r>
                  </m:oMath>
                </a14:m>
                <a:r>
                  <a:rPr lang="zh-TW" altLang="zh-TW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短期利率的暫態波動率</a:t>
                </a:r>
                <a:endParaRPr lang="en-US" altLang="zh-TW" sz="1400" kern="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MR1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400" i="1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CMR10"/>
                          </a:rPr>
                        </m:ctrlPr>
                      </m:sSubSupPr>
                      <m:e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𝐵</m:t>
                        </m:r>
                      </m:e>
                      <m:sub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𝑡</m:t>
                        </m:r>
                      </m:sub>
                      <m:sup>
                        <m:r>
                          <a:rPr lang="en-US" altLang="zh-TW" sz="14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MR10"/>
                          </a:rPr>
                          <m:t>2</m:t>
                        </m:r>
                      </m:sup>
                    </m:sSubSup>
                    <m:r>
                      <a:rPr lang="zh-TW" altLang="en-US" sz="1400" i="1" ker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MR10"/>
                      </a:rPr>
                      <m:t>：</m:t>
                    </m:r>
                  </m:oMath>
                </a14:m>
                <a:r>
                  <a:rPr lang="zh-TW" altLang="zh-TW" sz="1400" kern="0" dirty="0">
                    <a:solidFill>
                      <a:schemeClr val="bg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MR10"/>
                  </a:rPr>
                  <a:t>標準布朗運動。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45" y="2515156"/>
                <a:ext cx="4392461" cy="1332994"/>
              </a:xfrm>
              <a:prstGeom prst="rect">
                <a:avLst/>
              </a:prstGeom>
              <a:blipFill>
                <a:blip r:embed="rId3"/>
                <a:stretch>
                  <a:fillRect t="-1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04969" y="2607603"/>
                <a:ext cx="3945699" cy="40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kern="0" dirty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000" i="1" kern="0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kern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 kern="0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kern="0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kern="0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kern="0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altLang="zh-TW" sz="2000" i="1" kern="0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kern="0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kern="0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000" kern="0" dirty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2000" kern="0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 kern="0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2000" kern="0" dirty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 kern="0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kern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69" y="2607603"/>
                <a:ext cx="3945699" cy="402161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="" xmlns:a16="http://schemas.microsoft.com/office/drawing/2014/main" id="{0DA88376-0FCC-4584-9DF6-6D56A27ACF96}"/>
                  </a:ext>
                </a:extLst>
              </p:cNvPr>
              <p:cNvSpPr txBox="1"/>
              <p:nvPr/>
            </p:nvSpPr>
            <p:spPr>
              <a:xfrm>
                <a:off x="1492651" y="4979227"/>
                <a:ext cx="3545971" cy="734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j-ea"/>
                          <a:cs typeface="CMR10"/>
                        </a:rPr>
                        <m:t>𝑑𝑙𝑛</m:t>
                      </m:r>
                      <m:sSub>
                        <m:sSubPr>
                          <m:ctrlPr>
                            <a:rPr lang="en-US" altLang="zh-TW" i="1" kern="0">
                              <a:solidFill>
                                <a:prstClr val="black"/>
                              </a:solidFill>
                              <a:latin typeface="Cambria Math"/>
                              <a:ea typeface="+mj-ea"/>
                              <a:cs typeface="CMR10"/>
                            </a:rPr>
                          </m:ctrlPr>
                        </m:sSubPr>
                        <m:e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𝐻</m:t>
                          </m:r>
                        </m:e>
                        <m:sub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𝑡</m:t>
                          </m:r>
                        </m:sub>
                      </m:sSub>
                      <m:r>
                        <a:rPr lang="en-US" altLang="zh-TW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j-ea"/>
                          <a:cs typeface="CMR10"/>
                        </a:rPr>
                        <m:t>=</m:t>
                      </m:r>
                      <m:d>
                        <m:dPr>
                          <m:ctrlPr>
                            <a:rPr lang="en-US" altLang="zh-TW" i="1" kern="0">
                              <a:solidFill>
                                <a:prstClr val="black"/>
                              </a:solidFill>
                              <a:latin typeface="Cambria Math"/>
                              <a:ea typeface="+mj-ea"/>
                              <a:cs typeface="CMR1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j-ea"/>
                                  <a:cs typeface="CMR10"/>
                                </a:rPr>
                              </m:ctrlPr>
                            </m:sSubPr>
                            <m:e>
                              <m:r>
                                <a:rPr lang="en-US" altLang="zh-TW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CMR1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CMR1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−</m:t>
                          </m:r>
                          <m:r>
                            <a:rPr lang="zh-TW" altLang="en-US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𝛿</m:t>
                          </m:r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j-ea"/>
                                  <a:cs typeface="CMR1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TW" i="1" ker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+mj-ea"/>
                                      <a:cs typeface="CMR1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CMR1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CMR1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CMR1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CMR1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j-ea"/>
                          <a:cs typeface="CMR10"/>
                        </a:rPr>
                        <m:t>+</m:t>
                      </m:r>
                      <m:sSub>
                        <m:sSubPr>
                          <m:ctrlPr>
                            <a:rPr lang="en-US" altLang="zh-TW" i="1" kern="0">
                              <a:solidFill>
                                <a:prstClr val="black"/>
                              </a:solidFill>
                              <a:latin typeface="Cambria Math"/>
                              <a:ea typeface="+mj-ea"/>
                              <a:cs typeface="CMR10"/>
                            </a:rPr>
                          </m:ctrlPr>
                        </m:sSubPr>
                        <m:e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𝜎</m:t>
                          </m:r>
                        </m:e>
                        <m:sub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𝐻</m:t>
                          </m:r>
                        </m:sub>
                      </m:sSub>
                      <m:r>
                        <a:rPr lang="en-US" altLang="zh-TW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j-ea"/>
                          <a:cs typeface="CMR1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i="1" kern="0">
                              <a:solidFill>
                                <a:prstClr val="black"/>
                              </a:solidFill>
                              <a:latin typeface="Cambria Math"/>
                              <a:ea typeface="+mj-ea"/>
                              <a:cs typeface="CMR10"/>
                            </a:rPr>
                          </m:ctrlPr>
                        </m:sSubSupPr>
                        <m:e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𝐵</m:t>
                          </m:r>
                        </m:e>
                        <m:sub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CMR1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kern="0" dirty="0">
                  <a:solidFill>
                    <a:prstClr val="black"/>
                  </a:solidFill>
                  <a:latin typeface="+mj-ea"/>
                  <a:ea typeface="+mj-ea"/>
                  <a:cs typeface="CMR1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DA88376-0FCC-4584-9DF6-6D56A27AC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51" y="4979227"/>
                <a:ext cx="3545971" cy="734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B81EECD4-A797-423F-9162-C0DF80350BE8}"/>
                  </a:ext>
                </a:extLst>
              </p:cNvPr>
              <p:cNvSpPr/>
              <p:nvPr/>
            </p:nvSpPr>
            <p:spPr>
              <a:xfrm>
                <a:off x="6549245" y="4719004"/>
                <a:ext cx="2661889" cy="95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400" i="1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/>
                            <a:ea typeface="+mj-ea"/>
                            <a:cs typeface="CMR10"/>
                          </a:rPr>
                        </m:ctrlPr>
                      </m:sSubPr>
                      <m:e>
                        <m:r>
                          <a:rPr lang="en-US" altLang="zh-TW" sz="1400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+mj-ea"/>
                            <a:cs typeface="CMR10"/>
                          </a:rPr>
                          <m:t>𝑟</m:t>
                        </m:r>
                      </m:e>
                      <m:sub>
                        <m:r>
                          <a:rPr lang="en-US" altLang="zh-TW" sz="1400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+mj-ea"/>
                            <a:cs typeface="CMR10"/>
                          </a:rPr>
                          <m:t>𝑡</m:t>
                        </m:r>
                      </m:sub>
                    </m:sSub>
                    <m:r>
                      <a:rPr lang="zh-TW" altLang="en-US" sz="1400" i="1" kern="0">
                        <a:solidFill>
                          <a:srgbClr val="E7E6E6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+mj-ea"/>
                        <a:cs typeface="CMR10"/>
                      </a:rPr>
                      <m:t>：</m:t>
                    </m:r>
                  </m:oMath>
                </a14:m>
                <a:r>
                  <a:rPr lang="zh-TW" altLang="zh-TW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時間點 </a:t>
                </a:r>
                <a:r>
                  <a:rPr lang="en-US" altLang="zh-TW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HYTieXianHei-35J"/>
                    <a:cs typeface="CMR10"/>
                  </a:rPr>
                  <a:t>t </a:t>
                </a:r>
                <a:r>
                  <a:rPr lang="zh-TW" altLang="zh-TW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的現行短期利率</a:t>
                </a:r>
                <a:endParaRPr lang="en-US" altLang="zh-TW" sz="1400" kern="0" dirty="0">
                  <a:solidFill>
                    <a:srgbClr val="E7E6E6">
                      <a:lumMod val="50000"/>
                    </a:srgbClr>
                  </a:solidFill>
                  <a:latin typeface="+mj-ea"/>
                  <a:ea typeface="HYTieXianHei-35J"/>
                  <a:cs typeface="CMR1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kern="0">
                        <a:solidFill>
                          <a:srgbClr val="E7E6E6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+mj-ea"/>
                        <a:cs typeface="CMR10"/>
                      </a:rPr>
                      <m:t>δ</m:t>
                    </m:r>
                  </m:oMath>
                </a14:m>
                <a:r>
                  <a:rPr lang="zh-TW" altLang="en-US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：</a:t>
                </a:r>
                <a:r>
                  <a:rPr lang="zh-TW" altLang="zh-TW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表示</a:t>
                </a:r>
                <a:r>
                  <a:rPr lang="zh-TW" altLang="en-US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房租率</a:t>
                </a:r>
                <a:endParaRPr lang="en-US" altLang="zh-TW" sz="1400" kern="0" dirty="0">
                  <a:solidFill>
                    <a:srgbClr val="E7E6E6">
                      <a:lumMod val="50000"/>
                    </a:srgbClr>
                  </a:solidFill>
                  <a:latin typeface="+mj-ea"/>
                  <a:ea typeface="HYTieXianHei-35J"/>
                  <a:cs typeface="CMR1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400" i="1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/>
                            <a:ea typeface="+mj-ea"/>
                            <a:cs typeface="CMR10"/>
                          </a:rPr>
                        </m:ctrlPr>
                      </m:sSubPr>
                      <m:e>
                        <m:r>
                          <a:rPr lang="en-US" altLang="zh-TW" sz="1400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+mj-ea"/>
                            <a:cs typeface="CMR10"/>
                          </a:rPr>
                          <m:t>𝜎</m:t>
                        </m:r>
                      </m:e>
                      <m:sub>
                        <m:r>
                          <a:rPr lang="en-US" altLang="zh-TW" sz="1400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+mj-ea"/>
                            <a:cs typeface="CMR1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TW" altLang="en-US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：</a:t>
                </a:r>
                <a:r>
                  <a:rPr lang="zh-TW" altLang="zh-TW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表示波動率</a:t>
                </a:r>
                <a:endParaRPr lang="en-US" altLang="zh-TW" sz="1400" kern="0" dirty="0">
                  <a:solidFill>
                    <a:srgbClr val="E7E6E6">
                      <a:lumMod val="50000"/>
                    </a:srgbClr>
                  </a:solidFill>
                  <a:latin typeface="+mj-ea"/>
                  <a:ea typeface="HYTieXianHei-35J"/>
                  <a:cs typeface="CMR1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kern="0">
                        <a:solidFill>
                          <a:srgbClr val="E7E6E6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+mj-ea"/>
                        <a:cs typeface="CMR10"/>
                      </a:rPr>
                      <m:t>d</m:t>
                    </m:r>
                    <m:sSubSup>
                      <m:sSubSupPr>
                        <m:ctrlPr>
                          <a:rPr lang="zh-TW" altLang="zh-TW" sz="1400" i="1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/>
                            <a:ea typeface="+mj-ea"/>
                            <a:cs typeface="CMR10"/>
                          </a:rPr>
                        </m:ctrlPr>
                      </m:sSubSupPr>
                      <m:e>
                        <m:r>
                          <a:rPr lang="en-US" altLang="zh-TW" sz="1400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+mj-ea"/>
                            <a:cs typeface="CMR10"/>
                          </a:rPr>
                          <m:t>𝐵</m:t>
                        </m:r>
                      </m:e>
                      <m:sub>
                        <m:r>
                          <a:rPr lang="en-US" altLang="zh-TW" sz="1400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+mj-ea"/>
                            <a:cs typeface="CMR10"/>
                          </a:rPr>
                          <m:t>𝑡</m:t>
                        </m:r>
                      </m:sub>
                      <m:sup>
                        <m:r>
                          <a:rPr lang="en-US" altLang="zh-TW" sz="1400" ker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+mj-ea"/>
                            <a:cs typeface="CMR1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zh-TW" altLang="en-US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：</a:t>
                </a:r>
                <a:r>
                  <a:rPr lang="zh-TW" altLang="zh-TW" sz="1400" kern="0" dirty="0">
                    <a:solidFill>
                      <a:srgbClr val="E7E6E6">
                        <a:lumMod val="50000"/>
                      </a:srgbClr>
                    </a:solidFill>
                    <a:latin typeface="+mj-ea"/>
                    <a:ea typeface="+mj-ea"/>
                    <a:cs typeface="CMR10"/>
                  </a:rPr>
                  <a:t>表示標準布朗運動</a:t>
                </a:r>
                <a:endParaRPr lang="en-US" altLang="zh-TW" sz="1400" kern="0" dirty="0">
                  <a:solidFill>
                    <a:srgbClr val="E7E6E6">
                      <a:lumMod val="50000"/>
                    </a:srgbClr>
                  </a:solidFill>
                  <a:latin typeface="+mj-ea"/>
                  <a:ea typeface="HYTieXianHei-35J"/>
                  <a:cs typeface="CMR1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81EECD4-A797-423F-9162-C0DF80350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45" y="4719004"/>
                <a:ext cx="2661889" cy="955070"/>
              </a:xfrm>
              <a:prstGeom prst="rect">
                <a:avLst/>
              </a:prstGeom>
              <a:blipFill>
                <a:blip r:embed="rId6"/>
                <a:stretch>
                  <a:fillRect t="-1911" b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38200" y="6019529"/>
                <a:ext cx="8741636" cy="40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YTieXianHei-35J" panose="00020600040101010101" pitchFamily="18" charset="-122"/>
                      </a:rPr>
                      <m:t>d</m:t>
                    </m:r>
                    <m:sSubSup>
                      <m:sSubSupPr>
                        <m:ctrlPr>
                          <a:rPr lang="zh-TW" altLang="zh-TW" sz="2000" b="1" i="1">
                            <a:solidFill>
                              <a:schemeClr val="tx1"/>
                            </a:solidFill>
                            <a:latin typeface="Cambria Math"/>
                            <a:ea typeface="HYTieXianHei-35J" panose="00020600040101010101" pitchFamily="18" charset="-122"/>
                          </a:rPr>
                        </m:ctrlPr>
                      </m:sSubSup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𝐵</m:t>
                        </m:r>
                      </m:e>
                      <m:sub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𝑡</m:t>
                        </m:r>
                      </m:sub>
                      <m:sup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zh-TW" altLang="zh-TW" sz="2000" b="1" dirty="0">
                    <a:solidFill>
                      <a:schemeClr val="tx1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YTieXianHei-35J" panose="00020600040101010101" pitchFamily="18" charset="-122"/>
                      </a:rPr>
                      <m:t>d</m:t>
                    </m:r>
                    <m:sSubSup>
                      <m:sSubSupPr>
                        <m:ctrlPr>
                          <a:rPr lang="zh-TW" altLang="zh-TW" sz="2000" b="1" i="1">
                            <a:solidFill>
                              <a:schemeClr val="tx1"/>
                            </a:solidFill>
                            <a:latin typeface="Cambria Math"/>
                            <a:ea typeface="HYTieXianHei-35J" panose="00020600040101010101" pitchFamily="18" charset="-122"/>
                          </a:rPr>
                        </m:ctrlPr>
                      </m:sSubSup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𝐵</m:t>
                        </m:r>
                      </m:e>
                      <m:sub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𝑡</m:t>
                        </m:r>
                      </m:sub>
                      <m:sup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TieXianHei-35J" panose="00020600040101010101" pitchFamily="18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zh-TW" sz="2000" b="1" dirty="0">
                    <a:solidFill>
                      <a:schemeClr val="tx1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之間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存在</a:t>
                </a:r>
                <a:r>
                  <a:rPr lang="zh-TW" altLang="zh-TW" sz="2000" b="1" dirty="0">
                    <a:solidFill>
                      <a:schemeClr val="tx1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相關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係數</a:t>
                </a:r>
                <a:r>
                  <a:rPr lang="zh-TW" altLang="zh-TW" sz="2000" b="1" dirty="0">
                    <a:solidFill>
                      <a:schemeClr val="tx1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YTieXianHei-35J" panose="00020600040101010101" pitchFamily="18" charset="-122"/>
                      </a:rPr>
                      <m:t>ρ</m:t>
                    </m:r>
                  </m:oMath>
                </a14:m>
                <a:r>
                  <a:rPr lang="zh-TW" altLang="zh-TW" sz="2000" b="1" dirty="0">
                    <a:solidFill>
                      <a:schemeClr val="tx1"/>
                    </a:solidFill>
                    <a:latin typeface="HYTieXianHei-35J" panose="00020600040101010101" pitchFamily="18" charset="-122"/>
                    <a:ea typeface="HYTieXianHei-35J" panose="00020600040101010101" pitchFamily="18" charset="-122"/>
                  </a:rPr>
                  <a:t>，以控制短期利率和房地產價格的共同變動。</a:t>
                </a:r>
                <a:endParaRPr lang="zh-TW" altLang="en-US" sz="2000" b="1" dirty="0">
                  <a:solidFill>
                    <a:schemeClr val="tx1"/>
                  </a:solidFill>
                  <a:latin typeface="HYTieXianHei-35J" panose="00020600040101010101" pitchFamily="18" charset="-122"/>
                  <a:ea typeface="HYTieXianHei-35J" panose="00020600040101010101" pitchFamily="18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19529"/>
                <a:ext cx="8741636" cy="402161"/>
              </a:xfrm>
              <a:prstGeom prst="rect">
                <a:avLst/>
              </a:prstGeom>
              <a:blipFill>
                <a:blip r:embed="rId7"/>
                <a:stretch>
                  <a:fillRect t="-10606" r="-3629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86678" y="1773382"/>
            <a:ext cx="4822520" cy="4888266"/>
          </a:xfrm>
        </p:spPr>
        <p:txBody>
          <a:bodyPr>
            <a:noAutofit/>
          </a:bodyPr>
          <a:lstStyle/>
          <a:p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正交化</a:t>
            </a:r>
            <a:endParaRPr lang="en-US" altLang="zh-TW" sz="20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因房價及利率存在相關性，為了降低計算複雜度，本篇論文</a:t>
            </a:r>
            <a:r>
              <a:rPr lang="zh-TW" altLang="zh-TW" sz="2000" kern="0" dirty="0" smtClean="0">
                <a:latin typeface="HYTieXianHei-35J" panose="00020600040101010101" pitchFamily="18" charset="-122"/>
                <a:ea typeface="HYTieXianHei-35J" panose="00020600040101010101" pitchFamily="18" charset="-122"/>
              </a:rPr>
              <a:t>先將房價利率正交化建構樹再計算。</a:t>
            </a:r>
          </a:p>
          <a:p>
            <a:pPr marL="0" indent="0">
              <a:buNone/>
            </a:pPr>
            <a:endParaRPr lang="en-US" altLang="zh-TW" sz="2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Y-t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平面上建構</a:t>
            </a:r>
            <a:r>
              <a:rPr lang="zh-TW" altLang="en-US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利率樹</a:t>
            </a:r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以此作為基礎在每個短利節點往上延伸出相應短利之</a:t>
            </a:r>
            <a:r>
              <a:rPr lang="zh-TW" altLang="en-US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房價樹</a:t>
            </a:r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5A0F811-8064-48A5-9E58-657584990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5961" y="534790"/>
            <a:ext cx="6248478" cy="56421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134" y="3221016"/>
            <a:ext cx="1977608" cy="64009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8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夫妻身體狀況樹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有自理能力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自理能力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(I)</a:t>
            </a:r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、死亡</a:t>
            </a:r>
            <a:r>
              <a:rPr lang="en-US" altLang="zh-TW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夫妻共保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一個字母代表夫、第二個字母代表妻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eg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AI</a:t>
            </a:r>
            <a:r>
              <a:rPr lang="zh-TW" altLang="en-US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代表夫有自理能力且妻無自理能力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夫妻身體健康狀況可能為：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AA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IA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II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</a:t>
            </a: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DD</a:t>
            </a: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在其中一方仍有自理能力時，合約就會繼續，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即在</a:t>
            </a:r>
            <a:r>
              <a:rPr lang="en-US" altLang="zh-TW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</a:t>
            </a:r>
            <a:r>
              <a:rPr lang="zh-TW" altLang="en-US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IA</a:t>
            </a:r>
            <a:r>
              <a:rPr lang="zh-TW" altLang="en-US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</a:t>
            </a:r>
            <a:r>
              <a:rPr lang="zh-TW" altLang="en-US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情況，合約不會終止。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以合約不終止的情況下討論夫妻身體狀況演變如右圖</a:t>
            </a:r>
            <a:endParaRPr lang="en-US" altLang="zh-TW" sz="2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21" y="365125"/>
            <a:ext cx="3243353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0547" y="2340211"/>
            <a:ext cx="4911777" cy="34699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77" y="600658"/>
            <a:ext cx="3416496" cy="58773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83873" y="1315630"/>
            <a:ext cx="670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在相同期數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狀況點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依據路徑去決定貸款金額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609F-6CDE-4163-9BE8-6FA6F9E2AC1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18971</TotalTime>
  <Words>2269</Words>
  <Application>Microsoft Office PowerPoint</Application>
  <PresentationFormat>自訂</PresentationFormat>
  <Paragraphs>262</Paragraphs>
  <Slides>21</Slides>
  <Notes>0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考慮夫妻共保之RM+LTC</vt:lpstr>
      <vt:lpstr>PowerPoint 簡報</vt:lpstr>
      <vt:lpstr>合約設定</vt:lpstr>
      <vt:lpstr>變數定義</vt:lpstr>
      <vt:lpstr>模型建構</vt:lpstr>
      <vt:lpstr>房價利率樹</vt:lpstr>
      <vt:lpstr>PowerPoint 簡報</vt:lpstr>
      <vt:lpstr>夫妻身體狀況樹</vt:lpstr>
      <vt:lpstr>PowerPoint 簡報</vt:lpstr>
      <vt:lpstr>COUPLA</vt:lpstr>
      <vt:lpstr>PowerPoint 簡報</vt:lpstr>
      <vt:lpstr>轉換機率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履約策略</vt:lpstr>
      <vt:lpstr>Insurance Premium / Lendor Loss  / Net Equity </vt:lpstr>
      <vt:lpstr>公平定價公式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劉佩佳</dc:creator>
  <cp:lastModifiedBy>Windows 使用者</cp:lastModifiedBy>
  <cp:revision>51</cp:revision>
  <dcterms:created xsi:type="dcterms:W3CDTF">2022-05-15T10:19:00Z</dcterms:created>
  <dcterms:modified xsi:type="dcterms:W3CDTF">2022-07-26T12:13:21Z</dcterms:modified>
</cp:coreProperties>
</file>