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7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72" r:id="rId12"/>
    <p:sldId id="264" r:id="rId13"/>
    <p:sldId id="270" r:id="rId14"/>
    <p:sldId id="271" r:id="rId15"/>
    <p:sldId id="265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6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C9992-6017-4AEB-970B-B70BBC851B0F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28DD5-C9A2-40D9-ACEB-4C2B8BC0FEC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4360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5C94-46D7-44F3-973B-7893CA4E0BB6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078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0DAC-5828-4A09-8085-EC440EF5811B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617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10E35-E6CD-43D1-948C-B32EF632C516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8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47DA3-3CC3-4992-ACE2-E5CCE0D0C7FD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025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34C10-C08C-4B3D-B328-4A457582ABFC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875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610C-3814-44ED-85BF-31CD7C0972DB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53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8ABBF-926F-4C89-8882-FF728F52886A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39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318B-6A71-4048-8B41-2CBDEF4886F9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675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F8A1B-E374-4841-B312-AA11F3FCFE66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51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D0F1-4BD8-418E-AC39-80879940E2BA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08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D620E-3572-4967-931B-BCE7725D3FA9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129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D5612-8FF1-4EF1-9BB6-465F7AA624C8}" type="datetime1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9F73B-FFDD-4091-90BB-0A484A6A8F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8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4800" dirty="0" smtClean="0"/>
              <a:t>5.4 Fundamental </a:t>
            </a:r>
            <a:r>
              <a:rPr lang="en-US" altLang="zh-TW" sz="4800" dirty="0" err="1" smtClean="0"/>
              <a:t>Thoeorems</a:t>
            </a:r>
            <a:r>
              <a:rPr lang="en-US" altLang="zh-TW" sz="4800" dirty="0" smtClean="0"/>
              <a:t> of Asset Pricing(~5.4.2)</a:t>
            </a:r>
            <a:endParaRPr lang="zh-TW" altLang="en-US" sz="4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報告人   劉佩佳</a:t>
            </a:r>
            <a:endParaRPr lang="zh-TW" altLang="en-US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293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764704"/>
                <a:ext cx="8496944" cy="6093296"/>
              </a:xfrm>
            </p:spPr>
            <p:txBody>
              <a:bodyPr>
                <a:noAutofit/>
              </a:bodyPr>
              <a:lstStyle/>
              <a:p>
                <a:r>
                  <a:rPr lang="en-US" altLang="zh-TW" sz="2800" dirty="0" smtClean="0"/>
                  <a:t>According to L</a:t>
                </a:r>
                <a14:m>
                  <m:oMath xmlns:m="http://schemas.openxmlformats.org/officeDocument/2006/math">
                    <m:acc>
                      <m:accPr>
                        <m:chr m:val="́"/>
                        <m:ctrlPr>
                          <a:rPr lang="en-US" altLang="zh-TW" sz="2800" i="1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2800">
                            <a:latin typeface="Cambria Math"/>
                          </a:rPr>
                          <m:t>e</m:t>
                        </m:r>
                      </m:e>
                    </m:acc>
                  </m:oMath>
                </a14:m>
                <a:r>
                  <a:rPr lang="en-US" altLang="zh-TW" sz="2800" dirty="0" err="1"/>
                  <a:t>vy’s</a:t>
                </a:r>
                <a:r>
                  <a:rPr lang="en-US" altLang="zh-TW" sz="2800" dirty="0"/>
                  <a:t> </a:t>
                </a:r>
                <a:r>
                  <a:rPr lang="en-US" altLang="zh-TW" sz="2800" dirty="0" err="1"/>
                  <a:t>Thm</a:t>
                </a:r>
                <a:r>
                  <a:rPr lang="en-US" altLang="zh-TW" sz="2800" dirty="0"/>
                  <a:t>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8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8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8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is a Brownian motion .rewrite(5.4.6</a:t>
                </a:r>
                <a:r>
                  <a:rPr lang="en-US" altLang="zh-TW" sz="2800" dirty="0" smtClean="0"/>
                  <a:t>)</a:t>
                </a:r>
              </a:p>
              <a:p>
                <a:pPr marL="0" indent="0">
                  <a:buNone/>
                </a:pPr>
                <a:r>
                  <a:rPr lang="en-US" altLang="zh-TW" sz="2800" dirty="0" smtClean="0">
                    <a:solidFill>
                      <a:schemeClr val="bg1">
                        <a:lumMod val="65000"/>
                      </a:schemeClr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𝑑𝑆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altLang="zh-TW" sz="28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800" i="1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𝑑𝑡</m:t>
                        </m:r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altLang="zh-TW" sz="28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8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nary>
                      <m:naryPr>
                        <m:chr m:val="∑"/>
                        <m:ctrlPr>
                          <a:rPr lang="en-US" altLang="zh-TW" sz="28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altLang="zh-TW" sz="2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2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𝑑</m:t>
                        </m:r>
                      </m:sup>
                      <m:e>
                        <m:sSub>
                          <m:sSubPr>
                            <m:ctrlP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8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8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𝑡</m:t>
                            </m:r>
                          </m:e>
                        </m:d>
                      </m:e>
                    </m:nary>
                    <m:r>
                      <a:rPr lang="en-US" altLang="zh-TW" sz="2800" i="1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,   </m:t>
                    </m:r>
                  </m:oMath>
                </a14:m>
                <a:endParaRPr lang="en-US" altLang="zh-TW" sz="2800" i="1" dirty="0" smtClean="0">
                  <a:solidFill>
                    <a:schemeClr val="bg1">
                      <a:lumMod val="65000"/>
                    </a:schemeClr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/>
                        </a:rPr>
                        <m:t>𝑖</m:t>
                      </m:r>
                      <m:r>
                        <a:rPr lang="en-US" altLang="zh-TW" sz="2800" i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/>
                        </a:rPr>
                        <m:t>=1,…,</m:t>
                      </m:r>
                      <m:r>
                        <a:rPr lang="en-US" altLang="zh-TW" sz="280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altLang="zh-TW" sz="2800" dirty="0" smtClean="0">
                  <a:solidFill>
                    <a:schemeClr val="bg1">
                      <a:lumMod val="6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en-US" altLang="zh-TW" sz="2800" dirty="0" smtClean="0">
                    <a:solidFill>
                      <a:schemeClr val="bg1">
                        <a:lumMod val="65000"/>
                      </a:schemeClr>
                    </a:solidFill>
                  </a:rPr>
                  <a:t>Since </a:t>
                </a:r>
                <a14:m>
                  <m:oMath xmlns:m="http://schemas.openxmlformats.org/officeDocument/2006/math">
                    <m:r>
                      <a:rPr lang="en-US" altLang="zh-TW" sz="28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800" b="0" i="1" smtClean="0">
                        <a:solidFill>
                          <a:schemeClr val="bg1">
                            <a:lumMod val="65000"/>
                          </a:schemeClr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𝑗</m:t>
                        </m:r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𝑑</m:t>
                        </m:r>
                      </m:sup>
                      <m:e>
                        <m:f>
                          <m:fPr>
                            <m:ctrlPr>
                              <a:rPr lang="en-US" altLang="zh-TW" sz="28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𝑖𝑗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800" b="0" i="1" smtClean="0">
                                    <a:solidFill>
                                      <a:schemeClr val="bg1">
                                        <a:lumMod val="65000"/>
                                      </a:schemeClr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den>
                        </m:f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en-US" altLang="zh-TW" sz="28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28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𝑊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solidFill>
                                  <a:schemeClr val="bg1">
                                    <a:lumMod val="65000"/>
                                  </a:schemeClr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𝑡</m:t>
                        </m:r>
                        <m:r>
                          <a:rPr lang="en-US" altLang="zh-TW" sz="2800" b="0" i="1" smtClean="0">
                            <a:solidFill>
                              <a:schemeClr val="bg1">
                                <a:lumMod val="6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TW" sz="2800" dirty="0" smtClean="0">
                    <a:solidFill>
                      <a:schemeClr val="bg1">
                        <a:lumMod val="65000"/>
                      </a:schemeClr>
                    </a:solidFill>
                  </a:rPr>
                  <a:t>)</a:t>
                </a:r>
                <a:endParaRPr lang="en-US" altLang="zh-TW" sz="2800" dirty="0"/>
              </a:p>
              <a:p>
                <a:endParaRPr lang="en-US" altLang="zh-TW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TW" sz="2800" i="1">
                          <a:latin typeface="Cambria Math"/>
                        </a:rPr>
                        <m:t>(</m:t>
                      </m:r>
                      <m:r>
                        <a:rPr lang="en-US" altLang="zh-TW" sz="2800" i="1">
                          <a:latin typeface="Cambria Math"/>
                        </a:rPr>
                        <m:t>𝑡</m:t>
                      </m:r>
                      <m:r>
                        <a:rPr lang="en-US" altLang="zh-TW" sz="2800" i="1"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sz="2800" i="1"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altLang="zh-TW" sz="2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TW" sz="2800" i="1">
                          <a:latin typeface="Cambria Math"/>
                        </a:rPr>
                        <m:t>(</m:t>
                      </m:r>
                      <m:r>
                        <a:rPr lang="en-US" altLang="zh-TW" sz="2800" i="1">
                          <a:latin typeface="Cambria Math"/>
                        </a:rPr>
                        <m:t>𝑡</m:t>
                      </m:r>
                      <m:r>
                        <a:rPr lang="en-US" altLang="zh-TW" sz="2800" i="1"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TW" sz="2800" i="1">
                          <a:latin typeface="Cambria Math"/>
                        </a:rPr>
                        <m:t>(</m:t>
                      </m:r>
                      <m:r>
                        <a:rPr lang="en-US" altLang="zh-TW" sz="2800" i="1">
                          <a:latin typeface="Cambria Math"/>
                        </a:rPr>
                        <m:t>𝑡</m:t>
                      </m:r>
                      <m:r>
                        <a:rPr lang="en-US" altLang="zh-TW" sz="2800" i="1">
                          <a:latin typeface="Cambria Math"/>
                        </a:rPr>
                        <m:t>)+</m:t>
                      </m:r>
                      <m:sSub>
                        <m:sSubPr>
                          <m:ctrlPr>
                            <a:rPr lang="en-US" altLang="zh-TW" sz="280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altLang="zh-TW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𝑑𝐵</m:t>
                          </m:r>
                        </m:e>
                        <m:sub>
                          <m:r>
                            <a:rPr lang="en-US" altLang="zh-TW" sz="2800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(</m:t>
                      </m:r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𝑡</m:t>
                      </m:r>
                      <m:r>
                        <a:rPr lang="en-US" altLang="zh-TW" sz="2800" i="1">
                          <a:solidFill>
                            <a:schemeClr val="tx2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TW" sz="280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endParaRPr lang="en-US" altLang="zh-TW" sz="2800" dirty="0">
                  <a:solidFill>
                    <a:schemeClr val="tx2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8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sz="2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2800" i="1">
                        <a:latin typeface="Cambria Math"/>
                      </a:rPr>
                      <m:t>(</m:t>
                    </m:r>
                    <m:r>
                      <a:rPr lang="en-US" altLang="zh-TW" sz="2800" i="1">
                        <a:latin typeface="Cambria Math"/>
                      </a:rPr>
                      <m:t>𝑡</m:t>
                    </m:r>
                    <m:r>
                      <a:rPr lang="en-US" altLang="zh-TW" sz="2800" i="1">
                        <a:latin typeface="Cambria Math"/>
                      </a:rPr>
                      <m:t>)</m:t>
                    </m:r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is the volatility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zh-TW" sz="2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2800" i="1">
                        <a:latin typeface="Cambria Math"/>
                      </a:rPr>
                      <m:t>(</m:t>
                    </m:r>
                    <m:r>
                      <a:rPr lang="en-US" altLang="zh-TW" sz="2800" i="1">
                        <a:latin typeface="Cambria Math"/>
                      </a:rPr>
                      <m:t>𝑡</m:t>
                    </m:r>
                    <m:r>
                      <a:rPr lang="en-US" altLang="zh-TW" sz="2800">
                        <a:latin typeface="Cambria Math"/>
                      </a:rPr>
                      <m:t>)</m:t>
                    </m:r>
                  </m:oMath>
                </a14:m>
                <a:endParaRPr lang="en-US" altLang="zh-TW" sz="28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764704"/>
                <a:ext cx="8496944" cy="6093296"/>
              </a:xfrm>
              <a:blipFill rotWithShape="1">
                <a:blip r:embed="rId2"/>
                <a:stretch>
                  <a:fillRect l="-1506" t="-9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740352" y="4077072"/>
            <a:ext cx="918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(5.4.8)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108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0" y="692696"/>
                <a:ext cx="8686800" cy="5976664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900" dirty="0" smtClean="0"/>
                  <a:t>For </a:t>
                </a:r>
                <a14:m>
                  <m:oMath xmlns:m="http://schemas.openxmlformats.org/officeDocument/2006/math">
                    <m:r>
                      <a:rPr lang="en-US" altLang="zh-TW" sz="2900" i="1">
                        <a:latin typeface="Cambria Math"/>
                      </a:rPr>
                      <m:t>𝑖</m:t>
                    </m:r>
                    <m:r>
                      <a:rPr lang="en-US" altLang="zh-TW" sz="2900" i="1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altLang="zh-TW" sz="2900" i="1">
                        <a:latin typeface="Cambria Math"/>
                        <a:ea typeface="Cambria Math"/>
                      </a:rPr>
                      <m:t>𝑘</m:t>
                    </m:r>
                  </m:oMath>
                </a14:m>
                <a:r>
                  <a:rPr lang="en-US" altLang="zh-TW" sz="2900" dirty="0"/>
                  <a:t>, the Brownian motions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9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9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2900" i="1">
                        <a:latin typeface="Cambria Math"/>
                      </a:rPr>
                      <m:t>(</m:t>
                    </m:r>
                    <m:r>
                      <a:rPr lang="en-US" altLang="zh-TW" sz="2900" i="1">
                        <a:latin typeface="Cambria Math"/>
                      </a:rPr>
                      <m:t>𝑡</m:t>
                    </m:r>
                    <m:r>
                      <a:rPr lang="en-US" altLang="zh-TW" sz="2900" i="1">
                        <a:latin typeface="Cambria Math"/>
                      </a:rPr>
                      <m:t>)</m:t>
                    </m:r>
                  </m:oMath>
                </a14:m>
                <a:r>
                  <a:rPr lang="zh-TW" altLang="en-US" sz="2900" dirty="0"/>
                  <a:t> </a:t>
                </a:r>
                <a:r>
                  <a:rPr lang="en-US" altLang="zh-TW" sz="2900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9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900" i="1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sz="29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9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sz="2900" dirty="0"/>
                  <a:t> </a:t>
                </a:r>
                <a:r>
                  <a:rPr lang="en-US" altLang="zh-TW" sz="2900" dirty="0"/>
                  <a:t>are not independent.</a:t>
                </a:r>
              </a:p>
              <a:p>
                <a:r>
                  <a:rPr lang="en-US" altLang="zh-TW" sz="2900" dirty="0" smtClean="0"/>
                  <a:t>Note that</a:t>
                </a:r>
              </a:p>
              <a:p>
                <a:pPr marL="0" indent="0" algn="ctr">
                  <a:buNone/>
                </a:pPr>
                <a:r>
                  <a:rPr lang="en-US" altLang="zh-TW" sz="2900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900" i="1">
                            <a:latin typeface="Cambria Math"/>
                          </a:rPr>
                          <m:t>𝑑𝐵</m:t>
                        </m:r>
                      </m:e>
                      <m:sub>
                        <m:r>
                          <a:rPr lang="en-US" altLang="zh-TW" sz="29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2900" i="1">
                        <a:latin typeface="Cambria Math"/>
                      </a:rPr>
                      <m:t>(</m:t>
                    </m:r>
                    <m:r>
                      <a:rPr lang="en-US" altLang="zh-TW" sz="2900" i="1">
                        <a:latin typeface="Cambria Math"/>
                      </a:rPr>
                      <m:t>𝑡</m:t>
                    </m:r>
                    <m:r>
                      <a:rPr lang="en-US" altLang="zh-TW" sz="2900" i="1">
                        <a:latin typeface="Cambria Math"/>
                      </a:rPr>
                      <m:t>)</m:t>
                    </m:r>
                    <m:sSub>
                      <m:sSubPr>
                        <m:ctrlPr>
                          <a:rPr lang="en-US" altLang="zh-TW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900" i="1">
                            <a:latin typeface="Cambria Math"/>
                          </a:rPr>
                          <m:t>𝑑𝐵</m:t>
                        </m:r>
                      </m:e>
                      <m:sub>
                        <m:r>
                          <a:rPr lang="en-US" altLang="zh-TW" sz="290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TW" sz="2900" i="1">
                        <a:latin typeface="Cambria Math"/>
                      </a:rPr>
                      <m:t>(</m:t>
                    </m:r>
                    <m:r>
                      <a:rPr lang="en-US" altLang="zh-TW" sz="2900" i="1">
                        <a:latin typeface="Cambria Math"/>
                      </a:rPr>
                      <m:t>𝑡</m:t>
                    </m:r>
                    <m:r>
                      <a:rPr lang="en-US" altLang="zh-TW" sz="2900" i="1">
                        <a:latin typeface="Cambria Math"/>
                      </a:rPr>
                      <m:t>)=</m:t>
                    </m:r>
                    <m:nary>
                      <m:naryPr>
                        <m:chr m:val="∑"/>
                        <m:ctrlPr>
                          <a:rPr lang="en-US" altLang="zh-TW" sz="29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900" i="1">
                            <a:latin typeface="Cambria Math"/>
                          </a:rPr>
                          <m:t>𝑗</m:t>
                        </m:r>
                        <m:r>
                          <a:rPr lang="en-US" altLang="zh-TW" sz="29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2900" i="1">
                            <a:latin typeface="Cambria Math"/>
                          </a:rPr>
                          <m:t>𝑑</m:t>
                        </m:r>
                      </m:sup>
                      <m:e>
                        <m:f>
                          <m:fPr>
                            <m:ctrlPr>
                              <a:rPr lang="en-US" altLang="zh-TW" sz="2900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9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𝑖𝑗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9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𝑘𝑗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9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sSub>
                              <m:sSub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zh-TW" altLang="en-US" sz="2900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</m:den>
                        </m:f>
                      </m:e>
                    </m:nary>
                    <m:r>
                      <a:rPr lang="en-US" altLang="zh-TW" sz="2900" i="1">
                        <a:latin typeface="Cambria Math"/>
                      </a:rPr>
                      <m:t>𝑑𝑡</m:t>
                    </m:r>
                    <m:r>
                      <a:rPr lang="en-US" altLang="zh-TW" sz="29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TW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900" i="1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sz="2900" i="1">
                            <a:latin typeface="Cambria Math"/>
                          </a:rPr>
                          <m:t>𝑖𝑘</m:t>
                        </m:r>
                      </m:sub>
                    </m:sSub>
                    <m:d>
                      <m:dPr>
                        <m:ctrlPr>
                          <a:rPr lang="en-US" altLang="zh-TW" sz="29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9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900" i="1">
                        <a:latin typeface="Cambria Math"/>
                      </a:rPr>
                      <m:t>𝑑𝑡</m:t>
                    </m:r>
                    <m:r>
                      <a:rPr lang="en-US" altLang="zh-TW" sz="2900" i="1">
                        <a:latin typeface="Cambria Math"/>
                      </a:rPr>
                      <m:t>,</m:t>
                    </m:r>
                  </m:oMath>
                </a14:m>
                <a:endParaRPr lang="en-US" altLang="zh-TW" sz="2900" dirty="0"/>
              </a:p>
              <a:p>
                <a:pPr marL="0" indent="0" algn="ctr">
                  <a:buNone/>
                </a:pPr>
                <a:r>
                  <a:rPr lang="en-US" altLang="zh-TW" sz="2900" dirty="0"/>
                  <a:t>        Where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900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900" i="1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sz="2900" i="1">
                            <a:latin typeface="Cambria Math"/>
                          </a:rPr>
                          <m:t>𝑖𝑘</m:t>
                        </m:r>
                      </m:sub>
                    </m:sSub>
                    <m:r>
                      <a:rPr lang="en-US" altLang="zh-TW" sz="2900" i="1">
                        <a:latin typeface="Cambria Math"/>
                      </a:rPr>
                      <m:t>(</m:t>
                    </m:r>
                    <m:r>
                      <a:rPr lang="en-US" altLang="zh-TW" sz="2900" i="1">
                        <a:latin typeface="Cambria Math"/>
                      </a:rPr>
                      <m:t>𝑡</m:t>
                    </m:r>
                    <m:r>
                      <a:rPr lang="en-US" altLang="zh-TW" sz="2900" i="1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en-US" altLang="zh-TW" sz="29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TW" sz="2900" i="1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altLang="zh-TW" sz="29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sz="2900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9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altLang="zh-TW" sz="2900" i="1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US" altLang="zh-TW" sz="2900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900" i="1">
                                    <a:latin typeface="Cambria Math"/>
                                  </a:rPr>
                                  <m:t>𝑡</m:t>
                                </m:r>
                              </m:e>
                            </m:d>
                            <m:r>
                              <a:rPr lang="zh-TW" altLang="en-US" sz="2900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9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sz="2900" i="1">
                            <a:latin typeface="Cambria Math"/>
                          </a:rPr>
                          <m:t>(</m:t>
                        </m:r>
                        <m:r>
                          <a:rPr lang="en-US" altLang="zh-TW" sz="2900" i="1">
                            <a:latin typeface="Cambria Math"/>
                          </a:rPr>
                          <m:t>𝑡</m:t>
                        </m:r>
                        <m:r>
                          <a:rPr lang="en-US" altLang="zh-TW" sz="2900" i="1">
                            <a:latin typeface="Cambria Math"/>
                          </a:rPr>
                          <m:t>)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altLang="zh-TW" sz="29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900" i="1">
                            <a:latin typeface="Cambria Math"/>
                          </a:rPr>
                          <m:t>𝑗</m:t>
                        </m:r>
                        <m:r>
                          <a:rPr lang="en-US" altLang="zh-TW" sz="290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altLang="zh-TW" sz="2900" i="1">
                            <a:latin typeface="Cambria Math"/>
                          </a:rPr>
                          <m:t>𝑑</m:t>
                        </m:r>
                      </m:sup>
                      <m:e>
                        <m:sSub>
                          <m:sSubPr>
                            <m:ctrlPr>
                              <a:rPr lang="en-US" altLang="zh-TW" sz="29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sz="2900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900" i="1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r>
                          <a:rPr lang="en-US" altLang="zh-TW" sz="2900" i="1">
                            <a:latin typeface="Cambria Math"/>
                          </a:rPr>
                          <m:t>(</m:t>
                        </m:r>
                        <m:r>
                          <a:rPr lang="en-US" altLang="zh-TW" sz="2900" i="1">
                            <a:latin typeface="Cambria Math"/>
                          </a:rPr>
                          <m:t>𝑡</m:t>
                        </m:r>
                        <m:r>
                          <a:rPr lang="en-US" altLang="zh-TW" sz="2900" i="1">
                            <a:latin typeface="Cambria Math"/>
                          </a:rPr>
                          <m:t>)</m:t>
                        </m:r>
                        <m:sSub>
                          <m:sSubPr>
                            <m:ctrlPr>
                              <a:rPr lang="en-US" altLang="zh-TW" sz="29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sz="2900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900" i="1">
                                <a:latin typeface="Cambria Math"/>
                              </a:rPr>
                              <m:t>𝑘𝑗</m:t>
                            </m:r>
                          </m:sub>
                        </m:sSub>
                        <m:r>
                          <a:rPr lang="en-US" altLang="zh-TW" sz="2900" i="1">
                            <a:latin typeface="Cambria Math"/>
                          </a:rPr>
                          <m:t>(</m:t>
                        </m:r>
                        <m:r>
                          <a:rPr lang="en-US" altLang="zh-TW" sz="2900" i="1">
                            <a:latin typeface="Cambria Math"/>
                          </a:rPr>
                          <m:t>𝑡</m:t>
                        </m:r>
                        <m:r>
                          <a:rPr lang="en-US" altLang="zh-TW" sz="2900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altLang="zh-TW" sz="2900" dirty="0"/>
              </a:p>
              <a:p>
                <a:r>
                  <a:rPr lang="en-US" altLang="zh-TW" sz="2900" dirty="0" smtClean="0"/>
                  <a:t>It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zh-TW" sz="29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900" i="1">
                            <a:latin typeface="Cambria Math"/>
                          </a:rPr>
                          <m:t>𝑜</m:t>
                        </m:r>
                      </m:e>
                    </m:acc>
                  </m:oMath>
                </a14:m>
                <a:r>
                  <a:rPr lang="en-US" altLang="zh-TW" sz="2900" dirty="0"/>
                  <a:t>’s</a:t>
                </a:r>
                <a:r>
                  <a:rPr lang="zh-TW" altLang="en-US" sz="2900" dirty="0"/>
                  <a:t> </a:t>
                </a:r>
                <a:r>
                  <a:rPr lang="en-US" altLang="zh-TW" sz="2900" dirty="0"/>
                  <a:t>product rule </a:t>
                </a:r>
                <a:r>
                  <a:rPr lang="en-US" altLang="zh-TW" sz="2900" dirty="0" smtClean="0"/>
                  <a:t>implies</a:t>
                </a:r>
                <a:endParaRPr lang="en-US" altLang="zh-TW" sz="2900" dirty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200" i="1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22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TW" sz="22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sz="2200" i="1">
                              <a:latin typeface="Cambria Math"/>
                            </a:rPr>
                            <m:t>(</m:t>
                          </m:r>
                          <m:r>
                            <a:rPr lang="en-US" altLang="zh-TW" sz="2200" i="1">
                              <a:latin typeface="Cambria Math"/>
                            </a:rPr>
                            <m:t>𝑡</m:t>
                          </m:r>
                          <m:r>
                            <a:rPr lang="en-US" altLang="zh-TW" sz="2200" i="1">
                              <a:latin typeface="Cambria Math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altLang="zh-TW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22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TW" sz="22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zh-TW" sz="2200" i="1">
                              <a:latin typeface="Cambria Math"/>
                            </a:rPr>
                            <m:t>(</m:t>
                          </m:r>
                          <m:r>
                            <a:rPr lang="en-US" altLang="zh-TW" sz="2200" i="1">
                              <a:latin typeface="Cambria Math"/>
                            </a:rPr>
                            <m:t>𝑡</m:t>
                          </m:r>
                          <m:r>
                            <a:rPr lang="en-US" altLang="zh-TW" sz="2200" i="1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altLang="zh-TW" sz="22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altLang="zh-TW" sz="22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zh-TW" sz="2200" i="1">
                          <a:latin typeface="Cambria Math"/>
                        </a:rPr>
                        <m:t>(</m:t>
                      </m:r>
                      <m:r>
                        <a:rPr lang="en-US" altLang="zh-TW" sz="2200" i="1">
                          <a:latin typeface="Cambria Math"/>
                        </a:rPr>
                        <m:t>𝑡</m:t>
                      </m:r>
                      <m:r>
                        <a:rPr lang="en-US" altLang="zh-TW" sz="2200" i="1">
                          <a:latin typeface="Cambria Math"/>
                        </a:rPr>
                        <m:t>)</m:t>
                      </m:r>
                      <m:sSub>
                        <m:sSub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𝑑𝐵</m:t>
                          </m:r>
                        </m:e>
                        <m:sub>
                          <m:r>
                            <a:rPr lang="en-US" altLang="zh-TW" sz="220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altLang="zh-TW" sz="2200" i="1">
                          <a:latin typeface="Cambria Math"/>
                        </a:rPr>
                        <m:t>(</m:t>
                      </m:r>
                      <m:r>
                        <a:rPr lang="en-US" altLang="zh-TW" sz="2200" i="1">
                          <a:latin typeface="Cambria Math"/>
                        </a:rPr>
                        <m:t>𝑡</m:t>
                      </m:r>
                      <m:r>
                        <a:rPr lang="en-US" altLang="zh-TW" sz="2200" i="1">
                          <a:latin typeface="Cambria Math"/>
                        </a:rPr>
                        <m:t>)+</m:t>
                      </m:r>
                      <m:sSub>
                        <m:sSub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altLang="zh-TW" sz="2200" i="1">
                              <a:latin typeface="Cambria Math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𝑑𝐵</m:t>
                          </m:r>
                        </m:e>
                        <m:sub>
                          <m:r>
                            <a:rPr lang="en-US" altLang="zh-TW" sz="22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22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𝑑𝐵</m:t>
                          </m:r>
                        </m:e>
                        <m:sub>
                          <m:r>
                            <a:rPr lang="en-US" altLang="zh-TW" sz="22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200" i="1">
                              <a:latin typeface="Cambria Math"/>
                            </a:rPr>
                            <m:t>𝑑𝐵</m:t>
                          </m:r>
                        </m:e>
                        <m:sub>
                          <m:r>
                            <a:rPr lang="en-US" altLang="zh-TW" sz="220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altLang="zh-TW" sz="2200" i="1">
                          <a:latin typeface="Cambria Math"/>
                        </a:rPr>
                        <m:t>(</m:t>
                      </m:r>
                      <m:r>
                        <a:rPr lang="en-US" altLang="zh-TW" sz="2200" i="1">
                          <a:latin typeface="Cambria Math"/>
                        </a:rPr>
                        <m:t>𝑡</m:t>
                      </m:r>
                      <m:r>
                        <a:rPr lang="en-US" altLang="zh-TW" sz="22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zh-TW" sz="2200" dirty="0"/>
              </a:p>
              <a:p>
                <a:pPr>
                  <a:lnSpc>
                    <a:spcPct val="150000"/>
                  </a:lnSpc>
                </a:pPr>
                <a:r>
                  <a:rPr lang="en-US" altLang="zh-TW" sz="2900" dirty="0"/>
                  <a:t>Integrate,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0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TW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0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000" i="1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000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000" i="1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altLang="zh-TW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altLang="zh-TW" sz="2000" i="1">
                            <a:latin typeface="Cambria Math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US" altLang="zh-TW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2000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2000" i="1">
                            <a:latin typeface="Cambria Math"/>
                          </a:rPr>
                          <m:t>(</m:t>
                        </m:r>
                        <m:r>
                          <a:rPr lang="en-US" altLang="zh-TW" sz="2000" i="1">
                            <a:latin typeface="Cambria Math"/>
                          </a:rPr>
                          <m:t>𝑢</m:t>
                        </m:r>
                        <m:r>
                          <a:rPr lang="en-US" altLang="zh-TW" sz="2000" i="1">
                            <a:latin typeface="Cambria Math"/>
                          </a:rPr>
                          <m:t>)</m:t>
                        </m:r>
                        <m:sSub>
                          <m:sSubPr>
                            <m:ctrlPr>
                              <a:rPr lang="en-US" altLang="zh-TW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2000" i="1">
                                <a:latin typeface="Cambria Math"/>
                              </a:rPr>
                              <m:t>𝑑𝐵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sz="2000" i="1">
                            <a:latin typeface="Cambria Math"/>
                          </a:rPr>
                          <m:t>(</m:t>
                        </m:r>
                        <m:r>
                          <a:rPr lang="en-US" altLang="zh-TW" sz="2000" i="1">
                            <a:latin typeface="Cambria Math"/>
                          </a:rPr>
                          <m:t>𝑢</m:t>
                        </m:r>
                        <m:r>
                          <a:rPr lang="en-US" altLang="zh-TW" sz="2000" i="1">
                            <a:latin typeface="Cambria Math"/>
                          </a:rPr>
                          <m:t>)+</m:t>
                        </m:r>
                      </m:e>
                    </m:nary>
                    <m:nary>
                      <m:naryPr>
                        <m:ctrlPr>
                          <a:rPr lang="en-US" altLang="zh-TW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altLang="zh-TW" sz="2000" i="1">
                            <a:latin typeface="Cambria Math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US" altLang="zh-TW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2000" i="1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sz="2000" i="1">
                            <a:latin typeface="Cambria Math"/>
                          </a:rPr>
                          <m:t>(</m:t>
                        </m:r>
                        <m:r>
                          <a:rPr lang="en-US" altLang="zh-TW" sz="2000" i="1">
                            <a:latin typeface="Cambria Math"/>
                          </a:rPr>
                          <m:t>𝑡</m:t>
                        </m:r>
                        <m:r>
                          <a:rPr lang="en-US" altLang="zh-TW" sz="2000" i="1">
                            <a:latin typeface="Cambria Math"/>
                          </a:rPr>
                          <m:t>)</m:t>
                        </m:r>
                        <m:sSub>
                          <m:sSubPr>
                            <m:ctrlPr>
                              <a:rPr lang="en-US" altLang="zh-TW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sz="2000" i="1">
                                <a:latin typeface="Cambria Math"/>
                              </a:rPr>
                              <m:t>𝑑𝐵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sz="2000" i="1">
                            <a:latin typeface="Cambria Math"/>
                          </a:rPr>
                          <m:t>(</m:t>
                        </m:r>
                        <m:r>
                          <a:rPr lang="en-US" altLang="zh-TW" sz="2000" i="1">
                            <a:latin typeface="Cambria Math"/>
                          </a:rPr>
                          <m:t>𝑡</m:t>
                        </m:r>
                        <m:r>
                          <a:rPr lang="en-US" altLang="zh-TW" sz="2000" i="1">
                            <a:latin typeface="Cambria Math"/>
                          </a:rPr>
                          <m:t>)+</m:t>
                        </m:r>
                      </m:e>
                    </m:nary>
                    <m:nary>
                      <m:naryPr>
                        <m:ctrlPr>
                          <a:rPr lang="en-US" altLang="zh-TW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000" i="1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altLang="zh-TW" sz="2000" i="1">
                            <a:latin typeface="Cambria Math"/>
                          </a:rPr>
                          <m:t>𝑡</m:t>
                        </m:r>
                      </m:sup>
                      <m:e>
                        <m:sSub>
                          <m:sSubPr>
                            <m:ctrlPr>
                              <a:rPr lang="en-US" altLang="zh-TW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sz="2000" i="1"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zh-TW" sz="2000" i="1">
                                <a:latin typeface="Cambria Math"/>
                              </a:rPr>
                              <m:t>𝑖𝑘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000" i="1">
                                <a:latin typeface="Cambria Math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sz="2000" i="1">
                            <a:latin typeface="Cambria Math"/>
                          </a:rPr>
                          <m:t>𝑑𝑢</m:t>
                        </m:r>
                        <m:r>
                          <a:rPr lang="en-US" altLang="zh-TW" sz="2000" i="1">
                            <a:latin typeface="Cambria Math"/>
                          </a:rPr>
                          <m:t>.</m:t>
                        </m:r>
                      </m:e>
                    </m:nary>
                  </m:oMath>
                </a14:m>
                <a:endParaRPr lang="zh-TW" altLang="en-US" sz="2000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692696"/>
                <a:ext cx="8686800" cy="5976664"/>
              </a:xfrm>
              <a:blipFill rotWithShape="1">
                <a:blip r:embed="rId2"/>
                <a:stretch>
                  <a:fillRect l="-1263" t="-102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11</a:t>
            </a:fld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8220349" y="2475384"/>
            <a:ext cx="9236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200" dirty="0" smtClean="0"/>
              <a:t>(5.4.9)</a:t>
            </a:r>
            <a:endParaRPr lang="zh-TW" altLang="en-US" sz="2200" dirty="0"/>
          </a:p>
        </p:txBody>
      </p:sp>
      <p:sp>
        <p:nvSpPr>
          <p:cNvPr id="6" name="矩形 5"/>
          <p:cNvSpPr/>
          <p:nvPr/>
        </p:nvSpPr>
        <p:spPr>
          <a:xfrm>
            <a:off x="8149015" y="3355831"/>
            <a:ext cx="10663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200" dirty="0" smtClean="0"/>
              <a:t>(5.4.10)</a:t>
            </a:r>
            <a:endParaRPr lang="zh-TW" altLang="en-US" sz="2200" dirty="0"/>
          </a:p>
        </p:txBody>
      </p:sp>
      <p:sp>
        <p:nvSpPr>
          <p:cNvPr id="7" name="矩形 6"/>
          <p:cNvSpPr/>
          <p:nvPr/>
        </p:nvSpPr>
        <p:spPr>
          <a:xfrm>
            <a:off x="7450208" y="5660086"/>
            <a:ext cx="106631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200" dirty="0" smtClean="0"/>
              <a:t>(5.4.11)</a:t>
            </a:r>
            <a:endParaRPr lang="zh-TW" altLang="en-US" sz="2200" dirty="0"/>
          </a:p>
        </p:txBody>
      </p:sp>
    </p:spTree>
    <p:extLst>
      <p:ext uri="{BB962C8B-B14F-4D97-AF65-F5344CB8AC3E}">
        <p14:creationId xmlns:p14="http://schemas.microsoft.com/office/powerpoint/2010/main" val="84185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Covariance formula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800" dirty="0"/>
                  <a:t>Taking expectations and using the fact that the expectation of an Ito integral is zero, we obtain the covariance </a:t>
                </a:r>
                <a:r>
                  <a:rPr lang="en-US" altLang="zh-TW" sz="2800" dirty="0" smtClean="0"/>
                  <a:t>formula</a:t>
                </a:r>
                <a:endParaRPr lang="en-US" altLang="zh-TW" sz="26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600" b="0" i="1" smtClean="0">
                          <a:latin typeface="Cambria Math"/>
                        </a:rPr>
                        <m:t>𝐶𝑜𝑣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6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26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TW" sz="26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26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600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2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26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TW" sz="2600" b="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zh-TW" sz="2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altLang="zh-TW" sz="26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altLang="zh-TW" sz="26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altLang="zh-TW" sz="2600" b="0" i="1" smtClean="0">
                          <a:latin typeface="Cambria Math"/>
                        </a:rPr>
                        <m:t>=</m:t>
                      </m:r>
                      <m:r>
                        <a:rPr lang="zh-TW" altLang="en-US" sz="2600" b="0" i="1" smtClean="0">
                          <a:latin typeface="Cambria Math"/>
                        </a:rPr>
                        <m:t>𝔼</m:t>
                      </m:r>
                      <m:nary>
                        <m:naryPr>
                          <m:ctrlPr>
                            <a:rPr lang="zh-TW" altLang="en-US" sz="26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6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altLang="zh-TW" sz="2600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zh-TW" altLang="en-US" sz="2600" b="0" i="1" smtClean="0">
                                  <a:latin typeface="Cambria Math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n-US" altLang="zh-TW" sz="2600" b="0" i="1" smtClean="0">
                                  <a:latin typeface="Cambria Math"/>
                                </a:rPr>
                                <m:t>𝑖𝑘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6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26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altLang="zh-TW" sz="2600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altLang="zh-TW" sz="2600" b="0" i="1" smtClean="0">
                              <a:latin typeface="Cambria Math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altLang="zh-TW" sz="2600" dirty="0" smtClean="0"/>
              </a:p>
              <a:p>
                <a:r>
                  <a:rPr lang="en-US" altLang="zh-TW" sz="2600" dirty="0" smtClean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600" i="1" smtClean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sz="2600" b="0" i="1" smtClean="0">
                            <a:latin typeface="Cambria Math"/>
                          </a:rPr>
                          <m:t>𝑖𝑗</m:t>
                        </m:r>
                      </m:sub>
                    </m:sSub>
                    <m:r>
                      <a:rPr lang="en-US" altLang="zh-TW" sz="2600" b="0" i="1" smtClean="0">
                        <a:latin typeface="Cambria Math"/>
                      </a:rPr>
                      <m:t>(</m:t>
                    </m:r>
                    <m:r>
                      <a:rPr lang="en-US" altLang="zh-TW" sz="2600" b="0" i="1" smtClean="0">
                        <a:latin typeface="Cambria Math"/>
                      </a:rPr>
                      <m:t>𝑡</m:t>
                    </m:r>
                    <m:r>
                      <a:rPr lang="en-US" altLang="zh-TW" sz="26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zh-TW" altLang="en-US" sz="2600" dirty="0" smtClean="0"/>
                  <a:t> </a:t>
                </a:r>
                <a:r>
                  <a:rPr lang="en-US" altLang="zh-TW" sz="2600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6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sz="2600" b="0" i="1" smtClean="0">
                            <a:latin typeface="Cambria Math"/>
                          </a:rPr>
                          <m:t>𝑘</m:t>
                        </m:r>
                        <m:r>
                          <a:rPr lang="en-US" altLang="zh-TW" sz="2600" i="1">
                            <a:latin typeface="Cambria Math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altLang="zh-TW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6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sz="2600" dirty="0" smtClean="0"/>
                  <a:t> </a:t>
                </a:r>
                <a:r>
                  <a:rPr lang="en-US" altLang="zh-TW" sz="2600" dirty="0" smtClean="0"/>
                  <a:t>are constant, then so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6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sz="2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sz="2600" i="1">
                        <a:latin typeface="Cambria Math"/>
                      </a:rPr>
                      <m:t>(</m:t>
                    </m:r>
                    <m:r>
                      <a:rPr lang="en-US" altLang="zh-TW" sz="2600" i="1">
                        <a:latin typeface="Cambria Math"/>
                      </a:rPr>
                      <m:t>𝑡</m:t>
                    </m:r>
                    <m:r>
                      <a:rPr lang="en-US" altLang="zh-TW" sz="2600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sz="2600" dirty="0" smtClean="0"/>
                  <a:t>, </a:t>
                </a:r>
                <a:r>
                  <a:rPr lang="zh-TW" altLang="en-US" sz="26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600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6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sz="26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TW" sz="2600" i="1">
                        <a:latin typeface="Cambria Math"/>
                      </a:rPr>
                      <m:t>(</m:t>
                    </m:r>
                    <m:r>
                      <a:rPr lang="en-US" altLang="zh-TW" sz="2600" i="1">
                        <a:latin typeface="Cambria Math"/>
                      </a:rPr>
                      <m:t>𝑡</m:t>
                    </m:r>
                    <m:r>
                      <a:rPr lang="en-US" altLang="zh-TW" sz="2600" i="1">
                        <a:latin typeface="Cambria Math"/>
                      </a:rPr>
                      <m:t>)</m:t>
                    </m:r>
                  </m:oMath>
                </a14:m>
                <a:r>
                  <a:rPr lang="zh-TW" altLang="en-US" sz="2600" dirty="0" smtClean="0"/>
                  <a:t> </a:t>
                </a:r>
                <a:r>
                  <a:rPr lang="en-US" altLang="zh-TW" sz="2600" dirty="0" smtClean="0"/>
                  <a:t>and</a:t>
                </a:r>
                <a:r>
                  <a:rPr lang="zh-TW" altLang="en-US" sz="26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600" i="1" smtClean="0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sz="2600" i="1">
                            <a:latin typeface="Cambria Math"/>
                          </a:rPr>
                          <m:t>𝑖</m:t>
                        </m:r>
                        <m:r>
                          <a:rPr lang="en-US" altLang="zh-TW" sz="260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6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sz="2600" dirty="0" smtClean="0"/>
                  <a:t>. In this case ,(5.4.12</a:t>
                </a:r>
                <a:r>
                  <a:rPr lang="zh-TW" altLang="en-US" sz="2600" dirty="0" smtClean="0"/>
                  <a:t> </a:t>
                </a:r>
                <a:r>
                  <a:rPr lang="en-US" altLang="zh-TW" sz="2600" dirty="0" smtClean="0"/>
                  <a:t>) reduces to </a:t>
                </a:r>
              </a:p>
              <a:p>
                <a:pPr marL="0" indent="0">
                  <a:buNone/>
                </a:pPr>
                <a:endParaRPr lang="en-US" altLang="zh-TW" sz="260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600" i="1">
                          <a:latin typeface="Cambria Math"/>
                        </a:rPr>
                        <m:t>𝐶𝑜𝑣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26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TW" sz="26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6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26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6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zh-TW" sz="2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2600" i="1">
                                  <a:latin typeface="Cambria Math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zh-TW" sz="260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altLang="zh-TW" sz="2600" i="1">
                              <a:latin typeface="Cambria Math"/>
                            </a:rPr>
                            <m:t>(</m:t>
                          </m:r>
                          <m:r>
                            <a:rPr lang="en-US" altLang="zh-TW" sz="2600" i="1">
                              <a:latin typeface="Cambria Math"/>
                            </a:rPr>
                            <m:t>𝑡</m:t>
                          </m:r>
                          <m:r>
                            <a:rPr lang="en-US" altLang="zh-TW" sz="2600" i="1"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altLang="zh-TW" sz="2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sz="2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sz="2600" i="1"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altLang="zh-TW" sz="2600" i="1">
                              <a:latin typeface="Cambria Math"/>
                            </a:rPr>
                            <m:t>𝑖𝑘</m:t>
                          </m:r>
                        </m:sub>
                      </m:sSub>
                      <m:r>
                        <a:rPr lang="en-US" altLang="zh-TW" sz="2600" b="0" i="1" smtClean="0">
                          <a:latin typeface="Cambria Math"/>
                        </a:rPr>
                        <m:t>𝑡</m:t>
                      </m:r>
                      <m:r>
                        <a:rPr lang="en-US" altLang="zh-TW" sz="26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altLang="zh-TW" sz="2600" b="0" dirty="0" smtClean="0"/>
              </a:p>
              <a:p>
                <a:endParaRPr lang="en-US" altLang="zh-TW" sz="2600" dirty="0" smtClean="0"/>
              </a:p>
              <a:p>
                <a:pPr marL="0" indent="0">
                  <a:buNone/>
                </a:pPr>
                <a:endParaRPr lang="en-US" altLang="zh-TW" sz="2600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80728"/>
                <a:ext cx="8229600" cy="5145435"/>
              </a:xfrm>
              <a:blipFill rotWithShape="1">
                <a:blip r:embed="rId2"/>
                <a:stretch>
                  <a:fillRect l="-1259" t="-10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431269" y="2601758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(5.4.12)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562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08720"/>
                <a:ext cx="8435280" cy="521744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altLang="zh-TW" dirty="0" smtClean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dirty="0"/>
                  <a:t> </a:t>
                </a:r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𝑘𝑗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dirty="0" smtClean="0"/>
                  <a:t>  </a:t>
                </a:r>
                <a:r>
                  <a:rPr lang="en-US" altLang="zh-TW" dirty="0"/>
                  <a:t>are themselves random process, we call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𝑖𝑘</m:t>
                        </m:r>
                      </m:sub>
                    </m:sSub>
                    <m:r>
                      <a:rPr lang="en-US" altLang="zh-TW" i="1">
                        <a:latin typeface="Cambria Math"/>
                      </a:rPr>
                      <m:t>(</m:t>
                    </m:r>
                    <m:r>
                      <a:rPr lang="en-US" altLang="zh-TW" i="1">
                        <a:latin typeface="Cambria Math"/>
                      </a:rPr>
                      <m:t>𝑡</m:t>
                    </m:r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 smtClean="0"/>
                  <a:t> </a:t>
                </a:r>
                <a:r>
                  <a:rPr lang="en-US" altLang="zh-TW" dirty="0"/>
                  <a:t>the </a:t>
                </a:r>
                <a:r>
                  <a:rPr lang="en-US" altLang="zh-TW" i="1" dirty="0"/>
                  <a:t>instantaneous correlation</a:t>
                </a:r>
                <a:r>
                  <a:rPr lang="en-US" altLang="zh-TW" dirty="0"/>
                  <a:t>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altLang="zh-TW" i="1">
                        <a:latin typeface="Cambria Math"/>
                      </a:rPr>
                      <m:t>(</m:t>
                    </m:r>
                    <m:r>
                      <a:rPr lang="en-US" altLang="zh-TW" i="1">
                        <a:latin typeface="Cambria Math"/>
                      </a:rPr>
                      <m:t>𝑡</m:t>
                    </m:r>
                  </m:oMath>
                </a14:m>
                <a:r>
                  <a:rPr lang="en-US" altLang="zh-TW" dirty="0" smtClean="0"/>
                  <a:t>)</a:t>
                </a:r>
                <a:r>
                  <a:rPr lang="en-US" altLang="zh-TW" dirty="0"/>
                  <a:t>  </a:t>
                </a:r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altLang="zh-TW" i="1">
                        <a:latin typeface="Cambria Math"/>
                      </a:rPr>
                      <m:t>(</m:t>
                    </m:r>
                    <m:r>
                      <a:rPr lang="en-US" altLang="zh-TW" i="1">
                        <a:latin typeface="Cambria Math"/>
                      </a:rPr>
                      <m:t>𝑡</m:t>
                    </m:r>
                    <m:r>
                      <a:rPr lang="en-US" altLang="zh-TW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TW" dirty="0" smtClean="0"/>
              </a:p>
              <a:p>
                <a:r>
                  <a:rPr lang="en-US" altLang="zh-TW" dirty="0" smtClean="0"/>
                  <a:t>Finally</a:t>
                </a:r>
                <a:r>
                  <a:rPr lang="en-US" altLang="zh-TW" dirty="0"/>
                  <a:t>, from(5.4.8) and (5.4.9)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/>
                            </a:rPr>
                            <m:t>𝑑𝑆</m:t>
                          </m:r>
                        </m:e>
                        <m:sub>
                          <m:r>
                            <a:rPr lang="en-US" altLang="zh-TW" i="1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/>
                            </a:rPr>
                            <m:t>𝑑𝑆</m:t>
                          </m:r>
                        </m:e>
                        <m:sub>
                          <m:r>
                            <a:rPr lang="en-US" altLang="zh-TW" i="1">
                              <a:latin typeface="Cambria Math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altLang="zh-TW" i="1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altLang="zh-TW" i="1">
                              <a:latin typeface="Cambria Math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i="1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i="1">
                              <a:latin typeface="Cambria Math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𝑑𝐵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𝑑𝐵</m:t>
                          </m:r>
                        </m:e>
                        <m:sub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𝑘</m:t>
                          </m:r>
                        </m:sub>
                      </m:sSub>
                      <m:d>
                        <m:dPr>
                          <m:ctrlP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US" altLang="zh-TW" i="1" dirty="0">
                  <a:latin typeface="Cambria Math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en-US" altLang="zh-TW" dirty="0" smtClean="0"/>
                  <a:t>            </a:t>
                </a:r>
                <a14:m>
                  <m:oMath xmlns:m="http://schemas.openxmlformats.org/officeDocument/2006/math">
                    <m:r>
                      <a:rPr lang="en-US" altLang="zh-TW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altLang="zh-TW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𝑖𝑘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i="1" dirty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b="0" i="1" smtClean="0">
                        <a:solidFill>
                          <a:schemeClr val="tx2"/>
                        </a:solidFill>
                        <a:latin typeface="Cambria Math"/>
                      </a:rPr>
                      <m:t>𝑑𝑡</m:t>
                    </m:r>
                  </m:oMath>
                </a14:m>
                <a:endParaRPr lang="en-US" altLang="zh-TW" dirty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TW" dirty="0"/>
                  <a:t>Rewrite (5.4.13) in terms of “relative differential”, obtain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𝑑𝑆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altLang="zh-TW" i="1"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𝑑𝑆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TW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altLang="zh-TW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  <m:r>
                          <a:rPr lang="en-US" altLang="zh-TW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  <m:r>
                      <a:rPr lang="en-US" altLang="zh-TW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  <a:ea typeface="Cambria Math"/>
                          </a:rPr>
                          <m:t>𝑖𝑘</m:t>
                        </m:r>
                      </m:sub>
                    </m:sSub>
                    <m:sSub>
                      <m:sSub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altLang="zh-TW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altLang="zh-TW" dirty="0"/>
                          <m:t> </m:t>
                        </m:r>
                        <m:r>
                          <a:rPr lang="zh-TW" alt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  <a:ea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altLang="zh-TW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altLang="zh-TW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altLang="zh-TW" dirty="0"/>
                          <m:t> </m:t>
                        </m:r>
                        <m:r>
                          <a:rPr lang="zh-TW" altLang="en-US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i="1">
                        <a:latin typeface="Cambria Math"/>
                      </a:rPr>
                      <m:t>𝑑𝑡</m:t>
                    </m:r>
                  </m:oMath>
                </a14:m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08720"/>
                <a:ext cx="8435280" cy="5217443"/>
              </a:xfrm>
              <a:blipFill rotWithShape="1">
                <a:blip r:embed="rId2"/>
                <a:stretch>
                  <a:fillRect l="-1662" t="-210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859688" y="3645024"/>
            <a:ext cx="1260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(5.4.13)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86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altLang="zh-TW" dirty="0" smtClean="0"/>
                  <a:t>The volatility process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dirty="0"/>
                  <a:t> </a:t>
                </a:r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altLang="zh-TW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dirty="0"/>
                  <a:t>  are the respective </a:t>
                </a:r>
                <a:r>
                  <a:rPr lang="en-US" altLang="zh-TW" i="1" dirty="0"/>
                  <a:t>instantaneous standard deviations </a:t>
                </a:r>
                <a:r>
                  <a:rPr lang="en-US" altLang="zh-TW" dirty="0"/>
                  <a:t>of the relative changes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TW" dirty="0"/>
                  <a:t> </a:t>
                </a:r>
                <a:r>
                  <a:rPr lang="en-US" altLang="zh-TW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altLang="zh-TW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altLang="zh-TW" dirty="0"/>
                  <a:t>  at time </a:t>
                </a:r>
                <a:r>
                  <a:rPr lang="en-US" altLang="zh-TW" dirty="0" smtClean="0"/>
                  <a:t>t</a:t>
                </a:r>
                <a:endParaRPr lang="en-US" altLang="zh-TW" dirty="0"/>
              </a:p>
              <a:p>
                <a:r>
                  <a:rPr lang="en-US" altLang="zh-TW" dirty="0"/>
                  <a:t>The process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i="1">
                            <a:latin typeface="Cambria Math"/>
                          </a:rPr>
                          <m:t>𝜌</m:t>
                        </m:r>
                      </m:e>
                      <m:sub>
                        <m:r>
                          <a:rPr lang="en-US" altLang="zh-TW" i="1">
                            <a:latin typeface="Cambria Math"/>
                          </a:rPr>
                          <m:t>𝑖𝑘</m:t>
                        </m:r>
                      </m:sub>
                    </m:sSub>
                    <m:r>
                      <a:rPr lang="en-US" altLang="zh-TW" b="0" i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TW" b="0" i="0" smtClean="0">
                        <a:latin typeface="Cambria Math"/>
                      </a:rPr>
                      <m:t>t</m:t>
                    </m:r>
                    <m:r>
                      <a:rPr lang="en-US" altLang="zh-TW" b="0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dirty="0" smtClean="0"/>
                  <a:t>  </a:t>
                </a:r>
                <a:r>
                  <a:rPr lang="en-US" altLang="zh-TW" dirty="0"/>
                  <a:t>is the </a:t>
                </a:r>
                <a:r>
                  <a:rPr lang="en-US" altLang="zh-TW" i="1" dirty="0"/>
                  <a:t>instantaneous correlation</a:t>
                </a:r>
                <a:r>
                  <a:rPr lang="en-US" altLang="zh-TW" dirty="0"/>
                  <a:t> between these relative changes</a:t>
                </a:r>
              </a:p>
              <a:p>
                <a:r>
                  <a:rPr lang="en-US" altLang="zh-TW" dirty="0"/>
                  <a:t>However, standard deviations and correlations can be affected by a change of measure when the instantaneous standard deviations and correlations are random</a:t>
                </a:r>
                <a:endParaRPr lang="zh-TW" altLang="en-US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2695" r="-237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5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Discount process of stocks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0" y="1600200"/>
                <a:ext cx="86868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3100" dirty="0" smtClean="0"/>
                  <a:t>We define a </a:t>
                </a:r>
                <a:r>
                  <a:rPr lang="en-US" altLang="zh-TW" sz="3100" i="1" dirty="0" smtClean="0">
                    <a:latin typeface="Bell MT" pitchFamily="18" charset="0"/>
                    <a:cs typeface="Andalus" pitchFamily="18" charset="-78"/>
                  </a:rPr>
                  <a:t>discount process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100" b="0" i="1" smtClean="0">
                          <a:latin typeface="Cambria Math"/>
                          <a:cs typeface="Angsana New" pitchFamily="18" charset="-34"/>
                        </a:rPr>
                        <m:t>𝐷</m:t>
                      </m:r>
                      <m:d>
                        <m:dPr>
                          <m:ctrlPr>
                            <a:rPr lang="en-US" altLang="zh-TW" sz="3100" b="0" i="1" smtClean="0">
                              <a:latin typeface="Cambria Math"/>
                              <a:cs typeface="Angsana New" pitchFamily="18" charset="-34"/>
                            </a:rPr>
                          </m:ctrlPr>
                        </m:dPr>
                        <m:e>
                          <m:r>
                            <a:rPr lang="en-US" altLang="zh-TW" sz="3100" b="0" i="1" smtClean="0">
                              <a:latin typeface="Cambria Math"/>
                              <a:cs typeface="Angsana New" pitchFamily="18" charset="-34"/>
                            </a:rPr>
                            <m:t>𝑡</m:t>
                          </m:r>
                        </m:e>
                      </m:d>
                      <m:r>
                        <a:rPr lang="en-US" altLang="zh-TW" sz="3100" b="0" i="1" smtClean="0">
                          <a:latin typeface="Cambria Math"/>
                          <a:cs typeface="Angsana New" pitchFamily="18" charset="-34"/>
                        </a:rPr>
                        <m:t>=</m:t>
                      </m:r>
                      <m:sSup>
                        <m:sSupPr>
                          <m:ctrlPr>
                            <a:rPr lang="en-US" altLang="zh-TW" sz="3100" b="0" i="1" smtClean="0">
                              <a:latin typeface="Cambria Math"/>
                              <a:cs typeface="Angsana New" pitchFamily="18" charset="-34"/>
                            </a:rPr>
                          </m:ctrlPr>
                        </m:sSupPr>
                        <m:e>
                          <m:r>
                            <a:rPr lang="en-US" altLang="zh-TW" sz="3100" b="0" i="1" smtClean="0">
                              <a:latin typeface="Cambria Math"/>
                              <a:cs typeface="Angsana New" pitchFamily="18" charset="-34"/>
                            </a:rPr>
                            <m:t>𝑒</m:t>
                          </m:r>
                        </m:e>
                        <m:sup>
                          <m:r>
                            <a:rPr lang="en-US" altLang="zh-TW" sz="3100" b="0" i="1" smtClean="0">
                              <a:latin typeface="Cambria Math"/>
                              <a:cs typeface="Angsana New" pitchFamily="18" charset="-34"/>
                            </a:rPr>
                            <m:t>−</m:t>
                          </m:r>
                          <m:nary>
                            <m:naryPr>
                              <m:ctrlPr>
                                <a:rPr lang="en-US" altLang="zh-TW" sz="31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3100" b="0" i="1" smtClean="0">
                                  <a:latin typeface="Cambria Math"/>
                                  <a:cs typeface="Angsana New" pitchFamily="18" charset="-34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TW" sz="3100" b="0" i="1" smtClean="0">
                                  <a:latin typeface="Cambria Math"/>
                                  <a:cs typeface="Angsana New" pitchFamily="18" charset="-34"/>
                                </a:rPr>
                                <m:t>𝑡</m:t>
                              </m:r>
                            </m:sup>
                            <m:e>
                              <m:r>
                                <a:rPr lang="en-US" altLang="zh-TW" sz="3100" b="0" i="1" smtClean="0">
                                  <a:latin typeface="Cambria Math"/>
                                  <a:cs typeface="Angsana New" pitchFamily="18" charset="-34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sz="3100" b="0" i="1" smtClean="0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3100" b="0" i="1" smtClean="0">
                                      <a:latin typeface="Cambria Math"/>
                                      <a:cs typeface="Angsana New" pitchFamily="18" charset="-34"/>
                                    </a:rPr>
                                    <m:t>𝑢</m:t>
                                  </m:r>
                                </m:e>
                              </m:d>
                              <m:r>
                                <a:rPr lang="en-US" altLang="zh-TW" sz="3100" b="0" i="1" smtClean="0">
                                  <a:latin typeface="Cambria Math"/>
                                  <a:cs typeface="Angsana New" pitchFamily="18" charset="-34"/>
                                </a:rPr>
                                <m:t>𝑑𝑢</m:t>
                              </m:r>
                            </m:e>
                          </m:nary>
                        </m:sup>
                      </m:sSup>
                      <m:r>
                        <a:rPr lang="en-US" altLang="zh-TW" sz="3100" b="0" i="1" smtClean="0">
                          <a:latin typeface="Cambria Math"/>
                          <a:cs typeface="Angsana New" pitchFamily="18" charset="-34"/>
                        </a:rPr>
                        <m:t>.</m:t>
                      </m:r>
                    </m:oMath>
                  </m:oMathPara>
                </a14:m>
                <a:endParaRPr lang="en-US" altLang="zh-TW" sz="3100" b="0" dirty="0" smtClean="0">
                  <a:latin typeface="Angsana New" pitchFamily="18" charset="-34"/>
                  <a:cs typeface="Angsana New" pitchFamily="18" charset="-34"/>
                </a:endParaRPr>
              </a:p>
              <a:p>
                <a:r>
                  <a:rPr lang="en-US" altLang="zh-TW" sz="2800" dirty="0"/>
                  <a:t>assume that the interest rate process R(t) is </a:t>
                </a:r>
                <a:r>
                  <a:rPr lang="en-US" altLang="zh-TW" sz="2800" dirty="0" smtClean="0"/>
                  <a:t>adapted</a:t>
                </a:r>
                <a:endParaRPr lang="en-US" altLang="zh-TW" sz="2800" dirty="0" smtClean="0">
                  <a:cs typeface="Angsana New" pitchFamily="18" charset="-34"/>
                </a:endParaRPr>
              </a:p>
              <a:p>
                <a:r>
                  <a:rPr lang="en-US" altLang="zh-TW" sz="2800" dirty="0" smtClean="0">
                    <a:cs typeface="Angsana New" pitchFamily="18" charset="-34"/>
                  </a:rPr>
                  <a:t>Their differentials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𝑑</m:t>
                          </m:r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(</m:t>
                          </m:r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d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𝑖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(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))=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𝐷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(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)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𝑑𝑆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d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sz="2400" b="0" i="1" smtClean="0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b="0" i="1" smtClean="0">
                                      <a:latin typeface="Cambria Math"/>
                                      <a:cs typeface="Angsana New" pitchFamily="18" charset="-34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d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𝑑𝑡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d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𝑖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(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𝑡</m:t>
                      </m:r>
                      <m:r>
                        <a:rPr lang="en-US" altLang="zh-TW" sz="2400" i="1">
                          <a:latin typeface="Cambria Math"/>
                          <a:cs typeface="Angsana New" pitchFamily="18" charset="-34"/>
                        </a:rPr>
                        <m:t>))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/>
                              <a:cs typeface="Angsana New" pitchFamily="18" charset="-34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  <m:t>−</m:t>
                              </m:r>
                              <m: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  <m:r>
                            <a:rPr lang="en-US" altLang="zh-TW" sz="2400" i="1">
                              <a:latin typeface="Cambria Math"/>
                              <a:cs typeface="Angsana New" pitchFamily="18" charset="-34"/>
                            </a:rPr>
                            <m:t>𝑑𝑡</m:t>
                          </m:r>
                          <m:r>
                            <a:rPr lang="en-US" altLang="zh-TW" sz="2400" i="1">
                              <a:latin typeface="Cambria Math"/>
                              <a:cs typeface="Angsana New" pitchFamily="18" charset="-34"/>
                            </a:rPr>
                            <m:t>+</m:t>
                          </m:r>
                          <m:nary>
                            <m:naryPr>
                              <m:chr m:val="∑"/>
                              <m:ctrlP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  <m:t>𝑗</m:t>
                              </m:r>
                              <m: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  <m:t>𝑑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𝑖𝑗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𝑡</m:t>
                                  </m:r>
                                </m:e>
                              </m:d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𝑑𝑊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𝑗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nary>
                        </m:e>
                      </m:d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=</m:t>
                      </m:r>
                      <m:sSub>
                        <m:sSubPr>
                          <m:ctrlPr>
                            <a:rPr lang="en-US" altLang="zh-TW" sz="2400" i="1">
                              <a:latin typeface="Cambria Math"/>
                              <a:cs typeface="Angsana New" pitchFamily="18" charset="-34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𝐷</m:t>
                          </m:r>
                          <m:d>
                            <m:dPr>
                              <m:ctrlP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d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𝑖</m:t>
                          </m:r>
                        </m:sub>
                      </m:sSub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(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𝑡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)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>
                              <a:latin typeface="Cambria Math"/>
                              <a:cs typeface="Angsana New" pitchFamily="18" charset="-34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sSubPr>
                                <m:e>
                                  <m:r>
                                    <a:rPr lang="zh-TW" altLang="en-US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𝑖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  <m:t>−</m:t>
                              </m:r>
                              <m:r>
                                <a:rPr lang="en-US" altLang="zh-TW" sz="2400" i="1">
                                  <a:latin typeface="Cambria Math"/>
                                  <a:cs typeface="Angsana New" pitchFamily="18" charset="-34"/>
                                </a:rPr>
                                <m:t>𝑅</m:t>
                              </m:r>
                              <m:d>
                                <m:dPr>
                                  <m:ctrlP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2400" i="1">
                                      <a:latin typeface="Cambria Math"/>
                                      <a:cs typeface="Angsana New" pitchFamily="18" charset="-34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d>
                          <m:r>
                            <a:rPr lang="en-US" altLang="zh-TW" sz="2400" i="1">
                              <a:latin typeface="Cambria Math"/>
                              <a:cs typeface="Angsana New" pitchFamily="18" charset="-34"/>
                            </a:rPr>
                            <m:t>𝑑𝑡</m:t>
                          </m:r>
                          <m:r>
                            <a:rPr lang="en-US" altLang="zh-TW" sz="2400" i="1">
                              <a:latin typeface="Cambria Math"/>
                              <a:cs typeface="Angsana New" pitchFamily="18" charset="-34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sSubPr>
                            <m:e>
                              <m:r>
                                <a:rPr lang="zh-TW" altLang="en-US" sz="2400" i="1" smtClean="0">
                                  <a:latin typeface="Cambria Math"/>
                                  <a:cs typeface="Angsana New" pitchFamily="18" charset="-34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(</m:t>
                          </m:r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/>
                                  <a:cs typeface="Angsana New" pitchFamily="18" charset="-34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𝑑𝐵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/>
                                  <a:cs typeface="Angsana New" pitchFamily="18" charset="-34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(</m:t>
                          </m:r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𝑡</m:t>
                          </m:r>
                          <m:r>
                            <a:rPr lang="en-US" altLang="zh-TW" sz="2400" b="0" i="1" smtClean="0">
                              <a:latin typeface="Cambria Math"/>
                              <a:cs typeface="Angsana New" pitchFamily="18" charset="-34"/>
                            </a:rPr>
                            <m:t>)</m:t>
                          </m:r>
                        </m:e>
                      </m:d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,  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𝑖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=1,…,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𝑚</m:t>
                      </m:r>
                      <m:r>
                        <a:rPr lang="en-US" altLang="zh-TW" sz="2400" b="0" i="1" smtClean="0">
                          <a:latin typeface="Cambria Math"/>
                          <a:cs typeface="Angsana New" pitchFamily="18" charset="-34"/>
                        </a:rPr>
                        <m:t>.</m:t>
                      </m:r>
                    </m:oMath>
                  </m:oMathPara>
                </a14:m>
                <a:endParaRPr lang="en-US" altLang="zh-TW" sz="2400" b="0" dirty="0" smtClean="0">
                  <a:cs typeface="Angsana New" pitchFamily="18" charset="-34"/>
                </a:endParaRPr>
              </a:p>
              <a:p>
                <a:pPr marL="0" indent="0">
                  <a:buNone/>
                </a:pPr>
                <a:endParaRPr lang="en-US" altLang="zh-TW" dirty="0" smtClean="0">
                  <a:latin typeface="Angsana New" pitchFamily="18" charset="-34"/>
                  <a:cs typeface="Angsana New" pitchFamily="18" charset="-34"/>
                </a:endParaRPr>
              </a:p>
              <a:p>
                <a:pPr marL="0" indent="0">
                  <a:buNone/>
                </a:pPr>
                <a:endParaRPr lang="zh-TW" altLang="en-US" dirty="0">
                  <a:latin typeface="Angsana New" pitchFamily="18" charset="-34"/>
                  <a:cs typeface="Angsana New" pitchFamily="18" charset="-34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00200"/>
                <a:ext cx="8686800" cy="4525963"/>
              </a:xfrm>
              <a:blipFill rotWithShape="1">
                <a:blip r:embed="rId2"/>
                <a:stretch>
                  <a:fillRect l="-1474" t="-188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12486" y="4221088"/>
            <a:ext cx="121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by (5.4.6)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3285" y="4967898"/>
            <a:ext cx="103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b</a:t>
            </a:r>
            <a:r>
              <a:rPr lang="en-US" altLang="zh-TW" dirty="0" smtClean="0"/>
              <a:t>y( 5.4.8)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7164288" y="580526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(5.4.15)</a:t>
            </a:r>
            <a:endParaRPr lang="zh-TW" altLang="en-US" sz="2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5940152" y="3284984"/>
            <a:ext cx="252028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chemeClr val="tx2"/>
                </a:solidFill>
              </a:rPr>
              <a:t>d(DS)=</a:t>
            </a:r>
            <a:r>
              <a:rPr lang="en-US" altLang="zh-TW" dirty="0" err="1" smtClean="0">
                <a:solidFill>
                  <a:schemeClr val="tx2"/>
                </a:solidFill>
              </a:rPr>
              <a:t>DdS+SdD+dDdS</a:t>
            </a:r>
            <a:endParaRPr lang="zh-TW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1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/>
              <a:t>Extending </a:t>
            </a:r>
            <a:r>
              <a:rPr lang="en-US" altLang="zh-TW" sz="2400" dirty="0"/>
              <a:t>the discussions of above sections to the case of multiple stocks driven by multiple Brownian motions</a:t>
            </a:r>
          </a:p>
          <a:p>
            <a:pPr>
              <a:lnSpc>
                <a:spcPct val="150000"/>
              </a:lnSpc>
            </a:pPr>
            <a:r>
              <a:rPr lang="en-US" altLang="zh-TW" sz="2400" dirty="0"/>
              <a:t>Developing and illustrating the two fundamental theorems of asset pricing</a:t>
            </a:r>
          </a:p>
          <a:p>
            <a:pPr>
              <a:lnSpc>
                <a:spcPct val="150000"/>
              </a:lnSpc>
            </a:pPr>
            <a:r>
              <a:rPr lang="en-US" altLang="zh-TW" sz="2400" dirty="0"/>
              <a:t>Giving the precise definitions of the basic concepts of derivative security in continuous-time models </a:t>
            </a:r>
            <a:endParaRPr lang="en-US" altLang="zh-TW" sz="2400" dirty="0">
              <a:latin typeface="Cambria Math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3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sz="3600" dirty="0"/>
              <a:t>5.4.1 </a:t>
            </a:r>
            <a:r>
              <a:rPr lang="en-US" altLang="zh-TW" sz="3600" dirty="0" err="1"/>
              <a:t>Girsanov</a:t>
            </a:r>
            <a:r>
              <a:rPr lang="en-US" altLang="zh-TW" sz="3600" dirty="0"/>
              <a:t> and </a:t>
            </a:r>
            <a:r>
              <a:rPr lang="en-US" altLang="zh-TW" sz="3600" dirty="0" smtClean="0"/>
              <a:t>Martingale Representation </a:t>
            </a:r>
            <a:r>
              <a:rPr lang="en-US" altLang="zh-TW" sz="3600" dirty="0"/>
              <a:t>Theorems</a:t>
            </a:r>
            <a:endParaRPr lang="zh-TW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altLang="zh-TW" sz="2800" dirty="0">
                    <a:solidFill>
                      <a:prstClr val="black"/>
                    </a:solidFill>
                    <a:latin typeface="Cambria Math"/>
                  </a:rPr>
                  <a:t>Based on multidimensional </a:t>
                </a:r>
                <a:r>
                  <a:rPr lang="en-US" altLang="zh-TW" sz="2800" dirty="0" err="1">
                    <a:solidFill>
                      <a:prstClr val="black"/>
                    </a:solidFill>
                    <a:latin typeface="Cambria Math"/>
                  </a:rPr>
                  <a:t>Girasanov</a:t>
                </a:r>
                <a:r>
                  <a:rPr lang="en-US" altLang="zh-TW" sz="2800" dirty="0">
                    <a:solidFill>
                      <a:prstClr val="black"/>
                    </a:solidFill>
                    <a:latin typeface="Cambria Math"/>
                  </a:rPr>
                  <a:t> Theorem and the multidimensional Martingale Representation </a:t>
                </a:r>
                <a:r>
                  <a:rPr lang="en-US" altLang="zh-TW" sz="2800" dirty="0" smtClean="0">
                    <a:solidFill>
                      <a:prstClr val="black"/>
                    </a:solidFill>
                    <a:latin typeface="Cambria Math"/>
                  </a:rPr>
                  <a:t>Theorem</a:t>
                </a:r>
              </a:p>
              <a:p>
                <a:pPr lvl="0"/>
                <a:endParaRPr lang="en-US" altLang="zh-TW" sz="2800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 xmlns:m="http://schemas.openxmlformats.org/officeDocument/2006/math"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/>
                      </a:rPr>
                      <m:t>𝑤</m:t>
                    </m:r>
                    <m:d>
                      <m:d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/>
                      </a:rPr>
                      <m:t>(</m:t>
                    </m:r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/>
                      </a:rPr>
                      <m:t>𝑡</m:t>
                    </m:r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/>
                      </a:rPr>
                      <m:t>))</m:t>
                    </m:r>
                  </m:oMath>
                </a14:m>
                <a:r>
                  <a:rPr lang="en-US" altLang="zh-TW" sz="2800" dirty="0">
                    <a:solidFill>
                      <a:prstClr val="black"/>
                    </a:solidFill>
                  </a:rPr>
                  <a:t> is a </a:t>
                </a:r>
                <a:r>
                  <a:rPr lang="en-US" altLang="zh-TW" sz="2800" dirty="0" err="1">
                    <a:solidFill>
                      <a:prstClr val="black"/>
                    </a:solidFill>
                  </a:rPr>
                  <a:t>multipdimensional</a:t>
                </a:r>
                <a:r>
                  <a:rPr lang="en-US" altLang="zh-TW" sz="2800" dirty="0">
                    <a:solidFill>
                      <a:prstClr val="black"/>
                    </a:solidFill>
                  </a:rPr>
                  <a:t> Brownian motion on a probability space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l-GR" altLang="zh-TW" sz="2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Ω</m:t>
                        </m:r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ℱ</m:t>
                        </m:r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altLang="zh-TW" sz="28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ℙ</m:t>
                        </m:r>
                      </m:e>
                    </m:d>
                    <m:r>
                      <a:rPr lang="en-US" altLang="zh-TW" sz="2800" i="1">
                        <a:solidFill>
                          <a:prstClr val="black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zh-TW" altLang="en-US" sz="2800" dirty="0">
                  <a:solidFill>
                    <a:prstClr val="black"/>
                  </a:solidFill>
                </a:endParaRPr>
              </a:p>
              <a:p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1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784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200" dirty="0" err="1" smtClean="0"/>
              <a:t>Thm</a:t>
            </a:r>
            <a:r>
              <a:rPr lang="en-US" altLang="zh-TW" sz="3200" dirty="0" smtClean="0"/>
              <a:t> 5.4.1(</a:t>
            </a:r>
            <a:r>
              <a:rPr lang="en-US" altLang="zh-TW" sz="3200" dirty="0" err="1" smtClean="0"/>
              <a:t>Girsanov,multiple</a:t>
            </a:r>
            <a:r>
              <a:rPr lang="en-US" altLang="zh-TW" sz="3200" dirty="0" smtClean="0"/>
              <a:t> </a:t>
            </a:r>
            <a:r>
              <a:rPr lang="en-US" altLang="zh-TW" sz="3200" dirty="0" err="1" smtClean="0"/>
              <a:t>dimansions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altLang="zh-TW" sz="2800" dirty="0" smtClean="0"/>
                  <a:t>Let T be a fixed positive time, and let</a:t>
                </a:r>
                <a:endParaRPr lang="en-US" altLang="zh-TW" sz="2800" i="1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l-GR" altLang="zh-TW" sz="2800" b="0" i="1" smtClean="0">
                        <a:latin typeface="Cambria Math"/>
                        <a:ea typeface="Cambria Math"/>
                      </a:rPr>
                      <m:t>𝛩</m:t>
                    </m:r>
                    <m:d>
                      <m:dPr>
                        <m:ctrlPr>
                          <a:rPr lang="en-US" altLang="zh-TW" sz="28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zh-TW" sz="28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=(</m:t>
                    </m:r>
                    <m:sSub>
                      <m:sSubPr>
                        <m:ctrlPr>
                          <a:rPr lang="en-US" altLang="zh-TW" sz="28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altLang="zh-TW" sz="2800" b="0" i="1" smtClean="0">
                            <a:latin typeface="Cambria Math"/>
                            <a:ea typeface="Cambria Math"/>
                          </a:rPr>
                          <m:t>𝛩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280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altLang="zh-TW" sz="28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,…,</m:t>
                    </m:r>
                    <m:sSub>
                      <m:sSubPr>
                        <m:ctrlPr>
                          <a:rPr lang="en-US" altLang="zh-TW" sz="280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altLang="zh-TW" sz="2800" b="0" i="1" smtClean="0">
                            <a:latin typeface="Cambria Math"/>
                            <a:ea typeface="Cambria Math"/>
                          </a:rPr>
                          <m:t>𝛩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/>
                            <a:ea typeface="Cambria Math"/>
                          </a:rPr>
                          <m:t>𝑑</m:t>
                        </m:r>
                      </m:sub>
                    </m:sSub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))</m:t>
                    </m:r>
                  </m:oMath>
                </a14:m>
                <a:r>
                  <a:rPr lang="zh-TW" altLang="en-US" sz="2800" dirty="0" smtClean="0"/>
                  <a:t> </a:t>
                </a:r>
                <a:r>
                  <a:rPr lang="en-US" altLang="zh-TW" sz="2800" dirty="0" smtClean="0"/>
                  <a:t>be a d-dimensional adapted </a:t>
                </a:r>
                <a:r>
                  <a:rPr lang="en-US" altLang="zh-TW" sz="2800" dirty="0" err="1" smtClean="0"/>
                  <a:t>process.Define</a:t>
                </a:r>
                <a:endParaRPr lang="en-US" altLang="zh-TW" sz="2800" b="0" i="1" dirty="0" smtClean="0">
                  <a:latin typeface="Cambria Math"/>
                </a:endParaRP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altLang="zh-TW" sz="2400" b="0" i="1" smtClean="0">
                        <a:latin typeface="Cambria Math"/>
                      </a:rPr>
                      <m:t>𝑍</m:t>
                    </m:r>
                    <m:d>
                      <m:dPr>
                        <m:ctrlPr>
                          <a:rPr lang="en-US" altLang="zh-TW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400" b="0" i="1" smtClean="0">
                        <a:latin typeface="Cambria Math"/>
                      </a:rPr>
                      <m:t>=</m:t>
                    </m:r>
                    <m:r>
                      <a:rPr lang="en-US" altLang="zh-TW" sz="2400" b="0" i="1" smtClean="0">
                        <a:latin typeface="Cambria Math"/>
                      </a:rPr>
                      <m:t>𝑒𝑥𝑝</m:t>
                    </m:r>
                    <m:d>
                      <m:dPr>
                        <m:begChr m:val="{"/>
                        <m:endChr m:val="}"/>
                        <m:ctrlPr>
                          <a:rPr lang="en-US" altLang="zh-TW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−</m:t>
                        </m:r>
                        <m:nary>
                          <m:nary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400" b="0" i="1" smtClean="0">
                                <a:latin typeface="Cambria Math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𝑡</m:t>
                            </m:r>
                          </m:sup>
                          <m:e>
                            <m:r>
                              <a:rPr lang="el-GR" altLang="zh-TW" sz="2400" i="1">
                                <a:latin typeface="Cambria Math"/>
                                <a:ea typeface="Cambria Math"/>
                              </a:rPr>
                              <m:t>𝛩</m:t>
                            </m:r>
                            <m:d>
                              <m:dPr>
                                <m:ctrlPr>
                                  <a:rPr lang="en-US" altLang="zh-TW" sz="2400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TW" sz="2400" b="0" i="1" smtClean="0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e>
                            </m:d>
                          </m:e>
                        </m:nary>
                        <m:r>
                          <a:rPr lang="en-US" altLang="zh-TW" sz="2400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altLang="zh-TW" sz="2400" b="0" i="1" smtClean="0">
                            <a:latin typeface="Cambria Math"/>
                            <a:ea typeface="Cambria Math"/>
                          </a:rPr>
                          <m:t>𝑑𝑊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sz="2400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nary>
                          <m:naryPr>
                            <m:ctrlP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  <m:sup>
                            <m: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altLang="zh-TW" sz="24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‖"/>
                                    <m:endChr m:val="‖"/>
                                    <m:ctrlPr>
                                      <a:rPr lang="en-US" altLang="zh-TW" sz="24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l-GR" altLang="zh-TW" sz="2400" b="0" i="1" smtClean="0">
                                        <a:latin typeface="Cambria Math"/>
                                        <a:ea typeface="Cambria Math"/>
                                      </a:rPr>
                                      <m:t>𝛩</m:t>
                                    </m:r>
                                    <m:d>
                                      <m:dPr>
                                        <m:ctrlPr>
                                          <a:rPr lang="en-US" altLang="zh-TW" sz="240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zh-TW" sz="24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  <m:sup>
                                <m:r>
                                  <a:rPr lang="en-US" altLang="zh-TW" sz="2400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TW" sz="2400" b="0" i="1" smtClean="0">
                                <a:latin typeface="Cambria Math"/>
                                <a:ea typeface="Cambria Math"/>
                              </a:rPr>
                              <m:t>𝑑𝑢</m:t>
                            </m:r>
                          </m:e>
                        </m:nary>
                      </m:e>
                    </m:d>
                  </m:oMath>
                </a14:m>
                <a:r>
                  <a:rPr lang="en-US" altLang="zh-TW" sz="2400" dirty="0" smtClean="0"/>
                  <a:t>,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TW" sz="20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zh-TW" sz="2000" b="0" i="1" smtClean="0">
                              <a:latin typeface="Cambria Math"/>
                            </a:rPr>
                            <m:t>𝑊</m:t>
                          </m:r>
                        </m:e>
                      </m:acc>
                      <m:d>
                        <m:dPr>
                          <m:ctrlPr>
                            <a:rPr lang="en-US" altLang="zh-TW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/>
                        </a:rPr>
                        <m:t>=</m:t>
                      </m:r>
                      <m:r>
                        <a:rPr lang="en-US" altLang="zh-TW" sz="2000" b="0" i="1" smtClean="0">
                          <a:latin typeface="Cambria Math"/>
                        </a:rPr>
                        <m:t>𝑊</m:t>
                      </m:r>
                      <m:d>
                        <m:dPr>
                          <m:ctrlPr>
                            <a:rPr lang="en-US" altLang="zh-TW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2000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en-US" altLang="zh-TW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0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altLang="zh-TW" sz="2000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l-GR" altLang="zh-TW" sz="2400" b="0" i="1" smtClean="0">
                              <a:latin typeface="Cambria Math"/>
                              <a:ea typeface="Cambria Math"/>
                            </a:rPr>
                            <m:t>𝛩</m:t>
                          </m:r>
                          <m:d>
                            <m:dPr>
                              <m:ctrlPr>
                                <a:rPr lang="en-US" altLang="zh-TW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24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altLang="zh-TW" sz="2400" b="0" i="1" smtClean="0">
                              <a:latin typeface="Cambria Math"/>
                              <a:ea typeface="Cambria Math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US" altLang="zh-TW" sz="2400" dirty="0" smtClean="0"/>
              </a:p>
              <a:p>
                <a:pPr marL="0" indent="0">
                  <a:buNone/>
                </a:pPr>
                <a:r>
                  <a:rPr lang="en-US" altLang="zh-TW" sz="2800" dirty="0" smtClean="0"/>
                  <a:t>and assume that</a:t>
                </a:r>
                <a:r>
                  <a:rPr lang="zh-TW" alt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zh-TW" altLang="en-US" sz="2800" i="1">
                        <a:latin typeface="Cambria Math"/>
                      </a:rPr>
                      <m:t>𝔼</m:t>
                    </m:r>
                    <m:nary>
                      <m:naryPr>
                        <m:ctrlPr>
                          <a:rPr lang="zh-TW" altLang="en-US" sz="28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800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altLang="zh-TW" sz="2800" b="0" i="1" smtClean="0">
                            <a:latin typeface="Cambria Math"/>
                          </a:rPr>
                          <m:t>𝑇</m:t>
                        </m:r>
                      </m:sup>
                      <m:e>
                        <m:sSup>
                          <m:sSupPr>
                            <m:ctrlPr>
                              <a:rPr lang="en-US" altLang="zh-TW" sz="280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altLang="zh-TW" sz="280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l-GR" altLang="zh-TW" sz="2800" b="0" i="1" smtClean="0">
                                    <a:latin typeface="Cambria Math"/>
                                    <a:ea typeface="Cambria Math"/>
                                  </a:rPr>
                                  <m:t>𝛩</m:t>
                                </m:r>
                                <m:d>
                                  <m:dPr>
                                    <m:ctrlPr>
                                      <a:rPr lang="en-US" altLang="zh-TW" sz="280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TW" sz="2800" b="0" i="1" smtClean="0">
                                        <a:latin typeface="Cambria Math"/>
                                        <a:ea typeface="Cambria Math"/>
                                      </a:rPr>
                                      <m:t>𝑢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altLang="zh-TW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altLang="zh-TW" sz="28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𝑍</m:t>
                            </m:r>
                          </m:e>
                          <m:sup>
                            <m:r>
                              <a:rPr lang="en-US" altLang="zh-TW" sz="28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altLang="zh-TW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sz="2800" b="0" i="1" smtClean="0">
                            <a:latin typeface="Cambria Math"/>
                          </a:rPr>
                          <m:t>𝑑𝑢</m:t>
                        </m:r>
                        <m:r>
                          <a:rPr lang="en-US" altLang="zh-TW" sz="2800" b="0" i="1" smtClean="0">
                            <a:latin typeface="Cambria Math"/>
                            <a:ea typeface="Cambria Math"/>
                          </a:rPr>
                          <m:t>&lt;∞</m:t>
                        </m:r>
                      </m:e>
                    </m:nary>
                  </m:oMath>
                </a14:m>
                <a:r>
                  <a:rPr lang="en-US" altLang="zh-TW" sz="28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altLang="zh-TW" sz="2800" dirty="0" smtClean="0"/>
                  <a:t>Set </a:t>
                </a:r>
                <a14:m>
                  <m:oMath xmlns:m="http://schemas.openxmlformats.org/officeDocument/2006/math">
                    <m:r>
                      <a:rPr lang="en-US" altLang="zh-TW" sz="2800" b="0" i="1" smtClean="0">
                        <a:latin typeface="Cambria Math"/>
                      </a:rPr>
                      <m:t>𝑍</m:t>
                    </m:r>
                    <m:r>
                      <a:rPr lang="en-US" altLang="zh-TW" sz="2800" b="0" i="1" smtClean="0">
                        <a:latin typeface="Cambria Math"/>
                      </a:rPr>
                      <m:t>=</m:t>
                    </m:r>
                    <m:r>
                      <a:rPr lang="en-US" altLang="zh-TW" sz="2800" b="0" i="1" smtClean="0">
                        <a:latin typeface="Cambria Math"/>
                      </a:rPr>
                      <m:t>𝑍</m:t>
                    </m:r>
                    <m:r>
                      <a:rPr lang="en-US" altLang="zh-TW" sz="2800" b="0" i="1" smtClean="0">
                        <a:latin typeface="Cambria Math"/>
                      </a:rPr>
                      <m:t>(</m:t>
                    </m:r>
                    <m:r>
                      <a:rPr lang="en-US" altLang="zh-TW" sz="2800" b="0" i="1" smtClean="0">
                        <a:latin typeface="Cambria Math"/>
                      </a:rPr>
                      <m:t>𝑡</m:t>
                    </m:r>
                    <m:r>
                      <a:rPr lang="en-US" altLang="zh-TW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sz="2800" dirty="0" smtClean="0"/>
                  <a:t>. Then</a:t>
                </a:r>
                <a14:m>
                  <m:oMath xmlns:m="http://schemas.openxmlformats.org/officeDocument/2006/math">
                    <m:r>
                      <a:rPr lang="zh-TW" altLang="en-US" sz="2800" i="1" smtClean="0">
                        <a:latin typeface="Cambria Math"/>
                      </a:rPr>
                      <m:t>𝔼</m:t>
                    </m:r>
                    <m:r>
                      <a:rPr lang="en-US" altLang="zh-TW" sz="2800" b="0" i="1" smtClean="0">
                        <a:latin typeface="Cambria Math"/>
                      </a:rPr>
                      <m:t>𝑍</m:t>
                    </m:r>
                    <m:r>
                      <a:rPr lang="en-US" altLang="zh-TW" sz="2800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altLang="zh-TW" sz="2800" dirty="0" smtClean="0"/>
                  <a:t> ,and under the probability measure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800" i="1" smtClean="0">
                            <a:latin typeface="Cambria Math"/>
                            <a:ea typeface="Cambria Math"/>
                          </a:rPr>
                          <m:t>ℙ</m:t>
                        </m:r>
                      </m:e>
                    </m:acc>
                  </m:oMath>
                </a14:m>
                <a:r>
                  <a:rPr lang="zh-TW" altLang="en-US" sz="2800" dirty="0" smtClean="0"/>
                  <a:t> </a:t>
                </a:r>
                <a:r>
                  <a:rPr lang="en-US" altLang="zh-TW" sz="2800" dirty="0" smtClean="0"/>
                  <a:t>given by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800" i="1" smtClean="0">
                            <a:latin typeface="Cambria Math"/>
                            <a:ea typeface="Cambria Math"/>
                          </a:rPr>
                          <m:t>ℙ</m:t>
                        </m:r>
                      </m:e>
                    </m:acc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)=</m:t>
                    </m:r>
                    <m:nary>
                      <m:naryPr>
                        <m:ctrlPr>
                          <a:rPr lang="en-US" altLang="zh-TW" sz="28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800" b="0" i="1" smtClean="0">
                            <a:latin typeface="Cambria Math"/>
                          </a:rPr>
                          <m:t>𝐴</m:t>
                        </m:r>
                      </m:sub>
                      <m:sup/>
                      <m:e>
                        <m:r>
                          <a:rPr lang="en-US" altLang="zh-TW" sz="2800" b="0" i="1" smtClean="0">
                            <a:latin typeface="Cambria Math"/>
                          </a:rPr>
                          <m:t>𝑍</m:t>
                        </m:r>
                        <m:d>
                          <m:dPr>
                            <m:ctrlPr>
                              <a:rPr lang="en-US" altLang="zh-TW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𝑤</m:t>
                            </m:r>
                          </m:e>
                        </m:d>
                        <m:r>
                          <a:rPr lang="en-US" altLang="zh-TW" sz="2800" b="0" i="1" smtClean="0">
                            <a:latin typeface="Cambria Math"/>
                          </a:rPr>
                          <m:t>𝑑</m:t>
                        </m:r>
                      </m:e>
                    </m:nary>
                    <m:r>
                      <a:rPr lang="en-US" altLang="zh-TW" sz="2800" i="1">
                        <a:latin typeface="Cambria Math"/>
                        <a:ea typeface="Cambria Math"/>
                      </a:rPr>
                      <m:t>ℙ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𝑤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zh-TW" altLang="en-US" sz="2800" dirty="0" smtClean="0"/>
                  <a:t> </a:t>
                </a:r>
                <a:r>
                  <a:rPr lang="en-US" altLang="zh-TW" sz="2800" dirty="0" smtClean="0"/>
                  <a:t>for all </a:t>
                </a:r>
                <a14:m>
                  <m:oMath xmlns:m="http://schemas.openxmlformats.org/officeDocument/2006/math">
                    <m:r>
                      <a:rPr lang="en-US" altLang="zh-TW" sz="2800" b="0" i="1" smtClean="0">
                        <a:latin typeface="Cambria Math"/>
                      </a:rPr>
                      <m:t>𝐴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ℱ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endParaRPr lang="en-US" altLang="zh-TW" sz="2800" dirty="0" smtClean="0"/>
              </a:p>
              <a:p>
                <a:pPr marL="0" indent="0">
                  <a:buNone/>
                </a:pPr>
                <a:r>
                  <a:rPr lang="en-US" altLang="zh-TW" sz="2800" dirty="0" smtClean="0"/>
                  <a:t>The process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28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800" b="0" i="1" smtClean="0">
                            <a:latin typeface="Cambria Math"/>
                          </a:rPr>
                          <m:t>𝑊</m:t>
                        </m:r>
                      </m:e>
                    </m:acc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28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zh-TW" altLang="en-US" sz="2800" dirty="0" smtClean="0"/>
                  <a:t> </a:t>
                </a:r>
                <a:r>
                  <a:rPr lang="en-US" altLang="zh-TW" sz="2800" dirty="0" smtClean="0"/>
                  <a:t>is a d-dimensional Brownian motion.</a:t>
                </a:r>
                <a:endParaRPr lang="zh-TW" altLang="en-US" sz="2800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53136"/>
              </a:xfrm>
              <a:blipFill rotWithShape="1">
                <a:blip r:embed="rId2"/>
                <a:stretch>
                  <a:fillRect l="-1259" t="-1005" b="-175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7092280" y="285293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(5.4.1)</a:t>
            </a:r>
            <a:endParaRPr lang="zh-TW" altLang="en-US" sz="24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6876256" y="350100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(5.4.2)</a:t>
            </a:r>
            <a:endParaRPr lang="zh-TW" altLang="en-US" sz="24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7078239" y="407707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(5.4.3)</a:t>
            </a:r>
            <a:endParaRPr lang="zh-TW" altLang="en-US" sz="2400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57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0" y="1052736"/>
                <a:ext cx="9144000" cy="5544616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altLang="zh-TW" sz="3100" dirty="0" smtClean="0"/>
                  <a:t>The 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3100" b="0" i="0" smtClean="0">
                        <a:latin typeface="Cambria Math"/>
                      </a:rPr>
                      <m:t>t</m:t>
                    </m:r>
                    <m:acc>
                      <m:accPr>
                        <m:chr m:val="̂"/>
                        <m:ctrlPr>
                          <a:rPr lang="en-US" altLang="zh-TW" sz="3100" i="1" smtClean="0">
                            <a:latin typeface="Cambria Math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altLang="zh-TW" sz="3100" b="0" i="0" smtClean="0">
                            <a:latin typeface="Cambria Math"/>
                          </a:rPr>
                          <m:t>o</m:t>
                        </m:r>
                      </m:e>
                    </m:acc>
                  </m:oMath>
                </a14:m>
                <a:r>
                  <a:rPr lang="zh-TW" altLang="en-US" sz="3100" dirty="0" smtClean="0"/>
                  <a:t> </a:t>
                </a:r>
                <a:r>
                  <a:rPr lang="en-US" altLang="zh-TW" sz="3100" dirty="0" smtClean="0"/>
                  <a:t>integral in (5.4.1) is</a:t>
                </a:r>
              </a:p>
              <a:p>
                <a:pPr marL="0" indent="0">
                  <a:buNone/>
                </a:pPr>
                <a:endParaRPr lang="en-US" altLang="zh-TW" sz="31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altLang="zh-TW" sz="31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31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altLang="zh-TW" sz="3100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l-GR" altLang="zh-TW" sz="3100" b="0" i="1" smtClean="0">
                              <a:latin typeface="Cambria Math"/>
                              <a:ea typeface="Cambria Math"/>
                            </a:rPr>
                            <m:t>𝛩</m:t>
                          </m:r>
                          <m:d>
                            <m:dPr>
                              <m:ctrlP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altLang="zh-TW" sz="31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altLang="zh-TW" sz="3100" b="0" i="1" smtClean="0">
                              <a:latin typeface="Cambria Math"/>
                              <a:ea typeface="Cambria Math"/>
                            </a:rPr>
                            <m:t>𝑑𝑊</m:t>
                          </m:r>
                          <m:d>
                            <m:dPr>
                              <m:ctrlP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altLang="zh-TW" sz="3100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l-GR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  <m:t>𝛩</m:t>
                                      </m:r>
                                    </m:e>
                                    <m:sub>
                                      <m:r>
                                        <a:rPr lang="en-US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  <m:t>𝑢</m:t>
                                      </m:r>
                                    </m:e>
                                  </m:d>
                                </m:e>
                              </m:nary>
                              <m:sSub>
                                <m:sSubPr>
                                  <m:ctrlP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𝑑𝑊</m:t>
                                  </m:r>
                                </m:e>
                                <m:sub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)=</m:t>
                              </m:r>
                              <m:nary>
                                <m:naryPr>
                                  <m:chr m:val="∑"/>
                                  <m:ctrlP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sup>
                                <m:e>
                                  <m:nary>
                                    <m:naryPr>
                                      <m:ctrlPr>
                                        <a:rPr lang="en-US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n-US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  <m:t>𝑡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en-US" altLang="zh-TW" sz="3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l-GR" altLang="zh-TW" sz="3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𝛩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3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𝑗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ctrlPr>
                                            <a:rPr lang="en-US" altLang="zh-TW" sz="3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TW" sz="31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𝑢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nary>
                              <m:sSub>
                                <m:sSubPr>
                                  <m:ctrlP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𝑑𝑊</m:t>
                                  </m:r>
                                </m:e>
                                <m:sub>
                                  <m:r>
                                    <a:rPr lang="en-US" altLang="zh-TW" sz="3100" b="0" i="1" smtClean="0"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𝑢</m:t>
                              </m:r>
                              <m:r>
                                <a:rPr lang="en-US" altLang="zh-TW" sz="31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altLang="zh-TW" sz="3100" dirty="0" smtClean="0"/>
              </a:p>
              <a:p>
                <a:r>
                  <a:rPr lang="en-US" altLang="zh-TW" sz="3100" dirty="0" smtClean="0"/>
                  <a:t>in (5.4.1),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altLang="zh-TW" sz="3100" i="1">
                            <a:latin typeface="Cambria Math"/>
                          </a:rPr>
                        </m:ctrlPr>
                      </m:dPr>
                      <m:e>
                        <m:r>
                          <a:rPr lang="el-GR" altLang="zh-TW" sz="3100" i="1">
                            <a:latin typeface="Cambria Math"/>
                            <a:ea typeface="Cambria Math"/>
                          </a:rPr>
                          <m:t>𝛩</m:t>
                        </m:r>
                        <m:r>
                          <a:rPr lang="en-US" altLang="zh-TW" sz="3100" i="1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altLang="zh-TW" sz="3100" i="1">
                            <a:latin typeface="Cambria Math"/>
                            <a:ea typeface="Cambria Math"/>
                          </a:rPr>
                          <m:t>𝑢</m:t>
                        </m:r>
                        <m:r>
                          <a:rPr lang="en-US" altLang="zh-TW" sz="3100" i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3100" b="0" i="0" smtClean="0">
                        <a:latin typeface="Cambria Math"/>
                        <a:ea typeface="Cambria Math"/>
                      </a:rPr>
                      <m:t>denotes</m:t>
                    </m:r>
                    <m:r>
                      <a:rPr lang="en-US" altLang="zh-TW" sz="31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3100" b="0" i="0" smtClean="0">
                        <a:latin typeface="Cambria Math"/>
                        <a:ea typeface="Cambria Math"/>
                      </a:rPr>
                      <m:t>the</m:t>
                    </m:r>
                    <m:r>
                      <a:rPr lang="en-US" altLang="zh-TW" sz="31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3100" b="0" i="0" smtClean="0">
                        <a:latin typeface="Cambria Math"/>
                        <a:ea typeface="Cambria Math"/>
                      </a:rPr>
                      <m:t>Euclidean</m:t>
                    </m:r>
                    <m:r>
                      <a:rPr lang="en-US" altLang="zh-TW" sz="31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zh-TW" sz="3100" b="0" i="0" smtClean="0">
                        <a:latin typeface="Cambria Math"/>
                        <a:ea typeface="Cambria Math"/>
                      </a:rPr>
                      <m:t>norm</m:t>
                    </m:r>
                  </m:oMath>
                </a14:m>
                <a:endParaRPr lang="en-US" altLang="zh-TW" sz="3100" b="0" dirty="0" smtClean="0"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lang="en-US" altLang="zh-TW" sz="31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l-GR" altLang="zh-TW" sz="3100" b="0" i="1" smtClean="0">
                              <a:latin typeface="Cambria Math"/>
                              <a:ea typeface="Cambria Math"/>
                            </a:rPr>
                            <m:t>𝛩</m:t>
                          </m:r>
                          <m:r>
                            <a:rPr lang="en-US" altLang="zh-TW" sz="31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altLang="zh-TW" sz="3100" b="0" i="1" smtClean="0">
                              <a:latin typeface="Cambria Math"/>
                              <a:ea typeface="Cambria Math"/>
                            </a:rPr>
                            <m:t>𝑢</m:t>
                          </m:r>
                          <m:r>
                            <a:rPr lang="en-US" altLang="zh-TW" sz="31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</m:d>
                      <m:r>
                        <a:rPr lang="en-US" altLang="zh-TW" sz="31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zh-TW" sz="3100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TW" sz="31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TW" sz="31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TW" sz="3100" b="0" i="1" smtClean="0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𝑑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en-US" altLang="zh-TW" sz="3100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l-GR" altLang="zh-TW" sz="3100" b="0" i="1" smtClean="0">
                                          <a:latin typeface="Cambria Math"/>
                                          <a:ea typeface="Cambria Math"/>
                                        </a:rPr>
                                        <m:t>𝛩</m:t>
                                      </m:r>
                                    </m:e>
                                    <m:sub>
                                      <m:r>
                                        <a:rPr lang="en-US" altLang="zh-TW" sz="31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sub>
                                    <m:sup>
                                      <m:r>
                                        <a:rPr lang="en-US" altLang="zh-TW" sz="31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𝑢</m:t>
                                  </m:r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altLang="zh-TW" sz="31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altLang="zh-TW" sz="31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altLang="zh-TW" sz="3100" b="0" dirty="0" smtClean="0"/>
              </a:p>
              <a:p>
                <a:r>
                  <a:rPr lang="en-US" altLang="zh-TW" sz="3100" dirty="0" smtClean="0"/>
                  <a:t>(5.4.2) is shorthand notation for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altLang="zh-TW" sz="31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zh-TW" sz="3100" i="1" smtClean="0">
                              <a:latin typeface="Cambria Math"/>
                            </a:rPr>
                            <m:t>𝑊</m:t>
                          </m:r>
                        </m:e>
                      </m:acc>
                      <m:d>
                        <m:dPr>
                          <m:ctrlPr>
                            <a:rPr lang="en-US" altLang="zh-TW" sz="31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31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31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altLang="zh-TW" sz="3100" b="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̃"/>
                              <m:ctrlPr>
                                <a:rPr lang="en-US" altLang="zh-TW" sz="31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TW" sz="31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  <m:d>
                            <m:dPr>
                              <m:ctrlPr>
                                <a:rPr lang="en-US" altLang="zh-TW" sz="31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3100" b="0" i="1" smtClean="0">
                              <a:latin typeface="Cambria Math"/>
                            </a:rPr>
                            <m:t>,…,</m:t>
                          </m:r>
                          <m:acc>
                            <m:accPr>
                              <m:chr m:val="̃"/>
                              <m:ctrlPr>
                                <a:rPr lang="en-US" altLang="zh-TW" sz="310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altLang="zh-TW" sz="31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altLang="zh-TW" sz="3100" b="0" i="1" smtClean="0">
                                      <a:latin typeface="Cambria Math"/>
                                    </a:rPr>
                                    <m:t>𝑑</m:t>
                                  </m:r>
                                </m:sub>
                              </m:sSub>
                            </m:e>
                          </m:acc>
                          <m:d>
                            <m:dPr>
                              <m:ctrlPr>
                                <a:rPr lang="en-US" altLang="zh-TW" sz="31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altLang="zh-TW" sz="3100" b="0" i="1" smtClean="0">
                          <a:latin typeface="Cambria Math"/>
                        </a:rPr>
                        <m:t> </m:t>
                      </m:r>
                      <m:r>
                        <a:rPr lang="en-US" altLang="zh-TW" sz="3100" b="0" i="1" smtClean="0">
                          <a:latin typeface="Cambria Math"/>
                        </a:rPr>
                        <m:t>𝑤𝑖𝑡h</m:t>
                      </m:r>
                      <m:r>
                        <a:rPr lang="en-US" altLang="zh-TW" sz="3100" b="0" i="1" smtClean="0">
                          <a:latin typeface="Cambria Math"/>
                        </a:rPr>
                        <m:t>  </m:t>
                      </m:r>
                      <m:acc>
                        <m:accPr>
                          <m:chr m:val="̃"/>
                          <m:ctrlPr>
                            <a:rPr lang="en-US" altLang="zh-TW" sz="31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TW" sz="31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acc>
                      <m:d>
                        <m:dPr>
                          <m:ctrlPr>
                            <a:rPr lang="en-US" altLang="zh-TW" sz="31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31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31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sz="31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31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en-US" altLang="zh-TW" sz="3100" b="0" i="1" smtClean="0">
                              <a:latin typeface="Cambria Math"/>
                            </a:rPr>
                            <m:t>𝑗</m:t>
                          </m:r>
                        </m:sub>
                      </m:sSub>
                      <m:d>
                        <m:dPr>
                          <m:ctrlPr>
                            <a:rPr lang="en-US" altLang="zh-TW" sz="31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31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3100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en-US" altLang="zh-TW" sz="31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3100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altLang="zh-TW" sz="3100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31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l-GR" altLang="zh-TW" sz="3100" b="0" i="1" smtClean="0">
                                  <a:latin typeface="Cambria Math"/>
                                  <a:ea typeface="Cambria Math"/>
                                </a:rPr>
                                <m:t>𝛩</m:t>
                              </m:r>
                            </m:e>
                            <m:sub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31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3100" b="0" i="1" smtClean="0">
                                  <a:latin typeface="Cambria Math"/>
                                </a:rPr>
                                <m:t>𝑢</m:t>
                              </m:r>
                            </m:e>
                          </m:d>
                          <m:r>
                            <a:rPr lang="en-US" altLang="zh-TW" sz="3100" b="0" i="1" smtClean="0">
                              <a:latin typeface="Cambria Math"/>
                            </a:rPr>
                            <m:t>𝑑𝑢</m:t>
                          </m:r>
                          <m:r>
                            <a:rPr lang="en-US" altLang="zh-TW" sz="3100" b="0" i="1" smtClean="0">
                              <a:latin typeface="Cambria Math"/>
                            </a:rPr>
                            <m:t>,</m:t>
                          </m:r>
                        </m:e>
                      </m:nary>
                      <m:r>
                        <a:rPr lang="en-US" altLang="zh-TW" sz="31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altLang="zh-TW" sz="3100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zh-TW" sz="3100" b="0" dirty="0" smtClean="0"/>
                  <a:t>                                    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altLang="zh-TW" sz="3100" b="0" i="1" smtClean="0">
                        <a:latin typeface="Cambria Math"/>
                      </a:rPr>
                      <m:t>𝑗</m:t>
                    </m:r>
                    <m:r>
                      <a:rPr lang="en-US" altLang="zh-TW" sz="3100" b="0" i="1" smtClean="0">
                        <a:latin typeface="Cambria Math"/>
                      </a:rPr>
                      <m:t>=1,…,</m:t>
                    </m:r>
                    <m:r>
                      <a:rPr lang="en-US" altLang="zh-TW" sz="3100" b="0" i="1" smtClean="0">
                        <a:latin typeface="Cambria Math"/>
                      </a:rPr>
                      <m:t>𝑑</m:t>
                    </m:r>
                    <m:r>
                      <a:rPr lang="en-US" altLang="zh-TW" sz="3100" b="0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en-US" altLang="zh-TW" sz="3100" dirty="0" smtClean="0"/>
                  <a:t> </a:t>
                </a:r>
                <a:endParaRPr lang="zh-TW" altLang="en-US" sz="31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052736"/>
                <a:ext cx="9144000" cy="5544616"/>
              </a:xfrm>
              <a:blipFill rotWithShape="1">
                <a:blip r:embed="rId2"/>
                <a:stretch>
                  <a:fillRect l="-867" t="-20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68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zh-TW" sz="3600" dirty="0" smtClean="0"/>
              <a:t>The conclusions of the multidimensional </a:t>
            </a:r>
            <a:r>
              <a:rPr lang="en-US" altLang="zh-TW" sz="3600" dirty="0" err="1" smtClean="0"/>
              <a:t>Girsanov</a:t>
            </a:r>
            <a:r>
              <a:rPr lang="en-US" altLang="zh-TW" sz="3600" dirty="0" smtClean="0"/>
              <a:t> Theorem</a:t>
            </a:r>
            <a:endParaRPr lang="zh-TW" altLang="en-US" sz="3600" dirty="0" smtClean="0"/>
          </a:p>
        </p:txBody>
      </p:sp>
      <p:sp>
        <p:nvSpPr>
          <p:cNvPr id="5130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zh-TW" dirty="0" smtClean="0"/>
              <a:t>The component process of          are independent under</a:t>
            </a:r>
          </a:p>
          <a:p>
            <a:pPr lvl="1" eaLnBrk="1" hangingPunct="1"/>
            <a:r>
              <a:rPr lang="en-US" altLang="zh-TW" dirty="0" smtClean="0"/>
              <a:t>The component process of          are independent under P, but each of the           processes can depend in a path-dependent, adapted way on all of the Brownian motions </a:t>
            </a:r>
          </a:p>
          <a:p>
            <a:pPr lvl="1" eaLnBrk="1" hangingPunct="1"/>
            <a:r>
              <a:rPr lang="en-US" altLang="zh-TW" dirty="0" smtClean="0"/>
              <a:t>Under P, the components of         can be far from independent, however, after the change to the measure     , these components are independent</a:t>
            </a:r>
          </a:p>
          <a:p>
            <a:pPr eaLnBrk="1" hangingPunct="1"/>
            <a:r>
              <a:rPr lang="en-US" altLang="zh-TW" dirty="0" smtClean="0"/>
              <a:t>The proof of Theorem 5.4.1 is like that of the one-dimensional </a:t>
            </a:r>
            <a:r>
              <a:rPr lang="en-US" altLang="zh-TW" dirty="0" err="1" smtClean="0"/>
              <a:t>Girsanov</a:t>
            </a:r>
            <a:r>
              <a:rPr lang="en-US" altLang="zh-TW" dirty="0" smtClean="0"/>
              <a:t> Theorem  </a:t>
            </a:r>
            <a:endParaRPr lang="zh-TW" altLang="en-US" dirty="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56002"/>
              </p:ext>
            </p:extLst>
          </p:nvPr>
        </p:nvGraphicFramePr>
        <p:xfrm>
          <a:off x="5004048" y="1628800"/>
          <a:ext cx="7493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3" imgW="342720" imgH="228600" progId="Equation.DSMT4">
                  <p:embed/>
                </p:oleObj>
              </mc:Choice>
              <mc:Fallback>
                <p:oleObj name="Equation" r:id="rId3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628800"/>
                        <a:ext cx="7493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539670"/>
              </p:ext>
            </p:extLst>
          </p:nvPr>
        </p:nvGraphicFramePr>
        <p:xfrm>
          <a:off x="1907704" y="2060848"/>
          <a:ext cx="3619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5" imgW="152280" imgH="190440" progId="Equation.DSMT4">
                  <p:embed/>
                </p:oleObj>
              </mc:Choice>
              <mc:Fallback>
                <p:oleObj name="Equation" r:id="rId5" imgW="152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060848"/>
                        <a:ext cx="36195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487406"/>
              </p:ext>
            </p:extLst>
          </p:nvPr>
        </p:nvGraphicFramePr>
        <p:xfrm>
          <a:off x="4932040" y="2492896"/>
          <a:ext cx="6000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7" imgW="342720" imgH="203040" progId="Equation.DSMT4">
                  <p:embed/>
                </p:oleObj>
              </mc:Choice>
              <mc:Fallback>
                <p:oleObj name="Equation" r:id="rId7" imgW="342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2492896"/>
                        <a:ext cx="6000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83704"/>
              </p:ext>
            </p:extLst>
          </p:nvPr>
        </p:nvGraphicFramePr>
        <p:xfrm>
          <a:off x="4572000" y="2852936"/>
          <a:ext cx="7223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9" imgW="406080" imgH="241200" progId="Equation.DSMT4">
                  <p:embed/>
                </p:oleObj>
              </mc:Choice>
              <mc:Fallback>
                <p:oleObj name="Equation" r:id="rId9" imgW="4060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852936"/>
                        <a:ext cx="7223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728738"/>
              </p:ext>
            </p:extLst>
          </p:nvPr>
        </p:nvGraphicFramePr>
        <p:xfrm>
          <a:off x="3851920" y="3573016"/>
          <a:ext cx="20716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1" name="Equation" r:id="rId11" imgW="939600" imgH="228600" progId="Equation.DSMT4">
                  <p:embed/>
                </p:oleObj>
              </mc:Choice>
              <mc:Fallback>
                <p:oleObj name="Equation" r:id="rId11" imgW="939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573016"/>
                        <a:ext cx="20716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908744"/>
              </p:ext>
            </p:extLst>
          </p:nvPr>
        </p:nvGraphicFramePr>
        <p:xfrm>
          <a:off x="5076056" y="4005064"/>
          <a:ext cx="64293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Equation" r:id="rId13" imgW="342720" imgH="228600" progId="Equation.DSMT4">
                  <p:embed/>
                </p:oleObj>
              </mc:Choice>
              <mc:Fallback>
                <p:oleObj name="Equation" r:id="rId13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005064"/>
                        <a:ext cx="642938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561960"/>
              </p:ext>
            </p:extLst>
          </p:nvPr>
        </p:nvGraphicFramePr>
        <p:xfrm>
          <a:off x="2483768" y="4725144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3" name="Equation" r:id="rId15" imgW="152280" imgH="190440" progId="Equation.DSMT4">
                  <p:embed/>
                </p:oleObj>
              </mc:Choice>
              <mc:Fallback>
                <p:oleObj name="Equation" r:id="rId15" imgW="1522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725144"/>
                        <a:ext cx="304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28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200" dirty="0" err="1" smtClean="0"/>
              <a:t>Thm</a:t>
            </a:r>
            <a:r>
              <a:rPr lang="en-US" altLang="zh-TW" sz="3200" dirty="0" smtClean="0"/>
              <a:t> 5.4.2 (Martingale representation, multiple dimensions)</a:t>
            </a:r>
            <a:endParaRPr lang="zh-TW" alt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altLang="zh-TW" sz="3100" dirty="0" smtClean="0"/>
                  <a:t>Let T be a fixed positive time, and assume that </a:t>
                </a:r>
                <a14:m>
                  <m:oMath xmlns:m="http://schemas.openxmlformats.org/officeDocument/2006/math">
                    <m:r>
                      <a:rPr lang="en-US" altLang="zh-TW" sz="3100" i="1" smtClean="0">
                        <a:latin typeface="Cambria Math"/>
                        <a:ea typeface="Cambria Math"/>
                      </a:rPr>
                      <m:t>ℱ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altLang="zh-TW" sz="3100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TW" sz="3100" b="0" i="1" dirty="0" smtClean="0">
                        <a:latin typeface="Cambria Math"/>
                      </a:rPr>
                      <m:t>0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altLang="zh-TW" sz="3100" dirty="0" smtClean="0"/>
                  <a:t>, is the filtration generated by the d-dimensional Brownian motion</a:t>
                </a:r>
                <a:r>
                  <a:rPr lang="en-US" altLang="zh-TW" sz="3100" i="1" dirty="0" smtClean="0"/>
                  <a:t> </a:t>
                </a:r>
                <a14:m>
                  <m:oMath xmlns:m="http://schemas.openxmlformats.org/officeDocument/2006/math">
                    <m:r>
                      <a:rPr lang="en-US" altLang="zh-TW" sz="3100" i="1" dirty="0" smtClean="0">
                        <a:latin typeface="Cambria Math"/>
                      </a:rPr>
                      <m:t>𝑊</m:t>
                    </m:r>
                    <m:r>
                      <a:rPr lang="en-US" altLang="zh-TW" sz="3100" b="0" i="1" dirty="0" smtClean="0">
                        <a:latin typeface="Cambria Math"/>
                      </a:rPr>
                      <m:t>(</m:t>
                    </m:r>
                    <m:r>
                      <a:rPr lang="en-US" altLang="zh-TW" sz="3100" b="0" i="1" dirty="0" smtClean="0">
                        <a:latin typeface="Cambria Math"/>
                      </a:rPr>
                      <m:t>𝑡</m:t>
                    </m:r>
                    <m:r>
                      <a:rPr lang="en-US" altLang="zh-TW" sz="3100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sz="3100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TW" sz="3100" b="0" i="1" dirty="0" smtClean="0">
                        <a:latin typeface="Cambria Math"/>
                      </a:rPr>
                      <m:t>0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altLang="zh-TW" sz="3100" dirty="0" smtClean="0"/>
                  <a:t>. Let </a:t>
                </a:r>
                <a14:m>
                  <m:oMath xmlns:m="http://schemas.openxmlformats.org/officeDocument/2006/math">
                    <m:r>
                      <a:rPr lang="en-US" altLang="zh-TW" sz="3100" b="0" i="1" smtClean="0">
                        <a:latin typeface="Cambria Math"/>
                      </a:rPr>
                      <m:t>𝑀</m:t>
                    </m:r>
                    <m:r>
                      <a:rPr lang="en-US" altLang="zh-TW" sz="3100" b="0" i="1" smtClean="0">
                        <a:latin typeface="Cambria Math"/>
                      </a:rPr>
                      <m:t>(</m:t>
                    </m:r>
                    <m:r>
                      <a:rPr lang="en-US" altLang="zh-TW" sz="3100" b="0" i="1" smtClean="0">
                        <a:latin typeface="Cambria Math"/>
                      </a:rPr>
                      <m:t>𝑡</m:t>
                    </m:r>
                    <m:r>
                      <a:rPr lang="en-US" altLang="zh-TW" sz="31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zh-TW" sz="3100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TW" sz="3100" b="0" i="1" dirty="0" smtClean="0">
                        <a:latin typeface="Cambria Math"/>
                      </a:rPr>
                      <m:t>0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altLang="zh-TW" sz="3100" dirty="0" smtClean="0"/>
                  <a:t>, be a martingale with respect to this filtration under </a:t>
                </a:r>
                <a14:m>
                  <m:oMath xmlns:m="http://schemas.openxmlformats.org/officeDocument/2006/math">
                    <m:r>
                      <a:rPr lang="en-US" altLang="zh-TW" sz="3100" i="1" smtClean="0">
                        <a:latin typeface="Cambria Math"/>
                        <a:ea typeface="Cambria Math"/>
                      </a:rPr>
                      <m:t>ℙ</m:t>
                    </m:r>
                  </m:oMath>
                </a14:m>
                <a:r>
                  <a:rPr lang="en-US" altLang="zh-TW" sz="3100" dirty="0" smtClean="0"/>
                  <a:t>. Then there is an adapted, d-dimensional process </a:t>
                </a:r>
                <a14:m>
                  <m:oMath xmlns:m="http://schemas.openxmlformats.org/officeDocument/2006/math">
                    <m:r>
                      <a:rPr lang="el-GR" altLang="zh-TW" sz="3100" b="0" i="1" smtClean="0">
                        <a:latin typeface="Cambria Math"/>
                        <a:ea typeface="Cambria Math"/>
                      </a:rPr>
                      <m:t>𝛤</m:t>
                    </m:r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zh-TW" sz="3100" b="0" i="1" smtClean="0">
                            <a:latin typeface="Cambria Math"/>
                            <a:ea typeface="Cambria Math"/>
                          </a:rPr>
                          <m:t>𝛤</m:t>
                        </m:r>
                      </m:e>
                      <m:sub>
                        <m:r>
                          <a:rPr lang="en-US" altLang="zh-TW" sz="31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l-GR" altLang="zh-TW" sz="3100" b="0" i="1" smtClean="0">
                            <a:latin typeface="Cambria Math"/>
                            <a:ea typeface="Cambria Math"/>
                          </a:rPr>
                          <m:t>𝛤</m:t>
                        </m:r>
                      </m:e>
                      <m:sub>
                        <m:r>
                          <a:rPr lang="en-US" altLang="zh-TW" sz="3100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altLang="zh-TW" sz="3100" b="0" i="1" smtClean="0">
                        <a:latin typeface="Cambria Math"/>
                      </a:rPr>
                      <m:t>(</m:t>
                    </m:r>
                    <m:r>
                      <a:rPr lang="en-US" altLang="zh-TW" sz="3100" b="0" i="1" smtClean="0">
                        <a:latin typeface="Cambria Math"/>
                      </a:rPr>
                      <m:t>𝑢</m:t>
                    </m:r>
                    <m:r>
                      <a:rPr lang="en-US" altLang="zh-TW" sz="3100" b="0" i="1" smtClean="0">
                        <a:latin typeface="Cambria Math"/>
                      </a:rPr>
                      <m:t>))</m:t>
                    </m:r>
                  </m:oMath>
                </a14:m>
                <a:r>
                  <a:rPr lang="en-US" altLang="zh-TW" sz="3100" dirty="0" smtClean="0"/>
                  <a:t>, </a:t>
                </a:r>
                <a14:m>
                  <m:oMath xmlns:m="http://schemas.openxmlformats.org/officeDocument/2006/math">
                    <m:r>
                      <a:rPr lang="en-US" altLang="zh-TW" sz="3100" b="0" i="1" dirty="0" smtClean="0">
                        <a:latin typeface="Cambria Math"/>
                      </a:rPr>
                      <m:t>0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𝑢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altLang="zh-TW" sz="3100" dirty="0" smtClean="0"/>
                  <a:t>, such that </a:t>
                </a:r>
                <a:endParaRPr lang="en-US" altLang="zh-TW" sz="3100" b="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altLang="zh-TW" sz="3100" b="0" i="1" smtClean="0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=</m:t>
                    </m:r>
                    <m:r>
                      <a:rPr lang="en-US" altLang="zh-TW" sz="3100" b="0" i="1" smtClean="0">
                        <a:latin typeface="Cambria Math"/>
                      </a:rPr>
                      <m:t>𝑀</m:t>
                    </m:r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+</m:t>
                    </m:r>
                    <m:nary>
                      <m:nary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3100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altLang="zh-TW" sz="3100" b="0" i="1" smtClean="0">
                            <a:latin typeface="Cambria Math"/>
                          </a:rPr>
                          <m:t>𝑡</m:t>
                        </m:r>
                      </m:sup>
                      <m:e>
                        <m:r>
                          <a:rPr lang="el-GR" altLang="zh-TW" sz="31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𝛤</m:t>
                        </m:r>
                        <m:d>
                          <m:dPr>
                            <m:ctrlPr>
                              <a:rPr lang="en-US" altLang="zh-TW" sz="310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altLang="zh-TW" sz="3100" b="0" i="1" smtClean="0">
                                <a:latin typeface="Cambria Math"/>
                                <a:ea typeface="Cambria Math"/>
                              </a:rPr>
                              <m:t>𝑢</m:t>
                            </m:r>
                          </m:e>
                        </m:d>
                        <m:r>
                          <a:rPr lang="en-US" altLang="zh-TW" sz="3100" b="0" i="1" smtClean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altLang="zh-TW" sz="3100" b="0" i="1" smtClean="0">
                            <a:latin typeface="Cambria Math"/>
                            <a:ea typeface="Cambria Math"/>
                          </a:rPr>
                          <m:t>𝑑𝑊</m:t>
                        </m:r>
                        <m:r>
                          <a:rPr lang="en-US" altLang="zh-TW" sz="31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altLang="zh-TW" sz="3100" b="0" i="1" smtClean="0">
                            <a:latin typeface="Cambria Math"/>
                            <a:ea typeface="Cambria Math"/>
                          </a:rPr>
                          <m:t>𝑢</m:t>
                        </m:r>
                        <m:r>
                          <a:rPr lang="en-US" altLang="zh-TW" sz="31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  <m:r>
                      <a:rPr lang="en-US" altLang="zh-TW" sz="3100" b="0" i="1" smtClean="0">
                        <a:latin typeface="Cambria Math"/>
                      </a:rPr>
                      <m:t>,</m:t>
                    </m:r>
                    <m:r>
                      <a:rPr lang="en-US" altLang="zh-TW" sz="3100" b="0" i="1" dirty="0" smtClean="0">
                        <a:latin typeface="Cambria Math"/>
                      </a:rPr>
                      <m:t>0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altLang="zh-TW" sz="3100" dirty="0" smtClean="0"/>
                  <a:t>.</a:t>
                </a:r>
              </a:p>
              <a:p>
                <a:r>
                  <a:rPr lang="en-US" altLang="zh-TW" sz="3100" dirty="0" smtClean="0"/>
                  <a:t>If, in addition , we assume the notation and assumptions of </a:t>
                </a:r>
                <a:r>
                  <a:rPr lang="en-US" altLang="zh-TW" sz="3100" dirty="0" err="1" smtClean="0"/>
                  <a:t>Thm</a:t>
                </a:r>
                <a:r>
                  <a:rPr lang="en-US" altLang="zh-TW" sz="3100" dirty="0" smtClean="0"/>
                  <a:t> 5.4.1 and if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31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𝑀</m:t>
                        </m:r>
                      </m:e>
                    </m:acc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, 0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altLang="zh-TW" sz="3100" dirty="0" smtClean="0"/>
                  <a:t>, is a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31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3100" i="1" smtClean="0">
                            <a:latin typeface="Cambria Math"/>
                            <a:ea typeface="Cambria Math"/>
                          </a:rPr>
                          <m:t>ℙ</m:t>
                        </m:r>
                      </m:e>
                    </m:acc>
                  </m:oMath>
                </a14:m>
                <a:r>
                  <a:rPr lang="en-US" altLang="zh-TW" sz="3100" dirty="0" smtClean="0"/>
                  <a:t>-martingale, then there is an adapted, d-dimensional process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31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l-GR" altLang="zh-TW" sz="3100" i="1" smtClean="0">
                            <a:latin typeface="Cambria Math"/>
                            <a:ea typeface="Cambria Math"/>
                          </a:rPr>
                          <m:t>𝛤</m:t>
                        </m:r>
                      </m:e>
                    </m:acc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TW" sz="31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zh-TW" sz="3100" b="0" i="1" smtClean="0">
                                <a:latin typeface="Cambria Math"/>
                                <a:ea typeface="Cambria Math"/>
                              </a:rPr>
                              <m:t>𝛤</m:t>
                            </m:r>
                          </m:e>
                        </m:acc>
                      </m:e>
                      <m:sub>
                        <m:r>
                          <a:rPr lang="en-US" altLang="zh-TW" sz="31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̃"/>
                            <m:ctrlPr>
                              <a:rPr lang="en-US" altLang="zh-TW" sz="31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zh-TW" sz="3100" b="0" i="1" smtClean="0">
                                <a:latin typeface="Cambria Math"/>
                                <a:ea typeface="Cambria Math"/>
                              </a:rPr>
                              <m:t>𝛤</m:t>
                            </m:r>
                          </m:e>
                        </m:acc>
                      </m:e>
                      <m:sub>
                        <m:r>
                          <a:rPr lang="en-US" altLang="zh-TW" sz="3100" b="0" i="1" smtClean="0">
                            <a:latin typeface="Cambria Math"/>
                          </a:rPr>
                          <m:t>𝑑</m:t>
                        </m:r>
                      </m:sub>
                    </m:sSub>
                    <m:r>
                      <a:rPr lang="en-US" altLang="zh-TW" sz="3100" b="0" i="1" smtClean="0">
                        <a:latin typeface="Cambria Math"/>
                      </a:rPr>
                      <m:t>(</m:t>
                    </m:r>
                    <m:r>
                      <a:rPr lang="en-US" altLang="zh-TW" sz="3100" b="0" i="1" smtClean="0">
                        <a:latin typeface="Cambria Math"/>
                      </a:rPr>
                      <m:t>𝑢</m:t>
                    </m:r>
                    <m:r>
                      <a:rPr lang="en-US" altLang="zh-TW" sz="3100" b="0" i="1" smtClean="0">
                        <a:latin typeface="Cambria Math"/>
                      </a:rPr>
                      <m:t>))</m:t>
                    </m:r>
                  </m:oMath>
                </a14:m>
                <a:r>
                  <a:rPr lang="en-US" altLang="zh-TW" sz="3100" dirty="0" smtClean="0"/>
                  <a:t> such that </a:t>
                </a:r>
                <a:endParaRPr lang="en-US" altLang="zh-TW" sz="310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zh-TW" sz="31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𝑀</m:t>
                        </m:r>
                      </m:e>
                    </m:acc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altLang="zh-TW" sz="31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𝑀</m:t>
                        </m:r>
                      </m:e>
                    </m:acc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0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+</m:t>
                    </m:r>
                    <m:nary>
                      <m:naryPr>
                        <m:ctrlPr>
                          <a:rPr lang="en-US" altLang="zh-TW" sz="31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3100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altLang="zh-TW" sz="3100" b="0" i="1" smtClean="0">
                            <a:latin typeface="Cambria Math"/>
                          </a:rPr>
                          <m:t>𝑡</m:t>
                        </m:r>
                      </m:sup>
                      <m:e>
                        <m:acc>
                          <m:accPr>
                            <m:chr m:val="̃"/>
                            <m:ctrlPr>
                              <a:rPr lang="en-US" altLang="zh-TW" sz="31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zh-TW" sz="3100" i="1" smtClean="0">
                                <a:latin typeface="Cambria Math"/>
                                <a:ea typeface="Cambria Math"/>
                              </a:rPr>
                              <m:t>𝛤</m:t>
                            </m:r>
                          </m:e>
                        </m:acc>
                        <m:r>
                          <a:rPr lang="en-US" altLang="zh-TW" sz="3100" b="0" i="1" smtClean="0">
                            <a:latin typeface="Cambria Math"/>
                          </a:rPr>
                          <m:t>(</m:t>
                        </m:r>
                        <m:r>
                          <a:rPr lang="en-US" altLang="zh-TW" sz="3100" b="0" i="1" smtClean="0">
                            <a:latin typeface="Cambria Math"/>
                          </a:rPr>
                          <m:t>𝑢</m:t>
                        </m:r>
                        <m:r>
                          <a:rPr lang="en-US" altLang="zh-TW" sz="3100" b="0" i="1" smtClean="0">
                            <a:latin typeface="Cambria Math"/>
                          </a:rPr>
                          <m:t>)</m:t>
                        </m:r>
                      </m:e>
                    </m:nary>
                    <m:r>
                      <a:rPr lang="en-US" altLang="zh-TW" sz="310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altLang="zh-TW" sz="3100" b="0" i="1" smtClean="0">
                        <a:latin typeface="Cambria Math"/>
                        <a:ea typeface="Cambria Math"/>
                      </a:rPr>
                      <m:t>𝑑</m:t>
                    </m:r>
                    <m:acc>
                      <m:accPr>
                        <m:chr m:val="̃"/>
                        <m:ctrlPr>
                          <a:rPr lang="en-US" altLang="zh-TW" sz="3100" b="0" i="1" smtClean="0"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altLang="zh-TW" sz="3100" b="0" i="1" smtClean="0">
                            <a:latin typeface="Cambria Math"/>
                            <a:ea typeface="Cambria Math"/>
                          </a:rPr>
                          <m:t>𝑊</m:t>
                        </m:r>
                      </m:e>
                    </m:acc>
                    <m:d>
                      <m:dPr>
                        <m:ctrlPr>
                          <a:rPr lang="en-US" altLang="zh-TW" sz="31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3100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altLang="zh-TW" sz="3100" b="0" i="1" smtClean="0">
                        <a:latin typeface="Cambria Math"/>
                      </a:rPr>
                      <m:t>, </m:t>
                    </m:r>
                    <m:r>
                      <a:rPr lang="en-US" altLang="zh-TW" sz="3100" b="0" i="1" dirty="0" smtClean="0">
                        <a:latin typeface="Cambria Math"/>
                      </a:rPr>
                      <m:t>0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altLang="zh-TW" sz="3100" b="0" i="1" dirty="0" smtClean="0">
                        <a:latin typeface="Cambria Math"/>
                        <a:ea typeface="Cambria Math"/>
                      </a:rPr>
                      <m:t>𝑇</m:t>
                    </m:r>
                  </m:oMath>
                </a14:m>
                <a:r>
                  <a:rPr lang="en-US" altLang="zh-TW" sz="3100" dirty="0" smtClean="0"/>
                  <a:t>.</a:t>
                </a:r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2561" r="-13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7668344" y="3501008"/>
            <a:ext cx="1836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(5.4.4)</a:t>
            </a:r>
            <a:endParaRPr lang="zh-TW" altLang="en-US" sz="2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7681700" y="5221342"/>
            <a:ext cx="1836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(5.4.5)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27140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5.4.2 Multidimensional Market Model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196752"/>
                <a:ext cx="8856984" cy="4929411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800" dirty="0" smtClean="0"/>
                  <a:t>We assume there are m stocks, each with stochastic differential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/>
                            </a:rPr>
                            <m:t>𝑑𝑆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28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TW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TW" altLang="en-US" sz="2800" i="1" smtClean="0"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US" altLang="zh-TW" sz="280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8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sSub>
                        <m:sSubPr>
                          <m:ctrlPr>
                            <a:rPr lang="en-US" altLang="zh-TW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en-US" altLang="zh-TW" sz="28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altLang="zh-TW" sz="28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nary>
                        <m:naryPr>
                          <m:chr m:val="∑"/>
                          <m:ctrlPr>
                            <a:rPr lang="en-US" altLang="zh-TW" sz="28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8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altLang="zh-TW" sz="28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800" b="0" i="1" smtClean="0">
                              <a:latin typeface="Cambria Math"/>
                            </a:rPr>
                            <m:t>𝑑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TW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zh-TW" altLang="en-US" sz="280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/>
                                </a:rPr>
                                <m:t>𝑖𝑗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zh-TW" sz="2800" b="0" i="1" smtClean="0">
                              <a:latin typeface="Cambria Math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zh-TW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TW" sz="28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TW" sz="2800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altLang="zh-TW" sz="2800" b="0" i="1" smtClean="0">
                          <a:latin typeface="Cambria Math"/>
                        </a:rPr>
                        <m:t>,   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𝑖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=1,…,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𝑚</m:t>
                      </m:r>
                      <m:r>
                        <a:rPr lang="en-US" altLang="zh-TW" sz="28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altLang="zh-TW" sz="2800" dirty="0" smtClean="0"/>
              </a:p>
              <a:p>
                <a:r>
                  <a:rPr lang="en-US" altLang="zh-TW" sz="2800" dirty="0" smtClean="0"/>
                  <a:t>assume that the mean rate of return vector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sz="2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sz="2800" i="1" smtClean="0">
                                <a:latin typeface="Cambria Math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800" b="0" i="1" smtClean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=1,…,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altLang="zh-TW" sz="2800" dirty="0" smtClean="0"/>
                  <a:t> and the volatility matrix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800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TW" sz="2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zh-TW" altLang="en-US" sz="2800" i="1" smtClean="0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𝑖𝑗</m:t>
                            </m:r>
                          </m:sub>
                        </m:sSub>
                        <m:d>
                          <m:dPr>
                            <m:ctrlPr>
                              <a:rPr lang="en-US" altLang="zh-TW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TW" sz="2800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altLang="zh-TW" sz="2800" b="0" i="1" smtClean="0">
                            <a:latin typeface="Cambria Math"/>
                          </a:rPr>
                          <m:t>)</m:t>
                        </m:r>
                      </m:e>
                      <m:sub>
                        <m:r>
                          <a:rPr lang="en-US" altLang="zh-TW" sz="2800" b="0" i="1" smtClean="0">
                            <a:latin typeface="Cambria Math"/>
                          </a:rPr>
                          <m:t>𝑖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=1,…,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𝑚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;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𝑗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=1,…,</m:t>
                        </m:r>
                        <m:r>
                          <a:rPr lang="en-US" altLang="zh-TW" sz="2800" b="0" i="1" smtClean="0"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altLang="zh-TW" sz="2800" dirty="0" smtClean="0"/>
                  <a:t> are adapted processes. </a:t>
                </a: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196752"/>
                <a:ext cx="8856984" cy="4929411"/>
              </a:xfrm>
              <a:blipFill rotWithShape="1">
                <a:blip r:embed="rId2"/>
                <a:stretch>
                  <a:fillRect l="-1239" t="-111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6660232" y="3223809"/>
            <a:ext cx="1836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/>
              <a:t>(5.4.6)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673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836712"/>
                <a:ext cx="8229600" cy="5433467"/>
              </a:xfrm>
            </p:spPr>
            <p:txBody>
              <a:bodyPr>
                <a:normAutofit/>
              </a:bodyPr>
              <a:lstStyle/>
              <a:p>
                <a:r>
                  <a:rPr lang="en-US" altLang="zh-TW" sz="2400" dirty="0"/>
                  <a:t>set</a:t>
                </a:r>
                <a:r>
                  <a:rPr lang="zh-TW" alt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zh-TW" altLang="en-US" sz="2400" i="1" dirty="0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altLang="zh-TW" sz="2400" i="1" dirty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4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400" i="1" dirty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400" i="1" dirty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zh-TW" sz="2400" i="1" dirty="0">
                            <a:latin typeface="Cambria Math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altLang="zh-TW" sz="2400" i="1" dirty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altLang="zh-TW" sz="2400" i="1" dirty="0">
                                <a:latin typeface="Cambria Math"/>
                              </a:rPr>
                              <m:t>𝑗</m:t>
                            </m:r>
                            <m:r>
                              <a:rPr lang="en-US" altLang="zh-TW" sz="2400" i="1" dirty="0">
                                <a:latin typeface="Cambria Math"/>
                              </a:rPr>
                              <m:t>=</m:t>
                            </m:r>
                            <m:r>
                              <a:rPr lang="en-US" altLang="zh-TW" sz="2400" i="1" dirty="0">
                                <a:latin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TW" sz="2400" i="1" dirty="0">
                                <a:latin typeface="Cambria Math"/>
                              </a:rPr>
                              <m:t>𝑑</m:t>
                            </m:r>
                          </m:sup>
                          <m:e>
                            <m:sSubSup>
                              <m:sSubSupPr>
                                <m:ctrlPr>
                                  <a:rPr lang="en-US" altLang="zh-TW" sz="2400" i="1" dirty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zh-TW" altLang="en-US" sz="2400" i="1" dirty="0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400" i="1" dirty="0">
                                    <a:latin typeface="Cambria Math"/>
                                  </a:rPr>
                                  <m:t>𝑖𝑗</m:t>
                                </m:r>
                              </m:sub>
                              <m:sup>
                                <m:r>
                                  <a:rPr lang="en-US" altLang="zh-TW" sz="2400" i="1" dirty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2400" i="1" dirty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sz="2400" i="1" dirty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2400" i="1" dirty="0">
                                <a:latin typeface="Cambria Math"/>
                              </a:rPr>
                              <m:t>)</m:t>
                            </m:r>
                          </m:e>
                        </m:nary>
                      </m:e>
                    </m:rad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, which we assume is never zero</a:t>
                </a:r>
                <a:r>
                  <a:rPr lang="en-US" altLang="zh-TW" sz="2400" dirty="0" smtClean="0"/>
                  <a:t>,</a:t>
                </a:r>
              </a:p>
              <a:p>
                <a:r>
                  <a:rPr lang="en-US" altLang="zh-TW" sz="2400" dirty="0" smtClean="0"/>
                  <a:t>we </a:t>
                </a:r>
                <a:r>
                  <a:rPr lang="en-US" altLang="zh-TW" sz="2400" dirty="0"/>
                  <a:t>define processes </a:t>
                </a:r>
                <a:endParaRPr lang="en-US" altLang="zh-TW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/>
                            </a:rPr>
                            <m:t>𝐵</m:t>
                          </m:r>
                        </m:e>
                        <m:sub>
                          <m:r>
                            <a:rPr lang="en-US" altLang="zh-TW" sz="24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TW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TW" sz="24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4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2400" i="1">
                              <a:latin typeface="Cambria Math"/>
                            </a:rPr>
                            <m:t>𝑗</m:t>
                          </m:r>
                          <m:r>
                            <a:rPr lang="en-US" altLang="zh-TW" sz="2400" i="1">
                              <a:latin typeface="Cambria Math"/>
                            </a:rPr>
                            <m:t>=</m:t>
                          </m:r>
                          <m:r>
                            <a:rPr lang="en-US" altLang="zh-TW" sz="2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altLang="zh-TW" sz="2400" i="1">
                              <a:latin typeface="Cambria Math"/>
                            </a:rPr>
                            <m:t>𝑑</m:t>
                          </m:r>
                        </m:sup>
                        <m:e>
                          <m:nary>
                            <m:naryPr>
                              <m:ctrlPr>
                                <a:rPr lang="en-US" altLang="zh-TW" sz="24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2400" i="1">
                                  <a:latin typeface="Cambria Math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zh-TW" sz="2400" i="1">
                                  <a:latin typeface="Cambria Math"/>
                                </a:rPr>
                                <m:t>𝑡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altLang="zh-TW" sz="2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TW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TW" altLang="en-US" sz="24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TW" sz="2400" i="1">
                                          <a:latin typeface="Cambria Math"/>
                                        </a:rPr>
                                        <m:t>𝑖𝑗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zh-TW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i="1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altLang="zh-TW" sz="24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TW" altLang="en-US" sz="24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TW" sz="24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zh-TW" sz="24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2400" i="1">
                                          <a:latin typeface="Cambria Math"/>
                                        </a:rPr>
                                        <m:t>𝑢</m:t>
                                      </m:r>
                                    </m:e>
                                  </m:d>
                                </m:den>
                              </m:f>
                            </m:e>
                          </m:nary>
                        </m:e>
                      </m:nary>
                      <m:sSub>
                        <m:sSubPr>
                          <m:ctrlPr>
                            <a:rPr lang="en-US" altLang="zh-TW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TW" sz="2400" i="1">
                              <a:latin typeface="Cambria Math"/>
                            </a:rPr>
                            <m:t>𝑑𝑊</m:t>
                          </m:r>
                        </m:e>
                        <m:sub>
                          <m:r>
                            <a:rPr lang="en-US" altLang="zh-TW" sz="2400" i="1">
                              <a:latin typeface="Cambria Math"/>
                            </a:rPr>
                            <m:t>𝑗</m:t>
                          </m:r>
                        </m:sub>
                      </m:sSub>
                      <m:d>
                        <m:dPr>
                          <m:ctrlPr>
                            <a:rPr lang="en-US" altLang="zh-TW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TW" sz="2400" i="1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US" altLang="zh-TW" sz="2400" i="1">
                          <a:latin typeface="Cambria Math"/>
                        </a:rPr>
                        <m:t>,  </m:t>
                      </m:r>
                      <m:r>
                        <a:rPr lang="en-US" altLang="zh-TW" sz="2400" i="1">
                          <a:latin typeface="Cambria Math"/>
                        </a:rPr>
                        <m:t>𝑖</m:t>
                      </m:r>
                      <m:r>
                        <a:rPr lang="en-US" altLang="zh-TW" sz="2400" i="1">
                          <a:latin typeface="Cambria Math"/>
                        </a:rPr>
                        <m:t>=</m:t>
                      </m:r>
                      <m:r>
                        <a:rPr lang="en-US" altLang="zh-TW" sz="2400" i="1">
                          <a:latin typeface="Cambria Math"/>
                        </a:rPr>
                        <m:t>1</m:t>
                      </m:r>
                      <m:r>
                        <a:rPr lang="en-US" altLang="zh-TW" sz="2400" i="1">
                          <a:latin typeface="Cambria Math"/>
                        </a:rPr>
                        <m:t>,…,</m:t>
                      </m:r>
                      <m:r>
                        <a:rPr lang="en-US" altLang="zh-TW" sz="2400" i="1">
                          <a:latin typeface="Cambria Math"/>
                        </a:rPr>
                        <m:t>𝑚</m:t>
                      </m:r>
                      <m:r>
                        <a:rPr lang="en-US" altLang="zh-TW" sz="2400" i="1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altLang="zh-TW" sz="2400" dirty="0"/>
              </a:p>
              <a:p>
                <a:r>
                  <a:rPr lang="en-US" altLang="zh-TW" sz="2400" dirty="0"/>
                  <a:t>Being a sum of stochastic integrals,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400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400" i="1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400" i="1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zh-TW" altLang="en-US" sz="2400" dirty="0"/>
                  <a:t> </a:t>
                </a:r>
                <a:r>
                  <a:rPr lang="en-US" altLang="zh-TW" sz="2400" dirty="0"/>
                  <a:t>is a continuous </a:t>
                </a:r>
                <a:r>
                  <a:rPr lang="en-US" altLang="zh-TW" sz="2400" dirty="0" err="1" smtClean="0"/>
                  <a:t>martingale.Futhermore</a:t>
                </a:r>
                <a:r>
                  <a:rPr lang="en-US" altLang="zh-TW" sz="2400" dirty="0" smtClean="0"/>
                  <a:t>,</a:t>
                </a:r>
              </a:p>
              <a:p>
                <a:pPr marL="0" indent="0" algn="ctr">
                  <a:buNone/>
                </a:pPr>
                <a:r>
                  <a:rPr lang="en-US" altLang="zh-TW" sz="2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𝑑𝐵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400" b="0" i="1" smtClean="0"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altLang="zh-TW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TW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en-US" altLang="zh-TW" sz="2400" b="0" i="1" smtClean="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400" b="0" i="1" smtClean="0">
                            <a:latin typeface="Cambria Math"/>
                          </a:rPr>
                          <m:t>𝑗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=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𝑑</m:t>
                        </m:r>
                      </m:sup>
                      <m:e>
                        <m:f>
                          <m:fPr>
                            <m:ctrlPr>
                              <a:rPr lang="en-US" altLang="zh-TW" sz="2400" i="1" smtClean="0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altLang="zh-TW" sz="240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zh-TW" altLang="en-US" sz="2400" i="1" smtClean="0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𝑖𝑗</m:t>
                                </m:r>
                              </m:sub>
                              <m:sup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sSubSup>
                              <m:sSubSupPr>
                                <m:ctrlPr>
                                  <a:rPr lang="en-US" altLang="zh-TW" sz="240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zh-TW" altLang="en-US" sz="2400" i="1" smtClean="0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altLang="zh-TW" sz="2400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altLang="zh-TW" sz="24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  <m:r>
                          <a:rPr lang="en-US" altLang="zh-TW" sz="2400" b="0" i="1" smtClean="0">
                            <a:latin typeface="Cambria Math"/>
                          </a:rPr>
                          <m:t>𝑑𝑡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=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endParaRPr lang="en-US" altLang="zh-TW" sz="2400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836712"/>
                <a:ext cx="8229600" cy="5433467"/>
              </a:xfrm>
              <a:blipFill rotWithShape="1">
                <a:blip r:embed="rId2"/>
                <a:stretch>
                  <a:fillRect l="-1037" r="-8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F73B-FFDD-4091-90BB-0A484A6A8F0E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884368" y="2582344"/>
            <a:ext cx="9183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/>
              <a:t>(5.4.7)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8145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10531</TotalTime>
  <Words>2026</Words>
  <Application>Microsoft Office PowerPoint</Application>
  <PresentationFormat>如螢幕大小 (4:3)</PresentationFormat>
  <Paragraphs>111</Paragraphs>
  <Slides>15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7" baseType="lpstr">
      <vt:lpstr>Office 佈景主題</vt:lpstr>
      <vt:lpstr>Equation</vt:lpstr>
      <vt:lpstr>5.4 Fundamental Thoeorems of Asset Pricing(~5.4.2)</vt:lpstr>
      <vt:lpstr>PowerPoint 簡報</vt:lpstr>
      <vt:lpstr>5.4.1 Girsanov and Martingale Representation Theorems</vt:lpstr>
      <vt:lpstr>Thm 5.4.1(Girsanov,multiple dimansions)</vt:lpstr>
      <vt:lpstr>PowerPoint 簡報</vt:lpstr>
      <vt:lpstr>The conclusions of the multidimensional Girsanov Theorem</vt:lpstr>
      <vt:lpstr>Thm 5.4.2 (Martingale representation, multiple dimensions)</vt:lpstr>
      <vt:lpstr>5.4.2 Multidimensional Market Model</vt:lpstr>
      <vt:lpstr>PowerPoint 簡報</vt:lpstr>
      <vt:lpstr>PowerPoint 簡報</vt:lpstr>
      <vt:lpstr>PowerPoint 簡報</vt:lpstr>
      <vt:lpstr>Covariance formula</vt:lpstr>
      <vt:lpstr>PowerPoint 簡報</vt:lpstr>
      <vt:lpstr>PowerPoint 簡報</vt:lpstr>
      <vt:lpstr>Discount process of stocks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63</cp:revision>
  <dcterms:created xsi:type="dcterms:W3CDTF">2022-07-18T05:15:04Z</dcterms:created>
  <dcterms:modified xsi:type="dcterms:W3CDTF">2022-08-02T11:49:38Z</dcterms:modified>
</cp:coreProperties>
</file>