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611" autoAdjust="0"/>
  </p:normalViewPr>
  <p:slideViewPr>
    <p:cSldViewPr snapToGrid="0" showGuides="1">
      <p:cViewPr varScale="1">
        <p:scale>
          <a:sx n="109" d="100"/>
          <a:sy n="109" d="100"/>
        </p:scale>
        <p:origin x="65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199390-7558-7F7A-431C-5C962691A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FD229FE-17E4-29F6-85F7-F7E8EE9D9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94ECAD9-C3AE-4E12-5975-7FB9FA0F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2CEA11-9B42-F66F-3E85-39A17441B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E2124E-9837-399A-01BF-DFB8B916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23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EEFFB-7704-CED9-A28D-0E6BE872F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BADCE7E-32EF-7EF9-0933-57020E6D5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DB83697-96C7-6AED-A6C3-91610BF20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292699-EF34-1B64-86D8-C3971270D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4A40A1-DD4D-9A72-ECE2-C27695BC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55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C949B30-E747-FD46-4752-28908B662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7714C6-AB13-871E-AF27-4F50C5C81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0551EE2-FAF0-62E7-7672-AD4066F8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B774D6-32FA-2EF1-E41B-16AEA90F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B6AE5A9-38E0-A3A6-D7E7-29AFCCDF6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9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0D7012-9501-6279-0C0F-210BD4C6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46DEC7-BBBE-49C3-125E-35F16AFC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D0A9E5-6A4E-5E52-170E-9D90D6C5F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A492B1-9C5C-3F91-FEE4-A2F854AD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4F45E7-A0FE-1420-F5A7-E54413CE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87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AEC3E6-6276-7345-0C9B-7EC5B434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B9021CD-E510-BD0F-AA0A-6095F6EFB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2D7128-F458-1005-5A4E-61AD84A2E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CCCF84-6D6B-BF7E-6BBD-A4F6EFB91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B077CA-33BB-2A0A-6CD3-2A4BFD3B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13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B586CD-3AC8-9DAD-0028-5B8BAD18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4FE14E0-ADF7-42D9-F6BE-9E42A947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5CBD0D1-95DC-1F6B-2431-49D2B1B27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4CCBB12-0E52-90FE-F03B-8E70439B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05037F6-5BCA-A336-FF85-B125A77DC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FF1788-E5C5-E399-C87E-2EFC0E6BB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17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C6C42B-5D2E-D545-4F11-07493BF26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41B4E81-6B7A-2692-12AC-98C33174B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DB73F61-D9CE-5412-7496-8CAC1158C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0A15840-AAB9-26ED-7DD2-86F2F65732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9F09BCF-6AFF-37AB-F73A-408EAC9A6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7AF9068-97D4-18FA-23E3-546E38B0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F255DE3-E433-C80E-F971-247F93A6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5ABFD14-1700-4255-455C-6AAE0A1BF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20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5A1B97-FA72-47D1-0D82-DC6C3238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1225F2B-597F-9246-9245-1C45E0A4D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599127A-AE5F-3450-0FED-68AE50B3E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B75E8D-243B-7C59-341A-F02EE56DF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57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AB82016-8E9C-6972-D7F0-D49EF1B9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81045DC-BED6-6D8D-8AA7-DCE4829CE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AA8116D-17D9-B02C-105D-4B9191E4D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0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815EEC-4572-8E11-50C6-C69A07D89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DD818C-05E4-BFD1-30FD-08D84E589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92115E-B00A-FB5F-729C-90C778EB6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CE94382-159F-9BEB-894B-B7565831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8504DF-5AA5-5057-6EED-E2E56378A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ABD73C-BCE0-0D22-7FC9-6EEFBCE7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46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C9C266-4316-9AD2-132F-1E2ED3CE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9936D25-5FC7-7C96-A9F8-2AB4422EE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D7C7F8D-193A-B87D-2B4A-353575B8D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F3F8C71-A41A-2F34-6A20-8DF3945B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074569-FBDF-44CE-DDAA-DF49C079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90BE9A2-C7E2-5F6C-6184-53BF335C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30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A919DF5-27CF-9DA7-569F-A7C1DBC3F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D92DB9-8BB6-59F9-4DF4-3AC35CFC2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9CAF20-E080-C7E6-CABC-64BDEACD71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81CF5-17EF-4A84-90A0-531DAB6295B7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596DC1-2A84-2416-C871-26CB65832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D2DF7A-C0A9-B7C4-D2BA-8FCCB9BA5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49A4-379A-475D-85C2-58C3DE8073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26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9B4DD3-A3E3-F639-7BBF-A8EE2BB254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meeting1011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D2C3A2-54B8-ED43-C2F0-AD1623C95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777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A421A5-D3CE-EC1C-72E0-208DC19B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501"/>
            <a:ext cx="10515600" cy="4952462"/>
          </a:xfrm>
        </p:spPr>
        <p:txBody>
          <a:bodyPr/>
          <a:lstStyle/>
          <a:p>
            <a:r>
              <a:rPr lang="en-US" altLang="zh-TW" dirty="0" err="1"/>
              <a:t>Type_tax_employee</a:t>
            </a:r>
            <a:r>
              <a:rPr lang="en-US" altLang="zh-TW" dirty="0"/>
              <a:t>=1</a:t>
            </a:r>
          </a:p>
          <a:p>
            <a:r>
              <a:rPr lang="en-US" altLang="zh-TW" dirty="0" err="1"/>
              <a:t>type_default</a:t>
            </a:r>
            <a:r>
              <a:rPr lang="en-US" altLang="zh-TW" dirty="0"/>
              <a:t>=2</a:t>
            </a:r>
          </a:p>
          <a:p>
            <a:r>
              <a:rPr lang="en-US" altLang="zh-TW" dirty="0"/>
              <a:t>Method=1 </a:t>
            </a:r>
            <a:r>
              <a:rPr lang="zh-TW" altLang="en-US" dirty="0"/>
              <a:t>最佳化員工效用</a:t>
            </a:r>
            <a:endParaRPr lang="en-US" altLang="zh-TW" dirty="0"/>
          </a:p>
          <a:p>
            <a:r>
              <a:rPr lang="en-US" altLang="zh-TW" dirty="0" err="1"/>
              <a:t>RP_method</a:t>
            </a:r>
            <a:r>
              <a:rPr lang="en-US" altLang="zh-TW" dirty="0"/>
              <a:t>=1</a:t>
            </a:r>
          </a:p>
          <a:p>
            <a:r>
              <a:rPr lang="en-US" altLang="zh-TW" dirty="0" err="1"/>
              <a:t>Optm</a:t>
            </a:r>
            <a:r>
              <a:rPr lang="en-US" altLang="zh-TW" dirty="0"/>
              <a:t>=1</a:t>
            </a:r>
          </a:p>
          <a:p>
            <a:r>
              <a:rPr lang="en-US" altLang="zh-TW" dirty="0" err="1"/>
              <a:t>U_method</a:t>
            </a:r>
            <a:r>
              <a:rPr lang="en-US" altLang="zh-TW" dirty="0"/>
              <a:t>=1</a:t>
            </a:r>
          </a:p>
          <a:p>
            <a:r>
              <a:rPr lang="en-US" altLang="zh-TW" dirty="0" err="1"/>
              <a:t>CE_method</a:t>
            </a:r>
            <a:r>
              <a:rPr lang="en-US" altLang="zh-TW" dirty="0"/>
              <a:t>=1</a:t>
            </a:r>
          </a:p>
          <a:p>
            <a:endParaRPr lang="en-US" altLang="zh-TW" dirty="0"/>
          </a:p>
          <a:p>
            <a:r>
              <a:rPr lang="en-US" altLang="zh-TW" dirty="0"/>
              <a:t>J</a:t>
            </a:r>
            <a:r>
              <a:rPr lang="zh-TW" altLang="en-US" dirty="0"/>
              <a:t>時間點</a:t>
            </a:r>
            <a:r>
              <a:rPr lang="en-US" altLang="zh-TW" dirty="0"/>
              <a:t>(</a:t>
            </a:r>
            <a:r>
              <a:rPr lang="zh-TW" altLang="en-US" dirty="0"/>
              <a:t>右到左</a:t>
            </a:r>
            <a:r>
              <a:rPr lang="en-US" altLang="zh-TW" dirty="0"/>
              <a:t>)</a:t>
            </a:r>
            <a:r>
              <a:rPr lang="zh-TW" altLang="en-US" dirty="0"/>
              <a:t>、</a:t>
            </a:r>
            <a:r>
              <a:rPr lang="en-US" altLang="zh-TW" dirty="0" err="1"/>
              <a:t>i</a:t>
            </a:r>
            <a:r>
              <a:rPr lang="zh-TW" altLang="en-US" dirty="0"/>
              <a:t>垂直樹高</a:t>
            </a:r>
            <a:r>
              <a:rPr lang="en-US" altLang="zh-TW" dirty="0"/>
              <a:t>(</a:t>
            </a:r>
            <a:r>
              <a:rPr lang="zh-TW" altLang="en-US" dirty="0"/>
              <a:t>上到下</a:t>
            </a:r>
            <a:r>
              <a:rPr lang="en-US" altLang="zh-TW" dirty="0"/>
              <a:t>)</a:t>
            </a:r>
            <a:r>
              <a:rPr lang="zh-TW" altLang="en-US" dirty="0"/>
              <a:t>、</a:t>
            </a:r>
            <a:r>
              <a:rPr lang="en-US" altLang="zh-TW" dirty="0"/>
              <a:t>a</a:t>
            </a:r>
            <a:r>
              <a:rPr lang="zh-TW" altLang="en-US" dirty="0"/>
              <a:t>履約比例</a:t>
            </a:r>
          </a:p>
        </p:txBody>
      </p:sp>
    </p:spTree>
    <p:extLst>
      <p:ext uri="{BB962C8B-B14F-4D97-AF65-F5344CB8AC3E}">
        <p14:creationId xmlns:p14="http://schemas.microsoft.com/office/powerpoint/2010/main" val="1832625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B4C42E-C82C-46F1-C436-45BB9644F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0350"/>
          </a:xfrm>
        </p:spPr>
        <p:txBody>
          <a:bodyPr/>
          <a:lstStyle/>
          <a:p>
            <a:r>
              <a:rPr lang="zh-TW" altLang="en-US" dirty="0"/>
              <a:t>元靖</a:t>
            </a:r>
            <a:r>
              <a:rPr lang="en-US" altLang="zh-TW" dirty="0"/>
              <a:t>’s setting – maturity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A421A5-D3CE-EC1C-72E0-208DC19B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057" y="1065476"/>
            <a:ext cx="10515600" cy="4952462"/>
          </a:xfrm>
        </p:spPr>
        <p:txBody>
          <a:bodyPr/>
          <a:lstStyle/>
          <a:p>
            <a:r>
              <a:rPr lang="en-US" altLang="zh-TW" dirty="0" err="1"/>
              <a:t>Tax_employee</a:t>
            </a:r>
            <a:r>
              <a:rPr lang="en-US" altLang="zh-TW" dirty="0"/>
              <a:t>  = [wealth, exercise</a:t>
            </a:r>
            <a:r>
              <a:rPr lang="zh-TW" altLang="en-US" dirty="0"/>
              <a:t> </a:t>
            </a:r>
            <a:r>
              <a:rPr lang="en-US" altLang="zh-TW" dirty="0"/>
              <a:t>or</a:t>
            </a:r>
            <a:r>
              <a:rPr lang="zh-TW" altLang="en-US" dirty="0"/>
              <a:t> </a:t>
            </a:r>
            <a:r>
              <a:rPr lang="en-US" altLang="zh-TW" dirty="0"/>
              <a:t>not]</a:t>
            </a:r>
          </a:p>
          <a:p>
            <a:r>
              <a:rPr lang="en-US" altLang="zh-TW" dirty="0"/>
              <a:t>[Wealth, exercise]</a:t>
            </a:r>
            <a:r>
              <a:rPr lang="zh-TW" altLang="en-US" dirty="0"/>
              <a:t> </a:t>
            </a:r>
            <a:br>
              <a:rPr lang="en-US" altLang="zh-TW" dirty="0"/>
            </a:br>
            <a:r>
              <a:rPr lang="en-US" altLang="zh-TW" dirty="0"/>
              <a:t>= (wage + exercise</a:t>
            </a:r>
            <a:r>
              <a:rPr lang="zh-TW" altLang="en-US" dirty="0"/>
              <a:t> </a:t>
            </a:r>
            <a:r>
              <a:rPr lang="en-US" altLang="zh-TW" dirty="0"/>
              <a:t>payoff + </a:t>
            </a:r>
            <a:r>
              <a:rPr lang="en-US" altLang="zh-TW" dirty="0" err="1"/>
              <a:t>Div</a:t>
            </a:r>
            <a:r>
              <a:rPr lang="en-US" altLang="zh-TW" dirty="0"/>
              <a:t>) </a:t>
            </a:r>
            <a:r>
              <a:rPr lang="zh-TW" altLang="en-US" dirty="0"/>
              <a:t>* </a:t>
            </a:r>
            <a:r>
              <a:rPr lang="en-US" altLang="zh-TW" dirty="0"/>
              <a:t>(1 - Tax) , if exercise = True</a:t>
            </a:r>
            <a:br>
              <a:rPr lang="en-US" altLang="zh-TW" dirty="0"/>
            </a:br>
            <a:r>
              <a:rPr lang="en-US" altLang="zh-TW" dirty="0"/>
              <a:t>= (wage)</a:t>
            </a:r>
            <a:r>
              <a:rPr lang="zh-TW" altLang="en-US" dirty="0"/>
              <a:t> </a:t>
            </a:r>
            <a:r>
              <a:rPr lang="en-US" altLang="zh-TW" dirty="0"/>
              <a:t>*</a:t>
            </a:r>
            <a:r>
              <a:rPr lang="zh-TW" altLang="en-US" dirty="0"/>
              <a:t> </a:t>
            </a:r>
            <a:r>
              <a:rPr lang="en-US" altLang="zh-TW" dirty="0"/>
              <a:t>(1 - Tax) , if exercise = False</a:t>
            </a:r>
          </a:p>
          <a:p>
            <a:r>
              <a:rPr lang="en-US" altLang="zh-TW" dirty="0"/>
              <a:t>RP = </a:t>
            </a:r>
            <a:r>
              <a:rPr lang="en-US" altLang="zh-TW" dirty="0" err="1"/>
              <a:t>Tax_employee</a:t>
            </a:r>
            <a:r>
              <a:rPr lang="en-US" altLang="zh-TW" dirty="0"/>
              <a:t>(a-&gt;100%) </a:t>
            </a:r>
          </a:p>
          <a:p>
            <a:r>
              <a:rPr lang="en-US" altLang="zh-TW" dirty="0"/>
              <a:t>Wealth</a:t>
            </a:r>
            <a:r>
              <a:rPr lang="zh-TW" altLang="en-US" dirty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 err="1"/>
              <a:t>Tax_employee</a:t>
            </a:r>
            <a:r>
              <a:rPr lang="en-US" altLang="zh-TW" dirty="0"/>
              <a:t>(a-&gt;b) , b=a~100%</a:t>
            </a:r>
            <a:r>
              <a:rPr lang="zh-TW" altLang="en-US" dirty="0"/>
              <a:t> </a:t>
            </a:r>
            <a:r>
              <a:rPr lang="en-US" altLang="zh-TW" dirty="0"/>
              <a:t>all possible percentage</a:t>
            </a:r>
          </a:p>
          <a:p>
            <a:r>
              <a:rPr lang="en-US" altLang="zh-TW" dirty="0"/>
              <a:t>CE = wealth</a:t>
            </a:r>
            <a:endParaRPr lang="zh-TW" altLang="en-US" dirty="0"/>
          </a:p>
          <a:p>
            <a:r>
              <a:rPr lang="en-US" altLang="zh-TW" dirty="0"/>
              <a:t>Utility</a:t>
            </a:r>
            <a:r>
              <a:rPr lang="zh-TW" altLang="en-US" dirty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/>
              <a:t>U(wealth, RP)</a:t>
            </a:r>
          </a:p>
        </p:txBody>
      </p:sp>
    </p:spTree>
    <p:extLst>
      <p:ext uri="{BB962C8B-B14F-4D97-AF65-F5344CB8AC3E}">
        <p14:creationId xmlns:p14="http://schemas.microsoft.com/office/powerpoint/2010/main" val="90900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B4C42E-C82C-46F1-C436-45BB9644F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0350"/>
          </a:xfrm>
        </p:spPr>
        <p:txBody>
          <a:bodyPr/>
          <a:lstStyle/>
          <a:p>
            <a:r>
              <a:rPr lang="zh-TW" altLang="en-US" dirty="0"/>
              <a:t>元靖</a:t>
            </a:r>
            <a:r>
              <a:rPr lang="en-US" altLang="zh-TW" dirty="0"/>
              <a:t>’s setting – before maturity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A421A5-D3CE-EC1C-72E0-208DC19B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057" y="1065476"/>
            <a:ext cx="10515600" cy="4952462"/>
          </a:xfrm>
        </p:spPr>
        <p:txBody>
          <a:bodyPr/>
          <a:lstStyle/>
          <a:p>
            <a:r>
              <a:rPr lang="en-US" altLang="zh-TW" dirty="0" err="1"/>
              <a:t>Optimal_alpha</a:t>
            </a:r>
            <a:r>
              <a:rPr lang="en-US" altLang="zh-TW" dirty="0"/>
              <a:t> = max{CE(a,b~100%)}</a:t>
            </a:r>
          </a:p>
          <a:p>
            <a:r>
              <a:rPr lang="en-US" altLang="zh-TW" dirty="0"/>
              <a:t>[Wealth, exercise]</a:t>
            </a:r>
            <a:r>
              <a:rPr lang="zh-TW" altLang="en-US" dirty="0"/>
              <a:t> </a:t>
            </a:r>
            <a:br>
              <a:rPr lang="en-US" altLang="zh-TW" dirty="0"/>
            </a:br>
            <a:r>
              <a:rPr lang="en-US" altLang="zh-TW" dirty="0"/>
              <a:t>= (wage + exercise</a:t>
            </a:r>
            <a:r>
              <a:rPr lang="zh-TW" altLang="en-US" dirty="0"/>
              <a:t> </a:t>
            </a:r>
            <a:r>
              <a:rPr lang="en-US" altLang="zh-TW" dirty="0"/>
              <a:t>payoff + </a:t>
            </a:r>
            <a:r>
              <a:rPr lang="en-US" altLang="zh-TW" dirty="0" err="1"/>
              <a:t>Div</a:t>
            </a:r>
            <a:r>
              <a:rPr lang="en-US" altLang="zh-TW" dirty="0"/>
              <a:t>) </a:t>
            </a:r>
            <a:r>
              <a:rPr lang="zh-TW" altLang="en-US" dirty="0"/>
              <a:t>* </a:t>
            </a:r>
            <a:r>
              <a:rPr lang="en-US" altLang="zh-TW" dirty="0"/>
              <a:t>(1 - Tax) , if exercise = True</a:t>
            </a:r>
            <a:br>
              <a:rPr lang="en-US" altLang="zh-TW" dirty="0"/>
            </a:br>
            <a:r>
              <a:rPr lang="en-US" altLang="zh-TW" dirty="0"/>
              <a:t>= (wage)</a:t>
            </a:r>
            <a:r>
              <a:rPr lang="zh-TW" altLang="en-US" dirty="0"/>
              <a:t> </a:t>
            </a:r>
            <a:r>
              <a:rPr lang="en-US" altLang="zh-TW" dirty="0"/>
              <a:t>*</a:t>
            </a:r>
            <a:r>
              <a:rPr lang="zh-TW" altLang="en-US" dirty="0"/>
              <a:t> </a:t>
            </a:r>
            <a:r>
              <a:rPr lang="en-US" altLang="zh-TW" dirty="0"/>
              <a:t>(1 - Tax) , if exercise = False</a:t>
            </a:r>
          </a:p>
          <a:p>
            <a:r>
              <a:rPr lang="en-US" altLang="zh-TW" dirty="0"/>
              <a:t>RP = </a:t>
            </a:r>
            <a:r>
              <a:rPr lang="en-US" altLang="zh-TW" dirty="0" err="1"/>
              <a:t>Tax_employee</a:t>
            </a:r>
            <a:r>
              <a:rPr lang="en-US" altLang="zh-TW" dirty="0"/>
              <a:t>(a-&gt;100%) + </a:t>
            </a:r>
            <a:r>
              <a:rPr lang="en-US" altLang="zh-TW" dirty="0" err="1"/>
              <a:t>Future_wage</a:t>
            </a:r>
            <a:endParaRPr lang="en-US" altLang="zh-TW" dirty="0"/>
          </a:p>
          <a:p>
            <a:r>
              <a:rPr lang="en-US" altLang="zh-TW" dirty="0"/>
              <a:t>Wealth</a:t>
            </a:r>
            <a:r>
              <a:rPr lang="zh-TW" altLang="en-US" dirty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 err="1"/>
              <a:t>Tax_employee</a:t>
            </a:r>
            <a:r>
              <a:rPr lang="en-US" altLang="zh-TW" dirty="0"/>
              <a:t>(a-&gt;b) , b=a~100%</a:t>
            </a:r>
            <a:r>
              <a:rPr lang="zh-TW" altLang="en-US" dirty="0"/>
              <a:t> </a:t>
            </a:r>
            <a:r>
              <a:rPr lang="en-US" altLang="zh-TW" dirty="0"/>
              <a:t>all possible percentage</a:t>
            </a:r>
          </a:p>
          <a:p>
            <a:r>
              <a:rPr lang="en-US" altLang="zh-TW" dirty="0"/>
              <a:t>CE = </a:t>
            </a:r>
            <a:r>
              <a:rPr lang="en-US" altLang="zh-TW" dirty="0" err="1"/>
              <a:t>wealth+CPT_CE</a:t>
            </a:r>
            <a:r>
              <a:rPr lang="en-US" altLang="zh-TW" dirty="0"/>
              <a:t>(E_U)*discount , E_U: future expected utility</a:t>
            </a:r>
          </a:p>
          <a:p>
            <a:r>
              <a:rPr lang="en-US" altLang="zh-TW" dirty="0" err="1"/>
              <a:t>Future_wage</a:t>
            </a:r>
            <a:r>
              <a:rPr lang="en-US" altLang="zh-TW" dirty="0"/>
              <a:t> , discount value of next step wage</a:t>
            </a:r>
          </a:p>
          <a:p>
            <a:r>
              <a:rPr lang="en-US" altLang="zh-TW" dirty="0"/>
              <a:t>E_U = E{</a:t>
            </a:r>
            <a:r>
              <a:rPr lang="en-US" altLang="zh-TW" dirty="0" err="1"/>
              <a:t>U_u</a:t>
            </a:r>
            <a:r>
              <a:rPr lang="en-US" altLang="zh-TW" dirty="0"/>
              <a:t>, </a:t>
            </a:r>
            <a:r>
              <a:rPr lang="en-US" altLang="zh-TW" dirty="0" err="1"/>
              <a:t>U_m</a:t>
            </a:r>
            <a:r>
              <a:rPr lang="en-US" altLang="zh-TW" dirty="0"/>
              <a:t>, </a:t>
            </a:r>
            <a:r>
              <a:rPr lang="en-US" altLang="zh-TW" dirty="0" err="1"/>
              <a:t>U_d</a:t>
            </a:r>
            <a:r>
              <a:rPr lang="en-US" altLang="zh-TW" dirty="0"/>
              <a:t>} , </a:t>
            </a:r>
            <a:r>
              <a:rPr lang="en-US" altLang="zh-TW" dirty="0" err="1"/>
              <a:t>U_u</a:t>
            </a:r>
            <a:r>
              <a:rPr lang="en-US" altLang="zh-TW" dirty="0"/>
              <a:t> = U(</a:t>
            </a:r>
            <a:r>
              <a:rPr lang="en-US" altLang="zh-TW" dirty="0" err="1"/>
              <a:t>CE_u</a:t>
            </a:r>
            <a:r>
              <a:rPr lang="en-US" altLang="zh-TW" dirty="0"/>
              <a:t>)</a:t>
            </a:r>
            <a:endParaRPr lang="zh-TW" altLang="en-US" dirty="0"/>
          </a:p>
          <a:p>
            <a:r>
              <a:rPr lang="en-US" altLang="zh-TW" dirty="0"/>
              <a:t>Utility</a:t>
            </a:r>
            <a:r>
              <a:rPr lang="zh-TW" altLang="en-US" dirty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/>
              <a:t>U(CE, RP)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7531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表格 2">
                <a:extLst>
                  <a:ext uri="{FF2B5EF4-FFF2-40B4-BE49-F238E27FC236}">
                    <a16:creationId xmlns:a16="http://schemas.microsoft.com/office/drawing/2014/main" id="{EE8A8857-4DAF-641D-9293-44267C5925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6084292"/>
                  </p:ext>
                </p:extLst>
              </p:nvPr>
            </p:nvGraphicFramePr>
            <p:xfrm>
              <a:off x="0" y="0"/>
              <a:ext cx="11950811" cy="68931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7740">
                      <a:extLst>
                        <a:ext uri="{9D8B030D-6E8A-4147-A177-3AD203B41FA5}">
                          <a16:colId xmlns:a16="http://schemas.microsoft.com/office/drawing/2014/main" val="2868062037"/>
                        </a:ext>
                      </a:extLst>
                    </a:gridCol>
                    <a:gridCol w="2525863">
                      <a:extLst>
                        <a:ext uri="{9D8B030D-6E8A-4147-A177-3AD203B41FA5}">
                          <a16:colId xmlns:a16="http://schemas.microsoft.com/office/drawing/2014/main" val="2230468429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982259523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1440666891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356789509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2176527629"/>
                        </a:ext>
                      </a:extLst>
                    </a:gridCol>
                  </a:tblGrid>
                  <a:tr h="590419">
                    <a:tc>
                      <a:txBody>
                        <a:bodyPr/>
                        <a:lstStyle/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Jain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zh-TW" sz="1600" dirty="0"/>
                            <a:t>Sun, L., &amp; </a:t>
                          </a:r>
                          <a:r>
                            <a:rPr kumimoji="1" lang="en-US" altLang="zh-TW" sz="1600" dirty="0" err="1"/>
                            <a:t>Widdicks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600" dirty="0"/>
                            <a:t>元靖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CASE1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zh-TW" altLang="en-US" sz="1600" dirty="0"/>
                            <a:t>無法部分履約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CASE2</a:t>
                          </a:r>
                          <a:br>
                            <a:rPr lang="en-US" altLang="zh-TW" sz="1600" dirty="0"/>
                          </a:br>
                          <a:r>
                            <a:rPr lang="en-US" altLang="zh-TW" sz="1600" dirty="0"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zh-TW" altLang="en-US" sz="1600" dirty="0"/>
                            <a:t>無法部分履約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2250665"/>
                      </a:ext>
                    </a:extLst>
                  </a:tr>
                  <a:tr h="865329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Wealth(exercise)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Liquid wealth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Wage + payoff(a%-&gt;b%) + div after tax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+ payoff(a%-&gt;b%) + div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+ payoff(a%-&gt;b%) + div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8505172"/>
                      </a:ext>
                    </a:extLst>
                  </a:tr>
                  <a:tr h="60573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Liquid wealth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80813990"/>
                      </a:ext>
                    </a:extLst>
                  </a:tr>
                  <a:tr h="862058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RP(exercise)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Max(S-K)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BS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Wealth(exercise) with b= 100</a:t>
                          </a:r>
                          <a:r>
                            <a:rPr lang="en-US" altLang="zh-TW" sz="1600"/>
                            <a:t>%+ future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Wealth(exercise) with b(</a:t>
                          </a:r>
                          <a:r>
                            <a:rPr lang="zh-TW" altLang="en-US" sz="1600" dirty="0">
                              <a:solidFill>
                                <a:srgbClr val="FF0000"/>
                              </a:solidFill>
                            </a:rPr>
                            <a:t>變動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)+ future wage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Wealth(exercise) with b(</a:t>
                          </a:r>
                          <a:r>
                            <a:rPr lang="zh-TW" altLang="en-US" sz="1600" dirty="0">
                              <a:solidFill>
                                <a:srgbClr val="FF0000"/>
                              </a:solidFill>
                            </a:rPr>
                            <a:t>變動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)+ future wage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7949943"/>
                      </a:ext>
                    </a:extLst>
                  </a:tr>
                  <a:tr h="86532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RP(no exercise)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altLang="zh-TW" sz="1600" dirty="0"/>
                            <a:t>Non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Max(S-K)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BS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905202"/>
                      </a:ext>
                    </a:extLst>
                  </a:tr>
                  <a:tr h="672553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PT or Maximum total utility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TW" sz="1600" b="0" i="0" smtClean="0">
                                        <a:latin typeface="Cambria Math" panose="02040503050406030204" pitchFamily="18" charset="0"/>
                                      </a:rPr>
                                      <m:t>sup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𝑈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p>
                                                  <m:sSupPr>
                                                    <m:ctrlPr>
                                                      <a:rPr lang="en-US" altLang="zh-TW" sz="16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d>
                                                      <m:dPr>
                                                        <m:ctrlPr>
                                                          <a:rPr lang="en-US" altLang="zh-TW" sz="1600" b="0" i="1" smtClean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r>
                                                          <a:rPr lang="en-US" altLang="zh-TW" sz="1600" b="0" i="1" smtClean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𝑆</m:t>
                                                        </m:r>
                                                        <m:r>
                                                          <a:rPr lang="en-US" altLang="zh-TW" sz="1600" b="0" i="1" smtClean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−</m:t>
                                                        </m:r>
                                                        <m:r>
                                                          <a:rPr lang="en-US" altLang="zh-TW" sz="1600" b="0" i="1" smtClean="0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𝐾</m:t>
                                                        </m:r>
                                                      </m:e>
                                                    </m:d>
                                                  </m:e>
                                                  <m:sup>
                                                    <m:r>
                                                      <a:rPr lang="en-US" altLang="zh-TW" sz="16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+</m:t>
                                                    </m:r>
                                                  </m:sup>
                                                </m:sSup>
                                              </m:e>
                                            </m:d>
                                          </m:e>
                                        </m:d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6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  <m:d>
                                      <m:dPr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zh-TW" sz="1600" b="0" i="0" smtClean="0"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𝐶𝐸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,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𝑆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𝐾</m:t>
                                                </m:r>
                                              </m:e>
                                            </m:d>
                                          </m:e>
                                        </m:func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6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  <m:d>
                                      <m:dPr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𝐶𝐸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%→100%)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en-US" altLang="zh-TW" sz="1600" b="0" i="1" dirty="0">
                            <a:latin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6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  <m:d>
                                      <m:dPr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𝐶𝐸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%→100%)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en-US" altLang="zh-TW" sz="1600" b="0" i="1" dirty="0">
                            <a:latin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  <m:d>
                                      <m:dPr>
                                        <m:ctrlP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𝐶𝐸</m:t>
                                        </m:r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%→</m:t>
                                        </m:r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  <m:r>
                                          <a:rPr lang="en-US" altLang="zh-TW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%)</m:t>
                                        </m:r>
                                      </m:e>
                                    </m:d>
                                  </m:e>
                                </m:d>
                              </m:oMath>
                            </m:oMathPara>
                          </a14:m>
                          <a:endParaRPr lang="en-US" altLang="zh-TW" sz="1600" b="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endParaRPr lang="en-US" altLang="zh-TW" sz="1600" b="0" i="1" dirty="0">
                            <a:latin typeface="Cambria Math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2232603"/>
                      </a:ext>
                    </a:extLst>
                  </a:tr>
                  <a:tr h="433564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CE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CE(PT)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r>
                            <a:rPr lang="en-US" altLang="zh-TW" sz="1600" dirty="0"/>
                            <a:t>PT use b%-&gt;100%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r>
                            <a:rPr lang="en-US" altLang="zh-TW" sz="1600" dirty="0"/>
                            <a:t>PT use b%-&gt;100%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PT use 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a%-&gt;b%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1191715"/>
                      </a:ext>
                    </a:extLst>
                  </a:tr>
                  <a:tr h="605731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Utility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  <m:t>𝛾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sSup>
                                          <m:sSupPr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𝐶𝐸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𝑅𝑃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𝜆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𝑅𝑃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altLang="zh-TW" sz="16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𝐶𝐸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br>
                            <a:rPr lang="en-US" altLang="zh-TW" sz="1600" b="0" dirty="0"/>
                          </a:b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kumimoji="0" lang="en-US" altLang="zh-TW" sz="16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eqArrPr>
                                      <m:e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−</m:t>
                                        </m:r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𝜆</m:t>
                                        </m:r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kumimoji="0" lang="en-US" altLang="zh-TW" sz="1600" b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cs typeface="+mn-cs"/>
                          </a:endParaRPr>
                        </a:p>
                        <a:p>
                          <a:pPr algn="l"/>
                          <a:r>
                            <a:rPr lang="en-US" altLang="zh-TW" sz="1600" dirty="0"/>
                            <a:t>RP</a:t>
                          </a:r>
                          <a:r>
                            <a:rPr lang="zh-TW" altLang="en-US" sz="1600" dirty="0"/>
                            <a:t> </a:t>
                          </a:r>
                          <a:r>
                            <a:rPr lang="en-US" altLang="zh-TW" sz="1600" dirty="0"/>
                            <a:t>is a%-&gt;b%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kumimoji="0" lang="en-US" altLang="zh-TW" sz="16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eqArrPr>
                                      <m:e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−</m:t>
                                        </m:r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𝜆</m:t>
                                        </m:r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en-US" altLang="zh-TW" sz="16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RP</a:t>
                          </a:r>
                          <a:r>
                            <a:rPr lang="zh-TW" altLang="en-US" sz="1600" dirty="0"/>
                            <a:t> </a:t>
                          </a:r>
                          <a:r>
                            <a:rPr lang="en-US" altLang="zh-TW" sz="1600" dirty="0"/>
                            <a:t>is a%-&gt;b%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kumimoji="0" lang="en-US" altLang="zh-TW" sz="16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</m:ctrlPr>
                                      </m:eqArrPr>
                                      <m:e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−</m:t>
                                        </m:r>
                                        <m:r>
                                          <a:rPr kumimoji="0" lang="en-US" altLang="zh-TW" sz="16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𝜆</m:t>
                                        </m:r>
                                        <m:sSup>
                                          <m:sSupPr>
                                            <m:ctrlP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𝑅𝑃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kumimoji="0" lang="en-US" altLang="zh-TW" sz="1600" b="0" i="1" u="none" strike="noStrike" kern="1200" cap="none" spc="0" normalizeH="0" baseline="0" noProof="0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prstClr val="black"/>
                                                    </a:solidFill>
                                                    <a:effectLst/>
                                                    <a:uLnTx/>
                                                    <a:uFillTx/>
                                                    <a:latin typeface="Cambria Math" panose="02040503050406030204" pitchFamily="18" charset="0"/>
                                                    <a:cs typeface="+mn-cs"/>
                                                  </a:rPr>
                                                  <m:t>𝐶𝐸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kumimoji="0" lang="en-US" altLang="zh-TW" sz="1600" b="0" i="1" u="none" strike="noStrike" kern="120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𝛼</m:t>
                                            </m:r>
                                          </m:sup>
                                        </m:sSup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en-US" altLang="zh-TW" sz="16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RP</a:t>
                          </a:r>
                          <a:r>
                            <a:rPr lang="zh-TW" altLang="en-US" sz="1600" dirty="0"/>
                            <a:t> </a:t>
                          </a:r>
                          <a:r>
                            <a:rPr lang="en-US" altLang="zh-TW" sz="1600" dirty="0"/>
                            <a:t>is a%-&gt;b%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2380611"/>
                      </a:ext>
                    </a:extLst>
                  </a:tr>
                  <a:tr h="605731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Optimal alpha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altLang="zh-TW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TW" sz="1600" b="0" i="0" smtClean="0">
                                        <a:latin typeface="Cambria Math" panose="02040503050406030204" pitchFamily="18" charset="0"/>
                                      </a:rPr>
                                      <m:t>arg</m:t>
                                    </m:r>
                                  </m:fName>
                                  <m:e>
                                    <m:func>
                                      <m:funcPr>
                                        <m:ctrlP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limLow>
                                          <m:limLowPr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limLow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zh-TW" sz="1600" b="0" i="0" smtClean="0"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e>
                                          <m:lim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0≤</m:t>
                                            </m:r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𝛿</m:t>
                                            </m:r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≤1</m:t>
                                            </m:r>
                                          </m:lim>
                                        </m:limLow>
                                      </m:fName>
                                      <m:e>
                                        <m:r>
                                          <a:rPr lang="en-US" altLang="zh-TW" sz="1600" b="0" i="1" smtClean="0"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  <m:d>
                                          <m:dPr>
                                            <m:ctrlP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𝑈</m:t>
                                            </m:r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>
                                              <a:rPr lang="en-US" altLang="zh-TW" sz="1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𝑉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en-US" altLang="zh-TW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86388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表格 2">
                <a:extLst>
                  <a:ext uri="{FF2B5EF4-FFF2-40B4-BE49-F238E27FC236}">
                    <a16:creationId xmlns:a16="http://schemas.microsoft.com/office/drawing/2014/main" id="{EE8A8857-4DAF-641D-9293-44267C5925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46084292"/>
                  </p:ext>
                </p:extLst>
              </p:nvPr>
            </p:nvGraphicFramePr>
            <p:xfrm>
              <a:off x="0" y="0"/>
              <a:ext cx="11950811" cy="68931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7740">
                      <a:extLst>
                        <a:ext uri="{9D8B030D-6E8A-4147-A177-3AD203B41FA5}">
                          <a16:colId xmlns:a16="http://schemas.microsoft.com/office/drawing/2014/main" val="2868062037"/>
                        </a:ext>
                      </a:extLst>
                    </a:gridCol>
                    <a:gridCol w="2525863">
                      <a:extLst>
                        <a:ext uri="{9D8B030D-6E8A-4147-A177-3AD203B41FA5}">
                          <a16:colId xmlns:a16="http://schemas.microsoft.com/office/drawing/2014/main" val="2230468429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982259523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1440666891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356789509"/>
                        </a:ext>
                      </a:extLst>
                    </a:gridCol>
                    <a:gridCol w="1991802">
                      <a:extLst>
                        <a:ext uri="{9D8B030D-6E8A-4147-A177-3AD203B41FA5}">
                          <a16:colId xmlns:a16="http://schemas.microsoft.com/office/drawing/2014/main" val="2176527629"/>
                        </a:ext>
                      </a:extLst>
                    </a:gridCol>
                  </a:tblGrid>
                  <a:tr h="590419">
                    <a:tc>
                      <a:txBody>
                        <a:bodyPr/>
                        <a:lstStyle/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Jain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zh-TW" sz="1600" dirty="0"/>
                            <a:t>Sun, L., &amp; </a:t>
                          </a:r>
                          <a:r>
                            <a:rPr kumimoji="1" lang="en-US" altLang="zh-TW" sz="1600" dirty="0" err="1"/>
                            <a:t>Widdicks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600" dirty="0"/>
                            <a:t>元靖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CASE1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zh-TW" altLang="en-US" sz="1600" dirty="0"/>
                            <a:t>無法部分履約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CASE2</a:t>
                          </a:r>
                          <a:br>
                            <a:rPr lang="en-US" altLang="zh-TW" sz="1600" dirty="0"/>
                          </a:br>
                          <a:r>
                            <a:rPr lang="en-US" altLang="zh-TW" sz="1600" dirty="0"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zh-TW" altLang="en-US" sz="1600" dirty="0"/>
                            <a:t>無法部分履約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82250665"/>
                      </a:ext>
                    </a:extLst>
                  </a:tr>
                  <a:tr h="865329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Wealth(exercise)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Liquid wealth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Wage + payoff(a%-&gt;b%) + div after tax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+ payoff(a%-&gt;b%) + div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+ payoff(a%-&gt;b%) + div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8505172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Liquid wealth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Wage after tax</a:t>
                          </a:r>
                          <a:endParaRPr lang="zh-TW" altLang="en-US" sz="1600" dirty="0"/>
                        </a:p>
                        <a:p>
                          <a:endParaRPr lang="zh-TW" altLang="en-US" sz="16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80813990"/>
                      </a:ext>
                    </a:extLst>
                  </a:tr>
                  <a:tr h="862058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RP(exercise)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Max(S-K)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BS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Wealth(exercise) with b= 100</a:t>
                          </a:r>
                          <a:r>
                            <a:rPr lang="en-US" altLang="zh-TW" sz="1600"/>
                            <a:t>%+ future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Wealth(exercise) with b(</a:t>
                          </a:r>
                          <a:r>
                            <a:rPr lang="zh-TW" altLang="en-US" sz="1600" dirty="0">
                              <a:solidFill>
                                <a:srgbClr val="FF0000"/>
                              </a:solidFill>
                            </a:rPr>
                            <a:t>變動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)+ future wage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Wealth(exercise) with b(</a:t>
                          </a:r>
                          <a:r>
                            <a:rPr lang="zh-TW" altLang="en-US" sz="1600" dirty="0">
                              <a:solidFill>
                                <a:srgbClr val="FF0000"/>
                              </a:solidFill>
                            </a:rPr>
                            <a:t>變動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)+ future wage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7949943"/>
                      </a:ext>
                    </a:extLst>
                  </a:tr>
                  <a:tr h="86532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RP(no exercise)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altLang="zh-TW" sz="1600" dirty="0"/>
                            <a:t>Non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Max(S-K)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BS</a:t>
                          </a:r>
                        </a:p>
                        <a:p>
                          <a:pPr marL="342900" indent="-342900">
                            <a:buAutoNum type="arabicPeriod"/>
                          </a:pPr>
                          <a:r>
                            <a:rPr lang="en-US" altLang="zh-TW" sz="1600" dirty="0"/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Wealth(no exercise) + future wage</a:t>
                          </a:r>
                          <a:endParaRPr lang="zh-TW" altLang="en-US" sz="1600" dirty="0"/>
                        </a:p>
                        <a:p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905202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PT or Maximum total utility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8072" t="-489630" r="-315904" b="-25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01227" t="-489630" r="-302147" b="-25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300306" t="-489630" r="-201223" b="-25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400306" t="-489630" r="-101223" b="-25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00306" t="-489630" r="-1223" b="-2570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223260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CE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CE(PT)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r>
                            <a:rPr lang="en-US" altLang="zh-TW" sz="1600" dirty="0"/>
                            <a:t>PT use b%-&gt;100%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r>
                            <a:rPr lang="en-US" altLang="zh-TW" sz="1600" dirty="0"/>
                            <a:t>PT use b%-&gt;100%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Wealth + CE(PT)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600" dirty="0"/>
                            <a:t>PT use </a:t>
                          </a:r>
                          <a:r>
                            <a:rPr lang="en-US" altLang="zh-TW" sz="1600" dirty="0">
                              <a:solidFill>
                                <a:srgbClr val="FF0000"/>
                              </a:solidFill>
                            </a:rPr>
                            <a:t>a%-&gt;b%</a:t>
                          </a:r>
                          <a:endParaRPr lang="zh-TW" altLang="en-US" sz="16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1191715"/>
                      </a:ext>
                    </a:extLst>
                  </a:tr>
                  <a:tr h="879221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Utility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8072" t="-614483" r="-315904" b="-7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201227" t="-614483" r="-302147" b="-7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300306" t="-614483" r="-201223" b="-7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400306" t="-614483" r="-101223" b="-7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00306" t="-614483" r="-1223" b="-7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2380611"/>
                      </a:ext>
                    </a:extLst>
                  </a:tr>
                  <a:tr h="605731"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Optimal alpha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58072" t="-1046465" r="-315904" b="-80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Non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600" dirty="0"/>
                            <a:t>Max(CE(a%-&gt;b%))</a:t>
                          </a:r>
                        </a:p>
                        <a:p>
                          <a:r>
                            <a:rPr lang="en-US" altLang="zh-TW" sz="1600" dirty="0"/>
                            <a:t>b%=a%,...,100%</a:t>
                          </a:r>
                          <a:endParaRPr lang="zh-TW" altLang="en-US"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863881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0616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D3841F4B825B4689EC981970D2B6FA" ma:contentTypeVersion="2" ma:contentTypeDescription="Create a new document." ma:contentTypeScope="" ma:versionID="5e310455bd10c846d22505b6427147c2">
  <xsd:schema xmlns:xsd="http://www.w3.org/2001/XMLSchema" xmlns:xs="http://www.w3.org/2001/XMLSchema" xmlns:p="http://schemas.microsoft.com/office/2006/metadata/properties" xmlns:ns3="560f8c6c-37fd-4ef3-84b9-407a3a9239c8" targetNamespace="http://schemas.microsoft.com/office/2006/metadata/properties" ma:root="true" ma:fieldsID="4b21c00b92674fdec81377b25cb59f4f" ns3:_="">
    <xsd:import namespace="560f8c6c-37fd-4ef3-84b9-407a3a9239c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f8c6c-37fd-4ef3-84b9-407a3a923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AD6308-386C-4151-8C29-8681BFB948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f8c6c-37fd-4ef3-84b9-407a3a9239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B3FE5F-D67E-4EC4-80E4-5B3452061E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B19F01-EFF2-4756-8833-02C79CBA8544}">
  <ds:schemaRefs>
    <ds:schemaRef ds:uri="560f8c6c-37fd-4ef3-84b9-407a3a9239c8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4120</TotalTime>
  <Words>611</Words>
  <Application>Microsoft Macintosh PowerPoint</Application>
  <PresentationFormat>寬螢幕</PresentationFormat>
  <Paragraphs>94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佈景主題</vt:lpstr>
      <vt:lpstr>meeting1011</vt:lpstr>
      <vt:lpstr>PowerPoint 簡報</vt:lpstr>
      <vt:lpstr>元靖’s setting – maturity</vt:lpstr>
      <vt:lpstr>元靖’s setting – before maturity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陳品勳</dc:creator>
  <cp:lastModifiedBy>陳品勳</cp:lastModifiedBy>
  <cp:revision>4</cp:revision>
  <dcterms:created xsi:type="dcterms:W3CDTF">2022-10-02T14:21:13Z</dcterms:created>
  <dcterms:modified xsi:type="dcterms:W3CDTF">2022-10-13T01:01:09Z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0x010100F5D3841F4B825B4689EC981970D2B6FA</vt:lpwstr>
  </property>
</Properties>
</file>