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57" r:id="rId8"/>
    <p:sldId id="258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45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11E664-0A23-6541-CC6E-B980F498F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0D5F121-5F7C-B10D-8BE5-BC4B4964CC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6A7C30F-45C0-8F28-C2B3-91FEC370D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667B8-8B99-4DB5-8C31-48D5E432A196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7ACDF49-3A05-9DA5-2766-250401F2D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28C6C66-48BB-BD46-DFCE-406699174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76EB-5F29-47A4-925D-2BEA855741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1422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DB5D2BF-3D96-2A08-E4FF-AF945A1EB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34469D6-1757-A8DD-088E-DCAC90ABF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795BBD-B1EE-9770-4362-D124B52BD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667B8-8B99-4DB5-8C31-48D5E432A196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386CB71-46C8-B8F2-F261-E2BDE1819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9D468DB-89FC-C973-FB8E-23BF4E1FD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76EB-5F29-47A4-925D-2BEA855741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037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18A5349-09F6-0DBE-4F2E-A1BA152D93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A89A043-CCD3-3F59-A46C-B3844D743B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F8A07F-0CEA-37F2-10BC-EBB8FD2E0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667B8-8B99-4DB5-8C31-48D5E432A196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CD26C30-633C-2CAB-D4DA-16ACB5041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39D8705-B942-F783-0A2F-941F62FA7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76EB-5F29-47A4-925D-2BEA855741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800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68F47CB-BAD3-2301-D72A-27AB523CE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F9BFAE-1943-320E-1A18-CEF97FFBC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F7CAF65-0963-3117-7638-C69626338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667B8-8B99-4DB5-8C31-48D5E432A196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0E70A11-EEF7-7EB5-15E3-52FC486CE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C854F1B-3C9B-A371-18BE-1E03187DA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76EB-5F29-47A4-925D-2BEA855741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608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D516ED-7159-CEAE-6982-FBD333DA4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7841E8-0E96-33DC-F74F-CD23339A6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62812E2-5281-887D-9A22-531BD1300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667B8-8B99-4DB5-8C31-48D5E432A196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5DA43F-0844-2EF4-CB8D-A6DCBD11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FB344-280E-3864-4F1E-5208C9072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76EB-5F29-47A4-925D-2BEA855741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465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27D438-5BFB-9691-FA9A-96D886044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8D0DD8-55D1-9E2F-36A4-792BB4490B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EA8CD36-27D0-789D-2382-F29D10D2E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F32C95-B5AD-1335-CF74-C795B1B96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667B8-8B99-4DB5-8C31-48D5E432A196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C87358F-5199-3B2F-B4FD-8DCF55D33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29C16AC-0DDC-4C53-09F9-2267EBC75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76EB-5F29-47A4-925D-2BEA855741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473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FF5C42-76AF-8170-19B5-909F3EA30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18EDA8-5BF1-A1A2-5253-35851588F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F0B6A71-AC17-C0F2-4D2C-53B616392F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0FEA7003-96F3-AA08-17D2-D31E61C10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C01CD77-8338-015E-C9FF-B04C9A66F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D39955E-11A8-D1CC-8C68-60E9EB544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667B8-8B99-4DB5-8C31-48D5E432A196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A4DD149-DE38-F5EE-AC80-D8A359CF0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D75ADFD-B385-779C-B437-9E2A788F1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76EB-5F29-47A4-925D-2BEA855741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812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C2A729-4B39-4A0D-F795-BFE10CBF7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D9D0C55-F626-FA67-E108-E49CC7DDA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667B8-8B99-4DB5-8C31-48D5E432A196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CAD614C-5108-2381-FD72-8258C8A38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6530086-3243-0A4A-CEE6-FCCADF07E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76EB-5F29-47A4-925D-2BEA855741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2795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AB16571-0EC5-96D3-DF34-80E167DEB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667B8-8B99-4DB5-8C31-48D5E432A196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DC6EF6A-BAE8-1075-0677-2FA910846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0C362EC-CB32-4F72-BEF9-45F31ECF4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76EB-5F29-47A4-925D-2BEA855741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9892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898E46-25F4-392E-7BA7-6B50C2DA2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B92358-7520-9449-299A-E13C21EA5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8BB47BA-3208-5676-960B-AE61D8970F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C718467-B9F1-3E21-AF3E-D70280727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667B8-8B99-4DB5-8C31-48D5E432A196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D739DE6-10C7-F6D3-F78D-A74682CC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C5D5185-0B78-D98D-EEA4-461242044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76EB-5F29-47A4-925D-2BEA855741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8610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EA1F66-9BFB-64B9-0172-1F2A1D139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1DBB9530-9DC8-9329-644D-58805AEC25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882B264-EFBF-83CF-ABCA-A83B5F19C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7BFE808-F28B-3A98-77E7-85119E47E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667B8-8B99-4DB5-8C31-48D5E432A196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79B61F-5976-5903-4225-2BB2FB908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7436F2C-D057-A4BC-444D-46607B9F4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D76EB-5F29-47A4-925D-2BEA855741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063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DCAAB2E-D4FC-5C59-6CA8-258EBE5C6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AD33D3-F026-23C5-CC1E-D6AA1B38B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E1BE336-880B-C84D-B965-B1E90F9692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667B8-8B99-4DB5-8C31-48D5E432A196}" type="datetimeFigureOut">
              <a:rPr lang="zh-TW" altLang="en-US" smtClean="0"/>
              <a:t>2022/10/13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EF432EF-CA1E-DDC9-A54B-1D28D1745F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B2594B8-6A80-E5A6-C37E-0E1215D1F5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D76EB-5F29-47A4-925D-2BEA855741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857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2466BB-B279-97D6-315C-1BEB114CEC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4000"/>
              <a:t>meeting0906</a:t>
            </a:r>
            <a:br>
              <a:rPr lang="en-US" altLang="zh-TW" sz="4000"/>
            </a:br>
            <a:r>
              <a:rPr lang="en-US" altLang="zh-TW" sz="4000"/>
              <a:t>CPT</a:t>
            </a:r>
            <a:r>
              <a:rPr lang="zh-TW" altLang="en-US" sz="4000" dirty="0"/>
              <a:t>模型部分履約測試</a:t>
            </a:r>
          </a:p>
        </p:txBody>
      </p:sp>
    </p:spTree>
    <p:extLst>
      <p:ext uri="{BB962C8B-B14F-4D97-AF65-F5344CB8AC3E}">
        <p14:creationId xmlns:p14="http://schemas.microsoft.com/office/powerpoint/2010/main" val="2370237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字方塊 1">
                <a:extLst>
                  <a:ext uri="{FF2B5EF4-FFF2-40B4-BE49-F238E27FC236}">
                    <a16:creationId xmlns:a16="http://schemas.microsoft.com/office/drawing/2014/main" id="{F070C6A4-EC14-79C9-AE08-DBD3DE7B75B4}"/>
                  </a:ext>
                </a:extLst>
              </p:cNvPr>
              <p:cNvSpPr txBox="1"/>
              <p:nvPr/>
            </p:nvSpPr>
            <p:spPr>
              <a:xfrm>
                <a:off x="1275219" y="586659"/>
                <a:ext cx="3239990" cy="3107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𝐶𝐸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𝑡𝑜𝑡𝑎𝑙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𝑤𝑎𝑔𝑒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𝐶𝑃𝑇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×</m:t>
                      </m:r>
                      <m:sSup>
                        <m:s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𝑟𝑡</m:t>
                          </m:r>
                        </m:sup>
                      </m:sSup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" name="文字方塊 1">
                <a:extLst>
                  <a:ext uri="{FF2B5EF4-FFF2-40B4-BE49-F238E27FC236}">
                    <a16:creationId xmlns:a16="http://schemas.microsoft.com/office/drawing/2014/main" id="{F070C6A4-EC14-79C9-AE08-DBD3DE7B75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219" y="586659"/>
                <a:ext cx="3239990" cy="310791"/>
              </a:xfrm>
              <a:prstGeom prst="rect">
                <a:avLst/>
              </a:prstGeom>
              <a:blipFill>
                <a:blip r:embed="rId2"/>
                <a:stretch>
                  <a:fillRect l="-1128" t="-17647" b="-4313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BB001094-542B-31BB-86CA-D260465D4B37}"/>
                  </a:ext>
                </a:extLst>
              </p:cNvPr>
              <p:cNvSpPr txBox="1"/>
              <p:nvPr/>
            </p:nvSpPr>
            <p:spPr>
              <a:xfrm>
                <a:off x="1091835" y="3686937"/>
                <a:ext cx="387721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𝑡𝑜𝑡𝑎𝑙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𝑤𝑎𝑔𝑒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)+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𝐶𝑃𝑇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𝑟𝑡</m:t>
                          </m:r>
                        </m:sup>
                      </m:sSup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BB001094-542B-31BB-86CA-D260465D4B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835" y="3686937"/>
                <a:ext cx="3877215" cy="276999"/>
              </a:xfrm>
              <a:prstGeom prst="rect">
                <a:avLst/>
              </a:prstGeom>
              <a:blipFill>
                <a:blip r:embed="rId3"/>
                <a:stretch>
                  <a:fillRect l="-943" t="-2222" r="-1887" b="-3555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C949A8CE-F5B1-8F42-C420-D43CF5724894}"/>
                  </a:ext>
                </a:extLst>
              </p:cNvPr>
              <p:cNvSpPr txBox="1"/>
              <p:nvPr/>
            </p:nvSpPr>
            <p:spPr>
              <a:xfrm>
                <a:off x="959378" y="4566881"/>
                <a:ext cx="6220650" cy="3126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𝐶𝐸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𝑡𝑜𝑡𝑎𝑙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𝑡𝑜𝑡𝑎𝑙</m:t>
                              </m:r>
                            </m:sub>
                          </m:sSub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𝑤𝑎𝑔𝑒</m:t>
                              </m:r>
                            </m:e>
                          </m:d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𝐶𝑃𝑇</m:t>
                                  </m:r>
                                </m:sub>
                              </m:s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𝑟𝑡</m:t>
                                  </m:r>
                                </m:sup>
                              </m:sSup>
                            </m:e>
                          </m:d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C949A8CE-F5B1-8F42-C420-D43CF57248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378" y="4566881"/>
                <a:ext cx="6220650" cy="312650"/>
              </a:xfrm>
              <a:prstGeom prst="rect">
                <a:avLst/>
              </a:prstGeom>
              <a:blipFill>
                <a:blip r:embed="rId4"/>
                <a:stretch>
                  <a:fillRect b="-1960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023C10A8-E24F-E394-389C-7E55A08465AF}"/>
                  </a:ext>
                </a:extLst>
              </p:cNvPr>
              <p:cNvSpPr txBox="1"/>
              <p:nvPr/>
            </p:nvSpPr>
            <p:spPr>
              <a:xfrm>
                <a:off x="4853408" y="581545"/>
                <a:ext cx="3880806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𝑈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𝑅𝑃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𝜂</m:t>
                                  </m:r>
                                </m:sup>
                              </m:s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     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𝑅𝑃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𝑅𝑃</m:t>
                                      </m:r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𝜂</m:t>
                                  </m:r>
                                </m:sup>
                              </m:s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𝑅𝑃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023C10A8-E24F-E394-389C-7E55A08465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3408" y="581545"/>
                <a:ext cx="3880806" cy="6178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矩形 13">
            <a:extLst>
              <a:ext uri="{FF2B5EF4-FFF2-40B4-BE49-F238E27FC236}">
                <a16:creationId xmlns:a16="http://schemas.microsoft.com/office/drawing/2014/main" id="{8010C6BE-4E9F-FC7C-80D1-CDAC0AD26A27}"/>
              </a:ext>
            </a:extLst>
          </p:cNvPr>
          <p:cNvSpPr/>
          <p:nvPr/>
        </p:nvSpPr>
        <p:spPr>
          <a:xfrm>
            <a:off x="4791481" y="526113"/>
            <a:ext cx="4006638" cy="7332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noFill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9BFE30A6-AC87-FB41-B740-044DF2A41BD6}"/>
              </a:ext>
            </a:extLst>
          </p:cNvPr>
          <p:cNvSpPr/>
          <p:nvPr/>
        </p:nvSpPr>
        <p:spPr>
          <a:xfrm>
            <a:off x="1003109" y="3551022"/>
            <a:ext cx="6359799" cy="14250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noFill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D1E3A816-A5CA-8CA9-767A-3EAD948F7054}"/>
              </a:ext>
            </a:extLst>
          </p:cNvPr>
          <p:cNvSpPr/>
          <p:nvPr/>
        </p:nvSpPr>
        <p:spPr>
          <a:xfrm>
            <a:off x="1167877" y="523113"/>
            <a:ext cx="3404123" cy="9713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noFill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DD38E977-AFD8-244F-FA02-FC0BFB68FB93}"/>
                  </a:ext>
                </a:extLst>
              </p:cNvPr>
              <p:cNvSpPr txBox="1"/>
              <p:nvPr/>
            </p:nvSpPr>
            <p:spPr>
              <a:xfrm>
                <a:off x="1275219" y="1098203"/>
                <a:ext cx="197797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𝑡𝑜𝑡𝑎𝑙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𝑈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𝐶𝐸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𝑡𝑜𝑡𝑎𝑙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DD38E977-AFD8-244F-FA02-FC0BFB68FB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219" y="1098203"/>
                <a:ext cx="1977977" cy="276999"/>
              </a:xfrm>
              <a:prstGeom prst="rect">
                <a:avLst/>
              </a:prstGeom>
              <a:blipFill>
                <a:blip r:embed="rId9"/>
                <a:stretch>
                  <a:fillRect l="-2154" b="-152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文字方塊 17">
            <a:extLst>
              <a:ext uri="{FF2B5EF4-FFF2-40B4-BE49-F238E27FC236}">
                <a16:creationId xmlns:a16="http://schemas.microsoft.com/office/drawing/2014/main" id="{93F0CCF3-916D-12E2-7699-CC55B49B0F01}"/>
              </a:ext>
            </a:extLst>
          </p:cNvPr>
          <p:cNvSpPr txBox="1"/>
          <p:nvPr/>
        </p:nvSpPr>
        <p:spPr>
          <a:xfrm>
            <a:off x="1554480" y="1578334"/>
            <a:ext cx="1335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原版</a:t>
            </a:r>
            <a:r>
              <a:rPr lang="en-US" altLang="zh-TW" dirty="0"/>
              <a:t>(</a:t>
            </a:r>
            <a:r>
              <a:rPr lang="zh-TW" altLang="en-US" dirty="0"/>
              <a:t>元靖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2B17CF39-2BE1-729D-F906-41066ED35B74}"/>
              </a:ext>
            </a:extLst>
          </p:cNvPr>
          <p:cNvSpPr txBox="1"/>
          <p:nvPr/>
        </p:nvSpPr>
        <p:spPr>
          <a:xfrm>
            <a:off x="1424608" y="5109508"/>
            <a:ext cx="2455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改版</a:t>
            </a:r>
            <a:r>
              <a:rPr lang="en-US" altLang="zh-TW" dirty="0"/>
              <a:t>(</a:t>
            </a:r>
            <a:r>
              <a:rPr lang="zh-TW" altLang="en-US" dirty="0"/>
              <a:t>類似名勛的作法</a:t>
            </a:r>
            <a:r>
              <a:rPr lang="en-US" altLang="zh-TW" dirty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47879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1C6E5A33-12B7-CD19-3279-80E67A2AA0AD}"/>
              </a:ext>
            </a:extLst>
          </p:cNvPr>
          <p:cNvSpPr txBox="1"/>
          <p:nvPr/>
        </p:nvSpPr>
        <p:spPr>
          <a:xfrm>
            <a:off x="977147" y="5107827"/>
            <a:ext cx="2226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where RP=0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BC7CD3B-0C37-DE08-289C-642D4FE659F5}"/>
              </a:ext>
            </a:extLst>
          </p:cNvPr>
          <p:cNvSpPr txBox="1"/>
          <p:nvPr/>
        </p:nvSpPr>
        <p:spPr>
          <a:xfrm>
            <a:off x="977147" y="1956236"/>
            <a:ext cx="382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where RP=</a:t>
            </a:r>
            <a:r>
              <a:rPr lang="zh-TW" altLang="en-US" dirty="0"/>
              <a:t>稅後所得</a:t>
            </a:r>
            <a:r>
              <a:rPr lang="en-US" altLang="zh-TW" dirty="0"/>
              <a:t>+</a:t>
            </a:r>
            <a:r>
              <a:rPr lang="zh-TW" altLang="en-US" dirty="0"/>
              <a:t>未來薪資折現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6A2CC9DA-4BDC-5C25-450C-673C51E3A80B}"/>
                  </a:ext>
                </a:extLst>
              </p:cNvPr>
              <p:cNvSpPr txBox="1"/>
              <p:nvPr/>
            </p:nvSpPr>
            <p:spPr>
              <a:xfrm>
                <a:off x="977147" y="1291093"/>
                <a:ext cx="4094006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𝑅𝑃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𝜂</m:t>
                                  </m:r>
                                </m:sup>
                              </m:s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     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𝑅𝑃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𝑅𝑃</m:t>
                                      </m:r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𝜂</m:t>
                                  </m:r>
                                </m:sup>
                              </m:s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𝑅𝑃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6A2CC9DA-4BDC-5C25-450C-673C51E3A8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147" y="1291093"/>
                <a:ext cx="4094006" cy="617861"/>
              </a:xfrm>
              <a:prstGeom prst="rect">
                <a:avLst/>
              </a:prstGeom>
              <a:blipFill>
                <a:blip r:embed="rId2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F5CF9ACE-E893-E4DE-493A-5CE4B1CE91D3}"/>
                  </a:ext>
                </a:extLst>
              </p:cNvPr>
              <p:cNvSpPr txBox="1"/>
              <p:nvPr/>
            </p:nvSpPr>
            <p:spPr>
              <a:xfrm>
                <a:off x="977147" y="4442684"/>
                <a:ext cx="3403624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𝜂</m:t>
                                  </m:r>
                                </m:sup>
                              </m:s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     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&gt;0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𝜂</m:t>
                                  </m:r>
                                </m:sup>
                              </m:s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 0&gt;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F5CF9ACE-E893-E4DE-493A-5CE4B1CE91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147" y="4442684"/>
                <a:ext cx="3403624" cy="617861"/>
              </a:xfrm>
              <a:prstGeom prst="rect">
                <a:avLst/>
              </a:prstGeom>
              <a:blipFill>
                <a:blip r:embed="rId3"/>
                <a:stretch>
                  <a:fillRect b="-99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77B0DF6D-C25E-2E7D-09BD-58450B73AF24}"/>
                  </a:ext>
                </a:extLst>
              </p:cNvPr>
              <p:cNvSpPr txBox="1"/>
              <p:nvPr/>
            </p:nvSpPr>
            <p:spPr>
              <a:xfrm>
                <a:off x="6624977" y="1160691"/>
                <a:ext cx="2573140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𝑅𝑃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𝜂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𝑅𝑃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altLang="zh-TW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zh-TW" b="0" i="1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num>
                                        <m:den>
                                          <m:r>
                                            <a:rPr lang="en-US" altLang="zh-TW" b="0" i="1" smtClean="0">
                                              <a:latin typeface="Cambria Math" panose="02040503050406030204" pitchFamily="18" charset="0"/>
                                            </a:rPr>
                                            <m:t>𝜆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𝜂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77B0DF6D-C25E-2E7D-09BD-58450B73AF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4977" y="1160691"/>
                <a:ext cx="2573140" cy="12485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矩形 6">
            <a:extLst>
              <a:ext uri="{FF2B5EF4-FFF2-40B4-BE49-F238E27FC236}">
                <a16:creationId xmlns:a16="http://schemas.microsoft.com/office/drawing/2014/main" id="{3E6DA41F-0485-AF07-787D-56254012AD70}"/>
              </a:ext>
            </a:extLst>
          </p:cNvPr>
          <p:cNvSpPr/>
          <p:nvPr/>
        </p:nvSpPr>
        <p:spPr>
          <a:xfrm>
            <a:off x="854259" y="1161334"/>
            <a:ext cx="4381673" cy="12320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noFill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3B4096F-98D9-7719-E866-353D38BFECA6}"/>
              </a:ext>
            </a:extLst>
          </p:cNvPr>
          <p:cNvSpPr/>
          <p:nvPr/>
        </p:nvSpPr>
        <p:spPr>
          <a:xfrm>
            <a:off x="854259" y="4334899"/>
            <a:ext cx="4381673" cy="12320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noFill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F76E8B71-D332-D792-040D-78BCE0B26D97}"/>
              </a:ext>
            </a:extLst>
          </p:cNvPr>
          <p:cNvSpPr/>
          <p:nvPr/>
        </p:nvSpPr>
        <p:spPr>
          <a:xfrm>
            <a:off x="6416196" y="1098785"/>
            <a:ext cx="2929077" cy="13689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noFill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E4F3F4F0-2B19-A4D1-C85C-FE69FEA62195}"/>
                  </a:ext>
                </a:extLst>
              </p:cNvPr>
              <p:cNvSpPr txBox="1"/>
              <p:nvPr/>
            </p:nvSpPr>
            <p:spPr>
              <a:xfrm>
                <a:off x="6670035" y="4355411"/>
                <a:ext cx="2213235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𝜂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altLang="zh-TW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zh-TW" b="0" i="1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num>
                                        <m:den>
                                          <m:r>
                                            <a:rPr lang="en-US" altLang="zh-TW" b="0" i="1" smtClean="0">
                                              <a:latin typeface="Cambria Math" panose="02040503050406030204" pitchFamily="18" charset="0"/>
                                            </a:rPr>
                                            <m:t>𝜆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𝜂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E4F3F4F0-2B19-A4D1-C85C-FE69FEA621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035" y="4355411"/>
                <a:ext cx="2213235" cy="12485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矩形 10">
            <a:extLst>
              <a:ext uri="{FF2B5EF4-FFF2-40B4-BE49-F238E27FC236}">
                <a16:creationId xmlns:a16="http://schemas.microsoft.com/office/drawing/2014/main" id="{8DCA5C5D-3446-081D-8730-9B92C8B6CBF0}"/>
              </a:ext>
            </a:extLst>
          </p:cNvPr>
          <p:cNvSpPr/>
          <p:nvPr/>
        </p:nvSpPr>
        <p:spPr>
          <a:xfrm>
            <a:off x="6461254" y="4293505"/>
            <a:ext cx="2929077" cy="13689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noFill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468A1606-555E-2916-ACC0-07EDD2F49BE9}"/>
              </a:ext>
            </a:extLst>
          </p:cNvPr>
          <p:cNvSpPr txBox="1"/>
          <p:nvPr/>
        </p:nvSpPr>
        <p:spPr>
          <a:xfrm>
            <a:off x="540689" y="2631882"/>
            <a:ext cx="111835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b="0" i="0" u="none" strike="noStrike" baseline="0" dirty="0" err="1">
                <a:solidFill>
                  <a:srgbClr val="000000"/>
                </a:solidFill>
                <a:latin typeface="Consolas Courier"/>
              </a:rPr>
              <a:t>RP_value</a:t>
            </a:r>
            <a:r>
              <a:rPr lang="en-US" altLang="zh-TW" sz="1800" b="0" i="0" u="none" strike="noStrike" baseline="0" dirty="0">
                <a:solidFill>
                  <a:srgbClr val="000000"/>
                </a:solidFill>
                <a:latin typeface="Consolas Courier"/>
              </a:rPr>
              <a:t>(</a:t>
            </a:r>
            <a:r>
              <a:rPr lang="en-US" altLang="zh-TW" sz="1800" b="0" i="0" u="none" strike="noStrike" baseline="0" dirty="0" err="1">
                <a:solidFill>
                  <a:srgbClr val="000000"/>
                </a:solidFill>
                <a:latin typeface="Consolas Courier"/>
              </a:rPr>
              <a:t>a,b,i_node,j</a:t>
            </a:r>
            <a:r>
              <a:rPr lang="en-US" altLang="zh-TW" sz="1800" b="0" i="0" u="none" strike="noStrike" baseline="0" dirty="0">
                <a:solidFill>
                  <a:srgbClr val="000000"/>
                </a:solidFill>
                <a:latin typeface="Consolas Courier"/>
              </a:rPr>
              <a:t>) = Wealth + </a:t>
            </a:r>
            <a:r>
              <a:rPr lang="en-US" altLang="zh-TW" sz="1800" b="0" i="0" u="none" strike="noStrike" baseline="0" dirty="0" err="1">
                <a:solidFill>
                  <a:srgbClr val="000000"/>
                </a:solidFill>
                <a:latin typeface="Consolas Courier"/>
              </a:rPr>
              <a:t>Future_wage</a:t>
            </a:r>
            <a:r>
              <a:rPr lang="en-US" altLang="zh-TW" sz="1800" b="0" i="0" u="none" strike="noStrike" baseline="0" dirty="0">
                <a:solidFill>
                  <a:srgbClr val="000000"/>
                </a:solidFill>
                <a:latin typeface="Consolas Courier"/>
              </a:rPr>
              <a:t>(type_tax_employee,tax_employee,t,wage,additional_wealth,r,step,j);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9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D82735AA-68DF-07F9-3DC4-F6315BFB8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5958" y="3836292"/>
            <a:ext cx="4320000" cy="2252358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6632A62E-674B-0671-1E5B-D0BB089FCA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5958" y="827473"/>
            <a:ext cx="4320000" cy="2127318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EAF8EEFD-D4EF-E8F6-EA90-3EC46291AE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042" y="4569208"/>
            <a:ext cx="4320000" cy="2020358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8150A44F-60C8-50E9-3943-3CF7A77757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741" y="2478421"/>
            <a:ext cx="4320000" cy="1901157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DB33F775-884D-BBD1-7056-10C2F77516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042" y="374180"/>
            <a:ext cx="4320000" cy="1790566"/>
          </a:xfrm>
          <a:prstGeom prst="rect">
            <a:avLst/>
          </a:prstGeom>
        </p:spPr>
      </p:pic>
      <p:sp>
        <p:nvSpPr>
          <p:cNvPr id="12" name="文字方塊 11">
            <a:extLst>
              <a:ext uri="{FF2B5EF4-FFF2-40B4-BE49-F238E27FC236}">
                <a16:creationId xmlns:a16="http://schemas.microsoft.com/office/drawing/2014/main" id="{8BD81531-1DB8-8AFD-C58D-89D5AD9B5E48}"/>
              </a:ext>
            </a:extLst>
          </p:cNvPr>
          <p:cNvSpPr txBox="1"/>
          <p:nvPr/>
        </p:nvSpPr>
        <p:spPr>
          <a:xfrm>
            <a:off x="4608698" y="1079862"/>
            <a:ext cx="1406464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TW" dirty="0">
                <a:sym typeface="Wingdings" panose="05000000000000000000" pitchFamily="2" charset="2"/>
              </a:rPr>
              <a:t></a:t>
            </a:r>
            <a:r>
              <a:rPr lang="zh-TW" altLang="en-US" dirty="0"/>
              <a:t>已履約</a:t>
            </a:r>
            <a:r>
              <a:rPr lang="en-US" altLang="zh-TW" dirty="0"/>
              <a:t>0%</a:t>
            </a:r>
            <a:endParaRPr lang="zh-TW" altLang="en-US" dirty="0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7FECFF3D-9BA3-C2D5-661B-D18FB42F0AB6}"/>
              </a:ext>
            </a:extLst>
          </p:cNvPr>
          <p:cNvSpPr txBox="1"/>
          <p:nvPr/>
        </p:nvSpPr>
        <p:spPr>
          <a:xfrm>
            <a:off x="4538741" y="3244334"/>
            <a:ext cx="1553562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TW" dirty="0">
                <a:sym typeface="Wingdings" panose="05000000000000000000" pitchFamily="2" charset="2"/>
              </a:rPr>
              <a:t></a:t>
            </a:r>
            <a:r>
              <a:rPr lang="zh-TW" altLang="en-US" dirty="0"/>
              <a:t>已履約</a:t>
            </a:r>
            <a:r>
              <a:rPr lang="en-US" altLang="zh-TW" dirty="0"/>
              <a:t>20%</a:t>
            </a:r>
            <a:endParaRPr lang="zh-TW" altLang="en-US" dirty="0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D39A3873-FB3F-A8C4-40C9-0FBB23CA4325}"/>
              </a:ext>
            </a:extLst>
          </p:cNvPr>
          <p:cNvSpPr txBox="1"/>
          <p:nvPr/>
        </p:nvSpPr>
        <p:spPr>
          <a:xfrm>
            <a:off x="4608697" y="5394721"/>
            <a:ext cx="1553563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TW" dirty="0">
                <a:sym typeface="Wingdings" panose="05000000000000000000" pitchFamily="2" charset="2"/>
              </a:rPr>
              <a:t></a:t>
            </a:r>
            <a:r>
              <a:rPr lang="zh-TW" altLang="en-US" dirty="0"/>
              <a:t>已履約</a:t>
            </a:r>
            <a:r>
              <a:rPr lang="en-US" altLang="zh-TW" dirty="0"/>
              <a:t>40%</a:t>
            </a:r>
            <a:endParaRPr lang="zh-TW" altLang="en-US" dirty="0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5DE2E3EE-4AC2-BE60-1214-AF731942F408}"/>
              </a:ext>
            </a:extLst>
          </p:cNvPr>
          <p:cNvSpPr txBox="1"/>
          <p:nvPr/>
        </p:nvSpPr>
        <p:spPr>
          <a:xfrm>
            <a:off x="6162260" y="1706466"/>
            <a:ext cx="1553562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TW" altLang="en-US" dirty="0"/>
              <a:t>已履約</a:t>
            </a:r>
            <a:r>
              <a:rPr lang="en-US" altLang="zh-TW" dirty="0"/>
              <a:t>60%</a:t>
            </a:r>
            <a:r>
              <a:rPr lang="en-US" altLang="zh-TW" dirty="0">
                <a:sym typeface="Wingdings" panose="05000000000000000000" pitchFamily="2" charset="2"/>
              </a:rPr>
              <a:t></a:t>
            </a:r>
            <a:endParaRPr lang="zh-TW" altLang="en-US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586D2878-E500-3619-9512-239B169DB5BC}"/>
              </a:ext>
            </a:extLst>
          </p:cNvPr>
          <p:cNvSpPr txBox="1"/>
          <p:nvPr/>
        </p:nvSpPr>
        <p:spPr>
          <a:xfrm>
            <a:off x="6162260" y="4782203"/>
            <a:ext cx="1553562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TW" altLang="en-US" dirty="0"/>
              <a:t>已履約</a:t>
            </a:r>
            <a:r>
              <a:rPr lang="en-US" altLang="zh-TW" dirty="0"/>
              <a:t>80%</a:t>
            </a:r>
            <a:r>
              <a:rPr lang="en-US" altLang="zh-TW" dirty="0">
                <a:sym typeface="Wingdings" panose="05000000000000000000" pitchFamily="2" charset="2"/>
              </a:rPr>
              <a:t></a:t>
            </a:r>
            <a:endParaRPr lang="zh-TW" altLang="en-US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A54E5C0C-B088-0CB2-C783-AA3F96757C80}"/>
              </a:ext>
            </a:extLst>
          </p:cNvPr>
          <p:cNvSpPr txBox="1"/>
          <p:nvPr/>
        </p:nvSpPr>
        <p:spPr>
          <a:xfrm>
            <a:off x="10185621" y="139147"/>
            <a:ext cx="1669774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3000" dirty="0"/>
              <a:t>RP</a:t>
            </a:r>
            <a:r>
              <a:rPr lang="zh-TW" altLang="en-US" sz="3000" dirty="0"/>
              <a:t>設為</a:t>
            </a:r>
            <a:r>
              <a:rPr lang="en-US" altLang="zh-TW" sz="3000" dirty="0"/>
              <a:t>0</a:t>
            </a:r>
            <a:endParaRPr lang="zh-TW" altLang="en-US" sz="3000" dirty="0"/>
          </a:p>
        </p:txBody>
      </p:sp>
    </p:spTree>
    <p:extLst>
      <p:ext uri="{BB962C8B-B14F-4D97-AF65-F5344CB8AC3E}">
        <p14:creationId xmlns:p14="http://schemas.microsoft.com/office/powerpoint/2010/main" val="358166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F4395941-1D08-6C84-D2C4-59C31340AE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85" y="312753"/>
            <a:ext cx="4320000" cy="1776365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B5926869-C014-92C7-0A4B-01D04BB5A1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385" y="2482049"/>
            <a:ext cx="4320000" cy="1893902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3D6D0D43-E495-E62A-2496-612F175220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385" y="4621985"/>
            <a:ext cx="4320000" cy="2012422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A0D64CCC-3A29-BA67-B115-B1AEE0A7CE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76615" y="815344"/>
            <a:ext cx="4320000" cy="2134659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473C5B9D-90BB-E5C8-5182-C53EDA6537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6615" y="3802214"/>
            <a:ext cx="4320000" cy="2240442"/>
          </a:xfrm>
          <a:prstGeom prst="rect">
            <a:avLst/>
          </a:prstGeom>
        </p:spPr>
      </p:pic>
      <p:sp>
        <p:nvSpPr>
          <p:cNvPr id="12" name="文字方塊 11">
            <a:extLst>
              <a:ext uri="{FF2B5EF4-FFF2-40B4-BE49-F238E27FC236}">
                <a16:creationId xmlns:a16="http://schemas.microsoft.com/office/drawing/2014/main" id="{56533A7A-FDEB-D8E5-8DAC-BD351A0BA0CE}"/>
              </a:ext>
            </a:extLst>
          </p:cNvPr>
          <p:cNvSpPr txBox="1"/>
          <p:nvPr/>
        </p:nvSpPr>
        <p:spPr>
          <a:xfrm>
            <a:off x="4515385" y="1016269"/>
            <a:ext cx="1406464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TW" dirty="0">
                <a:sym typeface="Wingdings" panose="05000000000000000000" pitchFamily="2" charset="2"/>
              </a:rPr>
              <a:t></a:t>
            </a:r>
            <a:r>
              <a:rPr lang="zh-TW" altLang="en-US" dirty="0"/>
              <a:t>已履約</a:t>
            </a:r>
            <a:r>
              <a:rPr lang="en-US" altLang="zh-TW" dirty="0"/>
              <a:t>0%</a:t>
            </a:r>
            <a:endParaRPr lang="zh-TW" altLang="en-US" dirty="0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5DF51E86-2F52-3863-ACD3-82DB875D9AA8}"/>
              </a:ext>
            </a:extLst>
          </p:cNvPr>
          <p:cNvSpPr txBox="1"/>
          <p:nvPr/>
        </p:nvSpPr>
        <p:spPr>
          <a:xfrm>
            <a:off x="4515384" y="5443530"/>
            <a:ext cx="1553563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TW" dirty="0">
                <a:sym typeface="Wingdings" panose="05000000000000000000" pitchFamily="2" charset="2"/>
              </a:rPr>
              <a:t></a:t>
            </a:r>
            <a:r>
              <a:rPr lang="zh-TW" altLang="en-US" dirty="0"/>
              <a:t>已履約</a:t>
            </a:r>
            <a:r>
              <a:rPr lang="en-US" altLang="zh-TW" dirty="0"/>
              <a:t>40%</a:t>
            </a:r>
            <a:endParaRPr lang="zh-TW" altLang="en-US" dirty="0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91DAE459-3B9D-C703-9144-CAADF66E1F41}"/>
              </a:ext>
            </a:extLst>
          </p:cNvPr>
          <p:cNvSpPr txBox="1"/>
          <p:nvPr/>
        </p:nvSpPr>
        <p:spPr>
          <a:xfrm>
            <a:off x="4515385" y="3244334"/>
            <a:ext cx="1553563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TW" dirty="0">
                <a:sym typeface="Wingdings" panose="05000000000000000000" pitchFamily="2" charset="2"/>
              </a:rPr>
              <a:t></a:t>
            </a:r>
            <a:r>
              <a:rPr lang="zh-TW" altLang="en-US" dirty="0"/>
              <a:t>已履約</a:t>
            </a:r>
            <a:r>
              <a:rPr lang="en-US" altLang="zh-TW" dirty="0"/>
              <a:t>20%</a:t>
            </a:r>
            <a:endParaRPr lang="zh-TW" altLang="en-US" dirty="0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445A4C5A-48FD-2C8B-0A4E-E546E1016178}"/>
              </a:ext>
            </a:extLst>
          </p:cNvPr>
          <p:cNvSpPr txBox="1"/>
          <p:nvPr/>
        </p:nvSpPr>
        <p:spPr>
          <a:xfrm>
            <a:off x="6190089" y="1698007"/>
            <a:ext cx="1553562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TW" altLang="en-US" dirty="0"/>
              <a:t>已履約</a:t>
            </a:r>
            <a:r>
              <a:rPr lang="en-US" altLang="zh-TW" dirty="0"/>
              <a:t>60%</a:t>
            </a:r>
            <a:r>
              <a:rPr lang="en-US" altLang="zh-TW" dirty="0">
                <a:sym typeface="Wingdings" panose="05000000000000000000" pitchFamily="2" charset="2"/>
              </a:rPr>
              <a:t></a:t>
            </a:r>
            <a:endParaRPr lang="zh-TW" altLang="en-US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FA9AA756-C3E0-6497-16CA-FB775BCBA98E}"/>
              </a:ext>
            </a:extLst>
          </p:cNvPr>
          <p:cNvSpPr txBox="1"/>
          <p:nvPr/>
        </p:nvSpPr>
        <p:spPr>
          <a:xfrm>
            <a:off x="6190089" y="4737769"/>
            <a:ext cx="1553562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TW" altLang="en-US" dirty="0"/>
              <a:t>已履約</a:t>
            </a:r>
            <a:r>
              <a:rPr lang="en-US" altLang="zh-TW" dirty="0"/>
              <a:t>80%</a:t>
            </a:r>
            <a:r>
              <a:rPr lang="en-US" altLang="zh-TW" dirty="0">
                <a:sym typeface="Wingdings" panose="05000000000000000000" pitchFamily="2" charset="2"/>
              </a:rPr>
              <a:t></a:t>
            </a:r>
            <a:endParaRPr lang="zh-TW" altLang="en-US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10372382-E3F0-F658-7665-9C1294BE5219}"/>
              </a:ext>
            </a:extLst>
          </p:cNvPr>
          <p:cNvSpPr txBox="1"/>
          <p:nvPr/>
        </p:nvSpPr>
        <p:spPr>
          <a:xfrm>
            <a:off x="6639339" y="139147"/>
            <a:ext cx="5216056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3000" dirty="0"/>
              <a:t>RP</a:t>
            </a:r>
            <a:r>
              <a:rPr lang="zh-TW" altLang="en-US" sz="3000" dirty="0"/>
              <a:t>沿用元靖原先程式所使用的</a:t>
            </a:r>
          </a:p>
        </p:txBody>
      </p:sp>
    </p:spTree>
    <p:extLst>
      <p:ext uri="{BB962C8B-B14F-4D97-AF65-F5344CB8AC3E}">
        <p14:creationId xmlns:p14="http://schemas.microsoft.com/office/powerpoint/2010/main" val="4067185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D3841F4B825B4689EC981970D2B6FA" ma:contentTypeVersion="2" ma:contentTypeDescription="Create a new document." ma:contentTypeScope="" ma:versionID="5e310455bd10c846d22505b6427147c2">
  <xsd:schema xmlns:xsd="http://www.w3.org/2001/XMLSchema" xmlns:xs="http://www.w3.org/2001/XMLSchema" xmlns:p="http://schemas.microsoft.com/office/2006/metadata/properties" xmlns:ns3="560f8c6c-37fd-4ef3-84b9-407a3a9239c8" targetNamespace="http://schemas.microsoft.com/office/2006/metadata/properties" ma:root="true" ma:fieldsID="4b21c00b92674fdec81377b25cb59f4f" ns3:_="">
    <xsd:import namespace="560f8c6c-37fd-4ef3-84b9-407a3a9239c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f8c6c-37fd-4ef3-84b9-407a3a923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1533E4-E992-4DC4-AA08-EC23E593DD9F}">
  <ds:schemaRefs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560f8c6c-37fd-4ef3-84b9-407a3a9239c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1EF92D3-2DBE-4DC1-8DDD-280DF96A8C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C304B6-E2DB-435F-A484-D8A7E47B07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f8c6c-37fd-4ef3-84b9-407a3a9239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194</Words>
  <Application>Microsoft Macintosh PowerPoint</Application>
  <PresentationFormat>寬螢幕</PresentationFormat>
  <Paragraphs>27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Consolas Courier</vt:lpstr>
      <vt:lpstr>Arial</vt:lpstr>
      <vt:lpstr>Calibri</vt:lpstr>
      <vt:lpstr>Calibri Light</vt:lpstr>
      <vt:lpstr>Cambria Math</vt:lpstr>
      <vt:lpstr>Office 佈景主題</vt:lpstr>
      <vt:lpstr>meeting0906 CPT模型部分履約測試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CPT模型部分履約測試</dc:title>
  <dc:creator>陳品勳</dc:creator>
  <cp:lastModifiedBy>陳品勳</cp:lastModifiedBy>
  <cp:revision>2</cp:revision>
  <dcterms:created xsi:type="dcterms:W3CDTF">2022-09-05T14:52:34Z</dcterms:created>
  <dcterms:modified xsi:type="dcterms:W3CDTF">2022-10-13T01:08:19Z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0x010100F5D3841F4B825B4689EC981970D2B6FA</vt:lpwstr>
  </property>
</Properties>
</file>