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110" d="100"/>
          <a:sy n="110" d="100"/>
        </p:scale>
        <p:origin x="6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3366E-EEE7-3140-820D-0636004BF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D4C70B-BACF-0847-ACA0-B016CF15F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D357A8-A0D9-094F-982E-ED5EAE01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70AE01-927C-C94D-BD26-22056D51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4AEED7-B56F-8749-A3A5-C3325421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219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F77B2-B942-2941-84B3-68BE4D2C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1A559B-4257-7646-8750-33919FF8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4556D-9F3A-744B-89B7-D9F77CC1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9C4EAB-E7B7-9F4D-B554-610051F3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32880-14F5-EA43-A911-588DB919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73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D92BB0F-405A-B74A-8A75-C8A80EC06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8335B2-9179-FE40-8478-D5E93D40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389AAA-AB95-F140-9885-5824E742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B88354-8991-4D4F-8647-78278643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8430BD-B265-C244-9D0B-801B9F82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905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B2065-F8CC-F44A-B71E-B69CA3CA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674C3-1B90-5D4E-A585-B73DA09B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89BC0-D814-1049-9485-61B3F843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679CA4-A3EB-5D4A-8A0B-B0A7394C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EAB570-0499-3942-BFC3-F4AB140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3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B2A51-3AF6-494C-8D64-3D1D0C59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663B7C-93C7-404D-8316-7D601258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A5F3D4-1EBA-4340-A488-94738ECD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F076BC-E58F-4B4E-8850-AAD2B646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C3AA69-AC8A-7F43-99D1-FC88A5DD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79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7CBD3-1572-7343-B05D-0CD351F2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788457-E095-FC44-8A3B-2675E50BA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7DD975-5005-8242-9500-BDBA3F937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9EF8E7-DF1E-294B-83E1-387457FA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B2C458-537D-C644-8BB3-096FB703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44A401-5FD0-064C-87D0-0CF39913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758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9A8E2-E981-3941-B6BA-1472CCCE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374B56-D1E5-414D-8F68-8D148CC8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062B34-1CC6-7A46-A184-7B6E24289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D40AAFB-783F-174B-8CFC-D988B2419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7B23EB2-6F4B-E744-B425-01DEE0175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733DEE-C38C-6747-92EC-78B7BC3C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15F066-E89D-0D40-AE3B-AF7D733A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2C94DB-2C56-0B4D-B487-91228F03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93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2E5EC-5650-5D4E-8EE2-A3A5EEB2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F78FC6-87DA-D64E-9AD8-042618CE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B9A8D4-22B3-494C-B52E-B5228FE3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6B7CD1-AC7F-A145-A529-9CD177A1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20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A4D791-2514-3B41-88D3-E4C902CE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A845C6-57A3-0A47-98DB-6EF2E55A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ECF8F1-E9F3-6945-82C1-498802CE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61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8219B-F8C5-2C4E-B976-99A6888D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4BD2D8-D47D-EB45-BE7B-E147BBF7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DBA3CF-8D53-D04C-AEBC-CECCFD4D0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4C7749-2F79-3E4A-9D21-024F4BC8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F2F2AE-1608-144C-95C8-1284739F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DF9096-EF41-7E4C-80A7-63F9CA2E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038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5594A-D327-C045-BFF4-E973D137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73B675C-847D-984D-A0D4-749317E64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2ABAD0-099C-B04A-97ED-9BEFDF44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2DE3B2-E33A-7B42-B7AA-B8A22939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70EED7-4FA8-AB40-BE2B-7A73E8E2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BA0FA5-A8B3-CF47-BEA3-0AD6B3C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323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BC69C7-15D6-134D-AC85-B6818C45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CB6240-7F18-924A-9E0D-0EA6A405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D7FA50-124B-6140-8C53-934C00E3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3C8B-3B50-964D-A844-3BF5C3A669A5}" type="datetimeFigureOut">
              <a:rPr kumimoji="1" lang="zh-TW" altLang="en-US" smtClean="0"/>
              <a:t>2022/3/16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B59125-56B1-484E-B22E-7EE638E9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7EB996-AD6C-3148-80EA-AE0AFC1F8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2ED8-77BA-9846-831A-1394CD5BC07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01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98A90B-E129-954D-9D6E-143AE6960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500" dirty="0"/>
              <a:t>4.2 Ito’s Integral for Simple Integrands</a:t>
            </a:r>
            <a:endParaRPr kumimoji="1"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3242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Theorem 4.2.2 (Ito’s isometry)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        The Ito’s integral defined by (4.2.2) satisfies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(4.2.6)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225" r="-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5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Proof 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. .. , 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so that (4.2.2) may be written as 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and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lit/>
                                </m:r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first show that expected value of each of the cross terms is zero.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kumimoji="1"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TW" dirty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𝑚𝑒𝑎𝑠𝑢𝑟𝑎𝑏𝑙𝑒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Brownian increment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in independent of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. </a:t>
                </a:r>
                <a:r>
                  <a:rPr kumimoji="1" lang="en-US" altLang="zh-TW" dirty="0">
                    <a:ea typeface="Cambria Math" panose="02040503050406030204" pitchFamily="18" charset="0"/>
                  </a:rPr>
                  <a:t>Furthermore</a:t>
                </a:r>
                <a:r>
                  <a:rPr kumimoji="1" lang="en-US" altLang="zh-TW" sz="2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. </a:t>
                </a:r>
                <a:r>
                  <a:rPr kumimoji="1" lang="en-US" altLang="zh-TW" dirty="0">
                    <a:ea typeface="Cambria Math" panose="02040503050406030204" pitchFamily="18" charset="0"/>
                  </a:rPr>
                  <a:t>Therefore,</a:t>
                </a:r>
                <a:r>
                  <a:rPr kumimoji="1" lang="en-US" altLang="zh-TW" sz="240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∙0=0</m:t>
                      </m:r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225" r="-1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09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Then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⋅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            </m:t>
                              </m:r>
                            </m:e>
                          </m:nary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(4.2.7)</m:t>
                      </m:r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nary>
                            <m:naryPr>
                              <m:ctrlPr>
                                <a:rPr kumimoji="1"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kumimoji="1" lang="en-US" altLang="zh-TW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𝐸𝑎𝑠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  <m:nary>
                            <m:nary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086" t="-6306" r="-483" b="-28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9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Theorem 4.2.3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        The quadratic variation accumulated up to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by the Ito’s integral (4.2.2) is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(4.2.8)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225" r="-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32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Proof 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first compute the quadratic variation accumulated by the Ito integral on one of the subintervals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on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is constant.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For these, we choose partition points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en-US" altLang="zh-TW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and consider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(4.2.9)</m:t>
                          </m:r>
                        </m:e>
                      </m:nary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086" r="-362" b="-28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sz="2400" dirty="0">
                    <a:ea typeface="Cambria Math" panose="020405030504060302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kumimoji="1"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kumimoji="1" lang="en-US" altLang="zh-TW" sz="2400" b="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|→0</m:t>
                    </m:r>
                  </m:oMath>
                </a14:m>
                <a:r>
                  <a:rPr kumimoji="1" lang="en-US" altLang="zh-TW" sz="2400" b="0" dirty="0">
                    <a:ea typeface="Cambria Math" panose="02040503050406030204" pitchFamily="18" charset="0"/>
                  </a:rPr>
                  <a:t> , the 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kumimoji="1"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kumimoji="1"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zh-TW" sz="2400" b="0" dirty="0">
                    <a:ea typeface="Cambria Math" panose="02040503050406030204" pitchFamily="18" charset="0"/>
                  </a:rPr>
                  <a:t> converges to quadratic variation accumulated by Brownian motion between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TW" sz="2400" b="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TW" sz="2400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sz="2400" dirty="0">
                    <a:ea typeface="Cambria Math" panose="02040503050406030204" pitchFamily="18" charset="0"/>
                  </a:rPr>
                  <a:t>Therefore, the limit of (4.2.9) is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TW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kumimoji="1" lang="en-US" altLang="zh-TW" sz="22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sz="24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 is constant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sz="2400" dirty="0">
                    <a:ea typeface="Cambria Math" panose="02040503050406030204" pitchFamily="18" charset="0"/>
                  </a:rPr>
                  <a:t> Adding up all quadratic variation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, then we obtain (4.2.8)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d>
                        <m:d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200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kumimoji="1" lang="en-US" altLang="zh-TW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kumimoji="1" lang="en-US" altLang="zh-TW" sz="22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965" t="-8108" b="-27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Remark 4.2.4 (on notation)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The notations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𝑑𝑊𝑢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(4.2.11)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and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TW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𝑑𝑊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                                     (4.2.1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mean almost the same thing, although the second is probably more intuitive.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3153" r="-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11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 be a partition of [0, T]; i.e.,</a:t>
                </a:r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⋯≤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zh-TW" altLang="en-US" dirty="0"/>
              </a:p>
              <a:p>
                <a:pPr marL="0" indent="0">
                  <a:buNone/>
                </a:pPr>
                <a:r>
                  <a:rPr kumimoji="1" lang="en-US" altLang="zh-TW" b="0" dirty="0"/>
                  <a:t>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TW" b="0" dirty="0"/>
                  <a:t>is constant in t on each subinterval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b="0" dirty="0"/>
                  <a:t>. Such a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b="0" dirty="0"/>
                  <a:t> is a simple process.</a:t>
                </a: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18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16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Gain from trading in the martingale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kumimoji="1"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In general,</a:t>
                </a: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(4.2.2)</m:t>
                          </m:r>
                        </m:e>
                      </m:nary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086" t="-2703" b="-29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94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Define</a:t>
                </a:r>
                <a:r>
                  <a:rPr kumimoji="1" lang="zh-TW" altLang="en-US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TW" dirty="0">
                    <a:ea typeface="Cambria Math" panose="02040503050406030204" pitchFamily="18" charset="0"/>
                  </a:rPr>
                  <a:t>Ito’s integral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of the simple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, a fact that we write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𝑑𝑊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(4.2.1)</m:t>
                      </m:r>
                    </m:oMath>
                  </m:oMathPara>
                </a14:m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can take</a:t>
                </a:r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, and (4.2.2) provides a definition for the Ito’s integral (4.2.1). </a:t>
                </a:r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18243" r="-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4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Theorem 4.2.1. </a:t>
                </a: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        The Ito’s integral defined by (4.2.2) is a martingale.</a:t>
                </a: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(4.2.2)</m:t>
                          </m:r>
                        </m:e>
                      </m:nary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18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15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Proof :</a:t>
                </a: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be given. We shall assume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are in different subintervals of the partition</a:t>
                </a:r>
                <a:r>
                  <a:rPr kumimoji="1"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i.e. partition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such that,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Equation (4.2.2) may be rewritten as</a:t>
                </a:r>
              </a:p>
              <a:p>
                <a:pPr marL="0" indent="0">
                  <a:buNone/>
                </a:pPr>
                <a:endParaRPr kumimoji="1"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1" lang="en-US" altLang="zh-TW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 (4.2.3)</m:t>
                          </m:r>
                        </m:e>
                      </m:nary>
                    </m:oMath>
                  </m:oMathPara>
                </a14:m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1802" b="-15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must show that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We take conditional expectation of each of the four terms on the right-hand of (4.2.3)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zh-TW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kumimoji="1"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kumimoji="1" lang="en-US" altLang="zh-TW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r">
                  <a:buNone/>
                </a:pPr>
                <a:r>
                  <a:rPr kumimoji="1" lang="en-US" altLang="zh-TW" sz="2400" dirty="0">
                    <a:ea typeface="Cambria Math" panose="02040503050406030204" pitchFamily="18" charset="0"/>
                  </a:rPr>
                  <a:t>(4.2.4)</a:t>
                </a:r>
              </a:p>
              <a:p>
                <a:pPr marL="0" indent="0">
                  <a:buNone/>
                </a:pPr>
                <a:endParaRPr kumimoji="1" lang="en-US" altLang="zh-TW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TW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r>
                        <m:rPr>
                          <m:sty m:val="p"/>
                        </m:rPr>
                        <a:rPr kumimoji="1" lang="en-US" altLang="zh-TW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r>
                  <a:rPr kumimoji="1" lang="en-US" altLang="zh-TW" sz="2400" b="0" dirty="0">
                    <a:ea typeface="Cambria Math" panose="02040503050406030204" pitchFamily="18" charset="0"/>
                  </a:rPr>
                  <a:t>(4.2.5)</a:t>
                </a:r>
                <a:br>
                  <a:rPr kumimoji="1" lang="en-US" altLang="zh-TW" sz="2400" b="0" dirty="0">
                    <a:ea typeface="Cambria Math" panose="02040503050406030204" pitchFamily="18" charset="0"/>
                  </a:rPr>
                </a:br>
                <a:endParaRPr kumimoji="1"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TW" dirty="0"/>
                  <a:t>Adding (4.2.4) and (4.2.5), we obtain I(s).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568" t="-1802" r="-8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7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</m:t>
                      </m:r>
                    </m:oMath>
                  </m:oMathPara>
                </a14:m>
                <a:endParaRPr kumimoji="1"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kumimoji="1" lang="en-US" altLang="zh-TW" sz="24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=0              </m:t>
                      </m:r>
                    </m:oMath>
                  </m:oMathPara>
                </a14:m>
                <a:endParaRPr kumimoji="1" lang="en-US" altLang="zh-TW" sz="2400" b="0" dirty="0"/>
              </a:p>
              <a:p>
                <a:pPr marL="0" indent="0">
                  <a:buNone/>
                </a:pPr>
                <a:endParaRPr kumimoji="1" lang="en-US" altLang="zh-TW" sz="2400" dirty="0"/>
              </a:p>
              <a:p>
                <a:pPr marL="0" indent="0">
                  <a:buNone/>
                </a:pPr>
                <a:r>
                  <a:rPr kumimoji="1" lang="en-US" altLang="zh-TW" dirty="0"/>
                  <a:t>The third term of (4.2.3)</a:t>
                </a:r>
              </a:p>
              <a:p>
                <a:pPr marL="0" indent="0">
                  <a:buNone/>
                </a:pPr>
                <a:endParaRPr kumimoji="1" lang="en-US" altLang="zh-TW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                          </m:t>
                      </m:r>
                    </m:oMath>
                  </m:oMathPara>
                </a14:m>
                <a:endParaRPr kumimoji="1" lang="en-US" altLang="zh-TW" sz="2400" b="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1577" b="-28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The fourth term of (4.2.3)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kumimoji="1"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kumimoji="1" lang="en-US" altLang="zh-TW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i="1">
                          <a:latin typeface="Cambria Math" panose="02040503050406030204" pitchFamily="18" charset="0"/>
                        </a:rPr>
                        <m:t>=0        </m:t>
                      </m:r>
                    </m:oMath>
                  </m:oMathPara>
                </a14:m>
                <a:endParaRPr kumimoji="1" lang="en-US" altLang="zh-TW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kumimoji="1" lang="en-US" altLang="zh-TW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en-US" altLang="zh-TW" dirty="0"/>
                  <a:t>Thus, we then have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zh-TW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F1F32E-0C7F-E344-929A-F9A82C33C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048"/>
                <a:ext cx="10515600" cy="5619915"/>
              </a:xfrm>
              <a:blipFill>
                <a:blip r:embed="rId2"/>
                <a:stretch>
                  <a:fillRect l="-1206" t="-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16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777</Words>
  <Application>Microsoft Macintosh PowerPoint</Application>
  <PresentationFormat>寬螢幕</PresentationFormat>
  <Paragraphs>105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佈景主題</vt:lpstr>
      <vt:lpstr>4.2 Ito’s Integral for Simple Integrands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Ito’s Integral for Simple Integrands</dc:title>
  <dc:creator>陳品勳</dc:creator>
  <cp:lastModifiedBy>陳品勳</cp:lastModifiedBy>
  <cp:revision>7</cp:revision>
  <dcterms:created xsi:type="dcterms:W3CDTF">2022-03-16T01:36:39Z</dcterms:created>
  <dcterms:modified xsi:type="dcterms:W3CDTF">2022-03-17T05:57:57Z</dcterms:modified>
</cp:coreProperties>
</file>