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972"/>
  </p:normalViewPr>
  <p:slideViewPr>
    <p:cSldViewPr snapToGrid="0" snapToObjects="1">
      <p:cViewPr varScale="1">
        <p:scale>
          <a:sx n="113" d="100"/>
          <a:sy n="113" d="100"/>
        </p:scale>
        <p:origin x="10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FD15E-80B8-5946-8B5C-46ACEBDD6A4B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BD8D1-282A-EE47-8E06-53AE0F514C1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33796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BD8D1-282A-EE47-8E06-53AE0F514C19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2841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BD8D1-282A-EE47-8E06-53AE0F514C19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6482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C3BAF9-9C4C-CCC5-95D1-9BB3AACB1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0C0EFC5-8035-C39A-9BFB-EFB8BDFEA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1D6B14-4494-6544-47F7-FDB09697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6A232B-72B7-7BFF-95A6-0CA94DF63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07F84C-63EF-BAF0-4B22-B75AADC4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24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6F8A05-8B4B-1B9A-AFDF-78C030EC8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4370B72-15E3-0BB8-1E41-8DE5FBC25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0BEB3-4A22-CE80-2DA4-8C7FAF89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BA4BBA0-7272-398A-EFCD-BA6CB739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651588-E2E3-89DB-6F1F-2D425793A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01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55CAD01-9503-E2B2-68FA-36FE21108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D2D3889-8635-EC99-F908-EBDAB3ACE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19C98BE-D197-64B0-1FB2-5F9B3C27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FF1B21-417C-0738-CCFB-DA36AB86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EF6387F-69EF-16EE-9612-28447DE5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0828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D720F5-C50D-0AE7-ABFC-0095D517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6B0598-8D6E-45F7-1963-97CF6D34D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63EE36-765D-100E-AC2D-8B24C0B6E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53E1EC-6ABF-3B41-8F41-4486F2C9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CFB932-08AF-D0D0-DA30-511DD3B6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0225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8DF375-018B-CC57-ED80-C1980A19D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62255BA-5D85-248F-1ADC-264F4ED96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88C87F-985C-17FA-D6BC-D2D286AF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8DCFB8-193E-318B-C03F-69247A86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5EC3D5-6AA7-0EEA-9B65-9FDCF7AC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802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9F0973-9EBF-5DC8-B443-E0B702A6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886976-3DF2-7679-A071-CF0E6DB6A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CF4E501-70CF-EAEC-0F2B-BC241BCFA9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A45E8D7-679E-575B-B14C-D417BDB8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1DE0B8-FCDD-3044-436D-FC35541F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25D09FB-E846-CB0D-E0D0-951F3200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984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5A4FE0-C758-4BA7-F515-1638786DA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EA8045C-4F14-008C-83FA-0CBFB2E24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03D3E5E-BB8B-2435-C1A2-91247250D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E90B445-AA06-F98A-9513-1D8B9784F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EF07548-CB00-C9C1-530F-1420D4837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ED279CF-116D-8200-A46D-C4FAD61D1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857754F-CF09-C1DC-BD77-1CC50A32E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8408A3F-31F6-8B34-E9C6-A663C1E31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9284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27E700-94FA-A8D6-6506-0DF59CD31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27B7948-AE65-AA4C-AA98-F76504DD4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D228087-7C86-8DA4-07DC-16EACFC66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54B8A43-0DC7-21FE-9636-DB21B438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7589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05B588A-AA10-B9B3-C271-E04D49096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C31F077-C40A-C6C9-73D0-7CAA65CB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DB00A2D-4D6C-4B15-C33C-3C5711B5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4372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8BA1DA-F5AF-8CAF-0546-F3D4CD98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DC2152-74E3-293A-1FDF-3D1298EA4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4693FDD-B577-E0D4-B5AC-C79010B2F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DC20113-181E-1E11-FA44-6411385AA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1E70E2F-B90B-D476-485A-D21456A4D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42935B9-B477-C107-0187-4C08EEC3D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7058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A4D77A-3150-FB97-4882-0123FE3E7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5390813-8C43-42D4-C084-DBC085953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38959B9-4053-D4E8-79C0-73DD4F278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4DEBF21-ACE2-638F-D2AF-82AB9502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38BA2A1-DFD5-A7E6-EEA5-BBB77BDD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7EE761B-744C-3A1C-A993-5BF6B034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0178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067A7F8-5AE1-0FD5-0583-47BB73CBD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D0DB3C6-69C6-44BC-D4A1-50D241B61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2B5E9E9-957A-17CE-7314-812ACC679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DB7FE-0117-774A-A5E3-C29B61AE40EA}" type="datetimeFigureOut">
              <a:rPr kumimoji="1" lang="zh-TW" altLang="en-US" smtClean="0"/>
              <a:t>2022/10/22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6260C0-4A2B-87B3-76B4-59979D95A5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C86B35D-3F47-B7C7-58F2-0DE7530DE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66241-6AFC-A843-9F8B-A2DFB8096DC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0958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etting started with time series analysis | InfoWorld">
            <a:extLst>
              <a:ext uri="{FF2B5EF4-FFF2-40B4-BE49-F238E27FC236}">
                <a16:creationId xmlns:a16="http://schemas.microsoft.com/office/drawing/2014/main" id="{37997BA1-3536-22C9-63B3-91B26BAE0A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8" r="23298" b="5283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E0ADAF7-D105-4800-2497-1342990EC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kumimoji="1" lang="en-US" altLang="zh-TW" sz="4800" dirty="0">
                <a:latin typeface="Times" pitchFamily="2" charset="0"/>
                <a:ea typeface="Kaiti TC" panose="02010600040101010101" pitchFamily="2" charset="-120"/>
              </a:rPr>
              <a:t>Time Series</a:t>
            </a:r>
            <a:br>
              <a:rPr kumimoji="1" lang="en-US" altLang="zh-TW" sz="4800" dirty="0">
                <a:latin typeface="Times" pitchFamily="2" charset="0"/>
                <a:ea typeface="Kaiti TC" panose="02010600040101010101" pitchFamily="2" charset="-120"/>
              </a:rPr>
            </a:br>
            <a:endParaRPr kumimoji="1" lang="zh-TW" altLang="en-US" sz="4800" dirty="0">
              <a:latin typeface="Times" pitchFamily="2" charset="0"/>
              <a:ea typeface="Kaiti TC" panose="02010600040101010101" pitchFamily="2" charset="-120"/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D074BE96-1E58-F05B-847D-F53D31E28579}"/>
              </a:ext>
            </a:extLst>
          </p:cNvPr>
          <p:cNvSpPr txBox="1">
            <a:spLocks/>
          </p:cNvSpPr>
          <p:nvPr/>
        </p:nvSpPr>
        <p:spPr>
          <a:xfrm>
            <a:off x="838200" y="3947482"/>
            <a:ext cx="10515600" cy="20610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kumimoji="1" lang="zh-TW" altLang="en-US" sz="3200" dirty="0">
              <a:latin typeface="Times" pitchFamily="2" charset="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441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206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F262015-198D-AAA5-97DE-9497D0AC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kumimoji="1" lang="en-US" altLang="zh-TW" sz="3600">
                <a:latin typeface="Times" pitchFamily="2" charset="0"/>
                <a:ea typeface="Kaiti TC" panose="02010600040101010101" pitchFamily="2" charset="-120"/>
              </a:rPr>
              <a:t>Autoregressive model (AR)</a:t>
            </a:r>
            <a:endParaRPr kumimoji="1" lang="zh-TW" altLang="en-US" sz="3600">
              <a:latin typeface="Times" pitchFamily="2" charset="0"/>
              <a:ea typeface="Kaiti TC" panose="02010600040101010101" pitchFamily="2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7" y="1782981"/>
                <a:ext cx="10905066" cy="4393982"/>
              </a:xfrm>
            </p:spPr>
            <p:txBody>
              <a:bodyPr>
                <a:normAutofit/>
              </a:bodyPr>
              <a:lstStyle/>
              <a:p>
                <a:r>
                  <a:rPr kumimoji="1" lang="zh-TW" altLang="en-US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使用前</a:t>
                </a:r>
                <a:r>
                  <a:rPr kumimoji="1" lang="en-US" altLang="zh-TW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1,2,3…k</a:t>
                </a:r>
                <a:r>
                  <a:rPr kumimoji="1" lang="zh-TW" altLang="en-US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期資料</a:t>
                </a:r>
                <a:r>
                  <a:rPr kumimoji="1" lang="en-US" altLang="zh-TW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(ex.</a:t>
                </a:r>
                <a:r>
                  <a:rPr kumimoji="1" lang="zh-TW" altLang="en-US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股價</a:t>
                </a:r>
                <a:r>
                  <a:rPr kumimoji="1" lang="en-US" altLang="zh-TW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)</a:t>
                </a:r>
                <a:r>
                  <a:rPr kumimoji="1" lang="zh-TW" altLang="en-US" sz="200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，來預測本期即將發生的資料，亦即使用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−1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,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−2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…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</m:t>
                        </m:r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sub>
                    </m:sSub>
                  </m:oMath>
                </a14:m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預測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。</a:t>
                </a:r>
                <a:endParaRPr kumimoji="1" lang="en-US" altLang="zh-TW" sz="2000" b="0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:endParaRPr kumimoji="1" lang="en-US" altLang="zh-TW" sz="2000" b="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𝐴𝑅</m:t>
                    </m:r>
                    <m:d>
                      <m:dPr>
                        <m:ctrlP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1</m:t>
                        </m:r>
                      </m:e>
                    </m:d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−1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𝐴𝑅</m:t>
                    </m:r>
                    <m:d>
                      <m:dPr>
                        <m:ctrlP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2</m:t>
                        </m:r>
                      </m:e>
                    </m:d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−1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−2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𝐴𝑅</m:t>
                    </m:r>
                    <m:d>
                      <m:dPr>
                        <m:ctrlP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e>
                    </m:d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nary>
                      <m:naryPr>
                        <m:chr m:val="∑"/>
                        <m:ctrlP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𝑖</m:t>
                        </m:r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=1</m:t>
                        </m:r>
                      </m:sub>
                      <m:sup>
                        <m:r>
                          <a:rPr kumimoji="1" lang="en-US" altLang="zh-TW" sz="2000" b="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𝑐</m:t>
                            </m:r>
                          </m:e>
                          <m:sub>
                            <m:r>
                              <a:rPr kumimoji="1" lang="en-US" altLang="zh-TW" sz="2000" b="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𝑋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−</m:t>
                            </m:r>
                            <m:r>
                              <a:rPr kumimoji="1" lang="en-US" altLang="zh-TW" sz="2000" b="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kumimoji="1" lang="en-US" altLang="zh-TW" sz="2000" b="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7" y="1782981"/>
                <a:ext cx="10905066" cy="4393982"/>
              </a:xfrm>
              <a:blipFill>
                <a:blip r:embed="rId2"/>
                <a:stretch>
                  <a:fillRect l="-465" t="-17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70" name="Rectangle 206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Isosceles Triangle 207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Isosceles Triangle 207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6" name="Rectangle 207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1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206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F262015-198D-AAA5-97DE-9497D0AC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kumimoji="1" lang="en-US" altLang="zh-TW" sz="3600" dirty="0">
                <a:latin typeface="Times" pitchFamily="2" charset="0"/>
                <a:ea typeface="Kaiti TC" panose="02010600040101010101" pitchFamily="2" charset="-120"/>
              </a:rPr>
              <a:t>Vector</a:t>
            </a:r>
            <a:r>
              <a:rPr kumimoji="1" lang="zh-TW" altLang="en-US" sz="3600" dirty="0">
                <a:latin typeface="Times" pitchFamily="2" charset="0"/>
                <a:ea typeface="Kaiti TC" panose="02010600040101010101" pitchFamily="2" charset="-120"/>
              </a:rPr>
              <a:t> </a:t>
            </a:r>
            <a:r>
              <a:rPr kumimoji="1" lang="en-US" altLang="zh-TW" sz="3600" dirty="0">
                <a:latin typeface="Times" pitchFamily="2" charset="0"/>
                <a:ea typeface="Kaiti TC" panose="02010600040101010101" pitchFamily="2" charset="-120"/>
              </a:rPr>
              <a:t>Autoregressive model (VAR)</a:t>
            </a:r>
            <a:endParaRPr kumimoji="1" lang="zh-TW" altLang="en-US" sz="3600" dirty="0">
              <a:latin typeface="Times" pitchFamily="2" charset="0"/>
              <a:ea typeface="Kaiti TC" panose="02010600040101010101" pitchFamily="2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7" y="1782981"/>
                <a:ext cx="10905066" cy="4393982"/>
              </a:xfrm>
            </p:spPr>
            <p:txBody>
              <a:bodyPr>
                <a:normAutofit/>
              </a:bodyPr>
              <a:lstStyle/>
              <a:p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將</a:t>
                </a:r>
                <a:r>
                  <a:rPr kumimoji="1" lang="en-US" altLang="zh-TW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1</a:t>
                </a:r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維</a:t>
                </a:r>
                <a:r>
                  <a:rPr kumimoji="1" lang="en-US" altLang="zh-TW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AR</a:t>
                </a:r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模型，拓展到</a:t>
                </a:r>
                <a:r>
                  <a:rPr kumimoji="1" lang="en-US" altLang="zh-TW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k</a:t>
                </a:r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維</a:t>
                </a:r>
                <a:r>
                  <a:rPr kumimoji="1" lang="en-US" altLang="zh-TW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VAR</a:t>
                </a:r>
                <a:r>
                  <a:rPr kumimoji="1" lang="zh-TW" altLang="en-US" sz="2000" b="0" dirty="0">
                    <a:latin typeface="Cambria Math" panose="02040503050406030204" pitchFamily="18" charset="0"/>
                    <a:ea typeface="Kaiti TC" panose="02010600040101010101" pitchFamily="2" charset="-120"/>
                  </a:rPr>
                  <a:t>模型。</a:t>
                </a:r>
                <a:endParaRPr kumimoji="1" lang="en-US" altLang="zh-TW" sz="2000" b="0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:endParaRPr kumimoji="1" lang="en-US" altLang="zh-TW" sz="2000" b="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𝑉𝐴𝑅</m:t>
                    </m:r>
                    <m:d>
                      <m:d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1</m:t>
                        </m:r>
                      </m:e>
                    </m:d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</m:oMath>
                </a14:m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𝑐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𝑐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,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𝑉𝐴𝑅</m:t>
                    </m:r>
                    <m:d>
                      <m:d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2</m:t>
                        </m:r>
                      </m:e>
                    </m:d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</m:oMath>
                </a14:m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𝑐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b="1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−2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−2</m:t>
                          </m:r>
                        </m:sub>
                      </m:sSub>
                      <m:r>
                        <a:rPr kumimoji="1" lang="en-US" altLang="zh-TW" sz="2000" b="1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1,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𝑐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b="1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𝑋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−2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2,2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𝑌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−2</m:t>
                          </m:r>
                        </m:sub>
                      </m:sSub>
                      <m:r>
                        <a:rPr kumimoji="1" lang="en-US" altLang="zh-TW" sz="2000" b="1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,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𝑉𝐴𝑅</m:t>
                    </m:r>
                    <m:d>
                      <m:d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e>
                    </m:d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</m:oMath>
                </a14:m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1,1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1,2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2,1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2,1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+…+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1,1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1,2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2,1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2,1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−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−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Kaiti TC" panose="02010600040101010101" pitchFamily="2" charset="-12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1,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2,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Kaiti TC" panose="02010600040101010101" pitchFamily="2" charset="-120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𝑍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=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𝐶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𝐴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𝑍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−1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𝐴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𝑍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−2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+…+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𝐴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𝑍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−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𝑘</m:t>
                          </m:r>
                        </m:sub>
                      </m:sSub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Kaiti TC" panose="02010600040101010101" pitchFamily="2" charset="-12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</m:ctrlPr>
                        </m:sSub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𝜀</m:t>
                          </m:r>
                        </m:e>
                        <m: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Kaiti TC" panose="02010600040101010101" pitchFamily="2" charset="-12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kumimoji="1" lang="en-US" altLang="zh-TW" sz="2000" i="1" dirty="0">
                  <a:latin typeface="Cambria Math" panose="02040503050406030204" pitchFamily="18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7" y="1782981"/>
                <a:ext cx="10905066" cy="4393982"/>
              </a:xfrm>
              <a:blipFill>
                <a:blip r:embed="rId2"/>
                <a:stretch>
                  <a:fillRect l="-465" t="-17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70" name="Rectangle 206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Isosceles Triangle 207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Isosceles Triangle 207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6" name="Rectangle 207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標題 1">
            <a:extLst>
              <a:ext uri="{FF2B5EF4-FFF2-40B4-BE49-F238E27FC236}">
                <a16:creationId xmlns:a16="http://schemas.microsoft.com/office/drawing/2014/main" id="{2F9BABCD-DFBB-6D08-EB45-3BCE75B33778}"/>
              </a:ext>
            </a:extLst>
          </p:cNvPr>
          <p:cNvSpPr txBox="1">
            <a:spLocks/>
          </p:cNvSpPr>
          <p:nvPr/>
        </p:nvSpPr>
        <p:spPr>
          <a:xfrm>
            <a:off x="6432296" y="2586543"/>
            <a:ext cx="10515600" cy="910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kumimoji="1" lang="zh-TW" altLang="en-US" sz="3200" dirty="0">
              <a:latin typeface="Times" pitchFamily="2" charset="0"/>
              <a:ea typeface="Kaiti TC" panose="02010600040101010101" pitchFamily="2" charset="-120"/>
            </a:endParaRPr>
          </a:p>
        </p:txBody>
      </p:sp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8EB5348A-CAF4-D412-695A-93C48ED9EB40}"/>
              </a:ext>
            </a:extLst>
          </p:cNvPr>
          <p:cNvSpPr txBox="1">
            <a:spLocks/>
          </p:cNvSpPr>
          <p:nvPr/>
        </p:nvSpPr>
        <p:spPr>
          <a:xfrm>
            <a:off x="6432296" y="3398990"/>
            <a:ext cx="10515600" cy="3121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en-US" altLang="zh-TW" dirty="0">
              <a:latin typeface="Times" pitchFamily="2" charset="0"/>
              <a:ea typeface="Kaiti TC" panose="02010600040101010101" pitchFamily="2" charset="-120"/>
            </a:endParaRPr>
          </a:p>
          <a:p>
            <a:endParaRPr kumimoji="1" lang="en-US" altLang="zh-TW" dirty="0">
              <a:latin typeface="Times" pitchFamily="2" charset="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599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206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F262015-198D-AAA5-97DE-9497D0AC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kumimoji="1" lang="en-US" altLang="zh-TW" sz="3600" dirty="0">
                <a:latin typeface="Times" pitchFamily="2" charset="0"/>
                <a:ea typeface="Kaiti TC" panose="02010600040101010101" pitchFamily="2" charset="-120"/>
              </a:rPr>
              <a:t>Moving Average model (MA)</a:t>
            </a:r>
            <a:endParaRPr kumimoji="1" lang="zh-TW" altLang="en-US" sz="3600" dirty="0">
              <a:latin typeface="Times" pitchFamily="2" charset="0"/>
              <a:ea typeface="Kaiti TC" panose="02010600040101010101" pitchFamily="2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7" y="1782981"/>
                <a:ext cx="10905066" cy="147609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𝑀𝐴</m:t>
                    </m:r>
                    <m:d>
                      <m:d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1</m:t>
                        </m:r>
                      </m:e>
                    </m:d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kumimoji="1" lang="en-US" altLang="zh-TW" sz="2000" i="1" smtClean="0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𝑀𝐴</m:t>
                    </m:r>
                    <m:d>
                      <m:d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2</m:t>
                        </m:r>
                      </m:e>
                    </m:d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𝑀𝐴</m:t>
                    </m:r>
                    <m:d>
                      <m:d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e>
                    </m:d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nary>
                      <m:naryPr>
                        <m:chr m:val="∑"/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𝑖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=1</m:t>
                        </m:r>
                      </m:sub>
                      <m:sup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Kaiti TC" panose="02010600040101010101" pitchFamily="2" charset="-12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kumimoji="1"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pPr marL="0" indent="0">
                  <a:buNone/>
                </a:pPr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174EE401-B149-6704-67C9-360ECA16B1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7" y="1782981"/>
                <a:ext cx="10905066" cy="1476091"/>
              </a:xfrm>
              <a:blipFill>
                <a:blip r:embed="rId2"/>
                <a:stretch>
                  <a:fillRect l="-465" t="-3419" b="-2991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70" name="Rectangle 206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Isosceles Triangle 207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Isosceles Triangle 207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6" name="Rectangle 207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標題 1">
            <a:extLst>
              <a:ext uri="{FF2B5EF4-FFF2-40B4-BE49-F238E27FC236}">
                <a16:creationId xmlns:a16="http://schemas.microsoft.com/office/drawing/2014/main" id="{2F9BABCD-DFBB-6D08-EB45-3BCE75B33778}"/>
              </a:ext>
            </a:extLst>
          </p:cNvPr>
          <p:cNvSpPr txBox="1">
            <a:spLocks/>
          </p:cNvSpPr>
          <p:nvPr/>
        </p:nvSpPr>
        <p:spPr>
          <a:xfrm>
            <a:off x="6432296" y="2586543"/>
            <a:ext cx="10515600" cy="910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kumimoji="1" lang="zh-TW" altLang="en-US" sz="3200" dirty="0">
              <a:latin typeface="Times" pitchFamily="2" charset="0"/>
              <a:ea typeface="Kaiti TC" panose="02010600040101010101" pitchFamily="2" charset="-120"/>
            </a:endParaRPr>
          </a:p>
        </p:txBody>
      </p:sp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8EB5348A-CAF4-D412-695A-93C48ED9EB40}"/>
              </a:ext>
            </a:extLst>
          </p:cNvPr>
          <p:cNvSpPr txBox="1">
            <a:spLocks/>
          </p:cNvSpPr>
          <p:nvPr/>
        </p:nvSpPr>
        <p:spPr>
          <a:xfrm>
            <a:off x="6432296" y="3398990"/>
            <a:ext cx="10515600" cy="3121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en-US" altLang="zh-TW" dirty="0">
              <a:latin typeface="Times" pitchFamily="2" charset="0"/>
              <a:ea typeface="Kaiti TC" panose="02010600040101010101" pitchFamily="2" charset="-120"/>
            </a:endParaRPr>
          </a:p>
          <a:p>
            <a:endParaRPr kumimoji="1" lang="en-US" altLang="zh-TW" dirty="0">
              <a:latin typeface="Times" pitchFamily="2" charset="0"/>
              <a:ea typeface="Kaiti TC" panose="02010600040101010101" pitchFamily="2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AC28F70A-4AA0-1342-B514-5886DB8049FD}"/>
              </a:ext>
            </a:extLst>
          </p:cNvPr>
          <p:cNvSpPr txBox="1">
            <a:spLocks/>
          </p:cNvSpPr>
          <p:nvPr/>
        </p:nvSpPr>
        <p:spPr>
          <a:xfrm>
            <a:off x="643467" y="3412103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zh-TW" sz="3600" dirty="0">
                <a:latin typeface="Times" pitchFamily="2" charset="0"/>
                <a:ea typeface="Kaiti TC" panose="02010600040101010101" pitchFamily="2" charset="-120"/>
              </a:rPr>
              <a:t>Autoregressive Moving Average model (ARMA)</a:t>
            </a:r>
            <a:endParaRPr kumimoji="1" lang="zh-TW" altLang="en-US" sz="3600" dirty="0">
              <a:latin typeface="Times" pitchFamily="2" charset="0"/>
              <a:ea typeface="Kaiti TC" panose="02010600040101010101" pitchFamily="2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2">
                <a:extLst>
                  <a:ext uri="{FF2B5EF4-FFF2-40B4-BE49-F238E27FC236}">
                    <a16:creationId xmlns:a16="http://schemas.microsoft.com/office/drawing/2014/main" id="{45A18CC1-EC0E-8591-C3B5-0A149A699D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3467" y="4598675"/>
                <a:ext cx="10905066" cy="147609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𝐴𝑅𝑀𝐴</m:t>
                    </m:r>
                    <m:d>
                      <m:d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𝑝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,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𝑞</m:t>
                        </m:r>
                      </m:e>
                    </m:d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: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𝑋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=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𝑐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0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𝑡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nary>
                      <m:naryPr>
                        <m:chr m:val="∑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𝑖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=1</m:t>
                        </m:r>
                      </m:sub>
                      <m:sup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𝑝</m:t>
                        </m:r>
                      </m:sup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𝑐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𝑋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−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kumimoji="1" lang="en-US" altLang="zh-TW" sz="2000" i="1">
                        <a:latin typeface="Cambria Math" panose="02040503050406030204" pitchFamily="18" charset="0"/>
                        <a:ea typeface="Kaiti TC" panose="02010600040101010101" pitchFamily="2" charset="-120"/>
                      </a:rPr>
                      <m:t>+</m:t>
                    </m:r>
                    <m:nary>
                      <m:naryPr>
                        <m:chr m:val="∑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</m:ctrlPr>
                      </m:naryPr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𝑗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=1</m:t>
                        </m:r>
                      </m:sub>
                      <m:sup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Kaiti TC" panose="02010600040101010101" pitchFamily="2" charset="-120"/>
                          </a:rPr>
                          <m:t>𝑞</m:t>
                        </m:r>
                      </m:sup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Kaiti TC" panose="02010600040101010101" pitchFamily="2" charset="-12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Kaiti TC" panose="02010600040101010101" pitchFamily="2" charset="-12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kumimoji="1" lang="en-US" altLang="zh-TW" sz="2000" dirty="0">
                  <a:latin typeface="Times" pitchFamily="2" charset="0"/>
                  <a:ea typeface="Kaiti TC" panose="02010600040101010101" pitchFamily="2" charset="-120"/>
                </a:endParaRPr>
              </a:p>
            </p:txBody>
          </p:sp>
        </mc:Choice>
        <mc:Fallback xmlns="">
          <p:sp>
            <p:nvSpPr>
              <p:cNvPr id="5" name="內容版面配置區 2">
                <a:extLst>
                  <a:ext uri="{FF2B5EF4-FFF2-40B4-BE49-F238E27FC236}">
                    <a16:creationId xmlns:a16="http://schemas.microsoft.com/office/drawing/2014/main" id="{45A18CC1-EC0E-8591-C3B5-0A149A699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67" y="4598675"/>
                <a:ext cx="10905066" cy="1476091"/>
              </a:xfrm>
              <a:prstGeom prst="rect">
                <a:avLst/>
              </a:prstGeom>
              <a:blipFill>
                <a:blip r:embed="rId3"/>
                <a:stretch>
                  <a:fillRect l="-465" t="-3220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53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etting started with time series analysis | InfoWorld">
            <a:extLst>
              <a:ext uri="{FF2B5EF4-FFF2-40B4-BE49-F238E27FC236}">
                <a16:creationId xmlns:a16="http://schemas.microsoft.com/office/drawing/2014/main" id="{37997BA1-3536-22C9-63B3-91B26BAE0A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8" r="23298" b="5283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E0ADAF7-D105-4800-2497-1342990EC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kumimoji="1" lang="en-US" altLang="zh-TW" sz="4800" dirty="0">
                <a:latin typeface="Times" pitchFamily="2" charset="0"/>
                <a:ea typeface="Kaiti TC" panose="02010600040101010101" pitchFamily="2" charset="-120"/>
              </a:rPr>
              <a:t>Thank You!</a:t>
            </a:r>
            <a:endParaRPr kumimoji="1" lang="zh-TW" altLang="en-US" sz="4800" dirty="0">
              <a:latin typeface="Times" pitchFamily="2" charset="0"/>
              <a:ea typeface="Kaiti TC" panose="02010600040101010101" pitchFamily="2" charset="-120"/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D074BE96-1E58-F05B-847D-F53D31E28579}"/>
              </a:ext>
            </a:extLst>
          </p:cNvPr>
          <p:cNvSpPr txBox="1">
            <a:spLocks/>
          </p:cNvSpPr>
          <p:nvPr/>
        </p:nvSpPr>
        <p:spPr>
          <a:xfrm>
            <a:off x="838200" y="3947482"/>
            <a:ext cx="10515600" cy="20610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kumimoji="1" lang="zh-TW" altLang="en-US" sz="3200" dirty="0">
              <a:latin typeface="Times" pitchFamily="2" charset="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297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3922</TotalTime>
  <Words>245</Words>
  <Application>Microsoft Macintosh PowerPoint</Application>
  <PresentationFormat>寬螢幕</PresentationFormat>
  <Paragraphs>29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</vt:lpstr>
      <vt:lpstr>Office 佈景主題</vt:lpstr>
      <vt:lpstr>Time Series </vt:lpstr>
      <vt:lpstr>Autoregressive model (AR)</vt:lpstr>
      <vt:lpstr>Vector Autoregressive model (VAR)</vt:lpstr>
      <vt:lpstr>Moving Average model (MA)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4.5 Black-Scholes-Merton Equation</dc:title>
  <dc:creator>許修銘</dc:creator>
  <cp:lastModifiedBy>許修銘</cp:lastModifiedBy>
  <cp:revision>32</cp:revision>
  <dcterms:created xsi:type="dcterms:W3CDTF">2022-05-15T14:12:32Z</dcterms:created>
  <dcterms:modified xsi:type="dcterms:W3CDTF">2022-10-22T12:31:17Z</dcterms:modified>
</cp:coreProperties>
</file>