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4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0211"/>
  </p:normalViewPr>
  <p:slideViewPr>
    <p:cSldViewPr snapToGrid="0" snapToObjects="1">
      <p:cViewPr varScale="1">
        <p:scale>
          <a:sx n="111" d="100"/>
          <a:sy n="111" d="100"/>
        </p:scale>
        <p:origin x="119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63742F64-3354-2341-91EB-0B9EEA5648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6005D8A-5F63-4041-BF5F-BD5E647858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8F898-3522-F349-9285-D60ABF485DE4}" type="datetimeFigureOut">
              <a:rPr kumimoji="1" lang="zh-TW" altLang="en-US" smtClean="0"/>
              <a:t>2022/4/14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3A04665-1408-C741-BFB2-FF0ADDA36D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17AEDA0-1588-844D-95ED-294AF197D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85A42-4AE2-A748-98DD-CDB4F6188E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27500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FFE67-F1EE-9C4E-8233-81C3787AD260}" type="datetimeFigureOut">
              <a:rPr kumimoji="1" lang="zh-TW" altLang="en-US" smtClean="0"/>
              <a:t>2022/4/14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32790-714C-DF49-A575-33014F54ED8D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7399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l"/>
                <a:endParaRPr kumimoji="1" lang="en-US" altLang="zh-TW" dirty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l"/>
                <a:r>
                  <a:rPr kumimoji="1" lang="en" altLang="zh-TW" i="0">
                    <a:latin typeface="Cambria Math" panose="02040503050406030204" pitchFamily="18" charset="0"/>
                  </a:rPr>
                  <a:t>lim┬(</a:t>
                </a:r>
                <a:r>
                  <a:rPr kumimoji="1" lang="en-US" altLang="zh-TW" b="0" i="0">
                    <a:latin typeface="Cambria Math" panose="02040503050406030204" pitchFamily="18" charset="0"/>
                  </a:rPr>
                  <a:t>𝑡</a:t>
                </a:r>
                <a:r>
                  <a:rPr kumimoji="1" lang="en-US" altLang="zh-TW" b="0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→∞</a:t>
                </a:r>
                <a:r>
                  <a:rPr kumimoji="1" lang="en" altLang="zh-TW" b="0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)⁡〖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exp{−1/2 𝜎^2 (𝑡∧𝜏_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𝑚 )}</a:t>
                </a:r>
                <a:r>
                  <a:rPr kumimoji="1" lang="en-US" altLang="zh-TW" b="0" i="0">
                    <a:latin typeface="Cambria Math" panose="02040503050406030204" pitchFamily="18" charset="0"/>
                  </a:rPr>
                  <a:t>=𝐼_({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𝜏_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𝑚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&lt;∞</a:t>
                </a:r>
                <a:r>
                  <a:rPr kumimoji="1" lang="en-US" altLang="zh-TW" b="0" i="0">
                    <a:latin typeface="Cambria Math" panose="02040503050406030204" pitchFamily="18" charset="0"/>
                  </a:rPr>
                  <a:t>}) exp⁡{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−1/2 𝜎^2 𝜏_𝑚</a:t>
                </a:r>
                <a:r>
                  <a:rPr kumimoji="1" lang="en-US" altLang="zh-TW" b="0" i="0">
                    <a:latin typeface="Cambria Math" panose="02040503050406030204" pitchFamily="18" charset="0"/>
                  </a:rPr>
                  <a:t>}</a:t>
                </a:r>
                <a:r>
                  <a:rPr kumimoji="1" lang="en" altLang="zh-TW" b="0" i="0">
                    <a:latin typeface="Cambria Math" panose="02040503050406030204" pitchFamily="18" charset="0"/>
                  </a:rPr>
                  <a:t>〗</a:t>
                </a:r>
                <a:r>
                  <a:rPr kumimoji="1" lang="en-US" altLang="zh-TW" dirty="0"/>
                  <a:t>   ???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" altLang="zh-TW" i="0">
                    <a:latin typeface="Cambria Math" panose="02040503050406030204" pitchFamily="18" charset="0"/>
                  </a:rPr>
                  <a:t>lim┬(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𝑡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→∞</a:t>
                </a:r>
                <a:r>
                  <a:rPr kumimoji="1" lang="en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)⁡〖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exp{𝜎𝑊(𝑡∧𝜏_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𝑚 )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−1/2 𝜎^2 (𝑡∧𝜏_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𝑚 )}=𝐼_({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𝜏_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𝑚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&lt;∞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}) exp⁡{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𝜎</a:t>
                </a:r>
                <a:r>
                  <a:rPr kumimoji="1" lang="en-US" altLang="zh-TW" b="0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𝑚</a:t>
                </a:r>
                <a:r>
                  <a:rPr kumimoji="1" lang="en-US" altLang="zh-TW" i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−1/2 𝜎^2 𝜏_𝑚</a:t>
                </a:r>
                <a:r>
                  <a:rPr kumimoji="1" lang="en-US" altLang="zh-TW" i="0">
                    <a:latin typeface="Cambria Math" panose="02040503050406030204" pitchFamily="18" charset="0"/>
                  </a:rPr>
                  <a:t>}</a:t>
                </a:r>
                <a:r>
                  <a:rPr kumimoji="1" lang="en" altLang="zh-TW" i="0">
                    <a:latin typeface="Cambria Math" panose="02040503050406030204" pitchFamily="18" charset="0"/>
                  </a:rPr>
                  <a:t>〗</a:t>
                </a:r>
                <a:r>
                  <a:rPr kumimoji="1" lang="en-US" altLang="zh-TW" dirty="0"/>
                  <a:t>   ???</a:t>
                </a:r>
                <a:endParaRPr kumimoji="1" lang="zh-TW" altLang="en-US" dirty="0"/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32790-714C-DF49-A575-33014F54ED8D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7762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3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4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Times" pitchFamily="2" charset="0"/>
                <a:ea typeface="Kaiti TC" panose="02010600040101010101" pitchFamily="2" charset="-12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400">
                <a:latin typeface="Times" pitchFamily="2" charset="0"/>
                <a:ea typeface="Kaiti TC" panose="02010600040101010101" pitchFamily="2" charset="-120"/>
              </a:defRPr>
            </a:lvl1pPr>
            <a:lvl2pPr>
              <a:defRPr sz="2000">
                <a:latin typeface="Times" pitchFamily="2" charset="0"/>
                <a:ea typeface="Kaiti TC" panose="02010600040101010101" pitchFamily="2" charset="-120"/>
              </a:defRPr>
            </a:lvl2pPr>
            <a:lvl3pPr>
              <a:defRPr sz="1800">
                <a:latin typeface="Times" pitchFamily="2" charset="0"/>
                <a:ea typeface="Kaiti TC" panose="02010600040101010101" pitchFamily="2" charset="-120"/>
              </a:defRPr>
            </a:lvl3pPr>
            <a:lvl4pPr>
              <a:defRPr sz="1600">
                <a:latin typeface="Times" pitchFamily="2" charset="0"/>
                <a:ea typeface="Kaiti TC" panose="02010600040101010101" pitchFamily="2" charset="-120"/>
              </a:defRPr>
            </a:lvl4pPr>
            <a:lvl5pPr>
              <a:defRPr sz="1600">
                <a:latin typeface="Times" pitchFamily="2" charset="0"/>
                <a:ea typeface="Kaiti TC" panose="02010600040101010101" pitchFamily="2" charset="-12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pitchFamily="2" charset="0"/>
                <a:ea typeface="Kaiti TC" panose="02010600040101010101" pitchFamily="2" charset="-120"/>
              </a:defRPr>
            </a:lvl1pPr>
          </a:lstStyle>
          <a:p>
            <a:fld id="{72345051-2045-45DA-935E-2E3CA1A69ADC}" type="datetimeFigureOut">
              <a:rPr lang="en-US" smtClean="0"/>
              <a:pPr/>
              <a:t>4/14/22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" pitchFamily="2" charset="0"/>
                <a:ea typeface="Kaiti TC" panose="02010600040101010101" pitchFamily="2" charset="-12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pitchFamily="2" charset="0"/>
                <a:ea typeface="Kaiti TC" panose="02010600040101010101" pitchFamily="2" charset="-120"/>
              </a:defRPr>
            </a:lvl1pPr>
          </a:lstStyle>
          <a:p>
            <a:fld id="{A7CD31F4-64FA-4BA0-9498-67783267A8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Times" pitchFamily="2" charset="0"/>
              <a:ea typeface="Kaiti TC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378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57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39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68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4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2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91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Times" pitchFamily="2" charset="0"/>
              </a:defRPr>
            </a:lvl1pPr>
          </a:lstStyle>
          <a:p>
            <a:fld id="{72345051-2045-45DA-935E-2E3CA1A69ADC}" type="datetimeFigureOut">
              <a:rPr lang="en-US" smtClean="0"/>
              <a:pPr/>
              <a:t>4/14/22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Times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Times" pitchFamily="2" charset="0"/>
              </a:defRPr>
            </a:lvl1pPr>
          </a:lstStyle>
          <a:p>
            <a:fld id="{A7CD31F4-64FA-4BA0-9498-67783267A8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2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23" r:id="rId6"/>
    <p:sldLayoutId id="2147484018" r:id="rId7"/>
    <p:sldLayoutId id="2147484019" r:id="rId8"/>
    <p:sldLayoutId id="2147484020" r:id="rId9"/>
    <p:sldLayoutId id="2147484022" r:id="rId10"/>
    <p:sldLayoutId id="214748402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Times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961DF7-3D99-5D4F-9494-5232CFB0F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91" y="448056"/>
            <a:ext cx="10957801" cy="4069080"/>
          </a:xfrm>
        </p:spPr>
        <p:txBody>
          <a:bodyPr/>
          <a:lstStyle/>
          <a:p>
            <a:r>
              <a:rPr kumimoji="1" lang="en-US" altLang="zh-TW" sz="6000" dirty="0"/>
              <a:t>3.6 First Passage Time Distribution</a:t>
            </a:r>
            <a:endParaRPr kumimoji="1" lang="zh-TW" altLang="en-US" sz="6000" dirty="0">
              <a:latin typeface="Times" pitchFamily="2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788AFDC-FED7-4A47-AABB-B7A2AB6EE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191" y="4983480"/>
            <a:ext cx="10637657" cy="1124712"/>
          </a:xfrm>
        </p:spPr>
        <p:txBody>
          <a:bodyPr/>
          <a:lstStyle/>
          <a:p>
            <a:r>
              <a:rPr kumimoji="1" lang="en-US" altLang="zh-TW" dirty="0"/>
              <a:t>Author: Eric Hsu</a:t>
            </a:r>
            <a:endParaRPr kumimoji="1" lang="zh-TW" altLang="en-US" dirty="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6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D183B8-1D92-0A40-B3F6-D8B27B61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" altLang="zh-TW" sz="4000" dirty="0"/>
              <a:t>Theorem 3.6.1 Exponential Martingale</a:t>
            </a:r>
            <a:endParaRPr kumimoji="1" lang="zh-TW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7BF4AD3-9F8D-1E45-8D7F-991E2A68CA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kumimoji="1" lang="en-US" altLang="zh-TW" sz="2400" dirty="0">
                    <a:ea typeface="Cambria Math" panose="02040503050406030204" pitchFamily="18" charset="0"/>
                  </a:rPr>
                  <a:t>st. an exponential function with Brownian motion, where </a:t>
                </a:r>
                <a14:m>
                  <m:oMath xmlns:m="http://schemas.openxmlformats.org/officeDocument/2006/math">
                    <m:r>
                      <a:rPr kumimoji="1"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kumimoji="1" lang="en-US" altLang="zh-TW" sz="2400" b="0" dirty="0">
                    <a:ea typeface="Cambria Math" panose="02040503050406030204" pitchFamily="18" charset="0"/>
                  </a:rPr>
                  <a:t> is constant.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TW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kumimoji="1" lang="en-US" altLang="zh-TW" sz="24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kumimoji="1" lang="en-US" altLang="zh-TW" sz="2400" b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(3.6.1)</a:t>
                </a:r>
                <a:endParaRPr kumimoji="1" lang="en-US" altLang="zh-TW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1" lang="en-US" altLang="zh-TW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r>
                      <a:rPr kumimoji="1" lang="en-US" altLang="zh-TW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kumimoji="1" lang="en-US" altLang="zh-TW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zh-TW" sz="2400" dirty="0">
                    <a:ea typeface="Cambria Math" panose="02040503050406030204" pitchFamily="18" charset="0"/>
                  </a:rPr>
                  <a:t> is a Brownian motion with filtration </a:t>
                </a: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endParaRPr kumimoji="1" lang="en-US" altLang="zh-TW" sz="24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kumimoji="1" lang="en-US" altLang="zh-TW" sz="2400" dirty="0">
                    <a:ea typeface="Cambria Math" panose="02040503050406030204" pitchFamily="18" charset="0"/>
                  </a:rPr>
                  <a:t>pf. </a:t>
                </a: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kumimoji="1" lang="en-US" altLang="zh-TW" sz="2400" dirty="0">
                    <a:ea typeface="Cambria Math" panose="02040503050406030204" pitchFamily="18" charset="0"/>
                  </a:rPr>
                  <a:t> is martingale: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𝑜𝑟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0≤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kumimoji="1" lang="en-US" altLang="zh-TW" sz="24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  <m:d>
                                <m:dPr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  <m:d>
                                <m:dPr>
                                  <m:ctrlP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  <m:d>
                                <m:dPr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</m:sup>
                          </m:sSup>
                          <m:r>
                            <a:rPr kumimoji="1" lang="en-US" altLang="zh-TW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kumimoji="1"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1"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  <m:d>
                                <m:dPr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e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  <m:d>
                            <m:d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kumimoji="1"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  <m:d>
                                    <m:dPr>
                                      <m:ctrlPr>
                                        <a:rPr kumimoji="1" lang="en-US" altLang="zh-TW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  <m:d>
                                    <m:dPr>
                                      <m:ctrlPr>
                                        <a:rPr kumimoji="1" lang="en-US" altLang="zh-TW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</m:d>
                                </m:e>
                              </m:d>
                            </m:sup>
                          </m:sSup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  <m:d>
                            <m:d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kumimoji="1"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kumimoji="1" lang="en-US" altLang="zh-TW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kumimoji="1"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sSup>
                            <m:sSup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  <m:d>
                            <m:d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kumimoji="1"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kumimoji="1" lang="en-US" altLang="zh-TW" sz="24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⊥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kumimoji="1" lang="en-US" altLang="zh-TW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Normal</m:t>
                      </m:r>
                      <m:r>
                        <m:rPr>
                          <m:nor/>
                        </m:rPr>
                        <a:rPr kumimoji="1" lang="en-US" altLang="zh-TW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kumimoji="1" lang="en-US" altLang="zh-TW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mgf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 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𝑡𝑥</m:t>
                              </m:r>
                            </m:sup>
                          </m:sSup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kumimoji="1" lang="en-US" altLang="zh-TW" sz="24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7BF4AD3-9F8D-1E45-8D7F-991E2A68CA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179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A5F672-ECA7-A54F-88E8-760EB1302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TW" sz="4000" dirty="0"/>
              <a:t>Define the Frist Passage Time</a:t>
            </a:r>
            <a:endParaRPr kumimoji="1" lang="zh-TW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AEA0DC9-333A-294B-B8C1-45E48FD73D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29383"/>
                <a:ext cx="10515600" cy="442717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TW" sz="2400" b="0" i="0" smtClean="0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≥0;</m:t>
                            </m:r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func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kumimoji="1" lang="en-US" altLang="zh-TW" sz="2400" b="0" dirty="0">
                    <a:ea typeface="Cambria Math" panose="02040503050406030204" pitchFamily="18" charset="0"/>
                  </a:rPr>
                  <a:t>   (3.6.3)</a:t>
                </a:r>
              </a:p>
              <a:p>
                <a:pPr marL="0" indent="0">
                  <a:buNone/>
                </a:pPr>
                <a:r>
                  <a:rPr kumimoji="1" lang="en-US" altLang="zh-TW" sz="2400" dirty="0">
                    <a:ea typeface="Cambria Math" panose="02040503050406030204" pitchFamily="18" charset="0"/>
                  </a:rPr>
                  <a:t>If Brownian motion never reach the level m,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=∞</m:t>
                    </m:r>
                  </m:oMath>
                </a14:m>
                <a:endParaRPr kumimoji="1" lang="en-US" altLang="zh-TW" sz="24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kumimoji="1" lang="en-US" altLang="zh-TW" sz="2400" dirty="0"/>
                  <a:t>Recall </a:t>
                </a:r>
                <a14:m>
                  <m:oMath xmlns:m="http://schemas.openxmlformats.org/officeDocument/2006/math">
                    <m:r>
                      <a:rPr kumimoji="1"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kumimoji="1"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TW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kumimoji="1"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kumimoji="1"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kumimoji="1"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kumimoji="1"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kumimoji="1" lang="en-US" altLang="zh-TW" sz="2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</a:t>
                </a:r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(3.6.1)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A martingale that is stopped (“frozen”) at a stopping time is still a martingale and thus must have constant expectation. (more detail: Theorem 4.3.2 of Volume I)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Because of this fact,</a:t>
                </a:r>
                <a:endParaRPr kumimoji="1" lang="en-US" altLang="zh-TW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  <m:d>
                            <m:d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sSub>
                                <m:sSubPr>
                                  <m:ctrlPr>
                                    <a:rPr kumimoji="1"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kumimoji="1" lang="en-US" altLang="zh-TW" sz="2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kumimoji="1"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zh-TW" sz="2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  <m:d>
                                    <m:dPr>
                                      <m:ctrlP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kumimoji="1" lang="en-US" altLang="zh-TW" sz="24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∧</m:t>
                                      </m:r>
                                      <m:sSub>
                                        <m:sSubPr>
                                          <m:ctrlPr>
                                            <a:rPr kumimoji="1"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1" lang="en-US" altLang="zh-TW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kumimoji="1"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kumimoji="1"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sSup>
                                    <m:sSupPr>
                                      <m:ctrlP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kumimoji="1" lang="en-US" altLang="zh-TW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d>
                                        <m:dPr>
                                          <m:ctrlPr>
                                            <a:rPr kumimoji="1" lang="en-US" altLang="zh-TW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4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4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kumimoji="1" lang="en-US" altLang="zh-TW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&gt;0,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sSub>
                      <m:sSubPr>
                        <m:ctrlPr>
                          <a:rPr kumimoji="1"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4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denotes the min of </a:t>
                </a: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4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kumimoji="1" lang="en-US" altLang="zh-TW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  <m:d>
                      <m:d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kumimoji="1"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kumimoji="1"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4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so that </a:t>
                </a:r>
                <a14:m>
                  <m:oMath xmlns:m="http://schemas.openxmlformats.org/officeDocument/2006/math"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0≤</m:t>
                    </m:r>
                    <m:func>
                      <m:func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TW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kumimoji="1"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1"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∧</m:t>
                                    </m:r>
                                    <m:r>
                                      <a:rPr kumimoji="1"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kumimoji="1"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kumimoji="1"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(3.6.5)</a:t>
                </a:r>
              </a:p>
              <a:p>
                <a:pPr marL="0" indent="0">
                  <a:buNone/>
                </a:pPr>
                <a:endParaRPr kumimoji="1" lang="zh-TW" altLang="en-US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AEA0DC9-333A-294B-B8C1-45E48FD73D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29383"/>
                <a:ext cx="10515600" cy="4427171"/>
              </a:xfrm>
              <a:blipFill>
                <a:blip r:embed="rId2"/>
                <a:stretch>
                  <a:fillRect l="-724" t="-857" r="-483" b="-22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743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CCF759-3BF9-DD4F-A908-A5B9D10A8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TW" sz="4000" dirty="0"/>
              <a:t>Continue</a:t>
            </a:r>
            <a:endParaRPr kumimoji="1" lang="zh-TW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0E9D0F22-13FD-724C-AD41-E5DDDD5CFA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zh-TW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  <m:d>
                            <m:d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∧</m:t>
                              </m:r>
                              <m:sSub>
                                <m:sSub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zh-TW" sz="20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  <m:d>
                                    <m:d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∧</m:t>
                                      </m:r>
                                      <m:sSub>
                                        <m:sSubPr>
                                          <m:ctrlP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sSup>
                                    <m:sSup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d>
                                        <m:dPr>
                                          <m:ctrlP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0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kumimoji="1" lang="en-US" altLang="zh-TW" sz="2000" dirty="0"/>
              </a:p>
              <a:p>
                <a:pPr marL="0" indent="0">
                  <a:buNone/>
                </a:pPr>
                <a:r>
                  <a:rPr kumimoji="1" lang="en-US" altLang="zh-TW" sz="2000" dirty="0"/>
                  <a:t>If</a:t>
                </a:r>
                <a14:m>
                  <m:oMath xmlns:m="http://schemas.openxmlformats.org/officeDocument/2006/math">
                    <m:r>
                      <a:rPr kumimoji="1" lang="zh-TW" alt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&lt;∞</m:t>
                    </m:r>
                    <m: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p>
                          <m:sSupPr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p>
                          <m:sSup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>
                          <m:sSubPr>
                            <m:ctrlPr>
                              <a:rPr kumimoji="1"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kumimoji="1" lang="en-US" altLang="zh-TW" sz="2000" dirty="0"/>
                  <a:t>, for large enough t</a:t>
                </a:r>
              </a:p>
              <a:p>
                <a:pPr marL="0" indent="0">
                  <a:buNone/>
                </a:pPr>
                <a:r>
                  <a:rPr kumimoji="1" lang="en-US" altLang="zh-TW" sz="2000" dirty="0"/>
                  <a:t>If</a:t>
                </a:r>
                <a14:m>
                  <m:oMath xmlns:m="http://schemas.openxmlformats.org/officeDocument/2006/math">
                    <m:r>
                      <a:rPr kumimoji="1" lang="zh-TW" altLang="en-US" sz="200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p>
                          <m:sSup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p>
                          <m:sSup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kumimoji="1" lang="en-US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0, 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𝑎𝑠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endParaRPr kumimoji="1" lang="en-US" altLang="zh-TW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zh-TW" altLang="en-US" sz="2000" i="1" smtClean="0">
                          <a:latin typeface="Cambria Math" panose="02040503050406030204" pitchFamily="18" charset="0"/>
                        </a:rPr>
                        <m:t>∴</m:t>
                      </m:r>
                      <m:func>
                        <m:funcPr>
                          <m:ctrlPr>
                            <a:rPr kumimoji="1" lang="en" altLang="zh-TW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" altLang="zh-TW" sz="20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kumimoji="1" lang="en-US" altLang="zh-TW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0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∧</m:t>
                                  </m:r>
                                  <m:sSub>
                                    <m:sSub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  <m:r>
                            <a:rPr kumimoji="1" lang="en-US" altLang="zh-TW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sSub>
                                <m:sSub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kumimoji="1" lang="en-US" altLang="zh-TW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  <m:r>
                                <a:rPr kumimoji="1" lang="en-US" altLang="zh-TW" sz="2000" b="0" i="1" smtClean="0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kumimoji="1" lang="en-US" altLang="zh-TW" sz="20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kumimoji="1" lang="en-US" altLang="zh-TW" sz="2000" b="0" i="1" smtClean="0">
                              <a:latin typeface="Cambria Math" panose="02040503050406030204" pitchFamily="18" charset="0"/>
                            </a:rPr>
                            <m:t>⁡{</m:t>
                          </m:r>
                          <m:r>
                            <a:rPr kumimoji="1" lang="en-US" altLang="zh-TW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kumimoji="1" lang="en-US" altLang="zh-TW" sz="20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func>
                    </m:oMath>
                  </m:oMathPara>
                </a14:m>
                <a:endParaRPr kumimoji="1" lang="en-US" altLang="zh-TW" sz="2000" dirty="0"/>
              </a:p>
              <a:p>
                <a:pPr marL="0" indent="0">
                  <a:buNone/>
                </a:pPr>
                <a:endParaRPr kumimoji="1" lang="en-US" altLang="zh-TW" sz="2000" dirty="0"/>
              </a:p>
              <a:p>
                <a:pPr marL="0" indent="0">
                  <a:buNone/>
                </a:pPr>
                <a:r>
                  <a:rPr kumimoji="1" lang="en-US" altLang="zh-TW" sz="2000" dirty="0"/>
                  <a:t>If</a:t>
                </a:r>
                <a14:m>
                  <m:oMath xmlns:m="http://schemas.openxmlformats.org/officeDocument/2006/math">
                    <m:r>
                      <a:rPr kumimoji="1" lang="zh-TW" altLang="en-US" sz="200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&lt;∞</m:t>
                    </m:r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  <m:d>
                          <m:d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  <m:d>
                          <m:d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kumimoji="1" lang="en-US" altLang="zh-TW" sz="2000" dirty="0"/>
                  <a:t>, for large enough t</a:t>
                </a:r>
              </a:p>
              <a:p>
                <a:pPr marL="0" indent="0">
                  <a:buNone/>
                </a:pPr>
                <a:r>
                  <a:rPr kumimoji="1" lang="en-US" altLang="zh-TW" sz="2000" dirty="0"/>
                  <a:t>If</a:t>
                </a:r>
                <a14:m>
                  <m:oMath xmlns:m="http://schemas.openxmlformats.org/officeDocument/2006/math">
                    <m:r>
                      <a:rPr kumimoji="1" lang="zh-TW" altLang="en-US" sz="200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exp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  <m:d>
                          <m:d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i="0">
                        <a:latin typeface="Cambria Math" panose="02040503050406030204" pitchFamily="18" charset="0"/>
                      </a:rPr>
                      <m:t>is</m:t>
                    </m:r>
                    <m:r>
                      <m:rPr>
                        <m:nor/>
                      </m:rPr>
                      <a:rPr kumimoji="1" lang="en-US" altLang="zh-TW" sz="2000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i="0">
                        <a:latin typeface="Cambria Math" panose="02040503050406030204" pitchFamily="18" charset="0"/>
                      </a:rPr>
                      <m:t>unknown</m:t>
                    </m:r>
                    <m:r>
                      <m:rPr>
                        <m:nor/>
                      </m:rPr>
                      <a:rPr kumimoji="1" lang="en-US" altLang="zh-TW" sz="20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as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kumimoji="1" lang="en-US" altLang="zh-TW" sz="2000" dirty="0"/>
                  <a:t>, but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kumimoji="1"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1" lang="en-US" altLang="zh-TW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∧</m:t>
                                    </m:r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kumimoji="1" lang="en-US" altLang="zh-TW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(3.6.5)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zh-TW" altLang="en-US" sz="2000" i="1">
                          <a:latin typeface="Cambria Math" panose="02040503050406030204" pitchFamily="18" charset="0"/>
                        </a:rPr>
                        <m:t>∴</m:t>
                      </m:r>
                      <m:func>
                        <m:funcPr>
                          <m:ctrlPr>
                            <a:rPr kumimoji="1" lang="en" altLang="zh-TW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" altLang="zh-TW" sz="2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" altLang="zh-TW" sz="20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kumimoji="1" lang="en-US" altLang="zh-TW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  <m:d>
                                <m:d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∧</m:t>
                                  </m:r>
                                  <m:sSub>
                                    <m:sSub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kumimoji="1" lang="en-US" altLang="zh-TW" sz="20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∧</m:t>
                                  </m:r>
                                  <m:sSub>
                                    <m:sSubPr>
                                      <m:ctrlP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kumimoji="1"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</a:rPr>
                                <m:t>{</m:t>
                              </m:r>
                              <m:sSub>
                                <m:sSubPr>
                                  <m:ctrlP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kumimoji="1" lang="en-US" altLang="zh-TW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&lt;∞</m:t>
                              </m:r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</a:rPr>
                                <m:t>}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kumimoji="1" lang="en-US" altLang="zh-TW" sz="200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</a:rPr>
                            <m:t>⁡{</m:t>
                          </m:r>
                          <m:r>
                            <a:rPr kumimoji="1" lang="en-US" altLang="zh-TW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kumimoji="1"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kumimoji="1" lang="en-US" altLang="zh-TW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kumimoji="1" lang="en-US" altLang="zh-TW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kumimoji="1" lang="en-US" altLang="zh-TW" sz="2000" i="1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func>
                    </m:oMath>
                  </m:oMathPara>
                </a14:m>
                <a:endParaRPr kumimoji="1" lang="zh-TW" altLang="en-US" sz="2000" dirty="0"/>
              </a:p>
              <a:p>
                <a:pPr marL="0" indent="0">
                  <a:buNone/>
                </a:pPr>
                <a:endParaRPr kumimoji="1" lang="en-US" altLang="zh-TW" sz="2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0E9D0F22-13FD-724C-AD41-E5DDDD5CFA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24" b="-104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8118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3D5971-BCC2-3E42-9F59-7AE1AD23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Continue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494AC25-0F95-EE46-8A06-B6E30666D9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29384"/>
                <a:ext cx="10515600" cy="4928616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kumimoji="1" lang="en-US" altLang="zh-TW" sz="2200" dirty="0"/>
                  <a:t>Recall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kumimoji="1" lang="en" altLang="zh-TW" sz="2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kumimoji="1" lang="en" altLang="zh-TW" sz="22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kumimoji="1" lang="en" altLang="zh-TW" sz="220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kumimoji="1" lang="en-US" altLang="zh-TW" sz="2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</m:t>
                        </m:r>
                        <m:d>
                          <m:dPr>
                            <m:begChr m:val="{"/>
                            <m:endChr m:val="}"/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</m:t>
                            </m:r>
                            <m:d>
                              <m:dPr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∧</m:t>
                                </m:r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  <m:r>
                              <a:rPr kumimoji="1" lang="en-US" altLang="zh-TW" sz="2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∧</m:t>
                                </m:r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  <m:r>
                          <a:rPr kumimoji="1" lang="en-US" altLang="zh-TW" sz="2200" i="1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{</m:t>
                            </m:r>
                            <m:sSub>
                              <m:sSubPr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&lt;∞</m:t>
                            </m:r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}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kumimoji="1" lang="en-US" altLang="zh-TW" sz="2200">
                            <a:latin typeface="Cambria Math" panose="02040503050406030204" pitchFamily="18" charset="0"/>
                          </a:rPr>
                          <m:t>exp</m:t>
                        </m:r>
                        <m:r>
                          <a:rPr kumimoji="1" lang="en-US" altLang="zh-TW" sz="2200" i="1">
                            <a:latin typeface="Cambria Math" panose="02040503050406030204" pitchFamily="18" charset="0"/>
                          </a:rPr>
                          <m:t>⁡{</m:t>
                        </m:r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kumimoji="1" lang="en-US" altLang="zh-TW" sz="2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p>
                          <m:sSup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>
                          <m:sSub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kumimoji="1" lang="en-US" altLang="zh-TW" sz="2200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</m:func>
                  </m:oMath>
                </a14:m>
                <a:endParaRPr kumimoji="1" lang="en-US" altLang="zh-TW" sz="2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kumimoji="1" lang="en" altLang="zh-TW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kumimoji="1" lang="en" altLang="zh-TW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kumimoji="1" lang="en" altLang="zh-TW" sz="22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kumimoji="1" lang="en-US" altLang="zh-TW" sz="2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kumimoji="1" lang="en-US" altLang="zh-TW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kumimoji="1" lang="en-US" altLang="zh-TW" sz="2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r>
                            <m:rPr>
                              <m:sty m:val="p"/>
                            </m:rPr>
                            <a:rPr kumimoji="1" lang="en-US" altLang="zh-TW" sz="22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kumimoji="1" lang="en-US" altLang="zh-TW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zh-TW" sz="2200" b="0" i="0" smtClean="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kumimoji="1" lang="en-US" altLang="zh-TW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𝑊</m:t>
                                      </m:r>
                                      <m:d>
                                        <m:d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kumimoji="1" lang="en-US" altLang="zh-TW" sz="220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d>
                                        <m:d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func>
                      <m: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kumimoji="1" lang="en-US" altLang="zh-TW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kumimoji="1" lang="en-US" altLang="zh-TW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1" lang="en-US" altLang="zh-TW" sz="2200" b="0" i="0" smtClean="0"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kumimoji="1" lang="en-US" altLang="zh-TW" sz="22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kumimoji="1" lang="en-US" altLang="zh-TW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func>
                                <m:funcPr>
                                  <m:ctrlPr>
                                    <a:rPr kumimoji="1"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zh-TW" sz="220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𝑊</m:t>
                                      </m:r>
                                      <m:d>
                                        <m:d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kumimoji="1" lang="en-US" altLang="zh-TW" sz="220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sSup>
                                        <m:sSup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d>
                                        <m:dPr>
                                          <m:ctrlP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2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∧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𝜏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1" lang="en-US" altLang="zh-TW" sz="2200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</m:func>
                            </m:e>
                          </m:func>
                        </m:e>
                      </m:d>
                      <m:r>
                        <m:rPr>
                          <m:nor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by</m:t>
                      </m:r>
                      <m:r>
                        <m:rPr>
                          <m:nor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Dominate</m:t>
                      </m:r>
                      <m:r>
                        <m:rPr>
                          <m:sty m:val="p"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Convergence</m:t>
                      </m:r>
                      <m: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Theorem</m:t>
                      </m:r>
                      <m: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kumimoji="1" lang="en-US" altLang="zh-TW" sz="2200" b="0" i="0" smtClean="0"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zh-TW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TW" sz="2200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d>
                                <m:dPr>
                                  <m:begChr m:val="{"/>
                                  <m:endChr m:val="}"/>
                                  <m:ctrlPr>
                                    <a:rPr kumimoji="1"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  <m:r>
                                    <a:rPr kumimoji="1" lang="en-US" altLang="zh-TW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&lt;∞</m:t>
                                  </m:r>
                                </m:e>
                              </m:d>
                            </m:sub>
                          </m:sSub>
                          <m:func>
                            <m:funcPr>
                              <m:ctrlPr>
                                <a:rPr kumimoji="1" lang="en-US" altLang="zh-TW" sz="22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1" lang="en-US" altLang="zh-TW" sz="220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kumimoji="1" lang="en-US" altLang="zh-TW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TW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kumimoji="1" lang="en-US" altLang="zh-TW" sz="2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kumimoji="1" lang="en-US" altLang="zh-TW" sz="22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sSup>
                                    <m:sSupPr>
                                      <m:ctrlP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kumimoji="1" lang="en-US" altLang="zh-TW" sz="2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d>
                      <m:r>
                        <a:rPr kumimoji="1" lang="en-US" altLang="zh-TW" sz="2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en-US" altLang="zh-TW" sz="2200" b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m:rPr>
                        <m:sty m:val="p"/>
                      </m:rPr>
                      <a:rPr kumimoji="1" lang="en-US" altLang="zh-TW" sz="22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d>
                              <m:dPr>
                                <m:begChr m:val="{"/>
                                <m:endChr m:val="}"/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&lt;∞</m:t>
                                </m:r>
                              </m:e>
                            </m:d>
                          </m:sub>
                        </m:sSub>
                        <m:func>
                          <m:func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kumimoji="1" lang="en-US" altLang="zh-TW" sz="2200">
                                <a:latin typeface="Cambria Math" panose="020405030504060302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2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d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(3.6.6)</m:t>
                    </m:r>
                  </m:oMath>
                </a14:m>
                <a:r>
                  <a:rPr kumimoji="1" lang="en-US" altLang="zh-TW" sz="2200" b="0" i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holds for </a:t>
                </a:r>
                <a:r>
                  <a:rPr lang="en-US" altLang="zh-TW" dirty="0"/>
                  <a:t>every positive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altLang="zh-TW" dirty="0"/>
                  <a:t>, as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kumimoji="1" lang="en-US" altLang="zh-TW" sz="22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2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d>
                              <m:dPr>
                                <m:begChr m:val="{"/>
                                <m:endChr m:val="}"/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r>
                                  <a:rPr kumimoji="1" lang="en-US" altLang="zh-TW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&lt;∞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kumimoji="1" lang="en-US" altLang="zh-TW" sz="22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m:rPr>
                        <m:sty m:val="p"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kumimoji="1" lang="en-US" altLang="zh-TW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kumimoji="1" lang="en-US" altLang="zh-TW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&lt;∞</m:t>
                        </m:r>
                      </m:e>
                    </m:d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kumimoji="1" lang="en-US" altLang="zh-TW" sz="2200" b="0" dirty="0">
                    <a:ea typeface="Cambria Math" panose="02040503050406030204" pitchFamily="18" charset="0"/>
                  </a:rPr>
                  <a:t>  (3.6.7)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We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say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is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finite</m:t>
                    </m:r>
                    <m:r>
                      <m:rPr>
                        <m:nor/>
                      </m:rP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𝑎𝑙𝑚𝑜𝑠𝑡</m:t>
                    </m:r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𝑠𝑢𝑟𝑒𝑙𝑦</m:t>
                    </m:r>
                  </m:oMath>
                </a14:m>
                <a:r>
                  <a:rPr kumimoji="1" lang="en-US" altLang="zh-TW" sz="2200" b="0" dirty="0">
                    <a:ea typeface="Cambria Math" panose="02040503050406030204" pitchFamily="18" charset="0"/>
                  </a:rPr>
                  <a:t>, so we may drop the indicator of (3.6.6)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2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kumimoji="1" lang="en-US" altLang="zh-TW" sz="22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kumimoji="1" lang="en-US" altLang="zh-TW" sz="2200">
                                <a:latin typeface="Cambria Math" panose="020405030504060302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kumimoji="1" lang="en-US" altLang="zh-TW" sz="22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2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d>
                    <m:r>
                      <a:rPr kumimoji="1" lang="en-US" altLang="zh-TW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kumimoji="1" lang="en-US" altLang="zh-TW" sz="2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kumimoji="1" lang="en-US" altLang="zh-TW" sz="2200" b="0" dirty="0">
                    <a:ea typeface="Cambria Math" panose="02040503050406030204" pitchFamily="18" charset="0"/>
                  </a:rPr>
                  <a:t> (3.6.8)</a:t>
                </a:r>
              </a:p>
              <a:p>
                <a:pPr marL="0" indent="0">
                  <a:buNone/>
                </a:pPr>
                <a:endParaRPr kumimoji="1" lang="en-US" altLang="zh-TW" sz="2200" b="0" dirty="0"/>
              </a:p>
              <a:p>
                <a:pPr marL="0" indent="0">
                  <a:buNone/>
                </a:pPr>
                <a:endParaRPr kumimoji="1" lang="en-US" altLang="zh-TW" sz="2200" b="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494AC25-0F95-EE46-8A06-B6E30666D9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29384"/>
                <a:ext cx="10515600" cy="4928616"/>
              </a:xfrm>
              <a:blipFill>
                <a:blip r:embed="rId2"/>
                <a:stretch>
                  <a:fillRect l="-7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448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59071F-107C-2E4B-A1D0-AB9BBCB6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Theorem 3.6.2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C9B3AB9-BC4F-2447-A6D5-5578C40BB7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zh-TW" sz="2000" dirty="0"/>
                  <a:t>s</a:t>
                </a:r>
                <a:r>
                  <a:rPr kumimoji="1" lang="en-US" altLang="zh-TW" sz="2000" dirty="0" err="1"/>
                  <a:t>t.</a:t>
                </a:r>
                <a:r>
                  <a:rPr kumimoji="1" lang="en-US" altLang="zh-TW" sz="2000" dirty="0"/>
                  <a:t> </a:t>
                </a:r>
                <a14:m>
                  <m:oMath xmlns:m="http://schemas.openxmlformats.org/officeDocument/2006/math">
                    <m:r>
                      <a:rPr kumimoji="1" lang="en-US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rad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so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that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kumimoji="1" lang="en-US" altLang="zh-TW" sz="2000" dirty="0"/>
              </a:p>
              <a:p>
                <a:pPr marL="0" indent="0">
                  <a:buNone/>
                </a:pPr>
                <a:r>
                  <a:rPr kumimoji="1" lang="en-US" altLang="zh-TW" sz="2000" dirty="0"/>
                  <a:t>Recall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kumimoji="1" lang="en-US" altLang="zh-TW" sz="2000">
                                <a:latin typeface="Cambria Math" panose="02040503050406030204" pitchFamily="18" charset="0"/>
                              </a:rPr>
                              <m:t>exp</m:t>
                            </m:r>
                          </m:fName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kumimoji="1" lang="en-US" altLang="zh-TW" sz="20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sSub>
                                  <m:sSubPr>
                                    <m:ctrlP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kumimoji="1" lang="en-US" altLang="zh-TW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e>
                    </m:d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kumimoji="1" lang="en-US" altLang="zh-TW" sz="2000" dirty="0">
                    <a:ea typeface="Cambria Math" panose="02040503050406030204" pitchFamily="18" charset="0"/>
                  </a:rPr>
                  <a:t> (3.6.8)</a:t>
                </a:r>
              </a:p>
              <a:p>
                <a:pPr marL="0" indent="0">
                  <a:buNone/>
                </a:pPr>
                <a:r>
                  <a:rPr lang="en-US" altLang="zh-TW" sz="2000" dirty="0"/>
                  <a:t>If m is negative, then because Brownian motion is symmetric, the first passage times </a:t>
                </a:r>
                <a:r>
                  <a:rPr lang="el-GR" altLang="zh-TW" sz="2000" dirty="0"/>
                  <a:t>τ</a:t>
                </a:r>
                <a:r>
                  <a:rPr lang="en-US" altLang="zh-TW" sz="2000" baseline="-25000" dirty="0"/>
                  <a:t>m</a:t>
                </a:r>
                <a:r>
                  <a:rPr lang="en-US" altLang="zh-TW" sz="2000" dirty="0"/>
                  <a:t> and </a:t>
                </a:r>
                <a:r>
                  <a:rPr lang="el-GR" altLang="zh-TW" sz="2000" dirty="0"/>
                  <a:t>τ</a:t>
                </a:r>
                <a:r>
                  <a:rPr lang="en-US" altLang="zh-TW" sz="2000" baseline="-25000" dirty="0"/>
                  <a:t>|m|</a:t>
                </a:r>
                <a:r>
                  <a:rPr lang="en-US" altLang="zh-TW" sz="2000" dirty="0"/>
                  <a:t> have same distribution.</a:t>
                </a:r>
                <a:endParaRPr kumimoji="1" lang="en-US" altLang="zh-TW" sz="20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kumimoji="1" lang="en-US" altLang="zh-TW" sz="2000" dirty="0">
                    <a:ea typeface="Cambria Math" panose="02040503050406030204" pitchFamily="18" charset="0"/>
                  </a:rPr>
                  <a:t>(3.6.8) becomes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sSub>
                              <m:sSubPr>
                                <m:ctrlPr>
                                  <a:rPr kumimoji="1"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sup>
                        </m:sSup>
                      </m:e>
                    </m:d>
                    <m: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−|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ad>
                          <m:radPr>
                            <m:degHide m:val="on"/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rad>
                      </m:sup>
                    </m:sSup>
                    <m:r>
                      <a:rPr kumimoji="1" lang="en-US" altLang="zh-TW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all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kumimoji="1" lang="el-GR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α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  <m: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kumimoji="1" lang="en-US" altLang="zh-TW" sz="2000" dirty="0"/>
                  <a:t>(3.6.9)</a:t>
                </a:r>
              </a:p>
              <a:p>
                <a:pPr marL="0" indent="0">
                  <a:buNone/>
                </a:pPr>
                <a:r>
                  <a:rPr kumimoji="1" lang="en" altLang="zh-TW" sz="2000" dirty="0"/>
                  <a:t>Differentiation of (3.6.9) with respect to </a:t>
                </a:r>
                <a14:m>
                  <m:oMath xmlns:m="http://schemas.openxmlformats.org/officeDocument/2006/math">
                    <m:r>
                      <a:rPr kumimoji="1" lang="en" altLang="zh-TW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result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</m:t>
                    </m:r>
                  </m:oMath>
                </a14:m>
                <a:endParaRPr kumimoji="1" lang="en-US" altLang="zh-TW" sz="20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n-US" altLang="zh-TW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p>
                          <m:sSup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sSub>
                              <m:sSubPr>
                                <m:ctrlP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  <m:sub>
                                <m:r>
                                  <a:rPr kumimoji="1" lang="en-US" altLang="zh-TW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sup>
                        </m:sSup>
                      </m:e>
                    </m:d>
                    <m: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kumimoji="1"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rad>
                      </m:den>
                    </m:f>
                    <m:sSup>
                      <m:sSupPr>
                        <m:ctrlPr>
                          <a:rPr kumimoji="1"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kumimoji="1" lang="en-US" altLang="zh-TW" sz="20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kumimoji="1"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ad>
                          <m:radPr>
                            <m:degHide m:val="on"/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</m:rad>
                      </m:sup>
                    </m:sSup>
                  </m:oMath>
                </a14:m>
                <a:r>
                  <a:rPr kumimoji="1" lang="en" altLang="zh-TW" sz="2000" dirty="0"/>
                  <a:t> </a:t>
                </a:r>
              </a:p>
              <a:p>
                <a:pPr marL="0" indent="0">
                  <a:buNone/>
                </a:pPr>
                <a:r>
                  <a:rPr kumimoji="1" lang="en" altLang="zh-TW" sz="2000" dirty="0"/>
                  <a:t>Let </a:t>
                </a:r>
                <a14:m>
                  <m:oMath xmlns:m="http://schemas.openxmlformats.org/officeDocument/2006/math">
                    <m:r>
                      <a:rPr kumimoji="1" lang="en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kumimoji="1" lang="en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→0, </m:t>
                    </m:r>
                    <m:r>
                      <a:rPr kumimoji="1"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kumimoji="1" lang="en-US" altLang="zh-TW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kumimoji="1" lang="en-US" altLang="zh-TW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  <m: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so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long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as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kumimoji="1" lang="en-US" altLang="zh-TW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kumimoji="1"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kumimoji="1" lang="en" altLang="zh-TW" sz="2000" dirty="0"/>
                  <a:t> </a:t>
                </a:r>
                <a:endParaRPr kumimoji="1" lang="zh-TW" altLang="en-US" sz="2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FC9B3AB9-BC4F-2447-A6D5-5578C40BB7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24" r="-36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17283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B2F2F"/>
      </a:dk2>
      <a:lt2>
        <a:srgbClr val="F3F3F0"/>
      </a:lt2>
      <a:accent1>
        <a:srgbClr val="5034E8"/>
      </a:accent1>
      <a:accent2>
        <a:srgbClr val="1749D5"/>
      </a:accent2>
      <a:accent3>
        <a:srgbClr val="29A9E7"/>
      </a:accent3>
      <a:accent4>
        <a:srgbClr val="15C1B1"/>
      </a:accent4>
      <a:accent5>
        <a:srgbClr val="23C673"/>
      </a:accent5>
      <a:accent6>
        <a:srgbClr val="16C823"/>
      </a:accent6>
      <a:hlink>
        <a:srgbClr val="349D79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5986</TotalTime>
  <Words>478</Words>
  <Application>Microsoft Macintosh PowerPoint</Application>
  <PresentationFormat>寬螢幕</PresentationFormat>
  <Paragraphs>43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The Hand Bold</vt:lpstr>
      <vt:lpstr>Arial</vt:lpstr>
      <vt:lpstr>Calibri</vt:lpstr>
      <vt:lpstr>Cambria Math</vt:lpstr>
      <vt:lpstr>Times</vt:lpstr>
      <vt:lpstr>SketchyVTI</vt:lpstr>
      <vt:lpstr>3.6 First Passage Time Distribution</vt:lpstr>
      <vt:lpstr>Theorem 3.6.1 Exponential Martingale</vt:lpstr>
      <vt:lpstr>Define the Frist Passage Time</vt:lpstr>
      <vt:lpstr>Continue</vt:lpstr>
      <vt:lpstr>Continue</vt:lpstr>
      <vt:lpstr>Theorem 3.6.2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Pricing -Using Finite Difference Method</dc:title>
  <dc:creator>許修銘</dc:creator>
  <cp:lastModifiedBy>許修銘</cp:lastModifiedBy>
  <cp:revision>9</cp:revision>
  <dcterms:created xsi:type="dcterms:W3CDTF">2022-02-18T09:43:33Z</dcterms:created>
  <dcterms:modified xsi:type="dcterms:W3CDTF">2022-04-14T12:38:39Z</dcterms:modified>
</cp:coreProperties>
</file>