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48" d="100"/>
          <a:sy n="48" d="100"/>
        </p:scale>
        <p:origin x="67" y="8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64974C4-F5F1-2C42-2A57-BCC483038A63}"/>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59D18924-1B6C-C685-4B37-D8C1BD70CB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335EE4C2-6643-0FF5-2816-691ED044E30A}"/>
              </a:ext>
            </a:extLst>
          </p:cNvPr>
          <p:cNvSpPr>
            <a:spLocks noGrp="1"/>
          </p:cNvSpPr>
          <p:nvPr>
            <p:ph type="dt" sz="half" idx="10"/>
          </p:nvPr>
        </p:nvSpPr>
        <p:spPr/>
        <p:txBody>
          <a:bodyPr/>
          <a:lstStyle/>
          <a:p>
            <a:fld id="{FAAA9CD8-D41F-4F7A-8176-8F1E2DF5F527}" type="datetimeFigureOut">
              <a:rPr lang="zh-TW" altLang="en-US" smtClean="0"/>
              <a:t>2022/7/11</a:t>
            </a:fld>
            <a:endParaRPr lang="zh-TW" altLang="en-US"/>
          </a:p>
        </p:txBody>
      </p:sp>
      <p:sp>
        <p:nvSpPr>
          <p:cNvPr id="5" name="頁尾版面配置區 4">
            <a:extLst>
              <a:ext uri="{FF2B5EF4-FFF2-40B4-BE49-F238E27FC236}">
                <a16:creationId xmlns:a16="http://schemas.microsoft.com/office/drawing/2014/main" id="{BC4684C1-C7AE-D206-B646-AC841D36D9AF}"/>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845F76D0-8A83-9A27-BA01-D59570AADDF3}"/>
              </a:ext>
            </a:extLst>
          </p:cNvPr>
          <p:cNvSpPr>
            <a:spLocks noGrp="1"/>
          </p:cNvSpPr>
          <p:nvPr>
            <p:ph type="sldNum" sz="quarter" idx="12"/>
          </p:nvPr>
        </p:nvSpPr>
        <p:spPr/>
        <p:txBody>
          <a:bodyPr/>
          <a:lstStyle/>
          <a:p>
            <a:fld id="{25C38849-E1E4-4CAE-84F5-B14E6D95C4ED}" type="slidenum">
              <a:rPr lang="zh-TW" altLang="en-US" smtClean="0"/>
              <a:t>‹#›</a:t>
            </a:fld>
            <a:endParaRPr lang="zh-TW" altLang="en-US"/>
          </a:p>
        </p:txBody>
      </p:sp>
    </p:spTree>
    <p:extLst>
      <p:ext uri="{BB962C8B-B14F-4D97-AF65-F5344CB8AC3E}">
        <p14:creationId xmlns:p14="http://schemas.microsoft.com/office/powerpoint/2010/main" val="2002481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9682955-F8AE-9258-AA5E-FFEE1EB75674}"/>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7D93EB85-987A-1B9A-434F-578FE8144333}"/>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9EC4985D-6FDE-2B75-2D3C-3CAE68E10E2D}"/>
              </a:ext>
            </a:extLst>
          </p:cNvPr>
          <p:cNvSpPr>
            <a:spLocks noGrp="1"/>
          </p:cNvSpPr>
          <p:nvPr>
            <p:ph type="dt" sz="half" idx="10"/>
          </p:nvPr>
        </p:nvSpPr>
        <p:spPr/>
        <p:txBody>
          <a:bodyPr/>
          <a:lstStyle/>
          <a:p>
            <a:fld id="{FAAA9CD8-D41F-4F7A-8176-8F1E2DF5F527}" type="datetimeFigureOut">
              <a:rPr lang="zh-TW" altLang="en-US" smtClean="0"/>
              <a:t>2022/7/11</a:t>
            </a:fld>
            <a:endParaRPr lang="zh-TW" altLang="en-US"/>
          </a:p>
        </p:txBody>
      </p:sp>
      <p:sp>
        <p:nvSpPr>
          <p:cNvPr id="5" name="頁尾版面配置區 4">
            <a:extLst>
              <a:ext uri="{FF2B5EF4-FFF2-40B4-BE49-F238E27FC236}">
                <a16:creationId xmlns:a16="http://schemas.microsoft.com/office/drawing/2014/main" id="{BA818EF8-8355-C6C1-641F-331B5F1B01F9}"/>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A571B5FF-587D-58C3-FCAA-5C422F1CD09D}"/>
              </a:ext>
            </a:extLst>
          </p:cNvPr>
          <p:cNvSpPr>
            <a:spLocks noGrp="1"/>
          </p:cNvSpPr>
          <p:nvPr>
            <p:ph type="sldNum" sz="quarter" idx="12"/>
          </p:nvPr>
        </p:nvSpPr>
        <p:spPr/>
        <p:txBody>
          <a:bodyPr/>
          <a:lstStyle/>
          <a:p>
            <a:fld id="{25C38849-E1E4-4CAE-84F5-B14E6D95C4ED}" type="slidenum">
              <a:rPr lang="zh-TW" altLang="en-US" smtClean="0"/>
              <a:t>‹#›</a:t>
            </a:fld>
            <a:endParaRPr lang="zh-TW" altLang="en-US"/>
          </a:p>
        </p:txBody>
      </p:sp>
    </p:spTree>
    <p:extLst>
      <p:ext uri="{BB962C8B-B14F-4D97-AF65-F5344CB8AC3E}">
        <p14:creationId xmlns:p14="http://schemas.microsoft.com/office/powerpoint/2010/main" val="3058939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812338E1-D9AE-4E5F-C575-B049B8F6BA08}"/>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6C5DCA29-E454-A1E4-EDFB-83F199C19366}"/>
              </a:ext>
            </a:extLst>
          </p:cNvPr>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BAD94A71-E449-BD06-D0E1-59B87A32D520}"/>
              </a:ext>
            </a:extLst>
          </p:cNvPr>
          <p:cNvSpPr>
            <a:spLocks noGrp="1"/>
          </p:cNvSpPr>
          <p:nvPr>
            <p:ph type="dt" sz="half" idx="10"/>
          </p:nvPr>
        </p:nvSpPr>
        <p:spPr/>
        <p:txBody>
          <a:bodyPr/>
          <a:lstStyle/>
          <a:p>
            <a:fld id="{FAAA9CD8-D41F-4F7A-8176-8F1E2DF5F527}" type="datetimeFigureOut">
              <a:rPr lang="zh-TW" altLang="en-US" smtClean="0"/>
              <a:t>2022/7/11</a:t>
            </a:fld>
            <a:endParaRPr lang="zh-TW" altLang="en-US"/>
          </a:p>
        </p:txBody>
      </p:sp>
      <p:sp>
        <p:nvSpPr>
          <p:cNvPr id="5" name="頁尾版面配置區 4">
            <a:extLst>
              <a:ext uri="{FF2B5EF4-FFF2-40B4-BE49-F238E27FC236}">
                <a16:creationId xmlns:a16="http://schemas.microsoft.com/office/drawing/2014/main" id="{2B85D58D-1E31-02DD-1386-382BE8624748}"/>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FB7AD6EE-C53D-1C06-47EA-9F36159A17E8}"/>
              </a:ext>
            </a:extLst>
          </p:cNvPr>
          <p:cNvSpPr>
            <a:spLocks noGrp="1"/>
          </p:cNvSpPr>
          <p:nvPr>
            <p:ph type="sldNum" sz="quarter" idx="12"/>
          </p:nvPr>
        </p:nvSpPr>
        <p:spPr/>
        <p:txBody>
          <a:bodyPr/>
          <a:lstStyle/>
          <a:p>
            <a:fld id="{25C38849-E1E4-4CAE-84F5-B14E6D95C4ED}" type="slidenum">
              <a:rPr lang="zh-TW" altLang="en-US" smtClean="0"/>
              <a:t>‹#›</a:t>
            </a:fld>
            <a:endParaRPr lang="zh-TW" altLang="en-US"/>
          </a:p>
        </p:txBody>
      </p:sp>
    </p:spTree>
    <p:extLst>
      <p:ext uri="{BB962C8B-B14F-4D97-AF65-F5344CB8AC3E}">
        <p14:creationId xmlns:p14="http://schemas.microsoft.com/office/powerpoint/2010/main" val="3088912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65A69C6-F798-8E2F-15BF-82AA844B88D0}"/>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DD589F29-F823-5A51-9281-DF38DAD1634B}"/>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9440DCFB-95BA-AF97-B48B-C0D94DF72AC1}"/>
              </a:ext>
            </a:extLst>
          </p:cNvPr>
          <p:cNvSpPr>
            <a:spLocks noGrp="1"/>
          </p:cNvSpPr>
          <p:nvPr>
            <p:ph type="dt" sz="half" idx="10"/>
          </p:nvPr>
        </p:nvSpPr>
        <p:spPr/>
        <p:txBody>
          <a:bodyPr/>
          <a:lstStyle/>
          <a:p>
            <a:fld id="{FAAA9CD8-D41F-4F7A-8176-8F1E2DF5F527}" type="datetimeFigureOut">
              <a:rPr lang="zh-TW" altLang="en-US" smtClean="0"/>
              <a:t>2022/7/11</a:t>
            </a:fld>
            <a:endParaRPr lang="zh-TW" altLang="en-US"/>
          </a:p>
        </p:txBody>
      </p:sp>
      <p:sp>
        <p:nvSpPr>
          <p:cNvPr id="5" name="頁尾版面配置區 4">
            <a:extLst>
              <a:ext uri="{FF2B5EF4-FFF2-40B4-BE49-F238E27FC236}">
                <a16:creationId xmlns:a16="http://schemas.microsoft.com/office/drawing/2014/main" id="{EE70AD3F-2EE8-A365-8336-A4B84162E8D0}"/>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7721AB6C-6B8A-F690-13CE-C6798F1E4897}"/>
              </a:ext>
            </a:extLst>
          </p:cNvPr>
          <p:cNvSpPr>
            <a:spLocks noGrp="1"/>
          </p:cNvSpPr>
          <p:nvPr>
            <p:ph type="sldNum" sz="quarter" idx="12"/>
          </p:nvPr>
        </p:nvSpPr>
        <p:spPr/>
        <p:txBody>
          <a:bodyPr/>
          <a:lstStyle/>
          <a:p>
            <a:fld id="{25C38849-E1E4-4CAE-84F5-B14E6D95C4ED}" type="slidenum">
              <a:rPr lang="zh-TW" altLang="en-US" smtClean="0"/>
              <a:t>‹#›</a:t>
            </a:fld>
            <a:endParaRPr lang="zh-TW" altLang="en-US"/>
          </a:p>
        </p:txBody>
      </p:sp>
    </p:spTree>
    <p:extLst>
      <p:ext uri="{BB962C8B-B14F-4D97-AF65-F5344CB8AC3E}">
        <p14:creationId xmlns:p14="http://schemas.microsoft.com/office/powerpoint/2010/main" val="2686890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C7DA92C-9F08-2272-8EE9-86A797D887A6}"/>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1E36C146-8E25-69AA-C452-627F702DE8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4688B14C-388E-BA58-F695-7C53233E9092}"/>
              </a:ext>
            </a:extLst>
          </p:cNvPr>
          <p:cNvSpPr>
            <a:spLocks noGrp="1"/>
          </p:cNvSpPr>
          <p:nvPr>
            <p:ph type="dt" sz="half" idx="10"/>
          </p:nvPr>
        </p:nvSpPr>
        <p:spPr/>
        <p:txBody>
          <a:bodyPr/>
          <a:lstStyle/>
          <a:p>
            <a:fld id="{FAAA9CD8-D41F-4F7A-8176-8F1E2DF5F527}" type="datetimeFigureOut">
              <a:rPr lang="zh-TW" altLang="en-US" smtClean="0"/>
              <a:t>2022/7/11</a:t>
            </a:fld>
            <a:endParaRPr lang="zh-TW" altLang="en-US"/>
          </a:p>
        </p:txBody>
      </p:sp>
      <p:sp>
        <p:nvSpPr>
          <p:cNvPr id="5" name="頁尾版面配置區 4">
            <a:extLst>
              <a:ext uri="{FF2B5EF4-FFF2-40B4-BE49-F238E27FC236}">
                <a16:creationId xmlns:a16="http://schemas.microsoft.com/office/drawing/2014/main" id="{16E34A88-4706-F492-5321-CD7AC966232D}"/>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CCAC9566-24C2-E568-1550-B7D675C273D6}"/>
              </a:ext>
            </a:extLst>
          </p:cNvPr>
          <p:cNvSpPr>
            <a:spLocks noGrp="1"/>
          </p:cNvSpPr>
          <p:nvPr>
            <p:ph type="sldNum" sz="quarter" idx="12"/>
          </p:nvPr>
        </p:nvSpPr>
        <p:spPr/>
        <p:txBody>
          <a:bodyPr/>
          <a:lstStyle/>
          <a:p>
            <a:fld id="{25C38849-E1E4-4CAE-84F5-B14E6D95C4ED}" type="slidenum">
              <a:rPr lang="zh-TW" altLang="en-US" smtClean="0"/>
              <a:t>‹#›</a:t>
            </a:fld>
            <a:endParaRPr lang="zh-TW" altLang="en-US"/>
          </a:p>
        </p:txBody>
      </p:sp>
    </p:spTree>
    <p:extLst>
      <p:ext uri="{BB962C8B-B14F-4D97-AF65-F5344CB8AC3E}">
        <p14:creationId xmlns:p14="http://schemas.microsoft.com/office/powerpoint/2010/main" val="3393380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E4A4113-072A-53FF-284E-111A259ACF5E}"/>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816C1470-BACC-9B54-BA81-1ACE215D8399}"/>
              </a:ext>
            </a:extLst>
          </p:cNvPr>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8552D0F2-F96B-E974-2BD0-79DAFD665444}"/>
              </a:ext>
            </a:extLst>
          </p:cNvPr>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B6AD5602-828D-559C-0698-0639B6E18C71}"/>
              </a:ext>
            </a:extLst>
          </p:cNvPr>
          <p:cNvSpPr>
            <a:spLocks noGrp="1"/>
          </p:cNvSpPr>
          <p:nvPr>
            <p:ph type="dt" sz="half" idx="10"/>
          </p:nvPr>
        </p:nvSpPr>
        <p:spPr/>
        <p:txBody>
          <a:bodyPr/>
          <a:lstStyle/>
          <a:p>
            <a:fld id="{FAAA9CD8-D41F-4F7A-8176-8F1E2DF5F527}" type="datetimeFigureOut">
              <a:rPr lang="zh-TW" altLang="en-US" smtClean="0"/>
              <a:t>2022/7/11</a:t>
            </a:fld>
            <a:endParaRPr lang="zh-TW" altLang="en-US"/>
          </a:p>
        </p:txBody>
      </p:sp>
      <p:sp>
        <p:nvSpPr>
          <p:cNvPr id="6" name="頁尾版面配置區 5">
            <a:extLst>
              <a:ext uri="{FF2B5EF4-FFF2-40B4-BE49-F238E27FC236}">
                <a16:creationId xmlns:a16="http://schemas.microsoft.com/office/drawing/2014/main" id="{E1ECA683-828E-8528-EFDC-70D390E73013}"/>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AAD0C361-5A2E-CF6B-01A8-A54BDFE4FCA8}"/>
              </a:ext>
            </a:extLst>
          </p:cNvPr>
          <p:cNvSpPr>
            <a:spLocks noGrp="1"/>
          </p:cNvSpPr>
          <p:nvPr>
            <p:ph type="sldNum" sz="quarter" idx="12"/>
          </p:nvPr>
        </p:nvSpPr>
        <p:spPr/>
        <p:txBody>
          <a:bodyPr/>
          <a:lstStyle/>
          <a:p>
            <a:fld id="{25C38849-E1E4-4CAE-84F5-B14E6D95C4ED}" type="slidenum">
              <a:rPr lang="zh-TW" altLang="en-US" smtClean="0"/>
              <a:t>‹#›</a:t>
            </a:fld>
            <a:endParaRPr lang="zh-TW" altLang="en-US"/>
          </a:p>
        </p:txBody>
      </p:sp>
    </p:spTree>
    <p:extLst>
      <p:ext uri="{BB962C8B-B14F-4D97-AF65-F5344CB8AC3E}">
        <p14:creationId xmlns:p14="http://schemas.microsoft.com/office/powerpoint/2010/main" val="157019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1A1FA35-94F8-7FEF-FE8F-7711D38B5922}"/>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C4B218DE-5D46-B244-138A-2BA6869EF1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33B428D8-84EC-A379-1449-70B7E3FCA89C}"/>
              </a:ext>
            </a:extLst>
          </p:cNvPr>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CE4D8FA4-F3E2-46CA-344E-4C1FC2DF10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2B8BF593-C606-4734-FE05-E92A720B217B}"/>
              </a:ext>
            </a:extLst>
          </p:cNvPr>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B9F77EA4-D1B5-9476-FEB0-9180366125DA}"/>
              </a:ext>
            </a:extLst>
          </p:cNvPr>
          <p:cNvSpPr>
            <a:spLocks noGrp="1"/>
          </p:cNvSpPr>
          <p:nvPr>
            <p:ph type="dt" sz="half" idx="10"/>
          </p:nvPr>
        </p:nvSpPr>
        <p:spPr/>
        <p:txBody>
          <a:bodyPr/>
          <a:lstStyle/>
          <a:p>
            <a:fld id="{FAAA9CD8-D41F-4F7A-8176-8F1E2DF5F527}" type="datetimeFigureOut">
              <a:rPr lang="zh-TW" altLang="en-US" smtClean="0"/>
              <a:t>2022/7/11</a:t>
            </a:fld>
            <a:endParaRPr lang="zh-TW" altLang="en-US"/>
          </a:p>
        </p:txBody>
      </p:sp>
      <p:sp>
        <p:nvSpPr>
          <p:cNvPr id="8" name="頁尾版面配置區 7">
            <a:extLst>
              <a:ext uri="{FF2B5EF4-FFF2-40B4-BE49-F238E27FC236}">
                <a16:creationId xmlns:a16="http://schemas.microsoft.com/office/drawing/2014/main" id="{D17CA880-8B27-A8F3-4DF4-4A0E079DB351}"/>
              </a:ext>
            </a:extLst>
          </p:cNvPr>
          <p:cNvSpPr>
            <a:spLocks noGrp="1"/>
          </p:cNvSpPr>
          <p:nvPr>
            <p:ph type="ftr" sz="quarter" idx="11"/>
          </p:nvPr>
        </p:nvSpPr>
        <p:spPr/>
        <p:txBody>
          <a:bodyPr/>
          <a:lstStyle/>
          <a:p>
            <a:endParaRPr lang="zh-TW" altLang="en-US"/>
          </a:p>
        </p:txBody>
      </p:sp>
      <p:sp>
        <p:nvSpPr>
          <p:cNvPr id="9" name="投影片編號版面配置區 8">
            <a:extLst>
              <a:ext uri="{FF2B5EF4-FFF2-40B4-BE49-F238E27FC236}">
                <a16:creationId xmlns:a16="http://schemas.microsoft.com/office/drawing/2014/main" id="{CA18E148-3732-61AA-6AF0-A4179F37EC7F}"/>
              </a:ext>
            </a:extLst>
          </p:cNvPr>
          <p:cNvSpPr>
            <a:spLocks noGrp="1"/>
          </p:cNvSpPr>
          <p:nvPr>
            <p:ph type="sldNum" sz="quarter" idx="12"/>
          </p:nvPr>
        </p:nvSpPr>
        <p:spPr/>
        <p:txBody>
          <a:bodyPr/>
          <a:lstStyle/>
          <a:p>
            <a:fld id="{25C38849-E1E4-4CAE-84F5-B14E6D95C4ED}" type="slidenum">
              <a:rPr lang="zh-TW" altLang="en-US" smtClean="0"/>
              <a:t>‹#›</a:t>
            </a:fld>
            <a:endParaRPr lang="zh-TW" altLang="en-US"/>
          </a:p>
        </p:txBody>
      </p:sp>
    </p:spTree>
    <p:extLst>
      <p:ext uri="{BB962C8B-B14F-4D97-AF65-F5344CB8AC3E}">
        <p14:creationId xmlns:p14="http://schemas.microsoft.com/office/powerpoint/2010/main" val="239925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8B7E128-C4F8-F7AD-AF3B-AE8D1CEA3571}"/>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3AE1D82C-FD65-0307-5A17-41B2922A2944}"/>
              </a:ext>
            </a:extLst>
          </p:cNvPr>
          <p:cNvSpPr>
            <a:spLocks noGrp="1"/>
          </p:cNvSpPr>
          <p:nvPr>
            <p:ph type="dt" sz="half" idx="10"/>
          </p:nvPr>
        </p:nvSpPr>
        <p:spPr/>
        <p:txBody>
          <a:bodyPr/>
          <a:lstStyle/>
          <a:p>
            <a:fld id="{FAAA9CD8-D41F-4F7A-8176-8F1E2DF5F527}" type="datetimeFigureOut">
              <a:rPr lang="zh-TW" altLang="en-US" smtClean="0"/>
              <a:t>2022/7/11</a:t>
            </a:fld>
            <a:endParaRPr lang="zh-TW" altLang="en-US"/>
          </a:p>
        </p:txBody>
      </p:sp>
      <p:sp>
        <p:nvSpPr>
          <p:cNvPr id="4" name="頁尾版面配置區 3">
            <a:extLst>
              <a:ext uri="{FF2B5EF4-FFF2-40B4-BE49-F238E27FC236}">
                <a16:creationId xmlns:a16="http://schemas.microsoft.com/office/drawing/2014/main" id="{AA6AB93F-311E-9035-1A23-2B65D77DE84B}"/>
              </a:ext>
            </a:extLst>
          </p:cNvPr>
          <p:cNvSpPr>
            <a:spLocks noGrp="1"/>
          </p:cNvSpPr>
          <p:nvPr>
            <p:ph type="ftr" sz="quarter" idx="11"/>
          </p:nvPr>
        </p:nvSpPr>
        <p:spPr/>
        <p:txBody>
          <a:bodyPr/>
          <a:lstStyle/>
          <a:p>
            <a:endParaRPr lang="zh-TW" altLang="en-US"/>
          </a:p>
        </p:txBody>
      </p:sp>
      <p:sp>
        <p:nvSpPr>
          <p:cNvPr id="5" name="投影片編號版面配置區 4">
            <a:extLst>
              <a:ext uri="{FF2B5EF4-FFF2-40B4-BE49-F238E27FC236}">
                <a16:creationId xmlns:a16="http://schemas.microsoft.com/office/drawing/2014/main" id="{8B42456E-21D4-33BC-D21C-D0BF19FC1C8B}"/>
              </a:ext>
            </a:extLst>
          </p:cNvPr>
          <p:cNvSpPr>
            <a:spLocks noGrp="1"/>
          </p:cNvSpPr>
          <p:nvPr>
            <p:ph type="sldNum" sz="quarter" idx="12"/>
          </p:nvPr>
        </p:nvSpPr>
        <p:spPr/>
        <p:txBody>
          <a:bodyPr/>
          <a:lstStyle/>
          <a:p>
            <a:fld id="{25C38849-E1E4-4CAE-84F5-B14E6D95C4ED}" type="slidenum">
              <a:rPr lang="zh-TW" altLang="en-US" smtClean="0"/>
              <a:t>‹#›</a:t>
            </a:fld>
            <a:endParaRPr lang="zh-TW" altLang="en-US"/>
          </a:p>
        </p:txBody>
      </p:sp>
    </p:spTree>
    <p:extLst>
      <p:ext uri="{BB962C8B-B14F-4D97-AF65-F5344CB8AC3E}">
        <p14:creationId xmlns:p14="http://schemas.microsoft.com/office/powerpoint/2010/main" val="2556773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7B1F7B8E-183E-B9FF-F5CB-8A8AD6B41EE7}"/>
              </a:ext>
            </a:extLst>
          </p:cNvPr>
          <p:cNvSpPr>
            <a:spLocks noGrp="1"/>
          </p:cNvSpPr>
          <p:nvPr>
            <p:ph type="dt" sz="half" idx="10"/>
          </p:nvPr>
        </p:nvSpPr>
        <p:spPr/>
        <p:txBody>
          <a:bodyPr/>
          <a:lstStyle/>
          <a:p>
            <a:fld id="{FAAA9CD8-D41F-4F7A-8176-8F1E2DF5F527}" type="datetimeFigureOut">
              <a:rPr lang="zh-TW" altLang="en-US" smtClean="0"/>
              <a:t>2022/7/11</a:t>
            </a:fld>
            <a:endParaRPr lang="zh-TW" altLang="en-US"/>
          </a:p>
        </p:txBody>
      </p:sp>
      <p:sp>
        <p:nvSpPr>
          <p:cNvPr id="3" name="頁尾版面配置區 2">
            <a:extLst>
              <a:ext uri="{FF2B5EF4-FFF2-40B4-BE49-F238E27FC236}">
                <a16:creationId xmlns:a16="http://schemas.microsoft.com/office/drawing/2014/main" id="{53F407E7-F52B-4F42-5261-5E872D412DD8}"/>
              </a:ext>
            </a:extLst>
          </p:cNvPr>
          <p:cNvSpPr>
            <a:spLocks noGrp="1"/>
          </p:cNvSpPr>
          <p:nvPr>
            <p:ph type="ftr" sz="quarter" idx="11"/>
          </p:nvPr>
        </p:nvSpPr>
        <p:spPr/>
        <p:txBody>
          <a:bodyPr/>
          <a:lstStyle/>
          <a:p>
            <a:endParaRPr lang="zh-TW" altLang="en-US"/>
          </a:p>
        </p:txBody>
      </p:sp>
      <p:sp>
        <p:nvSpPr>
          <p:cNvPr id="4" name="投影片編號版面配置區 3">
            <a:extLst>
              <a:ext uri="{FF2B5EF4-FFF2-40B4-BE49-F238E27FC236}">
                <a16:creationId xmlns:a16="http://schemas.microsoft.com/office/drawing/2014/main" id="{D78B51BC-D274-7EA0-888D-9DBFA8FDF6EA}"/>
              </a:ext>
            </a:extLst>
          </p:cNvPr>
          <p:cNvSpPr>
            <a:spLocks noGrp="1"/>
          </p:cNvSpPr>
          <p:nvPr>
            <p:ph type="sldNum" sz="quarter" idx="12"/>
          </p:nvPr>
        </p:nvSpPr>
        <p:spPr/>
        <p:txBody>
          <a:bodyPr/>
          <a:lstStyle/>
          <a:p>
            <a:fld id="{25C38849-E1E4-4CAE-84F5-B14E6D95C4ED}" type="slidenum">
              <a:rPr lang="zh-TW" altLang="en-US" smtClean="0"/>
              <a:t>‹#›</a:t>
            </a:fld>
            <a:endParaRPr lang="zh-TW" altLang="en-US"/>
          </a:p>
        </p:txBody>
      </p:sp>
    </p:spTree>
    <p:extLst>
      <p:ext uri="{BB962C8B-B14F-4D97-AF65-F5344CB8AC3E}">
        <p14:creationId xmlns:p14="http://schemas.microsoft.com/office/powerpoint/2010/main" val="2486669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EB42DEC-8144-0AD5-DCDB-D7C17358B94F}"/>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B1761DC4-B0F7-6B2A-D772-3F34C85B2C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1066B569-6AA0-3D03-58BE-465939D87B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02DC4C4D-0F85-8845-7719-CE828750CF03}"/>
              </a:ext>
            </a:extLst>
          </p:cNvPr>
          <p:cNvSpPr>
            <a:spLocks noGrp="1"/>
          </p:cNvSpPr>
          <p:nvPr>
            <p:ph type="dt" sz="half" idx="10"/>
          </p:nvPr>
        </p:nvSpPr>
        <p:spPr/>
        <p:txBody>
          <a:bodyPr/>
          <a:lstStyle/>
          <a:p>
            <a:fld id="{FAAA9CD8-D41F-4F7A-8176-8F1E2DF5F527}" type="datetimeFigureOut">
              <a:rPr lang="zh-TW" altLang="en-US" smtClean="0"/>
              <a:t>2022/7/11</a:t>
            </a:fld>
            <a:endParaRPr lang="zh-TW" altLang="en-US"/>
          </a:p>
        </p:txBody>
      </p:sp>
      <p:sp>
        <p:nvSpPr>
          <p:cNvPr id="6" name="頁尾版面配置區 5">
            <a:extLst>
              <a:ext uri="{FF2B5EF4-FFF2-40B4-BE49-F238E27FC236}">
                <a16:creationId xmlns:a16="http://schemas.microsoft.com/office/drawing/2014/main" id="{3793CB5B-69AD-A055-95BF-C015B3D9B417}"/>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7DAD0724-6C48-ABDC-51B0-1A697FE4DE89}"/>
              </a:ext>
            </a:extLst>
          </p:cNvPr>
          <p:cNvSpPr>
            <a:spLocks noGrp="1"/>
          </p:cNvSpPr>
          <p:nvPr>
            <p:ph type="sldNum" sz="quarter" idx="12"/>
          </p:nvPr>
        </p:nvSpPr>
        <p:spPr/>
        <p:txBody>
          <a:bodyPr/>
          <a:lstStyle/>
          <a:p>
            <a:fld id="{25C38849-E1E4-4CAE-84F5-B14E6D95C4ED}" type="slidenum">
              <a:rPr lang="zh-TW" altLang="en-US" smtClean="0"/>
              <a:t>‹#›</a:t>
            </a:fld>
            <a:endParaRPr lang="zh-TW" altLang="en-US"/>
          </a:p>
        </p:txBody>
      </p:sp>
    </p:spTree>
    <p:extLst>
      <p:ext uri="{BB962C8B-B14F-4D97-AF65-F5344CB8AC3E}">
        <p14:creationId xmlns:p14="http://schemas.microsoft.com/office/powerpoint/2010/main" val="3566355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757885A-70C2-F88A-8D9E-BECB2818E111}"/>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24C2E485-DFFB-A38E-74C8-BF9CB40BFD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949C2EC9-7872-02AA-03E0-38BEE5A990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241DA9D4-A13D-F8AF-8FA4-89EBE0FDDFF2}"/>
              </a:ext>
            </a:extLst>
          </p:cNvPr>
          <p:cNvSpPr>
            <a:spLocks noGrp="1"/>
          </p:cNvSpPr>
          <p:nvPr>
            <p:ph type="dt" sz="half" idx="10"/>
          </p:nvPr>
        </p:nvSpPr>
        <p:spPr/>
        <p:txBody>
          <a:bodyPr/>
          <a:lstStyle/>
          <a:p>
            <a:fld id="{FAAA9CD8-D41F-4F7A-8176-8F1E2DF5F527}" type="datetimeFigureOut">
              <a:rPr lang="zh-TW" altLang="en-US" smtClean="0"/>
              <a:t>2022/7/11</a:t>
            </a:fld>
            <a:endParaRPr lang="zh-TW" altLang="en-US"/>
          </a:p>
        </p:txBody>
      </p:sp>
      <p:sp>
        <p:nvSpPr>
          <p:cNvPr id="6" name="頁尾版面配置區 5">
            <a:extLst>
              <a:ext uri="{FF2B5EF4-FFF2-40B4-BE49-F238E27FC236}">
                <a16:creationId xmlns:a16="http://schemas.microsoft.com/office/drawing/2014/main" id="{7FD1367E-8183-568F-72CF-DE7252407EBC}"/>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AD57594C-DD66-4529-33CB-36A82746DB20}"/>
              </a:ext>
            </a:extLst>
          </p:cNvPr>
          <p:cNvSpPr>
            <a:spLocks noGrp="1"/>
          </p:cNvSpPr>
          <p:nvPr>
            <p:ph type="sldNum" sz="quarter" idx="12"/>
          </p:nvPr>
        </p:nvSpPr>
        <p:spPr/>
        <p:txBody>
          <a:bodyPr/>
          <a:lstStyle/>
          <a:p>
            <a:fld id="{25C38849-E1E4-4CAE-84F5-B14E6D95C4ED}" type="slidenum">
              <a:rPr lang="zh-TW" altLang="en-US" smtClean="0"/>
              <a:t>‹#›</a:t>
            </a:fld>
            <a:endParaRPr lang="zh-TW" altLang="en-US"/>
          </a:p>
        </p:txBody>
      </p:sp>
    </p:spTree>
    <p:extLst>
      <p:ext uri="{BB962C8B-B14F-4D97-AF65-F5344CB8AC3E}">
        <p14:creationId xmlns:p14="http://schemas.microsoft.com/office/powerpoint/2010/main" val="3288876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C6994B98-A16B-E1D5-4592-B34A3AA07D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B0F2BEDF-5ACC-CE15-5516-B3223170DC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3359A1C7-6D2D-BB60-A23F-94AAC9D047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AA9CD8-D41F-4F7A-8176-8F1E2DF5F527}" type="datetimeFigureOut">
              <a:rPr lang="zh-TW" altLang="en-US" smtClean="0"/>
              <a:t>2022/7/11</a:t>
            </a:fld>
            <a:endParaRPr lang="zh-TW" altLang="en-US"/>
          </a:p>
        </p:txBody>
      </p:sp>
      <p:sp>
        <p:nvSpPr>
          <p:cNvPr id="5" name="頁尾版面配置區 4">
            <a:extLst>
              <a:ext uri="{FF2B5EF4-FFF2-40B4-BE49-F238E27FC236}">
                <a16:creationId xmlns:a16="http://schemas.microsoft.com/office/drawing/2014/main" id="{FF9AAF1A-59FE-79F4-0C14-6399C717EE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36771AA7-2539-C59D-984B-ED995442DB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C38849-E1E4-4CAE-84F5-B14E6D95C4ED}" type="slidenum">
              <a:rPr lang="zh-TW" altLang="en-US" smtClean="0"/>
              <a:t>‹#›</a:t>
            </a:fld>
            <a:endParaRPr lang="zh-TW" altLang="en-US"/>
          </a:p>
        </p:txBody>
      </p:sp>
    </p:spTree>
    <p:extLst>
      <p:ext uri="{BB962C8B-B14F-4D97-AF65-F5344CB8AC3E}">
        <p14:creationId xmlns:p14="http://schemas.microsoft.com/office/powerpoint/2010/main" val="3000288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5.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1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6B210C4-35CF-7E17-601D-E2FE0E3B8887}"/>
              </a:ext>
            </a:extLst>
          </p:cNvPr>
          <p:cNvSpPr>
            <a:spLocks noGrp="1"/>
          </p:cNvSpPr>
          <p:nvPr>
            <p:ph type="ctrTitle"/>
          </p:nvPr>
        </p:nvSpPr>
        <p:spPr/>
        <p:txBody>
          <a:bodyPr>
            <a:normAutofit fontScale="90000"/>
          </a:bodyPr>
          <a:lstStyle/>
          <a:p>
            <a:r>
              <a:rPr lang="en-US" altLang="zh-TW" dirty="0"/>
              <a:t>Pricing Default-Risky Bonds With Moral Hazard and Basis Risk</a:t>
            </a:r>
            <a:endParaRPr lang="zh-TW" altLang="en-US" dirty="0"/>
          </a:p>
        </p:txBody>
      </p:sp>
      <p:sp>
        <p:nvSpPr>
          <p:cNvPr id="3" name="副標題 2">
            <a:extLst>
              <a:ext uri="{FF2B5EF4-FFF2-40B4-BE49-F238E27FC236}">
                <a16:creationId xmlns:a16="http://schemas.microsoft.com/office/drawing/2014/main" id="{E116CE04-D803-56D5-D0A3-89E3DE92DDD7}"/>
              </a:ext>
            </a:extLst>
          </p:cNvPr>
          <p:cNvSpPr>
            <a:spLocks noGrp="1"/>
          </p:cNvSpPr>
          <p:nvPr>
            <p:ph type="subTitle" idx="1"/>
          </p:nvPr>
        </p:nvSpPr>
        <p:spPr/>
        <p:txBody>
          <a:bodyPr/>
          <a:lstStyle/>
          <a:p>
            <a:endParaRPr lang="zh-TW" altLang="en-US" dirty="0"/>
          </a:p>
        </p:txBody>
      </p:sp>
    </p:spTree>
    <p:extLst>
      <p:ext uri="{BB962C8B-B14F-4D97-AF65-F5344CB8AC3E}">
        <p14:creationId xmlns:p14="http://schemas.microsoft.com/office/powerpoint/2010/main" val="3107105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1634652-440F-3BF2-D5CE-165403B5D744}"/>
              </a:ext>
            </a:extLst>
          </p:cNvPr>
          <p:cNvSpPr>
            <a:spLocks noGrp="1"/>
          </p:cNvSpPr>
          <p:nvPr>
            <p:ph type="title"/>
          </p:nvPr>
        </p:nvSpPr>
        <p:spPr>
          <a:xfrm>
            <a:off x="838200" y="365126"/>
            <a:ext cx="10515600" cy="677612"/>
          </a:xfrm>
        </p:spPr>
        <p:txBody>
          <a:bodyPr>
            <a:normAutofit fontScale="90000"/>
          </a:bodyPr>
          <a:lstStyle/>
          <a:p>
            <a:r>
              <a:rPr lang="en-US" altLang="zh-TW" dirty="0"/>
              <a:t>Aggregate Loss Dynamics</a:t>
            </a:r>
            <a:endParaRPr lang="zh-TW" altLang="en-US" dirty="0"/>
          </a:p>
        </p:txBody>
      </p:sp>
      <mc:AlternateContent xmlns:mc="http://schemas.openxmlformats.org/markup-compatibility/2006">
        <mc:Choice xmlns:a14="http://schemas.microsoft.com/office/drawing/2010/main" Requires="a14">
          <p:sp>
            <p:nvSpPr>
              <p:cNvPr id="3" name="內容版面配置區 2">
                <a:extLst>
                  <a:ext uri="{FF2B5EF4-FFF2-40B4-BE49-F238E27FC236}">
                    <a16:creationId xmlns:a16="http://schemas.microsoft.com/office/drawing/2014/main" id="{F85C809F-4BD6-7076-A395-B21AB65139B1}"/>
                  </a:ext>
                </a:extLst>
              </p:cNvPr>
              <p:cNvSpPr>
                <a:spLocks noGrp="1"/>
              </p:cNvSpPr>
              <p:nvPr>
                <p:ph idx="1"/>
              </p:nvPr>
            </p:nvSpPr>
            <p:spPr>
              <a:xfrm>
                <a:off x="419100" y="1042738"/>
                <a:ext cx="11353800" cy="5134225"/>
              </a:xfrm>
            </p:spPr>
            <p:txBody>
              <a:bodyPr/>
              <a:lstStyle/>
              <a:p>
                <a:r>
                  <a:rPr lang="zh-TW" altLang="en-US" dirty="0"/>
                  <a:t>令</a:t>
                </a:r>
                <a14:m>
                  <m:oMath xmlns:m="http://schemas.openxmlformats.org/officeDocument/2006/math">
                    <m:sSub>
                      <m:sSubPr>
                        <m:ctrlPr>
                          <a:rPr lang="en-US" altLang="zh-TW" i="1" smtClean="0">
                            <a:latin typeface="Cambria Math" panose="02040503050406030204" pitchFamily="18" charset="0"/>
                          </a:rPr>
                        </m:ctrlPr>
                      </m:sSubPr>
                      <m:e>
                        <m:r>
                          <a:rPr lang="en-US" altLang="zh-TW" b="0" i="1" smtClean="0">
                            <a:latin typeface="Cambria Math" panose="02040503050406030204" pitchFamily="18" charset="0"/>
                          </a:rPr>
                          <m:t>𝐶</m:t>
                        </m:r>
                      </m:e>
                      <m:sub>
                        <m:r>
                          <a:rPr lang="en-US" altLang="zh-TW" b="0" i="1" smtClean="0">
                            <a:latin typeface="Cambria Math" panose="02040503050406030204" pitchFamily="18" charset="0"/>
                          </a:rPr>
                          <m:t>𝑖</m:t>
                        </m:r>
                        <m:r>
                          <a:rPr lang="en-US" altLang="zh-TW" b="0" i="1" smtClean="0">
                            <a:latin typeface="Cambria Math" panose="02040503050406030204" pitchFamily="18" charset="0"/>
                          </a:rPr>
                          <m:t>,</m:t>
                        </m:r>
                        <m:r>
                          <a:rPr lang="en-US" altLang="zh-TW" b="0" i="1" smtClean="0">
                            <a:latin typeface="Cambria Math" panose="02040503050406030204" pitchFamily="18" charset="0"/>
                          </a:rPr>
                          <m:t>𝑡</m:t>
                        </m:r>
                      </m:sub>
                    </m:sSub>
                    <m:r>
                      <a:rPr lang="zh-TW" altLang="en-US" i="1">
                        <a:latin typeface="Cambria Math" panose="02040503050406030204" pitchFamily="18" charset="0"/>
                      </a:rPr>
                      <m:t>為</m:t>
                    </m:r>
                  </m:oMath>
                </a14:m>
                <a:r>
                  <a:rPr lang="zh-TW" altLang="en-US" dirty="0"/>
                  <a:t>發行廠商</a:t>
                </a:r>
                <a:r>
                  <a:rPr lang="en-US" altLang="zh-TW" dirty="0" err="1"/>
                  <a:t>i</a:t>
                </a:r>
                <a:r>
                  <a:rPr lang="zh-TW" altLang="en-US" dirty="0"/>
                  <a:t>的總損失</a:t>
                </a:r>
                <a:r>
                  <a:rPr lang="en-US" altLang="zh-TW" dirty="0"/>
                  <a:t>,</a:t>
                </a:r>
                <a14:m>
                  <m:oMath xmlns:m="http://schemas.openxmlformats.org/officeDocument/2006/math">
                    <m:sSub>
                      <m:sSubPr>
                        <m:ctrlPr>
                          <a:rPr lang="en-US" altLang="zh-TW" i="1" smtClean="0">
                            <a:latin typeface="Cambria Math" panose="02040503050406030204" pitchFamily="18" charset="0"/>
                          </a:rPr>
                        </m:ctrlPr>
                      </m:sSubPr>
                      <m:e>
                        <m:r>
                          <a:rPr lang="en-US" altLang="zh-TW" b="0" i="1" smtClean="0">
                            <a:latin typeface="Cambria Math" panose="02040503050406030204" pitchFamily="18" charset="0"/>
                          </a:rPr>
                          <m:t>𝐶</m:t>
                        </m:r>
                      </m:e>
                      <m:sub>
                        <m:r>
                          <a:rPr lang="en-US" altLang="zh-TW" b="0" i="1" smtClean="0">
                            <a:latin typeface="Cambria Math" panose="02040503050406030204" pitchFamily="18" charset="0"/>
                          </a:rPr>
                          <m:t>𝑖𝑛𝑑𝑒𝑥</m:t>
                        </m:r>
                      </m:sub>
                    </m:sSub>
                  </m:oMath>
                </a14:m>
                <a:r>
                  <a:rPr lang="zh-TW" altLang="en-US" dirty="0"/>
                  <a:t>代表損失的綜合指數</a:t>
                </a:r>
                <a:r>
                  <a:rPr lang="en-US" altLang="zh-TW" dirty="0"/>
                  <a:t>(</a:t>
                </a:r>
                <a:r>
                  <a:rPr lang="en-US" altLang="zh-TW" dirty="0" err="1"/>
                  <a:t>ex:PCS</a:t>
                </a:r>
                <a:r>
                  <a:rPr lang="en-US" altLang="zh-TW" dirty="0"/>
                  <a:t> </a:t>
                </a:r>
                <a:r>
                  <a:rPr lang="zh-TW" altLang="en-US" dirty="0"/>
                  <a:t>指數</a:t>
                </a:r>
                <a:r>
                  <a:rPr lang="en-US" altLang="zh-TW" dirty="0"/>
                  <a:t>)</a:t>
                </a:r>
              </a:p>
              <a:p>
                <a:endParaRPr lang="en-US" altLang="zh-TW" dirty="0"/>
              </a:p>
              <a:p>
                <a:endParaRPr lang="en-US" altLang="zh-TW" dirty="0"/>
              </a:p>
              <a:p>
                <a:endParaRPr lang="en-US" altLang="zh-TW" dirty="0"/>
              </a:p>
              <a:p>
                <a:endParaRPr lang="en-US" altLang="zh-TW" dirty="0"/>
              </a:p>
              <a:p>
                <a:endParaRPr lang="en-US" altLang="zh-TW" dirty="0"/>
              </a:p>
              <a:p>
                <a:endParaRPr lang="en-US" altLang="zh-TW" dirty="0"/>
              </a:p>
              <a:p>
                <a:r>
                  <a:rPr lang="zh-TW" altLang="en-US" dirty="0"/>
                  <a:t>其中</a:t>
                </a:r>
                <a:r>
                  <a:rPr lang="en-US" altLang="zh-TW" dirty="0"/>
                  <a:t>{N(t)} </a:t>
                </a:r>
                <a:r>
                  <a:rPr lang="zh-TW" altLang="en-US" dirty="0"/>
                  <a:t>為損失次數的過程</a:t>
                </a:r>
                <a:r>
                  <a:rPr lang="en-US" altLang="zh-TW" dirty="0"/>
                  <a:t>,</a:t>
                </a:r>
                <a:r>
                  <a:rPr lang="zh-TW" altLang="en-US" dirty="0"/>
                  <a:t>假設是由強度為</a:t>
                </a:r>
                <a14:m>
                  <m:oMath xmlns:m="http://schemas.openxmlformats.org/officeDocument/2006/math">
                    <m:r>
                      <a:rPr lang="zh-TW" altLang="en-US" i="1" smtClean="0">
                        <a:latin typeface="Cambria Math" panose="02040503050406030204" pitchFamily="18" charset="0"/>
                      </a:rPr>
                      <m:t>𝜆</m:t>
                    </m:r>
                  </m:oMath>
                </a14:m>
                <a:r>
                  <a:rPr lang="zh-TW" altLang="en-US" dirty="0"/>
                  <a:t>的</a:t>
                </a:r>
                <a:r>
                  <a:rPr lang="en-US" altLang="zh-TW" dirty="0"/>
                  <a:t>Poisson process</a:t>
                </a:r>
                <a:r>
                  <a:rPr lang="zh-TW" altLang="en-US" dirty="0"/>
                  <a:t>驅動</a:t>
                </a:r>
                <a:r>
                  <a:rPr lang="en-US" altLang="zh-TW" dirty="0"/>
                  <a:t>.</a:t>
                </a:r>
              </a:p>
              <a:p>
                <a14:m>
                  <m:oMath xmlns:m="http://schemas.openxmlformats.org/officeDocument/2006/math">
                    <m:sSub>
                      <m:sSubPr>
                        <m:ctrlPr>
                          <a:rPr lang="en-US" altLang="zh-TW" i="1" smtClean="0">
                            <a:latin typeface="Cambria Math" panose="02040503050406030204" pitchFamily="18" charset="0"/>
                          </a:rPr>
                        </m:ctrlPr>
                      </m:sSubPr>
                      <m:e>
                        <m:r>
                          <a:rPr lang="en-US" altLang="zh-TW" b="0" i="1" smtClean="0">
                            <a:latin typeface="Cambria Math" panose="02040503050406030204" pitchFamily="18" charset="0"/>
                          </a:rPr>
                          <m:t>𝑋</m:t>
                        </m:r>
                      </m:e>
                      <m:sub>
                        <m:r>
                          <a:rPr lang="en-US" altLang="zh-TW" b="0" i="1" smtClean="0">
                            <a:latin typeface="Cambria Math" panose="02040503050406030204" pitchFamily="18" charset="0"/>
                          </a:rPr>
                          <m:t>𝑖</m:t>
                        </m:r>
                        <m:r>
                          <a:rPr lang="en-US" altLang="zh-TW" b="0" i="1" smtClean="0">
                            <a:latin typeface="Cambria Math" panose="02040503050406030204" pitchFamily="18" charset="0"/>
                          </a:rPr>
                          <m:t>,</m:t>
                        </m:r>
                        <m:r>
                          <a:rPr lang="en-US" altLang="zh-TW" b="0" i="1" smtClean="0">
                            <a:latin typeface="Cambria Math" panose="02040503050406030204" pitchFamily="18" charset="0"/>
                          </a:rPr>
                          <m:t>𝑗</m:t>
                        </m:r>
                      </m:sub>
                    </m:sSub>
                    <m:d>
                      <m:dPr>
                        <m:ctrlPr>
                          <a:rPr lang="en-US" altLang="zh-TW" b="0" i="1" smtClean="0">
                            <a:latin typeface="Cambria Math" panose="02040503050406030204" pitchFamily="18" charset="0"/>
                          </a:rPr>
                        </m:ctrlPr>
                      </m:dPr>
                      <m:e>
                        <m:sSub>
                          <m:sSubPr>
                            <m:ctrlPr>
                              <a:rPr lang="en-US" altLang="zh-TW" b="0" i="1" smtClean="0">
                                <a:latin typeface="Cambria Math" panose="02040503050406030204" pitchFamily="18" charset="0"/>
                              </a:rPr>
                            </m:ctrlPr>
                          </m:sSubPr>
                          <m:e>
                            <m:r>
                              <a:rPr lang="en-US" altLang="zh-TW" b="0" i="1" smtClean="0">
                                <a:latin typeface="Cambria Math" panose="02040503050406030204" pitchFamily="18" charset="0"/>
                              </a:rPr>
                              <m:t>𝑋</m:t>
                            </m:r>
                          </m:e>
                          <m:sub>
                            <m:r>
                              <a:rPr lang="en-US" altLang="zh-TW" b="0" i="1" smtClean="0">
                                <a:latin typeface="Cambria Math" panose="02040503050406030204" pitchFamily="18" charset="0"/>
                              </a:rPr>
                              <m:t>𝑖𝑛𝑑𝑒𝑥</m:t>
                            </m:r>
                            <m:r>
                              <a:rPr lang="en-US" altLang="zh-TW" b="0" i="1" smtClean="0">
                                <a:latin typeface="Cambria Math" panose="02040503050406030204" pitchFamily="18" charset="0"/>
                              </a:rPr>
                              <m:t>,</m:t>
                            </m:r>
                            <m:r>
                              <a:rPr lang="en-US" altLang="zh-TW" b="0" i="1" smtClean="0">
                                <a:latin typeface="Cambria Math" panose="02040503050406030204" pitchFamily="18" charset="0"/>
                              </a:rPr>
                              <m:t>𝑗</m:t>
                            </m:r>
                          </m:sub>
                        </m:sSub>
                      </m:e>
                    </m:d>
                  </m:oMath>
                </a14:m>
                <a:r>
                  <a:rPr lang="en-US" altLang="zh-TW" b="0" dirty="0"/>
                  <a:t> for j=1,2,….N(T) </a:t>
                </a:r>
                <a:r>
                  <a:rPr lang="zh-TW" altLang="en-US" b="0" dirty="0"/>
                  <a:t>被假設為彼此</a:t>
                </a:r>
                <a:r>
                  <a:rPr lang="en-US" altLang="zh-TW" b="0" dirty="0" err="1"/>
                  <a:t>iid</a:t>
                </a:r>
                <a:r>
                  <a:rPr lang="zh-TW" altLang="en-US" b="0" dirty="0"/>
                  <a:t>並服從</a:t>
                </a:r>
                <a:r>
                  <a:rPr lang="en-US" altLang="zh-TW" b="0" dirty="0"/>
                  <a:t>lognormal distribution,</a:t>
                </a:r>
                <a:r>
                  <a:rPr lang="zh-TW" altLang="en-US" b="0" dirty="0"/>
                  <a:t>並與損失的次數獨立的變數</a:t>
                </a:r>
                <a:endParaRPr lang="en-US" altLang="zh-TW" b="0" dirty="0"/>
              </a:p>
              <a:p>
                <a:endParaRPr lang="en-US" altLang="zh-TW" dirty="0"/>
              </a:p>
            </p:txBody>
          </p:sp>
        </mc:Choice>
        <mc:Fallback>
          <p:sp>
            <p:nvSpPr>
              <p:cNvPr id="3" name="內容版面配置區 2">
                <a:extLst>
                  <a:ext uri="{FF2B5EF4-FFF2-40B4-BE49-F238E27FC236}">
                    <a16:creationId xmlns:a16="http://schemas.microsoft.com/office/drawing/2014/main" id="{F85C809F-4BD6-7076-A395-B21AB65139B1}"/>
                  </a:ext>
                </a:extLst>
              </p:cNvPr>
              <p:cNvSpPr>
                <a:spLocks noGrp="1" noRot="1" noChangeAspect="1" noMove="1" noResize="1" noEditPoints="1" noAdjustHandles="1" noChangeArrowheads="1" noChangeShapeType="1" noTextEdit="1"/>
              </p:cNvSpPr>
              <p:nvPr>
                <p:ph idx="1"/>
              </p:nvPr>
            </p:nvSpPr>
            <p:spPr>
              <a:xfrm>
                <a:off x="419100" y="1042738"/>
                <a:ext cx="11353800" cy="5134225"/>
              </a:xfrm>
              <a:blipFill>
                <a:blip r:embed="rId2"/>
                <a:stretch>
                  <a:fillRect l="-967" t="-2019" b="-1306"/>
                </a:stretch>
              </a:blipFill>
            </p:spPr>
            <p:txBody>
              <a:bodyPr/>
              <a:lstStyle/>
              <a:p>
                <a:r>
                  <a:rPr lang="zh-TW" altLang="en-US">
                    <a:noFill/>
                  </a:rPr>
                  <a:t> </a:t>
                </a:r>
              </a:p>
            </p:txBody>
          </p:sp>
        </mc:Fallback>
      </mc:AlternateContent>
      <p:pic>
        <p:nvPicPr>
          <p:cNvPr id="5" name="圖片 4">
            <a:extLst>
              <a:ext uri="{FF2B5EF4-FFF2-40B4-BE49-F238E27FC236}">
                <a16:creationId xmlns:a16="http://schemas.microsoft.com/office/drawing/2014/main" id="{8D2818B7-FEEA-665E-0877-F03B9F41997D}"/>
              </a:ext>
            </a:extLst>
          </p:cNvPr>
          <p:cNvPicPr>
            <a:picLocks noChangeAspect="1"/>
          </p:cNvPicPr>
          <p:nvPr/>
        </p:nvPicPr>
        <p:blipFill>
          <a:blip r:embed="rId3"/>
          <a:stretch>
            <a:fillRect/>
          </a:stretch>
        </p:blipFill>
        <p:spPr>
          <a:xfrm>
            <a:off x="4285497" y="1913772"/>
            <a:ext cx="3671387" cy="2561016"/>
          </a:xfrm>
          <a:prstGeom prst="rect">
            <a:avLst/>
          </a:prstGeom>
        </p:spPr>
      </p:pic>
    </p:spTree>
    <p:extLst>
      <p:ext uri="{BB962C8B-B14F-4D97-AF65-F5344CB8AC3E}">
        <p14:creationId xmlns:p14="http://schemas.microsoft.com/office/powerpoint/2010/main" val="478077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內容版面配置區 2">
                <a:extLst>
                  <a:ext uri="{FF2B5EF4-FFF2-40B4-BE49-F238E27FC236}">
                    <a16:creationId xmlns:a16="http://schemas.microsoft.com/office/drawing/2014/main" id="{04768DD9-F63F-0026-D481-000482E26C99}"/>
                  </a:ext>
                </a:extLst>
              </p:cNvPr>
              <p:cNvSpPr>
                <a:spLocks noGrp="1"/>
              </p:cNvSpPr>
              <p:nvPr>
                <p:ph idx="1"/>
              </p:nvPr>
            </p:nvSpPr>
            <p:spPr>
              <a:xfrm>
                <a:off x="208547" y="176464"/>
                <a:ext cx="11983453" cy="6481010"/>
              </a:xfrm>
            </p:spPr>
            <p:txBody>
              <a:bodyPr>
                <a:normAutofit lnSpcReduction="10000"/>
              </a:bodyPr>
              <a:lstStyle/>
              <a:p>
                <a:r>
                  <a:rPr lang="zh-TW" altLang="en-US" dirty="0"/>
                  <a:t>此外本篇假設對於所有</a:t>
                </a:r>
                <a:r>
                  <a:rPr lang="en-US" altLang="zh-TW" dirty="0"/>
                  <a:t>j=1,2,...,N(T) ,</a:t>
                </a:r>
                <a:r>
                  <a:rPr lang="zh-TW" altLang="en-US" dirty="0"/>
                  <a:t> </a:t>
                </a:r>
                <a14:m>
                  <m:oMath xmlns:m="http://schemas.openxmlformats.org/officeDocument/2006/math">
                    <m:sSub>
                      <m:sSubPr>
                        <m:ctrlPr>
                          <a:rPr lang="en-US" altLang="zh-TW" i="1" smtClean="0">
                            <a:latin typeface="Cambria Math" panose="02040503050406030204" pitchFamily="18" charset="0"/>
                          </a:rPr>
                        </m:ctrlPr>
                      </m:sSubPr>
                      <m:e>
                        <m:r>
                          <a:rPr lang="en-US" altLang="zh-TW" b="0" i="1" smtClean="0">
                            <a:latin typeface="Cambria Math" panose="02040503050406030204" pitchFamily="18" charset="0"/>
                          </a:rPr>
                          <m:t>𝑋</m:t>
                        </m:r>
                      </m:e>
                      <m:sub>
                        <m:r>
                          <a:rPr lang="en-US" altLang="zh-TW" b="0" i="1" smtClean="0">
                            <a:latin typeface="Cambria Math" panose="02040503050406030204" pitchFamily="18" charset="0"/>
                          </a:rPr>
                          <m:t>𝑖</m:t>
                        </m:r>
                        <m:r>
                          <a:rPr lang="en-US" altLang="zh-TW" b="0" i="1" smtClean="0">
                            <a:latin typeface="Cambria Math" panose="02040503050406030204" pitchFamily="18" charset="0"/>
                          </a:rPr>
                          <m:t>,</m:t>
                        </m:r>
                        <m:r>
                          <a:rPr lang="en-US" altLang="zh-TW" b="0" i="1" smtClean="0">
                            <a:latin typeface="Cambria Math" panose="02040503050406030204" pitchFamily="18" charset="0"/>
                          </a:rPr>
                          <m:t>𝑗</m:t>
                        </m:r>
                      </m:sub>
                    </m:sSub>
                  </m:oMath>
                </a14:m>
                <a:r>
                  <a:rPr lang="zh-TW" altLang="en-US" dirty="0"/>
                  <a:t>和</a:t>
                </a:r>
                <a14:m>
                  <m:oMath xmlns:m="http://schemas.openxmlformats.org/officeDocument/2006/math">
                    <m:sSub>
                      <m:sSubPr>
                        <m:ctrlPr>
                          <a:rPr lang="en-US" altLang="zh-TW" i="1" dirty="0" smtClean="0">
                            <a:latin typeface="Cambria Math" panose="02040503050406030204" pitchFamily="18" charset="0"/>
                          </a:rPr>
                        </m:ctrlPr>
                      </m:sSubPr>
                      <m:e>
                        <m:r>
                          <a:rPr lang="en-US" altLang="zh-TW" b="0" i="1" dirty="0" smtClean="0">
                            <a:latin typeface="Cambria Math" panose="02040503050406030204" pitchFamily="18" charset="0"/>
                          </a:rPr>
                          <m:t>𝑋</m:t>
                        </m:r>
                      </m:e>
                      <m:sub>
                        <m:r>
                          <a:rPr lang="en-US" altLang="zh-TW" b="0" i="1" dirty="0" smtClean="0">
                            <a:latin typeface="Cambria Math" panose="02040503050406030204" pitchFamily="18" charset="0"/>
                          </a:rPr>
                          <m:t>𝑖𝑛𝑑𝑒𝑥</m:t>
                        </m:r>
                        <m:r>
                          <a:rPr lang="en-US" altLang="zh-TW" b="0" i="1" dirty="0" smtClean="0">
                            <a:latin typeface="Cambria Math" panose="02040503050406030204" pitchFamily="18" charset="0"/>
                          </a:rPr>
                          <m:t>,</m:t>
                        </m:r>
                        <m:r>
                          <a:rPr lang="en-US" altLang="zh-TW" b="0" i="1" dirty="0" smtClean="0">
                            <a:latin typeface="Cambria Math" panose="02040503050406030204" pitchFamily="18" charset="0"/>
                          </a:rPr>
                          <m:t>𝑗</m:t>
                        </m:r>
                      </m:sub>
                    </m:sSub>
                    <m:r>
                      <a:rPr lang="zh-TW" altLang="en-US" i="1" dirty="0">
                        <a:latin typeface="Cambria Math" panose="02040503050406030204" pitchFamily="18" charset="0"/>
                      </a:rPr>
                      <m:t>的對數的相關係數皆等於</m:t>
                    </m:r>
                    <m:sSub>
                      <m:sSubPr>
                        <m:ctrlPr>
                          <a:rPr lang="en-US" altLang="zh-TW" i="1" dirty="0" smtClean="0">
                            <a:latin typeface="Cambria Math" panose="02040503050406030204" pitchFamily="18" charset="0"/>
                          </a:rPr>
                        </m:ctrlPr>
                      </m:sSubPr>
                      <m:e>
                        <m:r>
                          <a:rPr lang="zh-TW" altLang="en-US" i="1" dirty="0" smtClean="0">
                            <a:latin typeface="Cambria Math" panose="02040503050406030204" pitchFamily="18" charset="0"/>
                          </a:rPr>
                          <m:t>𝜌</m:t>
                        </m:r>
                      </m:e>
                      <m:sub>
                        <m:r>
                          <a:rPr lang="en-US" altLang="zh-TW" b="0" i="1" dirty="0" smtClean="0">
                            <a:latin typeface="Cambria Math" panose="02040503050406030204" pitchFamily="18" charset="0"/>
                          </a:rPr>
                          <m:t>𝑥</m:t>
                        </m:r>
                      </m:sub>
                    </m:sSub>
                  </m:oMath>
                </a14:m>
                <a:endParaRPr lang="en-US" altLang="zh-TW" dirty="0"/>
              </a:p>
              <a:p>
                <a:endParaRPr lang="en-US" altLang="zh-TW" dirty="0"/>
              </a:p>
              <a:p>
                <a:r>
                  <a:rPr lang="zh-TW" altLang="en-US" dirty="0"/>
                  <a:t>出於估值的目的</a:t>
                </a:r>
                <a:r>
                  <a:rPr lang="en-US" altLang="zh-TW" dirty="0"/>
                  <a:t>,</a:t>
                </a:r>
                <a:r>
                  <a:rPr lang="zh-TW" altLang="en-US" dirty="0"/>
                  <a:t>我們需要知道的是在風險中立測度</a:t>
                </a:r>
                <a:r>
                  <a:rPr lang="en-US" altLang="zh-TW" dirty="0"/>
                  <a:t>Q</a:t>
                </a:r>
                <a:r>
                  <a:rPr lang="zh-TW" altLang="en-US" dirty="0"/>
                  <a:t>下損失的動態過程</a:t>
                </a:r>
                <a:r>
                  <a:rPr lang="en-US" altLang="zh-TW" dirty="0"/>
                  <a:t>;</a:t>
                </a:r>
                <a:r>
                  <a:rPr lang="zh-TW" altLang="en-US" dirty="0"/>
                  <a:t>然而當損失過程有跳躍時</a:t>
                </a:r>
                <a:r>
                  <a:rPr lang="en-US" altLang="zh-TW" dirty="0"/>
                  <a:t>,</a:t>
                </a:r>
                <a:r>
                  <a:rPr lang="zh-TW" altLang="en-US" dirty="0"/>
                  <a:t>市場是不完備的</a:t>
                </a:r>
                <a:r>
                  <a:rPr lang="en-US" altLang="zh-TW" dirty="0"/>
                  <a:t>,</a:t>
                </a:r>
                <a:r>
                  <a:rPr lang="zh-TW" altLang="en-US" dirty="0"/>
                  <a:t>且不存在唯一的定價措施</a:t>
                </a:r>
                <a:endParaRPr lang="en-US" altLang="zh-TW" dirty="0"/>
              </a:p>
              <a:p>
                <a:endParaRPr lang="en-US" altLang="zh-TW" dirty="0"/>
              </a:p>
              <a:p>
                <a:r>
                  <a:rPr lang="zh-TW" altLang="en-US" dirty="0"/>
                  <a:t>因此遵循</a:t>
                </a:r>
                <a:r>
                  <a:rPr lang="en-US" altLang="zh-TW" dirty="0"/>
                  <a:t>Merton(1976)</a:t>
                </a:r>
                <a:r>
                  <a:rPr lang="zh-TW" altLang="en-US" dirty="0"/>
                  <a:t>的觀點</a:t>
                </a:r>
                <a:r>
                  <a:rPr lang="en-US" altLang="zh-TW" dirty="0"/>
                  <a:t>,</a:t>
                </a:r>
                <a:r>
                  <a:rPr lang="zh-TW" altLang="en-US" dirty="0"/>
                  <a:t>假設整體經濟只受到局部災害的輕微影響</a:t>
                </a:r>
                <a:r>
                  <a:rPr lang="en-US" altLang="zh-TW" dirty="0"/>
                  <a:t>,</a:t>
                </a:r>
                <a:r>
                  <a:rPr lang="zh-TW" altLang="en-US" dirty="0"/>
                  <a:t>而損失次數的過程</a:t>
                </a:r>
                <a:r>
                  <a:rPr lang="en-US" altLang="zh-TW" dirty="0"/>
                  <a:t>{N(t)} </a:t>
                </a:r>
                <a:r>
                  <a:rPr lang="zh-TW" altLang="en-US" dirty="0"/>
                  <a:t>和損失金額</a:t>
                </a:r>
                <a14:m>
                  <m:oMath xmlns:m="http://schemas.openxmlformats.org/officeDocument/2006/math">
                    <m:sSub>
                      <m:sSubPr>
                        <m:ctrlPr>
                          <a:rPr lang="en-US" altLang="zh-TW" i="1" smtClean="0">
                            <a:latin typeface="Cambria Math" panose="02040503050406030204" pitchFamily="18" charset="0"/>
                          </a:rPr>
                        </m:ctrlPr>
                      </m:sSubPr>
                      <m:e>
                        <m:r>
                          <a:rPr lang="en-US" altLang="zh-TW" b="0" i="1" smtClean="0">
                            <a:latin typeface="Cambria Math" panose="02040503050406030204" pitchFamily="18" charset="0"/>
                          </a:rPr>
                          <m:t>𝑋</m:t>
                        </m:r>
                      </m:e>
                      <m:sub>
                        <m:r>
                          <a:rPr lang="en-US" altLang="zh-TW" b="0" i="1" smtClean="0">
                            <a:latin typeface="Cambria Math" panose="02040503050406030204" pitchFamily="18" charset="0"/>
                          </a:rPr>
                          <m:t>𝑖</m:t>
                        </m:r>
                        <m:r>
                          <a:rPr lang="en-US" altLang="zh-TW" b="0" i="1" smtClean="0">
                            <a:latin typeface="Cambria Math" panose="02040503050406030204" pitchFamily="18" charset="0"/>
                          </a:rPr>
                          <m:t>,</m:t>
                        </m:r>
                        <m:r>
                          <a:rPr lang="en-US" altLang="zh-TW" b="0" i="1" smtClean="0">
                            <a:latin typeface="Cambria Math" panose="02040503050406030204" pitchFamily="18" charset="0"/>
                          </a:rPr>
                          <m:t>𝑗</m:t>
                        </m:r>
                      </m:sub>
                    </m:sSub>
                  </m:oMath>
                </a14:m>
                <a:r>
                  <a:rPr lang="zh-TW" altLang="en-US" dirty="0"/>
                  <a:t>和</a:t>
                </a:r>
                <a14:m>
                  <m:oMath xmlns:m="http://schemas.openxmlformats.org/officeDocument/2006/math">
                    <m:sSub>
                      <m:sSubPr>
                        <m:ctrlPr>
                          <a:rPr lang="en-US" altLang="zh-TW" i="1" dirty="0" smtClean="0">
                            <a:latin typeface="Cambria Math" panose="02040503050406030204" pitchFamily="18" charset="0"/>
                          </a:rPr>
                        </m:ctrlPr>
                      </m:sSubPr>
                      <m:e>
                        <m:r>
                          <a:rPr lang="en-US" altLang="zh-TW" b="0" i="1" dirty="0" smtClean="0">
                            <a:latin typeface="Cambria Math" panose="02040503050406030204" pitchFamily="18" charset="0"/>
                          </a:rPr>
                          <m:t>𝑋</m:t>
                        </m:r>
                      </m:e>
                      <m:sub>
                        <m:r>
                          <a:rPr lang="en-US" altLang="zh-TW" b="0" i="1" dirty="0" smtClean="0">
                            <a:latin typeface="Cambria Math" panose="02040503050406030204" pitchFamily="18" charset="0"/>
                          </a:rPr>
                          <m:t>𝑖𝑛𝑑𝑒𝑥</m:t>
                        </m:r>
                        <m:r>
                          <a:rPr lang="en-US" altLang="zh-TW" b="0" i="1" dirty="0" smtClean="0">
                            <a:latin typeface="Cambria Math" panose="02040503050406030204" pitchFamily="18" charset="0"/>
                          </a:rPr>
                          <m:t>,</m:t>
                        </m:r>
                        <m:r>
                          <a:rPr lang="en-US" altLang="zh-TW" b="0" i="1" dirty="0" smtClean="0">
                            <a:latin typeface="Cambria Math" panose="02040503050406030204" pitchFamily="18" charset="0"/>
                          </a:rPr>
                          <m:t>𝑗</m:t>
                        </m:r>
                      </m:sub>
                    </m:sSub>
                  </m:oMath>
                </a14:m>
                <a:r>
                  <a:rPr lang="zh-TW" altLang="en-US" dirty="0"/>
                  <a:t>與資本市場的特殊衝擊有關</a:t>
                </a:r>
                <a:endParaRPr lang="en-US" altLang="zh-TW" dirty="0"/>
              </a:p>
              <a:p>
                <a:endParaRPr lang="en-US" altLang="zh-TW" dirty="0"/>
              </a:p>
              <a:p>
                <a:r>
                  <a:rPr lang="zh-TW" altLang="en-US" dirty="0"/>
                  <a:t>巨災衝擊將代表</a:t>
                </a:r>
                <a:r>
                  <a:rPr lang="en-US" altLang="zh-TW" dirty="0"/>
                  <a:t>“</a:t>
                </a:r>
                <a:r>
                  <a:rPr lang="zh-TW" altLang="en-US" dirty="0"/>
                  <a:t>非系統性</a:t>
                </a:r>
                <a:r>
                  <a:rPr lang="en-US" altLang="zh-TW" dirty="0"/>
                  <a:t>”</a:t>
                </a:r>
                <a:r>
                  <a:rPr lang="zh-TW" altLang="en-US" dirty="0"/>
                  <a:t>風險</a:t>
                </a:r>
                <a:r>
                  <a:rPr lang="en-US" altLang="zh-TW" dirty="0"/>
                  <a:t>,</a:t>
                </a:r>
                <a:r>
                  <a:rPr lang="zh-TW" altLang="en-US" dirty="0"/>
                  <a:t>其風險溢價為</a:t>
                </a:r>
                <a:r>
                  <a:rPr lang="en-US" altLang="zh-TW" dirty="0"/>
                  <a:t>0</a:t>
                </a:r>
              </a:p>
              <a:p>
                <a:endParaRPr lang="en-US" altLang="zh-TW" dirty="0"/>
              </a:p>
              <a:p>
                <a:r>
                  <a:rPr lang="zh-TW" altLang="en-US" dirty="0"/>
                  <a:t>這個假設十分重要</a:t>
                </a:r>
                <a:r>
                  <a:rPr lang="en-US" altLang="zh-TW" dirty="0"/>
                  <a:t>,</a:t>
                </a:r>
                <a:r>
                  <a:rPr lang="zh-TW" altLang="en-US" dirty="0"/>
                  <a:t>因為當跳躍的規模是系統性的話我們無法使用風險中立的定價方法</a:t>
                </a:r>
                <a:r>
                  <a:rPr lang="en-US" altLang="zh-TW" dirty="0"/>
                  <a:t>(</a:t>
                </a:r>
                <a:r>
                  <a:rPr lang="zh-TW" altLang="en-US" dirty="0"/>
                  <a:t>關於這個觀點</a:t>
                </a:r>
                <a:r>
                  <a:rPr lang="en-US" altLang="zh-TW" dirty="0"/>
                  <a:t>,</a:t>
                </a:r>
                <a:r>
                  <a:rPr lang="zh-TW" altLang="en-US" dirty="0"/>
                  <a:t>可以看</a:t>
                </a:r>
                <a:r>
                  <a:rPr lang="en-US" altLang="zh-TW" dirty="0"/>
                  <a:t>Naik and Lee(1990),Cummins and </a:t>
                </a:r>
                <a:r>
                  <a:rPr lang="en-US" altLang="zh-TW" dirty="0" err="1"/>
                  <a:t>Geman</a:t>
                </a:r>
                <a:r>
                  <a:rPr lang="en-US" altLang="zh-TW" dirty="0"/>
                  <a:t>(1995),and Cox and Pedersen(2000)</a:t>
                </a:r>
              </a:p>
              <a:p>
                <a:endParaRPr lang="en-US" altLang="zh-TW" dirty="0"/>
              </a:p>
              <a:p>
                <a:endParaRPr lang="en-US" altLang="zh-TW" dirty="0"/>
              </a:p>
              <a:p>
                <a:endParaRPr lang="en-US" altLang="zh-TW" dirty="0"/>
              </a:p>
              <a:p>
                <a:endParaRPr lang="en-US" altLang="zh-TW" dirty="0"/>
              </a:p>
              <a:p>
                <a:endParaRPr lang="en-US" altLang="zh-TW" dirty="0"/>
              </a:p>
            </p:txBody>
          </p:sp>
        </mc:Choice>
        <mc:Fallback>
          <p:sp>
            <p:nvSpPr>
              <p:cNvPr id="3" name="內容版面配置區 2">
                <a:extLst>
                  <a:ext uri="{FF2B5EF4-FFF2-40B4-BE49-F238E27FC236}">
                    <a16:creationId xmlns:a16="http://schemas.microsoft.com/office/drawing/2014/main" id="{04768DD9-F63F-0026-D481-000482E26C99}"/>
                  </a:ext>
                </a:extLst>
              </p:cNvPr>
              <p:cNvSpPr>
                <a:spLocks noGrp="1" noRot="1" noChangeAspect="1" noMove="1" noResize="1" noEditPoints="1" noAdjustHandles="1" noChangeArrowheads="1" noChangeShapeType="1" noTextEdit="1"/>
              </p:cNvSpPr>
              <p:nvPr>
                <p:ph idx="1"/>
              </p:nvPr>
            </p:nvSpPr>
            <p:spPr>
              <a:xfrm>
                <a:off x="208547" y="176464"/>
                <a:ext cx="11983453" cy="6481010"/>
              </a:xfrm>
              <a:blipFill>
                <a:blip r:embed="rId2"/>
                <a:stretch>
                  <a:fillRect l="-916" t="-2164"/>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34587344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D39A11C-9EF7-96B7-92F2-85E2111A04BC}"/>
              </a:ext>
            </a:extLst>
          </p:cNvPr>
          <p:cNvSpPr>
            <a:spLocks noGrp="1"/>
          </p:cNvSpPr>
          <p:nvPr>
            <p:ph type="title"/>
          </p:nvPr>
        </p:nvSpPr>
        <p:spPr>
          <a:xfrm>
            <a:off x="838200" y="365126"/>
            <a:ext cx="10515600" cy="725738"/>
          </a:xfrm>
        </p:spPr>
        <p:txBody>
          <a:bodyPr/>
          <a:lstStyle/>
          <a:p>
            <a:r>
              <a:rPr lang="en-US" altLang="zh-TW" dirty="0"/>
              <a:t>Pricing Cat Bonds</a:t>
            </a:r>
            <a:endParaRPr lang="zh-TW" altLang="en-US" dirty="0"/>
          </a:p>
        </p:txBody>
      </p:sp>
      <p:sp>
        <p:nvSpPr>
          <p:cNvPr id="3" name="內容版面配置區 2">
            <a:extLst>
              <a:ext uri="{FF2B5EF4-FFF2-40B4-BE49-F238E27FC236}">
                <a16:creationId xmlns:a16="http://schemas.microsoft.com/office/drawing/2014/main" id="{719CCCBC-E5EE-8318-13F3-9BF4246142E6}"/>
              </a:ext>
            </a:extLst>
          </p:cNvPr>
          <p:cNvSpPr>
            <a:spLocks noGrp="1"/>
          </p:cNvSpPr>
          <p:nvPr>
            <p:ph idx="1"/>
          </p:nvPr>
        </p:nvSpPr>
        <p:spPr>
          <a:xfrm>
            <a:off x="838200" y="1090864"/>
            <a:ext cx="11353800" cy="5086099"/>
          </a:xfrm>
        </p:spPr>
        <p:txBody>
          <a:bodyPr/>
          <a:lstStyle/>
          <a:p>
            <a:r>
              <a:rPr lang="zh-TW" altLang="en-US" dirty="0"/>
              <a:t>當資產</a:t>
            </a:r>
            <a:r>
              <a:rPr lang="en-US" altLang="zh-TW" dirty="0"/>
              <a:t>,</a:t>
            </a:r>
            <a:r>
              <a:rPr lang="zh-TW" altLang="en-US" dirty="0"/>
              <a:t>損失</a:t>
            </a:r>
            <a:r>
              <a:rPr lang="en-US" altLang="zh-TW" dirty="0"/>
              <a:t>,</a:t>
            </a:r>
            <a:r>
              <a:rPr lang="zh-TW" altLang="en-US" dirty="0"/>
              <a:t>利率動態的風險中立過程</a:t>
            </a:r>
            <a:r>
              <a:rPr lang="en-US" altLang="zh-TW" dirty="0"/>
              <a:t>,</a:t>
            </a:r>
            <a:r>
              <a:rPr lang="zh-TW" altLang="en-US" dirty="0"/>
              <a:t>那就可以通過風險中立世界中各種報酬的折現期望值來求取</a:t>
            </a:r>
            <a:r>
              <a:rPr lang="en-US" altLang="zh-TW" dirty="0"/>
              <a:t>Cat bond price.</a:t>
            </a:r>
          </a:p>
          <a:p>
            <a:endParaRPr lang="en-US" altLang="zh-TW" dirty="0"/>
          </a:p>
          <a:p>
            <a:r>
              <a:rPr lang="zh-TW" altLang="en-US" dirty="0"/>
              <a:t>作者在本節中說明了</a:t>
            </a:r>
            <a:r>
              <a:rPr lang="en-US" altLang="zh-TW" dirty="0"/>
              <a:t>Cat bond</a:t>
            </a:r>
            <a:r>
              <a:rPr lang="zh-TW" altLang="en-US" dirty="0"/>
              <a:t>在考慮其他因素下的</a:t>
            </a:r>
            <a:r>
              <a:rPr lang="en-US" altLang="zh-TW" dirty="0"/>
              <a:t>payoff</a:t>
            </a:r>
            <a:endParaRPr lang="zh-TW" altLang="en-US" dirty="0"/>
          </a:p>
        </p:txBody>
      </p:sp>
    </p:spTree>
    <p:extLst>
      <p:ext uri="{BB962C8B-B14F-4D97-AF65-F5344CB8AC3E}">
        <p14:creationId xmlns:p14="http://schemas.microsoft.com/office/powerpoint/2010/main" val="3567873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E9CEEFD-A1DB-D271-BB26-A58D69E5176E}"/>
              </a:ext>
            </a:extLst>
          </p:cNvPr>
          <p:cNvSpPr>
            <a:spLocks noGrp="1"/>
          </p:cNvSpPr>
          <p:nvPr>
            <p:ph type="title"/>
          </p:nvPr>
        </p:nvSpPr>
        <p:spPr>
          <a:xfrm>
            <a:off x="838200" y="365125"/>
            <a:ext cx="10515600" cy="838033"/>
          </a:xfrm>
        </p:spPr>
        <p:txBody>
          <a:bodyPr/>
          <a:lstStyle/>
          <a:p>
            <a:r>
              <a:rPr lang="en-US" altLang="zh-TW" dirty="0"/>
              <a:t>1.Default-Free Cat bonds</a:t>
            </a:r>
            <a:endParaRPr lang="zh-TW" altLang="en-US" dirty="0"/>
          </a:p>
        </p:txBody>
      </p:sp>
      <mc:AlternateContent xmlns:mc="http://schemas.openxmlformats.org/markup-compatibility/2006">
        <mc:Choice xmlns:a14="http://schemas.microsoft.com/office/drawing/2010/main" Requires="a14">
          <p:sp>
            <p:nvSpPr>
              <p:cNvPr id="3" name="內容版面配置區 2">
                <a:extLst>
                  <a:ext uri="{FF2B5EF4-FFF2-40B4-BE49-F238E27FC236}">
                    <a16:creationId xmlns:a16="http://schemas.microsoft.com/office/drawing/2014/main" id="{67543D9F-5A3B-8D31-7B1F-EA54E38B12EF}"/>
                  </a:ext>
                </a:extLst>
              </p:cNvPr>
              <p:cNvSpPr>
                <a:spLocks noGrp="1"/>
              </p:cNvSpPr>
              <p:nvPr>
                <p:ph idx="1"/>
              </p:nvPr>
            </p:nvSpPr>
            <p:spPr>
              <a:xfrm>
                <a:off x="725905" y="1203158"/>
                <a:ext cx="11032958" cy="5289717"/>
              </a:xfrm>
            </p:spPr>
            <p:txBody>
              <a:bodyPr>
                <a:normAutofit lnSpcReduction="10000"/>
              </a:bodyPr>
              <a:lstStyle/>
              <a:p>
                <a:r>
                  <a:rPr lang="zh-TW" altLang="en-US" dirty="0"/>
                  <a:t>考慮一個 </a:t>
                </a:r>
                <a:r>
                  <a:rPr lang="en-US" altLang="zh-TW" dirty="0"/>
                  <a:t>Cat </a:t>
                </a:r>
                <a:r>
                  <a:rPr lang="en-US" altLang="zh-TW" dirty="0" err="1"/>
                  <a:t>discound</a:t>
                </a:r>
                <a:r>
                  <a:rPr lang="en-US" altLang="zh-TW" dirty="0"/>
                  <a:t> bond,</a:t>
                </a:r>
                <a:r>
                  <a:rPr lang="zh-TW" altLang="en-US" dirty="0"/>
                  <a:t>其期末</a:t>
                </a:r>
                <a:r>
                  <a:rPr lang="en-US" altLang="zh-TW" dirty="0"/>
                  <a:t>payoff</a:t>
                </a:r>
                <a:r>
                  <a:rPr lang="zh-TW" altLang="en-US" dirty="0"/>
                  <a:t>為</a:t>
                </a:r>
                <a:endParaRPr lang="en-US" altLang="zh-TW" dirty="0"/>
              </a:p>
              <a:p>
                <a:endParaRPr lang="en-US" altLang="zh-TW" dirty="0"/>
              </a:p>
              <a:p>
                <a:endParaRPr lang="en-US" altLang="zh-TW" dirty="0"/>
              </a:p>
              <a:p>
                <a:endParaRPr lang="en-US" altLang="zh-TW" dirty="0"/>
              </a:p>
              <a:p>
                <a:endParaRPr lang="en-US" altLang="zh-TW" dirty="0"/>
              </a:p>
              <a:p>
                <a:r>
                  <a:rPr lang="zh-TW" altLang="en-US" dirty="0"/>
                  <a:t>其中</a:t>
                </a:r>
                <a:r>
                  <a:rPr lang="en-US" altLang="zh-TW" dirty="0"/>
                  <a:t>K</a:t>
                </a:r>
                <a:r>
                  <a:rPr lang="zh-TW" altLang="en-US" dirty="0"/>
                  <a:t>為觸發水準</a:t>
                </a:r>
                <a:r>
                  <a:rPr lang="en-US" altLang="zh-TW" dirty="0"/>
                  <a:t>;</a:t>
                </a:r>
                <a14:m>
                  <m:oMath xmlns:m="http://schemas.openxmlformats.org/officeDocument/2006/math">
                    <m:sSub>
                      <m:sSubPr>
                        <m:ctrlPr>
                          <a:rPr lang="en-US" altLang="zh-TW" i="1" smtClean="0">
                            <a:latin typeface="Cambria Math" panose="02040503050406030204" pitchFamily="18" charset="0"/>
                          </a:rPr>
                        </m:ctrlPr>
                      </m:sSubPr>
                      <m:e>
                        <m:r>
                          <a:rPr lang="en-US" altLang="zh-TW" b="0" i="1" smtClean="0">
                            <a:latin typeface="Cambria Math" panose="02040503050406030204" pitchFamily="18" charset="0"/>
                          </a:rPr>
                          <m:t>𝐶</m:t>
                        </m:r>
                      </m:e>
                      <m:sub>
                        <m:r>
                          <a:rPr lang="en-US" altLang="zh-TW" b="0" i="1" smtClean="0">
                            <a:latin typeface="Cambria Math" panose="02040503050406030204" pitchFamily="18" charset="0"/>
                          </a:rPr>
                          <m:t>𝑇</m:t>
                        </m:r>
                      </m:sub>
                    </m:sSub>
                  </m:oMath>
                </a14:m>
                <a:r>
                  <a:rPr lang="zh-TW" altLang="en-US" dirty="0"/>
                  <a:t>為到期日的總損失</a:t>
                </a:r>
                <a:r>
                  <a:rPr lang="en-US" altLang="zh-TW" dirty="0"/>
                  <a:t>;</a:t>
                </a:r>
                <a:r>
                  <a:rPr lang="en-US" altLang="zh-TW" dirty="0" err="1"/>
                  <a:t>rp</a:t>
                </a:r>
                <a:r>
                  <a:rPr lang="zh-TW" altLang="en-US" dirty="0"/>
                  <a:t>為當觸發時須償還給債券持有人的部分本金</a:t>
                </a:r>
                <a:r>
                  <a:rPr lang="en-US" altLang="zh-TW" dirty="0"/>
                  <a:t>;L</a:t>
                </a:r>
                <a:r>
                  <a:rPr lang="zh-TW" altLang="en-US" dirty="0"/>
                  <a:t>為發行方的總負債的帳面價值</a:t>
                </a:r>
                <a:r>
                  <a:rPr lang="en-US" altLang="zh-TW" dirty="0"/>
                  <a:t>(</a:t>
                </a:r>
                <a:r>
                  <a:rPr lang="zh-TW" altLang="en-US" dirty="0"/>
                  <a:t>其中包含了</a:t>
                </a:r>
                <a:r>
                  <a:rPr lang="en-US" altLang="zh-TW" dirty="0"/>
                  <a:t>Cat bond</a:t>
                </a:r>
                <a:r>
                  <a:rPr lang="zh-TW" altLang="en-US" dirty="0"/>
                  <a:t>的面額</a:t>
                </a:r>
                <a:r>
                  <a:rPr lang="en-US" altLang="zh-TW" dirty="0"/>
                  <a:t>);a</a:t>
                </a:r>
                <a:r>
                  <a:rPr lang="zh-TW" altLang="en-US" dirty="0"/>
                  <a:t>為</a:t>
                </a:r>
                <a:r>
                  <a:rPr lang="en-US" altLang="zh-TW" dirty="0"/>
                  <a:t>Cat bond</a:t>
                </a:r>
                <a:r>
                  <a:rPr lang="zh-TW" altLang="en-US" dirty="0"/>
                  <a:t>面額與未償還債務的比值</a:t>
                </a:r>
                <a:r>
                  <a:rPr lang="en-US" altLang="zh-TW" dirty="0"/>
                  <a:t>.</a:t>
                </a:r>
              </a:p>
              <a:p>
                <a:endParaRPr lang="en-US" altLang="zh-TW" dirty="0"/>
              </a:p>
              <a:p>
                <a:r>
                  <a:rPr lang="zh-TW" altLang="en-US" dirty="0"/>
                  <a:t>為了為此</a:t>
                </a:r>
                <a:r>
                  <a:rPr lang="en-US" altLang="zh-TW" dirty="0"/>
                  <a:t>Cat bond</a:t>
                </a:r>
                <a:r>
                  <a:rPr lang="zh-TW" altLang="en-US" dirty="0"/>
                  <a:t>進行定價</a:t>
                </a:r>
                <a:r>
                  <a:rPr lang="en-US" altLang="zh-TW" dirty="0"/>
                  <a:t>,</a:t>
                </a:r>
                <a:r>
                  <a:rPr lang="zh-TW" altLang="en-US" dirty="0"/>
                  <a:t>本文假設狀態變數</a:t>
                </a:r>
                <a:r>
                  <a:rPr lang="en-US" altLang="zh-TW" dirty="0"/>
                  <a:t>(state variables)</a:t>
                </a:r>
                <a:r>
                  <a:rPr lang="zh-TW" altLang="en-US" dirty="0"/>
                  <a:t>由</a:t>
                </a:r>
                <a14:m>
                  <m:oMath xmlns:m="http://schemas.openxmlformats.org/officeDocument/2006/math">
                    <m:r>
                      <a:rPr lang="zh-TW" altLang="en-US" i="1" smtClean="0">
                        <a:latin typeface="Cambria Math" panose="02040503050406030204" pitchFamily="18" charset="0"/>
                      </a:rPr>
                      <m:t>𝜃</m:t>
                    </m:r>
                  </m:oMath>
                </a14:m>
                <a:r>
                  <a:rPr lang="zh-TW" altLang="en-US" dirty="0"/>
                  <a:t>和</a:t>
                </a:r>
                <a14:m>
                  <m:oMath xmlns:m="http://schemas.openxmlformats.org/officeDocument/2006/math">
                    <m:r>
                      <a:rPr lang="zh-TW" altLang="en-US" i="1" dirty="0" smtClean="0">
                        <a:latin typeface="Cambria Math" panose="02040503050406030204" pitchFamily="18" charset="0"/>
                      </a:rPr>
                      <m:t>𝜂</m:t>
                    </m:r>
                    <m:r>
                      <a:rPr lang="zh-TW" altLang="en-US" i="1" dirty="0">
                        <a:latin typeface="Cambria Math" panose="02040503050406030204" pitchFamily="18" charset="0"/>
                      </a:rPr>
                      <m:t>組成</m:t>
                    </m:r>
                  </m:oMath>
                </a14:m>
                <a:r>
                  <a:rPr lang="en-US" altLang="zh-TW" dirty="0"/>
                  <a:t>,</a:t>
                </a:r>
                <a:r>
                  <a:rPr lang="zh-TW" altLang="en-US" dirty="0"/>
                  <a:t>這就決定了利率的期限結構和總損失有足夠好的表現</a:t>
                </a:r>
                <a:r>
                  <a:rPr lang="en-US" altLang="zh-TW" dirty="0"/>
                  <a:t>,</a:t>
                </a:r>
                <a:r>
                  <a:rPr lang="zh-TW" altLang="en-US" dirty="0"/>
                  <a:t>並可以應用</a:t>
                </a:r>
                <a:r>
                  <a:rPr lang="en-US" altLang="zh-TW" dirty="0"/>
                  <a:t>Cox and Ross(1976)</a:t>
                </a:r>
                <a:r>
                  <a:rPr lang="zh-TW" altLang="en-US" dirty="0"/>
                  <a:t>和</a:t>
                </a:r>
                <a:r>
                  <a:rPr lang="en-US" altLang="zh-TW" dirty="0"/>
                  <a:t> Harrison and </a:t>
                </a:r>
                <a:r>
                  <a:rPr lang="en-US" altLang="zh-TW" dirty="0" err="1"/>
                  <a:t>Pliska</a:t>
                </a:r>
                <a:r>
                  <a:rPr lang="en-US" altLang="zh-TW" dirty="0"/>
                  <a:t>(1981)</a:t>
                </a:r>
                <a:r>
                  <a:rPr lang="zh-TW" altLang="en-US" dirty="0"/>
                  <a:t>的風險中立方法</a:t>
                </a:r>
                <a:r>
                  <a:rPr lang="en-US" altLang="zh-TW" dirty="0"/>
                  <a:t>.</a:t>
                </a:r>
              </a:p>
            </p:txBody>
          </p:sp>
        </mc:Choice>
        <mc:Fallback>
          <p:sp>
            <p:nvSpPr>
              <p:cNvPr id="3" name="內容版面配置區 2">
                <a:extLst>
                  <a:ext uri="{FF2B5EF4-FFF2-40B4-BE49-F238E27FC236}">
                    <a16:creationId xmlns:a16="http://schemas.microsoft.com/office/drawing/2014/main" id="{67543D9F-5A3B-8D31-7B1F-EA54E38B12EF}"/>
                  </a:ext>
                </a:extLst>
              </p:cNvPr>
              <p:cNvSpPr>
                <a:spLocks noGrp="1" noRot="1" noChangeAspect="1" noMove="1" noResize="1" noEditPoints="1" noAdjustHandles="1" noChangeArrowheads="1" noChangeShapeType="1" noTextEdit="1"/>
              </p:cNvSpPr>
              <p:nvPr>
                <p:ph idx="1"/>
              </p:nvPr>
            </p:nvSpPr>
            <p:spPr>
              <a:xfrm>
                <a:off x="725905" y="1203158"/>
                <a:ext cx="11032958" cy="5289717"/>
              </a:xfrm>
              <a:blipFill>
                <a:blip r:embed="rId2"/>
                <a:stretch>
                  <a:fillRect l="-994" t="-2765"/>
                </a:stretch>
              </a:blipFill>
            </p:spPr>
            <p:txBody>
              <a:bodyPr/>
              <a:lstStyle/>
              <a:p>
                <a:r>
                  <a:rPr lang="zh-TW" altLang="en-US">
                    <a:noFill/>
                  </a:rPr>
                  <a:t> </a:t>
                </a:r>
              </a:p>
            </p:txBody>
          </p:sp>
        </mc:Fallback>
      </mc:AlternateContent>
      <p:pic>
        <p:nvPicPr>
          <p:cNvPr id="7" name="圖片 6">
            <a:extLst>
              <a:ext uri="{FF2B5EF4-FFF2-40B4-BE49-F238E27FC236}">
                <a16:creationId xmlns:a16="http://schemas.microsoft.com/office/drawing/2014/main" id="{0B4A8A9B-762A-D997-4EBF-B6D3C72F8DFB}"/>
              </a:ext>
            </a:extLst>
          </p:cNvPr>
          <p:cNvPicPr>
            <a:picLocks noChangeAspect="1"/>
          </p:cNvPicPr>
          <p:nvPr/>
        </p:nvPicPr>
        <p:blipFill>
          <a:blip r:embed="rId3"/>
          <a:stretch>
            <a:fillRect/>
          </a:stretch>
        </p:blipFill>
        <p:spPr>
          <a:xfrm>
            <a:off x="2686551" y="2041191"/>
            <a:ext cx="4417506" cy="1128212"/>
          </a:xfrm>
          <a:prstGeom prst="rect">
            <a:avLst/>
          </a:prstGeom>
        </p:spPr>
      </p:pic>
    </p:spTree>
    <p:extLst>
      <p:ext uri="{BB962C8B-B14F-4D97-AF65-F5344CB8AC3E}">
        <p14:creationId xmlns:p14="http://schemas.microsoft.com/office/powerpoint/2010/main" val="4070881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內容版面配置區 2">
                <a:extLst>
                  <a:ext uri="{FF2B5EF4-FFF2-40B4-BE49-F238E27FC236}">
                    <a16:creationId xmlns:a16="http://schemas.microsoft.com/office/drawing/2014/main" id="{857D5D07-CE61-90DF-8629-66A8479CCB0A}"/>
                  </a:ext>
                </a:extLst>
              </p:cNvPr>
              <p:cNvSpPr>
                <a:spLocks noGrp="1"/>
              </p:cNvSpPr>
              <p:nvPr>
                <p:ph idx="1"/>
              </p:nvPr>
            </p:nvSpPr>
            <p:spPr>
              <a:xfrm>
                <a:off x="838200" y="401053"/>
                <a:ext cx="10515600" cy="5775910"/>
              </a:xfrm>
            </p:spPr>
            <p:txBody>
              <a:bodyPr/>
              <a:lstStyle/>
              <a:p>
                <a:pPr marL="0" indent="0">
                  <a:buNone/>
                </a:pPr>
                <a:r>
                  <a:rPr lang="zh-TW" altLang="en-US" dirty="0"/>
                  <a:t>在風險中立測度</a:t>
                </a:r>
                <a:r>
                  <a:rPr lang="en-US" altLang="zh-TW" dirty="0"/>
                  <a:t>Q</a:t>
                </a:r>
                <a:r>
                  <a:rPr lang="zh-TW" altLang="en-US" dirty="0"/>
                  <a:t>下</a:t>
                </a:r>
                <a:r>
                  <a:rPr lang="en-US" altLang="zh-TW" dirty="0"/>
                  <a:t>,Cat bond </a:t>
                </a:r>
                <a:r>
                  <a:rPr lang="zh-TW" altLang="en-US" dirty="0"/>
                  <a:t>價格在發行日</a:t>
                </a:r>
                <a:r>
                  <a:rPr lang="en-US" altLang="zh-TW" dirty="0"/>
                  <a:t>(t=0)</a:t>
                </a:r>
                <a:r>
                  <a:rPr lang="zh-TW" altLang="en-US" dirty="0"/>
                  <a:t>時可以寫成</a:t>
                </a:r>
                <a:endParaRPr lang="en-US" altLang="zh-TW" dirty="0"/>
              </a:p>
              <a:p>
                <a:pPr marL="0" indent="0">
                  <a:buNone/>
                </a:pPr>
                <a:endParaRPr lang="en-US" altLang="zh-TW" dirty="0"/>
              </a:p>
              <a:p>
                <a:pPr marL="0" indent="0">
                  <a:buNone/>
                </a:pPr>
                <a:endParaRPr lang="en-US" altLang="zh-TW" dirty="0"/>
              </a:p>
              <a:p>
                <a:pPr marL="0" indent="0">
                  <a:buNone/>
                </a:pPr>
                <a:endParaRPr lang="en-US" altLang="zh-TW" dirty="0"/>
              </a:p>
              <a:p>
                <a:pPr marL="0" indent="0">
                  <a:buNone/>
                </a:pPr>
                <a:r>
                  <a:rPr lang="zh-TW" altLang="en-US" dirty="0"/>
                  <a:t>其中</a:t>
                </a:r>
                <a14:m>
                  <m:oMath xmlns:m="http://schemas.openxmlformats.org/officeDocument/2006/math">
                    <m:sSub>
                      <m:sSubPr>
                        <m:ctrlPr>
                          <a:rPr lang="en-US" altLang="zh-TW" i="1" smtClean="0">
                            <a:latin typeface="Cambria Math" panose="02040503050406030204" pitchFamily="18" charset="0"/>
                          </a:rPr>
                        </m:ctrlPr>
                      </m:sSubPr>
                      <m:e>
                        <m:r>
                          <a:rPr lang="en-US" altLang="zh-TW" b="0" i="1" smtClean="0">
                            <a:latin typeface="Cambria Math" panose="02040503050406030204" pitchFamily="18" charset="0"/>
                          </a:rPr>
                          <m:t>𝑃</m:t>
                        </m:r>
                      </m:e>
                      <m:sub>
                        <m:r>
                          <a:rPr lang="en-US" altLang="zh-TW" b="0" i="1" smtClean="0">
                            <a:latin typeface="Cambria Math" panose="02040503050406030204" pitchFamily="18" charset="0"/>
                          </a:rPr>
                          <m:t>𝐶𝐴𝑇</m:t>
                        </m:r>
                      </m:sub>
                    </m:sSub>
                    <m:r>
                      <a:rPr lang="en-US" altLang="zh-TW" b="0" i="1" smtClean="0">
                        <a:latin typeface="Cambria Math" panose="02040503050406030204" pitchFamily="18" charset="0"/>
                      </a:rPr>
                      <m:t>(0)</m:t>
                    </m:r>
                    <m:r>
                      <a:rPr lang="zh-TW" altLang="en-US" i="1">
                        <a:latin typeface="Cambria Math" panose="02040503050406030204" pitchFamily="18" charset="0"/>
                      </a:rPr>
                      <m:t>為</m:t>
                    </m:r>
                    <m:r>
                      <m:rPr>
                        <m:sty m:val="p"/>
                      </m:rPr>
                      <a:rPr lang="en-US" altLang="zh-TW" i="1">
                        <a:latin typeface="Cambria Math" panose="02040503050406030204" pitchFamily="18" charset="0"/>
                      </a:rPr>
                      <m:t>Cat</m:t>
                    </m:r>
                    <m:r>
                      <a:rPr lang="en-US" altLang="zh-TW" i="1">
                        <a:latin typeface="Cambria Math" panose="02040503050406030204" pitchFamily="18" charset="0"/>
                      </a:rPr>
                      <m:t> </m:t>
                    </m:r>
                    <m:r>
                      <m:rPr>
                        <m:sty m:val="p"/>
                      </m:rPr>
                      <a:rPr lang="en-US" altLang="zh-TW" i="1">
                        <a:latin typeface="Cambria Math" panose="02040503050406030204" pitchFamily="18" charset="0"/>
                      </a:rPr>
                      <m:t>bond</m:t>
                    </m:r>
                    <m:r>
                      <a:rPr lang="en-US" altLang="zh-TW" i="1">
                        <a:latin typeface="Cambria Math" panose="02040503050406030204" pitchFamily="18" charset="0"/>
                      </a:rPr>
                      <m:t> </m:t>
                    </m:r>
                    <m:r>
                      <a:rPr lang="zh-TW" altLang="en-US" i="1">
                        <a:latin typeface="Cambria Math" panose="02040503050406030204" pitchFamily="18" charset="0"/>
                      </a:rPr>
                      <m:t>在</m:t>
                    </m:r>
                    <m:r>
                      <m:rPr>
                        <m:sty m:val="p"/>
                      </m:rPr>
                      <a:rPr lang="en-US" altLang="zh-TW" i="1">
                        <a:latin typeface="Cambria Math" panose="02040503050406030204" pitchFamily="18" charset="0"/>
                      </a:rPr>
                      <m:t>t</m:t>
                    </m:r>
                    <m:r>
                      <a:rPr lang="en-US" altLang="zh-TW" i="1">
                        <a:latin typeface="Cambria Math" panose="02040503050406030204" pitchFamily="18" charset="0"/>
                      </a:rPr>
                      <m:t>=0</m:t>
                    </m:r>
                    <m:r>
                      <a:rPr lang="zh-TW" altLang="en-US" i="1">
                        <a:latin typeface="Cambria Math" panose="02040503050406030204" pitchFamily="18" charset="0"/>
                      </a:rPr>
                      <m:t>的價格</m:t>
                    </m:r>
                  </m:oMath>
                </a14:m>
                <a:r>
                  <a:rPr lang="en-US" altLang="zh-TW" dirty="0"/>
                  <a:t>,</a:t>
                </a:r>
                <a14:m>
                  <m:oMath xmlns:m="http://schemas.openxmlformats.org/officeDocument/2006/math">
                    <m:sSubSup>
                      <m:sSubSupPr>
                        <m:ctrlPr>
                          <a:rPr lang="en-US" altLang="zh-TW" i="1" dirty="0" smtClean="0">
                            <a:latin typeface="Cambria Math" panose="02040503050406030204" pitchFamily="18" charset="0"/>
                          </a:rPr>
                        </m:ctrlPr>
                      </m:sSubSupPr>
                      <m:e>
                        <m:r>
                          <a:rPr lang="en-US" altLang="zh-TW" b="0" i="1" dirty="0" smtClean="0">
                            <a:latin typeface="Cambria Math" panose="02040503050406030204" pitchFamily="18" charset="0"/>
                          </a:rPr>
                          <m:t>𝐸</m:t>
                        </m:r>
                      </m:e>
                      <m:sub>
                        <m:r>
                          <a:rPr lang="zh-TW" altLang="en-US" i="1" dirty="0" smtClean="0">
                            <a:latin typeface="Cambria Math" panose="02040503050406030204" pitchFamily="18" charset="0"/>
                          </a:rPr>
                          <m:t>𝜃</m:t>
                        </m:r>
                        <m:r>
                          <a:rPr lang="en-US" altLang="zh-TW" b="0" i="1" dirty="0" smtClean="0">
                            <a:latin typeface="Cambria Math" panose="02040503050406030204" pitchFamily="18" charset="0"/>
                          </a:rPr>
                          <m:t>,</m:t>
                        </m:r>
                        <m:r>
                          <a:rPr lang="en-US" altLang="zh-TW" i="1" dirty="0" smtClean="0">
                            <a:latin typeface="Cambria Math" panose="02040503050406030204" pitchFamily="18" charset="0"/>
                          </a:rPr>
                          <m:t>𝜂</m:t>
                        </m:r>
                      </m:sub>
                      <m:sup>
                        <m:r>
                          <a:rPr lang="en-US" altLang="zh-TW" b="0" i="1" dirty="0" smtClean="0">
                            <a:latin typeface="Cambria Math" panose="02040503050406030204" pitchFamily="18" charset="0"/>
                          </a:rPr>
                          <m:t>∗</m:t>
                        </m:r>
                      </m:sup>
                    </m:sSubSup>
                  </m:oMath>
                </a14:m>
                <a:r>
                  <a:rPr lang="zh-TW" altLang="en-US" dirty="0"/>
                  <a:t>為風險中立世界下的期望值</a:t>
                </a:r>
                <a:endParaRPr lang="en-US" altLang="zh-TW" dirty="0"/>
              </a:p>
              <a:p>
                <a:pPr marL="0" indent="0">
                  <a:buNone/>
                </a:pPr>
                <a:endParaRPr lang="en-US" altLang="zh-TW" dirty="0"/>
              </a:p>
              <a:p>
                <a:pPr marL="0" indent="0">
                  <a:buNone/>
                </a:pPr>
                <a:r>
                  <a:rPr lang="zh-TW" altLang="en-US" dirty="0"/>
                  <a:t>作者在這邊提到再進一步假設建構</a:t>
                </a:r>
                <a14:m>
                  <m:oMath xmlns:m="http://schemas.openxmlformats.org/officeDocument/2006/math">
                    <m:r>
                      <a:rPr lang="zh-TW" altLang="en-US" i="1" smtClean="0">
                        <a:latin typeface="Cambria Math" panose="02040503050406030204" pitchFamily="18" charset="0"/>
                      </a:rPr>
                      <m:t>𝜃</m:t>
                    </m:r>
                  </m:oMath>
                </a14:m>
                <a:r>
                  <a:rPr lang="zh-TW" altLang="en-US" dirty="0"/>
                  <a:t>的狀態變數是合理的</a:t>
                </a:r>
                <a:r>
                  <a:rPr lang="en-US" altLang="zh-TW" dirty="0"/>
                  <a:t>,</a:t>
                </a:r>
                <a:r>
                  <a:rPr lang="zh-TW" altLang="en-US" dirty="0"/>
                  <a:t>為了評估</a:t>
                </a:r>
                <a:r>
                  <a:rPr lang="en-US" altLang="zh-TW" dirty="0"/>
                  <a:t>Cat bond</a:t>
                </a:r>
                <a:r>
                  <a:rPr lang="zh-TW" altLang="en-US" dirty="0"/>
                  <a:t>的價值</a:t>
                </a:r>
                <a:r>
                  <a:rPr lang="en-US" altLang="zh-TW" dirty="0"/>
                  <a:t>,</a:t>
                </a:r>
                <a:r>
                  <a:rPr lang="zh-TW" altLang="en-US" dirty="0"/>
                  <a:t>這些變量本質上是利率的期限結構</a:t>
                </a:r>
                <a:r>
                  <a:rPr lang="en-US" altLang="zh-TW" dirty="0"/>
                  <a:t>,</a:t>
                </a:r>
                <a:r>
                  <a:rPr lang="zh-TW" altLang="en-US" dirty="0"/>
                  <a:t>與構成</a:t>
                </a:r>
                <a14:m>
                  <m:oMath xmlns:m="http://schemas.openxmlformats.org/officeDocument/2006/math">
                    <m:r>
                      <a:rPr lang="zh-TW" altLang="en-US" i="1" smtClean="0">
                        <a:latin typeface="Cambria Math" panose="02040503050406030204" pitchFamily="18" charset="0"/>
                      </a:rPr>
                      <m:t>𝜂</m:t>
                    </m:r>
                  </m:oMath>
                </a14:m>
                <a:r>
                  <a:rPr lang="zh-TW" altLang="en-US" dirty="0"/>
                  <a:t>的狀態變量獨立</a:t>
                </a:r>
                <a:r>
                  <a:rPr lang="en-US" altLang="zh-TW" dirty="0"/>
                  <a:t>,</a:t>
                </a:r>
                <a:r>
                  <a:rPr lang="zh-TW" altLang="en-US" dirty="0"/>
                  <a:t>這些變量與巨災風險變量有關</a:t>
                </a:r>
                <a:r>
                  <a:rPr lang="en-US" altLang="zh-TW" dirty="0"/>
                  <a:t>,</a:t>
                </a:r>
                <a:r>
                  <a:rPr lang="zh-TW" altLang="en-US" dirty="0"/>
                  <a:t>因此</a:t>
                </a:r>
                <a:r>
                  <a:rPr lang="en-US" altLang="zh-TW" dirty="0"/>
                  <a:t>Cat bond</a:t>
                </a:r>
                <a:r>
                  <a:rPr lang="zh-TW" altLang="en-US" dirty="0"/>
                  <a:t>的價格可以寫成</a:t>
                </a:r>
                <a:endParaRPr lang="en-US" altLang="zh-TW" dirty="0"/>
              </a:p>
              <a:p>
                <a:pPr marL="0" indent="0">
                  <a:buNone/>
                </a:pPr>
                <a:endParaRPr lang="en-US" altLang="zh-TW" dirty="0"/>
              </a:p>
              <a:p>
                <a:pPr marL="0" indent="0">
                  <a:buNone/>
                </a:pPr>
                <a:endParaRPr lang="en-US" altLang="zh-TW" dirty="0"/>
              </a:p>
            </p:txBody>
          </p:sp>
        </mc:Choice>
        <mc:Fallback>
          <p:sp>
            <p:nvSpPr>
              <p:cNvPr id="3" name="內容版面配置區 2">
                <a:extLst>
                  <a:ext uri="{FF2B5EF4-FFF2-40B4-BE49-F238E27FC236}">
                    <a16:creationId xmlns:a16="http://schemas.microsoft.com/office/drawing/2014/main" id="{857D5D07-CE61-90DF-8629-66A8479CCB0A}"/>
                  </a:ext>
                </a:extLst>
              </p:cNvPr>
              <p:cNvSpPr>
                <a:spLocks noGrp="1" noRot="1" noChangeAspect="1" noMove="1" noResize="1" noEditPoints="1" noAdjustHandles="1" noChangeArrowheads="1" noChangeShapeType="1" noTextEdit="1"/>
              </p:cNvSpPr>
              <p:nvPr>
                <p:ph idx="1"/>
              </p:nvPr>
            </p:nvSpPr>
            <p:spPr>
              <a:xfrm>
                <a:off x="838200" y="401053"/>
                <a:ext cx="10515600" cy="5775910"/>
              </a:xfrm>
              <a:blipFill>
                <a:blip r:embed="rId2"/>
                <a:stretch>
                  <a:fillRect l="-1217" t="-2006" r="-174"/>
                </a:stretch>
              </a:blipFill>
            </p:spPr>
            <p:txBody>
              <a:bodyPr/>
              <a:lstStyle/>
              <a:p>
                <a:r>
                  <a:rPr lang="zh-TW" altLang="en-US">
                    <a:noFill/>
                  </a:rPr>
                  <a:t> </a:t>
                </a:r>
              </a:p>
            </p:txBody>
          </p:sp>
        </mc:Fallback>
      </mc:AlternateContent>
      <p:pic>
        <p:nvPicPr>
          <p:cNvPr id="5" name="圖片 4">
            <a:extLst>
              <a:ext uri="{FF2B5EF4-FFF2-40B4-BE49-F238E27FC236}">
                <a16:creationId xmlns:a16="http://schemas.microsoft.com/office/drawing/2014/main" id="{972BA6D5-1ED3-CBA0-7C11-88BB2AE1C371}"/>
              </a:ext>
            </a:extLst>
          </p:cNvPr>
          <p:cNvPicPr>
            <a:picLocks noChangeAspect="1"/>
          </p:cNvPicPr>
          <p:nvPr/>
        </p:nvPicPr>
        <p:blipFill>
          <a:blip r:embed="rId3"/>
          <a:stretch>
            <a:fillRect/>
          </a:stretch>
        </p:blipFill>
        <p:spPr>
          <a:xfrm>
            <a:off x="4136431" y="1313572"/>
            <a:ext cx="4860195" cy="890713"/>
          </a:xfrm>
          <a:prstGeom prst="rect">
            <a:avLst/>
          </a:prstGeom>
        </p:spPr>
      </p:pic>
      <p:pic>
        <p:nvPicPr>
          <p:cNvPr id="7" name="圖片 6">
            <a:extLst>
              <a:ext uri="{FF2B5EF4-FFF2-40B4-BE49-F238E27FC236}">
                <a16:creationId xmlns:a16="http://schemas.microsoft.com/office/drawing/2014/main" id="{D4F689F9-2FF9-B869-2D34-E23F77958288}"/>
              </a:ext>
            </a:extLst>
          </p:cNvPr>
          <p:cNvPicPr>
            <a:picLocks noChangeAspect="1"/>
          </p:cNvPicPr>
          <p:nvPr/>
        </p:nvPicPr>
        <p:blipFill>
          <a:blip r:embed="rId4"/>
          <a:stretch>
            <a:fillRect/>
          </a:stretch>
        </p:blipFill>
        <p:spPr>
          <a:xfrm>
            <a:off x="3879758" y="5366523"/>
            <a:ext cx="4797865" cy="1090424"/>
          </a:xfrm>
          <a:prstGeom prst="rect">
            <a:avLst/>
          </a:prstGeom>
        </p:spPr>
      </p:pic>
    </p:spTree>
    <p:extLst>
      <p:ext uri="{BB962C8B-B14F-4D97-AF65-F5344CB8AC3E}">
        <p14:creationId xmlns:p14="http://schemas.microsoft.com/office/powerpoint/2010/main" val="5765688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a:extLst>
              <a:ext uri="{FF2B5EF4-FFF2-40B4-BE49-F238E27FC236}">
                <a16:creationId xmlns:a16="http://schemas.microsoft.com/office/drawing/2014/main" id="{AF0E904B-8D78-BCEB-DAAE-84A24477655C}"/>
              </a:ext>
            </a:extLst>
          </p:cNvPr>
          <p:cNvPicPr>
            <a:picLocks noChangeAspect="1"/>
          </p:cNvPicPr>
          <p:nvPr/>
        </p:nvPicPr>
        <p:blipFill>
          <a:blip r:embed="rId2"/>
          <a:stretch>
            <a:fillRect/>
          </a:stretch>
        </p:blipFill>
        <p:spPr>
          <a:xfrm>
            <a:off x="1358564" y="2105747"/>
            <a:ext cx="8811327" cy="1458829"/>
          </a:xfrm>
          <a:prstGeom prst="rect">
            <a:avLst/>
          </a:prstGeom>
        </p:spPr>
      </p:pic>
      <mc:AlternateContent xmlns:mc="http://schemas.openxmlformats.org/markup-compatibility/2006">
        <mc:Choice xmlns:a14="http://schemas.microsoft.com/office/drawing/2010/main" Requires="a14">
          <p:sp>
            <p:nvSpPr>
              <p:cNvPr id="3" name="內容版面配置區 2">
                <a:extLst>
                  <a:ext uri="{FF2B5EF4-FFF2-40B4-BE49-F238E27FC236}">
                    <a16:creationId xmlns:a16="http://schemas.microsoft.com/office/drawing/2014/main" id="{CF55B838-EF9A-7919-2FC9-9F26D807E638}"/>
                  </a:ext>
                </a:extLst>
              </p:cNvPr>
              <p:cNvSpPr>
                <a:spLocks noGrp="1"/>
              </p:cNvSpPr>
              <p:nvPr>
                <p:ph idx="1"/>
              </p:nvPr>
            </p:nvSpPr>
            <p:spPr>
              <a:xfrm>
                <a:off x="838200" y="288758"/>
                <a:ext cx="10515600" cy="5888205"/>
              </a:xfrm>
            </p:spPr>
            <p:txBody>
              <a:bodyPr/>
              <a:lstStyle/>
              <a:p>
                <a:r>
                  <a:rPr lang="zh-TW" altLang="en-US" dirty="0"/>
                  <a:t>其中</a:t>
                </a:r>
                <a14:m>
                  <m:oMath xmlns:m="http://schemas.openxmlformats.org/officeDocument/2006/math">
                    <m:sSubSup>
                      <m:sSubSupPr>
                        <m:ctrlPr>
                          <a:rPr lang="en-US" altLang="zh-TW" i="1" smtClean="0">
                            <a:latin typeface="Cambria Math" panose="02040503050406030204" pitchFamily="18" charset="0"/>
                          </a:rPr>
                        </m:ctrlPr>
                      </m:sSubSupPr>
                      <m:e>
                        <m:r>
                          <a:rPr lang="en-US" altLang="zh-TW" b="0" i="1" smtClean="0">
                            <a:latin typeface="Cambria Math" panose="02040503050406030204" pitchFamily="18" charset="0"/>
                          </a:rPr>
                          <m:t>𝐸</m:t>
                        </m:r>
                      </m:e>
                      <m:sub>
                        <m:r>
                          <a:rPr lang="zh-TW" altLang="en-US" i="1" smtClean="0">
                            <a:latin typeface="Cambria Math" panose="02040503050406030204" pitchFamily="18" charset="0"/>
                          </a:rPr>
                          <m:t>𝜃</m:t>
                        </m:r>
                      </m:sub>
                      <m:sup>
                        <m:r>
                          <a:rPr lang="en-US" altLang="zh-TW" b="0" i="1" smtClean="0">
                            <a:latin typeface="Cambria Math" panose="02040503050406030204" pitchFamily="18" charset="0"/>
                          </a:rPr>
                          <m:t>∗</m:t>
                        </m:r>
                      </m:sup>
                    </m:sSubSup>
                    <m:r>
                      <a:rPr lang="en-US" altLang="zh-TW" b="0" i="1" smtClean="0">
                        <a:latin typeface="Cambria Math" panose="02040503050406030204" pitchFamily="18" charset="0"/>
                      </a:rPr>
                      <m:t>[</m:t>
                    </m:r>
                    <m:sSup>
                      <m:sSupPr>
                        <m:ctrlPr>
                          <a:rPr lang="en-US" altLang="zh-TW" b="0" i="1" smtClean="0">
                            <a:latin typeface="Cambria Math" panose="02040503050406030204" pitchFamily="18" charset="0"/>
                          </a:rPr>
                        </m:ctrlPr>
                      </m:sSupPr>
                      <m:e>
                        <m:r>
                          <a:rPr lang="en-US" altLang="zh-TW" b="0" i="1" smtClean="0">
                            <a:latin typeface="Cambria Math" panose="02040503050406030204" pitchFamily="18" charset="0"/>
                          </a:rPr>
                          <m:t>𝑒</m:t>
                        </m:r>
                      </m:e>
                      <m:sup>
                        <m:r>
                          <a:rPr lang="en-US" altLang="zh-TW" b="0" i="1" smtClean="0">
                            <a:latin typeface="Cambria Math" panose="02040503050406030204" pitchFamily="18" charset="0"/>
                          </a:rPr>
                          <m:t>−</m:t>
                        </m:r>
                        <m:nary>
                          <m:naryPr>
                            <m:ctrlPr>
                              <a:rPr lang="en-US" altLang="zh-TW" b="0" i="1" smtClean="0">
                                <a:latin typeface="Cambria Math" panose="02040503050406030204" pitchFamily="18" charset="0"/>
                              </a:rPr>
                            </m:ctrlPr>
                          </m:naryPr>
                          <m:sub>
                            <m:r>
                              <m:rPr>
                                <m:brk m:alnAt="23"/>
                              </m:rPr>
                              <a:rPr lang="en-US" altLang="zh-TW" b="0" i="1" smtClean="0">
                                <a:latin typeface="Cambria Math" panose="02040503050406030204" pitchFamily="18" charset="0"/>
                              </a:rPr>
                              <m:t>0</m:t>
                            </m:r>
                          </m:sub>
                          <m:sup>
                            <m:r>
                              <a:rPr lang="en-US" altLang="zh-TW" b="0" i="1" smtClean="0">
                                <a:latin typeface="Cambria Math" panose="02040503050406030204" pitchFamily="18" charset="0"/>
                              </a:rPr>
                              <m:t>𝑇</m:t>
                            </m:r>
                          </m:sup>
                          <m:e>
                            <m:sSub>
                              <m:sSubPr>
                                <m:ctrlPr>
                                  <a:rPr lang="en-US" altLang="zh-TW" b="0" i="1" smtClean="0">
                                    <a:latin typeface="Cambria Math" panose="02040503050406030204" pitchFamily="18" charset="0"/>
                                  </a:rPr>
                                </m:ctrlPr>
                              </m:sSubPr>
                              <m:e>
                                <m:r>
                                  <a:rPr lang="en-US" altLang="zh-TW" b="0" i="1" smtClean="0">
                                    <a:latin typeface="Cambria Math" panose="02040503050406030204" pitchFamily="18" charset="0"/>
                                  </a:rPr>
                                  <m:t>𝑟</m:t>
                                </m:r>
                              </m:e>
                              <m:sub>
                                <m:r>
                                  <a:rPr lang="en-US" altLang="zh-TW" b="0" i="1" smtClean="0">
                                    <a:latin typeface="Cambria Math" panose="02040503050406030204" pitchFamily="18" charset="0"/>
                                  </a:rPr>
                                  <m:t>𝑠</m:t>
                                </m:r>
                              </m:sub>
                            </m:sSub>
                            <m:r>
                              <a:rPr lang="en-US" altLang="zh-TW" b="0" i="1" smtClean="0">
                                <a:latin typeface="Cambria Math" panose="02040503050406030204" pitchFamily="18" charset="0"/>
                              </a:rPr>
                              <m:t>𝑑𝑠</m:t>
                            </m:r>
                          </m:e>
                        </m:nary>
                      </m:sup>
                    </m:sSup>
                    <m:r>
                      <a:rPr lang="en-US" altLang="zh-TW" b="0" i="1" smtClean="0">
                        <a:latin typeface="Cambria Math" panose="02040503050406030204" pitchFamily="18" charset="0"/>
                      </a:rPr>
                      <m:t>]</m:t>
                    </m:r>
                    <m:r>
                      <a:rPr lang="zh-TW" altLang="en-US" i="1">
                        <a:latin typeface="Cambria Math" panose="02040503050406030204" pitchFamily="18" charset="0"/>
                      </a:rPr>
                      <m:t>為無風險債券</m:t>
                    </m:r>
                  </m:oMath>
                </a14:m>
                <a:r>
                  <a:rPr lang="en-US" altLang="zh-TW" dirty="0"/>
                  <a:t>,</a:t>
                </a:r>
                <a:r>
                  <a:rPr lang="zh-TW" altLang="en-US" dirty="0"/>
                  <a:t>而他的方法可在</a:t>
                </a:r>
                <a:r>
                  <a:rPr lang="en-US" altLang="zh-TW" dirty="0" err="1"/>
                  <a:t>Cox,Ingersoll,and</a:t>
                </a:r>
                <a:r>
                  <a:rPr lang="en-US" altLang="zh-TW" dirty="0"/>
                  <a:t> Ross(1985)</a:t>
                </a:r>
                <a:r>
                  <a:rPr lang="zh-TW" altLang="en-US" dirty="0"/>
                  <a:t>的論文中找到</a:t>
                </a:r>
                <a:r>
                  <a:rPr lang="en-US" altLang="zh-TW" dirty="0"/>
                  <a:t>,</a:t>
                </a:r>
                <a:r>
                  <a:rPr lang="zh-TW" altLang="en-US" dirty="0"/>
                  <a:t>被記為</a:t>
                </a:r>
                <a14:m>
                  <m:oMath xmlns:m="http://schemas.openxmlformats.org/officeDocument/2006/math">
                    <m:sSub>
                      <m:sSubPr>
                        <m:ctrlPr>
                          <a:rPr lang="en-US" altLang="zh-TW" i="1" smtClean="0">
                            <a:latin typeface="Cambria Math" panose="02040503050406030204" pitchFamily="18" charset="0"/>
                          </a:rPr>
                        </m:ctrlPr>
                      </m:sSubPr>
                      <m:e>
                        <m:r>
                          <a:rPr lang="en-US" altLang="zh-TW" b="0" i="1" smtClean="0">
                            <a:latin typeface="Cambria Math" panose="02040503050406030204" pitchFamily="18" charset="0"/>
                          </a:rPr>
                          <m:t>𝐵</m:t>
                        </m:r>
                      </m:e>
                      <m:sub>
                        <m:r>
                          <a:rPr lang="en-US" altLang="zh-TW" b="0" i="1" smtClean="0">
                            <a:latin typeface="Cambria Math" panose="02040503050406030204" pitchFamily="18" charset="0"/>
                          </a:rPr>
                          <m:t>𝐶𝐼𝑅</m:t>
                        </m:r>
                      </m:sub>
                    </m:sSub>
                    <m:d>
                      <m:dPr>
                        <m:ctrlPr>
                          <a:rPr lang="en-US" altLang="zh-TW" b="0" i="1" smtClean="0">
                            <a:latin typeface="Cambria Math" panose="02040503050406030204" pitchFamily="18" charset="0"/>
                          </a:rPr>
                        </m:ctrlPr>
                      </m:dPr>
                      <m:e>
                        <m:r>
                          <a:rPr lang="en-US" altLang="zh-TW" b="0" i="1" smtClean="0">
                            <a:latin typeface="Cambria Math" panose="02040503050406030204" pitchFamily="18" charset="0"/>
                          </a:rPr>
                          <m:t>0,</m:t>
                        </m:r>
                        <m:r>
                          <a:rPr lang="en-US" altLang="zh-TW" b="0" i="1" smtClean="0">
                            <a:latin typeface="Cambria Math" panose="02040503050406030204" pitchFamily="18" charset="0"/>
                          </a:rPr>
                          <m:t>𝑇</m:t>
                        </m:r>
                      </m:e>
                    </m:d>
                  </m:oMath>
                </a14:m>
                <a:endParaRPr lang="en-US" altLang="zh-TW" b="0" dirty="0"/>
              </a:p>
              <a:p>
                <a:r>
                  <a:rPr lang="zh-TW" altLang="en-US" dirty="0"/>
                  <a:t>此外</a:t>
                </a:r>
                <a14:m>
                  <m:oMath xmlns:m="http://schemas.openxmlformats.org/officeDocument/2006/math">
                    <m:sSubSup>
                      <m:sSubSupPr>
                        <m:ctrlPr>
                          <a:rPr lang="en-US" altLang="zh-TW" i="1" smtClean="0">
                            <a:latin typeface="Cambria Math" panose="02040503050406030204" pitchFamily="18" charset="0"/>
                          </a:rPr>
                        </m:ctrlPr>
                      </m:sSubSupPr>
                      <m:e>
                        <m:r>
                          <a:rPr lang="en-US" altLang="zh-TW" b="0" i="1" smtClean="0">
                            <a:latin typeface="Cambria Math" panose="02040503050406030204" pitchFamily="18" charset="0"/>
                          </a:rPr>
                          <m:t>𝐸</m:t>
                        </m:r>
                      </m:e>
                      <m:sub>
                        <m:r>
                          <a:rPr lang="en-US" altLang="zh-TW" i="1" smtClean="0">
                            <a:latin typeface="Cambria Math" panose="02040503050406030204" pitchFamily="18" charset="0"/>
                          </a:rPr>
                          <m:t>𝜂</m:t>
                        </m:r>
                      </m:sub>
                      <m:sup>
                        <m:r>
                          <a:rPr lang="en-US" altLang="zh-TW" b="0" i="1" smtClean="0">
                            <a:latin typeface="Cambria Math" panose="02040503050406030204" pitchFamily="18" charset="0"/>
                          </a:rPr>
                          <m:t>∗</m:t>
                        </m:r>
                      </m:sup>
                    </m:sSubSup>
                    <m:d>
                      <m:dPr>
                        <m:begChr m:val="["/>
                        <m:endChr m:val="]"/>
                        <m:ctrlPr>
                          <a:rPr lang="en-US" altLang="zh-TW" b="0" i="1" smtClean="0">
                            <a:latin typeface="Cambria Math" panose="02040503050406030204" pitchFamily="18" charset="0"/>
                          </a:rPr>
                        </m:ctrlPr>
                      </m:dPr>
                      <m:e>
                        <m:sSub>
                          <m:sSubPr>
                            <m:ctrlPr>
                              <a:rPr lang="en-US" altLang="zh-TW" b="0" i="1" smtClean="0">
                                <a:latin typeface="Cambria Math" panose="02040503050406030204" pitchFamily="18" charset="0"/>
                              </a:rPr>
                            </m:ctrlPr>
                          </m:sSubPr>
                          <m:e>
                            <m:r>
                              <a:rPr lang="en-US" altLang="zh-TW" b="0" i="1" smtClean="0">
                                <a:latin typeface="Cambria Math" panose="02040503050406030204" pitchFamily="18" charset="0"/>
                              </a:rPr>
                              <m:t>𝑃𝑂</m:t>
                            </m:r>
                          </m:e>
                          <m:sub>
                            <m:r>
                              <a:rPr lang="en-US" altLang="zh-TW" b="0" i="1" smtClean="0">
                                <a:latin typeface="Cambria Math" panose="02040503050406030204" pitchFamily="18" charset="0"/>
                              </a:rPr>
                              <m:t>𝑇</m:t>
                            </m:r>
                          </m:sub>
                        </m:sSub>
                      </m:e>
                    </m:d>
                    <m:r>
                      <a:rPr lang="zh-TW" altLang="en-US" i="1">
                        <a:latin typeface="Cambria Math" panose="02040503050406030204" pitchFamily="18" charset="0"/>
                      </a:rPr>
                      <m:t>可以寫成</m:t>
                    </m:r>
                  </m:oMath>
                </a14:m>
                <a:r>
                  <a:rPr lang="en-US" altLang="zh-TW" dirty="0"/>
                  <a:t>a*L*</a:t>
                </a:r>
                <a:r>
                  <a:rPr lang="en-US" altLang="zh-TW" dirty="0" err="1"/>
                  <a:t>Pr</a:t>
                </a:r>
                <a:r>
                  <a:rPr lang="en-US" altLang="zh-TW" dirty="0"/>
                  <a:t>[</a:t>
                </a:r>
                <a14:m>
                  <m:oMath xmlns:m="http://schemas.openxmlformats.org/officeDocument/2006/math">
                    <m:sSub>
                      <m:sSubPr>
                        <m:ctrlPr>
                          <a:rPr lang="en-US" altLang="zh-TW" i="1" smtClean="0">
                            <a:latin typeface="Cambria Math" panose="02040503050406030204" pitchFamily="18" charset="0"/>
                          </a:rPr>
                        </m:ctrlPr>
                      </m:sSubPr>
                      <m:e>
                        <m:r>
                          <a:rPr lang="en-US" altLang="zh-TW" b="0" i="1" smtClean="0">
                            <a:latin typeface="Cambria Math" panose="02040503050406030204" pitchFamily="18" charset="0"/>
                          </a:rPr>
                          <m:t>𝐶</m:t>
                        </m:r>
                      </m:e>
                      <m:sub>
                        <m:r>
                          <a:rPr lang="en-US" altLang="zh-TW" b="0" i="1" smtClean="0">
                            <a:latin typeface="Cambria Math" panose="02040503050406030204" pitchFamily="18" charset="0"/>
                          </a:rPr>
                          <m:t>𝑇</m:t>
                        </m:r>
                      </m:sub>
                    </m:sSub>
                    <m:r>
                      <a:rPr lang="en-US" altLang="zh-TW" i="1" smtClean="0">
                        <a:latin typeface="Cambria Math" panose="02040503050406030204" pitchFamily="18" charset="0"/>
                        <a:ea typeface="Cambria Math" panose="02040503050406030204" pitchFamily="18" charset="0"/>
                      </a:rPr>
                      <m:t>≤</m:t>
                    </m:r>
                    <m:r>
                      <a:rPr lang="en-US" altLang="zh-TW" b="0" i="1" smtClean="0">
                        <a:latin typeface="Cambria Math" panose="02040503050406030204" pitchFamily="18" charset="0"/>
                        <a:ea typeface="Cambria Math" panose="02040503050406030204" pitchFamily="18" charset="0"/>
                      </a:rPr>
                      <m:t>𝐾</m:t>
                    </m:r>
                    <m:r>
                      <a:rPr lang="en-US" altLang="zh-TW" b="0" i="1" smtClean="0">
                        <a:latin typeface="Cambria Math" panose="02040503050406030204" pitchFamily="18" charset="0"/>
                        <a:ea typeface="Cambria Math" panose="02040503050406030204" pitchFamily="18" charset="0"/>
                      </a:rPr>
                      <m:t>]+</m:t>
                    </m:r>
                    <m:r>
                      <a:rPr lang="en-US" altLang="zh-TW" b="0" i="1" smtClean="0">
                        <a:latin typeface="Cambria Math" panose="02040503050406030204" pitchFamily="18" charset="0"/>
                        <a:ea typeface="Cambria Math" panose="02040503050406030204" pitchFamily="18" charset="0"/>
                      </a:rPr>
                      <m:t>𝑟𝑝</m:t>
                    </m:r>
                    <m:r>
                      <a:rPr lang="en-US" altLang="zh-TW" b="0" i="1" smtClean="0">
                        <a:latin typeface="Cambria Math" panose="02040503050406030204" pitchFamily="18" charset="0"/>
                        <a:ea typeface="Cambria Math" panose="02040503050406030204" pitchFamily="18" charset="0"/>
                      </a:rPr>
                      <m:t>∗</m:t>
                    </m:r>
                    <m:r>
                      <a:rPr lang="en-US" altLang="zh-TW" b="0" i="1" smtClean="0">
                        <a:latin typeface="Cambria Math" panose="02040503050406030204" pitchFamily="18" charset="0"/>
                        <a:ea typeface="Cambria Math" panose="02040503050406030204" pitchFamily="18" charset="0"/>
                      </a:rPr>
                      <m:t>𝑎</m:t>
                    </m:r>
                    <m:r>
                      <a:rPr lang="en-US" altLang="zh-TW" b="0" i="1" smtClean="0">
                        <a:latin typeface="Cambria Math" panose="02040503050406030204" pitchFamily="18" charset="0"/>
                        <a:ea typeface="Cambria Math" panose="02040503050406030204" pitchFamily="18" charset="0"/>
                      </a:rPr>
                      <m:t>∗</m:t>
                    </m:r>
                    <m:r>
                      <a:rPr lang="en-US" altLang="zh-TW" b="0" i="1" smtClean="0">
                        <a:latin typeface="Cambria Math" panose="02040503050406030204" pitchFamily="18" charset="0"/>
                        <a:ea typeface="Cambria Math" panose="02040503050406030204" pitchFamily="18" charset="0"/>
                      </a:rPr>
                      <m:t>𝐿</m:t>
                    </m:r>
                    <m:r>
                      <a:rPr lang="en-US" altLang="zh-TW" b="0" i="1" smtClean="0">
                        <a:latin typeface="Cambria Math" panose="02040503050406030204" pitchFamily="18" charset="0"/>
                        <a:ea typeface="Cambria Math" panose="02040503050406030204" pitchFamily="18" charset="0"/>
                      </a:rPr>
                      <m:t>∗</m:t>
                    </m:r>
                    <m:r>
                      <m:rPr>
                        <m:sty m:val="p"/>
                      </m:rPr>
                      <a:rPr lang="en-US" altLang="zh-TW" b="0" i="0" smtClean="0">
                        <a:latin typeface="Cambria Math" panose="02040503050406030204" pitchFamily="18" charset="0"/>
                        <a:ea typeface="Cambria Math" panose="02040503050406030204" pitchFamily="18" charset="0"/>
                      </a:rPr>
                      <m:t>Pr</m:t>
                    </m:r>
                    <m:r>
                      <a:rPr lang="en-US" altLang="zh-TW" b="0" i="1" smtClean="0">
                        <a:latin typeface="Cambria Math" panose="02040503050406030204" pitchFamily="18" charset="0"/>
                        <a:ea typeface="Cambria Math" panose="02040503050406030204" pitchFamily="18" charset="0"/>
                      </a:rPr>
                      <m:t>⁡[</m:t>
                    </m:r>
                    <m:sSub>
                      <m:sSubPr>
                        <m:ctrlPr>
                          <a:rPr lang="en-US" altLang="zh-TW" b="0" i="1" smtClean="0">
                            <a:latin typeface="Cambria Math" panose="02040503050406030204" pitchFamily="18" charset="0"/>
                            <a:ea typeface="Cambria Math" panose="02040503050406030204" pitchFamily="18" charset="0"/>
                          </a:rPr>
                        </m:ctrlPr>
                      </m:sSubPr>
                      <m:e>
                        <m:r>
                          <a:rPr lang="en-US" altLang="zh-TW" b="0" i="1" smtClean="0">
                            <a:latin typeface="Cambria Math" panose="02040503050406030204" pitchFamily="18" charset="0"/>
                            <a:ea typeface="Cambria Math" panose="02040503050406030204" pitchFamily="18" charset="0"/>
                          </a:rPr>
                          <m:t>𝐶</m:t>
                        </m:r>
                      </m:e>
                      <m:sub>
                        <m:r>
                          <a:rPr lang="en-US" altLang="zh-TW" b="0" i="1" smtClean="0">
                            <a:latin typeface="Cambria Math" panose="02040503050406030204" pitchFamily="18" charset="0"/>
                            <a:ea typeface="Cambria Math" panose="02040503050406030204" pitchFamily="18" charset="0"/>
                          </a:rPr>
                          <m:t>𝑇</m:t>
                        </m:r>
                      </m:sub>
                    </m:sSub>
                    <m:r>
                      <a:rPr lang="en-US" altLang="zh-TW" b="0" i="1" smtClean="0">
                        <a:latin typeface="Cambria Math" panose="02040503050406030204" pitchFamily="18" charset="0"/>
                        <a:ea typeface="Cambria Math" panose="02040503050406030204" pitchFamily="18" charset="0"/>
                      </a:rPr>
                      <m:t>&gt;</m:t>
                    </m:r>
                    <m:r>
                      <a:rPr lang="en-US" altLang="zh-TW" b="0" i="1" smtClean="0">
                        <a:latin typeface="Cambria Math" panose="02040503050406030204" pitchFamily="18" charset="0"/>
                        <a:ea typeface="Cambria Math" panose="02040503050406030204" pitchFamily="18" charset="0"/>
                      </a:rPr>
                      <m:t>𝐾</m:t>
                    </m:r>
                    <m:r>
                      <a:rPr lang="en-US" altLang="zh-TW" b="0" i="1" smtClean="0">
                        <a:latin typeface="Cambria Math" panose="02040503050406030204" pitchFamily="18" charset="0"/>
                        <a:ea typeface="Cambria Math" panose="02040503050406030204" pitchFamily="18" charset="0"/>
                      </a:rPr>
                      <m:t>]</m:t>
                    </m:r>
                  </m:oMath>
                </a14:m>
                <a:r>
                  <a:rPr lang="en-US" altLang="zh-TW" b="0" dirty="0">
                    <a:ea typeface="Cambria Math" panose="02040503050406030204" pitchFamily="18" charset="0"/>
                  </a:rPr>
                  <a:t>,</a:t>
                </a:r>
                <a:r>
                  <a:rPr lang="zh-TW" altLang="en-US" b="0" dirty="0">
                    <a:ea typeface="Cambria Math" panose="02040503050406030204" pitchFamily="18" charset="0"/>
                  </a:rPr>
                  <a:t>其中</a:t>
                </a:r>
                <a:r>
                  <a:rPr lang="en-US" altLang="zh-TW" b="0" dirty="0" err="1">
                    <a:ea typeface="Cambria Math" panose="02040503050406030204" pitchFamily="18" charset="0"/>
                  </a:rPr>
                  <a:t>Pr</a:t>
                </a:r>
                <a:r>
                  <a:rPr lang="en-US" altLang="zh-TW" b="0" dirty="0">
                    <a:ea typeface="Cambria Math" panose="02040503050406030204" pitchFamily="18" charset="0"/>
                  </a:rPr>
                  <a:t>[</a:t>
                </a:r>
                <a14:m>
                  <m:oMath xmlns:m="http://schemas.openxmlformats.org/officeDocument/2006/math">
                    <m:sSub>
                      <m:sSubPr>
                        <m:ctrlPr>
                          <a:rPr lang="en-US" altLang="zh-TW" b="0" i="1" smtClean="0">
                            <a:latin typeface="Cambria Math" panose="02040503050406030204" pitchFamily="18" charset="0"/>
                            <a:ea typeface="Cambria Math" panose="02040503050406030204" pitchFamily="18" charset="0"/>
                          </a:rPr>
                        </m:ctrlPr>
                      </m:sSubPr>
                      <m:e>
                        <m:r>
                          <a:rPr lang="en-US" altLang="zh-TW" b="0" i="1" smtClean="0">
                            <a:latin typeface="Cambria Math" panose="02040503050406030204" pitchFamily="18" charset="0"/>
                            <a:ea typeface="Cambria Math" panose="02040503050406030204" pitchFamily="18" charset="0"/>
                          </a:rPr>
                          <m:t>𝐶</m:t>
                        </m:r>
                      </m:e>
                      <m:sub>
                        <m:r>
                          <a:rPr lang="en-US" altLang="zh-TW" b="0" i="1" smtClean="0">
                            <a:latin typeface="Cambria Math" panose="02040503050406030204" pitchFamily="18" charset="0"/>
                            <a:ea typeface="Cambria Math" panose="02040503050406030204" pitchFamily="18" charset="0"/>
                          </a:rPr>
                          <m:t>𝑇</m:t>
                        </m:r>
                      </m:sub>
                    </m:sSub>
                    <m:r>
                      <a:rPr lang="en-US" altLang="zh-TW" b="0" i="1" smtClean="0">
                        <a:latin typeface="Cambria Math" panose="02040503050406030204" pitchFamily="18" charset="0"/>
                        <a:ea typeface="Cambria Math" panose="02040503050406030204" pitchFamily="18" charset="0"/>
                      </a:rPr>
                      <m:t>≤</m:t>
                    </m:r>
                    <m:r>
                      <a:rPr lang="en-US" altLang="zh-TW" b="0" i="1" smtClean="0">
                        <a:latin typeface="Cambria Math" panose="02040503050406030204" pitchFamily="18" charset="0"/>
                        <a:ea typeface="Cambria Math" panose="02040503050406030204" pitchFamily="18" charset="0"/>
                      </a:rPr>
                      <m:t>𝐾</m:t>
                    </m:r>
                    <m:r>
                      <a:rPr lang="en-US" altLang="zh-TW" b="0" i="1" smtClean="0">
                        <a:latin typeface="Cambria Math" panose="02040503050406030204" pitchFamily="18" charset="0"/>
                        <a:ea typeface="Cambria Math" panose="02040503050406030204" pitchFamily="18" charset="0"/>
                      </a:rPr>
                      <m:t>]為期末總損失</m:t>
                    </m:r>
                  </m:oMath>
                </a14:m>
                <a:r>
                  <a:rPr lang="zh-TW" altLang="en-US" b="0" dirty="0">
                    <a:ea typeface="Cambria Math" panose="02040503050406030204" pitchFamily="18" charset="0"/>
                  </a:rPr>
                  <a:t>小於觸發水準的機率</a:t>
                </a:r>
                <a:endParaRPr lang="en-US" altLang="zh-TW" b="0" dirty="0">
                  <a:ea typeface="Cambria Math" panose="02040503050406030204" pitchFamily="18" charset="0"/>
                </a:endParaRPr>
              </a:p>
            </p:txBody>
          </p:sp>
        </mc:Choice>
        <mc:Fallback>
          <p:sp>
            <p:nvSpPr>
              <p:cNvPr id="3" name="內容版面配置區 2">
                <a:extLst>
                  <a:ext uri="{FF2B5EF4-FFF2-40B4-BE49-F238E27FC236}">
                    <a16:creationId xmlns:a16="http://schemas.microsoft.com/office/drawing/2014/main" id="{CF55B838-EF9A-7919-2FC9-9F26D807E638}"/>
                  </a:ext>
                </a:extLst>
              </p:cNvPr>
              <p:cNvSpPr>
                <a:spLocks noGrp="1" noRot="1" noChangeAspect="1" noMove="1" noResize="1" noEditPoints="1" noAdjustHandles="1" noChangeArrowheads="1" noChangeShapeType="1" noTextEdit="1"/>
              </p:cNvSpPr>
              <p:nvPr>
                <p:ph idx="1"/>
              </p:nvPr>
            </p:nvSpPr>
            <p:spPr>
              <a:xfrm>
                <a:off x="838200" y="288758"/>
                <a:ext cx="10515600" cy="5888205"/>
              </a:xfrm>
              <a:blipFill>
                <a:blip r:embed="rId3"/>
                <a:stretch>
                  <a:fillRect l="-1043" r="-696"/>
                </a:stretch>
              </a:blipFill>
            </p:spPr>
            <p:txBody>
              <a:bodyPr/>
              <a:lstStyle/>
              <a:p>
                <a:r>
                  <a:rPr lang="zh-TW" altLang="en-US">
                    <a:noFill/>
                  </a:rPr>
                  <a:t> </a:t>
                </a:r>
              </a:p>
            </p:txBody>
          </p:sp>
        </mc:Fallback>
      </mc:AlternateContent>
      <p:pic>
        <p:nvPicPr>
          <p:cNvPr id="7" name="圖片 6">
            <a:extLst>
              <a:ext uri="{FF2B5EF4-FFF2-40B4-BE49-F238E27FC236}">
                <a16:creationId xmlns:a16="http://schemas.microsoft.com/office/drawing/2014/main" id="{BB7ABF27-A345-F3D0-5FC2-8E0ADDFADF43}"/>
              </a:ext>
            </a:extLst>
          </p:cNvPr>
          <p:cNvPicPr>
            <a:picLocks noChangeAspect="1"/>
          </p:cNvPicPr>
          <p:nvPr/>
        </p:nvPicPr>
        <p:blipFill>
          <a:blip r:embed="rId4"/>
          <a:stretch>
            <a:fillRect/>
          </a:stretch>
        </p:blipFill>
        <p:spPr>
          <a:xfrm>
            <a:off x="2022109" y="3232860"/>
            <a:ext cx="6665245" cy="954019"/>
          </a:xfrm>
          <a:prstGeom prst="rect">
            <a:avLst/>
          </a:prstGeom>
        </p:spPr>
      </p:pic>
      <p:pic>
        <p:nvPicPr>
          <p:cNvPr id="9" name="圖片 8">
            <a:extLst>
              <a:ext uri="{FF2B5EF4-FFF2-40B4-BE49-F238E27FC236}">
                <a16:creationId xmlns:a16="http://schemas.microsoft.com/office/drawing/2014/main" id="{3ED53E99-FD0F-8901-75D4-EF001F2E1B03}"/>
              </a:ext>
            </a:extLst>
          </p:cNvPr>
          <p:cNvPicPr>
            <a:picLocks noChangeAspect="1"/>
          </p:cNvPicPr>
          <p:nvPr/>
        </p:nvPicPr>
        <p:blipFill>
          <a:blip r:embed="rId5"/>
          <a:stretch>
            <a:fillRect/>
          </a:stretch>
        </p:blipFill>
        <p:spPr>
          <a:xfrm>
            <a:off x="2184145" y="4338547"/>
            <a:ext cx="6503209" cy="1212021"/>
          </a:xfrm>
          <a:prstGeom prst="rect">
            <a:avLst/>
          </a:prstGeom>
        </p:spPr>
      </p:pic>
      <p:pic>
        <p:nvPicPr>
          <p:cNvPr id="11" name="圖片 10">
            <a:extLst>
              <a:ext uri="{FF2B5EF4-FFF2-40B4-BE49-F238E27FC236}">
                <a16:creationId xmlns:a16="http://schemas.microsoft.com/office/drawing/2014/main" id="{B9D2C0EF-5E8C-D2FC-72C2-D85509FF7165}"/>
              </a:ext>
            </a:extLst>
          </p:cNvPr>
          <p:cNvPicPr>
            <a:picLocks noChangeAspect="1"/>
          </p:cNvPicPr>
          <p:nvPr/>
        </p:nvPicPr>
        <p:blipFill>
          <a:blip r:embed="rId6"/>
          <a:stretch>
            <a:fillRect/>
          </a:stretch>
        </p:blipFill>
        <p:spPr>
          <a:xfrm>
            <a:off x="325604" y="5550568"/>
            <a:ext cx="4444073" cy="1212020"/>
          </a:xfrm>
          <a:prstGeom prst="rect">
            <a:avLst/>
          </a:prstGeom>
        </p:spPr>
      </p:pic>
      <p:pic>
        <p:nvPicPr>
          <p:cNvPr id="13" name="圖片 12">
            <a:extLst>
              <a:ext uri="{FF2B5EF4-FFF2-40B4-BE49-F238E27FC236}">
                <a16:creationId xmlns:a16="http://schemas.microsoft.com/office/drawing/2014/main" id="{48CDB489-884D-D289-BF35-84670B8396C0}"/>
              </a:ext>
            </a:extLst>
          </p:cNvPr>
          <p:cNvPicPr>
            <a:picLocks noChangeAspect="1"/>
          </p:cNvPicPr>
          <p:nvPr/>
        </p:nvPicPr>
        <p:blipFill>
          <a:blip r:embed="rId7"/>
          <a:stretch>
            <a:fillRect/>
          </a:stretch>
        </p:blipFill>
        <p:spPr>
          <a:xfrm>
            <a:off x="4719489" y="5550569"/>
            <a:ext cx="4018054" cy="937546"/>
          </a:xfrm>
          <a:prstGeom prst="rect">
            <a:avLst/>
          </a:prstGeom>
        </p:spPr>
      </p:pic>
      <p:pic>
        <p:nvPicPr>
          <p:cNvPr id="15" name="圖片 14">
            <a:extLst>
              <a:ext uri="{FF2B5EF4-FFF2-40B4-BE49-F238E27FC236}">
                <a16:creationId xmlns:a16="http://schemas.microsoft.com/office/drawing/2014/main" id="{FBF6F56A-CCE8-4EBA-A7D1-383A8C5822A0}"/>
              </a:ext>
            </a:extLst>
          </p:cNvPr>
          <p:cNvPicPr>
            <a:picLocks noChangeAspect="1"/>
          </p:cNvPicPr>
          <p:nvPr/>
        </p:nvPicPr>
        <p:blipFill>
          <a:blip r:embed="rId8"/>
          <a:stretch>
            <a:fillRect/>
          </a:stretch>
        </p:blipFill>
        <p:spPr>
          <a:xfrm>
            <a:off x="9163562" y="5642645"/>
            <a:ext cx="2628309" cy="845470"/>
          </a:xfrm>
          <a:prstGeom prst="rect">
            <a:avLst/>
          </a:prstGeom>
        </p:spPr>
      </p:pic>
    </p:spTree>
    <p:extLst>
      <p:ext uri="{BB962C8B-B14F-4D97-AF65-F5344CB8AC3E}">
        <p14:creationId xmlns:p14="http://schemas.microsoft.com/office/powerpoint/2010/main" val="3788791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EE31A4B-88B1-6B35-11AE-980788F94991}"/>
              </a:ext>
            </a:extLst>
          </p:cNvPr>
          <p:cNvSpPr>
            <a:spLocks noGrp="1"/>
          </p:cNvSpPr>
          <p:nvPr>
            <p:ph type="title"/>
          </p:nvPr>
        </p:nvSpPr>
        <p:spPr>
          <a:xfrm>
            <a:off x="838200" y="365126"/>
            <a:ext cx="10515600" cy="741780"/>
          </a:xfrm>
        </p:spPr>
        <p:txBody>
          <a:bodyPr/>
          <a:lstStyle/>
          <a:p>
            <a:r>
              <a:rPr lang="en-US" altLang="zh-TW" dirty="0"/>
              <a:t>Approximating an Analytical Solution</a:t>
            </a:r>
            <a:endParaRPr lang="zh-TW" altLang="en-US" dirty="0"/>
          </a:p>
        </p:txBody>
      </p:sp>
      <mc:AlternateContent xmlns:mc="http://schemas.openxmlformats.org/markup-compatibility/2006">
        <mc:Choice xmlns:a14="http://schemas.microsoft.com/office/drawing/2010/main" Requires="a14">
          <p:sp>
            <p:nvSpPr>
              <p:cNvPr id="3" name="內容版面配置區 2">
                <a:extLst>
                  <a:ext uri="{FF2B5EF4-FFF2-40B4-BE49-F238E27FC236}">
                    <a16:creationId xmlns:a16="http://schemas.microsoft.com/office/drawing/2014/main" id="{DAABB62B-9175-CE14-6455-3528FD4EAEDB}"/>
                  </a:ext>
                </a:extLst>
              </p:cNvPr>
              <p:cNvSpPr>
                <a:spLocks noGrp="1"/>
              </p:cNvSpPr>
              <p:nvPr>
                <p:ph idx="1"/>
              </p:nvPr>
            </p:nvSpPr>
            <p:spPr>
              <a:xfrm>
                <a:off x="465221" y="1106906"/>
                <a:ext cx="11213432" cy="5385968"/>
              </a:xfrm>
            </p:spPr>
            <p:txBody>
              <a:bodyPr/>
              <a:lstStyle/>
              <a:p>
                <a:r>
                  <a:rPr lang="zh-TW" altLang="en-US" dirty="0"/>
                  <a:t>在巨災損失金額是</a:t>
                </a:r>
                <a:r>
                  <a:rPr lang="en-US" altLang="zh-TW" dirty="0" err="1"/>
                  <a:t>iid</a:t>
                </a:r>
                <a:r>
                  <a:rPr lang="zh-TW" altLang="en-US" dirty="0"/>
                  <a:t>的假設下</a:t>
                </a:r>
                <a:r>
                  <a:rPr lang="en-US" altLang="zh-TW" dirty="0"/>
                  <a:t>,</a:t>
                </a:r>
                <a:r>
                  <a:rPr lang="zh-TW" altLang="en-US" dirty="0"/>
                  <a:t>到期時的總損失</a:t>
                </a:r>
                <a14:m>
                  <m:oMath xmlns:m="http://schemas.openxmlformats.org/officeDocument/2006/math">
                    <m:r>
                      <a:rPr lang="en-US" altLang="zh-TW" b="0" i="1" smtClean="0">
                        <a:latin typeface="Cambria Math" panose="02040503050406030204" pitchFamily="18" charset="0"/>
                      </a:rPr>
                      <m:t>𝑓</m:t>
                    </m:r>
                    <m:d>
                      <m:dPr>
                        <m:ctrlPr>
                          <a:rPr lang="en-US" altLang="zh-TW" b="0" i="1" smtClean="0">
                            <a:latin typeface="Cambria Math" panose="02040503050406030204" pitchFamily="18" charset="0"/>
                          </a:rPr>
                        </m:ctrlPr>
                      </m:dPr>
                      <m:e>
                        <m:sSub>
                          <m:sSubPr>
                            <m:ctrlPr>
                              <a:rPr lang="en-US" altLang="zh-TW" b="0" i="1" smtClean="0">
                                <a:latin typeface="Cambria Math" panose="02040503050406030204" pitchFamily="18" charset="0"/>
                              </a:rPr>
                            </m:ctrlPr>
                          </m:sSubPr>
                          <m:e>
                            <m:r>
                              <a:rPr lang="en-US" altLang="zh-TW" b="0" i="1" smtClean="0">
                                <a:latin typeface="Cambria Math" panose="02040503050406030204" pitchFamily="18" charset="0"/>
                              </a:rPr>
                              <m:t>𝐶</m:t>
                            </m:r>
                          </m:e>
                          <m:sub>
                            <m:r>
                              <a:rPr lang="en-US" altLang="zh-TW" b="0" i="1" smtClean="0">
                                <a:latin typeface="Cambria Math" panose="02040503050406030204" pitchFamily="18" charset="0"/>
                              </a:rPr>
                              <m:t>𝑇</m:t>
                            </m:r>
                          </m:sub>
                        </m:sSub>
                      </m:e>
                    </m:d>
                    <m:r>
                      <a:rPr lang="zh-TW" altLang="en-US" i="1">
                        <a:latin typeface="Cambria Math" panose="02040503050406030204" pitchFamily="18" charset="0"/>
                      </a:rPr>
                      <m:t>是無法得知的</m:t>
                    </m:r>
                  </m:oMath>
                </a14:m>
                <a:endParaRPr lang="en-US" altLang="zh-TW" dirty="0"/>
              </a:p>
              <a:p>
                <a:endParaRPr lang="en-US" altLang="zh-TW" dirty="0"/>
              </a:p>
              <a:p>
                <a:r>
                  <a:rPr lang="zh-TW" altLang="en-US" dirty="0"/>
                  <a:t>因此我們用有特定動差的</a:t>
                </a:r>
                <a:r>
                  <a:rPr lang="en-US" altLang="zh-TW" dirty="0"/>
                  <a:t>lognormal distribution </a:t>
                </a:r>
                <a14:m>
                  <m:oMath xmlns:m="http://schemas.openxmlformats.org/officeDocument/2006/math">
                    <m:r>
                      <a:rPr lang="en-US" altLang="zh-TW" b="0" i="1" smtClean="0">
                        <a:latin typeface="Cambria Math" panose="02040503050406030204" pitchFamily="18" charset="0"/>
                      </a:rPr>
                      <m:t>𝑔</m:t>
                    </m:r>
                    <m:d>
                      <m:dPr>
                        <m:ctrlPr>
                          <a:rPr lang="en-US" altLang="zh-TW" b="0" i="1" smtClean="0">
                            <a:latin typeface="Cambria Math" panose="02040503050406030204" pitchFamily="18" charset="0"/>
                          </a:rPr>
                        </m:ctrlPr>
                      </m:dPr>
                      <m:e>
                        <m:sSub>
                          <m:sSubPr>
                            <m:ctrlPr>
                              <a:rPr lang="en-US" altLang="zh-TW" b="0" i="1" smtClean="0">
                                <a:latin typeface="Cambria Math" panose="02040503050406030204" pitchFamily="18" charset="0"/>
                              </a:rPr>
                            </m:ctrlPr>
                          </m:sSubPr>
                          <m:e>
                            <m:r>
                              <a:rPr lang="en-US" altLang="zh-TW" b="0" i="1" smtClean="0">
                                <a:latin typeface="Cambria Math" panose="02040503050406030204" pitchFamily="18" charset="0"/>
                              </a:rPr>
                              <m:t>𝐶</m:t>
                            </m:r>
                          </m:e>
                          <m:sub>
                            <m:r>
                              <a:rPr lang="en-US" altLang="zh-TW" b="0" i="1" smtClean="0">
                                <a:latin typeface="Cambria Math" panose="02040503050406030204" pitchFamily="18" charset="0"/>
                              </a:rPr>
                              <m:t>𝑇</m:t>
                            </m:r>
                          </m:sub>
                        </m:sSub>
                      </m:e>
                    </m:d>
                    <m:r>
                      <a:rPr lang="zh-TW" altLang="en-US" i="1">
                        <a:latin typeface="Cambria Math" panose="02040503050406030204" pitchFamily="18" charset="0"/>
                      </a:rPr>
                      <m:t>來近似</m:t>
                    </m:r>
                  </m:oMath>
                </a14:m>
                <a:r>
                  <a:rPr lang="zh-TW" altLang="en-US" dirty="0"/>
                  <a:t>實際的分佈</a:t>
                </a:r>
                <a:r>
                  <a:rPr lang="en-US" altLang="zh-TW" dirty="0"/>
                  <a:t>.</a:t>
                </a:r>
                <a:r>
                  <a:rPr lang="en-US" altLang="zh-TW" dirty="0" err="1"/>
                  <a:t>Jarrow</a:t>
                </a:r>
                <a:r>
                  <a:rPr lang="en-US" altLang="zh-TW" dirty="0"/>
                  <a:t> and Rudd(1982),Turnbull and </a:t>
                </a:r>
                <a:r>
                  <a:rPr lang="en-US" altLang="zh-TW" dirty="0" err="1"/>
                  <a:t>Wakeman</a:t>
                </a:r>
                <a:r>
                  <a:rPr lang="en-US" altLang="zh-TW" dirty="0"/>
                  <a:t>(1991),Nielson and </a:t>
                </a:r>
                <a:r>
                  <a:rPr lang="en-US" altLang="zh-TW" dirty="0" err="1"/>
                  <a:t>Sandmann</a:t>
                </a:r>
                <a:r>
                  <a:rPr lang="en-US" altLang="zh-TW" dirty="0"/>
                  <a:t>(1996)</a:t>
                </a:r>
                <a:r>
                  <a:rPr lang="zh-TW" altLang="en-US" dirty="0"/>
                  <a:t>也用相同的假設來近似美式選擇權和一籃子選擇權的價值</a:t>
                </a:r>
                <a:r>
                  <a:rPr lang="en-US" altLang="zh-TW" dirty="0"/>
                  <a:t>.</a:t>
                </a:r>
              </a:p>
              <a:p>
                <a:endParaRPr lang="en-US" altLang="zh-TW" dirty="0"/>
              </a:p>
              <a:p>
                <a:endParaRPr lang="zh-TW" altLang="en-US" dirty="0"/>
              </a:p>
            </p:txBody>
          </p:sp>
        </mc:Choice>
        <mc:Fallback>
          <p:sp>
            <p:nvSpPr>
              <p:cNvPr id="3" name="內容版面配置區 2">
                <a:extLst>
                  <a:ext uri="{FF2B5EF4-FFF2-40B4-BE49-F238E27FC236}">
                    <a16:creationId xmlns:a16="http://schemas.microsoft.com/office/drawing/2014/main" id="{DAABB62B-9175-CE14-6455-3528FD4EAEDB}"/>
                  </a:ext>
                </a:extLst>
              </p:cNvPr>
              <p:cNvSpPr>
                <a:spLocks noGrp="1" noRot="1" noChangeAspect="1" noMove="1" noResize="1" noEditPoints="1" noAdjustHandles="1" noChangeArrowheads="1" noChangeShapeType="1" noTextEdit="1"/>
              </p:cNvSpPr>
              <p:nvPr>
                <p:ph idx="1"/>
              </p:nvPr>
            </p:nvSpPr>
            <p:spPr>
              <a:xfrm>
                <a:off x="465221" y="1106906"/>
                <a:ext cx="11213432" cy="5385968"/>
              </a:xfrm>
              <a:blipFill>
                <a:blip r:embed="rId2"/>
                <a:stretch>
                  <a:fillRect l="-978" t="-2152"/>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42606865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BA8A6D5-4949-BCA6-DD02-83ADDF1B31F8}"/>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B5FF6CF2-2BB6-1054-2E20-03875209FAF5}"/>
              </a:ext>
            </a:extLst>
          </p:cNvPr>
          <p:cNvSpPr>
            <a:spLocks noGrp="1"/>
          </p:cNvSpPr>
          <p:nvPr>
            <p:ph idx="1"/>
          </p:nvPr>
        </p:nvSpPr>
        <p:spPr/>
        <p:txBody>
          <a:bodyPr/>
          <a:lstStyle/>
          <a:p>
            <a:endParaRPr lang="zh-TW" altLang="en-US"/>
          </a:p>
        </p:txBody>
      </p:sp>
    </p:spTree>
    <p:extLst>
      <p:ext uri="{BB962C8B-B14F-4D97-AF65-F5344CB8AC3E}">
        <p14:creationId xmlns:p14="http://schemas.microsoft.com/office/powerpoint/2010/main" val="1744059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807FF4E-F2E3-E3D5-391C-ECA8DD3928C0}"/>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D8B15D1F-2B5D-3218-406E-75FA44823B55}"/>
              </a:ext>
            </a:extLst>
          </p:cNvPr>
          <p:cNvSpPr>
            <a:spLocks noGrp="1"/>
          </p:cNvSpPr>
          <p:nvPr>
            <p:ph idx="1"/>
          </p:nvPr>
        </p:nvSpPr>
        <p:spPr/>
        <p:txBody>
          <a:bodyPr/>
          <a:lstStyle/>
          <a:p>
            <a:endParaRPr lang="zh-TW" altLang="en-US"/>
          </a:p>
        </p:txBody>
      </p:sp>
    </p:spTree>
    <p:extLst>
      <p:ext uri="{BB962C8B-B14F-4D97-AF65-F5344CB8AC3E}">
        <p14:creationId xmlns:p14="http://schemas.microsoft.com/office/powerpoint/2010/main" val="1261152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D7DC86C-2853-5BF2-36B1-04DCC4BBC0A7}"/>
              </a:ext>
            </a:extLst>
          </p:cNvPr>
          <p:cNvSpPr>
            <a:spLocks noGrp="1"/>
          </p:cNvSpPr>
          <p:nvPr>
            <p:ph type="title"/>
          </p:nvPr>
        </p:nvSpPr>
        <p:spPr/>
        <p:txBody>
          <a:bodyPr/>
          <a:lstStyle/>
          <a:p>
            <a:r>
              <a:rPr lang="en-US" altLang="zh-TW" dirty="0"/>
              <a:t>Introduction</a:t>
            </a:r>
            <a:endParaRPr lang="zh-TW" altLang="en-US" dirty="0"/>
          </a:p>
        </p:txBody>
      </p:sp>
      <p:sp>
        <p:nvSpPr>
          <p:cNvPr id="3" name="內容版面配置區 2">
            <a:extLst>
              <a:ext uri="{FF2B5EF4-FFF2-40B4-BE49-F238E27FC236}">
                <a16:creationId xmlns:a16="http://schemas.microsoft.com/office/drawing/2014/main" id="{8460F223-4E2E-23A8-BB35-D35408AE0FB1}"/>
              </a:ext>
            </a:extLst>
          </p:cNvPr>
          <p:cNvSpPr>
            <a:spLocks noGrp="1"/>
          </p:cNvSpPr>
          <p:nvPr>
            <p:ph idx="1"/>
          </p:nvPr>
        </p:nvSpPr>
        <p:spPr/>
        <p:txBody>
          <a:bodyPr>
            <a:normAutofit lnSpcReduction="10000"/>
          </a:bodyPr>
          <a:lstStyle/>
          <a:p>
            <a:r>
              <a:rPr lang="zh-TW" altLang="en-US" dirty="0"/>
              <a:t>保險公司傳統上通過購買巨災再保險合約規避發生頻率低損失程度高的巨災風險</a:t>
            </a:r>
            <a:r>
              <a:rPr lang="en-US" altLang="zh-TW" dirty="0"/>
              <a:t>.</a:t>
            </a:r>
          </a:p>
          <a:p>
            <a:r>
              <a:rPr lang="en-US" altLang="zh-TW" dirty="0"/>
              <a:t>Cat Bond </a:t>
            </a:r>
            <a:r>
              <a:rPr lang="zh-TW" altLang="en-US" dirty="0"/>
              <a:t>的條款有債務豁免觸發器</a:t>
            </a:r>
            <a:r>
              <a:rPr lang="en-US" altLang="zh-TW" dirty="0"/>
              <a:t>,</a:t>
            </a:r>
            <a:r>
              <a:rPr lang="zh-TW" altLang="en-US" dirty="0"/>
              <a:t>其設計允許支付利息和或歸還本金的豁免</a:t>
            </a:r>
            <a:r>
              <a:rPr lang="en-US" altLang="zh-TW" dirty="0"/>
              <a:t>,</a:t>
            </a:r>
            <a:r>
              <a:rPr lang="zh-TW" altLang="en-US" dirty="0"/>
              <a:t>此外豁免程度可以是全部</a:t>
            </a:r>
            <a:r>
              <a:rPr lang="zh-TW" altLang="en-US" dirty="0">
                <a:latin typeface="PMingLiU" panose="02020500000000000000" pitchFamily="18" charset="-120"/>
                <a:ea typeface="PMingLiU" panose="02020500000000000000" pitchFamily="18" charset="-120"/>
              </a:rPr>
              <a:t>、部分或按損失的大小而定</a:t>
            </a:r>
            <a:r>
              <a:rPr lang="en-US" altLang="zh-TW" dirty="0">
                <a:latin typeface="PMingLiU" panose="02020500000000000000" pitchFamily="18" charset="-120"/>
                <a:ea typeface="PMingLiU" panose="02020500000000000000" pitchFamily="18" charset="-120"/>
              </a:rPr>
              <a:t>.</a:t>
            </a:r>
          </a:p>
          <a:p>
            <a:r>
              <a:rPr lang="zh-TW" altLang="en-US" dirty="0">
                <a:latin typeface="PMingLiU" panose="02020500000000000000" pitchFamily="18" charset="-120"/>
                <a:ea typeface="PMingLiU" panose="02020500000000000000" pitchFamily="18" charset="-120"/>
              </a:rPr>
              <a:t>債務的豁免可以用發行者們的實際損失或特定期間發行者們的綜合損失指數來觸發</a:t>
            </a:r>
            <a:endParaRPr lang="en-US" altLang="zh-TW" dirty="0">
              <a:latin typeface="PMingLiU" panose="02020500000000000000" pitchFamily="18" charset="-120"/>
              <a:ea typeface="PMingLiU" panose="02020500000000000000" pitchFamily="18" charset="-120"/>
            </a:endParaRPr>
          </a:p>
          <a:p>
            <a:r>
              <a:rPr lang="zh-TW" altLang="en-US" dirty="0">
                <a:latin typeface="PMingLiU" panose="02020500000000000000" pitchFamily="18" charset="-120"/>
                <a:ea typeface="PMingLiU" panose="02020500000000000000" pitchFamily="18" charset="-120"/>
              </a:rPr>
              <a:t>利用</a:t>
            </a:r>
            <a:r>
              <a:rPr lang="en-US" altLang="zh-TW" dirty="0">
                <a:latin typeface="PMingLiU" panose="02020500000000000000" pitchFamily="18" charset="-120"/>
                <a:ea typeface="PMingLiU" panose="02020500000000000000" pitchFamily="18" charset="-120"/>
              </a:rPr>
              <a:t>Cat Bond </a:t>
            </a:r>
            <a:r>
              <a:rPr lang="zh-TW" altLang="en-US" dirty="0">
                <a:latin typeface="PMingLiU" panose="02020500000000000000" pitchFamily="18" charset="-120"/>
                <a:ea typeface="PMingLiU" panose="02020500000000000000" pitchFamily="18" charset="-120"/>
              </a:rPr>
              <a:t>進行避險的好處是可以避免傳統的再保險或巨災相關選擇權可能產生的信用風險</a:t>
            </a:r>
            <a:endParaRPr lang="en-US" altLang="zh-TW" dirty="0">
              <a:latin typeface="PMingLiU" panose="02020500000000000000" pitchFamily="18" charset="-120"/>
              <a:ea typeface="PMingLiU" panose="02020500000000000000" pitchFamily="18" charset="-120"/>
            </a:endParaRPr>
          </a:p>
          <a:p>
            <a:r>
              <a:rPr lang="zh-TW" altLang="en-US" dirty="0">
                <a:latin typeface="PMingLiU" panose="02020500000000000000" pitchFamily="18" charset="-120"/>
                <a:ea typeface="PMingLiU" panose="02020500000000000000" pitchFamily="18" charset="-120"/>
              </a:rPr>
              <a:t>然而從債券持有人的角度來看</a:t>
            </a:r>
            <a:r>
              <a:rPr lang="en-US" altLang="zh-TW" dirty="0">
                <a:latin typeface="PMingLiU" panose="02020500000000000000" pitchFamily="18" charset="-120"/>
                <a:ea typeface="PMingLiU" panose="02020500000000000000" pitchFamily="18" charset="-120"/>
              </a:rPr>
              <a:t>,</a:t>
            </a:r>
            <a:r>
              <a:rPr lang="zh-TW" altLang="en-US" dirty="0">
                <a:latin typeface="PMingLiU" panose="02020500000000000000" pitchFamily="18" charset="-120"/>
                <a:ea typeface="PMingLiU" panose="02020500000000000000" pitchFamily="18" charset="-120"/>
              </a:rPr>
              <a:t>違約風險、道德風險以及發行公司的基礎風險對於</a:t>
            </a:r>
            <a:r>
              <a:rPr lang="en-US" altLang="zh-TW" dirty="0">
                <a:latin typeface="PMingLiU" panose="02020500000000000000" pitchFamily="18" charset="-120"/>
                <a:ea typeface="PMingLiU" panose="02020500000000000000" pitchFamily="18" charset="-120"/>
              </a:rPr>
              <a:t>Cat Bond</a:t>
            </a:r>
            <a:r>
              <a:rPr lang="zh-TW" altLang="en-US" dirty="0">
                <a:latin typeface="PMingLiU" panose="02020500000000000000" pitchFamily="18" charset="-120"/>
                <a:ea typeface="PMingLiU" panose="02020500000000000000" pitchFamily="18" charset="-120"/>
              </a:rPr>
              <a:t>價值的影響十分巨大</a:t>
            </a:r>
            <a:endParaRPr lang="en-US" altLang="zh-TW" dirty="0"/>
          </a:p>
        </p:txBody>
      </p:sp>
    </p:spTree>
    <p:extLst>
      <p:ext uri="{BB962C8B-B14F-4D97-AF65-F5344CB8AC3E}">
        <p14:creationId xmlns:p14="http://schemas.microsoft.com/office/powerpoint/2010/main" val="1705321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2E9E4085-576E-80C5-D59C-824F5AEB0285}"/>
              </a:ext>
            </a:extLst>
          </p:cNvPr>
          <p:cNvSpPr>
            <a:spLocks noGrp="1"/>
          </p:cNvSpPr>
          <p:nvPr>
            <p:ph idx="1"/>
          </p:nvPr>
        </p:nvSpPr>
        <p:spPr>
          <a:xfrm>
            <a:off x="838200" y="256674"/>
            <a:ext cx="10515600" cy="5920289"/>
          </a:xfrm>
        </p:spPr>
        <p:txBody>
          <a:bodyPr/>
          <a:lstStyle/>
          <a:p>
            <a:r>
              <a:rPr lang="zh-TW" altLang="en-US" dirty="0"/>
              <a:t>當發行方在損失控制的成本超過債務豁免的收益時</a:t>
            </a:r>
            <a:r>
              <a:rPr lang="en-US" altLang="zh-TW" dirty="0"/>
              <a:t>,</a:t>
            </a:r>
            <a:r>
              <a:rPr lang="zh-TW" altLang="en-US" dirty="0"/>
              <a:t>較容易出現道德風險的行為</a:t>
            </a:r>
            <a:r>
              <a:rPr lang="en-US" altLang="zh-TW" dirty="0"/>
              <a:t>,</a:t>
            </a:r>
            <a:r>
              <a:rPr lang="zh-TW" altLang="en-US" dirty="0"/>
              <a:t>也就是當損失程度愈接近觸發門檻時保險公司在理賠上會較為寬鬆</a:t>
            </a:r>
            <a:endParaRPr lang="en-US" altLang="zh-TW" dirty="0"/>
          </a:p>
          <a:p>
            <a:r>
              <a:rPr lang="en-US" altLang="zh-TW" dirty="0"/>
              <a:t>Doherty(1997)</a:t>
            </a:r>
            <a:r>
              <a:rPr lang="zh-TW" altLang="en-US" dirty="0"/>
              <a:t>指出道德風險是因為發行方對損失控管的力度減少而產生的</a:t>
            </a:r>
            <a:endParaRPr lang="en-US" altLang="zh-TW" dirty="0"/>
          </a:p>
          <a:p>
            <a:r>
              <a:rPr lang="en-US" altLang="zh-TW" dirty="0" err="1"/>
              <a:t>Bantwal</a:t>
            </a:r>
            <a:r>
              <a:rPr lang="en-US" altLang="zh-TW" dirty="0"/>
              <a:t> </a:t>
            </a:r>
            <a:r>
              <a:rPr lang="zh-TW" altLang="en-US" dirty="0"/>
              <a:t>和</a:t>
            </a:r>
            <a:r>
              <a:rPr lang="en-US" altLang="zh-TW" dirty="0" err="1"/>
              <a:t>Kunreuther</a:t>
            </a:r>
            <a:r>
              <a:rPr lang="en-US" altLang="zh-TW" dirty="0"/>
              <a:t>(1999)</a:t>
            </a:r>
            <a:r>
              <a:rPr lang="zh-TW" altLang="en-US" dirty="0"/>
              <a:t>指出保險公司傾向在容易發生災害的地區開出更多保單</a:t>
            </a:r>
            <a:r>
              <a:rPr lang="en-US" altLang="zh-TW" dirty="0"/>
              <a:t>,</a:t>
            </a:r>
            <a:r>
              <a:rPr lang="zh-TW" altLang="en-US" dirty="0"/>
              <a:t>並花較少的時間和金錢對損失進行審核</a:t>
            </a:r>
            <a:endParaRPr lang="en-US" altLang="zh-TW" dirty="0"/>
          </a:p>
          <a:p>
            <a:r>
              <a:rPr lang="zh-TW" altLang="en-US" dirty="0"/>
              <a:t>因此這種道德風險行為可能會以債券持有人票息或本金減少為代價增加索賠的支出</a:t>
            </a:r>
            <a:r>
              <a:rPr lang="en-US" altLang="zh-TW" dirty="0"/>
              <a:t>,</a:t>
            </a:r>
            <a:r>
              <a:rPr lang="zh-TW" altLang="en-US" dirty="0"/>
              <a:t>並影響債券的價格</a:t>
            </a:r>
          </a:p>
        </p:txBody>
      </p:sp>
    </p:spTree>
    <p:extLst>
      <p:ext uri="{BB962C8B-B14F-4D97-AF65-F5344CB8AC3E}">
        <p14:creationId xmlns:p14="http://schemas.microsoft.com/office/powerpoint/2010/main" val="2695061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6732D2F0-333F-65FC-D8E2-F4FEF89139E1}"/>
              </a:ext>
            </a:extLst>
          </p:cNvPr>
          <p:cNvSpPr>
            <a:spLocks noGrp="1"/>
          </p:cNvSpPr>
          <p:nvPr>
            <p:ph idx="1"/>
          </p:nvPr>
        </p:nvSpPr>
        <p:spPr>
          <a:xfrm>
            <a:off x="838200" y="465221"/>
            <a:ext cx="10515600" cy="5711742"/>
          </a:xfrm>
        </p:spPr>
        <p:txBody>
          <a:bodyPr/>
          <a:lstStyle/>
          <a:p>
            <a:r>
              <a:rPr lang="en-US" altLang="zh-TW" dirty="0"/>
              <a:t>Cat bond</a:t>
            </a:r>
            <a:r>
              <a:rPr lang="zh-TW" altLang="en-US" dirty="0"/>
              <a:t>定價需要考慮的另一個因素是基礎風險</a:t>
            </a:r>
            <a:endParaRPr lang="en-US" altLang="zh-TW" dirty="0"/>
          </a:p>
          <a:p>
            <a:r>
              <a:rPr lang="zh-TW" altLang="en-US" dirty="0"/>
              <a:t>基礎風險是指發行方實際損失和綜合損失指數之間的差距</a:t>
            </a:r>
            <a:r>
              <a:rPr lang="en-US" altLang="zh-TW" dirty="0"/>
              <a:t>,</a:t>
            </a:r>
            <a:r>
              <a:rPr lang="zh-TW" altLang="en-US" dirty="0"/>
              <a:t>這讓發行方無法做到完整的規避風險</a:t>
            </a:r>
            <a:endParaRPr lang="en-US" altLang="zh-TW" dirty="0"/>
          </a:p>
          <a:p>
            <a:r>
              <a:rPr lang="zh-TW" altLang="en-US" dirty="0"/>
              <a:t>基礎風險可能會導致保險公司在個別損失高但損失指數低的情境下破產</a:t>
            </a:r>
            <a:r>
              <a:rPr lang="en-US" altLang="zh-TW" dirty="0"/>
              <a:t>,</a:t>
            </a:r>
            <a:r>
              <a:rPr lang="zh-TW" altLang="en-US" dirty="0"/>
              <a:t>進而影響債券價格</a:t>
            </a:r>
            <a:endParaRPr lang="en-US" altLang="zh-TW" dirty="0"/>
          </a:p>
          <a:p>
            <a:r>
              <a:rPr lang="zh-TW" altLang="en-US" dirty="0"/>
              <a:t>道德風險和基礎風險之間存在權衡關係</a:t>
            </a:r>
            <a:endParaRPr lang="en-US" altLang="zh-TW" dirty="0"/>
          </a:p>
          <a:p>
            <a:r>
              <a:rPr lang="en-US" altLang="zh-TW" dirty="0"/>
              <a:t>Doherty(1997)</a:t>
            </a:r>
            <a:r>
              <a:rPr lang="zh-TW" altLang="en-US" dirty="0"/>
              <a:t>和</a:t>
            </a:r>
            <a:r>
              <a:rPr lang="en-US" altLang="zh-TW" dirty="0" err="1"/>
              <a:t>Belonsky</a:t>
            </a:r>
            <a:r>
              <a:rPr lang="en-US" altLang="zh-TW" dirty="0"/>
              <a:t>(1998)</a:t>
            </a:r>
            <a:r>
              <a:rPr lang="zh-TW" altLang="en-US" dirty="0"/>
              <a:t>已經研究了基礎風險和道德風險 的影響</a:t>
            </a:r>
            <a:r>
              <a:rPr lang="en-US" altLang="zh-TW" dirty="0"/>
              <a:t>,</a:t>
            </a:r>
            <a:r>
              <a:rPr lang="zh-TW" altLang="en-US" dirty="0"/>
              <a:t>然而卻不是從債券定價的角度</a:t>
            </a:r>
            <a:endParaRPr lang="en-US" altLang="zh-TW" dirty="0"/>
          </a:p>
          <a:p>
            <a:endParaRPr lang="en-US" altLang="zh-TW" dirty="0"/>
          </a:p>
        </p:txBody>
      </p:sp>
    </p:spTree>
    <p:extLst>
      <p:ext uri="{BB962C8B-B14F-4D97-AF65-F5344CB8AC3E}">
        <p14:creationId xmlns:p14="http://schemas.microsoft.com/office/powerpoint/2010/main" val="1295069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0703C74D-F8EE-B070-CAFC-D40A32B8BE34}"/>
              </a:ext>
            </a:extLst>
          </p:cNvPr>
          <p:cNvSpPr>
            <a:spLocks noGrp="1"/>
          </p:cNvSpPr>
          <p:nvPr>
            <p:ph idx="1"/>
          </p:nvPr>
        </p:nvSpPr>
        <p:spPr>
          <a:xfrm>
            <a:off x="709862" y="176463"/>
            <a:ext cx="11129211" cy="6176963"/>
          </a:xfrm>
        </p:spPr>
        <p:txBody>
          <a:bodyPr>
            <a:normAutofit/>
          </a:bodyPr>
          <a:lstStyle/>
          <a:p>
            <a:r>
              <a:rPr lang="zh-TW" altLang="en-US" sz="2400" dirty="0"/>
              <a:t>作者指出只有少數文章關注連結巨災的證券的訂價問題</a:t>
            </a:r>
            <a:endParaRPr lang="en-US" altLang="zh-TW" sz="2400" dirty="0"/>
          </a:p>
          <a:p>
            <a:r>
              <a:rPr lang="zh-TW" altLang="en-US" sz="2400" dirty="0"/>
              <a:t>例如</a:t>
            </a:r>
            <a:r>
              <a:rPr lang="en-US" altLang="zh-TW" sz="2400" dirty="0"/>
              <a:t>: Cox </a:t>
            </a:r>
            <a:r>
              <a:rPr lang="zh-TW" altLang="en-US" sz="2400" dirty="0"/>
              <a:t>和</a:t>
            </a:r>
            <a:r>
              <a:rPr lang="en-US" altLang="zh-TW" sz="2400" dirty="0" err="1"/>
              <a:t>Schwebach</a:t>
            </a:r>
            <a:r>
              <a:rPr lang="en-US" altLang="zh-TW" sz="2400" dirty="0"/>
              <a:t>(1992),Cummins</a:t>
            </a:r>
            <a:r>
              <a:rPr lang="zh-TW" altLang="en-US" sz="2400" dirty="0"/>
              <a:t>和</a:t>
            </a:r>
            <a:r>
              <a:rPr lang="en-US" altLang="zh-TW" sz="2400" dirty="0" err="1"/>
              <a:t>Geman</a:t>
            </a:r>
            <a:r>
              <a:rPr lang="en-US" altLang="zh-TW" sz="2400" dirty="0"/>
              <a:t>(1995),</a:t>
            </a:r>
            <a:r>
              <a:rPr lang="zh-TW" altLang="en-US" sz="2400" dirty="0"/>
              <a:t>以及</a:t>
            </a:r>
            <a:r>
              <a:rPr lang="en-US" altLang="zh-TW" sz="2400" dirty="0" err="1"/>
              <a:t>Chang,Chang</a:t>
            </a:r>
            <a:r>
              <a:rPr lang="zh-TW" altLang="en-US" sz="2400" dirty="0"/>
              <a:t>和</a:t>
            </a:r>
            <a:r>
              <a:rPr lang="en-US" altLang="zh-TW" sz="2400" dirty="0"/>
              <a:t>Yu(1996)</a:t>
            </a:r>
            <a:r>
              <a:rPr lang="zh-TW" altLang="en-US" sz="2400" dirty="0"/>
              <a:t>在確定的利率和特定的財產索賠服務</a:t>
            </a:r>
            <a:r>
              <a:rPr lang="en-US" altLang="zh-TW" sz="2400" dirty="0"/>
              <a:t>(PCS)</a:t>
            </a:r>
            <a:r>
              <a:rPr lang="zh-TW" altLang="en-US" sz="2400" dirty="0"/>
              <a:t>損失過程下對</a:t>
            </a:r>
            <a:r>
              <a:rPr lang="en-US" altLang="zh-TW" sz="2400" dirty="0"/>
              <a:t>Cat futures </a:t>
            </a:r>
            <a:r>
              <a:rPr lang="zh-TW" altLang="en-US" sz="2400" dirty="0"/>
              <a:t>和 </a:t>
            </a:r>
            <a:r>
              <a:rPr lang="en-US" altLang="zh-TW" sz="2400" dirty="0"/>
              <a:t>Cat call spreads</a:t>
            </a:r>
            <a:r>
              <a:rPr lang="zh-TW" altLang="en-US" sz="2400" dirty="0"/>
              <a:t>進行定價</a:t>
            </a:r>
            <a:r>
              <a:rPr lang="en-US" altLang="zh-TW" sz="2400" dirty="0"/>
              <a:t>.</a:t>
            </a:r>
          </a:p>
          <a:p>
            <a:r>
              <a:rPr lang="en-US" altLang="zh-TW" sz="2400" dirty="0" err="1"/>
              <a:t>Litzenberger,Beaglehole</a:t>
            </a:r>
            <a:r>
              <a:rPr lang="en-US" altLang="zh-TW" sz="2400" dirty="0"/>
              <a:t>,</a:t>
            </a:r>
            <a:r>
              <a:rPr lang="zh-TW" altLang="en-US" sz="2400" dirty="0"/>
              <a:t>和</a:t>
            </a:r>
            <a:r>
              <a:rPr lang="en-US" altLang="zh-TW" sz="2400" dirty="0"/>
              <a:t>Reynolds(1996)</a:t>
            </a:r>
            <a:r>
              <a:rPr lang="zh-TW" altLang="en-US" sz="2400" dirty="0"/>
              <a:t>對一年期零息</a:t>
            </a:r>
            <a:r>
              <a:rPr lang="en-US" altLang="zh-TW" sz="2400" dirty="0"/>
              <a:t>Cat bond</a:t>
            </a:r>
            <a:r>
              <a:rPr lang="zh-TW" altLang="en-US" sz="2400" dirty="0"/>
              <a:t>進行定價</a:t>
            </a:r>
            <a:r>
              <a:rPr lang="en-US" altLang="zh-TW" sz="2400" dirty="0"/>
              <a:t>,</a:t>
            </a:r>
            <a:r>
              <a:rPr lang="zh-TW" altLang="en-US" sz="2400" dirty="0"/>
              <a:t>並比較用了拔靴法的</a:t>
            </a:r>
            <a:r>
              <a:rPr lang="en-US" altLang="zh-TW" sz="2400" dirty="0"/>
              <a:t>Cat bond price</a:t>
            </a:r>
            <a:r>
              <a:rPr lang="zh-TW" altLang="en-US" sz="2400" dirty="0"/>
              <a:t>和用假設的巨災損失分佈估計出的價格</a:t>
            </a:r>
            <a:r>
              <a:rPr lang="en-US" altLang="zh-TW" sz="2400" dirty="0"/>
              <a:t>.</a:t>
            </a:r>
          </a:p>
          <a:p>
            <a:r>
              <a:rPr lang="en-US" altLang="zh-TW" sz="2400" dirty="0" err="1"/>
              <a:t>Zajdenweber</a:t>
            </a:r>
            <a:r>
              <a:rPr lang="en-US" altLang="zh-TW" sz="2400" dirty="0"/>
              <a:t>(1998) </a:t>
            </a:r>
            <a:r>
              <a:rPr lang="zh-TW" altLang="en-US" sz="2400" dirty="0"/>
              <a:t>承襲了</a:t>
            </a:r>
            <a:r>
              <a:rPr lang="en-US" altLang="zh-TW" sz="2400" dirty="0" err="1"/>
              <a:t>Litzenberger,Beaglehole,and</a:t>
            </a:r>
            <a:r>
              <a:rPr lang="en-US" altLang="zh-TW" sz="2400" dirty="0"/>
              <a:t> Reynolds(1996)</a:t>
            </a:r>
            <a:r>
              <a:rPr lang="zh-TW" altLang="en-US" sz="2400" dirty="0"/>
              <a:t>的論文</a:t>
            </a:r>
            <a:r>
              <a:rPr lang="en-US" altLang="zh-TW" sz="2400" dirty="0"/>
              <a:t>,</a:t>
            </a:r>
            <a:r>
              <a:rPr lang="zh-TW" altLang="en-US" sz="2400" dirty="0"/>
              <a:t>但是將巨災損失的分佈改成穩定的</a:t>
            </a:r>
            <a:r>
              <a:rPr lang="en-US" altLang="zh-TW" sz="2400" dirty="0"/>
              <a:t>Levy </a:t>
            </a:r>
            <a:r>
              <a:rPr lang="zh-TW" altLang="en-US" sz="2400" dirty="0"/>
              <a:t>分佈</a:t>
            </a:r>
            <a:r>
              <a:rPr lang="en-US" altLang="zh-TW" sz="2400" dirty="0"/>
              <a:t>.</a:t>
            </a:r>
          </a:p>
          <a:p>
            <a:r>
              <a:rPr lang="en-US" altLang="zh-TW" sz="2400" dirty="0" err="1"/>
              <a:t>Louberge,Kellezi,Gilli</a:t>
            </a:r>
            <a:r>
              <a:rPr lang="en-US" altLang="zh-TW" sz="2400" dirty="0"/>
              <a:t>(1999)</a:t>
            </a:r>
            <a:r>
              <a:rPr lang="zh-TW" altLang="en-US" sz="2400" dirty="0"/>
              <a:t>在假設災害損失服從</a:t>
            </a:r>
            <a:r>
              <a:rPr lang="en-US" altLang="zh-TW" sz="2400" dirty="0"/>
              <a:t>pure </a:t>
            </a:r>
            <a:r>
              <a:rPr lang="en-US" altLang="zh-TW" sz="2400" dirty="0" err="1"/>
              <a:t>possison</a:t>
            </a:r>
            <a:r>
              <a:rPr lang="en-US" altLang="zh-TW" sz="2400" dirty="0"/>
              <a:t> </a:t>
            </a:r>
            <a:r>
              <a:rPr lang="zh-TW" altLang="en-US" sz="2400" dirty="0"/>
              <a:t>分佈</a:t>
            </a:r>
            <a:r>
              <a:rPr lang="en-US" altLang="zh-TW" sz="2400" dirty="0"/>
              <a:t>,</a:t>
            </a:r>
            <a:r>
              <a:rPr lang="zh-TW" altLang="en-US" sz="2400" dirty="0"/>
              <a:t>損失嚴重程度服從</a:t>
            </a:r>
            <a:r>
              <a:rPr lang="en-US" altLang="zh-TW" sz="2400" dirty="0"/>
              <a:t>lognormal </a:t>
            </a:r>
            <a:r>
              <a:rPr lang="zh-TW" altLang="en-US" sz="2400" dirty="0"/>
              <a:t>分佈並且</a:t>
            </a:r>
            <a:r>
              <a:rPr lang="en-US" altLang="zh-TW" sz="2400" dirty="0" err="1"/>
              <a:t>iid</a:t>
            </a:r>
            <a:r>
              <a:rPr lang="en-US" altLang="zh-TW" sz="2400" dirty="0"/>
              <a:t>,</a:t>
            </a:r>
            <a:r>
              <a:rPr lang="zh-TW" altLang="en-US" sz="2400" dirty="0"/>
              <a:t>利率服從二項隨機過程的情況下對</a:t>
            </a:r>
            <a:r>
              <a:rPr lang="en-US" altLang="zh-TW" sz="2400" dirty="0"/>
              <a:t>Cat bond </a:t>
            </a:r>
            <a:r>
              <a:rPr lang="zh-TW" altLang="en-US" sz="2400" dirty="0"/>
              <a:t>價格做數值的估計</a:t>
            </a:r>
            <a:endParaRPr lang="en-US" altLang="zh-TW" sz="2400" dirty="0"/>
          </a:p>
          <a:p>
            <a:r>
              <a:rPr lang="zh-TW" altLang="en-US" sz="2400" dirty="0"/>
              <a:t>作者認為這些文獻的定價模型大多沒有納入普遍接受的隨機利率過程和巨災損失過程</a:t>
            </a:r>
            <a:r>
              <a:rPr lang="en-US" altLang="zh-TW" sz="2400" dirty="0"/>
              <a:t>,</a:t>
            </a:r>
            <a:r>
              <a:rPr lang="zh-TW" altLang="en-US" sz="2400" dirty="0"/>
              <a:t>也沒有研究</a:t>
            </a:r>
            <a:r>
              <a:rPr lang="en-US" altLang="zh-TW" sz="2400" dirty="0"/>
              <a:t>Cat bond</a:t>
            </a:r>
            <a:r>
              <a:rPr lang="zh-TW" altLang="en-US" sz="2400" dirty="0"/>
              <a:t>的違約風險</a:t>
            </a:r>
            <a:r>
              <a:rPr lang="en-US" altLang="zh-TW" sz="2400" dirty="0"/>
              <a:t>,</a:t>
            </a:r>
            <a:r>
              <a:rPr lang="zh-TW" altLang="en-US" sz="2400" dirty="0"/>
              <a:t>因此想建立一個新模型作為本篇的貢獻</a:t>
            </a:r>
          </a:p>
        </p:txBody>
      </p:sp>
    </p:spTree>
    <p:extLst>
      <p:ext uri="{BB962C8B-B14F-4D97-AF65-F5344CB8AC3E}">
        <p14:creationId xmlns:p14="http://schemas.microsoft.com/office/powerpoint/2010/main" val="1796724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5892A2A-2AAA-9CC2-9B1C-748854A2258C}"/>
              </a:ext>
            </a:extLst>
          </p:cNvPr>
          <p:cNvSpPr>
            <a:spLocks noGrp="1"/>
          </p:cNvSpPr>
          <p:nvPr>
            <p:ph type="title"/>
          </p:nvPr>
        </p:nvSpPr>
        <p:spPr>
          <a:xfrm>
            <a:off x="838200" y="365126"/>
            <a:ext cx="10515600" cy="661570"/>
          </a:xfrm>
        </p:spPr>
        <p:txBody>
          <a:bodyPr>
            <a:normAutofit fontScale="90000"/>
          </a:bodyPr>
          <a:lstStyle/>
          <a:p>
            <a:r>
              <a:rPr lang="zh-TW" altLang="en-US" dirty="0"/>
              <a:t>資產動態</a:t>
            </a:r>
          </a:p>
        </p:txBody>
      </p:sp>
      <p:sp>
        <p:nvSpPr>
          <p:cNvPr id="3" name="內容版面配置區 2">
            <a:extLst>
              <a:ext uri="{FF2B5EF4-FFF2-40B4-BE49-F238E27FC236}">
                <a16:creationId xmlns:a16="http://schemas.microsoft.com/office/drawing/2014/main" id="{683EDBED-FE3A-E39C-9C0C-3CE86008E564}"/>
              </a:ext>
            </a:extLst>
          </p:cNvPr>
          <p:cNvSpPr>
            <a:spLocks noGrp="1"/>
          </p:cNvSpPr>
          <p:nvPr>
            <p:ph idx="1"/>
          </p:nvPr>
        </p:nvSpPr>
        <p:spPr>
          <a:xfrm>
            <a:off x="838200" y="1026696"/>
            <a:ext cx="10515600" cy="5150267"/>
          </a:xfrm>
        </p:spPr>
        <p:txBody>
          <a:bodyPr/>
          <a:lstStyle/>
          <a:p>
            <a:r>
              <a:rPr lang="zh-TW" altLang="en-US" dirty="0"/>
              <a:t>建立資產動態模型的典型方法是假定資產價值服從</a:t>
            </a:r>
            <a:r>
              <a:rPr lang="en-US" altLang="zh-TW" dirty="0"/>
              <a:t>lognormal diffusion process,</a:t>
            </a:r>
            <a:r>
              <a:rPr lang="zh-TW" altLang="en-US" dirty="0"/>
              <a:t>例如</a:t>
            </a:r>
            <a:r>
              <a:rPr lang="en-US" altLang="zh-TW" dirty="0"/>
              <a:t>Merton(1977)</a:t>
            </a:r>
            <a:r>
              <a:rPr lang="zh-TW" altLang="en-US" dirty="0"/>
              <a:t>和</a:t>
            </a:r>
            <a:r>
              <a:rPr lang="en-US" altLang="zh-TW" dirty="0"/>
              <a:t>Cummins(1988).</a:t>
            </a:r>
          </a:p>
          <a:p>
            <a:r>
              <a:rPr lang="zh-TW" altLang="en-US" dirty="0"/>
              <a:t>此種方法的主要缺點是沒有考慮到隨機利率對資產價值的明確影響</a:t>
            </a:r>
            <a:r>
              <a:rPr lang="en-US" altLang="zh-TW" dirty="0"/>
              <a:t>,</a:t>
            </a:r>
            <a:r>
              <a:rPr lang="zh-TW" altLang="en-US" dirty="0"/>
              <a:t>這十分重要</a:t>
            </a:r>
            <a:r>
              <a:rPr lang="en-US" altLang="zh-TW" dirty="0"/>
              <a:t>,</a:t>
            </a:r>
            <a:r>
              <a:rPr lang="zh-TW" altLang="en-US" dirty="0"/>
              <a:t>因為保險公司在其投組中時有很大比例的固定收入資產是很常見的</a:t>
            </a:r>
            <a:r>
              <a:rPr lang="en-US" altLang="zh-TW" dirty="0"/>
              <a:t>,</a:t>
            </a:r>
            <a:r>
              <a:rPr lang="zh-TW" altLang="en-US" dirty="0"/>
              <a:t>特別是</a:t>
            </a:r>
            <a:r>
              <a:rPr lang="en-US" altLang="zh-TW" dirty="0"/>
              <a:t>Cat bond</a:t>
            </a:r>
            <a:r>
              <a:rPr lang="zh-TW" altLang="en-US" dirty="0"/>
              <a:t>發行方主要將債券銷售所得投資於高等級</a:t>
            </a:r>
            <a:r>
              <a:rPr lang="en-US" altLang="zh-TW" dirty="0">
                <a:latin typeface="PMingLiU" panose="02020500000000000000" pitchFamily="18" charset="-120"/>
                <a:ea typeface="PMingLiU" panose="02020500000000000000" pitchFamily="18" charset="-120"/>
              </a:rPr>
              <a:t>、</a:t>
            </a:r>
            <a:r>
              <a:rPr lang="zh-TW" altLang="en-US" dirty="0">
                <a:latin typeface="PMingLiU" panose="02020500000000000000" pitchFamily="18" charset="-120"/>
                <a:ea typeface="PMingLiU" panose="02020500000000000000" pitchFamily="18" charset="-120"/>
              </a:rPr>
              <a:t>對利率敏感的投資</a:t>
            </a:r>
            <a:r>
              <a:rPr lang="en-US" altLang="zh-TW" dirty="0">
                <a:latin typeface="PMingLiU" panose="02020500000000000000" pitchFamily="18" charset="-120"/>
                <a:ea typeface="PMingLiU" panose="02020500000000000000" pitchFamily="18" charset="-120"/>
              </a:rPr>
              <a:t>,</a:t>
            </a:r>
            <a:r>
              <a:rPr lang="zh-TW" altLang="en-US" dirty="0">
                <a:latin typeface="PMingLiU" panose="02020500000000000000" pitchFamily="18" charset="-120"/>
                <a:ea typeface="PMingLiU" panose="02020500000000000000" pitchFamily="18" charset="-120"/>
              </a:rPr>
              <a:t>如商業票據或國庫券</a:t>
            </a:r>
            <a:endParaRPr lang="en-US" altLang="zh-TW" dirty="0">
              <a:latin typeface="PMingLiU" panose="02020500000000000000" pitchFamily="18" charset="-120"/>
              <a:ea typeface="PMingLiU" panose="02020500000000000000" pitchFamily="18" charset="-120"/>
            </a:endParaRPr>
          </a:p>
          <a:p>
            <a:endParaRPr lang="en-US" altLang="zh-TW" dirty="0">
              <a:latin typeface="PMingLiU" panose="02020500000000000000" pitchFamily="18" charset="-120"/>
              <a:ea typeface="PMingLiU" panose="02020500000000000000" pitchFamily="18" charset="-120"/>
            </a:endParaRPr>
          </a:p>
          <a:p>
            <a:r>
              <a:rPr lang="zh-TW" altLang="en-US" dirty="0">
                <a:latin typeface="PMingLiU" panose="02020500000000000000" pitchFamily="18" charset="-120"/>
                <a:ea typeface="PMingLiU" panose="02020500000000000000" pitchFamily="18" charset="-120"/>
              </a:rPr>
              <a:t>為了衡量利率風險對</a:t>
            </a:r>
            <a:r>
              <a:rPr lang="en-US" altLang="zh-TW" dirty="0">
                <a:latin typeface="PMingLiU" panose="02020500000000000000" pitchFamily="18" charset="-120"/>
                <a:ea typeface="PMingLiU" panose="02020500000000000000" pitchFamily="18" charset="-120"/>
              </a:rPr>
              <a:t>Cat bond price</a:t>
            </a:r>
            <a:r>
              <a:rPr lang="zh-TW" altLang="en-US" dirty="0">
                <a:latin typeface="PMingLiU" panose="02020500000000000000" pitchFamily="18" charset="-120"/>
                <a:ea typeface="PMingLiU" panose="02020500000000000000" pitchFamily="18" charset="-120"/>
              </a:rPr>
              <a:t>的影響</a:t>
            </a:r>
            <a:r>
              <a:rPr lang="en-US" altLang="zh-TW" dirty="0">
                <a:latin typeface="PMingLiU" panose="02020500000000000000" pitchFamily="18" charset="-120"/>
                <a:ea typeface="PMingLiU" panose="02020500000000000000" pitchFamily="18" charset="-120"/>
              </a:rPr>
              <a:t>,</a:t>
            </a:r>
            <a:r>
              <a:rPr lang="zh-TW" altLang="en-US" dirty="0">
                <a:latin typeface="PMingLiU" panose="02020500000000000000" pitchFamily="18" charset="-120"/>
                <a:ea typeface="PMingLiU" panose="02020500000000000000" pitchFamily="18" charset="-120"/>
              </a:rPr>
              <a:t>本文採用</a:t>
            </a:r>
            <a:r>
              <a:rPr lang="en-US" altLang="zh-TW" dirty="0" err="1">
                <a:latin typeface="PMingLiU" panose="02020500000000000000" pitchFamily="18" charset="-120"/>
                <a:ea typeface="PMingLiU" panose="02020500000000000000" pitchFamily="18" charset="-120"/>
              </a:rPr>
              <a:t>Duan,Moreau,and</a:t>
            </a:r>
            <a:r>
              <a:rPr lang="en-US" altLang="zh-TW" dirty="0">
                <a:latin typeface="PMingLiU" panose="02020500000000000000" pitchFamily="18" charset="-120"/>
                <a:ea typeface="PMingLiU" panose="02020500000000000000" pitchFamily="18" charset="-120"/>
              </a:rPr>
              <a:t> Sealey(1995)</a:t>
            </a:r>
            <a:r>
              <a:rPr lang="zh-TW" altLang="en-US" dirty="0">
                <a:latin typeface="PMingLiU" panose="02020500000000000000" pitchFamily="18" charset="-120"/>
                <a:ea typeface="PMingLiU" panose="02020500000000000000" pitchFamily="18" charset="-120"/>
              </a:rPr>
              <a:t>的方法</a:t>
            </a:r>
            <a:r>
              <a:rPr lang="en-US" altLang="zh-TW" dirty="0">
                <a:latin typeface="PMingLiU" panose="02020500000000000000" pitchFamily="18" charset="-120"/>
                <a:ea typeface="PMingLiU" panose="02020500000000000000" pitchFamily="18" charset="-120"/>
              </a:rPr>
              <a:t>,</a:t>
            </a:r>
            <a:r>
              <a:rPr lang="zh-TW" altLang="en-US" dirty="0">
                <a:latin typeface="PMingLiU" panose="02020500000000000000" pitchFamily="18" charset="-120"/>
                <a:ea typeface="PMingLiU" panose="02020500000000000000" pitchFamily="18" charset="-120"/>
              </a:rPr>
              <a:t>將保險公司的總資產價值描述為由兩種風險組成</a:t>
            </a:r>
            <a:r>
              <a:rPr lang="en-US" altLang="zh-TW" dirty="0">
                <a:latin typeface="PMingLiU" panose="02020500000000000000" pitchFamily="18" charset="-120"/>
                <a:ea typeface="PMingLiU" panose="02020500000000000000" pitchFamily="18" charset="-120"/>
              </a:rPr>
              <a:t>:</a:t>
            </a:r>
            <a:r>
              <a:rPr lang="zh-TW" altLang="en-US" dirty="0">
                <a:latin typeface="PMingLiU" panose="02020500000000000000" pitchFamily="18" charset="-120"/>
                <a:ea typeface="PMingLiU" panose="02020500000000000000" pitchFamily="18" charset="-120"/>
              </a:rPr>
              <a:t>利率風險和信用風險</a:t>
            </a:r>
            <a:endParaRPr lang="en-US" altLang="zh-TW" dirty="0">
              <a:latin typeface="PMingLiU" panose="02020500000000000000" pitchFamily="18" charset="-120"/>
              <a:ea typeface="PMingLiU" panose="02020500000000000000" pitchFamily="18" charset="-120"/>
            </a:endParaRPr>
          </a:p>
          <a:p>
            <a:pPr marL="0" indent="0">
              <a:buNone/>
            </a:pPr>
            <a:endParaRPr lang="en-US" altLang="zh-TW" dirty="0"/>
          </a:p>
          <a:p>
            <a:pPr marL="0" indent="0">
              <a:buNone/>
            </a:pPr>
            <a:endParaRPr lang="en-US" altLang="zh-TW" dirty="0"/>
          </a:p>
        </p:txBody>
      </p:sp>
    </p:spTree>
    <p:extLst>
      <p:ext uri="{BB962C8B-B14F-4D97-AF65-F5344CB8AC3E}">
        <p14:creationId xmlns:p14="http://schemas.microsoft.com/office/powerpoint/2010/main" val="2628935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內容版面配置區 2">
                <a:extLst>
                  <a:ext uri="{FF2B5EF4-FFF2-40B4-BE49-F238E27FC236}">
                    <a16:creationId xmlns:a16="http://schemas.microsoft.com/office/drawing/2014/main" id="{95BA6A8F-B6E0-6121-01AE-DF41E598588F}"/>
                  </a:ext>
                </a:extLst>
              </p:cNvPr>
              <p:cNvSpPr>
                <a:spLocks noGrp="1"/>
              </p:cNvSpPr>
              <p:nvPr>
                <p:ph idx="1"/>
              </p:nvPr>
            </p:nvSpPr>
            <p:spPr>
              <a:xfrm>
                <a:off x="838200" y="124952"/>
                <a:ext cx="10515600" cy="6733048"/>
              </a:xfrm>
            </p:spPr>
            <p:txBody>
              <a:bodyPr/>
              <a:lstStyle/>
              <a:p>
                <a:r>
                  <a:rPr lang="zh-TW" altLang="en-US" dirty="0"/>
                  <a:t>信用風險</a:t>
                </a:r>
                <a:r>
                  <a:rPr lang="en-US" altLang="zh-TW" dirty="0"/>
                  <a:t>:</a:t>
                </a:r>
                <a:r>
                  <a:rPr lang="zh-TW" altLang="en-US" dirty="0"/>
                  <a:t>指的是與利率風險正交的所有風險</a:t>
                </a:r>
                <a:endParaRPr lang="en-US" altLang="zh-TW" dirty="0"/>
              </a:p>
              <a:p>
                <a:r>
                  <a:rPr lang="zh-TW" altLang="en-US" dirty="0"/>
                  <a:t>具體來說</a:t>
                </a:r>
                <a:r>
                  <a:rPr lang="en-US" altLang="zh-TW" dirty="0"/>
                  <a:t>,</a:t>
                </a:r>
                <a:r>
                  <a:rPr lang="zh-TW" altLang="en-US" dirty="0"/>
                  <a:t>發行方的資產可以由下面的過程進行規範</a:t>
                </a:r>
                <a:endParaRPr lang="en-US" altLang="zh-TW" dirty="0"/>
              </a:p>
              <a:p>
                <a:endParaRPr lang="en-US" altLang="zh-TW" dirty="0"/>
              </a:p>
              <a:p>
                <a:endParaRPr lang="en-US" altLang="zh-TW" dirty="0"/>
              </a:p>
              <a:p>
                <a:endParaRPr lang="en-US" altLang="zh-TW" dirty="0"/>
              </a:p>
              <a:p>
                <a:r>
                  <a:rPr lang="zh-TW" altLang="en-US" dirty="0"/>
                  <a:t>其中</a:t>
                </a:r>
                <a14:m>
                  <m:oMath xmlns:m="http://schemas.openxmlformats.org/officeDocument/2006/math">
                    <m:sSub>
                      <m:sSubPr>
                        <m:ctrlPr>
                          <a:rPr lang="en-US" altLang="zh-TW" i="1" smtClean="0">
                            <a:latin typeface="Cambria Math" panose="02040503050406030204" pitchFamily="18" charset="0"/>
                          </a:rPr>
                        </m:ctrlPr>
                      </m:sSubPr>
                      <m:e>
                        <m:r>
                          <a:rPr lang="en-US" altLang="zh-TW" b="0" i="1" smtClean="0">
                            <a:latin typeface="Cambria Math" panose="02040503050406030204" pitchFamily="18" charset="0"/>
                          </a:rPr>
                          <m:t>𝐴</m:t>
                        </m:r>
                      </m:e>
                      <m:sub>
                        <m:r>
                          <a:rPr lang="en-US" altLang="zh-TW" b="0" i="1" smtClean="0">
                            <a:latin typeface="Cambria Math" panose="02040503050406030204" pitchFamily="18" charset="0"/>
                          </a:rPr>
                          <m:t>𝑡</m:t>
                        </m:r>
                      </m:sub>
                    </m:sSub>
                    <m:r>
                      <a:rPr lang="zh-TW" altLang="en-US" i="1">
                        <a:latin typeface="Cambria Math" panose="02040503050406030204" pitchFamily="18" charset="0"/>
                      </a:rPr>
                      <m:t> </m:t>
                    </m:r>
                  </m:oMath>
                </a14:m>
                <a:r>
                  <a:rPr lang="zh-TW" altLang="en-US" dirty="0"/>
                  <a:t>是發行方在時間點</a:t>
                </a:r>
                <a:r>
                  <a:rPr lang="en-US" altLang="zh-TW" dirty="0"/>
                  <a:t>t</a:t>
                </a:r>
                <a:r>
                  <a:rPr lang="zh-TW" altLang="en-US" dirty="0"/>
                  <a:t>的總資產</a:t>
                </a:r>
                <a:r>
                  <a:rPr lang="en-US" altLang="zh-TW" dirty="0"/>
                  <a:t>,</a:t>
                </a:r>
                <a:r>
                  <a:rPr lang="zh-TW" altLang="en-US" dirty="0"/>
                  <a:t> </a:t>
                </a:r>
                <a14:m>
                  <m:oMath xmlns:m="http://schemas.openxmlformats.org/officeDocument/2006/math">
                    <m:sSub>
                      <m:sSubPr>
                        <m:ctrlPr>
                          <a:rPr lang="en-US" altLang="zh-TW" i="1" smtClean="0">
                            <a:latin typeface="Cambria Math" panose="02040503050406030204" pitchFamily="18" charset="0"/>
                          </a:rPr>
                        </m:ctrlPr>
                      </m:sSubPr>
                      <m:e>
                        <m:r>
                          <a:rPr lang="en-US" altLang="zh-TW" b="0" i="1" smtClean="0">
                            <a:latin typeface="Cambria Math" panose="02040503050406030204" pitchFamily="18" charset="0"/>
                          </a:rPr>
                          <m:t>𝑟</m:t>
                        </m:r>
                      </m:e>
                      <m:sub>
                        <m:r>
                          <a:rPr lang="en-US" altLang="zh-TW" b="0" i="1" smtClean="0">
                            <a:latin typeface="Cambria Math" panose="02040503050406030204" pitchFamily="18" charset="0"/>
                          </a:rPr>
                          <m:t>𝑡</m:t>
                        </m:r>
                      </m:sub>
                    </m:sSub>
                    <m:r>
                      <a:rPr lang="en-US" altLang="zh-TW" b="0" i="0" smtClean="0">
                        <a:latin typeface="Cambria Math" panose="02040503050406030204" pitchFamily="18" charset="0"/>
                      </a:rPr>
                      <m:t> </m:t>
                    </m:r>
                    <m:r>
                      <a:rPr lang="zh-TW" altLang="en-US" i="1">
                        <a:latin typeface="Cambria Math" panose="02040503050406030204" pitchFamily="18" charset="0"/>
                      </a:rPr>
                      <m:t>是時間點</m:t>
                    </m:r>
                    <m:r>
                      <m:rPr>
                        <m:sty m:val="p"/>
                      </m:rPr>
                      <a:rPr lang="en-US" altLang="zh-TW" i="1">
                        <a:latin typeface="Cambria Math" panose="02040503050406030204" pitchFamily="18" charset="0"/>
                      </a:rPr>
                      <m:t>t</m:t>
                    </m:r>
                    <m:r>
                      <a:rPr lang="zh-TW" altLang="en-US" i="1">
                        <a:latin typeface="Cambria Math" panose="02040503050406030204" pitchFamily="18" charset="0"/>
                      </a:rPr>
                      <m:t>的</m:t>
                    </m:r>
                    <m:r>
                      <a:rPr lang="zh-TW" altLang="en-US" i="1" smtClean="0">
                        <a:latin typeface="Cambria Math" panose="02040503050406030204" pitchFamily="18" charset="0"/>
                      </a:rPr>
                      <m:t>瞬</m:t>
                    </m:r>
                    <m:r>
                      <a:rPr lang="zh-TW" altLang="en-US" i="1">
                        <a:latin typeface="Cambria Math" panose="02040503050406030204" pitchFamily="18" charset="0"/>
                      </a:rPr>
                      <m:t>時利率</m:t>
                    </m:r>
                  </m:oMath>
                </a14:m>
                <a:r>
                  <a:rPr lang="en-US" altLang="zh-TW" dirty="0"/>
                  <a:t>,</a:t>
                </a:r>
                <a14:m>
                  <m:oMath xmlns:m="http://schemas.openxmlformats.org/officeDocument/2006/math">
                    <m:sSub>
                      <m:sSubPr>
                        <m:ctrlPr>
                          <a:rPr lang="en-US" altLang="zh-TW" i="1" dirty="0" smtClean="0">
                            <a:latin typeface="Cambria Math" panose="02040503050406030204" pitchFamily="18" charset="0"/>
                          </a:rPr>
                        </m:ctrlPr>
                      </m:sSubPr>
                      <m:e>
                        <m:r>
                          <a:rPr lang="en-US" altLang="zh-TW" b="0" i="1" dirty="0" smtClean="0">
                            <a:latin typeface="Cambria Math" panose="02040503050406030204" pitchFamily="18" charset="0"/>
                          </a:rPr>
                          <m:t>𝑊</m:t>
                        </m:r>
                      </m:e>
                      <m:sub>
                        <m:r>
                          <a:rPr lang="en-US" altLang="zh-TW" b="0" i="1" dirty="0" smtClean="0">
                            <a:latin typeface="Cambria Math" panose="02040503050406030204" pitchFamily="18" charset="0"/>
                          </a:rPr>
                          <m:t>𝐴</m:t>
                        </m:r>
                        <m:r>
                          <a:rPr lang="en-US" altLang="zh-TW" b="0" i="1" dirty="0" smtClean="0">
                            <a:latin typeface="Cambria Math" panose="02040503050406030204" pitchFamily="18" charset="0"/>
                          </a:rPr>
                          <m:t>,</m:t>
                        </m:r>
                        <m:r>
                          <a:rPr lang="en-US" altLang="zh-TW" b="0" i="1" dirty="0" smtClean="0">
                            <a:latin typeface="Cambria Math" panose="02040503050406030204" pitchFamily="18" charset="0"/>
                          </a:rPr>
                          <m:t>𝑡</m:t>
                        </m:r>
                      </m:sub>
                    </m:sSub>
                  </m:oMath>
                </a14:m>
                <a:r>
                  <a:rPr lang="en-US" altLang="zh-TW" dirty="0"/>
                  <a:t> </a:t>
                </a:r>
                <a:r>
                  <a:rPr lang="zh-TW" altLang="en-US" dirty="0"/>
                  <a:t>是信用風險的</a:t>
                </a:r>
                <a:r>
                  <a:rPr lang="en-US" altLang="zh-TW" dirty="0"/>
                  <a:t>Wiener process;</a:t>
                </a:r>
                <a14:m>
                  <m:oMath xmlns:m="http://schemas.openxmlformats.org/officeDocument/2006/math">
                    <m:sSub>
                      <m:sSubPr>
                        <m:ctrlPr>
                          <a:rPr lang="en-US" altLang="zh-TW" i="1" smtClean="0">
                            <a:latin typeface="Cambria Math" panose="02040503050406030204" pitchFamily="18" charset="0"/>
                          </a:rPr>
                        </m:ctrlPr>
                      </m:sSubPr>
                      <m:e>
                        <m:r>
                          <a:rPr lang="zh-TW" altLang="en-US" i="1" smtClean="0">
                            <a:latin typeface="Cambria Math" panose="02040503050406030204" pitchFamily="18" charset="0"/>
                          </a:rPr>
                          <m:t>𝜇</m:t>
                        </m:r>
                      </m:e>
                      <m:sub>
                        <m:r>
                          <a:rPr lang="en-US" altLang="zh-TW" b="0" i="1" smtClean="0">
                            <a:latin typeface="Cambria Math" panose="02040503050406030204" pitchFamily="18" charset="0"/>
                          </a:rPr>
                          <m:t>𝐴</m:t>
                        </m:r>
                      </m:sub>
                    </m:sSub>
                  </m:oMath>
                </a14:m>
                <a:r>
                  <a:rPr lang="zh-TW" altLang="en-US" dirty="0"/>
                  <a:t>是信用風險引起的瞬時飄移</a:t>
                </a:r>
                <a:r>
                  <a:rPr lang="en-US" altLang="zh-TW" dirty="0"/>
                  <a:t>;</a:t>
                </a:r>
                <a14:m>
                  <m:oMath xmlns:m="http://schemas.openxmlformats.org/officeDocument/2006/math">
                    <m:sSub>
                      <m:sSubPr>
                        <m:ctrlPr>
                          <a:rPr lang="en-US" altLang="zh-TW" i="1" smtClean="0">
                            <a:latin typeface="Cambria Math" panose="02040503050406030204" pitchFamily="18" charset="0"/>
                          </a:rPr>
                        </m:ctrlPr>
                      </m:sSubPr>
                      <m:e>
                        <m:r>
                          <a:rPr lang="zh-TW" altLang="en-US" i="1" smtClean="0">
                            <a:latin typeface="Cambria Math" panose="02040503050406030204" pitchFamily="18" charset="0"/>
                          </a:rPr>
                          <m:t>𝜎</m:t>
                        </m:r>
                      </m:e>
                      <m:sub>
                        <m:r>
                          <a:rPr lang="en-US" altLang="zh-TW" b="0" i="1" smtClean="0">
                            <a:latin typeface="Cambria Math" panose="02040503050406030204" pitchFamily="18" charset="0"/>
                          </a:rPr>
                          <m:t>𝐴</m:t>
                        </m:r>
                      </m:sub>
                    </m:sSub>
                  </m:oMath>
                </a14:m>
                <a:r>
                  <a:rPr lang="zh-TW" altLang="en-US" dirty="0"/>
                  <a:t>為信用風險的波動度</a:t>
                </a:r>
                <a:r>
                  <a:rPr lang="en-US" altLang="zh-TW" dirty="0"/>
                  <a:t>;</a:t>
                </a:r>
                <a14:m>
                  <m:oMath xmlns:m="http://schemas.openxmlformats.org/officeDocument/2006/math">
                    <m:r>
                      <a:rPr lang="en-US" altLang="zh-TW" i="1" smtClean="0">
                        <a:latin typeface="Cambria Math" panose="02040503050406030204" pitchFamily="18" charset="0"/>
                        <a:ea typeface="Cambria Math" panose="02040503050406030204" pitchFamily="18" charset="0"/>
                      </a:rPr>
                      <m:t>∅</m:t>
                    </m:r>
                  </m:oMath>
                </a14:m>
                <a:r>
                  <a:rPr lang="zh-TW" altLang="en-US" dirty="0"/>
                  <a:t>為發行方資產的瞬時利率彈性</a:t>
                </a:r>
                <a:endParaRPr lang="en-US" altLang="zh-TW" dirty="0"/>
              </a:p>
              <a:p>
                <a:r>
                  <a:rPr lang="zh-TW" altLang="en-US" dirty="0"/>
                  <a:t>順時利率假設服從</a:t>
                </a:r>
                <a:r>
                  <a:rPr lang="en-US" altLang="zh-TW" dirty="0" err="1"/>
                  <a:t>Cox,Ingersoll,and</a:t>
                </a:r>
                <a:r>
                  <a:rPr lang="en-US" altLang="zh-TW" dirty="0"/>
                  <a:t> Roxx(1985)</a:t>
                </a:r>
                <a:r>
                  <a:rPr lang="zh-TW" altLang="en-US" dirty="0"/>
                  <a:t>的平方根過程</a:t>
                </a:r>
                <a:r>
                  <a:rPr lang="en-US" altLang="zh-TW" dirty="0"/>
                  <a:t>(square-root process),</a:t>
                </a:r>
                <a:r>
                  <a:rPr lang="zh-TW" altLang="en-US" dirty="0"/>
                  <a:t>這個假設避免了在</a:t>
                </a:r>
                <a:r>
                  <a:rPr lang="en-US" altLang="zh-TW" dirty="0" err="1"/>
                  <a:t>Vasicek‘s</a:t>
                </a:r>
                <a:r>
                  <a:rPr lang="en-US" altLang="zh-TW" dirty="0"/>
                  <a:t>  model(1977)</a:t>
                </a:r>
                <a:r>
                  <a:rPr lang="zh-TW" altLang="en-US" dirty="0"/>
                  <a:t>可能出現的利率為負的情形</a:t>
                </a:r>
                <a:r>
                  <a:rPr lang="en-US" altLang="zh-TW" dirty="0"/>
                  <a:t>.</a:t>
                </a:r>
              </a:p>
              <a:p>
                <a:endParaRPr lang="en-US" altLang="zh-TW" dirty="0"/>
              </a:p>
              <a:p>
                <a:r>
                  <a:rPr lang="zh-TW" altLang="en-US" dirty="0"/>
                  <a:t>其中</a:t>
                </a:r>
                <a:r>
                  <a:rPr lang="en-US" altLang="zh-TW" dirty="0"/>
                  <a:t>k </a:t>
                </a:r>
                <a:r>
                  <a:rPr lang="zh-TW" altLang="en-US" dirty="0"/>
                  <a:t>均值回復力的測量值</a:t>
                </a:r>
                <a:r>
                  <a:rPr lang="en-US" altLang="zh-TW" dirty="0"/>
                  <a:t>; m</a:t>
                </a:r>
                <a:r>
                  <a:rPr lang="zh-TW" altLang="en-US" dirty="0"/>
                  <a:t>是利率的長期平均</a:t>
                </a:r>
                <a:r>
                  <a:rPr lang="en-US" altLang="zh-TW" dirty="0"/>
                  <a:t>;</a:t>
                </a:r>
                <a:r>
                  <a:rPr lang="zh-TW" altLang="en-US" dirty="0"/>
                  <a:t> </a:t>
                </a:r>
                <a:r>
                  <a:rPr lang="en-US" altLang="zh-TW" dirty="0"/>
                  <a:t>v</a:t>
                </a:r>
                <a:r>
                  <a:rPr lang="zh-TW" altLang="en-US" dirty="0"/>
                  <a:t> 為利率的波動性參數</a:t>
                </a:r>
                <a:r>
                  <a:rPr lang="en-US" altLang="zh-TW" dirty="0"/>
                  <a:t>;</a:t>
                </a:r>
                <a14:m>
                  <m:oMath xmlns:m="http://schemas.openxmlformats.org/officeDocument/2006/math">
                    <m:sSub>
                      <m:sSubPr>
                        <m:ctrlPr>
                          <a:rPr lang="en-US" altLang="zh-TW" i="1" smtClean="0">
                            <a:latin typeface="Cambria Math" panose="02040503050406030204" pitchFamily="18" charset="0"/>
                          </a:rPr>
                        </m:ctrlPr>
                      </m:sSubPr>
                      <m:e>
                        <m:r>
                          <a:rPr lang="en-US" altLang="zh-TW" b="0" i="1" smtClean="0">
                            <a:latin typeface="Cambria Math" panose="02040503050406030204" pitchFamily="18" charset="0"/>
                          </a:rPr>
                          <m:t>𝑍</m:t>
                        </m:r>
                      </m:e>
                      <m:sub>
                        <m:r>
                          <a:rPr lang="en-US" altLang="zh-TW" b="0" i="1" smtClean="0">
                            <a:latin typeface="Cambria Math" panose="02040503050406030204" pitchFamily="18" charset="0"/>
                          </a:rPr>
                          <m:t>𝑡</m:t>
                        </m:r>
                      </m:sub>
                    </m:sSub>
                    <m:r>
                      <a:rPr lang="zh-TW" altLang="en-US" i="1">
                        <a:latin typeface="Cambria Math" panose="02040503050406030204" pitchFamily="18" charset="0"/>
                      </a:rPr>
                      <m:t>是</m:t>
                    </m:r>
                  </m:oMath>
                </a14:m>
                <a:r>
                  <a:rPr lang="zh-TW" altLang="en-US" dirty="0"/>
                  <a:t>和</a:t>
                </a:r>
                <a14:m>
                  <m:oMath xmlns:m="http://schemas.openxmlformats.org/officeDocument/2006/math">
                    <m:sSub>
                      <m:sSubPr>
                        <m:ctrlPr>
                          <a:rPr lang="en-US" altLang="zh-TW" i="1" dirty="0" smtClean="0">
                            <a:latin typeface="Cambria Math" panose="02040503050406030204" pitchFamily="18" charset="0"/>
                          </a:rPr>
                        </m:ctrlPr>
                      </m:sSubPr>
                      <m:e>
                        <m:r>
                          <a:rPr lang="en-US" altLang="zh-TW" b="0" i="1" dirty="0" smtClean="0">
                            <a:latin typeface="Cambria Math" panose="02040503050406030204" pitchFamily="18" charset="0"/>
                          </a:rPr>
                          <m:t>𝑊</m:t>
                        </m:r>
                      </m:e>
                      <m:sub>
                        <m:r>
                          <a:rPr lang="en-US" altLang="zh-TW" b="0" i="1" dirty="0" smtClean="0">
                            <a:latin typeface="Cambria Math" panose="02040503050406030204" pitchFamily="18" charset="0"/>
                          </a:rPr>
                          <m:t>𝐴</m:t>
                        </m:r>
                        <m:r>
                          <a:rPr lang="en-US" altLang="zh-TW" b="0" i="1" dirty="0" smtClean="0">
                            <a:latin typeface="Cambria Math" panose="02040503050406030204" pitchFamily="18" charset="0"/>
                          </a:rPr>
                          <m:t>,</m:t>
                        </m:r>
                        <m:r>
                          <a:rPr lang="en-US" altLang="zh-TW" b="0" i="1" dirty="0" smtClean="0">
                            <a:latin typeface="Cambria Math" panose="02040503050406030204" pitchFamily="18" charset="0"/>
                          </a:rPr>
                          <m:t>𝑡</m:t>
                        </m:r>
                      </m:sub>
                    </m:sSub>
                  </m:oMath>
                </a14:m>
                <a:r>
                  <a:rPr lang="zh-TW" altLang="en-US" dirty="0"/>
                  <a:t>獨立的</a:t>
                </a:r>
                <a:r>
                  <a:rPr lang="en-US" altLang="zh-TW" dirty="0"/>
                  <a:t>Wiener process.</a:t>
                </a:r>
              </a:p>
              <a:p>
                <a:endParaRPr lang="en-US" altLang="zh-TW" dirty="0"/>
              </a:p>
              <a:p>
                <a:endParaRPr lang="en-US" altLang="zh-TW" dirty="0"/>
              </a:p>
              <a:p>
                <a:endParaRPr lang="en-US" altLang="zh-TW" dirty="0"/>
              </a:p>
            </p:txBody>
          </p:sp>
        </mc:Choice>
        <mc:Fallback>
          <p:sp>
            <p:nvSpPr>
              <p:cNvPr id="3" name="內容版面配置區 2">
                <a:extLst>
                  <a:ext uri="{FF2B5EF4-FFF2-40B4-BE49-F238E27FC236}">
                    <a16:creationId xmlns:a16="http://schemas.microsoft.com/office/drawing/2014/main" id="{95BA6A8F-B6E0-6121-01AE-DF41E598588F}"/>
                  </a:ext>
                </a:extLst>
              </p:cNvPr>
              <p:cNvSpPr>
                <a:spLocks noGrp="1" noRot="1" noChangeAspect="1" noMove="1" noResize="1" noEditPoints="1" noAdjustHandles="1" noChangeArrowheads="1" noChangeShapeType="1" noTextEdit="1"/>
              </p:cNvSpPr>
              <p:nvPr>
                <p:ph idx="1"/>
              </p:nvPr>
            </p:nvSpPr>
            <p:spPr>
              <a:xfrm>
                <a:off x="838200" y="124952"/>
                <a:ext cx="10515600" cy="6733048"/>
              </a:xfrm>
              <a:blipFill>
                <a:blip r:embed="rId2"/>
                <a:stretch>
                  <a:fillRect l="-1043" t="-1629" r="-348"/>
                </a:stretch>
              </a:blipFill>
            </p:spPr>
            <p:txBody>
              <a:bodyPr/>
              <a:lstStyle/>
              <a:p>
                <a:r>
                  <a:rPr lang="zh-TW" altLang="en-US">
                    <a:noFill/>
                  </a:rPr>
                  <a:t> </a:t>
                </a:r>
              </a:p>
            </p:txBody>
          </p:sp>
        </mc:Fallback>
      </mc:AlternateContent>
      <p:pic>
        <p:nvPicPr>
          <p:cNvPr id="5" name="圖片 4">
            <a:extLst>
              <a:ext uri="{FF2B5EF4-FFF2-40B4-BE49-F238E27FC236}">
                <a16:creationId xmlns:a16="http://schemas.microsoft.com/office/drawing/2014/main" id="{C9FD11EC-BAA5-C0E5-5F84-6901EC037F36}"/>
              </a:ext>
            </a:extLst>
          </p:cNvPr>
          <p:cNvPicPr>
            <a:picLocks noChangeAspect="1"/>
          </p:cNvPicPr>
          <p:nvPr/>
        </p:nvPicPr>
        <p:blipFill>
          <a:blip r:embed="rId3"/>
          <a:stretch>
            <a:fillRect/>
          </a:stretch>
        </p:blipFill>
        <p:spPr>
          <a:xfrm>
            <a:off x="3304675" y="1440437"/>
            <a:ext cx="4315326" cy="1129402"/>
          </a:xfrm>
          <a:prstGeom prst="rect">
            <a:avLst/>
          </a:prstGeom>
        </p:spPr>
      </p:pic>
      <p:pic>
        <p:nvPicPr>
          <p:cNvPr id="7" name="圖片 6">
            <a:extLst>
              <a:ext uri="{FF2B5EF4-FFF2-40B4-BE49-F238E27FC236}">
                <a16:creationId xmlns:a16="http://schemas.microsoft.com/office/drawing/2014/main" id="{A9AE04EA-2C5E-E2A1-91B0-0053F7071FC8}"/>
              </a:ext>
            </a:extLst>
          </p:cNvPr>
          <p:cNvPicPr>
            <a:picLocks noChangeAspect="1"/>
          </p:cNvPicPr>
          <p:nvPr/>
        </p:nvPicPr>
        <p:blipFill>
          <a:blip r:embed="rId4"/>
          <a:stretch>
            <a:fillRect/>
          </a:stretch>
        </p:blipFill>
        <p:spPr>
          <a:xfrm>
            <a:off x="4792577" y="4867995"/>
            <a:ext cx="4393032" cy="778293"/>
          </a:xfrm>
          <a:prstGeom prst="rect">
            <a:avLst/>
          </a:prstGeom>
        </p:spPr>
      </p:pic>
    </p:spTree>
    <p:extLst>
      <p:ext uri="{BB962C8B-B14F-4D97-AF65-F5344CB8AC3E}">
        <p14:creationId xmlns:p14="http://schemas.microsoft.com/office/powerpoint/2010/main" val="1059948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A574BBCB-F077-3B5C-4E95-6E66FB1DEDCA}"/>
              </a:ext>
            </a:extLst>
          </p:cNvPr>
          <p:cNvSpPr>
            <a:spLocks noGrp="1"/>
          </p:cNvSpPr>
          <p:nvPr>
            <p:ph idx="1"/>
          </p:nvPr>
        </p:nvSpPr>
        <p:spPr>
          <a:xfrm>
            <a:off x="838200" y="272716"/>
            <a:ext cx="10515600" cy="6432884"/>
          </a:xfrm>
        </p:spPr>
        <p:txBody>
          <a:bodyPr/>
          <a:lstStyle/>
          <a:p>
            <a:r>
              <a:rPr lang="zh-TW" altLang="en-US" dirty="0"/>
              <a:t>將上述兩式結合後我們可以得到</a:t>
            </a:r>
            <a:endParaRPr lang="en-US" altLang="zh-TW" dirty="0"/>
          </a:p>
          <a:p>
            <a:endParaRPr lang="en-US" altLang="zh-TW" dirty="0"/>
          </a:p>
          <a:p>
            <a:endParaRPr lang="en-US" altLang="zh-TW" dirty="0"/>
          </a:p>
          <a:p>
            <a:endParaRPr lang="en-US" altLang="zh-TW" dirty="0"/>
          </a:p>
          <a:p>
            <a:endParaRPr lang="en-US" altLang="zh-TW" dirty="0"/>
          </a:p>
          <a:p>
            <a:pPr marL="0" indent="0">
              <a:buNone/>
            </a:pPr>
            <a:endParaRPr lang="en-US" altLang="zh-TW" dirty="0"/>
          </a:p>
          <a:p>
            <a:endParaRPr lang="en-US" altLang="zh-TW" dirty="0"/>
          </a:p>
          <a:p>
            <a:r>
              <a:rPr lang="zh-TW" altLang="en-US" dirty="0"/>
              <a:t>在對衍生商品進行定價時</a:t>
            </a:r>
            <a:r>
              <a:rPr lang="en-US" altLang="zh-TW" dirty="0"/>
              <a:t>,</a:t>
            </a:r>
            <a:r>
              <a:rPr lang="zh-TW" altLang="en-US" dirty="0"/>
              <a:t>其標準作法是使用風險中立化的手段</a:t>
            </a:r>
            <a:r>
              <a:rPr lang="en-US" altLang="zh-TW" dirty="0"/>
              <a:t>,</a:t>
            </a:r>
            <a:r>
              <a:rPr lang="zh-TW" altLang="en-US" dirty="0"/>
              <a:t>在風險中立測度下利率過程的動態變化</a:t>
            </a:r>
            <a:r>
              <a:rPr lang="en-US" altLang="zh-TW" dirty="0"/>
              <a:t>,</a:t>
            </a:r>
            <a:r>
              <a:rPr lang="zh-TW" altLang="en-US" dirty="0"/>
              <a:t>用</a:t>
            </a:r>
            <a:r>
              <a:rPr lang="en-US" altLang="zh-TW" dirty="0"/>
              <a:t>Q</a:t>
            </a:r>
            <a:r>
              <a:rPr lang="zh-TW" altLang="en-US" dirty="0"/>
              <a:t>表示</a:t>
            </a:r>
            <a:r>
              <a:rPr lang="en-US" altLang="zh-TW" dirty="0"/>
              <a:t>,</a:t>
            </a:r>
            <a:r>
              <a:rPr lang="zh-TW" altLang="en-US" dirty="0"/>
              <a:t>可以被寫成</a:t>
            </a:r>
            <a:endParaRPr lang="en-US" altLang="zh-TW" dirty="0"/>
          </a:p>
          <a:p>
            <a:endParaRPr lang="en-US" altLang="zh-TW" dirty="0"/>
          </a:p>
          <a:p>
            <a:pPr marL="0" indent="0">
              <a:buNone/>
            </a:pPr>
            <a:endParaRPr lang="zh-TW" altLang="en-US" dirty="0"/>
          </a:p>
        </p:txBody>
      </p:sp>
      <p:pic>
        <p:nvPicPr>
          <p:cNvPr id="5" name="圖片 4">
            <a:extLst>
              <a:ext uri="{FF2B5EF4-FFF2-40B4-BE49-F238E27FC236}">
                <a16:creationId xmlns:a16="http://schemas.microsoft.com/office/drawing/2014/main" id="{55EE6FAD-51E6-2092-6CCB-EE886FA1409F}"/>
              </a:ext>
            </a:extLst>
          </p:cNvPr>
          <p:cNvPicPr>
            <a:picLocks noChangeAspect="1"/>
          </p:cNvPicPr>
          <p:nvPr/>
        </p:nvPicPr>
        <p:blipFill>
          <a:blip r:embed="rId2"/>
          <a:stretch>
            <a:fillRect/>
          </a:stretch>
        </p:blipFill>
        <p:spPr>
          <a:xfrm>
            <a:off x="1288215" y="2466534"/>
            <a:ext cx="8282067" cy="1256048"/>
          </a:xfrm>
          <a:prstGeom prst="rect">
            <a:avLst/>
          </a:prstGeom>
        </p:spPr>
      </p:pic>
      <p:pic>
        <p:nvPicPr>
          <p:cNvPr id="6" name="圖片 5">
            <a:extLst>
              <a:ext uri="{FF2B5EF4-FFF2-40B4-BE49-F238E27FC236}">
                <a16:creationId xmlns:a16="http://schemas.microsoft.com/office/drawing/2014/main" id="{5FECF266-0778-8299-4B55-1377D5D62338}"/>
              </a:ext>
            </a:extLst>
          </p:cNvPr>
          <p:cNvPicPr>
            <a:picLocks noChangeAspect="1"/>
          </p:cNvPicPr>
          <p:nvPr/>
        </p:nvPicPr>
        <p:blipFill>
          <a:blip r:embed="rId3"/>
          <a:stretch>
            <a:fillRect/>
          </a:stretch>
        </p:blipFill>
        <p:spPr>
          <a:xfrm>
            <a:off x="1113923" y="1118936"/>
            <a:ext cx="4315326" cy="1129402"/>
          </a:xfrm>
          <a:prstGeom prst="rect">
            <a:avLst/>
          </a:prstGeom>
        </p:spPr>
      </p:pic>
      <p:pic>
        <p:nvPicPr>
          <p:cNvPr id="7" name="圖片 6">
            <a:extLst>
              <a:ext uri="{FF2B5EF4-FFF2-40B4-BE49-F238E27FC236}">
                <a16:creationId xmlns:a16="http://schemas.microsoft.com/office/drawing/2014/main" id="{A9F3E1C0-3A32-2D10-708F-800FDDA0481E}"/>
              </a:ext>
            </a:extLst>
          </p:cNvPr>
          <p:cNvPicPr>
            <a:picLocks noChangeAspect="1"/>
          </p:cNvPicPr>
          <p:nvPr/>
        </p:nvPicPr>
        <p:blipFill>
          <a:blip r:embed="rId4"/>
          <a:stretch>
            <a:fillRect/>
          </a:stretch>
        </p:blipFill>
        <p:spPr>
          <a:xfrm>
            <a:off x="6096000" y="1118936"/>
            <a:ext cx="5858432" cy="1037911"/>
          </a:xfrm>
          <a:prstGeom prst="rect">
            <a:avLst/>
          </a:prstGeom>
        </p:spPr>
      </p:pic>
      <p:pic>
        <p:nvPicPr>
          <p:cNvPr id="9" name="圖片 8">
            <a:extLst>
              <a:ext uri="{FF2B5EF4-FFF2-40B4-BE49-F238E27FC236}">
                <a16:creationId xmlns:a16="http://schemas.microsoft.com/office/drawing/2014/main" id="{00320F88-2ADA-1A64-E15E-8414EAA719CA}"/>
              </a:ext>
            </a:extLst>
          </p:cNvPr>
          <p:cNvPicPr>
            <a:picLocks noChangeAspect="1"/>
          </p:cNvPicPr>
          <p:nvPr/>
        </p:nvPicPr>
        <p:blipFill>
          <a:blip r:embed="rId5"/>
          <a:stretch>
            <a:fillRect/>
          </a:stretch>
        </p:blipFill>
        <p:spPr>
          <a:xfrm>
            <a:off x="1403182" y="4767643"/>
            <a:ext cx="6429882" cy="971421"/>
          </a:xfrm>
          <a:prstGeom prst="rect">
            <a:avLst/>
          </a:prstGeom>
        </p:spPr>
      </p:pic>
      <p:pic>
        <p:nvPicPr>
          <p:cNvPr id="11" name="圖片 10">
            <a:extLst>
              <a:ext uri="{FF2B5EF4-FFF2-40B4-BE49-F238E27FC236}">
                <a16:creationId xmlns:a16="http://schemas.microsoft.com/office/drawing/2014/main" id="{ABA4659C-C53D-5B85-3388-F278382031F5}"/>
              </a:ext>
            </a:extLst>
          </p:cNvPr>
          <p:cNvPicPr>
            <a:picLocks noChangeAspect="1"/>
          </p:cNvPicPr>
          <p:nvPr/>
        </p:nvPicPr>
        <p:blipFill>
          <a:blip r:embed="rId6"/>
          <a:stretch>
            <a:fillRect/>
          </a:stretch>
        </p:blipFill>
        <p:spPr>
          <a:xfrm>
            <a:off x="856247" y="5695950"/>
            <a:ext cx="2415339" cy="878305"/>
          </a:xfrm>
          <a:prstGeom prst="rect">
            <a:avLst/>
          </a:prstGeom>
        </p:spPr>
      </p:pic>
      <p:pic>
        <p:nvPicPr>
          <p:cNvPr id="13" name="圖片 12">
            <a:extLst>
              <a:ext uri="{FF2B5EF4-FFF2-40B4-BE49-F238E27FC236}">
                <a16:creationId xmlns:a16="http://schemas.microsoft.com/office/drawing/2014/main" id="{CD7EA900-B95D-A471-5EDF-E49DD8BD63A0}"/>
              </a:ext>
            </a:extLst>
          </p:cNvPr>
          <p:cNvPicPr>
            <a:picLocks noChangeAspect="1"/>
          </p:cNvPicPr>
          <p:nvPr/>
        </p:nvPicPr>
        <p:blipFill>
          <a:blip r:embed="rId7"/>
          <a:stretch>
            <a:fillRect/>
          </a:stretch>
        </p:blipFill>
        <p:spPr>
          <a:xfrm>
            <a:off x="3679668" y="5763559"/>
            <a:ext cx="2034088" cy="1007713"/>
          </a:xfrm>
          <a:prstGeom prst="rect">
            <a:avLst/>
          </a:prstGeom>
        </p:spPr>
      </p:pic>
      <p:pic>
        <p:nvPicPr>
          <p:cNvPr id="15" name="圖片 14">
            <a:extLst>
              <a:ext uri="{FF2B5EF4-FFF2-40B4-BE49-F238E27FC236}">
                <a16:creationId xmlns:a16="http://schemas.microsoft.com/office/drawing/2014/main" id="{08DBCF22-2DB1-DDA9-A8BB-92DD5C26A120}"/>
              </a:ext>
            </a:extLst>
          </p:cNvPr>
          <p:cNvPicPr>
            <a:picLocks noChangeAspect="1"/>
          </p:cNvPicPr>
          <p:nvPr/>
        </p:nvPicPr>
        <p:blipFill>
          <a:blip r:embed="rId8"/>
          <a:stretch>
            <a:fillRect/>
          </a:stretch>
        </p:blipFill>
        <p:spPr>
          <a:xfrm>
            <a:off x="6532530" y="5915929"/>
            <a:ext cx="2985452" cy="832784"/>
          </a:xfrm>
          <a:prstGeom prst="rect">
            <a:avLst/>
          </a:prstGeom>
        </p:spPr>
      </p:pic>
    </p:spTree>
    <p:extLst>
      <p:ext uri="{BB962C8B-B14F-4D97-AF65-F5344CB8AC3E}">
        <p14:creationId xmlns:p14="http://schemas.microsoft.com/office/powerpoint/2010/main" val="2735262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內容版面配置區 2">
                <a:extLst>
                  <a:ext uri="{FF2B5EF4-FFF2-40B4-BE49-F238E27FC236}">
                    <a16:creationId xmlns:a16="http://schemas.microsoft.com/office/drawing/2014/main" id="{DBFCDFD9-B2C5-C9C1-979C-FAAE2C00E10C}"/>
                  </a:ext>
                </a:extLst>
              </p:cNvPr>
              <p:cNvSpPr>
                <a:spLocks noGrp="1"/>
              </p:cNvSpPr>
              <p:nvPr>
                <p:ph idx="1"/>
              </p:nvPr>
            </p:nvSpPr>
            <p:spPr>
              <a:xfrm>
                <a:off x="705853" y="673768"/>
                <a:ext cx="10647947" cy="5422232"/>
              </a:xfrm>
            </p:spPr>
            <p:txBody>
              <a:bodyPr/>
              <a:lstStyle/>
              <a:p>
                <a:r>
                  <a:rPr lang="zh-TW" altLang="en-US" dirty="0"/>
                  <a:t>其中</a:t>
                </a:r>
                <a14:m>
                  <m:oMath xmlns:m="http://schemas.openxmlformats.org/officeDocument/2006/math">
                    <m:sSub>
                      <m:sSubPr>
                        <m:ctrlPr>
                          <a:rPr lang="en-US" altLang="zh-TW" i="1" smtClean="0">
                            <a:latin typeface="Cambria Math" panose="02040503050406030204" pitchFamily="18" charset="0"/>
                          </a:rPr>
                        </m:ctrlPr>
                      </m:sSubPr>
                      <m:e>
                        <m:r>
                          <a:rPr lang="en-US" altLang="zh-TW" i="1" smtClean="0">
                            <a:latin typeface="Cambria Math" panose="02040503050406030204" pitchFamily="18" charset="0"/>
                          </a:rPr>
                          <m:t>𝜆</m:t>
                        </m:r>
                      </m:e>
                      <m:sub>
                        <m:r>
                          <a:rPr lang="en-US" altLang="zh-TW" b="0" i="1" smtClean="0">
                            <a:latin typeface="Cambria Math" panose="02040503050406030204" pitchFamily="18" charset="0"/>
                          </a:rPr>
                          <m:t>𝑟</m:t>
                        </m:r>
                      </m:sub>
                    </m:sSub>
                  </m:oMath>
                </a14:m>
                <a:r>
                  <a:rPr lang="zh-TW" altLang="en-US" dirty="0"/>
                  <a:t>為利率風險的市價</a:t>
                </a:r>
                <a:r>
                  <a:rPr lang="en-US" altLang="zh-TW" dirty="0"/>
                  <a:t>,</a:t>
                </a:r>
                <a:r>
                  <a:rPr lang="zh-TW" altLang="en-US" dirty="0"/>
                  <a:t>並且在</a:t>
                </a:r>
                <a:r>
                  <a:rPr lang="en-US" altLang="zh-TW" dirty="0" err="1"/>
                  <a:t>Cox,Ingersoll,and</a:t>
                </a:r>
                <a:r>
                  <a:rPr lang="en-US" altLang="zh-TW" dirty="0"/>
                  <a:t> Ross(1985)</a:t>
                </a:r>
                <a:r>
                  <a:rPr lang="zh-TW" altLang="en-US" dirty="0"/>
                  <a:t>的文章中其被設為定值</a:t>
                </a:r>
                <a:r>
                  <a:rPr lang="en-US" altLang="zh-TW" dirty="0"/>
                  <a:t>;</a:t>
                </a:r>
                <a14:m>
                  <m:oMath xmlns:m="http://schemas.openxmlformats.org/officeDocument/2006/math">
                    <m:sSubSup>
                      <m:sSubSupPr>
                        <m:ctrlPr>
                          <a:rPr lang="en-US" altLang="zh-TW" i="1" smtClean="0">
                            <a:latin typeface="Cambria Math" panose="02040503050406030204" pitchFamily="18" charset="0"/>
                          </a:rPr>
                        </m:ctrlPr>
                      </m:sSubSupPr>
                      <m:e>
                        <m:r>
                          <a:rPr lang="en-US" altLang="zh-TW" b="0" i="1" smtClean="0">
                            <a:latin typeface="Cambria Math" panose="02040503050406030204" pitchFamily="18" charset="0"/>
                          </a:rPr>
                          <m:t>𝑍</m:t>
                        </m:r>
                      </m:e>
                      <m:sub>
                        <m:r>
                          <a:rPr lang="en-US" altLang="zh-TW" b="0" i="1" smtClean="0">
                            <a:latin typeface="Cambria Math" panose="02040503050406030204" pitchFamily="18" charset="0"/>
                          </a:rPr>
                          <m:t>𝑡</m:t>
                        </m:r>
                      </m:sub>
                      <m:sup>
                        <m:r>
                          <a:rPr lang="en-US" altLang="zh-TW" b="0" i="1" smtClean="0">
                            <a:latin typeface="Cambria Math" panose="02040503050406030204" pitchFamily="18" charset="0"/>
                          </a:rPr>
                          <m:t>∗</m:t>
                        </m:r>
                      </m:sup>
                    </m:sSubSup>
                    <m:r>
                      <a:rPr lang="zh-TW" altLang="en-US" i="1">
                        <a:latin typeface="Cambria Math" panose="02040503050406030204" pitchFamily="18" charset="0"/>
                      </a:rPr>
                      <m:t>為在</m:t>
                    </m:r>
                    <m:r>
                      <m:rPr>
                        <m:sty m:val="p"/>
                      </m:rPr>
                      <a:rPr lang="en-US" altLang="zh-TW" i="1">
                        <a:latin typeface="Cambria Math" panose="02040503050406030204" pitchFamily="18" charset="0"/>
                      </a:rPr>
                      <m:t>Q</m:t>
                    </m:r>
                    <m:r>
                      <a:rPr lang="zh-TW" altLang="en-US" i="1" smtClean="0">
                        <a:latin typeface="Cambria Math" panose="02040503050406030204" pitchFamily="18" charset="0"/>
                      </a:rPr>
                      <m:t>測度</m:t>
                    </m:r>
                    <m:r>
                      <a:rPr lang="zh-TW" altLang="en-US" i="1">
                        <a:latin typeface="Cambria Math" panose="02040503050406030204" pitchFamily="18" charset="0"/>
                      </a:rPr>
                      <m:t>下的</m:t>
                    </m:r>
                    <m:r>
                      <m:rPr>
                        <m:sty m:val="p"/>
                      </m:rPr>
                      <a:rPr lang="en-US" altLang="zh-TW" i="1">
                        <a:latin typeface="Cambria Math" panose="02040503050406030204" pitchFamily="18" charset="0"/>
                      </a:rPr>
                      <m:t>Wiener</m:t>
                    </m:r>
                    <m:r>
                      <a:rPr lang="en-US" altLang="zh-TW" i="1">
                        <a:latin typeface="Cambria Math" panose="02040503050406030204" pitchFamily="18" charset="0"/>
                      </a:rPr>
                      <m:t> </m:t>
                    </m:r>
                    <m:r>
                      <m:rPr>
                        <m:sty m:val="p"/>
                      </m:rPr>
                      <a:rPr lang="en-US" altLang="zh-TW" i="1">
                        <a:latin typeface="Cambria Math" panose="02040503050406030204" pitchFamily="18" charset="0"/>
                      </a:rPr>
                      <m:t>process</m:t>
                    </m:r>
                  </m:oMath>
                </a14:m>
                <a:endParaRPr lang="en-US" altLang="zh-TW" dirty="0"/>
              </a:p>
              <a:p>
                <a:r>
                  <a:rPr lang="zh-TW" altLang="en-US" dirty="0"/>
                  <a:t>發行方資產的動態可以被風險中立化為</a:t>
                </a:r>
                <a:endParaRPr lang="en-US" altLang="zh-TW" dirty="0"/>
              </a:p>
              <a:p>
                <a:endParaRPr lang="en-US" altLang="zh-TW" dirty="0"/>
              </a:p>
              <a:p>
                <a:endParaRPr lang="en-US" altLang="zh-TW" dirty="0"/>
              </a:p>
              <a:p>
                <a:endParaRPr lang="en-US" altLang="zh-TW" dirty="0"/>
              </a:p>
              <a:p>
                <a:endParaRPr lang="en-US" altLang="zh-TW" dirty="0"/>
              </a:p>
              <a:p>
                <a:r>
                  <a:rPr lang="zh-TW" altLang="en-US" dirty="0"/>
                  <a:t>其中</a:t>
                </a:r>
                <a14:m>
                  <m:oMath xmlns:m="http://schemas.openxmlformats.org/officeDocument/2006/math">
                    <m:sSubSup>
                      <m:sSubSupPr>
                        <m:ctrlPr>
                          <a:rPr lang="en-US" altLang="zh-TW" i="1" smtClean="0">
                            <a:latin typeface="Cambria Math" panose="02040503050406030204" pitchFamily="18" charset="0"/>
                          </a:rPr>
                        </m:ctrlPr>
                      </m:sSubSupPr>
                      <m:e>
                        <m:r>
                          <a:rPr lang="en-US" altLang="zh-TW" b="0" i="1" smtClean="0">
                            <a:latin typeface="Cambria Math" panose="02040503050406030204" pitchFamily="18" charset="0"/>
                          </a:rPr>
                          <m:t>𝑊</m:t>
                        </m:r>
                      </m:e>
                      <m:sub>
                        <m:r>
                          <a:rPr lang="en-US" altLang="zh-TW" b="0" i="1" smtClean="0">
                            <a:latin typeface="Cambria Math" panose="02040503050406030204" pitchFamily="18" charset="0"/>
                          </a:rPr>
                          <m:t>𝑡</m:t>
                        </m:r>
                      </m:sub>
                      <m:sup>
                        <m:r>
                          <a:rPr lang="en-US" altLang="zh-TW" b="0" i="1" smtClean="0">
                            <a:latin typeface="Cambria Math" panose="02040503050406030204" pitchFamily="18" charset="0"/>
                          </a:rPr>
                          <m:t>∗</m:t>
                        </m:r>
                      </m:sup>
                    </m:sSubSup>
                  </m:oMath>
                </a14:m>
                <a:r>
                  <a:rPr lang="zh-TW" altLang="en-US" dirty="0"/>
                  <a:t>為在</a:t>
                </a:r>
                <a:r>
                  <a:rPr lang="en-US" altLang="zh-TW" dirty="0"/>
                  <a:t>Q</a:t>
                </a:r>
                <a:r>
                  <a:rPr lang="zh-TW" altLang="en-US" dirty="0"/>
                  <a:t>測度下與</a:t>
                </a:r>
                <a14:m>
                  <m:oMath xmlns:m="http://schemas.openxmlformats.org/officeDocument/2006/math">
                    <m:sSubSup>
                      <m:sSubSupPr>
                        <m:ctrlPr>
                          <a:rPr lang="en-US" altLang="zh-TW" i="1" smtClean="0">
                            <a:latin typeface="Cambria Math" panose="02040503050406030204" pitchFamily="18" charset="0"/>
                          </a:rPr>
                        </m:ctrlPr>
                      </m:sSubSupPr>
                      <m:e>
                        <m:r>
                          <a:rPr lang="en-US" altLang="zh-TW" b="0" i="1" smtClean="0">
                            <a:latin typeface="Cambria Math" panose="02040503050406030204" pitchFamily="18" charset="0"/>
                          </a:rPr>
                          <m:t>𝑍</m:t>
                        </m:r>
                      </m:e>
                      <m:sub>
                        <m:r>
                          <a:rPr lang="en-US" altLang="zh-TW" b="0" i="1" smtClean="0">
                            <a:latin typeface="Cambria Math" panose="02040503050406030204" pitchFamily="18" charset="0"/>
                          </a:rPr>
                          <m:t>𝑡</m:t>
                        </m:r>
                      </m:sub>
                      <m:sup>
                        <m:r>
                          <a:rPr lang="en-US" altLang="zh-TW" b="0" i="1" smtClean="0">
                            <a:latin typeface="Cambria Math" panose="02040503050406030204" pitchFamily="18" charset="0"/>
                          </a:rPr>
                          <m:t>∗</m:t>
                        </m:r>
                      </m:sup>
                    </m:sSubSup>
                  </m:oMath>
                </a14:m>
                <a:r>
                  <a:rPr lang="zh-TW" altLang="en-US" dirty="0"/>
                  <a:t>獨立的</a:t>
                </a:r>
                <a:r>
                  <a:rPr lang="en-US" altLang="zh-TW" dirty="0"/>
                  <a:t>Wiener process</a:t>
                </a:r>
              </a:p>
            </p:txBody>
          </p:sp>
        </mc:Choice>
        <mc:Fallback>
          <p:sp>
            <p:nvSpPr>
              <p:cNvPr id="3" name="內容版面配置區 2">
                <a:extLst>
                  <a:ext uri="{FF2B5EF4-FFF2-40B4-BE49-F238E27FC236}">
                    <a16:creationId xmlns:a16="http://schemas.microsoft.com/office/drawing/2014/main" id="{DBFCDFD9-B2C5-C9C1-979C-FAAE2C00E10C}"/>
                  </a:ext>
                </a:extLst>
              </p:cNvPr>
              <p:cNvSpPr>
                <a:spLocks noGrp="1" noRot="1" noChangeAspect="1" noMove="1" noResize="1" noEditPoints="1" noAdjustHandles="1" noChangeArrowheads="1" noChangeShapeType="1" noTextEdit="1"/>
              </p:cNvSpPr>
              <p:nvPr>
                <p:ph idx="1"/>
              </p:nvPr>
            </p:nvSpPr>
            <p:spPr>
              <a:xfrm>
                <a:off x="705853" y="673768"/>
                <a:ext cx="10647947" cy="5422232"/>
              </a:xfrm>
              <a:blipFill>
                <a:blip r:embed="rId2"/>
                <a:stretch>
                  <a:fillRect l="-1030" t="-2137"/>
                </a:stretch>
              </a:blipFill>
            </p:spPr>
            <p:txBody>
              <a:bodyPr/>
              <a:lstStyle/>
              <a:p>
                <a:r>
                  <a:rPr lang="zh-TW" altLang="en-US">
                    <a:noFill/>
                  </a:rPr>
                  <a:t> </a:t>
                </a:r>
              </a:p>
            </p:txBody>
          </p:sp>
        </mc:Fallback>
      </mc:AlternateContent>
      <p:pic>
        <p:nvPicPr>
          <p:cNvPr id="5" name="圖片 4">
            <a:extLst>
              <a:ext uri="{FF2B5EF4-FFF2-40B4-BE49-F238E27FC236}">
                <a16:creationId xmlns:a16="http://schemas.microsoft.com/office/drawing/2014/main" id="{E4475705-39AC-9DCE-8178-89C7BC174659}"/>
              </a:ext>
            </a:extLst>
          </p:cNvPr>
          <p:cNvPicPr>
            <a:picLocks noChangeAspect="1"/>
          </p:cNvPicPr>
          <p:nvPr/>
        </p:nvPicPr>
        <p:blipFill>
          <a:blip r:embed="rId3"/>
          <a:stretch>
            <a:fillRect/>
          </a:stretch>
        </p:blipFill>
        <p:spPr>
          <a:xfrm>
            <a:off x="3705976" y="1969168"/>
            <a:ext cx="5346635" cy="1459832"/>
          </a:xfrm>
          <a:prstGeom prst="rect">
            <a:avLst/>
          </a:prstGeom>
        </p:spPr>
      </p:pic>
    </p:spTree>
    <p:extLst>
      <p:ext uri="{BB962C8B-B14F-4D97-AF65-F5344CB8AC3E}">
        <p14:creationId xmlns:p14="http://schemas.microsoft.com/office/powerpoint/2010/main" val="1336081866"/>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2708</TotalTime>
  <Words>1702</Words>
  <Application>Microsoft Office PowerPoint</Application>
  <PresentationFormat>寬螢幕</PresentationFormat>
  <Paragraphs>100</Paragraphs>
  <Slides>18</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18</vt:i4>
      </vt:variant>
    </vt:vector>
  </HeadingPairs>
  <TitlesOfParts>
    <vt:vector size="24" baseType="lpstr">
      <vt:lpstr>PMingLiU</vt:lpstr>
      <vt:lpstr>Arial</vt:lpstr>
      <vt:lpstr>Calibri</vt:lpstr>
      <vt:lpstr>Calibri Light</vt:lpstr>
      <vt:lpstr>Cambria Math</vt:lpstr>
      <vt:lpstr>Office 佈景主題</vt:lpstr>
      <vt:lpstr>Pricing Default-Risky Bonds With Moral Hazard and Basis Risk</vt:lpstr>
      <vt:lpstr>Introduction</vt:lpstr>
      <vt:lpstr>PowerPoint 簡報</vt:lpstr>
      <vt:lpstr>PowerPoint 簡報</vt:lpstr>
      <vt:lpstr>PowerPoint 簡報</vt:lpstr>
      <vt:lpstr>資產動態</vt:lpstr>
      <vt:lpstr>PowerPoint 簡報</vt:lpstr>
      <vt:lpstr>PowerPoint 簡報</vt:lpstr>
      <vt:lpstr>PowerPoint 簡報</vt:lpstr>
      <vt:lpstr>Aggregate Loss Dynamics</vt:lpstr>
      <vt:lpstr>PowerPoint 簡報</vt:lpstr>
      <vt:lpstr>Pricing Cat Bonds</vt:lpstr>
      <vt:lpstr>1.Default-Free Cat bonds</vt:lpstr>
      <vt:lpstr>PowerPoint 簡報</vt:lpstr>
      <vt:lpstr>PowerPoint 簡報</vt:lpstr>
      <vt:lpstr>Approximating an Analytical Solution</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Pricing Default-Risky Bonds With Moral Hazard and Basis Risk</dc:title>
  <dc:creator>Lucas Yu</dc:creator>
  <cp:lastModifiedBy>Lucas Yu</cp:lastModifiedBy>
  <cp:revision>19</cp:revision>
  <dcterms:created xsi:type="dcterms:W3CDTF">2022-07-10T16:14:43Z</dcterms:created>
  <dcterms:modified xsi:type="dcterms:W3CDTF">2022-07-12T13:22:57Z</dcterms:modified>
</cp:coreProperties>
</file>