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7"/>
  </p:notesMasterIdLst>
  <p:sldIdLst>
    <p:sldId id="256" r:id="rId5"/>
    <p:sldId id="275" r:id="rId6"/>
    <p:sldId id="279" r:id="rId7"/>
    <p:sldId id="282" r:id="rId8"/>
    <p:sldId id="284" r:id="rId9"/>
    <p:sldId id="276" r:id="rId10"/>
    <p:sldId id="277" r:id="rId11"/>
    <p:sldId id="285" r:id="rId12"/>
    <p:sldId id="286" r:id="rId13"/>
    <p:sldId id="287" r:id="rId14"/>
    <p:sldId id="288" r:id="rId15"/>
    <p:sldId id="289" r:id="rId16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54"/>
  </p:normalViewPr>
  <p:slideViewPr>
    <p:cSldViewPr snapToGrid="0" snapToObjects="1">
      <p:cViewPr varScale="1">
        <p:scale>
          <a:sx n="108" d="100"/>
          <a:sy n="108" d="100"/>
        </p:scale>
        <p:origin x="73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TW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731C0E-8C7B-8E43-94E2-EB3C0E802356}" type="datetimeFigureOut">
              <a:rPr lang="en-TW" smtClean="0"/>
              <a:t>2022/4/26</a:t>
            </a:fld>
            <a:endParaRPr lang="en-TW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TW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69F01B-C06E-0049-A8E9-7947FFD249A1}" type="slidenum">
              <a:rPr lang="en-TW" smtClean="0"/>
              <a:t>‹#›</a:t>
            </a:fld>
            <a:endParaRPr lang="en-TW"/>
          </a:p>
        </p:txBody>
      </p:sp>
    </p:spTree>
    <p:extLst>
      <p:ext uri="{BB962C8B-B14F-4D97-AF65-F5344CB8AC3E}">
        <p14:creationId xmlns:p14="http://schemas.microsoft.com/office/powerpoint/2010/main" val="2259561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T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69F01B-C06E-0049-A8E9-7947FFD249A1}" type="slidenum">
              <a:rPr lang="en-TW" smtClean="0"/>
              <a:t>1</a:t>
            </a:fld>
            <a:endParaRPr lang="en-TW"/>
          </a:p>
        </p:txBody>
      </p:sp>
    </p:spTree>
    <p:extLst>
      <p:ext uri="{BB962C8B-B14F-4D97-AF65-F5344CB8AC3E}">
        <p14:creationId xmlns:p14="http://schemas.microsoft.com/office/powerpoint/2010/main" val="1815853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5B3366E-EEE7-3140-820D-0636004BFC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C1D4C70B-BACF-0847-ACA0-B016CF15FD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6D357A8-A0D9-094F-982E-ED5EAE015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53C09-DEE0-AF42-90B4-ABB6AD7335B7}" type="datetime1">
              <a:rPr kumimoji="1" lang="en-US" altLang="zh-TW" smtClean="0"/>
              <a:t>4/26/22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A70AE01-927C-C94D-BD26-22056D519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GB" altLang="zh-TW"/>
              <a:t>4.3 Ito's Integral for General Integrands </a:t>
            </a:r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B4AEED7-B56F-8749-A3A5-C33254215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2ED8-77BA-9846-831A-1394CD5BC07D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712199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DAF77B2-B942-2941-84B3-68BE4D2CC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2E1A559B-4257-7646-8750-33919FF847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124556D-9F3A-744B-89B7-D9F77CC18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2DB3A-7CAB-DD42-8A48-18B981B83B77}" type="datetime1">
              <a:rPr kumimoji="1" lang="en-US" altLang="zh-TW" smtClean="0"/>
              <a:t>4/26/22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09C4EAB-E7B7-9F4D-B554-610051F39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GB" altLang="zh-TW"/>
              <a:t>4.3 Ito's Integral for General Integrands </a:t>
            </a:r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5532880-14F5-EA43-A911-588DB919B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2ED8-77BA-9846-831A-1394CD5BC07D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007378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2D92BB0F-405A-B74A-8A75-C8A80EC067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788335B2-9179-FE40-8478-D5E93D40AC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F389AAA-AB95-F140-9885-5824E7429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30523-A52B-8047-80CF-E30A0AA8733A}" type="datetime1">
              <a:rPr kumimoji="1" lang="en-US" altLang="zh-TW" smtClean="0"/>
              <a:t>4/26/22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AB88354-8991-4D4F-8647-78278643C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GB" altLang="zh-TW"/>
              <a:t>4.3 Ito's Integral for General Integrands </a:t>
            </a:r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B8430BD-B265-C244-9D0B-801B9F826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2ED8-77BA-9846-831A-1394CD5BC07D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239051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09B2065-F8CC-F44A-B71E-B69CA3CA6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B5674C3-1B90-5D4E-A585-B73DA09BD7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DD89BC0-D814-1049-9485-61B3F8437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9D2D4-A1B5-064A-89FB-22C7D2DF3920}" type="datetime1">
              <a:rPr kumimoji="1" lang="en-US" altLang="zh-TW" smtClean="0"/>
              <a:t>4/26/22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F679CA4-A3EB-5D4A-8A0B-B0A7394C6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GB" altLang="zh-TW"/>
              <a:t>4.3 Ito's Integral for General Integrands </a:t>
            </a:r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FEAB570-0499-3942-BFC3-F4AB1405B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2ED8-77BA-9846-831A-1394CD5BC07D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577330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2EB2A51-3AF6-494C-8D64-3D1D0C59A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0D663B7C-93C7-404D-8316-7D60125895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CA5F3D4-1EBA-4340-A488-94738ECD9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9EA8F-A23A-DF45-8E55-D1894B2344BD}" type="datetime1">
              <a:rPr kumimoji="1" lang="en-US" altLang="zh-TW" smtClean="0"/>
              <a:t>4/26/22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5F076BC-E58F-4B4E-8850-AAD2B6463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GB" altLang="zh-TW"/>
              <a:t>4.3 Ito's Integral for General Integrands </a:t>
            </a:r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CC3AA69-AC8A-7F43-99D1-FC88A5DD9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2ED8-77BA-9846-831A-1394CD5BC07D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837970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CE7CBD3-1572-7343-B05D-0CD351F27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5788457-E095-FC44-8A3B-2675E50BAF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6F7DD975-5005-8242-9500-BDBA3F9371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D29EF8E7-DF1E-294B-83E1-387457FA5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854BC-9F48-3C47-83AA-B6784E6500D0}" type="datetime1">
              <a:rPr kumimoji="1" lang="en-US" altLang="zh-TW" smtClean="0"/>
              <a:t>4/26/22</a:t>
            </a:fld>
            <a:endParaRPr kumimoji="1"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DFB2C458-537D-C644-8BB3-096FB703E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GB" altLang="zh-TW"/>
              <a:t>4.3 Ito's Integral for General Integrands </a:t>
            </a:r>
            <a:endParaRPr kumimoji="1"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B744A401-5FD0-064C-87D0-0CF399132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2ED8-77BA-9846-831A-1394CD5BC07D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107587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349A8E2-E981-3941-B6BA-1472CCCE0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22374B56-D1E5-414D-8F68-8D148CC832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8F062B34-1CC6-7A46-A184-7B6E242898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CD40AAFB-783F-174B-8CFC-D988B24196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57B23EB2-6F4B-E744-B425-01DEE01757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38733DEE-C38C-6747-92EC-78B7BC3C6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2DB91-5036-1842-9807-6FFC5EBC34F0}" type="datetime1">
              <a:rPr kumimoji="1" lang="en-US" altLang="zh-TW" smtClean="0"/>
              <a:t>4/26/22</a:t>
            </a:fld>
            <a:endParaRPr kumimoji="1"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E415F066-E89D-0D40-AE3B-AF7D733AC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GB" altLang="zh-TW"/>
              <a:t>4.3 Ito's Integral for General Integrands </a:t>
            </a:r>
            <a:endParaRPr kumimoji="1"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A12C94DB-2C56-0B4D-B487-91228F032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2ED8-77BA-9846-831A-1394CD5BC07D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969325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192E5EC-5650-5D4E-8EE2-A3A5EEB20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B9F78FC6-87DA-D64E-9AD8-042618CE0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A8823-29B2-FA40-A3B2-29107669345C}" type="datetime1">
              <a:rPr kumimoji="1" lang="en-US" altLang="zh-TW" smtClean="0"/>
              <a:t>4/26/22</a:t>
            </a:fld>
            <a:endParaRPr kumimoji="1"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A3B9A8D4-22B3-494C-B52E-B5228FE3B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GB" altLang="zh-TW"/>
              <a:t>4.3 Ito's Integral for General Integrands </a:t>
            </a:r>
            <a:endParaRPr kumimoji="1"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046B7CD1-AC7F-A145-A529-9CD177A16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2ED8-77BA-9846-831A-1394CD5BC07D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652057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F5A4D791-2514-3B41-88D3-E4C902CEA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6BE2A-B900-1547-8760-9A1D1C0A4DE1}" type="datetime1">
              <a:rPr kumimoji="1" lang="en-US" altLang="zh-TW" smtClean="0"/>
              <a:t>4/26/22</a:t>
            </a:fld>
            <a:endParaRPr kumimoji="1"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4CA845C6-57A3-0A47-98DB-6EF2E55A0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GB" altLang="zh-TW"/>
              <a:t>4.3 Ito's Integral for General Integrands </a:t>
            </a:r>
            <a:endParaRPr kumimoji="1"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8FECF8F1-E9F3-6945-82C1-498802CE3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2ED8-77BA-9846-831A-1394CD5BC07D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316191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038219B-F8C5-2C4E-B976-99A6888D9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C4BD2D8-D47D-EB45-BE7B-E147BBF7AF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BDDBA3CF-8D53-D04C-AEBC-CECCFD4D02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2A4C7749-2F79-3E4A-9D21-024F4BC8D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C19B5-D89D-ED45-ABEB-552E43ED6A72}" type="datetime1">
              <a:rPr kumimoji="1" lang="en-US" altLang="zh-TW" smtClean="0"/>
              <a:t>4/26/22</a:t>
            </a:fld>
            <a:endParaRPr kumimoji="1"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2AF2F2AE-1608-144C-95C8-1284739F9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GB" altLang="zh-TW"/>
              <a:t>4.3 Ito's Integral for General Integrands </a:t>
            </a:r>
            <a:endParaRPr kumimoji="1"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04DF9096-EF41-7E4C-80A7-63F9CA2E1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2ED8-77BA-9846-831A-1394CD5BC07D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150386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BD5594A-D327-C045-BFF4-E973D1374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F73B675C-847D-984D-A0D4-749317E64E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052ABAD0-099C-B04A-97ED-9BEFDF44CC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C22DE3B2-E33A-7B42-B7AA-B8A22939B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C29D6-C4D4-F34C-9202-467F47CDD694}" type="datetime1">
              <a:rPr kumimoji="1" lang="en-US" altLang="zh-TW" smtClean="0"/>
              <a:t>4/26/22</a:t>
            </a:fld>
            <a:endParaRPr kumimoji="1"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6770EED7-4FA8-AB40-BE2B-7A73E8E28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GB" altLang="zh-TW"/>
              <a:t>4.3 Ito's Integral for General Integrands </a:t>
            </a:r>
            <a:endParaRPr kumimoji="1"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ACBA0FA5-A8B3-CF47-BEA3-0AD6B3C09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2ED8-77BA-9846-831A-1394CD5BC07D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153238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6CBC69C7-15D6-134D-AC85-B6818C450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AFCB6240-7F18-924A-9E0D-0EA6A4059D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DD7FA50-124B-6140-8C53-934C00E3F8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3E863B-3582-DE49-86D2-82C8B369C81C}" type="datetime1">
              <a:rPr kumimoji="1" lang="en-US" altLang="zh-TW" smtClean="0"/>
              <a:t>4/26/22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DB59125-56B1-484E-B22E-7EE638E951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GB" altLang="zh-TW"/>
              <a:t>4.3 Ito's Integral for General Integrands </a:t>
            </a:r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87EB996-AD6C-3148-80EA-AE0AFC1F80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E2ED8-77BA-9846-831A-1394CD5BC07D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220137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Cauchy_sequence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898A90B-E129-954D-9D6E-143AE6960D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54923"/>
            <a:ext cx="9144000" cy="755040"/>
          </a:xfrm>
        </p:spPr>
        <p:txBody>
          <a:bodyPr>
            <a:normAutofit fontScale="90000"/>
          </a:bodyPr>
          <a:lstStyle/>
          <a:p>
            <a:pPr algn="just"/>
            <a:r>
              <a:rPr kumimoji="1" lang="en-US" altLang="zh-TW" sz="4500" b="1" dirty="0"/>
              <a:t>4.3 Ito's Integral for General Integrands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224F915-E94F-B447-8300-C74D3BF88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TW" dirty="0"/>
              <a:t>4.3 Ito's Integral for General Integrands </a:t>
            </a:r>
            <a:endParaRPr kumimoji="1" lang="zh-TW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A38471-5A76-FD41-8C3C-DB1FC6C09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2ED8-77BA-9846-831A-1394CD5BC07D}" type="slidenum">
              <a:rPr kumimoji="1" lang="zh-TW" altLang="en-US" smtClean="0"/>
              <a:t>1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3242187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2">
            <a:extLst>
              <a:ext uri="{FF2B5EF4-FFF2-40B4-BE49-F238E27FC236}">
                <a16:creationId xmlns:a16="http://schemas.microsoft.com/office/drawing/2014/main" id="{EA58ED5C-C102-5241-87EB-A55015BCC0E5}"/>
              </a:ext>
            </a:extLst>
          </p:cNvPr>
          <p:cNvSpPr txBox="1">
            <a:spLocks/>
          </p:cNvSpPr>
          <p:nvPr/>
        </p:nvSpPr>
        <p:spPr>
          <a:xfrm>
            <a:off x="413034" y="1414516"/>
            <a:ext cx="11365927" cy="552973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kumimoji="1" lang="en-US" altLang="zh-TW" sz="2600" dirty="0">
                <a:ea typeface="Cambria Math" panose="02040503050406030204" pitchFamily="18" charset="0"/>
                <a:cs typeface="Calibri" panose="020F0502020204030204" pitchFamily="34" charset="0"/>
              </a:rPr>
              <a:t>Back to (4.3.4.)</a:t>
            </a:r>
            <a:endParaRPr kumimoji="1" lang="en-US" altLang="zh-TW" sz="2600" b="0" dirty="0">
              <a:ea typeface="Cambria Math" panose="02040503050406030204" pitchFamily="18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kumimoji="1" lang="en-US" altLang="zh-TW" sz="2600" b="0" dirty="0"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內容版面配置區 2">
                <a:extLst>
                  <a:ext uri="{FF2B5EF4-FFF2-40B4-BE49-F238E27FC236}">
                    <a16:creationId xmlns:a16="http://schemas.microsoft.com/office/drawing/2014/main" id="{789A44EB-DAD5-F44A-B447-44A1E461AC7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3035" y="150696"/>
                <a:ext cx="11365927" cy="534944"/>
              </a:xfrm>
              <a:prstGeom prst="rect">
                <a:avLst/>
              </a:prstGeom>
            </p:spPr>
            <p:txBody>
              <a:bodyPr vert="horz" lIns="91440" tIns="45720" rIns="91440" bIns="45720" numCol="1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kumimoji="1" lang="en-US" altLang="zh-TW" sz="2600" dirty="0">
                    <a:ea typeface="Cambria Math" panose="02040503050406030204" pitchFamily="18" charset="0"/>
                    <a:cs typeface="Calibri" panose="020F0502020204030204" pitchFamily="34" charset="0"/>
                  </a:rPr>
                  <a:t>(Cont.) Revert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kumimoji="1"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kumimoji="1"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𝑗</m:t>
                        </m:r>
                        <m:r>
                          <a:rPr kumimoji="1"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=0</m:t>
                        </m:r>
                      </m:sub>
                      <m:sup>
                        <m:r>
                          <a:rPr kumimoji="1"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  <m:r>
                          <a:rPr kumimoji="1"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−1</m:t>
                        </m:r>
                      </m:sup>
                      <m:e>
                        <m:sSub>
                          <m:sSubPr>
                            <m:ctrlPr>
                              <a:rPr kumimoji="1" lang="en-US" altLang="zh-TW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kumimoji="1" lang="en-US" altLang="zh-TW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𝑊</m:t>
                            </m:r>
                          </m:e>
                          <m:sub>
                            <m:r>
                              <a:rPr kumimoji="1" lang="en-US" altLang="zh-TW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𝑗</m:t>
                            </m:r>
                          </m:sub>
                        </m:sSub>
                        <m:r>
                          <a:rPr kumimoji="1"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(</m:t>
                        </m:r>
                        <m:sSub>
                          <m:sSubPr>
                            <m:ctrlPr>
                              <a:rPr kumimoji="1" lang="en-US" altLang="zh-TW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kumimoji="1" lang="en-US" altLang="zh-TW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𝑊</m:t>
                            </m:r>
                          </m:e>
                          <m:sub>
                            <m:r>
                              <a:rPr kumimoji="1" lang="en-US" altLang="zh-TW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𝑗</m:t>
                            </m:r>
                            <m:r>
                              <a:rPr kumimoji="1" lang="en-US" altLang="zh-TW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+1</m:t>
                            </m:r>
                          </m:sub>
                        </m:sSub>
                        <m:r>
                          <a:rPr kumimoji="1"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−</m:t>
                        </m:r>
                        <m:sSub>
                          <m:sSubPr>
                            <m:ctrlPr>
                              <a:rPr kumimoji="1" lang="en-US" altLang="zh-TW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kumimoji="1" lang="en-US" altLang="zh-TW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𝑊</m:t>
                            </m:r>
                          </m:e>
                          <m:sub>
                            <m:r>
                              <a:rPr kumimoji="1" lang="en-US" altLang="zh-TW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𝑗</m:t>
                            </m:r>
                          </m:sub>
                        </m:sSub>
                        <m:r>
                          <a:rPr kumimoji="1"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)</m:t>
                        </m:r>
                      </m:e>
                    </m:nary>
                    <m:r>
                      <a:rPr kumimoji="1" lang="en-US" altLang="zh-TW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sSubSup>
                      <m:sSubSupPr>
                        <m:ctrlPr>
                          <a:rPr kumimoji="1"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SupPr>
                      <m:e>
                        <m:f>
                          <m:fPr>
                            <m:ctrlPr>
                              <a:rPr kumimoji="1" lang="en-US" altLang="zh-TW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kumimoji="1" lang="en-US" altLang="zh-TW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kumimoji="1" lang="en-US" altLang="zh-TW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2</m:t>
                            </m:r>
                          </m:den>
                        </m:f>
                        <m:r>
                          <a:rPr kumimoji="1"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𝑊</m:t>
                        </m:r>
                      </m:e>
                      <m:sub>
                        <m:r>
                          <a:rPr kumimoji="1"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sub>
                      <m:sup>
                        <m:r>
                          <a:rPr kumimoji="1"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p>
                    </m:sSubSup>
                    <m:r>
                      <a:rPr kumimoji="1" lang="en-US" altLang="zh-TW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  <m:f>
                      <m:fPr>
                        <m:ctrlPr>
                          <a:rPr kumimoji="1"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kumimoji="1"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kumimoji="1"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den>
                    </m:f>
                    <m:nary>
                      <m:naryPr>
                        <m:chr m:val="∑"/>
                        <m:ctrlPr>
                          <a:rPr kumimoji="1"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kumimoji="1"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𝑗</m:t>
                        </m:r>
                        <m:r>
                          <a:rPr kumimoji="1"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=0</m:t>
                        </m:r>
                      </m:sub>
                      <m:sup>
                        <m:r>
                          <a:rPr kumimoji="1"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  <m:r>
                          <a:rPr kumimoji="1"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−1</m:t>
                        </m:r>
                      </m:sup>
                      <m:e>
                        <m:sSup>
                          <m:sSupPr>
                            <m:ctrlPr>
                              <a:rPr kumimoji="1" lang="en-US" altLang="zh-TW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kumimoji="1" lang="en-US" altLang="zh-TW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kumimoji="1" lang="en-US" altLang="zh-TW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zh-TW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𝑊</m:t>
                                    </m:r>
                                  </m:e>
                                  <m:sub>
                                    <m:r>
                                      <a:rPr kumimoji="1" lang="en-US" altLang="zh-TW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𝑗</m:t>
                                    </m:r>
                                    <m:r>
                                      <a:rPr kumimoji="1" lang="en-US" altLang="zh-TW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+1</m:t>
                                    </m:r>
                                  </m:sub>
                                </m:sSub>
                                <m:r>
                                  <a:rPr kumimoji="1" lang="en-US" altLang="zh-TW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kumimoji="1" lang="en-US" altLang="zh-TW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zh-TW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𝑊</m:t>
                                    </m:r>
                                  </m:e>
                                  <m:sub>
                                    <m:r>
                                      <a:rPr kumimoji="1" lang="en-US" altLang="zh-TW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kumimoji="1" lang="en-US" altLang="zh-TW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r>
                  <a:rPr kumimoji="1" lang="en-US" altLang="zh-TW" sz="2600" dirty="0">
                    <a:ea typeface="Cambria Math" panose="02040503050406030204" pitchFamily="18" charset="0"/>
                    <a:cs typeface="Calibri" panose="020F0502020204030204" pitchFamily="34" charset="0"/>
                  </a:rPr>
                  <a:t> back to original notation,</a:t>
                </a:r>
              </a:p>
              <a:p>
                <a:pPr marL="0" indent="0">
                  <a:buNone/>
                </a:pPr>
                <a:r>
                  <a:rPr kumimoji="1" lang="en-US" altLang="zh-TW" sz="2600" dirty="0">
                    <a:ea typeface="Cambria Math" panose="02040503050406030204" pitchFamily="18" charset="0"/>
                    <a:cs typeface="Calibri" panose="020F0502020204030204" pitchFamily="34" charset="0"/>
                  </a:rPr>
                  <a:t>	</a:t>
                </a:r>
                <a:endParaRPr kumimoji="1" lang="en-US" altLang="zh-TW" sz="2600" b="0" dirty="0"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內容版面配置區 2">
                <a:extLst>
                  <a:ext uri="{FF2B5EF4-FFF2-40B4-BE49-F238E27FC236}">
                    <a16:creationId xmlns:a16="http://schemas.microsoft.com/office/drawing/2014/main" id="{789A44EB-DAD5-F44A-B447-44A1E461AC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035" y="150696"/>
                <a:ext cx="11365927" cy="534944"/>
              </a:xfrm>
              <a:prstGeom prst="rect">
                <a:avLst/>
              </a:prstGeom>
              <a:blipFill>
                <a:blip r:embed="rId2"/>
                <a:stretch>
                  <a:fillRect l="-893" t="-80952" b="-123810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76013D1-D8C0-A94E-AE6E-7B0653EC756D}"/>
                  </a:ext>
                </a:extLst>
              </p:cNvPr>
              <p:cNvSpPr txBox="1"/>
              <p:nvPr/>
            </p:nvSpPr>
            <p:spPr>
              <a:xfrm>
                <a:off x="1075793" y="782606"/>
                <a:ext cx="10703169" cy="5529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:r>
                  <a:rPr kumimoji="1" lang="en-US" altLang="zh-TW" sz="2000" dirty="0"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kumimoji="1"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kumimoji="1"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𝑗</m:t>
                        </m:r>
                        <m:r>
                          <a:rPr kumimoji="1"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=0</m:t>
                        </m:r>
                      </m:sub>
                      <m:sup>
                        <m:r>
                          <a:rPr kumimoji="1"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  <m:r>
                          <a:rPr kumimoji="1"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−1</m:t>
                        </m:r>
                      </m:sup>
                      <m:e>
                        <m:r>
                          <a:rPr kumimoji="1"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𝑊</m:t>
                        </m:r>
                        <m:d>
                          <m:dPr>
                            <m:ctrlPr>
                              <a:rPr kumimoji="1" lang="en-US" altLang="zh-TW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kumimoji="1" lang="en-US" altLang="zh-TW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kumimoji="1" lang="en-US" altLang="zh-TW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𝑗𝑇</m:t>
                                </m:r>
                              </m:num>
                              <m:den>
                                <m:r>
                                  <a:rPr kumimoji="1" lang="en-US" altLang="zh-TW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𝑛</m:t>
                                </m:r>
                              </m:den>
                            </m:f>
                          </m:e>
                        </m:d>
                        <m:r>
                          <a:rPr kumimoji="1"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[</m:t>
                        </m:r>
                        <m:r>
                          <a:rPr kumimoji="1"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𝑊</m:t>
                        </m:r>
                        <m:d>
                          <m:dPr>
                            <m:ctrlPr>
                              <a:rPr kumimoji="1" lang="en-US" altLang="zh-TW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kumimoji="1" lang="en-US" altLang="zh-TW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kumimoji="1" lang="en-US" altLang="zh-TW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(</m:t>
                                </m:r>
                                <m:r>
                                  <a:rPr kumimoji="1" lang="en-US" altLang="zh-TW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𝑗</m:t>
                                </m:r>
                                <m:r>
                                  <a:rPr kumimoji="1" lang="en-US" altLang="zh-TW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+1)</m:t>
                                </m:r>
                                <m:r>
                                  <a:rPr kumimoji="1" lang="en-US" altLang="zh-TW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𝑇</m:t>
                                </m:r>
                              </m:num>
                              <m:den>
                                <m:r>
                                  <a:rPr kumimoji="1" lang="en-US" altLang="zh-TW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𝑛</m:t>
                                </m:r>
                              </m:den>
                            </m:f>
                          </m:e>
                        </m:d>
                        <m:r>
                          <a:rPr kumimoji="1"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−</m:t>
                        </m:r>
                        <m:r>
                          <a:rPr kumimoji="1"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𝑊</m:t>
                        </m:r>
                        <m:d>
                          <m:dPr>
                            <m:ctrlPr>
                              <a:rPr kumimoji="1" lang="en-US" altLang="zh-TW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kumimoji="1" lang="en-US" altLang="zh-TW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kumimoji="1" lang="en-US" altLang="zh-TW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𝑗𝑇</m:t>
                                </m:r>
                              </m:num>
                              <m:den>
                                <m:r>
                                  <a:rPr kumimoji="1" lang="en-US" altLang="zh-TW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𝑛</m:t>
                                </m:r>
                              </m:den>
                            </m:f>
                          </m:e>
                        </m:d>
                        <m:r>
                          <a:rPr kumimoji="1"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]</m:t>
                        </m:r>
                      </m:e>
                    </m:nary>
                    <m:r>
                      <a:rPr kumimoji="1" lang="en-US" altLang="zh-TW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kumimoji="1" lang="en-US" altLang="zh-TW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kumimoji="1" lang="en-US" altLang="zh-TW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kumimoji="1" lang="en-US" altLang="zh-TW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kumimoji="1" lang="en-US" altLang="zh-TW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kumimoji="1" lang="en-US" altLang="zh-TW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𝑊</m:t>
                        </m:r>
                      </m:e>
                      <m:sup>
                        <m:r>
                          <a:rPr kumimoji="1" lang="en-US" altLang="zh-TW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kumimoji="1" lang="en-US" altLang="zh-TW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kumimoji="1" lang="en-US" altLang="zh-TW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𝑇</m:t>
                    </m:r>
                    <m:r>
                      <a:rPr kumimoji="1" lang="en-US" altLang="zh-TW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)−</m:t>
                    </m:r>
                    <m:f>
                      <m:fPr>
                        <m:ctrlPr>
                          <a:rPr kumimoji="1"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kumimoji="1"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kumimoji="1"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den>
                    </m:f>
                    <m:nary>
                      <m:naryPr>
                        <m:chr m:val="∑"/>
                        <m:ctrlPr>
                          <a:rPr kumimoji="1"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kumimoji="1"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𝑗</m:t>
                        </m:r>
                        <m:r>
                          <a:rPr kumimoji="1"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=0</m:t>
                        </m:r>
                      </m:sub>
                      <m:sup>
                        <m:r>
                          <a:rPr kumimoji="1"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  <m:r>
                          <a:rPr kumimoji="1"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−1</m:t>
                        </m:r>
                      </m:sup>
                      <m:e>
                        <m:sSup>
                          <m:sSupPr>
                            <m:ctrlPr>
                              <a:rPr kumimoji="1" lang="en-US" altLang="zh-TW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kumimoji="1" lang="en-US" altLang="zh-TW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[</m:t>
                            </m:r>
                            <m:r>
                              <a:rPr kumimoji="1" lang="en-US" altLang="zh-TW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𝑊</m:t>
                            </m:r>
                            <m:d>
                              <m:dPr>
                                <m:ctrlPr>
                                  <a:rPr kumimoji="1" lang="en-US" altLang="zh-TW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kumimoji="1" lang="en-US" altLang="zh-TW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1" lang="en-US" altLang="zh-TW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(</m:t>
                                    </m:r>
                                    <m:r>
                                      <a:rPr kumimoji="1" lang="en-US" altLang="zh-TW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𝑗</m:t>
                                    </m:r>
                                    <m:r>
                                      <a:rPr kumimoji="1" lang="en-US" altLang="zh-TW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+1)</m:t>
                                    </m:r>
                                    <m:r>
                                      <a:rPr kumimoji="1" lang="en-US" altLang="zh-TW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𝑇</m:t>
                                    </m:r>
                                  </m:num>
                                  <m:den>
                                    <m:r>
                                      <a:rPr kumimoji="1" lang="en-US" altLang="zh-TW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𝑛</m:t>
                                    </m:r>
                                  </m:den>
                                </m:f>
                              </m:e>
                            </m:d>
                            <m:r>
                              <a:rPr kumimoji="1" lang="en-US" altLang="zh-TW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−</m:t>
                            </m:r>
                            <m:r>
                              <a:rPr kumimoji="1" lang="en-US" altLang="zh-TW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𝑊</m:t>
                            </m:r>
                            <m:d>
                              <m:dPr>
                                <m:ctrlPr>
                                  <a:rPr kumimoji="1" lang="en-US" altLang="zh-TW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kumimoji="1" lang="en-US" altLang="zh-TW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1" lang="en-US" altLang="zh-TW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𝑗𝑇</m:t>
                                    </m:r>
                                  </m:num>
                                  <m:den>
                                    <m:r>
                                      <a:rPr kumimoji="1" lang="en-US" altLang="zh-TW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𝑛</m:t>
                                    </m:r>
                                  </m:den>
                                </m:f>
                              </m:e>
                            </m:d>
                            <m:r>
                              <a:rPr kumimoji="1" lang="en-US" altLang="zh-TW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]</m:t>
                            </m:r>
                          </m:e>
                          <m:sup>
                            <m:r>
                              <a:rPr kumimoji="1" lang="en-US" altLang="zh-TW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r>
                  <a:rPr kumimoji="1" lang="en-US" altLang="zh-TW" sz="2000" dirty="0"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76013D1-D8C0-A94E-AE6E-7B0653EC75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793" y="782606"/>
                <a:ext cx="10703169" cy="552972"/>
              </a:xfrm>
              <a:prstGeom prst="rect">
                <a:avLst/>
              </a:prstGeom>
              <a:blipFill>
                <a:blip r:embed="rId3"/>
                <a:stretch>
                  <a:fillRect l="-2844" t="-68889" b="-113333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7AC4E36-5CD9-A943-A357-D1E45BAFF512}"/>
                  </a:ext>
                </a:extLst>
              </p:cNvPr>
              <p:cNvSpPr txBox="1"/>
              <p:nvPr/>
            </p:nvSpPr>
            <p:spPr>
              <a:xfrm>
                <a:off x="949569" y="1724546"/>
                <a:ext cx="7807569" cy="9918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𝐼</m:t>
                      </m:r>
                      <m:d>
                        <m:dPr>
                          <m:ctrlPr>
                            <a:rPr kumimoji="1"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kumimoji="1" lang="en-US" altLang="zh-TW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𝑇</m:t>
                          </m:r>
                        </m:e>
                      </m:d>
                      <m:r>
                        <a:rPr kumimoji="1" lang="en-US" altLang="zh-TW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nary>
                        <m:naryPr>
                          <m:ctrlPr>
                            <a:rPr kumimoji="1"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1"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0</m:t>
                          </m:r>
                        </m:sub>
                        <m:sup>
                          <m:r>
                            <a:rPr kumimoji="1"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𝑇</m:t>
                          </m:r>
                        </m:sup>
                        <m:e>
                          <m:r>
                            <a:rPr kumimoji="1"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𝑊</m:t>
                          </m:r>
                          <m:d>
                            <m:dPr>
                              <m:ctrlPr>
                                <a:rPr kumimoji="1"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𝑡</m:t>
                              </m:r>
                            </m:e>
                          </m:d>
                          <m:r>
                            <a:rPr kumimoji="1"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𝑑𝑊</m:t>
                          </m:r>
                          <m:r>
                            <a:rPr kumimoji="1"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(</m:t>
                          </m:r>
                          <m:r>
                            <a:rPr kumimoji="1"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𝑡</m:t>
                          </m:r>
                          <m:r>
                            <a:rPr kumimoji="1"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)</m:t>
                          </m:r>
                        </m:e>
                      </m:nary>
                      <m:r>
                        <a:rPr kumimoji="1" lang="en-US" altLang="zh-TW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kumimoji="1"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1"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kumimoji="1" lang="en-US" altLang="zh-TW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kumimoji="1"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𝑛</m:t>
                              </m:r>
                              <m:r>
                                <a:rPr kumimoji="1"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ctrlPr>
                                <a:rPr kumimoji="1"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kumimoji="1"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𝑗</m:t>
                              </m:r>
                              <m:r>
                                <a:rPr kumimoji="1"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kumimoji="1"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𝑛</m:t>
                              </m:r>
                              <m:r>
                                <a:rPr kumimoji="1"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−1</m:t>
                              </m:r>
                            </m:sup>
                            <m:e>
                              <m:r>
                                <a:rPr kumimoji="1"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𝑊</m:t>
                              </m:r>
                              <m:d>
                                <m:dPr>
                                  <m:ctrlPr>
                                    <a:rPr kumimoji="1"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kumimoji="1"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kumimoji="1"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𝑗𝑇</m:t>
                                      </m:r>
                                    </m:num>
                                    <m:den>
                                      <m:r>
                                        <a:rPr kumimoji="1"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𝑛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kumimoji="1"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[</m:t>
                              </m:r>
                              <m:r>
                                <a:rPr kumimoji="1"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𝑊</m:t>
                              </m:r>
                              <m:d>
                                <m:dPr>
                                  <m:ctrlPr>
                                    <a:rPr kumimoji="1"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kumimoji="1"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kumimoji="1"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(</m:t>
                                      </m:r>
                                      <m:r>
                                        <a:rPr kumimoji="1"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𝑗</m:t>
                                      </m:r>
                                      <m:r>
                                        <a:rPr kumimoji="1"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+1)</m:t>
                                      </m:r>
                                      <m:r>
                                        <a:rPr kumimoji="1"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𝑇</m:t>
                                      </m:r>
                                    </m:num>
                                    <m:den>
                                      <m:r>
                                        <a:rPr kumimoji="1"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𝑛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kumimoji="1"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−</m:t>
                              </m:r>
                              <m:r>
                                <a:rPr kumimoji="1"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𝑊</m:t>
                              </m:r>
                              <m:d>
                                <m:dPr>
                                  <m:ctrlPr>
                                    <a:rPr kumimoji="1"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kumimoji="1"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kumimoji="1"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𝑗𝑇</m:t>
                                      </m:r>
                                    </m:num>
                                    <m:den>
                                      <m:r>
                                        <a:rPr kumimoji="1"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𝑛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kumimoji="1"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]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TW" sz="2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7AC4E36-5CD9-A943-A357-D1E45BAFF5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569" y="1724546"/>
                <a:ext cx="7807569" cy="991810"/>
              </a:xfrm>
              <a:prstGeom prst="rect">
                <a:avLst/>
              </a:prstGeom>
              <a:blipFill>
                <a:blip r:embed="rId4"/>
                <a:stretch>
                  <a:fillRect t="-110000" b="-167500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3828B3A-94EC-9345-8461-069381CEA63E}"/>
                  </a:ext>
                </a:extLst>
              </p:cNvPr>
              <p:cNvSpPr txBox="1"/>
              <p:nvPr/>
            </p:nvSpPr>
            <p:spPr>
              <a:xfrm>
                <a:off x="1652955" y="2593250"/>
                <a:ext cx="5720860" cy="6380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zh-TW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limLow>
                      <m:limLowPr>
                        <m:ctrlPr>
                          <a:rPr kumimoji="1"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kumimoji="1" lang="en-US" altLang="zh-TW" sz="20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lim</m:t>
                        </m:r>
                      </m:e>
                      <m:lim>
                        <m:r>
                          <a:rPr kumimoji="1"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  <m:r>
                          <a:rPr kumimoji="1"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→∞</m:t>
                        </m:r>
                      </m:lim>
                    </m:limLow>
                    <m:r>
                      <a:rPr kumimoji="1" lang="en-US" altLang="zh-TW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f>
                      <m:fPr>
                        <m:ctrlPr>
                          <a:rPr kumimoji="1"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kumimoji="1"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kumimoji="1"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kumimoji="1"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kumimoji="1"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𝑊</m:t>
                        </m:r>
                      </m:e>
                      <m:sup>
                        <m:r>
                          <a:rPr kumimoji="1"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kumimoji="1" lang="en-US" altLang="zh-TW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kumimoji="1" lang="en-US" altLang="zh-TW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𝑇</m:t>
                    </m:r>
                    <m:r>
                      <a:rPr kumimoji="1" lang="en-US" altLang="zh-TW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)−</m:t>
                    </m:r>
                    <m:f>
                      <m:fPr>
                        <m:ctrlPr>
                          <a:rPr kumimoji="1"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kumimoji="1"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kumimoji="1"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den>
                    </m:f>
                    <m:nary>
                      <m:naryPr>
                        <m:chr m:val="∑"/>
                        <m:ctrlPr>
                          <a:rPr kumimoji="1"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kumimoji="1"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𝑗</m:t>
                        </m:r>
                        <m:r>
                          <a:rPr kumimoji="1"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=0</m:t>
                        </m:r>
                      </m:sub>
                      <m:sup>
                        <m:r>
                          <a:rPr kumimoji="1"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  <m:r>
                          <a:rPr kumimoji="1"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−1</m:t>
                        </m:r>
                      </m:sup>
                      <m:e>
                        <m:sSup>
                          <m:sSupPr>
                            <m:ctrlPr>
                              <a:rPr kumimoji="1" lang="en-US" altLang="zh-TW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kumimoji="1" lang="en-US" altLang="zh-TW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zh-TW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𝑊</m:t>
                                </m:r>
                                <m:d>
                                  <m:dPr>
                                    <m:ctrlPr>
                                      <a:rPr kumimoji="1" lang="en-US" altLang="zh-TW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kumimoji="1" lang="en-US" altLang="zh-TW" sz="20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</m:ctrlPr>
                                      </m:fPr>
                                      <m:num>
                                        <m:d>
                                          <m:dPr>
                                            <m:ctrlPr>
                                              <a:rPr kumimoji="1" lang="en-US" altLang="zh-TW" sz="20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Calibri" panose="020F0502020204030204" pitchFamily="34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kumimoji="1" lang="en-US" altLang="zh-TW" sz="20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Calibri" panose="020F0502020204030204" pitchFamily="34" charset="0"/>
                                              </a:rPr>
                                              <m:t>𝑗</m:t>
                                            </m:r>
                                            <m:r>
                                              <a:rPr kumimoji="1" lang="en-US" altLang="zh-TW" sz="20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Calibri" panose="020F0502020204030204" pitchFamily="34" charset="0"/>
                                              </a:rPr>
                                              <m:t>+1</m:t>
                                            </m:r>
                                          </m:e>
                                        </m:d>
                                        <m:r>
                                          <a:rPr kumimoji="1" lang="en-US" altLang="zh-TW" sz="20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𝑇</m:t>
                                        </m:r>
                                      </m:num>
                                      <m:den>
                                        <m:r>
                                          <a:rPr kumimoji="1" lang="en-US" altLang="zh-TW" sz="20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𝑛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kumimoji="1" lang="en-US" altLang="zh-TW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−</m:t>
                                </m:r>
                                <m:r>
                                  <a:rPr kumimoji="1" lang="en-US" altLang="zh-TW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𝑊</m:t>
                                </m:r>
                                <m:d>
                                  <m:dPr>
                                    <m:ctrlPr>
                                      <a:rPr kumimoji="1" lang="en-US" altLang="zh-TW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kumimoji="1" lang="en-US" altLang="zh-TW" sz="20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kumimoji="1" lang="en-US" altLang="zh-TW" sz="20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𝑗𝑇</m:t>
                                        </m:r>
                                      </m:num>
                                      <m:den>
                                        <m:r>
                                          <a:rPr kumimoji="1" lang="en-US" altLang="zh-TW" sz="20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𝑛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kumimoji="1" lang="en-US" altLang="zh-TW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</m:e>
                    </m:nary>
                    <m:r>
                      <a:rPr kumimoji="1" lang="en-US" altLang="zh-TW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r>
                  <a:rPr kumimoji="1" lang="en-US" altLang="zh-TW" sz="2000" dirty="0"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:endParaRPr lang="en-TW" sz="2000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3828B3A-94EC-9345-8461-069381CEA6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2955" y="2593250"/>
                <a:ext cx="5720860" cy="638060"/>
              </a:xfrm>
              <a:prstGeom prst="rect">
                <a:avLst/>
              </a:prstGeom>
              <a:blipFill>
                <a:blip r:embed="rId5"/>
                <a:stretch>
                  <a:fillRect t="-52941" b="-98039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1BC1D0D-4DBB-D149-BD7C-939AA770AA24}"/>
                  </a:ext>
                </a:extLst>
              </p:cNvPr>
              <p:cNvSpPr txBox="1"/>
              <p:nvPr/>
            </p:nvSpPr>
            <p:spPr>
              <a:xfrm>
                <a:off x="1406769" y="3126389"/>
                <a:ext cx="6096000" cy="9918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kumimoji="1"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kumimoji="1"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kumimoji="1"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𝑊</m:t>
                          </m:r>
                        </m:e>
                        <m:sup>
                          <m:r>
                            <a:rPr kumimoji="1"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zh-TW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(</m:t>
                      </m:r>
                      <m:r>
                        <a:rPr kumimoji="1" lang="en-US" altLang="zh-TW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𝑇</m:t>
                      </m:r>
                      <m:r>
                        <a:rPr kumimoji="1" lang="en-US" altLang="zh-TW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)−</m:t>
                      </m:r>
                      <m:f>
                        <m:fPr>
                          <m:ctrlPr>
                            <a:rPr kumimoji="1"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kumimoji="1"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den>
                      </m:f>
                      <m:limLow>
                        <m:limLowPr>
                          <m:ctrlPr>
                            <a:rPr kumimoji="1"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kumimoji="1" lang="en-US" altLang="zh-TW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lim</m:t>
                          </m:r>
                        </m:e>
                        <m:lim>
                          <m:r>
                            <a:rPr kumimoji="1"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𝑛</m:t>
                          </m:r>
                          <m:r>
                            <a:rPr kumimoji="1"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→∞</m:t>
                          </m:r>
                        </m:lim>
                      </m:limLow>
                      <m:nary>
                        <m:naryPr>
                          <m:chr m:val="∑"/>
                          <m:ctrlPr>
                            <a:rPr kumimoji="1"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1"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𝑗</m:t>
                          </m:r>
                          <m:r>
                            <a:rPr kumimoji="1"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=0</m:t>
                          </m:r>
                        </m:sub>
                        <m:sup>
                          <m:r>
                            <a:rPr kumimoji="1"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𝑛</m:t>
                          </m:r>
                          <m:r>
                            <a:rPr kumimoji="1"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−1</m:t>
                          </m:r>
                        </m:sup>
                        <m:e>
                          <m:sSup>
                            <m:sSupPr>
                              <m:ctrlPr>
                                <a:rPr kumimoji="1"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kumimoji="1"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𝑊</m:t>
                                  </m:r>
                                  <m:d>
                                    <m:dPr>
                                      <m:ctrlPr>
                                        <a:rPr kumimoji="1"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kumimoji="1" lang="en-US" altLang="zh-TW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fPr>
                                        <m:num>
                                          <m:d>
                                            <m:dPr>
                                              <m:ctrlPr>
                                                <a:rPr kumimoji="1" lang="en-US" altLang="zh-TW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Calibri" panose="020F0502020204030204" pitchFamily="34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kumimoji="1" lang="en-US" altLang="zh-TW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Calibri" panose="020F0502020204030204" pitchFamily="34" charset="0"/>
                                                </a:rPr>
                                                <m:t>𝑗</m:t>
                                              </m:r>
                                              <m:r>
                                                <a:rPr kumimoji="1" lang="en-US" altLang="zh-TW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Calibri" panose="020F0502020204030204" pitchFamily="34" charset="0"/>
                                                </a:rPr>
                                                <m:t>+1</m:t>
                                              </m:r>
                                            </m:e>
                                          </m:d>
                                          <m:r>
                                            <a:rPr kumimoji="1" lang="en-US" altLang="zh-TW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𝑇</m:t>
                                          </m:r>
                                        </m:num>
                                        <m:den>
                                          <m:r>
                                            <a:rPr kumimoji="1" lang="en-US" altLang="zh-TW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𝑛</m:t>
                                          </m:r>
                                        </m:den>
                                      </m:f>
                                    </m:e>
                                  </m:d>
                                  <m:r>
                                    <a:rPr kumimoji="1"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−</m:t>
                                  </m:r>
                                  <m:r>
                                    <a:rPr kumimoji="1"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𝑊</m:t>
                                  </m:r>
                                  <m:d>
                                    <m:dPr>
                                      <m:ctrlPr>
                                        <a:rPr kumimoji="1"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kumimoji="1" lang="en-US" altLang="zh-TW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kumimoji="1" lang="en-US" altLang="zh-TW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𝑗𝑇</m:t>
                                          </m:r>
                                        </m:num>
                                        <m:den>
                                          <m:r>
                                            <a:rPr kumimoji="1" lang="en-US" altLang="zh-TW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𝑛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kumimoji="1"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TW" sz="2000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1BC1D0D-4DBB-D149-BD7C-939AA770AA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6769" y="3126389"/>
                <a:ext cx="6096000" cy="991810"/>
              </a:xfrm>
              <a:prstGeom prst="rect">
                <a:avLst/>
              </a:prstGeom>
              <a:blipFill>
                <a:blip r:embed="rId6"/>
                <a:stretch>
                  <a:fillRect t="-94937" b="-144304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823D0B2-FC4B-3746-B974-CD932E37E4BB}"/>
                  </a:ext>
                </a:extLst>
              </p:cNvPr>
              <p:cNvSpPr txBox="1"/>
              <p:nvPr/>
            </p:nvSpPr>
            <p:spPr>
              <a:xfrm>
                <a:off x="79332" y="3941953"/>
                <a:ext cx="6096000" cy="6685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kumimoji="1"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kumimoji="1"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kumimoji="1"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𝑊</m:t>
                          </m:r>
                        </m:e>
                        <m:sup>
                          <m:r>
                            <a:rPr kumimoji="1"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zh-TW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(</m:t>
                      </m:r>
                      <m:r>
                        <a:rPr kumimoji="1" lang="en-US" altLang="zh-TW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𝑇</m:t>
                      </m:r>
                      <m:r>
                        <a:rPr kumimoji="1" lang="en-US" altLang="zh-TW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)−</m:t>
                      </m:r>
                      <m:f>
                        <m:fPr>
                          <m:ctrlPr>
                            <a:rPr kumimoji="1"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kumimoji="1"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den>
                      </m:f>
                      <m:r>
                        <a:rPr kumimoji="1" lang="en-US" altLang="zh-TW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[</m:t>
                      </m:r>
                      <m:r>
                        <a:rPr kumimoji="1" lang="en-US" altLang="zh-TW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𝑊</m:t>
                      </m:r>
                      <m:r>
                        <a:rPr kumimoji="1" lang="en-US" altLang="zh-TW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,</m:t>
                      </m:r>
                      <m:r>
                        <a:rPr kumimoji="1" lang="en-US" altLang="zh-TW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𝑊</m:t>
                      </m:r>
                      <m:r>
                        <a:rPr kumimoji="1" lang="en-US" altLang="zh-TW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](</m:t>
                      </m:r>
                      <m:r>
                        <a:rPr kumimoji="1" lang="en-US" altLang="zh-TW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𝑇</m:t>
                      </m:r>
                      <m:r>
                        <a:rPr kumimoji="1" lang="en-US" altLang="zh-TW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)</m:t>
                      </m:r>
                    </m:oMath>
                  </m:oMathPara>
                </a14:m>
                <a:endParaRPr lang="en-TW" sz="2000" dirty="0"/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823D0B2-FC4B-3746-B974-CD932E37E4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32" y="3941953"/>
                <a:ext cx="6096000" cy="668516"/>
              </a:xfrm>
              <a:prstGeom prst="rect">
                <a:avLst/>
              </a:prstGeom>
              <a:blipFill>
                <a:blip r:embed="rId7"/>
                <a:stretch>
                  <a:fillRect b="-7547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7ABE1E7-B3BB-B44F-8D96-458F301A12C7}"/>
                  </a:ext>
                </a:extLst>
              </p:cNvPr>
              <p:cNvSpPr txBox="1"/>
              <p:nvPr/>
            </p:nvSpPr>
            <p:spPr>
              <a:xfrm>
                <a:off x="-410307" y="4632205"/>
                <a:ext cx="6096000" cy="6685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kumimoji="1"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kumimoji="1"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kumimoji="1"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𝑊</m:t>
                          </m:r>
                        </m:e>
                        <m:sup>
                          <m:r>
                            <a:rPr kumimoji="1"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zh-TW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(</m:t>
                      </m:r>
                      <m:r>
                        <a:rPr kumimoji="1" lang="en-US" altLang="zh-TW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𝑇</m:t>
                      </m:r>
                      <m:r>
                        <a:rPr kumimoji="1" lang="en-US" altLang="zh-TW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)−</m:t>
                      </m:r>
                      <m:f>
                        <m:fPr>
                          <m:ctrlPr>
                            <a:rPr kumimoji="1"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kumimoji="1"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den>
                      </m:f>
                      <m:r>
                        <a:rPr kumimoji="1" lang="en-US" altLang="zh-TW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𝑇</m:t>
                      </m:r>
                    </m:oMath>
                  </m:oMathPara>
                </a14:m>
                <a:endParaRPr lang="en-TW" sz="20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7ABE1E7-B3BB-B44F-8D96-458F301A12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10307" y="4632205"/>
                <a:ext cx="6096000" cy="668516"/>
              </a:xfrm>
              <a:prstGeom prst="rect">
                <a:avLst/>
              </a:prstGeom>
              <a:blipFill>
                <a:blip r:embed="rId8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內容版面配置區 2">
            <a:extLst>
              <a:ext uri="{FF2B5EF4-FFF2-40B4-BE49-F238E27FC236}">
                <a16:creationId xmlns:a16="http://schemas.microsoft.com/office/drawing/2014/main" id="{F36A8036-EA96-7947-9106-57C9E0567FCC}"/>
              </a:ext>
            </a:extLst>
          </p:cNvPr>
          <p:cNvSpPr txBox="1">
            <a:spLocks/>
          </p:cNvSpPr>
          <p:nvPr/>
        </p:nvSpPr>
        <p:spPr>
          <a:xfrm>
            <a:off x="9378461" y="4788415"/>
            <a:ext cx="2016369" cy="51230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kumimoji="1" lang="en-US" altLang="zh-TW" sz="2400" b="0" dirty="0">
                <a:ea typeface="Cambria Math" panose="02040503050406030204" pitchFamily="18" charset="0"/>
                <a:cs typeface="Calibri" panose="020F0502020204030204" pitchFamily="34" charset="0"/>
              </a:rPr>
              <a:t>(4.3.6</a:t>
            </a:r>
            <a:r>
              <a:rPr kumimoji="1" lang="en-US" altLang="zh-TW" sz="2400" dirty="0">
                <a:ea typeface="Cambria Math" panose="02040503050406030204" pitchFamily="18" charset="0"/>
                <a:cs typeface="Calibri" panose="020F0502020204030204" pitchFamily="34" charset="0"/>
              </a:rPr>
              <a:t>)</a:t>
            </a:r>
            <a:endParaRPr kumimoji="1" lang="en-US" altLang="zh-TW" sz="2400" b="0" dirty="0"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內容版面配置區 2">
                <a:extLst>
                  <a:ext uri="{FF2B5EF4-FFF2-40B4-BE49-F238E27FC236}">
                    <a16:creationId xmlns:a16="http://schemas.microsoft.com/office/drawing/2014/main" id="{E76EADA4-6F12-7545-A06C-98D78044F78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3034" y="5343796"/>
                <a:ext cx="11365927" cy="991810"/>
              </a:xfrm>
              <a:prstGeom prst="rect">
                <a:avLst/>
              </a:prstGeom>
            </p:spPr>
            <p:txBody>
              <a:bodyPr vert="horz" lIns="91440" tIns="45720" rIns="91440" bIns="45720" numCol="1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kumimoji="1" lang="en-US" altLang="zh-TW" sz="2600" dirty="0">
                    <a:ea typeface="Cambria Math" panose="02040503050406030204" pitchFamily="18" charset="0"/>
                    <a:cs typeface="Calibri" panose="020F0502020204030204" pitchFamily="34" charset="0"/>
                  </a:rPr>
                  <a:t>Compare with ordinary calculus; </a:t>
                </a:r>
                <a14:m>
                  <m:oMath xmlns:m="http://schemas.openxmlformats.org/officeDocument/2006/math">
                    <m:r>
                      <a:rPr kumimoji="1" lang="en-US" altLang="zh-TW" sz="2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𝑔</m:t>
                    </m:r>
                  </m:oMath>
                </a14:m>
                <a:r>
                  <a:rPr kumimoji="1" lang="en-US" altLang="zh-TW" sz="2600" dirty="0">
                    <a:ea typeface="Cambria Math" panose="02040503050406030204" pitchFamily="18" charset="0"/>
                    <a:cs typeface="Calibri" panose="020F0502020204030204" pitchFamily="34" charset="0"/>
                  </a:rPr>
                  <a:t> is a differentiable function with </a:t>
                </a:r>
                <a14:m>
                  <m:oMath xmlns:m="http://schemas.openxmlformats.org/officeDocument/2006/math">
                    <m:r>
                      <a:rPr kumimoji="1" lang="en-US" altLang="zh-TW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𝑔</m:t>
                    </m:r>
                    <m:d>
                      <m:dPr>
                        <m:ctrlPr>
                          <a:rPr kumimoji="1" lang="en-US" altLang="zh-TW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kumimoji="1" lang="en-US" altLang="zh-TW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0</m:t>
                        </m:r>
                      </m:e>
                    </m:d>
                    <m:r>
                      <a:rPr kumimoji="1" lang="en-US" altLang="zh-TW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=0</m:t>
                    </m:r>
                  </m:oMath>
                </a14:m>
                <a:r>
                  <a:rPr kumimoji="1" lang="en-US" altLang="zh-TW" sz="2600" dirty="0">
                    <a:ea typeface="Cambria Math" panose="02040503050406030204" pitchFamily="18" charset="0"/>
                    <a:cs typeface="Calibri" panose="020F0502020204030204" pitchFamily="34" charset="0"/>
                  </a:rPr>
                  <a:t>,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nary>
                      <m:naryPr>
                        <m:ctrlPr>
                          <a:rPr kumimoji="1" lang="en-US" altLang="zh-TW" sz="2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kumimoji="1" lang="en-US" altLang="zh-TW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0</m:t>
                        </m:r>
                      </m:sub>
                      <m:sup>
                        <m:r>
                          <a:rPr kumimoji="1" lang="en-US" altLang="zh-TW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𝑇</m:t>
                        </m:r>
                      </m:sup>
                      <m:e>
                        <m:r>
                          <a:rPr kumimoji="1" lang="en-US" altLang="zh-TW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𝑔</m:t>
                        </m:r>
                        <m:d>
                          <m:dPr>
                            <m:ctrlPr>
                              <a:rPr kumimoji="1" lang="en-US" altLang="zh-TW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kumimoji="1" lang="en-US" altLang="zh-TW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𝑡</m:t>
                            </m:r>
                          </m:e>
                        </m:d>
                        <m:r>
                          <a:rPr kumimoji="1" lang="en-US" altLang="zh-TW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𝑑𝑔</m:t>
                        </m:r>
                        <m:r>
                          <a:rPr kumimoji="1" lang="en-US" altLang="zh-TW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(</m:t>
                        </m:r>
                        <m:r>
                          <a:rPr kumimoji="1" lang="en-US" altLang="zh-TW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𝑡</m:t>
                        </m:r>
                        <m:r>
                          <a:rPr kumimoji="1" lang="en-US" altLang="zh-TW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)</m:t>
                        </m:r>
                      </m:e>
                    </m:nary>
                    <m:r>
                      <a:rPr kumimoji="1" lang="en-US" altLang="zh-TW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kumimoji="1" lang="en-US" altLang="zh-TW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kumimoji="1" lang="en-US" altLang="zh-TW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kumimoji="1" lang="en-US" altLang="zh-TW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kumimoji="1" lang="en-US" altLang="zh-TW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kumimoji="1" lang="en-US" altLang="zh-TW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𝑔</m:t>
                        </m:r>
                      </m:e>
                      <m:sup>
                        <m:r>
                          <a:rPr kumimoji="1" lang="en-US" altLang="zh-TW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kumimoji="1" lang="en-US" altLang="zh-TW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kumimoji="1" lang="en-US" altLang="zh-TW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𝑡</m:t>
                        </m:r>
                      </m:e>
                    </m:d>
                    <m:r>
                      <a:rPr kumimoji="1" lang="en-US" altLang="zh-TW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|</m:t>
                    </m:r>
                    <m:f>
                      <m:fPr>
                        <m:type m:val="noBar"/>
                        <m:ctrlPr>
                          <a:rPr kumimoji="1" lang="en-US" altLang="zh-TW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kumimoji="1" lang="en-US" altLang="zh-TW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𝑇</m:t>
                        </m:r>
                      </m:num>
                      <m:den>
                        <m:r>
                          <a:rPr kumimoji="1" lang="en-US" altLang="zh-TW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0</m:t>
                        </m:r>
                      </m:den>
                    </m:f>
                    <m:r>
                      <a:rPr kumimoji="1" lang="en-US" altLang="zh-TW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kumimoji="1" lang="en-US" altLang="zh-TW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kumimoji="1" lang="en-US" altLang="zh-TW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kumimoji="1" lang="en-US" altLang="zh-TW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kumimoji="1" lang="en-US" altLang="zh-TW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kumimoji="1" lang="en-US" altLang="zh-TW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𝑔</m:t>
                        </m:r>
                      </m:e>
                      <m:sup>
                        <m:r>
                          <a:rPr kumimoji="1" lang="en-US" altLang="zh-TW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kumimoji="1" lang="en-US" altLang="zh-TW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kumimoji="1" lang="en-US" altLang="zh-TW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kumimoji="1" lang="en-US" altLang="zh-TW" sz="2200" dirty="0">
                    <a:ea typeface="Cambria Math" panose="02040503050406030204" pitchFamily="18" charset="0"/>
                    <a:cs typeface="Calibri" panose="020F0502020204030204" pitchFamily="34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kumimoji="1" lang="en-US" altLang="zh-TW" sz="2600" dirty="0">
                    <a:ea typeface="Cambria Math" panose="02040503050406030204" pitchFamily="18" charset="0"/>
                    <a:cs typeface="Calibri" panose="020F0502020204030204" pitchFamily="34" charset="0"/>
                  </a:rPr>
                  <a:t>	</a:t>
                </a:r>
                <a:endParaRPr kumimoji="1" lang="en-US" altLang="zh-TW" sz="2600" b="0" dirty="0"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0" name="內容版面配置區 2">
                <a:extLst>
                  <a:ext uri="{FF2B5EF4-FFF2-40B4-BE49-F238E27FC236}">
                    <a16:creationId xmlns:a16="http://schemas.microsoft.com/office/drawing/2014/main" id="{E76EADA4-6F12-7545-A06C-98D78044F7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034" y="5343796"/>
                <a:ext cx="11365927" cy="991810"/>
              </a:xfrm>
              <a:prstGeom prst="rect">
                <a:avLst/>
              </a:prstGeom>
              <a:blipFill>
                <a:blip r:embed="rId9"/>
                <a:stretch>
                  <a:fillRect l="-4576" t="-15190" b="-98734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Footer Placeholder 20">
            <a:extLst>
              <a:ext uri="{FF2B5EF4-FFF2-40B4-BE49-F238E27FC236}">
                <a16:creationId xmlns:a16="http://schemas.microsoft.com/office/drawing/2014/main" id="{3CEAE93B-2AC3-DC46-BECF-0C44D08CB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GB" altLang="zh-TW"/>
              <a:t>4.3 Ito's Integral for General Integrands </a:t>
            </a:r>
            <a:endParaRPr kumimoji="1" lang="zh-TW" altLang="en-US"/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27766C39-BE82-344C-8821-CABDDDD96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2ED8-77BA-9846-831A-1394CD5BC07D}" type="slidenum">
              <a:rPr kumimoji="1" lang="zh-TW" altLang="en-US" smtClean="0"/>
              <a:t>10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234244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1" grpId="0"/>
      <p:bldP spid="13" grpId="0"/>
      <p:bldP spid="15" grpId="0"/>
      <p:bldP spid="18" grpId="0"/>
      <p:bldP spid="19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內容版面配置區 2">
                <a:extLst>
                  <a:ext uri="{FF2B5EF4-FFF2-40B4-BE49-F238E27FC236}">
                    <a16:creationId xmlns:a16="http://schemas.microsoft.com/office/drawing/2014/main" id="{B4A42A1C-C500-6E44-A6EF-058DEE8F2F7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3036" y="619619"/>
                <a:ext cx="11365927" cy="1220904"/>
              </a:xfrm>
              <a:prstGeom prst="rect">
                <a:avLst/>
              </a:prstGeom>
            </p:spPr>
            <p:txBody>
              <a:bodyPr vert="horz" lIns="91440" tIns="45720" rIns="91440" bIns="45720" numCol="1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kumimoji="1" lang="en-US" altLang="zh-TW" sz="2600" dirty="0">
                    <a:ea typeface="Cambria Math" panose="02040503050406030204" pitchFamily="18" charset="0"/>
                    <a:cs typeface="Calibri" panose="020F0502020204030204" pitchFamily="34" charset="0"/>
                  </a:rPr>
                  <a:t>(Cont.) </a:t>
                </a:r>
                <a:r>
                  <a:rPr kumimoji="1" lang="en-US" altLang="zh-TW" sz="2600" dirty="0">
                    <a:solidFill>
                      <a:schemeClr val="accent1"/>
                    </a:solidFill>
                    <a:ea typeface="Cambria Math" panose="02040503050406030204" pitchFamily="18" charset="0"/>
                    <a:cs typeface="Calibri" panose="020F0502020204030204" pitchFamily="34" charset="0"/>
                  </a:rPr>
                  <a:t>the extra term </a:t>
                </a:r>
                <a14:m>
                  <m:oMath xmlns:m="http://schemas.openxmlformats.org/officeDocument/2006/math">
                    <m:r>
                      <a:rPr kumimoji="1" lang="en-US" altLang="zh-TW" sz="22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  <m:f>
                      <m:fPr>
                        <m:ctrlPr>
                          <a:rPr kumimoji="1" lang="en-US" altLang="zh-TW" sz="22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kumimoji="1" lang="en-US" altLang="zh-TW" sz="22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kumimoji="1" lang="en-US" altLang="zh-TW" sz="22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den>
                    </m:f>
                    <m:r>
                      <a:rPr kumimoji="1" lang="en-US" altLang="zh-TW" sz="22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𝑇</m:t>
                    </m:r>
                  </m:oMath>
                </a14:m>
                <a:r>
                  <a:rPr kumimoji="1" lang="en-US" altLang="zh-TW" sz="2200" dirty="0">
                    <a:solidFill>
                      <a:schemeClr val="accent1"/>
                    </a:solidFill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kumimoji="1" lang="en-US" altLang="zh-TW" sz="2600" dirty="0">
                    <a:ea typeface="Cambria Math" panose="02040503050406030204" pitchFamily="18" charset="0"/>
                    <a:cs typeface="Calibri" panose="020F0502020204030204" pitchFamily="34" charset="0"/>
                  </a:rPr>
                  <a:t>in (4.3.6) comes from the nonzero quadratic variation of Brownian motion and the way of using </a:t>
                </a:r>
                <a:r>
                  <a:rPr kumimoji="1" lang="en-US" altLang="zh-TW" sz="2600" dirty="0">
                    <a:solidFill>
                      <a:schemeClr val="accent1"/>
                    </a:solidFill>
                    <a:ea typeface="Cambria Math" panose="02040503050406030204" pitchFamily="18" charset="0"/>
                    <a:cs typeface="Calibri" panose="020F0502020204030204" pitchFamily="34" charset="0"/>
                  </a:rPr>
                  <a:t>left-hand endpoint </a:t>
                </a:r>
                <a:r>
                  <a:rPr kumimoji="1" lang="en-US" altLang="zh-TW" sz="2600" dirty="0">
                    <a:ea typeface="Cambria Math" panose="02040503050406030204" pitchFamily="18" charset="0"/>
                    <a:cs typeface="Calibri" panose="020F0502020204030204" pitchFamily="34" charset="0"/>
                  </a:rPr>
                  <a:t>evaluating the integrand; if evaluate by midpoint (called </a:t>
                </a:r>
                <a:r>
                  <a:rPr kumimoji="1" lang="en-US" altLang="zh-TW" sz="2600" i="1" dirty="0" err="1">
                    <a:ea typeface="Cambria Math" panose="02040503050406030204" pitchFamily="18" charset="0"/>
                    <a:cs typeface="Calibri" panose="020F0502020204030204" pitchFamily="34" charset="0"/>
                  </a:rPr>
                  <a:t>Stratonovich</a:t>
                </a:r>
                <a:r>
                  <a:rPr kumimoji="1" lang="en-US" altLang="zh-TW" sz="2600" i="1" dirty="0">
                    <a:ea typeface="Cambria Math" panose="02040503050406030204" pitchFamily="18" charset="0"/>
                    <a:cs typeface="Calibri" panose="020F0502020204030204" pitchFamily="34" charset="0"/>
                  </a:rPr>
                  <a:t> integral</a:t>
                </a:r>
                <a:r>
                  <a:rPr kumimoji="1" lang="en-US" altLang="zh-TW" sz="2600" dirty="0">
                    <a:ea typeface="Cambria Math" panose="02040503050406030204" pitchFamily="18" charset="0"/>
                    <a:cs typeface="Calibri" panose="020F0502020204030204" pitchFamily="34" charset="0"/>
                  </a:rPr>
                  <a:t>), </a:t>
                </a:r>
              </a:p>
              <a:p>
                <a:pPr marL="0" indent="0">
                  <a:buNone/>
                </a:pPr>
                <a:r>
                  <a:rPr kumimoji="1" lang="en-US" altLang="zh-TW" sz="2600" dirty="0"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7" name="內容版面配置區 2">
                <a:extLst>
                  <a:ext uri="{FF2B5EF4-FFF2-40B4-BE49-F238E27FC236}">
                    <a16:creationId xmlns:a16="http://schemas.microsoft.com/office/drawing/2014/main" id="{B4A42A1C-C500-6E44-A6EF-058DEE8F2F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036" y="619619"/>
                <a:ext cx="11365927" cy="1220904"/>
              </a:xfrm>
              <a:prstGeom prst="rect">
                <a:avLst/>
              </a:prstGeom>
              <a:blipFill>
                <a:blip r:embed="rId2"/>
                <a:stretch>
                  <a:fillRect l="-893" t="-5155" r="-1563" b="-13402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2DE9C57-A089-8240-8FC3-3C09EC5C0998}"/>
                  </a:ext>
                </a:extLst>
              </p:cNvPr>
              <p:cNvSpPr txBox="1"/>
              <p:nvPr/>
            </p:nvSpPr>
            <p:spPr>
              <a:xfrm>
                <a:off x="2039815" y="1711982"/>
                <a:ext cx="7033846" cy="9629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kumimoji="1" lang="en-US" altLang="zh-TW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1"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0</m:t>
                          </m:r>
                        </m:sub>
                        <m:sup>
                          <m:r>
                            <a:rPr kumimoji="1"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𝑇</m:t>
                          </m:r>
                        </m:sup>
                        <m:e>
                          <m:r>
                            <a:rPr kumimoji="1"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𝑊</m:t>
                          </m:r>
                          <m:d>
                            <m:dPr>
                              <m:ctrlPr>
                                <a:rPr kumimoji="1" lang="en-US" altLang="zh-TW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TW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𝑡</m:t>
                              </m:r>
                            </m:e>
                          </m:d>
                          <m:r>
                            <a:rPr kumimoji="1"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𝑑𝑊</m:t>
                          </m:r>
                          <m:r>
                            <a:rPr kumimoji="1"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(</m:t>
                          </m:r>
                          <m:r>
                            <a:rPr kumimoji="1"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𝑡</m:t>
                          </m:r>
                          <m:r>
                            <a:rPr kumimoji="1"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)</m:t>
                          </m:r>
                        </m:e>
                      </m:nary>
                      <m:r>
                        <a:rPr kumimoji="1"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kumimoji="1"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1" lang="en-US" altLang="zh-TW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kumimoji="1" lang="en-US" altLang="zh-TW" sz="18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kumimoji="1" lang="en-US" altLang="zh-TW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𝑛</m:t>
                              </m:r>
                              <m:r>
                                <a:rPr kumimoji="1" lang="en-US" altLang="zh-TW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ctrlPr>
                                <a:rPr kumimoji="1" lang="en-US" altLang="zh-TW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kumimoji="1" lang="en-US" altLang="zh-TW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𝑗</m:t>
                              </m:r>
                              <m:r>
                                <a:rPr kumimoji="1" lang="en-US" altLang="zh-TW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kumimoji="1" lang="en-US" altLang="zh-TW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𝑛</m:t>
                              </m:r>
                              <m:r>
                                <a:rPr kumimoji="1" lang="en-US" altLang="zh-TW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−1</m:t>
                              </m:r>
                            </m:sup>
                            <m:e>
                              <m:r>
                                <a:rPr kumimoji="1" lang="en-US" altLang="zh-TW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𝑊</m:t>
                              </m:r>
                              <m:d>
                                <m:dPr>
                                  <m:ctrlPr>
                                    <a:rPr kumimoji="1" lang="en-US" altLang="zh-TW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kumimoji="1" lang="en-US" altLang="zh-TW" sz="1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kumimoji="1" lang="en-US" altLang="zh-TW" sz="1800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(</m:t>
                                      </m:r>
                                      <m:r>
                                        <a:rPr kumimoji="1" lang="en-US" altLang="zh-TW" sz="1800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𝑗</m:t>
                                      </m:r>
                                      <m:r>
                                        <a:rPr kumimoji="1" lang="en-US" altLang="zh-TW" sz="1800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+</m:t>
                                      </m:r>
                                      <m:f>
                                        <m:fPr>
                                          <m:ctrlPr>
                                            <a:rPr kumimoji="1" lang="en-US" altLang="zh-TW" sz="1800" b="0" i="1" smtClean="0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kumimoji="1" lang="en-US" altLang="zh-TW" sz="1800" b="0" i="1" smtClean="0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kumimoji="1" lang="en-US" altLang="zh-TW" sz="1800" b="0" i="1" smtClean="0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  <m:r>
                                        <a:rPr kumimoji="1" lang="en-US" altLang="zh-TW" sz="1800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)</m:t>
                                      </m:r>
                                      <m:r>
                                        <a:rPr kumimoji="1" lang="en-US" altLang="zh-TW" sz="1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𝑇</m:t>
                                      </m:r>
                                    </m:num>
                                    <m:den>
                                      <m:r>
                                        <a:rPr kumimoji="1" lang="en-US" altLang="zh-TW" sz="1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𝑛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kumimoji="1" lang="en-US" altLang="zh-TW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[</m:t>
                              </m:r>
                              <m:r>
                                <a:rPr kumimoji="1" lang="en-US" altLang="zh-TW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𝑊</m:t>
                              </m:r>
                              <m:d>
                                <m:dPr>
                                  <m:ctrlPr>
                                    <a:rPr kumimoji="1" lang="en-US" altLang="zh-TW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kumimoji="1" lang="en-US" altLang="zh-TW" sz="1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kumimoji="1" lang="en-US" altLang="zh-TW" sz="1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(</m:t>
                                      </m:r>
                                      <m:r>
                                        <a:rPr kumimoji="1" lang="en-US" altLang="zh-TW" sz="1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𝑗</m:t>
                                      </m:r>
                                      <m:r>
                                        <a:rPr kumimoji="1" lang="en-US" altLang="zh-TW" sz="1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+1)</m:t>
                                      </m:r>
                                      <m:r>
                                        <a:rPr kumimoji="1" lang="en-US" altLang="zh-TW" sz="1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𝑇</m:t>
                                      </m:r>
                                    </m:num>
                                    <m:den>
                                      <m:r>
                                        <a:rPr kumimoji="1" lang="en-US" altLang="zh-TW" sz="1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𝑛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kumimoji="1" lang="en-US" altLang="zh-TW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−</m:t>
                              </m:r>
                              <m:r>
                                <a:rPr kumimoji="1" lang="en-US" altLang="zh-TW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𝑊</m:t>
                              </m:r>
                              <m:d>
                                <m:dPr>
                                  <m:ctrlPr>
                                    <a:rPr kumimoji="1" lang="en-US" altLang="zh-TW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kumimoji="1" lang="en-US" altLang="zh-TW" sz="1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kumimoji="1" lang="en-US" altLang="zh-TW" sz="1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𝑗𝑇</m:t>
                                      </m:r>
                                    </m:num>
                                    <m:den>
                                      <m:r>
                                        <a:rPr kumimoji="1" lang="en-US" altLang="zh-TW" sz="1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𝑛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kumimoji="1" lang="en-US" altLang="zh-TW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]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TW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2DE9C57-A089-8240-8FC3-3C09EC5C09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9815" y="1711982"/>
                <a:ext cx="7033846" cy="962956"/>
              </a:xfrm>
              <a:prstGeom prst="rect">
                <a:avLst/>
              </a:prstGeom>
              <a:blipFill>
                <a:blip r:embed="rId3"/>
                <a:stretch>
                  <a:fillRect l="-9550" t="-97403" b="-158442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內容版面配置區 2">
                <a:extLst>
                  <a:ext uri="{FF2B5EF4-FFF2-40B4-BE49-F238E27FC236}">
                    <a16:creationId xmlns:a16="http://schemas.microsoft.com/office/drawing/2014/main" id="{E8822C27-4E33-0D44-82EA-C9F9DB93D08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3036" y="2569431"/>
                <a:ext cx="11365927" cy="642692"/>
              </a:xfrm>
              <a:prstGeom prst="rect">
                <a:avLst/>
              </a:prstGeom>
            </p:spPr>
            <p:txBody>
              <a:bodyPr vert="horz" lIns="91440" tIns="45720" rIns="91440" bIns="45720" numCol="1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kumimoji="1" lang="en-US" altLang="zh-TW" sz="2600" dirty="0">
                    <a:ea typeface="Cambria Math" panose="02040503050406030204" pitchFamily="18" charset="0"/>
                    <a:cs typeface="Calibri" panose="020F0502020204030204" pitchFamily="34" charset="0"/>
                  </a:rPr>
                  <a:t>The </a:t>
                </a:r>
                <a14:m>
                  <m:oMath xmlns:m="http://schemas.openxmlformats.org/officeDocument/2006/math">
                    <m:r>
                      <a:rPr kumimoji="1" lang="en-US" altLang="zh-TW" sz="22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  <m:f>
                      <m:fPr>
                        <m:ctrlPr>
                          <a:rPr kumimoji="1" lang="en-US" altLang="zh-TW" sz="22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kumimoji="1" lang="en-US" altLang="zh-TW" sz="22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kumimoji="1" lang="en-US" altLang="zh-TW" sz="22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den>
                    </m:f>
                    <m:r>
                      <a:rPr kumimoji="1" lang="en-US" altLang="zh-TW" sz="22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𝑇</m:t>
                    </m:r>
                  </m:oMath>
                </a14:m>
                <a:r>
                  <a:rPr kumimoji="1" lang="en-US" altLang="zh-TW" sz="2600" dirty="0">
                    <a:ea typeface="Cambria Math" panose="02040503050406030204" pitchFamily="18" charset="0"/>
                    <a:cs typeface="Calibri" panose="020F0502020204030204" pitchFamily="34" charset="0"/>
                  </a:rPr>
                  <a:t> term </a:t>
                </a:r>
                <a:r>
                  <a:rPr kumimoji="1" lang="en-US" altLang="zh-TW" sz="2600" dirty="0">
                    <a:solidFill>
                      <a:srgbClr val="FF0000"/>
                    </a:solidFill>
                    <a:ea typeface="Cambria Math" panose="02040503050406030204" pitchFamily="18" charset="0"/>
                    <a:cs typeface="Calibri" panose="020F0502020204030204" pitchFamily="34" charset="0"/>
                  </a:rPr>
                  <a:t>doesn’t</a:t>
                </a:r>
                <a:r>
                  <a:rPr kumimoji="1" lang="en-US" altLang="zh-TW" sz="2600" dirty="0">
                    <a:ea typeface="Cambria Math" panose="02040503050406030204" pitchFamily="18" charset="0"/>
                    <a:cs typeface="Calibri" panose="020F0502020204030204" pitchFamily="34" charset="0"/>
                  </a:rPr>
                  <a:t> stand. </a:t>
                </a:r>
              </a:p>
            </p:txBody>
          </p:sp>
        </mc:Choice>
        <mc:Fallback xmlns="">
          <p:sp>
            <p:nvSpPr>
              <p:cNvPr id="10" name="內容版面配置區 2">
                <a:extLst>
                  <a:ext uri="{FF2B5EF4-FFF2-40B4-BE49-F238E27FC236}">
                    <a16:creationId xmlns:a16="http://schemas.microsoft.com/office/drawing/2014/main" id="{E8822C27-4E33-0D44-82EA-C9F9DB93D0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036" y="2569431"/>
                <a:ext cx="11365927" cy="642692"/>
              </a:xfrm>
              <a:prstGeom prst="rect">
                <a:avLst/>
              </a:prstGeom>
              <a:blipFill>
                <a:blip r:embed="rId4"/>
                <a:stretch>
                  <a:fillRect l="-893" t="-11765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內容版面配置區 2">
            <a:extLst>
              <a:ext uri="{FF2B5EF4-FFF2-40B4-BE49-F238E27FC236}">
                <a16:creationId xmlns:a16="http://schemas.microsoft.com/office/drawing/2014/main" id="{9614ABDA-7661-9843-89D3-B4457BD8CE93}"/>
              </a:ext>
            </a:extLst>
          </p:cNvPr>
          <p:cNvSpPr txBox="1">
            <a:spLocks/>
          </p:cNvSpPr>
          <p:nvPr/>
        </p:nvSpPr>
        <p:spPr>
          <a:xfrm>
            <a:off x="413036" y="5029198"/>
            <a:ext cx="11365927" cy="134815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numCol="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kumimoji="1" lang="en-US" altLang="zh-TW" sz="2600" i="1" dirty="0">
                <a:ea typeface="Cambria Math" panose="02040503050406030204" pitchFamily="18" charset="0"/>
                <a:cs typeface="Calibri" panose="020F0502020204030204" pitchFamily="34" charset="0"/>
              </a:rPr>
              <a:t>&lt;Note&gt; </a:t>
            </a:r>
            <a:r>
              <a:rPr kumimoji="1" lang="en-US" altLang="zh-TW" sz="2600" dirty="0" err="1">
                <a:ea typeface="Cambria Math" panose="02040503050406030204" pitchFamily="18" charset="0"/>
                <a:cs typeface="Calibri" panose="020F0502020204030204" pitchFamily="34" charset="0"/>
              </a:rPr>
              <a:t>Stratonovich</a:t>
            </a:r>
            <a:r>
              <a:rPr kumimoji="1" lang="en-US" altLang="zh-TW" sz="2600" dirty="0">
                <a:ea typeface="Cambria Math" panose="02040503050406030204" pitchFamily="18" charset="0"/>
                <a:cs typeface="Calibri" panose="020F0502020204030204" pitchFamily="34" charset="0"/>
              </a:rPr>
              <a:t> integral is </a:t>
            </a:r>
            <a:r>
              <a:rPr kumimoji="1" lang="en-US" altLang="zh-TW" sz="2600" dirty="0">
                <a:solidFill>
                  <a:srgbClr val="FF0000"/>
                </a:solidFill>
                <a:ea typeface="Cambria Math" panose="02040503050406030204" pitchFamily="18" charset="0"/>
                <a:cs typeface="Calibri" panose="020F0502020204030204" pitchFamily="34" charset="0"/>
              </a:rPr>
              <a:t>inappropriate</a:t>
            </a:r>
            <a:r>
              <a:rPr kumimoji="1" lang="en-US" altLang="zh-TW" sz="2600" dirty="0">
                <a:ea typeface="Cambria Math" panose="02040503050406030204" pitchFamily="18" charset="0"/>
                <a:cs typeface="Calibri" panose="020F0502020204030204" pitchFamily="34" charset="0"/>
              </a:rPr>
              <a:t> for finance. </a:t>
            </a:r>
          </a:p>
          <a:p>
            <a:pPr marL="0" indent="0">
              <a:buNone/>
            </a:pPr>
            <a:r>
              <a:rPr kumimoji="1" lang="en-US" altLang="zh-TW" sz="2600" dirty="0">
                <a:ea typeface="Cambria Math" panose="02040503050406030204" pitchFamily="18" charset="0"/>
                <a:cs typeface="Calibri" panose="020F0502020204030204" pitchFamily="34" charset="0"/>
              </a:rPr>
              <a:t>	In finance, We must decide the position at the beginning of each time interval.   </a:t>
            </a:r>
            <a:r>
              <a:rPr kumimoji="1" lang="en-US" altLang="zh-TW" sz="2600" i="1" dirty="0">
                <a:ea typeface="Cambria Math" panose="02040503050406030204" pitchFamily="18" charset="0"/>
                <a:cs typeface="Calibri" panose="020F0502020204030204" pitchFamily="34" charset="0"/>
              </a:rPr>
              <a:t> </a:t>
            </a:r>
            <a:endParaRPr kumimoji="1" lang="en-US" altLang="zh-TW" sz="2600" dirty="0"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內容版面配置區 2">
                <a:extLst>
                  <a:ext uri="{FF2B5EF4-FFF2-40B4-BE49-F238E27FC236}">
                    <a16:creationId xmlns:a16="http://schemas.microsoft.com/office/drawing/2014/main" id="{091F6133-6614-F547-B02E-5C9F95D04B3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3035" y="3336251"/>
                <a:ext cx="11365927" cy="1348153"/>
              </a:xfrm>
              <a:prstGeom prst="rect">
                <a:avLst/>
              </a:prstGeom>
            </p:spPr>
            <p:txBody>
              <a:bodyPr vert="horz" lIns="91440" tIns="45720" rIns="91440" bIns="45720" numCol="1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kumimoji="1" lang="en-US" altLang="zh-TW" sz="2600" dirty="0">
                    <a:ea typeface="Cambria Math" panose="02040503050406030204" pitchFamily="18" charset="0"/>
                    <a:cs typeface="Calibri" panose="020F0502020204030204" pitchFamily="34" charset="0"/>
                  </a:rPr>
                  <a:t>	For function</a:t>
                </a:r>
                <a:r>
                  <a:rPr kumimoji="1" lang="en-US" altLang="zh-TW" dirty="0"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TW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𝑔</m:t>
                    </m:r>
                    <m:r>
                      <a:rPr kumimoji="1" lang="en-US" altLang="zh-TW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kumimoji="1" lang="en-US" altLang="zh-TW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𝑡</m:t>
                    </m:r>
                    <m:r>
                      <a:rPr kumimoji="1" lang="en-US" altLang="zh-TW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r>
                  <a:rPr kumimoji="1" lang="en-US" altLang="zh-TW" sz="2200" dirty="0"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kumimoji="1" lang="en-US" altLang="zh-TW" sz="2600" dirty="0">
                    <a:ea typeface="Cambria Math" panose="02040503050406030204" pitchFamily="18" charset="0"/>
                    <a:cs typeface="Calibri" panose="020F0502020204030204" pitchFamily="34" charset="0"/>
                  </a:rPr>
                  <a:t>which have a derivative, integrals such as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kumimoji="1" lang="en-US" altLang="zh-TW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kumimoji="1" lang="en-US" altLang="zh-TW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0</m:t>
                        </m:r>
                      </m:sub>
                      <m:sup>
                        <m:r>
                          <a:rPr kumimoji="1" lang="en-US" altLang="zh-TW" sz="2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𝑇</m:t>
                        </m:r>
                      </m:sup>
                      <m:e>
                        <m:r>
                          <a:rPr kumimoji="1" lang="en-US" altLang="zh-TW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𝑔</m:t>
                        </m:r>
                        <m:d>
                          <m:dPr>
                            <m:ctrlPr>
                              <a:rPr kumimoji="1" lang="en-US" altLang="zh-TW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kumimoji="1" lang="en-US" altLang="zh-TW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𝑡</m:t>
                            </m:r>
                          </m:e>
                        </m:d>
                        <m:r>
                          <a:rPr kumimoji="1" lang="en-US" altLang="zh-TW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𝑑</m:t>
                        </m:r>
                        <m:r>
                          <a:rPr kumimoji="1" lang="en-US" altLang="zh-TW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𝑔</m:t>
                        </m:r>
                        <m:r>
                          <a:rPr kumimoji="1" lang="en-US" altLang="zh-TW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(</m:t>
                        </m:r>
                        <m:r>
                          <a:rPr kumimoji="1" lang="en-US" altLang="zh-TW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𝑡</m:t>
                        </m:r>
                        <m:r>
                          <a:rPr kumimoji="1" lang="en-US" altLang="zh-TW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kumimoji="1" lang="en-US" altLang="zh-TW" sz="2600" dirty="0">
                    <a:ea typeface="Cambria Math" panose="02040503050406030204" pitchFamily="18" charset="0"/>
                    <a:cs typeface="Calibri" panose="020F0502020204030204" pitchFamily="34" charset="0"/>
                  </a:rPr>
                  <a:t> are not sensitive to the distinction (of Ito integral and </a:t>
                </a:r>
                <a:r>
                  <a:rPr kumimoji="1" lang="en-US" altLang="zh-TW" sz="2600" dirty="0" err="1">
                    <a:ea typeface="Cambria Math" panose="02040503050406030204" pitchFamily="18" charset="0"/>
                    <a:cs typeface="Calibri" panose="020F0502020204030204" pitchFamily="34" charset="0"/>
                  </a:rPr>
                  <a:t>Stratonovich</a:t>
                </a:r>
                <a:r>
                  <a:rPr kumimoji="1" lang="en-US" altLang="zh-TW" sz="2600" dirty="0">
                    <a:ea typeface="Cambria Math" panose="02040503050406030204" pitchFamily="18" charset="0"/>
                    <a:cs typeface="Calibri" panose="020F0502020204030204" pitchFamily="34" charset="0"/>
                  </a:rPr>
                  <a:t> integral, which have same limit,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1" lang="en-US" altLang="zh-TW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kumimoji="1" lang="en-US" altLang="zh-TW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kumimoji="1" lang="en-US" altLang="zh-TW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kumimoji="1" lang="en-US" altLang="zh-TW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kumimoji="1" lang="en-US" altLang="zh-TW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𝑔</m:t>
                        </m:r>
                      </m:e>
                      <m:sup>
                        <m:r>
                          <a:rPr kumimoji="1" lang="en-US" altLang="zh-TW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kumimoji="1" lang="en-US" altLang="zh-TW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kumimoji="1" lang="en-US" altLang="zh-TW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kumimoji="1" lang="en-US" altLang="zh-TW" sz="2600" dirty="0">
                    <a:ea typeface="Cambria Math" panose="02040503050406030204" pitchFamily="18" charset="0"/>
                    <a:cs typeface="Calibri" panose="020F0502020204030204" pitchFamily="34" charset="0"/>
                  </a:rPr>
                  <a:t>); but sensitive if there’s a nonzero quadratic variation.</a:t>
                </a:r>
              </a:p>
            </p:txBody>
          </p:sp>
        </mc:Choice>
        <mc:Fallback xmlns="">
          <p:sp>
            <p:nvSpPr>
              <p:cNvPr id="12" name="內容版面配置區 2">
                <a:extLst>
                  <a:ext uri="{FF2B5EF4-FFF2-40B4-BE49-F238E27FC236}">
                    <a16:creationId xmlns:a16="http://schemas.microsoft.com/office/drawing/2014/main" id="{091F6133-6614-F547-B02E-5C9F95D04B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035" y="3336251"/>
                <a:ext cx="11365927" cy="1348153"/>
              </a:xfrm>
              <a:prstGeom prst="rect">
                <a:avLst/>
              </a:prstGeom>
              <a:blipFill>
                <a:blip r:embed="rId5"/>
                <a:stretch>
                  <a:fillRect l="-893" t="-46729" r="-1339" b="-11215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EDB27615-81E7-7448-A56D-AFB650243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GB" altLang="zh-TW"/>
              <a:t>4.3 Ito's Integral for General Integrands </a:t>
            </a:r>
            <a:endParaRPr kumimoji="1" lang="zh-TW" altLang="en-US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6CC8952D-DFF1-874E-A9D3-659E2628C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2ED8-77BA-9846-831A-1394CD5BC07D}" type="slidenum">
              <a:rPr kumimoji="1" lang="zh-TW" altLang="en-US" smtClean="0"/>
              <a:t>11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265750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7944061-E879-814B-927E-994A94925B8D}"/>
                  </a:ext>
                </a:extLst>
              </p:cNvPr>
              <p:cNvSpPr txBox="1"/>
              <p:nvPr/>
            </p:nvSpPr>
            <p:spPr>
              <a:xfrm>
                <a:off x="1570892" y="1283599"/>
                <a:ext cx="6928338" cy="8495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𝐼</m:t>
                      </m:r>
                      <m:d>
                        <m:dPr>
                          <m:ctrlPr>
                            <a:rPr kumimoji="1" lang="en-US" altLang="zh-TW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kumimoji="1" lang="en-US" altLang="zh-TW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𝑡</m:t>
                          </m:r>
                        </m:e>
                      </m:d>
                      <m:r>
                        <a:rPr kumimoji="1" lang="en-US" altLang="zh-TW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nary>
                        <m:naryPr>
                          <m:ctrlPr>
                            <a:rPr kumimoji="1" lang="en-US" altLang="zh-TW" sz="2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1" lang="en-US" altLang="zh-TW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0</m:t>
                          </m:r>
                        </m:sub>
                        <m:sup>
                          <m:r>
                            <a:rPr kumimoji="1" lang="en-US" altLang="zh-TW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𝑡</m:t>
                          </m:r>
                        </m:sup>
                        <m:e>
                          <m:r>
                            <a:rPr kumimoji="1" lang="en-US" altLang="zh-TW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𝑊</m:t>
                          </m:r>
                          <m:d>
                            <m:dPr>
                              <m:ctrlPr>
                                <a:rPr kumimoji="1" lang="en-US" altLang="zh-TW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TW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𝑢</m:t>
                              </m:r>
                            </m:e>
                          </m:d>
                          <m:r>
                            <a:rPr kumimoji="1" lang="en-US" altLang="zh-TW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𝑑𝑊</m:t>
                          </m:r>
                          <m:r>
                            <a:rPr kumimoji="1" lang="en-US" altLang="zh-TW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(</m:t>
                          </m:r>
                          <m:r>
                            <a:rPr kumimoji="1" lang="en-US" altLang="zh-TW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𝑢</m:t>
                          </m:r>
                          <m:r>
                            <a:rPr kumimoji="1" lang="en-US" altLang="zh-TW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)</m:t>
                          </m:r>
                        </m:e>
                      </m:nary>
                      <m:r>
                        <a:rPr kumimoji="1" lang="en-US" altLang="zh-TW" sz="2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zh-TW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kumimoji="1" lang="en-US" altLang="zh-TW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zh-TW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kumimoji="1" lang="en-US" altLang="zh-TW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kumimoji="1" lang="en-US" altLang="zh-TW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𝑊</m:t>
                          </m:r>
                        </m:e>
                        <m:sup>
                          <m:r>
                            <a:rPr kumimoji="1" lang="en-US" altLang="zh-TW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kumimoji="1" lang="en-US" altLang="zh-TW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kumimoji="1" lang="en-US" altLang="zh-TW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𝑡</m:t>
                          </m:r>
                        </m:e>
                      </m:d>
                      <m:r>
                        <a:rPr kumimoji="1" lang="en-US" altLang="zh-TW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−</m:t>
                      </m:r>
                      <m:f>
                        <m:fPr>
                          <m:ctrlPr>
                            <a:rPr kumimoji="1" lang="en-US" altLang="zh-TW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kumimoji="1" lang="en-US" altLang="zh-TW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zh-TW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den>
                      </m:f>
                      <m:r>
                        <a:rPr kumimoji="1" lang="en-US" altLang="zh-TW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𝑡</m:t>
                      </m:r>
                      <m:r>
                        <a:rPr kumimoji="1" lang="en-US" altLang="zh-TW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,  </m:t>
                      </m:r>
                      <m:r>
                        <a:rPr kumimoji="1" lang="en-US" altLang="zh-TW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𝑡</m:t>
                      </m:r>
                      <m:r>
                        <a:rPr kumimoji="1" lang="en-US" altLang="zh-TW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≥0.</m:t>
                      </m:r>
                    </m:oMath>
                  </m:oMathPara>
                </a14:m>
                <a:endParaRPr lang="en-TW" sz="2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7944061-E879-814B-927E-994A94925B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0892" y="1283599"/>
                <a:ext cx="6928338" cy="849528"/>
              </a:xfrm>
              <a:prstGeom prst="rect">
                <a:avLst/>
              </a:prstGeom>
              <a:blipFill>
                <a:blip r:embed="rId2"/>
                <a:stretch>
                  <a:fillRect t="-158209" b="-234328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內容版面配置區 2">
                <a:extLst>
                  <a:ext uri="{FF2B5EF4-FFF2-40B4-BE49-F238E27FC236}">
                    <a16:creationId xmlns:a16="http://schemas.microsoft.com/office/drawing/2014/main" id="{3056DB64-B449-9843-8B56-EE10C7BD5C2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3035" y="467217"/>
                <a:ext cx="11365927" cy="816382"/>
              </a:xfrm>
              <a:prstGeom prst="rect">
                <a:avLst/>
              </a:prstGeom>
            </p:spPr>
            <p:txBody>
              <a:bodyPr vert="horz" lIns="91440" tIns="45720" rIns="91440" bIns="45720" numCol="1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kumimoji="1" lang="en-US" altLang="zh-TW" sz="2600" dirty="0">
                    <a:ea typeface="Cambria Math" panose="02040503050406030204" pitchFamily="18" charset="0"/>
                    <a:cs typeface="Calibri" panose="020F0502020204030204" pitchFamily="34" charset="0"/>
                  </a:rPr>
                  <a:t>(Cont.) the upper limit of integration </a:t>
                </a:r>
                <a14:m>
                  <m:oMath xmlns:m="http://schemas.openxmlformats.org/officeDocument/2006/math">
                    <m:r>
                      <a:rPr kumimoji="1"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𝑇</m:t>
                    </m:r>
                  </m:oMath>
                </a14:m>
                <a:r>
                  <a:rPr kumimoji="1" lang="en-US" altLang="zh-TW" sz="2600" dirty="0">
                    <a:ea typeface="Cambria Math" panose="02040503050406030204" pitchFamily="18" charset="0"/>
                    <a:cs typeface="Calibri" panose="020F0502020204030204" pitchFamily="34" charset="0"/>
                  </a:rPr>
                  <a:t> is arbitrary that can be replaced by any </a:t>
                </a:r>
                <a14:m>
                  <m:oMath xmlns:m="http://schemas.openxmlformats.org/officeDocument/2006/math">
                    <m:r>
                      <a:rPr kumimoji="1" lang="en-US" altLang="zh-TW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𝑡</m:t>
                    </m:r>
                    <m:r>
                      <a:rPr kumimoji="1" lang="en-US" altLang="zh-TW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≥0.</m:t>
                    </m:r>
                  </m:oMath>
                </a14:m>
                <a:r>
                  <a:rPr kumimoji="1" lang="en-US" altLang="zh-TW" sz="2600" dirty="0">
                    <a:ea typeface="Cambria Math" panose="02040503050406030204" pitchFamily="18" charset="0"/>
                    <a:cs typeface="Calibri" panose="020F0502020204030204" pitchFamily="34" charset="0"/>
                  </a:rPr>
                  <a:t> Rewrite (4.3.6),</a:t>
                </a:r>
              </a:p>
            </p:txBody>
          </p:sp>
        </mc:Choice>
        <mc:Fallback xmlns="">
          <p:sp>
            <p:nvSpPr>
              <p:cNvPr id="6" name="內容版面配置區 2">
                <a:extLst>
                  <a:ext uri="{FF2B5EF4-FFF2-40B4-BE49-F238E27FC236}">
                    <a16:creationId xmlns:a16="http://schemas.microsoft.com/office/drawing/2014/main" id="{3056DB64-B449-9843-8B56-EE10C7BD5C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035" y="467217"/>
                <a:ext cx="11365927" cy="816382"/>
              </a:xfrm>
              <a:prstGeom prst="rect">
                <a:avLst/>
              </a:prstGeom>
              <a:blipFill>
                <a:blip r:embed="rId3"/>
                <a:stretch>
                  <a:fillRect l="-893" t="-7576" b="-19697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內容版面配置區 2">
            <a:extLst>
              <a:ext uri="{FF2B5EF4-FFF2-40B4-BE49-F238E27FC236}">
                <a16:creationId xmlns:a16="http://schemas.microsoft.com/office/drawing/2014/main" id="{731280A0-9D71-E441-B979-FAD2323BF645}"/>
              </a:ext>
            </a:extLst>
          </p:cNvPr>
          <p:cNvSpPr txBox="1">
            <a:spLocks/>
          </p:cNvSpPr>
          <p:nvPr/>
        </p:nvSpPr>
        <p:spPr>
          <a:xfrm>
            <a:off x="9287403" y="1521926"/>
            <a:ext cx="2016369" cy="51230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kumimoji="1" lang="en-US" altLang="zh-TW" sz="2400" b="0" dirty="0">
                <a:ea typeface="Cambria Math" panose="02040503050406030204" pitchFamily="18" charset="0"/>
                <a:cs typeface="Calibri" panose="020F0502020204030204" pitchFamily="34" charset="0"/>
              </a:rPr>
              <a:t>(4.3.8</a:t>
            </a:r>
            <a:r>
              <a:rPr kumimoji="1" lang="en-US" altLang="zh-TW" sz="2400" dirty="0">
                <a:ea typeface="Cambria Math" panose="02040503050406030204" pitchFamily="18" charset="0"/>
                <a:cs typeface="Calibri" panose="020F0502020204030204" pitchFamily="34" charset="0"/>
              </a:rPr>
              <a:t>)</a:t>
            </a:r>
            <a:endParaRPr kumimoji="1" lang="en-US" altLang="zh-TW" sz="2400" b="0" dirty="0"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內容版面配置區 2">
                <a:extLst>
                  <a:ext uri="{FF2B5EF4-FFF2-40B4-BE49-F238E27FC236}">
                    <a16:creationId xmlns:a16="http://schemas.microsoft.com/office/drawing/2014/main" id="{B31EB338-6B01-2542-9B4B-DFB83F0C4FD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3034" y="2541318"/>
                <a:ext cx="11365927" cy="529531"/>
              </a:xfrm>
              <a:prstGeom prst="rect">
                <a:avLst/>
              </a:prstGeom>
            </p:spPr>
            <p:txBody>
              <a:bodyPr vert="horz" lIns="91440" tIns="45720" rIns="91440" bIns="45720" numCol="1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kumimoji="1" lang="en-US" altLang="zh-TW" sz="2600" dirty="0" err="1">
                    <a:ea typeface="Cambria Math" panose="02040503050406030204" pitchFamily="18" charset="0"/>
                    <a:cs typeface="Calibri" panose="020F0502020204030204" pitchFamily="34" charset="0"/>
                  </a:rPr>
                  <a:t>Thm</a:t>
                </a:r>
                <a:r>
                  <a:rPr kumimoji="1" lang="en-US" altLang="zh-TW" sz="2600" dirty="0">
                    <a:ea typeface="Cambria Math" panose="02040503050406030204" pitchFamily="18" charset="0"/>
                    <a:cs typeface="Calibri" panose="020F0502020204030204" pitchFamily="34" charset="0"/>
                  </a:rPr>
                  <a:t> 4.3.1 mentioned,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kumimoji="1" lang="en-US" altLang="zh-TW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kumimoji="1" lang="en-US" altLang="zh-TW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0</m:t>
                        </m:r>
                      </m:sub>
                      <m:sup>
                        <m:r>
                          <a:rPr kumimoji="1" lang="en-US" altLang="zh-TW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𝑡</m:t>
                        </m:r>
                      </m:sup>
                      <m:e>
                        <m:r>
                          <a:rPr kumimoji="1" lang="en-US" altLang="zh-TW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𝑊</m:t>
                        </m:r>
                        <m:d>
                          <m:dPr>
                            <m:ctrlPr>
                              <a:rPr kumimoji="1" lang="en-US" altLang="zh-TW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kumimoji="1" lang="en-US" altLang="zh-TW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𝑢</m:t>
                            </m:r>
                          </m:e>
                        </m:d>
                        <m:r>
                          <a:rPr kumimoji="1" lang="en-US" altLang="zh-TW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𝑑𝑊</m:t>
                        </m:r>
                        <m:r>
                          <a:rPr kumimoji="1" lang="en-US" altLang="zh-TW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(</m:t>
                        </m:r>
                        <m:r>
                          <a:rPr kumimoji="1" lang="en-US" altLang="zh-TW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𝑢</m:t>
                        </m:r>
                        <m:r>
                          <a:rPr kumimoji="1" lang="en-US" altLang="zh-TW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kumimoji="1" lang="en-US" altLang="zh-TW" sz="2600" dirty="0">
                    <a:ea typeface="Cambria Math" panose="02040503050406030204" pitchFamily="18" charset="0"/>
                    <a:cs typeface="Calibri" panose="020F0502020204030204" pitchFamily="34" charset="0"/>
                  </a:rPr>
                  <a:t> is a martingale, and since</a:t>
                </a:r>
                <a:r>
                  <a:rPr kumimoji="1" lang="en-US" altLang="zh-TW" sz="2200" dirty="0"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TW" sz="2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𝐼</m:t>
                    </m:r>
                    <m:d>
                      <m:dPr>
                        <m:ctrlPr>
                          <a:rPr kumimoji="1" lang="en-US" altLang="zh-TW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kumimoji="1" lang="en-US" altLang="zh-TW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0</m:t>
                        </m:r>
                      </m:e>
                    </m:d>
                    <m:r>
                      <a:rPr kumimoji="1" lang="en-US" altLang="zh-TW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=0</m:t>
                    </m:r>
                  </m:oMath>
                </a14:m>
                <a:r>
                  <a:rPr kumimoji="1" lang="en-US" altLang="zh-TW" sz="2200" dirty="0">
                    <a:ea typeface="Cambria Math" panose="02040503050406030204" pitchFamily="18" charset="0"/>
                    <a:cs typeface="Calibri" panose="020F0502020204030204" pitchFamily="34" charset="0"/>
                  </a:rPr>
                  <a:t>,</a:t>
                </a:r>
              </a:p>
            </p:txBody>
          </p:sp>
        </mc:Choice>
        <mc:Fallback xmlns="">
          <p:sp>
            <p:nvSpPr>
              <p:cNvPr id="8" name="內容版面配置區 2">
                <a:extLst>
                  <a:ext uri="{FF2B5EF4-FFF2-40B4-BE49-F238E27FC236}">
                    <a16:creationId xmlns:a16="http://schemas.microsoft.com/office/drawing/2014/main" id="{B31EB338-6B01-2542-9B4B-DFB83F0C4F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034" y="2541318"/>
                <a:ext cx="11365927" cy="529531"/>
              </a:xfrm>
              <a:prstGeom prst="rect">
                <a:avLst/>
              </a:prstGeom>
              <a:blipFill>
                <a:blip r:embed="rId4"/>
                <a:stretch>
                  <a:fillRect l="-893" t="-121429" b="-183333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DFDBA1F-9440-714C-8710-0CCEA04A9C60}"/>
                  </a:ext>
                </a:extLst>
              </p:cNvPr>
              <p:cNvSpPr txBox="1"/>
              <p:nvPr/>
            </p:nvSpPr>
            <p:spPr>
              <a:xfrm>
                <a:off x="-246186" y="3070849"/>
                <a:ext cx="7922071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𝔼</m:t>
                      </m:r>
                      <m:d>
                        <m:dPr>
                          <m:ctrlPr>
                            <a:rPr kumimoji="1" lang="en-US" altLang="zh-TW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kumimoji="1" lang="en-US" altLang="zh-TW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𝐼</m:t>
                          </m:r>
                          <m:r>
                            <a:rPr kumimoji="1" lang="en-US" altLang="zh-TW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(</m:t>
                          </m:r>
                          <m:r>
                            <a:rPr kumimoji="1" lang="en-US" altLang="zh-TW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𝑡</m:t>
                          </m:r>
                          <m:r>
                            <a:rPr kumimoji="1" lang="en-US" altLang="zh-TW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)</m:t>
                          </m:r>
                        </m:e>
                      </m:d>
                      <m:r>
                        <a:rPr kumimoji="1" lang="en-US" altLang="zh-TW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kumimoji="1" lang="en-US" altLang="zh-TW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𝔼</m:t>
                      </m:r>
                      <m:d>
                        <m:dPr>
                          <m:ctrlPr>
                            <a:rPr kumimoji="1" lang="en-US" altLang="zh-TW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kumimoji="1" lang="en-US" altLang="zh-TW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𝐼</m:t>
                          </m:r>
                          <m:d>
                            <m:dPr>
                              <m:ctrlPr>
                                <a:rPr kumimoji="1" lang="en-US" altLang="zh-TW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TW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𝑡</m:t>
                              </m:r>
                            </m:e>
                          </m:d>
                          <m:r>
                            <a:rPr kumimoji="1" lang="en-US" altLang="zh-TW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|</m:t>
                          </m:r>
                          <m:r>
                            <m:rPr>
                              <m:nor/>
                            </m:rPr>
                            <a:rPr kumimoji="1" lang="en-US" altLang="zh-TW" sz="2200" dirty="0" smtClean="0">
                              <a:solidFill>
                                <a:schemeClr val="tx1"/>
                              </a:solidFill>
                              <a:ea typeface="Cambria Math" panose="02040503050406030204" pitchFamily="18" charset="0"/>
                            </a:rPr>
                            <m:t>ℱ</m:t>
                          </m:r>
                          <m:r>
                            <a:rPr kumimoji="1" lang="en-US" altLang="zh-TW" sz="2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(0)</m:t>
                          </m:r>
                        </m:e>
                      </m:d>
                      <m:r>
                        <a:rPr kumimoji="1" lang="en-US" altLang="zh-TW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kumimoji="1" lang="en-US" altLang="zh-TW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𝐼</m:t>
                      </m:r>
                      <m:d>
                        <m:dPr>
                          <m:ctrlPr>
                            <a:rPr kumimoji="1" lang="en-US" altLang="zh-TW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kumimoji="1" lang="en-US" altLang="zh-TW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0</m:t>
                          </m:r>
                        </m:e>
                      </m:d>
                      <m:r>
                        <a:rPr kumimoji="1" lang="en-US" altLang="zh-TW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=0</m:t>
                      </m:r>
                    </m:oMath>
                  </m:oMathPara>
                </a14:m>
                <a:endParaRPr lang="en-TW" sz="22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DFDBA1F-9440-714C-8710-0CCEA04A9C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46186" y="3070849"/>
                <a:ext cx="7922071" cy="430887"/>
              </a:xfrm>
              <a:prstGeom prst="rect">
                <a:avLst/>
              </a:prstGeom>
              <a:blipFill>
                <a:blip r:embed="rId5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3A64DC7-06C5-774C-B7EE-087F4003DF06}"/>
                  </a:ext>
                </a:extLst>
              </p:cNvPr>
              <p:cNvSpPr txBox="1"/>
              <p:nvPr/>
            </p:nvSpPr>
            <p:spPr>
              <a:xfrm>
                <a:off x="826476" y="3989307"/>
                <a:ext cx="7086601" cy="7355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sz="2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𝔼</m:t>
                      </m:r>
                      <m:d>
                        <m:dPr>
                          <m:ctrlPr>
                            <a:rPr kumimoji="1" lang="en-US" altLang="zh-TW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kumimoji="1" lang="en-US" altLang="zh-TW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𝐼</m:t>
                          </m:r>
                          <m:r>
                            <a:rPr kumimoji="1" lang="en-US" altLang="zh-TW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(</m:t>
                          </m:r>
                          <m:r>
                            <a:rPr kumimoji="1" lang="en-US" altLang="zh-TW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𝑡</m:t>
                          </m:r>
                          <m:r>
                            <a:rPr kumimoji="1" lang="en-US" altLang="zh-TW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)</m:t>
                          </m:r>
                        </m:e>
                      </m:d>
                      <m:r>
                        <a:rPr kumimoji="1" lang="en-US" altLang="zh-TW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kumimoji="1" lang="en-US" altLang="zh-TW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𝔼</m:t>
                      </m:r>
                      <m:d>
                        <m:dPr>
                          <m:ctrlPr>
                            <a:rPr kumimoji="1" lang="en-US" altLang="zh-TW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kumimoji="1" lang="en-US" altLang="zh-TW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zh-TW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kumimoji="1" lang="en-US" altLang="zh-TW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kumimoji="1" lang="en-US" altLang="zh-TW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TW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𝑊</m:t>
                              </m:r>
                            </m:e>
                            <m:sup>
                              <m:r>
                                <a:rPr kumimoji="1" lang="en-US" altLang="zh-TW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kumimoji="1" lang="en-US" altLang="zh-TW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TW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𝑡</m:t>
                              </m:r>
                            </m:e>
                          </m:d>
                          <m:r>
                            <a:rPr kumimoji="1" lang="en-US" altLang="zh-TW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−</m:t>
                          </m:r>
                          <m:f>
                            <m:fPr>
                              <m:ctrlPr>
                                <a:rPr kumimoji="1" lang="en-US" altLang="zh-TW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zh-TW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kumimoji="1" lang="en-US" altLang="zh-TW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2</m:t>
                              </m:r>
                            </m:den>
                          </m:f>
                          <m:r>
                            <a:rPr kumimoji="1" lang="en-US" altLang="zh-TW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𝑡</m:t>
                          </m:r>
                        </m:e>
                      </m:d>
                      <m:r>
                        <a:rPr kumimoji="1" lang="en-US" altLang="zh-TW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zh-TW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kumimoji="1" lang="en-US" altLang="zh-TW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zh-TW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den>
                      </m:f>
                      <m:r>
                        <a:rPr kumimoji="1" lang="en-US" altLang="zh-TW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(</m:t>
                      </m:r>
                      <m:r>
                        <a:rPr kumimoji="1" lang="en-US" altLang="zh-TW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𝔼</m:t>
                      </m:r>
                      <m:sSup>
                        <m:sSupPr>
                          <m:ctrlPr>
                            <a:rPr kumimoji="1" lang="en-US" altLang="zh-TW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kumimoji="1" lang="en-US" altLang="zh-TW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𝑊</m:t>
                          </m:r>
                        </m:e>
                        <m:sup>
                          <m:r>
                            <a:rPr kumimoji="1" lang="en-US" altLang="zh-TW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kumimoji="1" lang="en-US" altLang="zh-TW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kumimoji="1" lang="en-US" altLang="zh-TW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𝑡</m:t>
                          </m:r>
                        </m:e>
                      </m:d>
                      <m:r>
                        <a:rPr kumimoji="1" lang="en-US" altLang="zh-TW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−</m:t>
                      </m:r>
                      <m:r>
                        <a:rPr kumimoji="1" lang="en-US" altLang="zh-TW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𝑡</m:t>
                      </m:r>
                      <m:r>
                        <a:rPr kumimoji="1" lang="en-US" altLang="zh-TW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)</m:t>
                      </m:r>
                    </m:oMath>
                  </m:oMathPara>
                </a14:m>
                <a:endParaRPr lang="en-TW" sz="22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3A64DC7-06C5-774C-B7EE-087F4003DF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476" y="3989307"/>
                <a:ext cx="7086601" cy="735586"/>
              </a:xfrm>
              <a:prstGeom prst="rect">
                <a:avLst/>
              </a:prstGeom>
              <a:blipFill>
                <a:blip r:embed="rId6"/>
                <a:stretch>
                  <a:fillRect b="-6780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1A7D529-ABE4-824E-B9F4-C70DDDC36B45}"/>
                  </a:ext>
                </a:extLst>
              </p:cNvPr>
              <p:cNvSpPr txBox="1"/>
              <p:nvPr/>
            </p:nvSpPr>
            <p:spPr>
              <a:xfrm>
                <a:off x="1523999" y="4706008"/>
                <a:ext cx="7086601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 xmlns:m="http://schemas.openxmlformats.org/officeDocument/2006/math">
                    <m:r>
                      <a:rPr kumimoji="1" lang="en-US" altLang="zh-TW" sz="2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∵</m:t>
                    </m:r>
                    <m:r>
                      <a:rPr kumimoji="1" lang="en-US" altLang="zh-TW" sz="2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𝔼</m:t>
                    </m:r>
                    <m:sSup>
                      <m:sSupPr>
                        <m:ctrlPr>
                          <a:rPr kumimoji="1" lang="en-US" altLang="zh-TW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kumimoji="1" lang="en-US" altLang="zh-TW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𝑊</m:t>
                        </m:r>
                      </m:e>
                      <m:sup>
                        <m:r>
                          <a:rPr kumimoji="1" lang="en-US" altLang="zh-TW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kumimoji="1" lang="en-US" altLang="zh-TW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kumimoji="1" lang="en-US" altLang="zh-TW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𝑡</m:t>
                        </m:r>
                      </m:e>
                    </m:d>
                    <m:r>
                      <a:rPr kumimoji="1" lang="en-US" altLang="zh-TW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kumimoji="1" lang="en-US" altLang="zh-TW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𝑡</m:t>
                    </m:r>
                  </m:oMath>
                </a14:m>
                <a:r>
                  <a:rPr lang="en-TW" sz="2200" dirty="0"/>
                  <a:t> </a:t>
                </a:r>
              </a:p>
              <a:p>
                <a:pPr/>
                <a14:m>
                  <m:oMath xmlns:m="http://schemas.openxmlformats.org/officeDocument/2006/math">
                    <m:r>
                      <a:rPr kumimoji="1" lang="en-US" altLang="zh-TW" sz="2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∴</m:t>
                    </m:r>
                    <m:r>
                      <a:rPr kumimoji="1" lang="en-US" altLang="zh-TW" sz="2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𝔼</m:t>
                    </m:r>
                    <m:sSup>
                      <m:sSupPr>
                        <m:ctrlPr>
                          <a:rPr kumimoji="1" lang="en-US" altLang="zh-TW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kumimoji="1" lang="en-US" altLang="zh-TW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𝑊</m:t>
                        </m:r>
                      </m:e>
                      <m:sup>
                        <m:r>
                          <a:rPr kumimoji="1" lang="en-US" altLang="zh-TW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kumimoji="1" lang="en-US" altLang="zh-TW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kumimoji="1" lang="en-US" altLang="zh-TW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𝑡</m:t>
                        </m:r>
                      </m:e>
                    </m:d>
                    <m:r>
                      <a:rPr kumimoji="1" lang="en-US" altLang="zh-TW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  <m:r>
                      <a:rPr kumimoji="1" lang="en-US" altLang="zh-TW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𝑡</m:t>
                    </m:r>
                    <m:r>
                      <a:rPr kumimoji="1" lang="en-US" altLang="zh-TW" sz="2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kumimoji="1" lang="en-US" altLang="zh-TW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0=</m:t>
                    </m:r>
                    <m:r>
                      <a:rPr kumimoji="1" lang="en-US" altLang="zh-TW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𝐼</m:t>
                    </m:r>
                    <m:r>
                      <a:rPr kumimoji="1" lang="en-US" altLang="zh-TW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(0)</m:t>
                    </m:r>
                  </m:oMath>
                </a14:m>
                <a:r>
                  <a:rPr lang="en-TW" sz="2200" dirty="0"/>
                  <a:t> </a:t>
                </a: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1A7D529-ABE4-824E-B9F4-C70DDDC36B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3999" y="4706008"/>
                <a:ext cx="7086601" cy="769441"/>
              </a:xfrm>
              <a:prstGeom prst="rect">
                <a:avLst/>
              </a:prstGeom>
              <a:blipFill>
                <a:blip r:embed="rId7"/>
                <a:stretch>
                  <a:fillRect b="-8065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內容版面配置區 2">
                <a:extLst>
                  <a:ext uri="{FF2B5EF4-FFF2-40B4-BE49-F238E27FC236}">
                    <a16:creationId xmlns:a16="http://schemas.microsoft.com/office/drawing/2014/main" id="{8591F183-708C-914F-AE09-72C59F825DC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3034" y="5539690"/>
                <a:ext cx="11365927" cy="529531"/>
              </a:xfrm>
              <a:prstGeom prst="rect">
                <a:avLst/>
              </a:prstGeom>
            </p:spPr>
            <p:txBody>
              <a:bodyPr vert="horz" lIns="91440" tIns="45720" rIns="91440" bIns="45720" numCol="1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kumimoji="1" lang="en-US" altLang="zh-TW" sz="2600" dirty="0">
                    <a:ea typeface="Cambria Math" panose="02040503050406030204" pitchFamily="18" charset="0"/>
                    <a:cs typeface="Calibri" panose="020F0502020204030204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kumimoji="1" lang="en-US" altLang="zh-TW" sz="2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  <m:f>
                      <m:fPr>
                        <m:ctrlPr>
                          <a:rPr kumimoji="1" lang="en-US" altLang="zh-TW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kumimoji="1" lang="en-US" altLang="zh-TW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kumimoji="1" lang="en-US" altLang="zh-TW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den>
                    </m:f>
                    <m:r>
                      <a:rPr kumimoji="1" lang="en-US" altLang="zh-TW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𝑡</m:t>
                    </m:r>
                  </m:oMath>
                </a14:m>
                <a:r>
                  <a:rPr kumimoji="1" lang="en-US" altLang="zh-TW" sz="2600" dirty="0">
                    <a:solidFill>
                      <a:schemeClr val="tx1"/>
                    </a:solidFill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kumimoji="1" lang="en-US" altLang="zh-TW" sz="2600" dirty="0">
                    <a:ea typeface="Cambria Math" panose="02040503050406030204" pitchFamily="18" charset="0"/>
                    <a:cs typeface="Calibri" panose="020F0502020204030204" pitchFamily="34" charset="0"/>
                  </a:rPr>
                  <a:t>was not present,</a:t>
                </a:r>
                <a:r>
                  <a:rPr lang="en-GB" dirty="0"/>
                  <a:t> we would not have a martingale. </a:t>
                </a:r>
                <a:endParaRPr lang="en-GB" sz="2400" dirty="0"/>
              </a:p>
            </p:txBody>
          </p:sp>
        </mc:Choice>
        <mc:Fallback>
          <p:sp>
            <p:nvSpPr>
              <p:cNvPr id="13" name="內容版面配置區 2">
                <a:extLst>
                  <a:ext uri="{FF2B5EF4-FFF2-40B4-BE49-F238E27FC236}">
                    <a16:creationId xmlns:a16="http://schemas.microsoft.com/office/drawing/2014/main" id="{8591F183-708C-914F-AE09-72C59F825D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034" y="5539690"/>
                <a:ext cx="11365927" cy="529531"/>
              </a:xfrm>
              <a:prstGeom prst="rect">
                <a:avLst/>
              </a:prstGeom>
              <a:blipFill>
                <a:blip r:embed="rId8"/>
                <a:stretch>
                  <a:fillRect l="-893" t="-18605" b="-20930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內容版面配置區 2">
            <a:extLst>
              <a:ext uri="{FF2B5EF4-FFF2-40B4-BE49-F238E27FC236}">
                <a16:creationId xmlns:a16="http://schemas.microsoft.com/office/drawing/2014/main" id="{39F252F6-466C-1945-84CA-7B40765B2E52}"/>
              </a:ext>
            </a:extLst>
          </p:cNvPr>
          <p:cNvSpPr txBox="1">
            <a:spLocks/>
          </p:cNvSpPr>
          <p:nvPr/>
        </p:nvSpPr>
        <p:spPr>
          <a:xfrm>
            <a:off x="413034" y="3572716"/>
            <a:ext cx="11365927" cy="529531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kumimoji="1" lang="en-US" altLang="zh-TW" sz="2600" dirty="0">
                <a:ea typeface="Cambria Math" panose="02040503050406030204" pitchFamily="18" charset="0"/>
                <a:cs typeface="Calibri" panose="020F0502020204030204" pitchFamily="34" charset="0"/>
              </a:rPr>
              <a:t>Also,</a:t>
            </a:r>
            <a:endParaRPr lang="en-GB" sz="2400" dirty="0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733EDDDF-1724-C44F-AA37-643C15A61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GB" altLang="zh-TW"/>
              <a:t>4.3 Ito's Integral for General Integrands </a:t>
            </a:r>
            <a:endParaRPr kumimoji="1" lang="zh-TW" altLang="en-US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2A4852B0-A3F7-834C-98D5-572A76C2C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2ED8-77BA-9846-831A-1394CD5BC07D}" type="slidenum">
              <a:rPr kumimoji="1" lang="zh-TW" altLang="en-US" smtClean="0"/>
              <a:t>12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551334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/>
      <p:bldP spid="13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FAF522B-3481-264A-AE46-93815C8602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999"/>
          <a:stretch/>
        </p:blipFill>
        <p:spPr>
          <a:xfrm>
            <a:off x="468113" y="1971335"/>
            <a:ext cx="5502885" cy="3743467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BAF74B7-0B62-FD4A-AF9B-4306778191B4}"/>
              </a:ext>
            </a:extLst>
          </p:cNvPr>
          <p:cNvSpPr txBox="1"/>
          <p:nvPr/>
        </p:nvSpPr>
        <p:spPr>
          <a:xfrm>
            <a:off x="468113" y="5931620"/>
            <a:ext cx="5627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Fig. 4.3.1. Approximating a continuously varying integrand.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內容版面配置區 2">
                <a:extLst>
                  <a:ext uri="{FF2B5EF4-FFF2-40B4-BE49-F238E27FC236}">
                    <a16:creationId xmlns:a16="http://schemas.microsoft.com/office/drawing/2014/main" id="{BF04C79E-6C9F-9D48-AA50-BC3FB2C405E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68113" y="557048"/>
                <a:ext cx="11465979" cy="2573016"/>
              </a:xfrm>
            </p:spPr>
            <p:txBody>
              <a:bodyPr numCol="2">
                <a:normAutofit fontScale="92500"/>
              </a:bodyPr>
              <a:lstStyle/>
              <a:p>
                <a:pPr marL="0" indent="0">
                  <a:buNone/>
                </a:pPr>
                <a:r>
                  <a:rPr kumimoji="1" lang="en-US" altLang="zh-TW" sz="2600" dirty="0">
                    <a:ea typeface="Cambria Math" panose="02040503050406030204" pitchFamily="18" charset="0"/>
                  </a:rPr>
                  <a:t>Previous section,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TW" sz="2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kumimoji="1" lang="en-US" altLang="zh-TW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kumimoji="1" lang="en-US" altLang="zh-TW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kumimoji="1" lang="en-US" altLang="zh-TW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kumimoji="1" lang="en-US" altLang="zh-TW" sz="2600" b="0" dirty="0">
                  <a:ea typeface="Cambria Math" panose="02040503050406030204" pitchFamily="18" charset="0"/>
                </a:endParaRPr>
              </a:p>
              <a:p>
                <a:r>
                  <a:rPr kumimoji="1" lang="en-US" altLang="zh-TW" sz="2600" dirty="0">
                    <a:ea typeface="Cambria Math" panose="02040503050406030204" pitchFamily="18" charset="0"/>
                  </a:rPr>
                  <a:t>Simple process</a:t>
                </a:r>
              </a:p>
              <a:p>
                <a:r>
                  <a:rPr kumimoji="1" lang="en-US" altLang="zh-TW" sz="2600" dirty="0">
                    <a:ea typeface="Cambria Math" panose="02040503050406030204" pitchFamily="18" charset="0"/>
                  </a:rPr>
                  <a:t>(Fig 4.3.1. dashed line)</a:t>
                </a:r>
              </a:p>
              <a:p>
                <a:pPr marL="0" indent="0">
                  <a:buNone/>
                </a:pPr>
                <a:endParaRPr kumimoji="1" lang="en-US" altLang="zh-TW" sz="260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kumimoji="1" lang="en-US" altLang="zh-TW" sz="260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kumimoji="1" lang="en-US" altLang="zh-TW" sz="2600" dirty="0">
                    <a:ea typeface="Cambria Math" panose="02040503050406030204" pitchFamily="18" charset="0"/>
                  </a:rPr>
                  <a:t>In this section,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TW" sz="26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kumimoji="1" lang="en-US" altLang="zh-TW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kumimoji="1" lang="en-US" altLang="zh-TW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kumimoji="1" lang="en-US" altLang="zh-TW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kumimoji="1" lang="en-US" altLang="zh-TW" sz="2600" dirty="0">
                  <a:ea typeface="Cambria Math" panose="02040503050406030204" pitchFamily="18" charset="0"/>
                </a:endParaRPr>
              </a:p>
              <a:p>
                <a:r>
                  <a:rPr kumimoji="1" lang="en-US" altLang="zh-TW" sz="2600" dirty="0">
                    <a:ea typeface="Cambria Math" panose="02040503050406030204" pitchFamily="18" charset="0"/>
                  </a:rPr>
                  <a:t>Are allowed to </a:t>
                </a:r>
                <a:r>
                  <a:rPr kumimoji="1" lang="en-US" altLang="zh-TW" sz="2600" dirty="0">
                    <a:solidFill>
                      <a:schemeClr val="accent1"/>
                    </a:solidFill>
                    <a:ea typeface="Cambria Math" panose="02040503050406030204" pitchFamily="18" charset="0"/>
                  </a:rPr>
                  <a:t>vary continuously with time</a:t>
                </a:r>
                <a:r>
                  <a:rPr kumimoji="1" lang="en-US" altLang="zh-TW" sz="2600" dirty="0">
                    <a:ea typeface="Cambria Math" panose="02040503050406030204" pitchFamily="18" charset="0"/>
                  </a:rPr>
                  <a:t>,</a:t>
                </a:r>
              </a:p>
              <a:p>
                <a:r>
                  <a:rPr kumimoji="1" lang="en-US" altLang="zh-TW" sz="2600" dirty="0">
                    <a:ea typeface="Cambria Math" panose="02040503050406030204" pitchFamily="18" charset="0"/>
                  </a:rPr>
                  <a:t>Also allowed to </a:t>
                </a:r>
                <a:r>
                  <a:rPr kumimoji="1" lang="en-US" altLang="zh-TW" sz="2600" dirty="0">
                    <a:solidFill>
                      <a:schemeClr val="accent1"/>
                    </a:solidFill>
                    <a:ea typeface="Cambria Math" panose="02040503050406030204" pitchFamily="18" charset="0"/>
                  </a:rPr>
                  <a:t>jump</a:t>
                </a:r>
                <a:r>
                  <a:rPr kumimoji="1" lang="en-US" altLang="zh-TW" sz="2600" dirty="0">
                    <a:ea typeface="Cambria Math" panose="02040503050406030204" pitchFamily="18" charset="0"/>
                  </a:rPr>
                  <a:t>.</a:t>
                </a:r>
              </a:p>
              <a:p>
                <a:r>
                  <a:rPr kumimoji="1" lang="en-US" altLang="zh-TW" sz="2600" dirty="0">
                    <a:ea typeface="Cambria Math" panose="02040503050406030204" pitchFamily="18" charset="0"/>
                  </a:rPr>
                  <a:t>(Fig 4.3.1. Solid line)</a:t>
                </a:r>
              </a:p>
              <a:p>
                <a14:m>
                  <m:oMath xmlns:m="http://schemas.openxmlformats.org/officeDocument/2006/math">
                    <m:r>
                      <a:rPr kumimoji="1" lang="el-GR" altLang="zh-TW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nary>
                      <m:naryPr>
                        <m:ctrlPr>
                          <a:rPr kumimoji="1" lang="el-GR" altLang="zh-TW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kumimoji="1" lang="en-US" altLang="zh-TW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kumimoji="1" lang="en-US" altLang="zh-TW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  <m:e>
                        <m:sSup>
                          <m:sSupPr>
                            <m:ctrlPr>
                              <a:rPr kumimoji="1" lang="en-US" altLang="zh-TW" sz="2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kumimoji="1" lang="en-US" altLang="zh-TW" sz="2600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Δ</m:t>
                            </m:r>
                          </m:e>
                          <m:sup>
                            <m:r>
                              <a:rPr kumimoji="1" lang="en-US" altLang="zh-TW" sz="2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d>
                          <m:dPr>
                            <m:ctrlPr>
                              <a:rPr kumimoji="1" lang="en-US" altLang="zh-TW" sz="2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TW" sz="2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kumimoji="1" lang="en-US" altLang="zh-TW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𝑑𝑡</m:t>
                        </m:r>
                        <m:r>
                          <a:rPr kumimoji="1" lang="en-US" altLang="zh-TW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&lt; ∞</m:t>
                        </m:r>
                      </m:e>
                    </m:nary>
                    <m:r>
                      <a:rPr kumimoji="1" lang="en-US" altLang="zh-TW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   </m:t>
                    </m:r>
                    <m:r>
                      <a:rPr kumimoji="1" lang="en-US" altLang="zh-TW" sz="2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(4.3.1)</m:t>
                    </m:r>
                  </m:oMath>
                </a14:m>
                <a:endParaRPr kumimoji="1" lang="en-US" altLang="zh-TW" sz="2600" b="0" dirty="0">
                  <a:solidFill>
                    <a:srgbClr val="FF0000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內容版面配置區 2">
                <a:extLst>
                  <a:ext uri="{FF2B5EF4-FFF2-40B4-BE49-F238E27FC236}">
                    <a16:creationId xmlns:a16="http://schemas.microsoft.com/office/drawing/2014/main" id="{BF04C79E-6C9F-9D48-AA50-BC3FB2C405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8113" y="557048"/>
                <a:ext cx="11465979" cy="2573016"/>
              </a:xfrm>
              <a:blipFill>
                <a:blip r:embed="rId4"/>
                <a:stretch>
                  <a:fillRect l="-774" t="-2941" r="-442" b="-33333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內容版面配置區 2">
                <a:extLst>
                  <a:ext uri="{FF2B5EF4-FFF2-40B4-BE49-F238E27FC236}">
                    <a16:creationId xmlns:a16="http://schemas.microsoft.com/office/drawing/2014/main" id="{B0527852-649A-5A42-8E7E-32332CF26F3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5999" y="3563822"/>
                <a:ext cx="5920155" cy="257301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kumimoji="1" lang="en-US" altLang="zh-TW" sz="2600" dirty="0">
                    <a:ea typeface="Cambria Math" panose="02040503050406030204" pitchFamily="18" charset="0"/>
                  </a:rPr>
                  <a:t>It’s possible to choose a sequence of simple process,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TW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n-US" altLang="zh-TW" sz="26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kumimoji="1" lang="en-US" altLang="zh-TW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kumimoji="1" lang="en-US" altLang="zh-TW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kumimoji="1" lang="en-US" altLang="zh-TW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kumimoji="1" lang="en-US" altLang="zh-TW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zh-TW" sz="2600" dirty="0">
                    <a:ea typeface="Cambria Math" panose="02040503050406030204" pitchFamily="18" charset="0"/>
                  </a:rPr>
                  <a:t>, which converges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TW" sz="26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kumimoji="1" lang="en-US" altLang="zh-TW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kumimoji="1" lang="en-US" altLang="zh-TW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kumimoji="1" lang="en-US" altLang="zh-TW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zh-TW" sz="2600" dirty="0">
                    <a:ea typeface="Cambria Math" panose="02040503050406030204" pitchFamily="18" charset="0"/>
                  </a:rPr>
                  <a:t> as </a:t>
                </a:r>
                <a14:m>
                  <m:oMath xmlns:m="http://schemas.openxmlformats.org/officeDocument/2006/math">
                    <m:r>
                      <a:rPr kumimoji="1" lang="en-US" altLang="zh-TW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kumimoji="1" lang="en-US" altLang="zh-TW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kumimoji="1" lang="en-US" altLang="zh-TW" sz="2600" dirty="0">
                    <a:ea typeface="Cambria Math" panose="02040503050406030204" pitchFamily="18" charset="0"/>
                  </a:rPr>
                  <a:t>, which means</a:t>
                </a:r>
              </a:p>
              <a:p>
                <a:pPr marL="0" indent="0">
                  <a:buNone/>
                </a:pPr>
                <a:endParaRPr kumimoji="1" lang="en-US" altLang="zh-TW" sz="260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kumimoji="1" lang="en-US" altLang="zh-TW" sz="24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1" lang="en-US" altLang="zh-TW" sz="240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kumimoji="1" lang="en-US" altLang="zh-TW" sz="2400" i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kumimoji="1" lang="en-US" altLang="zh-TW" sz="240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kumimoji="1" lang="en-US" altLang="zh-TW" sz="240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r>
                            <a:rPr kumimoji="1" lang="el-GR" altLang="zh-TW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  <m:nary>
                            <m:naryPr>
                              <m:ctrlPr>
                                <a:rPr kumimoji="1" lang="el-GR" altLang="zh-TW" sz="2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kumimoji="1" lang="en-US" altLang="zh-TW" sz="2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kumimoji="1" lang="en-US" altLang="zh-TW" sz="2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kumimoji="1" lang="en-US" altLang="zh-TW" sz="24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kumimoji="1" lang="en-US" altLang="zh-TW" sz="2400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kumimoji="1" lang="en-US" altLang="zh-TW" sz="2400" b="0" i="1" smtClean="0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kumimoji="1" lang="en-US" altLang="zh-TW" sz="2400" b="0" i="0" smtClean="0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Δ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zh-TW" sz="2400" b="0" i="1" smtClean="0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kumimoji="1" lang="en-US" altLang="zh-TW" sz="2400" b="0" i="1" smtClean="0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kumimoji="1" lang="en-US" altLang="zh-TW" sz="2400" b="0" i="1" smtClean="0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</m:d>
                                      <m:r>
                                        <a:rPr kumimoji="1" lang="en-US" altLang="zh-TW" sz="2400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kumimoji="1" lang="en-US" altLang="zh-TW" sz="2400" b="0" i="0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Δ</m:t>
                                      </m:r>
                                      <m:d>
                                        <m:dPr>
                                          <m:ctrlPr>
                                            <a:rPr kumimoji="1" lang="en-US" altLang="zh-TW" sz="2400" b="0" i="1" smtClean="0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kumimoji="1" lang="en-US" altLang="zh-TW" sz="2400" b="0" i="1" smtClean="0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  <m:sup>
                                  <m:r>
                                    <a:rPr kumimoji="1" lang="en-US" altLang="zh-TW" sz="24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kumimoji="1" lang="en-US" altLang="zh-TW" sz="2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𝑑𝑡</m:t>
                              </m:r>
                            </m:e>
                          </m:nary>
                        </m:e>
                      </m:func>
                      <m:r>
                        <a:rPr kumimoji="1" lang="en-US" altLang="zh-TW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    (4.3.2)</m:t>
                      </m:r>
                    </m:oMath>
                  </m:oMathPara>
                </a14:m>
                <a:endParaRPr kumimoji="1" lang="en-US" altLang="zh-TW" sz="2400" dirty="0">
                  <a:solidFill>
                    <a:schemeClr val="accent1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內容版面配置區 2">
                <a:extLst>
                  <a:ext uri="{FF2B5EF4-FFF2-40B4-BE49-F238E27FC236}">
                    <a16:creationId xmlns:a16="http://schemas.microsoft.com/office/drawing/2014/main" id="{B0527852-649A-5A42-8E7E-32332CF26F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99" y="3563822"/>
                <a:ext cx="5920155" cy="2573016"/>
              </a:xfrm>
              <a:prstGeom prst="rect">
                <a:avLst/>
              </a:prstGeom>
              <a:blipFill>
                <a:blip r:embed="rId5"/>
                <a:stretch>
                  <a:fillRect l="-2784" t="-3431" r="-1499" b="-78922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6D2CB026-FCE5-AC4A-98B9-5269C2C40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GB" altLang="zh-TW"/>
              <a:t>4.3 Ito's Integral for General Integrands </a:t>
            </a:r>
            <a:endParaRPr kumimoji="1" lang="zh-TW" alt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D7478624-470F-7B4D-8AB6-324F4B416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2ED8-77BA-9846-831A-1394CD5BC07D}" type="slidenum">
              <a:rPr kumimoji="1" lang="zh-TW" altLang="en-US" smtClean="0"/>
              <a:t>2</a:t>
            </a:fld>
            <a:endParaRPr kumimoji="1" lang="zh-TW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10007BC-E62C-ED04-2F52-6ECD3FCEDE20}"/>
                  </a:ext>
                </a:extLst>
              </p:cNvPr>
              <p:cNvSpPr txBox="1"/>
              <p:nvPr/>
            </p:nvSpPr>
            <p:spPr>
              <a:xfrm>
                <a:off x="9982200" y="2475724"/>
                <a:ext cx="2124556" cy="369332"/>
              </a:xfrm>
              <a:prstGeom prst="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𝐼𝑡𝑜</m:t>
                      </m:r>
                      <m:r>
                        <a:rPr kumimoji="1" lang="en-US" altLang="zh-TW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zh-TW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𝐼𝑠𝑜𝑚𝑒𝑡𝑟𝑦</m:t>
                      </m:r>
                      <m:r>
                        <a:rPr kumimoji="1" lang="en-US" altLang="zh-TW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zh-TW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𝑒𝑥𝑖𝑠𝑡</m:t>
                      </m:r>
                    </m:oMath>
                  </m:oMathPara>
                </a14:m>
                <a:endParaRPr lang="en-TW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10007BC-E62C-ED04-2F52-6ECD3FCEDE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2200" y="2475724"/>
                <a:ext cx="2124556" cy="369332"/>
              </a:xfrm>
              <a:prstGeom prst="rect">
                <a:avLst/>
              </a:prstGeom>
              <a:blipFill>
                <a:blip r:embed="rId6"/>
                <a:stretch>
                  <a:fillRect b="-19355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3751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內容版面配置區 2">
                <a:extLst>
                  <a:ext uri="{FF2B5EF4-FFF2-40B4-BE49-F238E27FC236}">
                    <a16:creationId xmlns:a16="http://schemas.microsoft.com/office/drawing/2014/main" id="{54FFE686-F826-BB4E-8AB5-B9EBBA0A8BD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63010" y="271556"/>
                <a:ext cx="11465979" cy="1393121"/>
              </a:xfrm>
            </p:spPr>
            <p:txBody>
              <a:bodyPr numCol="1">
                <a:normAutofit/>
              </a:bodyPr>
              <a:lstStyle/>
              <a:p>
                <a:pPr marL="0" indent="0">
                  <a:buNone/>
                </a:pPr>
                <a:r>
                  <a:rPr kumimoji="1" lang="en-US" altLang="zh-TW" sz="2600" dirty="0">
                    <a:ea typeface="Cambria Math" panose="02040503050406030204" pitchFamily="18" charset="0"/>
                  </a:rPr>
                  <a:t>Define the Ito integral for the continuously varying integrand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TW" sz="26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kumimoji="1" lang="en-US" altLang="zh-TW" sz="2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TW" sz="2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kumimoji="1" lang="en-US" altLang="zh-TW" sz="2600" dirty="0">
                    <a:ea typeface="Cambria Math" panose="02040503050406030204" pitchFamily="18" charset="0"/>
                  </a:rPr>
                  <a:t> by the formula,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kumimoji="1" lang="en-US" altLang="zh-TW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TW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kumimoji="1" lang="en-US" altLang="zh-TW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kumimoji="1" lang="en-US" altLang="zh-TW" sz="2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1" lang="en-US" altLang="zh-TW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kumimoji="1" lang="en-US" altLang="zh-TW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kumimoji="1" lang="en-US" altLang="zh-TW" sz="26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d>
                            <m:dPr>
                              <m:ctrlPr>
                                <a:rPr kumimoji="1" lang="en-US" altLang="zh-TW" sz="2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TW" sz="2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</m:d>
                          <m:r>
                            <a:rPr kumimoji="1" lang="en-US" altLang="zh-TW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𝑑𝑊</m:t>
                          </m:r>
                          <m:r>
                            <a:rPr kumimoji="1" lang="en-US" altLang="zh-TW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kumimoji="1" lang="en-US" altLang="zh-TW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  <m:r>
                            <a:rPr kumimoji="1" lang="en-US" altLang="zh-TW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kumimoji="1" lang="en-US" altLang="zh-TW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kumimoji="1" lang="en-US" altLang="zh-TW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1" lang="en-US" altLang="zh-TW" sz="2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kumimoji="1" lang="en-US" altLang="zh-TW" sz="26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kumimoji="1" lang="en-US" altLang="zh-TW" sz="2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kumimoji="1" lang="en-US" altLang="zh-TW" sz="2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trlPr>
                                <a:rPr kumimoji="1" lang="en-US" altLang="zh-TW" sz="2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kumimoji="1" lang="en-US" altLang="zh-TW" sz="2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kumimoji="1" lang="en-US" altLang="zh-TW" sz="2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kumimoji="1" lang="en-US" altLang="zh-TW" sz="2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1" lang="en-US" altLang="zh-TW" sz="260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Δ</m:t>
                                  </m:r>
                                </m:e>
                                <m:sub>
                                  <m:r>
                                    <a:rPr kumimoji="1" lang="en-US" altLang="zh-TW" sz="2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kumimoji="1" lang="en-US" altLang="zh-TW" sz="2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zh-TW" sz="2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d>
                            </m:e>
                          </m:nary>
                          <m:r>
                            <a:rPr kumimoji="1" lang="en-US" altLang="zh-TW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𝑑𝑊</m:t>
                          </m:r>
                          <m:r>
                            <a:rPr kumimoji="1" lang="en-US" altLang="zh-TW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kumimoji="1" lang="en-US" altLang="zh-TW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  <m:r>
                            <a:rPr kumimoji="1" lang="en-US" altLang="zh-TW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kumimoji="1" lang="en-US" altLang="zh-TW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 0≤</m:t>
                      </m:r>
                      <m:r>
                        <a:rPr kumimoji="1" lang="en-US" altLang="zh-TW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kumimoji="1" lang="en-US" altLang="zh-TW" sz="2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kumimoji="1" lang="en-US" altLang="zh-TW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kumimoji="1" lang="en-US" altLang="zh-TW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        (4.3.3)</m:t>
                      </m:r>
                    </m:oMath>
                  </m:oMathPara>
                </a14:m>
                <a:endParaRPr kumimoji="1" lang="en-US" altLang="zh-TW" sz="26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內容版面配置區 2">
                <a:extLst>
                  <a:ext uri="{FF2B5EF4-FFF2-40B4-BE49-F238E27FC236}">
                    <a16:creationId xmlns:a16="http://schemas.microsoft.com/office/drawing/2014/main" id="{54FFE686-F826-BB4E-8AB5-B9EBBA0A8BD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3010" y="271556"/>
                <a:ext cx="11465979" cy="1393121"/>
              </a:xfrm>
              <a:blipFill>
                <a:blip r:embed="rId2"/>
                <a:stretch>
                  <a:fillRect l="-885" t="-93694" b="-161261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內容版面配置區 2">
                <a:extLst>
                  <a:ext uri="{FF2B5EF4-FFF2-40B4-BE49-F238E27FC236}">
                    <a16:creationId xmlns:a16="http://schemas.microsoft.com/office/drawing/2014/main" id="{9798BC32-880C-4C41-95BD-6E3AFE4E63C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63010" y="1465386"/>
                <a:ext cx="11465979" cy="1887415"/>
              </a:xfrm>
              <a:prstGeom prst="rect">
                <a:avLst/>
              </a:prstGeom>
            </p:spPr>
            <p:txBody>
              <a:bodyPr vert="horz" lIns="91440" tIns="45720" rIns="91440" bIns="45720" numCol="1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kumimoji="1" lang="en-US" altLang="zh-TW" sz="2600" b="1" dirty="0">
                    <a:ea typeface="Cambria Math" panose="02040503050406030204" pitchFamily="18" charset="0"/>
                  </a:rPr>
                  <a:t>Cauchy sequence</a:t>
                </a:r>
              </a:p>
              <a:p>
                <a:pPr marL="0" indent="0">
                  <a:buNone/>
                </a:pPr>
                <a:r>
                  <a:rPr kumimoji="1" lang="en-US" altLang="zh-TW" sz="2600" dirty="0">
                    <a:ea typeface="Cambria Math" panose="02040503050406030204" pitchFamily="18" charset="0"/>
                  </a:rPr>
                  <a:t>A sequence </a:t>
                </a:r>
                <a14:m>
                  <m:oMath xmlns:m="http://schemas.openxmlformats.org/officeDocument/2006/math">
                    <m:r>
                      <a:rPr kumimoji="1" lang="en-US" altLang="zh-TW" sz="2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kumimoji="1" lang="en-US" altLang="zh-TW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kumimoji="1" lang="en-US" altLang="zh-TW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kumimoji="1" lang="en-US" altLang="zh-TW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kumimoji="1" lang="en-US" altLang="zh-TW" sz="2600" dirty="0">
                    <a:ea typeface="Cambria Math" panose="02040503050406030204" pitchFamily="18" charset="0"/>
                  </a:rPr>
                  <a:t> in metric space (X, d) which satisfies</a:t>
                </a:r>
                <a:r>
                  <a:rPr lang="en-GB" sz="2600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TW" sz="2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kumimoji="1" lang="en-US" altLang="zh-TW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  <m:r>
                      <a:rPr kumimoji="1" lang="en-US" altLang="zh-TW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&gt;0,  ∃</m:t>
                    </m:r>
                    <m:r>
                      <a:rPr kumimoji="1" lang="en-US" altLang="zh-TW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r>
                      <a:rPr kumimoji="1" lang="en-US" altLang="zh-TW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kumimoji="1" lang="en-US" altLang="zh-TW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  <m:r>
                      <a:rPr kumimoji="1" lang="en-US" altLang="zh-TW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kumimoji="1" lang="en-US" altLang="zh-TW" sz="260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kumimoji="1" lang="en-US" altLang="zh-TW" sz="2600" dirty="0" err="1">
                    <a:ea typeface="Cambria Math" panose="02040503050406030204" pitchFamily="18" charset="0"/>
                  </a:rPr>
                  <a:t>s.t.</a:t>
                </a:r>
                <a:endParaRPr kumimoji="1" lang="en-US" altLang="zh-TW" sz="260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sz="2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kumimoji="1" lang="en-US" altLang="zh-TW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kumimoji="1" lang="en-US" altLang="zh-TW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kumimoji="1" lang="en-US" altLang="zh-TW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kumimoji="1" lang="en-US" altLang="zh-TW" sz="2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r>
                        <a:rPr kumimoji="1" lang="en-US" altLang="zh-TW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r>
                        <a:rPr kumimoji="1" lang="en-US" altLang="zh-TW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 </m:t>
                      </m:r>
                      <m:r>
                        <a:rPr kumimoji="1" lang="en-US" altLang="zh-TW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r>
                        <a:rPr kumimoji="1" lang="en-US" altLang="zh-TW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kumimoji="1" lang="en-US" altLang="zh-TW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TW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kumimoji="1" lang="en-US" altLang="zh-TW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zh-TW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TW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kumimoji="1" lang="en-US" altLang="zh-TW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)&lt;</m:t>
                      </m:r>
                      <m:r>
                        <a:rPr kumimoji="1" lang="en-US" altLang="zh-TW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𝜖</m:t>
                      </m:r>
                      <m:r>
                        <a:rPr kumimoji="1" lang="en-US" altLang="zh-TW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kumimoji="1" lang="en-US" altLang="zh-TW" sz="26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內容版面配置區 2">
                <a:extLst>
                  <a:ext uri="{FF2B5EF4-FFF2-40B4-BE49-F238E27FC236}">
                    <a16:creationId xmlns:a16="http://schemas.microsoft.com/office/drawing/2014/main" id="{9798BC32-880C-4C41-95BD-6E3AFE4E63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010" y="1465386"/>
                <a:ext cx="11465979" cy="1887415"/>
              </a:xfrm>
              <a:prstGeom prst="rect">
                <a:avLst/>
              </a:prstGeom>
              <a:blipFill>
                <a:blip r:embed="rId3"/>
                <a:stretch>
                  <a:fillRect l="-885" t="-4698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7EB572EF-4A48-9D41-A445-29EBBEF942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010" y="3183822"/>
            <a:ext cx="3833852" cy="32485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FA7AFF2-A4F5-AF4A-BC1F-04B57E9CA6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8648" y="3164773"/>
            <a:ext cx="3833851" cy="330504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82ECD59-3C16-4F4A-86A0-CCB7D4690872}"/>
              </a:ext>
            </a:extLst>
          </p:cNvPr>
          <p:cNvSpPr txBox="1"/>
          <p:nvPr/>
        </p:nvSpPr>
        <p:spPr>
          <a:xfrm>
            <a:off x="8360624" y="5786022"/>
            <a:ext cx="3380239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>
                <a:hlinkClick r:id="rId6"/>
              </a:rPr>
              <a:t>Figure</a:t>
            </a:r>
            <a:r>
              <a:rPr lang="zh-TW" altLang="en-US" dirty="0">
                <a:hlinkClick r:id="rId6"/>
              </a:rPr>
              <a:t> </a:t>
            </a:r>
            <a:r>
              <a:rPr lang="en-GB" dirty="0">
                <a:hlinkClick r:id="rId6"/>
              </a:rPr>
              <a:t>from </a:t>
            </a:r>
          </a:p>
          <a:p>
            <a:r>
              <a:rPr lang="en-GB" dirty="0">
                <a:hlinkClick r:id="rId6"/>
              </a:rPr>
              <a:t>Wikipedia/Cauchy_sequence</a:t>
            </a:r>
            <a:endParaRPr lang="en-GB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790F8F52-0682-464C-B59D-5394C052F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GB" altLang="zh-TW"/>
              <a:t>4.3 Ito's Integral for General Integrands </a:t>
            </a:r>
            <a:endParaRPr kumimoji="1" lang="zh-TW" alt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347B841-F1EA-7A46-92E9-7CCC5188F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2ED8-77BA-9846-831A-1394CD5BC07D}" type="slidenum">
              <a:rPr kumimoji="1" lang="zh-TW" altLang="en-US" smtClean="0"/>
              <a:t>3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390406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內容版面配置區 2">
                <a:extLst>
                  <a:ext uri="{FF2B5EF4-FFF2-40B4-BE49-F238E27FC236}">
                    <a16:creationId xmlns:a16="http://schemas.microsoft.com/office/drawing/2014/main" id="{54FFE686-F826-BB4E-8AB5-B9EBBA0A8BD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63010" y="271556"/>
                <a:ext cx="11465979" cy="1393121"/>
              </a:xfrm>
            </p:spPr>
            <p:txBody>
              <a:bodyPr numCol="1">
                <a:normAutofit/>
              </a:bodyPr>
              <a:lstStyle/>
              <a:p>
                <a:pPr marL="0" indent="0">
                  <a:buNone/>
                </a:pPr>
                <a:r>
                  <a:rPr kumimoji="1" lang="en-US" altLang="zh-TW" sz="2600" dirty="0">
                    <a:ea typeface="Cambria Math" panose="02040503050406030204" pitchFamily="18" charset="0"/>
                  </a:rPr>
                  <a:t>Define the Ito integral for the continuously varying integrand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TW" sz="26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kumimoji="1" lang="en-US" altLang="zh-TW" sz="2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TW" sz="2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kumimoji="1" lang="en-US" altLang="zh-TW" sz="2600" dirty="0">
                    <a:ea typeface="Cambria Math" panose="02040503050406030204" pitchFamily="18" charset="0"/>
                  </a:rPr>
                  <a:t> by the formula,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kumimoji="1" lang="en-US" altLang="zh-TW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TW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kumimoji="1" lang="en-US" altLang="zh-TW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kumimoji="1" lang="en-US" altLang="zh-TW" sz="2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1" lang="en-US" altLang="zh-TW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kumimoji="1" lang="en-US" altLang="zh-TW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kumimoji="1" lang="en-US" altLang="zh-TW" sz="26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d>
                            <m:dPr>
                              <m:ctrlPr>
                                <a:rPr kumimoji="1" lang="en-US" altLang="zh-TW" sz="2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TW" sz="2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</m:d>
                          <m:r>
                            <a:rPr kumimoji="1" lang="en-US" altLang="zh-TW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𝑑𝑊</m:t>
                          </m:r>
                          <m:r>
                            <a:rPr kumimoji="1" lang="en-US" altLang="zh-TW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kumimoji="1" lang="en-US" altLang="zh-TW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  <m:r>
                            <a:rPr kumimoji="1" lang="en-US" altLang="zh-TW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kumimoji="1" lang="en-US" altLang="zh-TW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kumimoji="1" lang="en-US" altLang="zh-TW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1" lang="en-US" altLang="zh-TW" sz="2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kumimoji="1" lang="en-US" altLang="zh-TW" sz="26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kumimoji="1" lang="en-US" altLang="zh-TW" sz="2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kumimoji="1" lang="en-US" altLang="zh-TW" sz="2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trlPr>
                                <a:rPr kumimoji="1" lang="en-US" altLang="zh-TW" sz="2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kumimoji="1" lang="en-US" altLang="zh-TW" sz="2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kumimoji="1" lang="en-US" altLang="zh-TW" sz="2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kumimoji="1" lang="en-US" altLang="zh-TW" sz="2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1" lang="en-US" altLang="zh-TW" sz="260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Δ</m:t>
                                  </m:r>
                                </m:e>
                                <m:sub>
                                  <m:r>
                                    <a:rPr kumimoji="1" lang="en-US" altLang="zh-TW" sz="2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kumimoji="1" lang="en-US" altLang="zh-TW" sz="2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zh-TW" sz="2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d>
                            </m:e>
                          </m:nary>
                          <m:r>
                            <a:rPr kumimoji="1" lang="en-US" altLang="zh-TW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𝑑𝑊</m:t>
                          </m:r>
                          <m:r>
                            <a:rPr kumimoji="1" lang="en-US" altLang="zh-TW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kumimoji="1" lang="en-US" altLang="zh-TW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  <m:r>
                            <a:rPr kumimoji="1" lang="en-US" altLang="zh-TW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kumimoji="1" lang="en-US" altLang="zh-TW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 0≤</m:t>
                      </m:r>
                      <m:r>
                        <a:rPr kumimoji="1" lang="en-US" altLang="zh-TW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kumimoji="1" lang="en-US" altLang="zh-TW" sz="2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kumimoji="1" lang="en-US" altLang="zh-TW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kumimoji="1" lang="en-US" altLang="zh-TW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        (4.3.3)</m:t>
                      </m:r>
                    </m:oMath>
                  </m:oMathPara>
                </a14:m>
                <a:endParaRPr kumimoji="1" lang="en-US" altLang="zh-TW" sz="26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內容版面配置區 2">
                <a:extLst>
                  <a:ext uri="{FF2B5EF4-FFF2-40B4-BE49-F238E27FC236}">
                    <a16:creationId xmlns:a16="http://schemas.microsoft.com/office/drawing/2014/main" id="{54FFE686-F826-BB4E-8AB5-B9EBBA0A8BD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3010" y="271556"/>
                <a:ext cx="11465979" cy="1393121"/>
              </a:xfrm>
              <a:blipFill>
                <a:blip r:embed="rId2"/>
                <a:stretch>
                  <a:fillRect l="-885" t="-93694" b="-161261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內容版面配置區 2">
                <a:extLst>
                  <a:ext uri="{FF2B5EF4-FFF2-40B4-BE49-F238E27FC236}">
                    <a16:creationId xmlns:a16="http://schemas.microsoft.com/office/drawing/2014/main" id="{C31633D9-C062-C742-8E85-EC6F652DF76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63010" y="1652953"/>
                <a:ext cx="11828990" cy="1471243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vert="horz" lIns="91440" tIns="45720" rIns="91440" bIns="45720" numCol="1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kumimoji="1" lang="en-US" altLang="zh-TW" sz="2600" dirty="0">
                    <a:ea typeface="Cambria Math" panose="02040503050406030204" pitchFamily="18" charset="0"/>
                  </a:rPr>
                  <a:t>Recall </a:t>
                </a:r>
                <a:r>
                  <a:rPr kumimoji="1" lang="en-US" altLang="zh-TW" sz="2600" b="1" dirty="0">
                    <a:ea typeface="Cambria Math" panose="02040503050406030204" pitchFamily="18" charset="0"/>
                  </a:rPr>
                  <a:t>Ito’s isometry (Theorem 4.2.2)</a:t>
                </a:r>
                <a:r>
                  <a:rPr kumimoji="1" lang="en-US" altLang="zh-TW" sz="2600" dirty="0">
                    <a:ea typeface="Cambria Math" panose="02040503050406030204" pitchFamily="18" charset="0"/>
                  </a:rPr>
                  <a:t>, for process </a:t>
                </a:r>
                <a14:m>
                  <m:oMath xmlns:m="http://schemas.openxmlformats.org/officeDocument/2006/math">
                    <m:r>
                      <a:rPr kumimoji="1" lang="en-US" altLang="zh-TW" sz="2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</m:t>
                    </m:r>
                    <m:r>
                      <a:rPr kumimoji="1" lang="en-US" altLang="zh-TW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kumimoji="1" lang="en-US" altLang="zh-TW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kumimoji="1" lang="en-US" altLang="zh-TW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zh-TW" sz="2600" dirty="0">
                    <a:ea typeface="Cambria Math" panose="02040503050406030204" pitchFamily="18" charset="0"/>
                  </a:rPr>
                  <a:t>, the Ito integral of simple process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TW" sz="26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kumimoji="1" lang="en-US" altLang="zh-TW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TW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kumimoji="1" lang="en-US" altLang="zh-TW" sz="2600" dirty="0">
                    <a:ea typeface="Cambria Math" panose="02040503050406030204" pitchFamily="18" charset="0"/>
                  </a:rPr>
                  <a:t>,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sz="2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sSup>
                        <m:sSupPr>
                          <m:ctrlPr>
                            <a:rPr kumimoji="1" lang="en-US" altLang="zh-TW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TW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  <m:sup>
                          <m:r>
                            <a:rPr kumimoji="1" lang="en-US" altLang="zh-TW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zh-TW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TW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kumimoji="1" lang="en-US" altLang="zh-TW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</m:t>
                      </m:r>
                      <m:r>
                        <a:rPr kumimoji="1" lang="en-US" altLang="zh-TW" sz="2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nary>
                        <m:naryPr>
                          <m:ctrlPr>
                            <a:rPr kumimoji="1" lang="en-US" altLang="zh-TW" sz="2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1" lang="en-US" altLang="zh-TW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kumimoji="1" lang="en-US" altLang="zh-TW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sSup>
                            <m:sSupPr>
                              <m:ctrlPr>
                                <a:rPr kumimoji="1" lang="en-US" altLang="zh-TW" sz="2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kumimoji="1" lang="en-US" altLang="zh-TW" sz="26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Δ</m:t>
                              </m:r>
                            </m:e>
                            <m:sup>
                              <m:r>
                                <a:rPr kumimoji="1" lang="en-US" altLang="zh-TW" sz="2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kumimoji="1" lang="en-US" altLang="zh-TW" sz="2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TW" sz="2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</m:d>
                          <m:r>
                            <a:rPr kumimoji="1" lang="en-US" altLang="zh-TW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𝑑𝑢</m:t>
                          </m:r>
                        </m:e>
                      </m:nary>
                    </m:oMath>
                  </m:oMathPara>
                </a14:m>
                <a:endParaRPr kumimoji="1" lang="en-US" altLang="zh-TW" sz="2600" dirty="0"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8" name="內容版面配置區 2">
                <a:extLst>
                  <a:ext uri="{FF2B5EF4-FFF2-40B4-BE49-F238E27FC236}">
                    <a16:creationId xmlns:a16="http://schemas.microsoft.com/office/drawing/2014/main" id="{C31633D9-C062-C742-8E85-EC6F652DF7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010" y="1652953"/>
                <a:ext cx="11828990" cy="1471243"/>
              </a:xfrm>
              <a:prstGeom prst="rect">
                <a:avLst/>
              </a:prstGeom>
              <a:blipFill>
                <a:blip r:embed="rId3"/>
                <a:stretch>
                  <a:fillRect l="-857" t="-65517" b="-173276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內容版面配置區 2">
                <a:extLst>
                  <a:ext uri="{FF2B5EF4-FFF2-40B4-BE49-F238E27FC236}">
                    <a16:creationId xmlns:a16="http://schemas.microsoft.com/office/drawing/2014/main" id="{CCBF076C-66F1-CC46-AF29-A2C42D8543B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63010" y="3135919"/>
                <a:ext cx="11828990" cy="3546235"/>
              </a:xfrm>
              <a:prstGeom prst="rect">
                <a:avLst/>
              </a:prstGeom>
            </p:spPr>
            <p:txBody>
              <a:bodyPr vert="horz" lIns="91440" tIns="45720" rIns="91440" bIns="45720" numCol="1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kumimoji="1" lang="en-US" altLang="zh-TW" sz="2600" dirty="0">
                    <a:ea typeface="Cambria Math" panose="02040503050406030204" pitchFamily="18" charset="0"/>
                  </a:rPr>
                  <a:t>Give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TW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kumimoji="1" lang="en-US" altLang="zh-TW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kumimoji="1" lang="en-US" altLang="zh-TW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TW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kumimoji="1" lang="en-US" altLang="zh-TW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kumimoji="1" lang="en-US" altLang="zh-TW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kumimoji="1" lang="en-US" altLang="zh-TW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kumimoji="1" lang="en-US" altLang="zh-TW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p>
                      <m:e>
                        <m:sSub>
                          <m:sSubPr>
                            <m:ctrlPr>
                              <a:rPr kumimoji="1" lang="en-US" altLang="zh-TW" sz="2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kumimoji="1" lang="en-US" altLang="zh-TW" sz="26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Δ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kumimoji="1" lang="en-US" altLang="zh-TW" sz="26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n</m:t>
                            </m:r>
                          </m:sub>
                        </m:sSub>
                        <m:d>
                          <m:dPr>
                            <m:ctrlPr>
                              <a:rPr kumimoji="1" lang="en-US" altLang="zh-TW" sz="2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TW" sz="2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  <m:r>
                          <a:rPr kumimoji="1" lang="en-US" altLang="zh-TW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𝑑𝑊</m:t>
                        </m:r>
                        <m:r>
                          <a:rPr kumimoji="1" lang="en-US" altLang="zh-TW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kumimoji="1" lang="en-US" altLang="zh-TW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kumimoji="1" lang="en-US" altLang="zh-TW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kumimoji="1" lang="en-US" altLang="zh-TW" sz="2600" dirty="0">
                    <a:ea typeface="Cambria Math" panose="02040503050406030204" pitchFamily="18" charset="0"/>
                  </a:rPr>
                  <a:t>, for any </a:t>
                </a:r>
                <a14:m>
                  <m:oMath xmlns:m="http://schemas.openxmlformats.org/officeDocument/2006/math">
                    <m:r>
                      <a:rPr kumimoji="1" lang="en-US" altLang="zh-TW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kumimoji="1" lang="en-US" altLang="zh-TW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kumimoji="1" lang="en-US" altLang="zh-TW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kumimoji="1" lang="en-US" altLang="zh-TW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kumimoji="1" lang="en-US" altLang="zh-TW" sz="26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TW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kumimoji="1" lang="en-US" altLang="zh-TW" sz="2600" dirty="0">
                    <a:ea typeface="Cambria Math" panose="02040503050406030204" pitchFamily="18" charset="0"/>
                  </a:rPr>
                  <a:t>, we get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TW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kumimoji="1" lang="en-US" altLang="zh-TW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kumimoji="1" lang="en-US" altLang="zh-TW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TW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kumimoji="1" lang="en-US" altLang="zh-TW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kumimoji="1" lang="en-US" altLang="zh-TW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kumimoji="1" lang="en-US" altLang="zh-TW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d>
                        <m:dPr>
                          <m:ctrlPr>
                            <a:rPr kumimoji="1" lang="en-US" altLang="zh-TW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TW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kumimoji="1" lang="en-US" altLang="zh-TW" sz="2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kumimoji="1" lang="en-US" altLang="zh-TW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1" lang="en-US" altLang="zh-TW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kumimoji="1" lang="en-US" altLang="zh-TW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sSub>
                            <m:sSubPr>
                              <m:ctrlPr>
                                <a:rPr kumimoji="1" lang="en-US" altLang="zh-TW" sz="2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kumimoji="1" lang="en-US" altLang="zh-TW" sz="26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Δ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kumimoji="1" lang="en-US" altLang="zh-TW" sz="26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n</m:t>
                              </m:r>
                            </m:sub>
                          </m:sSub>
                          <m:d>
                            <m:dPr>
                              <m:ctrlPr>
                                <a:rPr kumimoji="1" lang="en-US" altLang="zh-TW" sz="2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TW" sz="2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</m:d>
                          <m:r>
                            <a:rPr kumimoji="1" lang="en-US" altLang="zh-TW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kumimoji="1" lang="en-US" altLang="zh-TW" sz="2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</m:t>
                          </m:r>
                          <m:d>
                            <m:dPr>
                              <m:ctrlPr>
                                <a:rPr kumimoji="1" lang="en-US" altLang="zh-TW" sz="2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TW" sz="2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</m:d>
                        </m:e>
                      </m:nary>
                      <m:r>
                        <a:rPr kumimoji="1" lang="en-US" altLang="zh-TW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trlPr>
                            <a:rPr kumimoji="1" lang="en-US" altLang="zh-TW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1" lang="en-US" altLang="zh-TW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kumimoji="1" lang="en-US" altLang="zh-TW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sSub>
                            <m:sSubPr>
                              <m:ctrlPr>
                                <a:rPr kumimoji="1" lang="en-US" altLang="zh-TW" sz="2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kumimoji="1" lang="en-US" altLang="zh-TW" sz="26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Δ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kumimoji="1" lang="en-US" altLang="zh-TW" sz="26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</m:t>
                              </m:r>
                            </m:sub>
                          </m:sSub>
                          <m:d>
                            <m:dPr>
                              <m:ctrlPr>
                                <a:rPr kumimoji="1" lang="en-US" altLang="zh-TW" sz="2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TW" sz="2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</m:d>
                          <m:r>
                            <a:rPr kumimoji="1" lang="en-US" altLang="zh-TW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𝑑𝑊</m:t>
                          </m:r>
                          <m:d>
                            <m:dPr>
                              <m:ctrlPr>
                                <a:rPr kumimoji="1" lang="en-US" altLang="zh-TW" sz="2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TW" sz="2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</m:d>
                        </m:e>
                      </m:nary>
                      <m:r>
                        <a:rPr kumimoji="1" lang="en-US" altLang="zh-TW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kumimoji="1" lang="en-US" altLang="zh-TW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1" lang="en-US" altLang="zh-TW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kumimoji="1" lang="en-US" altLang="zh-TW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sSub>
                            <m:sSubPr>
                              <m:ctrlPr>
                                <a:rPr kumimoji="1" lang="en-US" altLang="zh-TW" sz="2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sz="26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m:rPr>
                                  <m:sty m:val="p"/>
                                </m:rPr>
                                <a:rPr kumimoji="1" lang="en-US" altLang="zh-TW" sz="26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Δ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kumimoji="1" lang="en-US" altLang="zh-TW" sz="26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n</m:t>
                              </m:r>
                            </m:sub>
                          </m:sSub>
                          <m:d>
                            <m:dPr>
                              <m:ctrlPr>
                                <a:rPr kumimoji="1" lang="en-US" altLang="zh-TW" sz="2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TW" sz="2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</m:d>
                          <m:r>
                            <a:rPr kumimoji="1" lang="en-US" altLang="zh-TW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1" lang="en-US" altLang="zh-TW" sz="2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kumimoji="1" lang="en-US" altLang="zh-TW" sz="26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Δ</m:t>
                              </m:r>
                            </m:e>
                            <m:sub>
                              <m:r>
                                <a:rPr kumimoji="1" lang="en-US" altLang="zh-TW" sz="2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kumimoji="1" lang="en-US" altLang="zh-TW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kumimoji="1" lang="en-US" altLang="zh-TW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  <m:r>
                            <a:rPr kumimoji="1" lang="en-US" altLang="zh-TW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))</m:t>
                          </m:r>
                          <m:r>
                            <a:rPr kumimoji="1" lang="en-US" altLang="zh-TW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𝑑𝑊</m:t>
                          </m:r>
                          <m:d>
                            <m:dPr>
                              <m:ctrlPr>
                                <a:rPr kumimoji="1" lang="en-US" altLang="zh-TW" sz="2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TW" sz="2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kumimoji="1" lang="en-US" altLang="zh-TW" sz="260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kumimoji="1" lang="en-US" altLang="zh-TW" sz="2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∵</m:t>
                    </m:r>
                    <m:sSub>
                      <m:sSubPr>
                        <m:ctrlPr>
                          <a:rPr kumimoji="1" lang="en-US" altLang="zh-TW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n-US" altLang="zh-TW" sz="2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kumimoji="1" lang="en-US" altLang="zh-TW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kumimoji="1" lang="en-US" altLang="zh-TW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TW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kumimoji="1" lang="en-US" altLang="zh-TW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kumimoji="1" lang="en-US" altLang="zh-TW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n-US" altLang="zh-TW" sz="2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kumimoji="1" lang="en-US" altLang="zh-TW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kumimoji="1" lang="en-US" altLang="zh-TW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kumimoji="1" lang="en-US" altLang="zh-TW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  <m:r>
                      <a:rPr kumimoji="1" lang="en-US" altLang="zh-TW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zh-TW" sz="2600" dirty="0">
                    <a:ea typeface="Cambria Math" panose="02040503050406030204" pitchFamily="18" charset="0"/>
                  </a:rPr>
                  <a:t> is still a simple process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kumimoji="1" lang="en-US" altLang="zh-TW" sz="2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</m:oMath>
                </a14:m>
                <a:r>
                  <a:rPr kumimoji="1" lang="en-US" altLang="zh-TW" sz="26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TW" sz="2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sSup>
                      <m:sSupPr>
                        <m:ctrlPr>
                          <a:rPr kumimoji="1" lang="en-US" altLang="zh-TW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1" lang="en-US" altLang="zh-TW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en-US" altLang="zh-TW" sz="2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TW" sz="2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kumimoji="1" lang="en-US" altLang="zh-TW" sz="2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d>
                              <m:dPr>
                                <m:ctrlPr>
                                  <a:rPr kumimoji="1" lang="en-US" altLang="zh-TW" sz="2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zh-TW" sz="2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  <m:r>
                              <a:rPr kumimoji="1" lang="en-US" altLang="zh-TW" sz="2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kumimoji="1" lang="en-US" altLang="zh-TW" sz="2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TW" sz="2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kumimoji="1" lang="en-US" altLang="zh-TW" sz="2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  <m:d>
                              <m:dPr>
                                <m:ctrlPr>
                                  <a:rPr kumimoji="1" lang="en-US" altLang="zh-TW" sz="2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zh-TW" sz="2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kumimoji="1" lang="en-US" altLang="zh-TW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kumimoji="1" lang="en-US" altLang="zh-TW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kumimoji="1" lang="en-US" altLang="zh-TW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nary>
                      <m:naryPr>
                        <m:ctrlPr>
                          <a:rPr kumimoji="1" lang="en-US" altLang="zh-TW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kumimoji="1" lang="en-US" altLang="zh-TW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kumimoji="1" lang="en-US" altLang="zh-TW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p>
                      <m:e>
                        <m:sSub>
                          <m:sSubPr>
                            <m:ctrlPr>
                              <a:rPr kumimoji="1" lang="en-US" altLang="zh-TW" sz="2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TW" sz="26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|</m:t>
                            </m:r>
                            <m:r>
                              <m:rPr>
                                <m:sty m:val="p"/>
                              </m:rPr>
                              <a:rPr kumimoji="1" lang="en-US" altLang="zh-TW" sz="26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Δ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kumimoji="1" lang="en-US" altLang="zh-TW" sz="26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n</m:t>
                            </m:r>
                          </m:sub>
                        </m:sSub>
                        <m:d>
                          <m:dPr>
                            <m:ctrlPr>
                              <a:rPr kumimoji="1" lang="en-US" altLang="zh-TW" sz="2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TW" sz="2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  <m:r>
                          <a:rPr kumimoji="1" lang="en-US" altLang="zh-TW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kumimoji="1" lang="en-US" altLang="zh-TW" sz="2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kumimoji="1" lang="en-US" altLang="zh-TW" sz="26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Δ</m:t>
                            </m:r>
                          </m:e>
                          <m:sub>
                            <m:r>
                              <a:rPr kumimoji="1" lang="en-US" altLang="zh-TW" sz="2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d>
                          <m:dPr>
                            <m:ctrlPr>
                              <a:rPr kumimoji="1" lang="en-US" altLang="zh-TW" sz="2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TW" sz="2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  <m:sSup>
                          <m:sSupPr>
                            <m:ctrlPr>
                              <a:rPr kumimoji="1" lang="en-US" altLang="zh-TW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"/>
                                <m:endChr m:val="|"/>
                                <m:ctrlPr>
                                  <a:rPr kumimoji="1" lang="en-US" altLang="zh-TW" sz="2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zh-TW" sz="2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​</m:t>
                                </m:r>
                              </m:e>
                            </m:d>
                          </m:e>
                          <m:sup>
                            <m:r>
                              <a:rPr kumimoji="1" lang="en-US" altLang="zh-TW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kumimoji="1" lang="en-US" altLang="zh-TW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kumimoji="1" lang="en-US" altLang="zh-TW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</m:nary>
                  </m:oMath>
                </a14:m>
                <a:endParaRPr kumimoji="1" lang="en-US" altLang="zh-TW" sz="260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kumimoji="1" lang="en-US" altLang="zh-TW" sz="2600" dirty="0">
                    <a:ea typeface="Cambria Math" panose="02040503050406030204" pitchFamily="18" charset="0"/>
                  </a:rPr>
                  <a:t>Based on (4.3.2),</a:t>
                </a:r>
              </a:p>
              <a:p>
                <a:pPr marL="0" indent="0">
                  <a:buNone/>
                </a:pPr>
                <a:endParaRPr kumimoji="1" lang="en-US" altLang="zh-TW" sz="2600" dirty="0"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6" name="內容版面配置區 2">
                <a:extLst>
                  <a:ext uri="{FF2B5EF4-FFF2-40B4-BE49-F238E27FC236}">
                    <a16:creationId xmlns:a16="http://schemas.microsoft.com/office/drawing/2014/main" id="{CCBF076C-66F1-CC46-AF29-A2C42D8543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010" y="3135919"/>
                <a:ext cx="11828990" cy="3546235"/>
              </a:xfrm>
              <a:prstGeom prst="rect">
                <a:avLst/>
              </a:prstGeom>
              <a:blipFill>
                <a:blip r:embed="rId4"/>
                <a:stretch>
                  <a:fillRect l="-857" t="-33096" b="-6762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內容版面配置區 2">
                <a:extLst>
                  <a:ext uri="{FF2B5EF4-FFF2-40B4-BE49-F238E27FC236}">
                    <a16:creationId xmlns:a16="http://schemas.microsoft.com/office/drawing/2014/main" id="{2C3085C3-8E29-7A45-B884-1576612ACE3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908834" y="2490965"/>
                <a:ext cx="5920155" cy="2573016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kumimoji="1" lang="en-US" altLang="zh-TW" sz="2600" dirty="0">
                    <a:ea typeface="Cambria Math" panose="02040503050406030204" pitchFamily="18" charset="0"/>
                  </a:rPr>
                  <a:t>It’s possible to choose a sequence of simple process,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TW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n-US" altLang="zh-TW" sz="26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kumimoji="1" lang="en-US" altLang="zh-TW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kumimoji="1" lang="en-US" altLang="zh-TW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kumimoji="1" lang="en-US" altLang="zh-TW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kumimoji="1" lang="en-US" altLang="zh-TW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zh-TW" sz="2600" dirty="0">
                    <a:ea typeface="Cambria Math" panose="02040503050406030204" pitchFamily="18" charset="0"/>
                  </a:rPr>
                  <a:t>, which converges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TW" sz="26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kumimoji="1" lang="en-US" altLang="zh-TW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kumimoji="1" lang="en-US" altLang="zh-TW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kumimoji="1" lang="en-US" altLang="zh-TW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zh-TW" sz="2600" dirty="0">
                    <a:ea typeface="Cambria Math" panose="02040503050406030204" pitchFamily="18" charset="0"/>
                  </a:rPr>
                  <a:t> as </a:t>
                </a:r>
                <a14:m>
                  <m:oMath xmlns:m="http://schemas.openxmlformats.org/officeDocument/2006/math">
                    <m:r>
                      <a:rPr kumimoji="1" lang="en-US" altLang="zh-TW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kumimoji="1" lang="en-US" altLang="zh-TW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kumimoji="1" lang="en-US" altLang="zh-TW" sz="2600" dirty="0">
                    <a:ea typeface="Cambria Math" panose="02040503050406030204" pitchFamily="18" charset="0"/>
                  </a:rPr>
                  <a:t>, which means</a:t>
                </a:r>
              </a:p>
              <a:p>
                <a:pPr marL="0" indent="0">
                  <a:buNone/>
                </a:pPr>
                <a:endParaRPr kumimoji="1" lang="en-US" altLang="zh-TW" sz="260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kumimoji="1" lang="en-US" altLang="zh-TW" sz="24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1" lang="en-US" altLang="zh-TW" sz="240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kumimoji="1" lang="en-US" altLang="zh-TW" sz="2400" i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kumimoji="1" lang="en-US" altLang="zh-TW" sz="240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kumimoji="1" lang="en-US" altLang="zh-TW" sz="240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r>
                            <a:rPr kumimoji="1" lang="el-GR" altLang="zh-TW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  <m:nary>
                            <m:naryPr>
                              <m:ctrlPr>
                                <a:rPr kumimoji="1" lang="el-GR" altLang="zh-TW" sz="2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kumimoji="1" lang="en-US" altLang="zh-TW" sz="2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kumimoji="1" lang="en-US" altLang="zh-TW" sz="2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kumimoji="1" lang="en-US" altLang="zh-TW" sz="24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kumimoji="1" lang="en-US" altLang="zh-TW" sz="2400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kumimoji="1" lang="en-US" altLang="zh-TW" sz="2400" b="0" i="1" smtClean="0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kumimoji="1" lang="en-US" altLang="zh-TW" sz="2400" b="0" i="0" smtClean="0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Δ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zh-TW" sz="2400" b="0" i="1" smtClean="0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kumimoji="1" lang="en-US" altLang="zh-TW" sz="2400" b="0" i="1" smtClean="0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kumimoji="1" lang="en-US" altLang="zh-TW" sz="2400" b="0" i="1" smtClean="0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</m:d>
                                      <m:r>
                                        <a:rPr kumimoji="1" lang="en-US" altLang="zh-TW" sz="2400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kumimoji="1" lang="en-US" altLang="zh-TW" sz="2400" b="0" i="0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Δ</m:t>
                                      </m:r>
                                      <m:d>
                                        <m:dPr>
                                          <m:ctrlPr>
                                            <a:rPr kumimoji="1" lang="en-US" altLang="zh-TW" sz="2400" b="0" i="1" smtClean="0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kumimoji="1" lang="en-US" altLang="zh-TW" sz="2400" b="0" i="1" smtClean="0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  <m:sup>
                                  <m:r>
                                    <a:rPr kumimoji="1" lang="en-US" altLang="zh-TW" sz="24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kumimoji="1" lang="en-US" altLang="zh-TW" sz="2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𝑑𝑡</m:t>
                              </m:r>
                            </m:e>
                          </m:nary>
                        </m:e>
                      </m:func>
                      <m:r>
                        <a:rPr kumimoji="1" lang="en-US" altLang="zh-TW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    (4.3.2)</m:t>
                      </m:r>
                    </m:oMath>
                  </m:oMathPara>
                </a14:m>
                <a:endParaRPr kumimoji="1" lang="en-US" altLang="zh-TW" sz="2400" dirty="0">
                  <a:solidFill>
                    <a:schemeClr val="accent1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5" name="內容版面配置區 2">
                <a:extLst>
                  <a:ext uri="{FF2B5EF4-FFF2-40B4-BE49-F238E27FC236}">
                    <a16:creationId xmlns:a16="http://schemas.microsoft.com/office/drawing/2014/main" id="{2C3085C3-8E29-7A45-B884-1576612ACE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8834" y="2490965"/>
                <a:ext cx="5920155" cy="2573016"/>
              </a:xfrm>
              <a:prstGeom prst="rect">
                <a:avLst/>
              </a:prstGeom>
              <a:blipFill>
                <a:blip r:embed="rId5"/>
                <a:stretch>
                  <a:fillRect l="-2784" t="-3922" r="-1499" b="-78431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4E4AC472-3213-374A-BE4B-CF6983D15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GB" altLang="zh-TW"/>
              <a:t>4.3 Ito's Integral for General Integrands </a:t>
            </a:r>
            <a:endParaRPr kumimoji="1" lang="zh-TW" altLang="en-US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9CB7B6C8-C07C-6A4B-BFA6-CB9893DD6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2ED8-77BA-9846-831A-1394CD5BC07D}" type="slidenum">
              <a:rPr kumimoji="1" lang="zh-TW" altLang="en-US" smtClean="0"/>
              <a:t>4</a:t>
            </a:fld>
            <a:endParaRPr kumimoji="1"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0D3671C-84F1-8A47-BCEC-87F4C6269007}"/>
                  </a:ext>
                </a:extLst>
              </p:cNvPr>
              <p:cNvSpPr txBox="1"/>
              <p:nvPr/>
            </p:nvSpPr>
            <p:spPr>
              <a:xfrm>
                <a:off x="2960076" y="5638797"/>
                <a:ext cx="6271846" cy="8495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kumimoji="1" lang="en-US" altLang="zh-TW" sz="2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1" lang="en-US" altLang="zh-TW" sz="2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kumimoji="1" lang="en-US" altLang="zh-TW" sz="220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kumimoji="1" lang="en-US" altLang="zh-TW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kumimoji="1" lang="en-US" altLang="zh-TW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kumimoji="1" lang="en-US" altLang="zh-TW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kumimoji="1" lang="en-US" altLang="zh-TW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r>
                            <a:rPr kumimoji="1" lang="en-US" altLang="zh-TW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  <m:nary>
                            <m:naryPr>
                              <m:ctrlPr>
                                <a:rPr kumimoji="1" lang="en-US" altLang="zh-TW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kumimoji="1" lang="en-US" altLang="zh-TW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kumimoji="1" lang="en-US" altLang="zh-TW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kumimoji="1" lang="en-US" altLang="zh-TW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TW" sz="22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m:rPr>
                                      <m:sty m:val="p"/>
                                    </m:rPr>
                                    <a:rPr kumimoji="1" lang="en-US" altLang="zh-TW" sz="22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Δ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kumimoji="1" lang="en-US" altLang="zh-TW" sz="22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n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kumimoji="1" lang="en-US" altLang="zh-TW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zh-TW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d>
                              <m:r>
                                <a:rPr kumimoji="1" lang="en-US" altLang="zh-TW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kumimoji="1" lang="en-US" altLang="zh-TW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1" lang="en-US" altLang="zh-TW" sz="22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Δ</m:t>
                                  </m:r>
                                </m:e>
                                <m:sub>
                                  <m:r>
                                    <a:rPr kumimoji="1" lang="en-US" altLang="zh-TW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kumimoji="1" lang="en-US" altLang="zh-TW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zh-TW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d>
                              <m:sSup>
                                <m:sSupPr>
                                  <m:ctrlPr>
                                    <a:rPr kumimoji="1" lang="en-US" altLang="zh-TW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"/>
                                      <m:endChr m:val="|"/>
                                      <m:ctrlPr>
                                        <a:rPr kumimoji="1" lang="en-US" altLang="zh-TW" sz="2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1" lang="en-US" altLang="zh-TW" sz="2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​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kumimoji="1" lang="en-US" altLang="zh-TW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kumimoji="1" lang="en-US" altLang="zh-TW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𝑑𝑢</m:t>
                              </m:r>
                            </m:e>
                          </m:nary>
                          <m:r>
                            <m:rPr>
                              <m:nor/>
                            </m:rPr>
                            <a:rPr kumimoji="1" lang="en-US" altLang="zh-TW" sz="2200" dirty="0"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func>
                      <m:r>
                        <a:rPr kumimoji="1" lang="en-US" altLang="zh-TW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TW" sz="22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0D3671C-84F1-8A47-BCEC-87F4C62690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0076" y="5638797"/>
                <a:ext cx="6271846" cy="849528"/>
              </a:xfrm>
              <a:prstGeom prst="rect">
                <a:avLst/>
              </a:prstGeom>
              <a:blipFill>
                <a:blip r:embed="rId6"/>
                <a:stretch>
                  <a:fillRect t="-158209" b="-234328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6774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/>
      <p:bldP spid="15" grpId="1" animBg="1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內容版面配置區 2">
                <a:extLst>
                  <a:ext uri="{FF2B5EF4-FFF2-40B4-BE49-F238E27FC236}">
                    <a16:creationId xmlns:a16="http://schemas.microsoft.com/office/drawing/2014/main" id="{54FFE686-F826-BB4E-8AB5-B9EBBA0A8BD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63010" y="271556"/>
                <a:ext cx="11465979" cy="1393121"/>
              </a:xfrm>
            </p:spPr>
            <p:txBody>
              <a:bodyPr numCol="1">
                <a:normAutofit/>
              </a:bodyPr>
              <a:lstStyle/>
              <a:p>
                <a:pPr marL="0" indent="0">
                  <a:buNone/>
                </a:pPr>
                <a:r>
                  <a:rPr kumimoji="1" lang="en-US" altLang="zh-TW" sz="2600" dirty="0">
                    <a:ea typeface="Cambria Math" panose="02040503050406030204" pitchFamily="18" charset="0"/>
                  </a:rPr>
                  <a:t>Define the Ito integral for the continuously varying integrand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TW" sz="26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kumimoji="1" lang="en-US" altLang="zh-TW" sz="2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TW" sz="2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kumimoji="1" lang="en-US" altLang="zh-TW" sz="2600" dirty="0">
                    <a:ea typeface="Cambria Math" panose="02040503050406030204" pitchFamily="18" charset="0"/>
                  </a:rPr>
                  <a:t> by the formula,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kumimoji="1" lang="en-US" altLang="zh-TW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TW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kumimoji="1" lang="en-US" altLang="zh-TW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kumimoji="1" lang="en-US" altLang="zh-TW" sz="2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1" lang="en-US" altLang="zh-TW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kumimoji="1" lang="en-US" altLang="zh-TW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kumimoji="1" lang="en-US" altLang="zh-TW" sz="26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d>
                            <m:dPr>
                              <m:ctrlPr>
                                <a:rPr kumimoji="1" lang="en-US" altLang="zh-TW" sz="2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TW" sz="2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</m:d>
                          <m:r>
                            <a:rPr kumimoji="1" lang="en-US" altLang="zh-TW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𝑑𝑊</m:t>
                          </m:r>
                          <m:r>
                            <a:rPr kumimoji="1" lang="en-US" altLang="zh-TW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kumimoji="1" lang="en-US" altLang="zh-TW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  <m:r>
                            <a:rPr kumimoji="1" lang="en-US" altLang="zh-TW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kumimoji="1" lang="en-US" altLang="zh-TW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kumimoji="1" lang="en-US" altLang="zh-TW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1" lang="en-US" altLang="zh-TW" sz="2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kumimoji="1" lang="en-US" altLang="zh-TW" sz="26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kumimoji="1" lang="en-US" altLang="zh-TW" sz="2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kumimoji="1" lang="en-US" altLang="zh-TW" sz="2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trlPr>
                                <a:rPr kumimoji="1" lang="en-US" altLang="zh-TW" sz="2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kumimoji="1" lang="en-US" altLang="zh-TW" sz="2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kumimoji="1" lang="en-US" altLang="zh-TW" sz="2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kumimoji="1" lang="en-US" altLang="zh-TW" sz="2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1" lang="en-US" altLang="zh-TW" sz="260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Δ</m:t>
                                  </m:r>
                                </m:e>
                                <m:sub>
                                  <m:r>
                                    <a:rPr kumimoji="1" lang="en-US" altLang="zh-TW" sz="2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kumimoji="1" lang="en-US" altLang="zh-TW" sz="2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zh-TW" sz="2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d>
                            </m:e>
                          </m:nary>
                          <m:r>
                            <a:rPr kumimoji="1" lang="en-US" altLang="zh-TW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𝑑𝑊</m:t>
                          </m:r>
                          <m:r>
                            <a:rPr kumimoji="1" lang="en-US" altLang="zh-TW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kumimoji="1" lang="en-US" altLang="zh-TW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  <m:r>
                            <a:rPr kumimoji="1" lang="en-US" altLang="zh-TW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kumimoji="1" lang="en-US" altLang="zh-TW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 0≤</m:t>
                      </m:r>
                      <m:r>
                        <a:rPr kumimoji="1" lang="en-US" altLang="zh-TW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kumimoji="1" lang="en-US" altLang="zh-TW" sz="2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kumimoji="1" lang="en-US" altLang="zh-TW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kumimoji="1" lang="en-US" altLang="zh-TW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        (4.3.3)</m:t>
                      </m:r>
                    </m:oMath>
                  </m:oMathPara>
                </a14:m>
                <a:endParaRPr kumimoji="1" lang="en-US" altLang="zh-TW" sz="26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內容版面配置區 2">
                <a:extLst>
                  <a:ext uri="{FF2B5EF4-FFF2-40B4-BE49-F238E27FC236}">
                    <a16:creationId xmlns:a16="http://schemas.microsoft.com/office/drawing/2014/main" id="{54FFE686-F826-BB4E-8AB5-B9EBBA0A8BD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3010" y="271556"/>
                <a:ext cx="11465979" cy="1393121"/>
              </a:xfrm>
              <a:blipFill>
                <a:blip r:embed="rId2"/>
                <a:stretch>
                  <a:fillRect l="-885" t="-93694" b="-161261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內容版面配置區 2">
                <a:extLst>
                  <a:ext uri="{FF2B5EF4-FFF2-40B4-BE49-F238E27FC236}">
                    <a16:creationId xmlns:a16="http://schemas.microsoft.com/office/drawing/2014/main" id="{CCBF076C-66F1-CC46-AF29-A2C42D8543B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63010" y="1729149"/>
                <a:ext cx="11828990" cy="3546235"/>
              </a:xfrm>
              <a:prstGeom prst="rect">
                <a:avLst/>
              </a:prstGeom>
            </p:spPr>
            <p:txBody>
              <a:bodyPr vert="horz" lIns="91440" tIns="45720" rIns="91440" bIns="45720" numCol="1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kumimoji="1" lang="en-US" altLang="zh-TW" sz="2600" dirty="0">
                    <a:ea typeface="Cambria Math" panose="02040503050406030204" pitchFamily="18" charset="0"/>
                  </a:rPr>
                  <a:t>(Cont.)</a:t>
                </a:r>
              </a:p>
              <a:p>
                <a:pPr marL="0" indent="0">
                  <a:buNone/>
                </a:pPr>
                <a:r>
                  <a:rPr kumimoji="1" lang="en-US" altLang="zh-TW" sz="2600" dirty="0">
                    <a:ea typeface="Cambria Math" panose="02040503050406030204" pitchFamily="18" charset="0"/>
                  </a:rPr>
                  <a:t>Thus,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TW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kumimoji="1" lang="en-US" altLang="zh-TW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kumimoji="1" lang="en-US" altLang="zh-TW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TW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kumimoji="1" lang="en-US" altLang="zh-TW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kumimoji="1" lang="en-US" altLang="zh-TW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kumimoji="1" lang="en-US" altLang="zh-TW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kumimoji="1" lang="en-US" altLang="zh-TW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p>
                      <m:e>
                        <m:sSub>
                          <m:sSubPr>
                            <m:ctrlPr>
                              <a:rPr kumimoji="1" lang="en-US" altLang="zh-TW" sz="2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kumimoji="1" lang="en-US" altLang="zh-TW" sz="26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Δ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kumimoji="1" lang="en-US" altLang="zh-TW" sz="26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n</m:t>
                            </m:r>
                          </m:sub>
                        </m:sSub>
                        <m:d>
                          <m:dPr>
                            <m:ctrlPr>
                              <a:rPr kumimoji="1" lang="en-US" altLang="zh-TW" sz="2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TW" sz="2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  <m:r>
                          <a:rPr kumimoji="1" lang="en-US" altLang="zh-TW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𝑑𝑊</m:t>
                        </m:r>
                        <m:r>
                          <a:rPr kumimoji="1" lang="en-US" altLang="zh-TW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kumimoji="1" lang="en-US" altLang="zh-TW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kumimoji="1" lang="en-US" altLang="zh-TW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kumimoji="1" lang="en-US" altLang="zh-TW" sz="2600" dirty="0">
                    <a:ea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kumimoji="1" lang="en-US" altLang="zh-TW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kumimoji="1" lang="en-US" altLang="zh-TW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  <m:r>
                      <a:rPr kumimoji="1" lang="en-US" altLang="zh-TW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kumimoji="1" lang="en-US" altLang="zh-TW" sz="2600" dirty="0">
                    <a:ea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kumimoji="1" lang="en-US" altLang="zh-TW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  <m:r>
                      <a:rPr kumimoji="1" lang="en-US" altLang="zh-TW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r>
                      <a:rPr kumimoji="1" lang="en-US" altLang="zh-TW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kumimoji="1" lang="en-US" altLang="zh-TW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</m:oMath>
                </a14:m>
                <a:endParaRPr kumimoji="1" lang="en-US" altLang="zh-TW" sz="260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kumimoji="1" lang="en-US" altLang="zh-TW" sz="2600" dirty="0" err="1">
                    <a:ea typeface="Cambria Math" panose="02040503050406030204" pitchFamily="18" charset="0"/>
                  </a:rPr>
                  <a:t>s.t.</a:t>
                </a:r>
                <a:r>
                  <a:rPr kumimoji="1" lang="en-US" altLang="zh-TW" sz="2600" dirty="0">
                    <a:ea typeface="Cambria Math" panose="02040503050406030204" pitchFamily="18" charset="0"/>
                  </a:rPr>
                  <a:t>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sz="2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kumimoji="1" lang="en-US" altLang="zh-TW" sz="2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kumimoji="1" lang="en-US" altLang="zh-TW" sz="2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kumimoji="1" lang="en-US" altLang="zh-TW" sz="2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kumimoji="1" lang="en-US" altLang="zh-TW" sz="2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r>
                        <a:rPr kumimoji="1" lang="en-US" altLang="zh-TW" sz="2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r>
                        <a:rPr kumimoji="1" lang="en-US" altLang="zh-TW" sz="2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 </m:t>
                      </m:r>
                      <m:r>
                        <a:rPr kumimoji="1" lang="en-US" altLang="zh-TW" sz="2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sSup>
                        <m:sSupPr>
                          <m:ctrlPr>
                            <a:rPr kumimoji="1" lang="en-US" altLang="zh-TW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1" lang="en-US" altLang="zh-TW" sz="2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1" lang="en-US" altLang="zh-TW" sz="2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TW" sz="2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kumimoji="1" lang="en-US" altLang="zh-TW" sz="2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kumimoji="1" lang="en-US" altLang="zh-TW" sz="2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zh-TW" sz="2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kumimoji="1" lang="en-US" altLang="zh-TW" sz="2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kumimoji="1" lang="en-US" altLang="zh-TW" sz="2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TW" sz="2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kumimoji="1" lang="en-US" altLang="zh-TW" sz="2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kumimoji="1" lang="en-US" altLang="zh-TW" sz="2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zh-TW" sz="2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kumimoji="1" lang="en-US" altLang="zh-TW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zh-TW" sz="2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kumimoji="1" lang="en-US" altLang="zh-TW" sz="2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𝜖</m:t>
                      </m:r>
                      <m:r>
                        <a:rPr kumimoji="1" lang="en-US" altLang="zh-TW" sz="2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kumimoji="1" lang="en-US" altLang="zh-TW" sz="260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TW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kumimoji="1" lang="en-US" altLang="zh-TW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kumimoji="1" lang="en-US" altLang="zh-TW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TW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kumimoji="1" lang="en-US" altLang="zh-TW" sz="2600" dirty="0">
                    <a:ea typeface="Cambria Math" panose="02040503050406030204" pitchFamily="18" charset="0"/>
                  </a:rPr>
                  <a:t> is a Cauchy sequence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TW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kumimoji="1" lang="en-US" altLang="zh-TW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kumimoji="1" lang="en-US" altLang="zh-TW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kumimoji="1" lang="en-US" altLang="zh-TW" sz="2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r>
                      <a:rPr kumimoji="1" lang="en-US" altLang="zh-TW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kumimoji="1" lang="en-US" altLang="zh-TW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ℱ</m:t>
                    </m:r>
                    <m:r>
                      <a:rPr kumimoji="1" lang="en-US" altLang="zh-TW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kumimoji="1" lang="en-US" altLang="zh-TW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ℙ</m:t>
                    </m:r>
                    <m:r>
                      <a:rPr kumimoji="1" lang="en-US" altLang="zh-TW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zh-TW" sz="2600" dirty="0">
                    <a:ea typeface="Cambria Math" panose="02040503050406030204" pitchFamily="18" charset="0"/>
                  </a:rPr>
                  <a:t>,</a:t>
                </a:r>
              </a:p>
              <a:p>
                <a:pPr marL="0" indent="0">
                  <a:buNone/>
                </a:pPr>
                <a:endParaRPr kumimoji="1" lang="en-US" altLang="zh-TW" sz="260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sz="26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→∃</m:t>
                      </m:r>
                      <m:r>
                        <a:rPr kumimoji="1" lang="en-US" altLang="zh-TW" sz="26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kumimoji="1" lang="en-US" altLang="zh-TW" sz="2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TW" sz="2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kumimoji="1" lang="en-US" altLang="zh-TW" sz="26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zh-TW" sz="26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r>
                        <a:rPr kumimoji="1" lang="en-US" altLang="zh-TW" sz="26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kumimoji="1" lang="en-US" altLang="zh-TW" sz="26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kumimoji="1" lang="en-US" altLang="zh-TW" sz="26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  </m:t>
                      </m:r>
                      <m:func>
                        <m:funcPr>
                          <m:ctrlPr>
                            <a:rPr kumimoji="1" lang="en-US" altLang="zh-TW" sz="2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1" lang="en-US" altLang="zh-TW" sz="2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kumimoji="1" lang="en-US" altLang="zh-TW" sz="2600" b="0" i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kumimoji="1" lang="en-US" altLang="zh-TW" sz="2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kumimoji="1" lang="en-US" altLang="zh-TW" sz="2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kumimoji="1" lang="en-US" altLang="zh-TW" sz="2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sz="2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kumimoji="1" lang="en-US" altLang="zh-TW" sz="2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d>
                            <m:dPr>
                              <m:ctrlPr>
                                <a:rPr kumimoji="1" lang="en-US" altLang="zh-TW" sz="2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TW" sz="2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  <m:r>
                        <a:rPr kumimoji="1" lang="en-US" altLang="zh-TW" sz="26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TW" sz="26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kumimoji="1" lang="en-US" altLang="zh-TW" sz="2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TW" sz="2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kumimoji="1" lang="en-US" altLang="zh-TW" sz="2600" dirty="0">
                  <a:solidFill>
                    <a:schemeClr val="accent1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內容版面配置區 2">
                <a:extLst>
                  <a:ext uri="{FF2B5EF4-FFF2-40B4-BE49-F238E27FC236}">
                    <a16:creationId xmlns:a16="http://schemas.microsoft.com/office/drawing/2014/main" id="{CCBF076C-66F1-CC46-AF29-A2C42D8543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010" y="1729149"/>
                <a:ext cx="11828990" cy="3546235"/>
              </a:xfrm>
              <a:prstGeom prst="rect">
                <a:avLst/>
              </a:prstGeom>
              <a:blipFill>
                <a:blip r:embed="rId3"/>
                <a:stretch>
                  <a:fillRect l="-857" t="-8214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772461C-BF01-F24A-8735-D64881D82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GB" altLang="zh-TW"/>
              <a:t>4.3 Ito's Integral for General Integrands </a:t>
            </a:r>
            <a:endParaRPr kumimoji="1" lang="zh-TW" alt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153430-A8B7-BF48-B19E-6A544A42F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2ED8-77BA-9846-831A-1394CD5BC07D}" type="slidenum">
              <a:rPr kumimoji="1" lang="zh-TW" altLang="en-US" smtClean="0"/>
              <a:t>5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154597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內容版面配置區 2">
                <a:extLst>
                  <a:ext uri="{FF2B5EF4-FFF2-40B4-BE49-F238E27FC236}">
                    <a16:creationId xmlns:a16="http://schemas.microsoft.com/office/drawing/2014/main" id="{54FFE686-F826-BB4E-8AB5-B9EBBA0A8BD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63010" y="271556"/>
                <a:ext cx="11465979" cy="1799289"/>
              </a:xfrm>
            </p:spPr>
            <p:txBody>
              <a:bodyPr numCol="1">
                <a:normAutofit/>
              </a:bodyPr>
              <a:lstStyle/>
              <a:p>
                <a:pPr marL="0" indent="0">
                  <a:buNone/>
                </a:pPr>
                <a:r>
                  <a:rPr kumimoji="1" lang="en-US" altLang="zh-TW" sz="2600" dirty="0">
                    <a:ea typeface="Cambria Math" panose="02040503050406030204" pitchFamily="18" charset="0"/>
                  </a:rPr>
                  <a:t>Define the Ito integral for the continuously varying integrand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TW" sz="26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kumimoji="1" lang="en-US" altLang="zh-TW" sz="2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TW" sz="2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kumimoji="1" lang="en-US" altLang="zh-TW" sz="2600" dirty="0">
                    <a:ea typeface="Cambria Math" panose="02040503050406030204" pitchFamily="18" charset="0"/>
                  </a:rPr>
                  <a:t> by the formula,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sz="2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kumimoji="1" lang="en-US" altLang="zh-TW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TW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kumimoji="1" lang="en-US" altLang="zh-TW" sz="2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kumimoji="1" lang="en-US" altLang="zh-TW" sz="2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1" lang="en-US" altLang="zh-TW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kumimoji="1" lang="en-US" altLang="zh-TW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kumimoji="1" lang="en-US" altLang="zh-TW" sz="26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d>
                            <m:dPr>
                              <m:ctrlPr>
                                <a:rPr kumimoji="1" lang="en-US" altLang="zh-TW" sz="2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TW" sz="2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</m:d>
                          <m:r>
                            <a:rPr kumimoji="1" lang="en-US" altLang="zh-TW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𝑑𝑊</m:t>
                          </m:r>
                          <m:r>
                            <a:rPr kumimoji="1" lang="en-US" altLang="zh-TW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kumimoji="1" lang="en-US" altLang="zh-TW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  <m:r>
                            <a:rPr kumimoji="1" lang="en-US" altLang="zh-TW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kumimoji="1" lang="en-US" altLang="zh-TW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kumimoji="1" lang="en-US" altLang="zh-TW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1" lang="en-US" altLang="zh-TW" sz="2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kumimoji="1" lang="en-US" altLang="zh-TW" sz="26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kumimoji="1" lang="en-US" altLang="zh-TW" sz="2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kumimoji="1" lang="en-US" altLang="zh-TW" sz="2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trlPr>
                                <a:rPr kumimoji="1" lang="en-US" altLang="zh-TW" sz="2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kumimoji="1" lang="en-US" altLang="zh-TW" sz="2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kumimoji="1" lang="en-US" altLang="zh-TW" sz="2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kumimoji="1" lang="en-US" altLang="zh-TW" sz="2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1" lang="en-US" altLang="zh-TW" sz="260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Δ</m:t>
                                  </m:r>
                                </m:e>
                                <m:sub>
                                  <m:r>
                                    <a:rPr kumimoji="1" lang="en-US" altLang="zh-TW" sz="2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kumimoji="1" lang="en-US" altLang="zh-TW" sz="2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zh-TW" sz="2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d>
                            </m:e>
                          </m:nary>
                          <m:r>
                            <a:rPr kumimoji="1" lang="en-US" altLang="zh-TW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𝑑𝑊</m:t>
                          </m:r>
                          <m:r>
                            <a:rPr kumimoji="1" lang="en-US" altLang="zh-TW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kumimoji="1" lang="en-US" altLang="zh-TW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  <m:r>
                            <a:rPr kumimoji="1" lang="en-US" altLang="zh-TW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kumimoji="1" lang="en-US" altLang="zh-TW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 0≤</m:t>
                      </m:r>
                      <m:r>
                        <a:rPr kumimoji="1" lang="en-US" altLang="zh-TW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kumimoji="1" lang="en-US" altLang="zh-TW" sz="2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kumimoji="1" lang="en-US" altLang="zh-TW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kumimoji="1" lang="en-US" altLang="zh-TW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        (4.3.3)</m:t>
                      </m:r>
                    </m:oMath>
                  </m:oMathPara>
                </a14:m>
                <a:endParaRPr kumimoji="1" lang="en-US" altLang="zh-TW" sz="260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GB" sz="2600" dirty="0"/>
                  <a:t>This integral inherits the properties of Ito integrals of simple processes.</a:t>
                </a:r>
                <a:endParaRPr kumimoji="1" lang="en-US" altLang="zh-TW" sz="260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kumimoji="1" lang="en-US" altLang="zh-TW" sz="260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kumimoji="1" lang="en-US" altLang="zh-TW" sz="2600" dirty="0"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4" name="內容版面配置區 2">
                <a:extLst>
                  <a:ext uri="{FF2B5EF4-FFF2-40B4-BE49-F238E27FC236}">
                    <a16:creationId xmlns:a16="http://schemas.microsoft.com/office/drawing/2014/main" id="{54FFE686-F826-BB4E-8AB5-B9EBBA0A8BD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3010" y="271556"/>
                <a:ext cx="11465979" cy="1799289"/>
              </a:xfrm>
              <a:blipFill>
                <a:blip r:embed="rId2"/>
                <a:stretch>
                  <a:fillRect l="-885" t="-72727" b="-102797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內容版面配置區 2">
                <a:extLst>
                  <a:ext uri="{FF2B5EF4-FFF2-40B4-BE49-F238E27FC236}">
                    <a16:creationId xmlns:a16="http://schemas.microsoft.com/office/drawing/2014/main" id="{49A3D86F-7134-FC47-902E-25F5533B1BB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26021" y="2577969"/>
                <a:ext cx="11465979" cy="4008475"/>
              </a:xfrm>
              <a:prstGeom prst="rect">
                <a:avLst/>
              </a:prstGeom>
            </p:spPr>
            <p:txBody>
              <a:bodyPr vert="horz" lIns="91440" tIns="45720" rIns="91440" bIns="45720" numCol="1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kumimoji="1" lang="en-US" altLang="zh-TW" sz="2600" dirty="0">
                    <a:ea typeface="Cambria Math" panose="02040503050406030204" pitchFamily="18" charset="0"/>
                  </a:rPr>
                  <a:t>Let T be a positive constant and 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TW" sz="2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kumimoji="1" lang="en-US" altLang="zh-TW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kumimoji="1" lang="en-US" altLang="zh-TW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kumimoji="1" lang="en-US" altLang="zh-TW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zh-TW" sz="2600" dirty="0">
                    <a:ea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kumimoji="1" lang="en-US" altLang="zh-TW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0≤</m:t>
                    </m:r>
                    <m:r>
                      <a:rPr kumimoji="1" lang="en-US" altLang="zh-TW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kumimoji="1" lang="en-US" altLang="zh-TW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kumimoji="1" lang="en-US" altLang="zh-TW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kumimoji="1" lang="en-US" altLang="zh-TW" sz="2600" dirty="0">
                    <a:ea typeface="Cambria Math" panose="02040503050406030204" pitchFamily="18" charset="0"/>
                  </a:rPr>
                  <a:t>, be an adapted stochastic process that satisfies (4.3.1). Then </a:t>
                </a:r>
                <a14:m>
                  <m:oMath xmlns:m="http://schemas.openxmlformats.org/officeDocument/2006/math">
                    <m:r>
                      <a:rPr kumimoji="1" lang="en-US" altLang="zh-TW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kumimoji="1" lang="en-US" altLang="zh-TW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TW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kumimoji="1" lang="en-US" altLang="zh-TW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kumimoji="1" lang="en-US" altLang="zh-TW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kumimoji="1" lang="en-US" altLang="zh-TW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kumimoji="1" lang="en-US" altLang="zh-TW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p>
                      <m:e>
                        <m:r>
                          <m:rPr>
                            <m:sty m:val="p"/>
                          </m:rPr>
                          <a:rPr kumimoji="1" lang="en-US" altLang="zh-TW" sz="2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  <m:d>
                          <m:dPr>
                            <m:ctrlPr>
                              <a:rPr kumimoji="1" lang="en-US" altLang="zh-TW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TW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  <m:r>
                          <a:rPr kumimoji="1" lang="en-US" altLang="zh-TW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𝑑𝑊</m:t>
                        </m:r>
                        <m:r>
                          <a:rPr kumimoji="1" lang="en-US" altLang="zh-TW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kumimoji="1" lang="en-US" altLang="zh-TW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kumimoji="1" lang="en-US" altLang="zh-TW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kumimoji="1" lang="en-US" altLang="zh-TW" sz="2600" dirty="0">
                    <a:ea typeface="Cambria Math" panose="02040503050406030204" pitchFamily="18" charset="0"/>
                  </a:rPr>
                  <a:t> defined by (4.3.3) has the following properties.</a:t>
                </a:r>
              </a:p>
              <a:p>
                <a:pPr marL="1028700" lvl="1" indent="-571500">
                  <a:buFont typeface="+mj-lt"/>
                  <a:buAutoNum type="romanLcPeriod"/>
                </a:pPr>
                <a:r>
                  <a:rPr kumimoji="1" lang="en-US" altLang="zh-TW" sz="2600" dirty="0">
                    <a:ea typeface="Cambria Math" panose="02040503050406030204" pitchFamily="18" charset="0"/>
                  </a:rPr>
                  <a:t>Continuity</a:t>
                </a:r>
              </a:p>
              <a:p>
                <a:pPr marL="1028700" lvl="1" indent="-571500">
                  <a:buFont typeface="+mj-lt"/>
                  <a:buAutoNum type="romanLcPeriod"/>
                </a:pPr>
                <a:r>
                  <a:rPr kumimoji="1" lang="en-US" altLang="zh-TW" sz="2600" dirty="0">
                    <a:ea typeface="Cambria Math" panose="02040503050406030204" pitchFamily="18" charset="0"/>
                  </a:rPr>
                  <a:t>Adaptivity</a:t>
                </a:r>
              </a:p>
              <a:p>
                <a:pPr marL="1028700" lvl="1" indent="-571500">
                  <a:buFont typeface="+mj-lt"/>
                  <a:buAutoNum type="romanLcPeriod"/>
                </a:pPr>
                <a:r>
                  <a:rPr kumimoji="1" lang="en-US" altLang="zh-TW" sz="2600" dirty="0">
                    <a:ea typeface="Cambria Math" panose="02040503050406030204" pitchFamily="18" charset="0"/>
                  </a:rPr>
                  <a:t>Linearity</a:t>
                </a:r>
              </a:p>
              <a:p>
                <a:pPr marL="1028700" lvl="1" indent="-571500">
                  <a:buFont typeface="+mj-lt"/>
                  <a:buAutoNum type="romanLcPeriod"/>
                </a:pPr>
                <a:r>
                  <a:rPr kumimoji="1" lang="en-US" altLang="zh-TW" sz="2600" dirty="0">
                    <a:ea typeface="Cambria Math" panose="02040503050406030204" pitchFamily="18" charset="0"/>
                  </a:rPr>
                  <a:t>Martingale</a:t>
                </a:r>
              </a:p>
              <a:p>
                <a:pPr marL="1028700" lvl="1" indent="-571500">
                  <a:buFont typeface="+mj-lt"/>
                  <a:buAutoNum type="romanLcPeriod"/>
                </a:pPr>
                <a:r>
                  <a:rPr kumimoji="1" lang="en-US" altLang="zh-TW" sz="2600" dirty="0">
                    <a:ea typeface="Cambria Math" panose="02040503050406030204" pitchFamily="18" charset="0"/>
                  </a:rPr>
                  <a:t>Ito isometry</a:t>
                </a:r>
              </a:p>
              <a:p>
                <a:pPr marL="1028700" lvl="1" indent="-571500">
                  <a:buFont typeface="+mj-lt"/>
                  <a:buAutoNum type="romanLcPeriod"/>
                </a:pPr>
                <a:r>
                  <a:rPr kumimoji="1" lang="en-US" altLang="zh-TW" sz="2600" dirty="0">
                    <a:ea typeface="Cambria Math" panose="02040503050406030204" pitchFamily="18" charset="0"/>
                  </a:rPr>
                  <a:t>Quadratic variation</a:t>
                </a:r>
              </a:p>
            </p:txBody>
          </p:sp>
        </mc:Choice>
        <mc:Fallback xmlns="">
          <p:sp>
            <p:nvSpPr>
              <p:cNvPr id="5" name="內容版面配置區 2">
                <a:extLst>
                  <a:ext uri="{FF2B5EF4-FFF2-40B4-BE49-F238E27FC236}">
                    <a16:creationId xmlns:a16="http://schemas.microsoft.com/office/drawing/2014/main" id="{49A3D86F-7134-FC47-902E-25F5533B1B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021" y="2577969"/>
                <a:ext cx="11465979" cy="4008475"/>
              </a:xfrm>
              <a:prstGeom prst="rect">
                <a:avLst/>
              </a:prstGeom>
              <a:blipFill>
                <a:blip r:embed="rId3"/>
                <a:stretch>
                  <a:fillRect l="-996" t="-10443" r="-111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906C6FB-232D-B444-BB62-6427D516A9B6}"/>
                  </a:ext>
                </a:extLst>
              </p:cNvPr>
              <p:cNvSpPr txBox="1"/>
              <p:nvPr/>
            </p:nvSpPr>
            <p:spPr>
              <a:xfrm>
                <a:off x="4349265" y="3429000"/>
                <a:ext cx="2023183" cy="715260"/>
              </a:xfrm>
              <a:prstGeom prst="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l-GR" altLang="zh-TW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nary>
                        <m:naryPr>
                          <m:ctrlPr>
                            <a:rPr kumimoji="1" lang="el-GR" altLang="zh-TW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1" lang="en-US" altLang="zh-TW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kumimoji="1" lang="en-US" altLang="zh-TW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sSup>
                            <m:sSupPr>
                              <m:ctrlPr>
                                <a:rPr kumimoji="1" lang="en-US" altLang="zh-TW" i="1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kumimoji="1" lang="en-US" altLang="zh-TW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Δ</m:t>
                              </m:r>
                            </m:e>
                            <m:sup>
                              <m:r>
                                <a:rPr kumimoji="1" lang="en-US" altLang="zh-TW" i="1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kumimoji="1" lang="en-US" altLang="zh-TW" i="1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TW" i="1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kumimoji="1" lang="en-US" altLang="zh-TW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  <m:r>
                            <a:rPr kumimoji="1" lang="en-US" altLang="zh-TW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&lt; ∞</m:t>
                          </m:r>
                        </m:e>
                      </m:nary>
                    </m:oMath>
                  </m:oMathPara>
                </a14:m>
                <a:endParaRPr lang="en-TW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906C6FB-232D-B444-BB62-6427D516A9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9265" y="3429000"/>
                <a:ext cx="2023183" cy="715260"/>
              </a:xfrm>
              <a:prstGeom prst="rect">
                <a:avLst/>
              </a:prstGeom>
              <a:blipFill>
                <a:blip r:embed="rId4"/>
                <a:stretch>
                  <a:fillRect l="-33333" t="-151724" b="-229310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內容版面配置區 2">
            <a:extLst>
              <a:ext uri="{FF2B5EF4-FFF2-40B4-BE49-F238E27FC236}">
                <a16:creationId xmlns:a16="http://schemas.microsoft.com/office/drawing/2014/main" id="{64A389F0-03E9-BB49-A354-36064791C550}"/>
              </a:ext>
            </a:extLst>
          </p:cNvPr>
          <p:cNvSpPr txBox="1">
            <a:spLocks/>
          </p:cNvSpPr>
          <p:nvPr/>
        </p:nvSpPr>
        <p:spPr>
          <a:xfrm>
            <a:off x="363009" y="2109456"/>
            <a:ext cx="11465979" cy="490851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kumimoji="1" lang="en-US" altLang="zh-TW" sz="2600" b="1" dirty="0">
                <a:ea typeface="Cambria Math" panose="02040503050406030204" pitchFamily="18" charset="0"/>
              </a:rPr>
              <a:t>Theorem 4.3.1.</a:t>
            </a:r>
            <a:endParaRPr kumimoji="1" lang="en-US" altLang="zh-TW" sz="2600" dirty="0">
              <a:ea typeface="Cambria Math" panose="02040503050406030204" pitchFamily="18" charset="0"/>
            </a:endParaRP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010DE16E-68DE-6B4E-B743-B33F0DC3E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GB" altLang="zh-TW"/>
              <a:t>4.3 Ito's Integral for General Integrands </a:t>
            </a:r>
            <a:endParaRPr kumimoji="1" lang="zh-TW" alt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D0192B8-C851-914A-A2A6-34CCE32A6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2ED8-77BA-9846-831A-1394CD5BC07D}" type="slidenum">
              <a:rPr kumimoji="1" lang="zh-TW" altLang="en-US" smtClean="0"/>
              <a:t>6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111218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內容版面配置區 2">
                <a:extLst>
                  <a:ext uri="{FF2B5EF4-FFF2-40B4-BE49-F238E27FC236}">
                    <a16:creationId xmlns:a16="http://schemas.microsoft.com/office/drawing/2014/main" id="{101FDD4F-B2C9-4346-B7E7-539F82906B0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26021" y="456090"/>
                <a:ext cx="10750871" cy="6085385"/>
              </a:xfrm>
              <a:prstGeom prst="rect">
                <a:avLst/>
              </a:prstGeom>
            </p:spPr>
            <p:txBody>
              <a:bodyPr vert="horz" lIns="91440" tIns="45720" rIns="91440" bIns="45720" numCol="1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71500" indent="-571500">
                  <a:buFont typeface="+mj-lt"/>
                  <a:buAutoNum type="romanLcPeriod"/>
                </a:pPr>
                <a:r>
                  <a:rPr kumimoji="1" lang="en-US" altLang="zh-TW" sz="2600" dirty="0">
                    <a:ea typeface="Cambria Math" panose="02040503050406030204" pitchFamily="18" charset="0"/>
                  </a:rPr>
                  <a:t>(Continuity)</a:t>
                </a:r>
              </a:p>
              <a:p>
                <a:pPr marL="457200" lvl="1" indent="0">
                  <a:buNone/>
                </a:pPr>
                <a:r>
                  <a:rPr lang="en-GB" sz="2600" dirty="0"/>
                  <a:t>As a function of the upper limit of integration </a:t>
                </a:r>
                <a14:m>
                  <m:oMath xmlns:m="http://schemas.openxmlformats.org/officeDocument/2006/math">
                    <m:r>
                      <a:rPr lang="en-US" sz="2600" b="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2600" dirty="0"/>
                  <a:t>, the paths of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600" dirty="0"/>
                  <a:t> are continuous.</a:t>
                </a:r>
                <a:endParaRPr kumimoji="1" lang="en-US" altLang="zh-TW" sz="2600" dirty="0">
                  <a:ea typeface="Cambria Math" panose="02040503050406030204" pitchFamily="18" charset="0"/>
                </a:endParaRPr>
              </a:p>
              <a:p>
                <a:pPr marL="571500" indent="-571500">
                  <a:buFont typeface="+mj-lt"/>
                  <a:buAutoNum type="romanLcPeriod"/>
                </a:pPr>
                <a:r>
                  <a:rPr kumimoji="1" lang="en-US" altLang="zh-TW" sz="2600" dirty="0">
                    <a:ea typeface="Cambria Math" panose="02040503050406030204" pitchFamily="18" charset="0"/>
                  </a:rPr>
                  <a:t>(Adaptivity)</a:t>
                </a:r>
              </a:p>
              <a:p>
                <a:pPr marL="457200" lvl="1" indent="0">
                  <a:buNone/>
                </a:pPr>
                <a:r>
                  <a:rPr lang="en-GB" sz="2600" dirty="0"/>
                  <a:t>For each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2600" dirty="0"/>
                  <a:t>,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600" dirty="0"/>
                  <a:t> is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ℱ</m:t>
                    </m:r>
                    <m:r>
                      <a:rPr lang="en-GB" sz="26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600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26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600" dirty="0"/>
                  <a:t>-measurable.	</a:t>
                </a:r>
                <a:r>
                  <a:rPr lang="en-US" sz="26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6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6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GB" sz="26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6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kumimoji="1" lang="en-US" altLang="zh-TW" sz="2600" dirty="0">
                    <a:solidFill>
                      <a:schemeClr val="accent1"/>
                    </a:solidFill>
                    <a:ea typeface="Cambria Math" panose="02040503050406030204" pitchFamily="18" charset="0"/>
                  </a:rPr>
                  <a:t> is </a:t>
                </a:r>
                <a:r>
                  <a:rPr kumimoji="1" lang="en-US" altLang="zh-TW" sz="2600" dirty="0" err="1">
                    <a:solidFill>
                      <a:schemeClr val="accent1"/>
                    </a:solidFill>
                    <a:ea typeface="Cambria Math" panose="02040503050406030204" pitchFamily="18" charset="0"/>
                  </a:rPr>
                  <a:t>ℱ</a:t>
                </a:r>
                <a:r>
                  <a:rPr kumimoji="1" lang="en-US" altLang="zh-TW" sz="2600" dirty="0">
                    <a:solidFill>
                      <a:schemeClr val="accent1"/>
                    </a:solidFill>
                    <a:ea typeface="Cambria Math" panose="02040503050406030204" pitchFamily="18" charset="0"/>
                  </a:rPr>
                  <a:t>(𝑡)-measurable</a:t>
                </a:r>
                <a:endParaRPr kumimoji="1" lang="en-US" altLang="zh-TW" sz="2600" dirty="0">
                  <a:ea typeface="Cambria Math" panose="02040503050406030204" pitchFamily="18" charset="0"/>
                </a:endParaRPr>
              </a:p>
              <a:p>
                <a:pPr marL="571500" indent="-571500">
                  <a:buFont typeface="+mj-lt"/>
                  <a:buAutoNum type="romanLcPeriod"/>
                </a:pPr>
                <a:r>
                  <a:rPr kumimoji="1" lang="en-US" altLang="zh-TW" sz="2600" dirty="0">
                    <a:ea typeface="Cambria Math" panose="02040503050406030204" pitchFamily="18" charset="0"/>
                  </a:rPr>
                  <a:t>(Linearity)</a:t>
                </a:r>
              </a:p>
              <a:p>
                <a:pPr marL="457200" lvl="1" indent="0">
                  <a:buNone/>
                </a:pPr>
                <a:r>
                  <a:rPr kumimoji="1" lang="en-US" altLang="zh-TW" sz="2600" dirty="0">
                    <a:ea typeface="Cambria Math" panose="02040503050406030204" pitchFamily="18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GB" sz="2600" i="1" dirty="0"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GB" sz="26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600" i="1" dirty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600" b="0" i="1" dirty="0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sz="2600" b="0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6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6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n-US" sz="2600" b="0" i="0" dirty="0" smtClean="0">
                            <a:latin typeface="Cambria Math" panose="02040503050406030204" pitchFamily="18" charset="0"/>
                          </a:rPr>
                          <m:t>Δ</m:t>
                        </m:r>
                        <m:d>
                          <m:dPr>
                            <m:ctrlPr>
                              <a:rPr lang="en-US" sz="26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 b="0" i="1" dirty="0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  <m:r>
                          <a:rPr lang="en-US" sz="2600" b="0" i="1" dirty="0" smtClean="0">
                            <a:latin typeface="Cambria Math" panose="02040503050406030204" pitchFamily="18" charset="0"/>
                          </a:rPr>
                          <m:t>𝑑𝑊</m:t>
                        </m:r>
                        <m:r>
                          <a:rPr lang="en-US" sz="2600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600" b="0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600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GB" sz="2600" dirty="0"/>
                  <a:t> and </a:t>
                </a:r>
                <a14:m>
                  <m:oMath xmlns:m="http://schemas.openxmlformats.org/officeDocument/2006/math">
                    <m:r>
                      <a:rPr lang="en-US" sz="2600" b="0" i="1" dirty="0" smtClean="0">
                        <a:latin typeface="Cambria Math" panose="02040503050406030204" pitchFamily="18" charset="0"/>
                      </a:rPr>
                      <m:t>𝐽</m:t>
                    </m:r>
                    <m:d>
                      <m:dPr>
                        <m:ctrlPr>
                          <a:rPr lang="en-US" sz="26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600" i="1" dirty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sz="2600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600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600" i="1" dirty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n-US" sz="2600" b="0" i="0" dirty="0" smtClean="0">
                            <a:latin typeface="Cambria Math" panose="02040503050406030204" pitchFamily="18" charset="0"/>
                          </a:rPr>
                          <m:t>Γ</m:t>
                        </m:r>
                        <m:d>
                          <m:dPr>
                            <m:ctrlPr>
                              <a:rPr lang="en-US" sz="26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 i="1" dirty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  <m:r>
                          <a:rPr lang="en-US" sz="2600" i="1" dirty="0">
                            <a:latin typeface="Cambria Math" panose="02040503050406030204" pitchFamily="18" charset="0"/>
                          </a:rPr>
                          <m:t>𝑑𝑊</m:t>
                        </m:r>
                        <m:d>
                          <m:dPr>
                            <m:ctrlPr>
                              <a:rPr lang="en-US" sz="26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 i="1" dirty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</m:e>
                    </m:nary>
                  </m:oMath>
                </a14:m>
                <a:r>
                  <a:rPr kumimoji="1" lang="en-US" altLang="zh-TW" sz="2600" dirty="0">
                    <a:ea typeface="Cambria Math" panose="02040503050406030204" pitchFamily="18" charset="0"/>
                  </a:rPr>
                  <a:t>, then </a:t>
                </a:r>
                <a14:m>
                  <m:oMath xmlns:m="http://schemas.openxmlformats.org/officeDocument/2006/math">
                    <m:r>
                      <a:rPr kumimoji="1" lang="en-US" altLang="zh-TW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kumimoji="1" lang="en-US" altLang="zh-TW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TW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kumimoji="1" lang="en-US" altLang="zh-TW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r>
                      <a:rPr kumimoji="1" lang="en-US" altLang="zh-TW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𝐽</m:t>
                    </m:r>
                    <m:d>
                      <m:dPr>
                        <m:ctrlPr>
                          <a:rPr kumimoji="1" lang="en-US" altLang="zh-TW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TW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kumimoji="1" lang="en-US" altLang="zh-TW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kumimoji="1" lang="en-US" altLang="zh-TW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kumimoji="1" lang="en-US" altLang="zh-TW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kumimoji="1" lang="en-US" altLang="zh-TW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p>
                      <m:e>
                        <m:d>
                          <m:dPr>
                            <m:ctrlPr>
                              <a:rPr kumimoji="1" lang="en-US" altLang="zh-TW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kumimoji="1" lang="en-US" altLang="zh-TW" sz="26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Δ</m:t>
                            </m:r>
                            <m:d>
                              <m:dPr>
                                <m:ctrlPr>
                                  <a:rPr kumimoji="1" lang="en-US" altLang="zh-TW" sz="2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zh-TW" sz="2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d>
                            <m:r>
                              <a:rPr kumimoji="1" lang="en-US" altLang="zh-TW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±</m:t>
                            </m:r>
                            <m:r>
                              <m:rPr>
                                <m:sty m:val="p"/>
                              </m:rPr>
                              <a:rPr kumimoji="1" lang="en-US" altLang="zh-TW" sz="26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Γ</m:t>
                            </m:r>
                            <m:d>
                              <m:dPr>
                                <m:ctrlPr>
                                  <a:rPr kumimoji="1" lang="en-US" altLang="zh-TW" sz="2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zh-TW" sz="2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d>
                          </m:e>
                        </m:d>
                        <m:r>
                          <a:rPr kumimoji="1" lang="en-US" altLang="zh-TW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𝑑𝑊</m:t>
                        </m:r>
                        <m:r>
                          <a:rPr kumimoji="1" lang="en-US" altLang="zh-TW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kumimoji="1" lang="en-US" altLang="zh-TW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kumimoji="1" lang="en-US" altLang="zh-TW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kumimoji="1" lang="en-US" altLang="zh-TW" sz="2600" dirty="0">
                    <a:ea typeface="Cambria Math" panose="02040503050406030204" pitchFamily="18" charset="0"/>
                  </a:rPr>
                  <a:t>; furthermore, for every constant </a:t>
                </a:r>
                <a14:m>
                  <m:oMath xmlns:m="http://schemas.openxmlformats.org/officeDocument/2006/math">
                    <m:r>
                      <a:rPr kumimoji="1" lang="en-US" altLang="zh-TW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kumimoji="1" lang="en-US" altLang="zh-TW" sz="2600" dirty="0">
                    <a:ea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kumimoji="1" lang="en-US" altLang="zh-TW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𝑐𝐼</m:t>
                    </m:r>
                    <m:d>
                      <m:dPr>
                        <m:ctrlPr>
                          <a:rPr kumimoji="1" lang="en-US" altLang="zh-TW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TW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kumimoji="1" lang="en-US" altLang="zh-TW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kumimoji="1" lang="en-US" altLang="zh-TW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kumimoji="1" lang="en-US" altLang="zh-TW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kumimoji="1" lang="en-US" altLang="zh-TW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p>
                      <m:e>
                        <m:r>
                          <a:rPr kumimoji="1" lang="en-US" altLang="zh-TW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  <m:r>
                          <m:rPr>
                            <m:sty m:val="p"/>
                          </m:rPr>
                          <a:rPr kumimoji="1" lang="en-US" altLang="zh-TW" sz="2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  <m:d>
                          <m:dPr>
                            <m:ctrlPr>
                              <a:rPr kumimoji="1" lang="en-US" altLang="zh-TW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TW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  <m:r>
                          <a:rPr kumimoji="1" lang="en-US" altLang="zh-TW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𝑑𝑊</m:t>
                        </m:r>
                        <m:r>
                          <a:rPr kumimoji="1" lang="en-US" altLang="zh-TW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kumimoji="1" lang="en-US" altLang="zh-TW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kumimoji="1" lang="en-US" altLang="zh-TW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kumimoji="1" lang="en-US" altLang="zh-TW" sz="2600" dirty="0">
                    <a:ea typeface="Cambria Math" panose="02040503050406030204" pitchFamily="18" charset="0"/>
                  </a:rPr>
                  <a:t>.</a:t>
                </a:r>
              </a:p>
              <a:p>
                <a:pPr marL="571500" indent="-571500">
                  <a:buFont typeface="+mj-lt"/>
                  <a:buAutoNum type="romanLcPeriod"/>
                </a:pPr>
                <a:r>
                  <a:rPr kumimoji="1" lang="en-US" altLang="zh-TW" sz="2600" dirty="0">
                    <a:ea typeface="Cambria Math" panose="02040503050406030204" pitchFamily="18" charset="0"/>
                  </a:rPr>
                  <a:t>(Martingale)	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GB" sz="26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600" i="1" dirty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kumimoji="1" lang="en-US" altLang="zh-TW" sz="2600" dirty="0">
                    <a:ea typeface="Cambria Math" panose="02040503050406030204" pitchFamily="18" charset="0"/>
                  </a:rPr>
                  <a:t> is a martingale.		</a:t>
                </a:r>
                <a:r>
                  <a:rPr kumimoji="1" lang="en-US" altLang="zh-TW" sz="2600" dirty="0">
                    <a:solidFill>
                      <a:schemeClr val="accent1"/>
                    </a:solidFill>
                    <a:ea typeface="Cambria Math" panose="02040503050406030204" pitchFamily="18" charset="0"/>
                  </a:rPr>
                  <a:t>Thm 4.2.1,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6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6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GB" sz="26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6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kumimoji="1" lang="en-US" altLang="zh-TW" sz="2600" dirty="0">
                    <a:solidFill>
                      <a:schemeClr val="accent1"/>
                    </a:solidFill>
                    <a:ea typeface="Cambria Math" panose="02040503050406030204" pitchFamily="18" charset="0"/>
                  </a:rPr>
                  <a:t> is martingale.</a:t>
                </a:r>
              </a:p>
              <a:p>
                <a:pPr marL="571500" indent="-571500">
                  <a:buFont typeface="+mj-lt"/>
                  <a:buAutoNum type="romanLcPeriod"/>
                </a:pPr>
                <a:r>
                  <a:rPr kumimoji="1" lang="en-US" altLang="zh-TW" sz="2600" dirty="0">
                    <a:ea typeface="Cambria Math" panose="02040503050406030204" pitchFamily="18" charset="0"/>
                  </a:rPr>
                  <a:t>(Ito isometry)	</a:t>
                </a:r>
                <a14:m>
                  <m:oMath xmlns:m="http://schemas.openxmlformats.org/officeDocument/2006/math">
                    <m:r>
                      <a:rPr kumimoji="1" lang="el-GR" altLang="zh-TW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sSup>
                      <m:sSupPr>
                        <m:ctrlPr>
                          <a:rPr kumimoji="1" lang="en-US" altLang="zh-TW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TW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  <m:sup>
                        <m:r>
                          <a:rPr kumimoji="1" lang="en-US" altLang="zh-TW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kumimoji="1" lang="en-US" altLang="zh-TW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kumimoji="1" lang="en-US" altLang="zh-TW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kumimoji="1" lang="en-US" altLang="zh-TW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</m:t>
                    </m:r>
                    <m:r>
                      <a:rPr kumimoji="1" lang="el-GR" altLang="zh-TW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nary>
                      <m:naryPr>
                        <m:ctrlPr>
                          <a:rPr kumimoji="1" lang="el-GR" altLang="zh-TW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kumimoji="1" lang="en-US" altLang="zh-TW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kumimoji="1" lang="en-US" altLang="zh-TW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p>
                      <m:e>
                        <m:sSup>
                          <m:sSupPr>
                            <m:ctrlPr>
                              <a:rPr kumimoji="1" lang="en-US" altLang="zh-TW" sz="2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kumimoji="1" lang="en-US" altLang="zh-TW" sz="26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Δ</m:t>
                            </m:r>
                          </m:e>
                          <m:sup>
                            <m:r>
                              <a:rPr kumimoji="1" lang="en-US" altLang="zh-TW" sz="2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d>
                          <m:dPr>
                            <m:ctrlPr>
                              <a:rPr kumimoji="1" lang="en-US" altLang="zh-TW" sz="2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TW" sz="2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  <m:r>
                          <a:rPr kumimoji="1" lang="en-US" altLang="zh-TW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𝑑𝑢</m:t>
                        </m:r>
                      </m:e>
                    </m:nary>
                  </m:oMath>
                </a14:m>
                <a:r>
                  <a:rPr kumimoji="1" lang="en-US" altLang="zh-TW" sz="2600" dirty="0">
                    <a:ea typeface="Cambria Math" panose="02040503050406030204" pitchFamily="18" charset="0"/>
                  </a:rPr>
                  <a:t>.	 </a:t>
                </a:r>
                <a:r>
                  <a:rPr kumimoji="1" lang="en-US" altLang="zh-TW" sz="2600" dirty="0">
                    <a:solidFill>
                      <a:schemeClr val="accent1"/>
                    </a:solidFill>
                    <a:ea typeface="Cambria Math" panose="02040503050406030204" pitchFamily="18" charset="0"/>
                  </a:rPr>
                  <a:t>Thm 4.2.2,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6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6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GB" sz="26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6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kumimoji="1" lang="en-US" altLang="zh-TW" sz="2600" dirty="0">
                    <a:solidFill>
                      <a:schemeClr val="accent1"/>
                    </a:solidFill>
                    <a:ea typeface="Cambria Math" panose="02040503050406030204" pitchFamily="18" charset="0"/>
                  </a:rPr>
                  <a:t> Ito isometry. </a:t>
                </a:r>
                <a:endParaRPr kumimoji="1" lang="en-US" altLang="zh-TW" sz="2600" dirty="0">
                  <a:ea typeface="Cambria Math" panose="02040503050406030204" pitchFamily="18" charset="0"/>
                </a:endParaRPr>
              </a:p>
              <a:p>
                <a:pPr marL="571500" indent="-571500">
                  <a:buFont typeface="+mj-lt"/>
                  <a:buAutoNum type="romanLcPeriod"/>
                </a:pPr>
                <a:r>
                  <a:rPr kumimoji="1" lang="en-US" altLang="zh-TW" sz="2600" dirty="0">
                    <a:ea typeface="Cambria Math" panose="02040503050406030204" pitchFamily="18" charset="0"/>
                  </a:rPr>
                  <a:t>(Quadratic variation)	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kumimoji="1" lang="en-US" altLang="zh-TW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TW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  <m:r>
                          <a:rPr kumimoji="1" lang="en-US" altLang="zh-TW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zh-TW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</m:d>
                    <m:d>
                      <m:dPr>
                        <m:ctrlPr>
                          <a:rPr kumimoji="1" lang="en-US" altLang="zh-TW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TW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kumimoji="1" lang="en-US" altLang="zh-TW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kumimoji="1" lang="el-GR" altLang="zh-TW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kumimoji="1" lang="en-US" altLang="zh-TW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kumimoji="1" lang="en-US" altLang="zh-TW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p>
                      <m:e>
                        <m:sSup>
                          <m:sSupPr>
                            <m:ctrlPr>
                              <a:rPr kumimoji="1" lang="en-US" altLang="zh-TW" sz="2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kumimoji="1" lang="en-US" altLang="zh-TW" sz="26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Δ</m:t>
                            </m:r>
                          </m:e>
                          <m:sup>
                            <m:r>
                              <a:rPr kumimoji="1" lang="en-US" altLang="zh-TW" sz="2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d>
                          <m:dPr>
                            <m:ctrlPr>
                              <a:rPr kumimoji="1" lang="en-US" altLang="zh-TW" sz="2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TW" sz="2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  <m:r>
                          <a:rPr kumimoji="1" lang="en-US" altLang="zh-TW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𝑑𝑢</m:t>
                        </m:r>
                      </m:e>
                    </m:nary>
                  </m:oMath>
                </a14:m>
                <a:r>
                  <a:rPr kumimoji="1" lang="en-US" altLang="zh-TW" sz="2600" dirty="0">
                    <a:ea typeface="Cambria Math" panose="02040503050406030204" pitchFamily="18" charset="0"/>
                  </a:rPr>
                  <a:t>.	</a:t>
                </a:r>
                <a:r>
                  <a:rPr lang="en-US" sz="2600" dirty="0">
                    <a:solidFill>
                      <a:srgbClr val="FF0000"/>
                    </a:solidFill>
                  </a:rPr>
                  <a:t> </a:t>
                </a:r>
                <a:r>
                  <a:rPr lang="en-US" sz="2600" dirty="0">
                    <a:solidFill>
                      <a:schemeClr val="accent1"/>
                    </a:solidFill>
                  </a:rPr>
                  <a:t>Thm 4.2.3,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6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6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GB" sz="26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6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kumimoji="1" lang="en-US" altLang="zh-TW" sz="2600" dirty="0">
                    <a:solidFill>
                      <a:schemeClr val="accent1"/>
                    </a:solidFill>
                    <a:ea typeface="Cambria Math" panose="02040503050406030204" pitchFamily="18" charset="0"/>
                  </a:rPr>
                  <a:t> quadratic variation.</a:t>
                </a:r>
                <a:endParaRPr kumimoji="1" lang="en-US" altLang="zh-TW" sz="2600" dirty="0"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4" name="內容版面配置區 2">
                <a:extLst>
                  <a:ext uri="{FF2B5EF4-FFF2-40B4-BE49-F238E27FC236}">
                    <a16:creationId xmlns:a16="http://schemas.microsoft.com/office/drawing/2014/main" id="{101FDD4F-B2C9-4346-B7E7-539F82906B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021" y="456090"/>
                <a:ext cx="10750871" cy="6085385"/>
              </a:xfrm>
              <a:prstGeom prst="rect">
                <a:avLst/>
              </a:prstGeom>
              <a:blipFill>
                <a:blip r:embed="rId2"/>
                <a:stretch>
                  <a:fillRect l="-1535" t="-1875" r="-354" b="-14583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17E59B-A5E1-C241-AC48-8929B8C51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GB" altLang="zh-TW"/>
              <a:t>4.3 Ito's Integral for General Integrands </a:t>
            </a:r>
            <a:endParaRPr kumimoji="1" lang="zh-TW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BE4962-1E71-8140-87F7-DD369AFA7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2ED8-77BA-9846-831A-1394CD5BC07D}" type="slidenum">
              <a:rPr kumimoji="1" lang="zh-TW" altLang="en-US" smtClean="0"/>
              <a:t>7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8686909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內容版面配置區 2">
                <a:extLst>
                  <a:ext uri="{FF2B5EF4-FFF2-40B4-BE49-F238E27FC236}">
                    <a16:creationId xmlns:a16="http://schemas.microsoft.com/office/drawing/2014/main" id="{4EE4D763-2828-D243-898A-B494739ECBC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45428" y="151291"/>
                <a:ext cx="10750871" cy="1119610"/>
              </a:xfrm>
              <a:prstGeom prst="rect">
                <a:avLst/>
              </a:prstGeom>
            </p:spPr>
            <p:txBody>
              <a:bodyPr vert="horz" lIns="91440" tIns="45720" rIns="91440" bIns="45720" numCol="1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kumimoji="1" lang="en-US" altLang="zh-TW" sz="2600" b="1" dirty="0">
                    <a:ea typeface="Cambria Math" panose="02040503050406030204" pitchFamily="18" charset="0"/>
                  </a:rPr>
                  <a:t>Example 4.3.2. </a:t>
                </a:r>
                <a:r>
                  <a:rPr kumimoji="1" lang="en-US" altLang="zh-TW" sz="2600" dirty="0">
                    <a:ea typeface="Cambria Math" panose="02040503050406030204" pitchFamily="18" charset="0"/>
                  </a:rPr>
                  <a:t>Compute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kumimoji="1" lang="en-US" altLang="zh-TW" sz="2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kumimoji="1" lang="en-US" altLang="zh-TW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kumimoji="1" lang="en-US" altLang="zh-TW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  <m:e>
                        <m:r>
                          <a:rPr kumimoji="1" lang="en-US" altLang="zh-TW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𝑊</m:t>
                        </m:r>
                        <m:d>
                          <m:dPr>
                            <m:ctrlPr>
                              <a:rPr kumimoji="1" lang="en-US" altLang="zh-TW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TW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kumimoji="1" lang="en-US" altLang="zh-TW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𝑑𝑊</m:t>
                        </m:r>
                        <m:r>
                          <a:rPr kumimoji="1" lang="en-US" altLang="zh-TW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kumimoji="1" lang="en-US" altLang="zh-TW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kumimoji="1" lang="en-US" altLang="zh-TW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kumimoji="1" lang="en-US" altLang="zh-TW" sz="2600" dirty="0">
                    <a:ea typeface="Cambria Math" panose="02040503050406030204" pitchFamily="18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kumimoji="1" lang="en-US" altLang="zh-TW" sz="2600" dirty="0">
                    <a:ea typeface="Cambria Math" panose="02040503050406030204" pitchFamily="18" charset="0"/>
                  </a:rPr>
                  <a:t>In this example,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TW" sz="2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kumimoji="1" lang="en-US" altLang="zh-TW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TW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kumimoji="1" lang="en-US" altLang="zh-TW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kumimoji="1" lang="en-US" altLang="zh-TW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𝑊</m:t>
                    </m:r>
                    <m:d>
                      <m:dPr>
                        <m:ctrlPr>
                          <a:rPr kumimoji="1" lang="en-US" altLang="zh-TW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TW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kumimoji="1" lang="en-US" altLang="zh-TW" sz="2600" dirty="0">
                    <a:ea typeface="Cambria Math" panose="02040503050406030204" pitchFamily="18" charset="0"/>
                  </a:rPr>
                  <a:t>, and take</a:t>
                </a:r>
              </a:p>
              <a:p>
                <a:pPr marL="0" indent="0">
                  <a:buNone/>
                </a:pPr>
                <a:endParaRPr kumimoji="1" lang="en-US" altLang="zh-TW" sz="26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內容版面配置區 2">
                <a:extLst>
                  <a:ext uri="{FF2B5EF4-FFF2-40B4-BE49-F238E27FC236}">
                    <a16:creationId xmlns:a16="http://schemas.microsoft.com/office/drawing/2014/main" id="{4EE4D763-2828-D243-898A-B494739ECB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428" y="151291"/>
                <a:ext cx="10750871" cy="1119610"/>
              </a:xfrm>
              <a:prstGeom prst="rect">
                <a:avLst/>
              </a:prstGeom>
              <a:blipFill>
                <a:blip r:embed="rId2"/>
                <a:stretch>
                  <a:fillRect l="-1063" t="-69318" b="-54545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D0585682-DBF6-AA4F-9A01-286DD2970B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1702" y="750283"/>
            <a:ext cx="4225596" cy="3821723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6DAD259-4B3E-6D4D-B95E-DE0CD46B560A}"/>
                  </a:ext>
                </a:extLst>
              </p:cNvPr>
              <p:cNvSpPr txBox="1"/>
              <p:nvPr/>
            </p:nvSpPr>
            <p:spPr>
              <a:xfrm>
                <a:off x="702886" y="1181527"/>
                <a:ext cx="6524298" cy="27716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TW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n-US" altLang="zh-TW" sz="22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kumimoji="1" lang="en-US" altLang="zh-TW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kumimoji="1" lang="en-US" altLang="zh-TW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TW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kumimoji="1" lang="en-US" altLang="zh-TW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kumimoji="1" lang="en-US" altLang="zh-TW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kumimoji="1" lang="en-US" altLang="zh-TW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kumimoji="1" lang="en-US" altLang="zh-TW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𝑊</m:t>
                            </m:r>
                            <m:d>
                              <m:dPr>
                                <m:ctrlPr>
                                  <a:rPr kumimoji="1" lang="en-US" altLang="zh-TW" sz="2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zh-TW" sz="2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d>
                            <m:r>
                              <a:rPr kumimoji="1" lang="en-US" altLang="zh-TW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=0          </m:t>
                            </m:r>
                            <m:r>
                              <a:rPr kumimoji="1" lang="en-US" altLang="zh-TW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𝑖𝑓</m:t>
                            </m:r>
                            <m:r>
                              <a:rPr kumimoji="1" lang="en-US" altLang="zh-TW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     0≤</m:t>
                            </m:r>
                            <m:r>
                              <a:rPr kumimoji="1" lang="en-US" altLang="zh-TW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  <m:r>
                              <a:rPr kumimoji="1" lang="en-US" altLang="zh-TW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≤</m:t>
                            </m:r>
                            <m:f>
                              <m:fPr>
                                <m:ctrlPr>
                                  <a:rPr kumimoji="1" lang="en-US" altLang="zh-TW" sz="2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kumimoji="1" lang="en-US" altLang="zh-TW" sz="2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</m:num>
                              <m:den>
                                <m:r>
                                  <a:rPr kumimoji="1" lang="en-US" altLang="zh-TW" sz="2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den>
                            </m:f>
                            <m:r>
                              <a:rPr kumimoji="1" lang="en-US" altLang="zh-TW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</m:e>
                          <m:e>
                            <m:r>
                              <a:rPr kumimoji="1" lang="en-US" altLang="zh-TW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𝑊</m:t>
                            </m:r>
                            <m:d>
                              <m:dPr>
                                <m:ctrlPr>
                                  <a:rPr kumimoji="1" lang="en-US" altLang="zh-TW" sz="2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kumimoji="1" lang="en-US" altLang="zh-TW" sz="2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1" lang="en-US" altLang="zh-TW" sz="2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𝑇</m:t>
                                    </m:r>
                                  </m:num>
                                  <m:den>
                                    <m:r>
                                      <a:rPr kumimoji="1" lang="en-US" altLang="zh-TW" sz="2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𝑛</m:t>
                                    </m:r>
                                  </m:den>
                                </m:f>
                              </m:e>
                            </m:d>
                            <m:r>
                              <a:rPr kumimoji="1" lang="en-US" altLang="zh-TW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          </m:t>
                            </m:r>
                            <m:r>
                              <a:rPr kumimoji="1" lang="en-US" altLang="zh-TW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𝑖𝑓</m:t>
                            </m:r>
                            <m:r>
                              <a:rPr kumimoji="1" lang="en-US" altLang="zh-TW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f>
                              <m:fPr>
                                <m:ctrlPr>
                                  <a:rPr kumimoji="1" lang="en-US" altLang="zh-TW" sz="2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kumimoji="1" lang="en-US" altLang="zh-TW" sz="2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</m:num>
                              <m:den>
                                <m:r>
                                  <a:rPr kumimoji="1" lang="en-US" altLang="zh-TW" sz="2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den>
                            </m:f>
                            <m:r>
                              <a:rPr kumimoji="1" lang="en-US" altLang="zh-TW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≤</m:t>
                            </m:r>
                            <m:r>
                              <a:rPr kumimoji="1" lang="en-US" altLang="zh-TW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  <m:r>
                              <a:rPr kumimoji="1" lang="en-US" altLang="zh-TW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≤</m:t>
                            </m:r>
                            <m:f>
                              <m:fPr>
                                <m:ctrlPr>
                                  <a:rPr kumimoji="1" lang="en-US" altLang="zh-TW" sz="2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kumimoji="1" lang="en-US" altLang="zh-TW" sz="2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kumimoji="1" lang="en-US" altLang="zh-TW" sz="2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</m:num>
                              <m:den>
                                <m:r>
                                  <a:rPr kumimoji="1" lang="en-US" altLang="zh-TW" sz="2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den>
                            </m:f>
                            <m:r>
                              <a:rPr kumimoji="1" lang="en-US" altLang="zh-TW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</m:e>
                          <m:e/>
                          <m:e>
                            <m:r>
                              <a:rPr lang="en-TW" sz="2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⋮</m:t>
                            </m:r>
                          </m:e>
                          <m:e/>
                          <m:e>
                            <m:r>
                              <a:rPr kumimoji="1" lang="en-US" altLang="zh-TW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𝑊</m:t>
                            </m:r>
                            <m:d>
                              <m:dPr>
                                <m:ctrlPr>
                                  <a:rPr kumimoji="1" lang="en-US" altLang="zh-TW" sz="2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kumimoji="1" lang="en-US" altLang="zh-TW" sz="2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1" lang="en-US" altLang="zh-TW" sz="2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kumimoji="1" lang="en-US" altLang="zh-TW" sz="2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kumimoji="1" lang="en-US" altLang="zh-TW" sz="2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−1)</m:t>
                                    </m:r>
                                    <m:r>
                                      <a:rPr kumimoji="1" lang="en-US" altLang="zh-TW" sz="2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𝑇</m:t>
                                    </m:r>
                                  </m:num>
                                  <m:den>
                                    <m:r>
                                      <a:rPr kumimoji="1" lang="en-US" altLang="zh-TW" sz="2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𝑛</m:t>
                                    </m:r>
                                  </m:den>
                                </m:f>
                              </m:e>
                            </m:d>
                            <m:r>
                              <a:rPr kumimoji="1" lang="en-US" altLang="zh-TW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</m:t>
                            </m:r>
                            <m:r>
                              <a:rPr kumimoji="1" lang="en-US" altLang="zh-TW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</m:t>
                            </m:r>
                            <m:r>
                              <a:rPr kumimoji="1" lang="en-US" altLang="zh-TW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kumimoji="1" lang="en-US" altLang="zh-TW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kumimoji="1" lang="en-US" altLang="zh-TW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</m:t>
                            </m:r>
                            <m:r>
                              <a:rPr kumimoji="1" lang="en-US" altLang="zh-TW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𝑖𝑓</m:t>
                            </m:r>
                            <m:f>
                              <m:fPr>
                                <m:ctrlPr>
                                  <a:rPr kumimoji="1" lang="en-US" altLang="zh-TW" sz="2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kumimoji="1" lang="en-US" altLang="zh-TW" sz="2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kumimoji="1" lang="en-US" altLang="zh-TW" sz="2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kumimoji="1" lang="en-US" altLang="zh-TW" sz="2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−1)</m:t>
                                </m:r>
                                <m:r>
                                  <a:rPr kumimoji="1" lang="en-US" altLang="zh-TW" sz="2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</m:num>
                              <m:den>
                                <m:r>
                                  <a:rPr kumimoji="1" lang="en-US" altLang="zh-TW" sz="2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den>
                            </m:f>
                            <m:r>
                              <a:rPr kumimoji="1" lang="en-US" altLang="zh-TW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≤</m:t>
                            </m:r>
                            <m:r>
                              <a:rPr kumimoji="1" lang="en-US" altLang="zh-TW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  <m:r>
                              <a:rPr kumimoji="1" lang="en-US" altLang="zh-TW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≤</m:t>
                            </m:r>
                            <m:r>
                              <a:rPr kumimoji="1" lang="en-US" altLang="zh-TW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  <m:r>
                              <a:rPr kumimoji="1" lang="en-US" altLang="zh-TW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</m:e>
                        </m:eqArr>
                      </m:e>
                    </m:d>
                  </m:oMath>
                </a14:m>
                <a:r>
                  <a:rPr kumimoji="1" lang="en-US" altLang="zh-TW" sz="2200" dirty="0">
                    <a:ea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6DAD259-4B3E-6D4D-B95E-DE0CD46B56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886" y="1181527"/>
                <a:ext cx="6524298" cy="2771656"/>
              </a:xfrm>
              <a:prstGeom prst="rect">
                <a:avLst/>
              </a:prstGeom>
              <a:blipFill>
                <a:blip r:embed="rId4"/>
                <a:stretch>
                  <a:fillRect l="-194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F9D1B06F-2806-AF4E-A14A-BECA4B21B4E7}"/>
              </a:ext>
            </a:extLst>
          </p:cNvPr>
          <p:cNvSpPr txBox="1"/>
          <p:nvPr/>
        </p:nvSpPr>
        <p:spPr>
          <a:xfrm>
            <a:off x="7491919" y="4572006"/>
            <a:ext cx="4332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Fig. 4.3.2. Simple process approximating Brownian motion.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內容版面配置區 2">
                <a:extLst>
                  <a:ext uri="{FF2B5EF4-FFF2-40B4-BE49-F238E27FC236}">
                    <a16:creationId xmlns:a16="http://schemas.microsoft.com/office/drawing/2014/main" id="{5768F68B-1C39-9D4C-9363-074ADB768CD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0934" y="4054479"/>
                <a:ext cx="6900768" cy="2369767"/>
              </a:xfrm>
              <a:prstGeom prst="rect">
                <a:avLst/>
              </a:prstGeom>
            </p:spPr>
            <p:txBody>
              <a:bodyPr vert="horz" lIns="91440" tIns="45720" rIns="91440" bIns="45720" numCol="1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kumimoji="1" lang="en-US" altLang="zh-TW" sz="2600" dirty="0">
                    <a:ea typeface="Cambria Math" panose="02040503050406030204" pitchFamily="18" charset="0"/>
                    <a:cs typeface="Calibri" panose="020F0502020204030204" pitchFamily="34" charset="0"/>
                  </a:rPr>
                  <a:t>By definition,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sz="23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𝐼</m:t>
                      </m:r>
                      <m:d>
                        <m:dPr>
                          <m:ctrlPr>
                            <a:rPr kumimoji="1" lang="en-US" altLang="zh-TW" sz="23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kumimoji="1" lang="en-US" altLang="zh-TW" sz="23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𝑇</m:t>
                          </m:r>
                        </m:e>
                      </m:d>
                      <m:r>
                        <a:rPr kumimoji="1" lang="en-US" altLang="zh-TW" sz="23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 </m:t>
                      </m:r>
                      <m:nary>
                        <m:naryPr>
                          <m:ctrlPr>
                            <a:rPr kumimoji="1" lang="en-US" altLang="zh-TW" sz="23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1" lang="en-US" altLang="zh-TW" sz="23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0</m:t>
                          </m:r>
                        </m:sub>
                        <m:sup>
                          <m:r>
                            <a:rPr kumimoji="1" lang="en-US" altLang="zh-TW" sz="23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𝑇</m:t>
                          </m:r>
                        </m:sup>
                        <m:e>
                          <m:r>
                            <a:rPr kumimoji="1" lang="en-US" altLang="zh-TW" sz="23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𝑊</m:t>
                          </m:r>
                          <m:d>
                            <m:dPr>
                              <m:ctrlPr>
                                <a:rPr kumimoji="1" lang="en-US" altLang="zh-TW" sz="23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TW" sz="23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𝑡</m:t>
                              </m:r>
                            </m:e>
                          </m:d>
                          <m:r>
                            <a:rPr kumimoji="1" lang="en-US" altLang="zh-TW" sz="23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𝑑𝑊</m:t>
                          </m:r>
                          <m:r>
                            <a:rPr kumimoji="1" lang="en-US" altLang="zh-TW" sz="23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(</m:t>
                          </m:r>
                          <m:r>
                            <a:rPr kumimoji="1" lang="en-US" altLang="zh-TW" sz="23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𝑡</m:t>
                          </m:r>
                          <m:r>
                            <a:rPr kumimoji="1" lang="en-US" altLang="zh-TW" sz="23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)</m:t>
                          </m:r>
                        </m:e>
                      </m:nary>
                      <m:r>
                        <a:rPr kumimoji="1" lang="en-US" altLang="zh-TW" sz="23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kumimoji="1" lang="en-US" altLang="zh-TW" sz="23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1" lang="en-US" altLang="zh-TW" sz="23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kumimoji="1" lang="en-US" altLang="zh-TW" sz="23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kumimoji="1" lang="en-US" altLang="zh-TW" sz="23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𝑛</m:t>
                              </m:r>
                              <m:r>
                                <a:rPr kumimoji="1" lang="en-US" altLang="zh-TW" sz="23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trlPr>
                                <a:rPr kumimoji="1" lang="en-US" altLang="zh-TW" sz="23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kumimoji="1" lang="en-US" altLang="zh-TW" sz="23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kumimoji="1" lang="en-US" altLang="zh-TW" sz="23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𝑇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kumimoji="1" lang="en-US" altLang="zh-TW" sz="23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1" lang="en-US" altLang="zh-TW" sz="230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Δ</m:t>
                                  </m:r>
                                </m:e>
                                <m:sub>
                                  <m:r>
                                    <a:rPr kumimoji="1" lang="en-US" altLang="zh-TW" sz="23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𝑛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kumimoji="1" lang="en-US" altLang="zh-TW" sz="23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zh-TW" sz="23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kumimoji="1" lang="en-US" altLang="zh-TW" sz="23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𝑑𝑊</m:t>
                              </m:r>
                              <m:r>
                                <a:rPr kumimoji="1" lang="en-US" altLang="zh-TW" sz="23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(</m:t>
                              </m:r>
                              <m:r>
                                <a:rPr kumimoji="1" lang="en-US" altLang="zh-TW" sz="23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𝑡</m:t>
                              </m:r>
                              <m:r>
                                <a:rPr kumimoji="1" lang="en-US" altLang="zh-TW" sz="23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)</m:t>
                              </m:r>
                            </m:e>
                          </m:nary>
                        </m:e>
                      </m:func>
                      <m:r>
                        <a:rPr kumimoji="1" lang="en-US" altLang="zh-TW" sz="23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kumimoji="1" lang="en-US" altLang="zh-TW" sz="23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1" lang="en-US" altLang="zh-TW" sz="23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kumimoji="1" lang="en-US" altLang="zh-TW" sz="23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kumimoji="1" lang="en-US" altLang="zh-TW" sz="23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𝑛</m:t>
                              </m:r>
                              <m:r>
                                <a:rPr kumimoji="1" lang="en-US" altLang="zh-TW" sz="23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ctrlPr>
                                <a:rPr kumimoji="1" lang="en-US" altLang="zh-TW" sz="23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kumimoji="1" lang="en-US" altLang="zh-TW" sz="23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𝑗</m:t>
                              </m:r>
                              <m:r>
                                <a:rPr kumimoji="1" lang="en-US" altLang="zh-TW" sz="23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kumimoji="1" lang="en-US" altLang="zh-TW" sz="23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𝑛</m:t>
                              </m:r>
                              <m:r>
                                <a:rPr kumimoji="1" lang="en-US" altLang="zh-TW" sz="23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−1</m:t>
                              </m:r>
                            </m:sup>
                            <m:e>
                              <m:r>
                                <a:rPr kumimoji="1" lang="en-US" altLang="zh-TW" sz="23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𝑊</m:t>
                              </m:r>
                              <m:d>
                                <m:dPr>
                                  <m:ctrlPr>
                                    <a:rPr kumimoji="1" lang="en-US" altLang="zh-TW" sz="23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kumimoji="1" lang="en-US" altLang="zh-TW" sz="23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kumimoji="1" lang="en-US" altLang="zh-TW" sz="23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𝑗𝑇</m:t>
                                      </m:r>
                                    </m:num>
                                    <m:den>
                                      <m:r>
                                        <a:rPr kumimoji="1" lang="en-US" altLang="zh-TW" sz="23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𝑛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kumimoji="1" lang="en-US" altLang="zh-TW" sz="23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[</m:t>
                              </m:r>
                              <m:r>
                                <a:rPr kumimoji="1" lang="en-US" altLang="zh-TW" sz="23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𝑊</m:t>
                              </m:r>
                              <m:d>
                                <m:dPr>
                                  <m:ctrlPr>
                                    <a:rPr kumimoji="1" lang="en-US" altLang="zh-TW" sz="23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kumimoji="1" lang="en-US" altLang="zh-TW" sz="23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kumimoji="1" lang="en-US" altLang="zh-TW" sz="23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(</m:t>
                                      </m:r>
                                      <m:r>
                                        <a:rPr kumimoji="1" lang="en-US" altLang="zh-TW" sz="23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𝑗</m:t>
                                      </m:r>
                                      <m:r>
                                        <a:rPr kumimoji="1" lang="en-US" altLang="zh-TW" sz="23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+1)</m:t>
                                      </m:r>
                                      <m:r>
                                        <a:rPr kumimoji="1" lang="en-US" altLang="zh-TW" sz="23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𝑇</m:t>
                                      </m:r>
                                    </m:num>
                                    <m:den>
                                      <m:r>
                                        <a:rPr kumimoji="1" lang="en-US" altLang="zh-TW" sz="23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𝑛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kumimoji="1" lang="en-US" altLang="zh-TW" sz="23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−</m:t>
                              </m:r>
                              <m:r>
                                <a:rPr kumimoji="1" lang="en-US" altLang="zh-TW" sz="23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𝑊</m:t>
                              </m:r>
                              <m:d>
                                <m:dPr>
                                  <m:ctrlPr>
                                    <a:rPr kumimoji="1" lang="en-US" altLang="zh-TW" sz="23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kumimoji="1" lang="en-US" altLang="zh-TW" sz="23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kumimoji="1" lang="en-US" altLang="zh-TW" sz="23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𝑗𝑇</m:t>
                                      </m:r>
                                    </m:num>
                                    <m:den>
                                      <m:r>
                                        <a:rPr kumimoji="1" lang="en-US" altLang="zh-TW" sz="23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𝑛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kumimoji="1" lang="en-US" altLang="zh-TW" sz="23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]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kumimoji="1" lang="en-US" altLang="zh-TW" sz="2300" b="0" dirty="0"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kumimoji="1" lang="en-US" altLang="zh-TW" sz="2600" b="0" dirty="0"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" name="內容版面配置區 2">
                <a:extLst>
                  <a:ext uri="{FF2B5EF4-FFF2-40B4-BE49-F238E27FC236}">
                    <a16:creationId xmlns:a16="http://schemas.microsoft.com/office/drawing/2014/main" id="{5768F68B-1C39-9D4C-9363-074ADB768C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934" y="4054479"/>
                <a:ext cx="6900768" cy="2369767"/>
              </a:xfrm>
              <a:prstGeom prst="rect">
                <a:avLst/>
              </a:prstGeom>
              <a:blipFill>
                <a:blip r:embed="rId5"/>
                <a:stretch>
                  <a:fillRect l="-1654" t="-45989" b="-60428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內容版面配置區 2">
            <a:extLst>
              <a:ext uri="{FF2B5EF4-FFF2-40B4-BE49-F238E27FC236}">
                <a16:creationId xmlns:a16="http://schemas.microsoft.com/office/drawing/2014/main" id="{ED81E501-F655-8744-8B07-11042A78FD40}"/>
              </a:ext>
            </a:extLst>
          </p:cNvPr>
          <p:cNvSpPr txBox="1">
            <a:spLocks/>
          </p:cNvSpPr>
          <p:nvPr/>
        </p:nvSpPr>
        <p:spPr>
          <a:xfrm>
            <a:off x="7351702" y="5366519"/>
            <a:ext cx="2016369" cy="51230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kumimoji="1" lang="en-US" altLang="zh-TW" sz="2600" b="0" dirty="0">
                <a:ea typeface="Cambria Math" panose="02040503050406030204" pitchFamily="18" charset="0"/>
                <a:cs typeface="Calibri" panose="020F0502020204030204" pitchFamily="34" charset="0"/>
              </a:rPr>
              <a:t>(4.3.4</a:t>
            </a:r>
            <a:r>
              <a:rPr kumimoji="1" lang="en-US" altLang="zh-TW" sz="2600" dirty="0">
                <a:ea typeface="Cambria Math" panose="02040503050406030204" pitchFamily="18" charset="0"/>
                <a:cs typeface="Calibri" panose="020F0502020204030204" pitchFamily="34" charset="0"/>
              </a:rPr>
              <a:t>)</a:t>
            </a:r>
            <a:endParaRPr kumimoji="1" lang="en-US" altLang="zh-TW" sz="2600" b="0" dirty="0"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5E0A6FDA-40E1-B64B-81F1-3C8650572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GB" altLang="zh-TW"/>
              <a:t>4.3 Ito's Integral for General Integrands </a:t>
            </a:r>
            <a:endParaRPr kumimoji="1" lang="zh-TW" altLang="en-US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3AF15DC3-77D3-FA4E-A06E-71D1E53FF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2ED8-77BA-9846-831A-1394CD5BC07D}" type="slidenum">
              <a:rPr kumimoji="1" lang="zh-TW" altLang="en-US" smtClean="0"/>
              <a:t>8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294400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內容版面配置區 2">
                <a:extLst>
                  <a:ext uri="{FF2B5EF4-FFF2-40B4-BE49-F238E27FC236}">
                    <a16:creationId xmlns:a16="http://schemas.microsoft.com/office/drawing/2014/main" id="{9BC6874C-2FDA-E143-BB87-2E9AAE6710C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0595" y="127249"/>
                <a:ext cx="11365927" cy="2369767"/>
              </a:xfrm>
              <a:prstGeom prst="rect">
                <a:avLst/>
              </a:prstGeom>
            </p:spPr>
            <p:txBody>
              <a:bodyPr vert="horz" lIns="91440" tIns="45720" rIns="91440" bIns="45720" numCol="1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kumimoji="1" lang="en-US" altLang="zh-TW" sz="2600" dirty="0">
                    <a:ea typeface="Cambria Math" panose="02040503050406030204" pitchFamily="18" charset="0"/>
                    <a:cs typeface="Calibri" panose="020F0502020204030204" pitchFamily="34" charset="0"/>
                  </a:rPr>
                  <a:t>Denote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TW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kumimoji="1" lang="en-US" altLang="zh-TW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𝑊</m:t>
                        </m:r>
                      </m:e>
                      <m:sub>
                        <m:r>
                          <a:rPr kumimoji="1" lang="en-US" altLang="zh-TW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𝑗</m:t>
                        </m:r>
                      </m:sub>
                    </m:sSub>
                    <m:r>
                      <a:rPr kumimoji="1" lang="en-US" altLang="zh-TW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kumimoji="1" lang="en-US" altLang="zh-TW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𝑊</m:t>
                    </m:r>
                    <m:r>
                      <a:rPr kumimoji="1" lang="en-US" altLang="zh-TW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f>
                      <m:fPr>
                        <m:ctrlPr>
                          <a:rPr kumimoji="1" lang="en-US" altLang="zh-TW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kumimoji="1" lang="en-US" altLang="zh-TW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𝑗𝑇</m:t>
                        </m:r>
                      </m:num>
                      <m:den>
                        <m:r>
                          <a:rPr kumimoji="1" lang="en-US" altLang="zh-TW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den>
                    </m:f>
                    <m:r>
                      <a:rPr kumimoji="1" lang="en-US" altLang="zh-TW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r>
                  <a:rPr kumimoji="1" lang="en-US" altLang="zh-TW" sz="2600" b="0" dirty="0">
                    <a:ea typeface="Cambria Math" panose="02040503050406030204" pitchFamily="18" charset="0"/>
                    <a:cs typeface="Calibri" panose="020F0502020204030204" pitchFamily="34" charset="0"/>
                  </a:rPr>
                  <a:t>, we first look at</a:t>
                </a:r>
                <a:r>
                  <a:rPr kumimoji="1" lang="en-US" altLang="zh-TW" sz="2600" dirty="0">
                    <a:ea typeface="Cambria Math" panose="02040503050406030204" pitchFamily="18" charset="0"/>
                    <a:cs typeface="Calibri" panose="020F0502020204030204" pitchFamily="34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1" lang="en-US" altLang="zh-TW" sz="2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kumimoji="1" lang="en-US" altLang="zh-TW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kumimoji="1" lang="en-US" altLang="zh-TW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den>
                    </m:f>
                    <m:nary>
                      <m:naryPr>
                        <m:chr m:val="∑"/>
                        <m:ctrlPr>
                          <a:rPr kumimoji="1" lang="en-US" altLang="zh-TW" sz="2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kumimoji="1" lang="en-US" altLang="zh-TW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𝑗</m:t>
                        </m:r>
                        <m:r>
                          <a:rPr kumimoji="1" lang="en-US" altLang="zh-TW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=0</m:t>
                        </m:r>
                      </m:sub>
                      <m:sup>
                        <m:r>
                          <a:rPr kumimoji="1" lang="en-US" altLang="zh-TW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  <m:r>
                          <a:rPr kumimoji="1" lang="en-US" altLang="zh-TW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−1</m:t>
                        </m:r>
                      </m:sup>
                      <m:e>
                        <m:sSup>
                          <m:sSupPr>
                            <m:ctrlPr>
                              <a:rPr kumimoji="1" lang="en-US" altLang="zh-TW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kumimoji="1" lang="en-US" altLang="zh-TW" sz="2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kumimoji="1" lang="en-US" altLang="zh-TW" sz="2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zh-TW" sz="2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𝑊</m:t>
                                    </m:r>
                                  </m:e>
                                  <m:sub>
                                    <m:r>
                                      <a:rPr kumimoji="1" lang="en-US" altLang="zh-TW" sz="2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𝑗</m:t>
                                    </m:r>
                                    <m:r>
                                      <a:rPr kumimoji="1" lang="en-US" altLang="zh-TW" sz="2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+1</m:t>
                                    </m:r>
                                  </m:sub>
                                </m:sSub>
                                <m:r>
                                  <a:rPr kumimoji="1" lang="en-US" altLang="zh-TW" sz="2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kumimoji="1" lang="en-US" altLang="zh-TW" sz="2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zh-TW" sz="2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𝑊</m:t>
                                    </m:r>
                                  </m:e>
                                  <m:sub>
                                    <m:r>
                                      <a:rPr kumimoji="1" lang="en-US" altLang="zh-TW" sz="2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kumimoji="1" lang="en-US" altLang="zh-TW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r>
                  <a:rPr kumimoji="1" lang="en-US" altLang="zh-TW" sz="2600" b="0" dirty="0">
                    <a:ea typeface="Cambria Math" panose="02040503050406030204" pitchFamily="18" charset="0"/>
                    <a:cs typeface="Calibri" panose="020F0502020204030204" pitchFamily="34" charset="0"/>
                  </a:rPr>
                  <a:t>,</a:t>
                </a:r>
              </a:p>
              <a:p>
                <a:pPr marL="0" indent="0">
                  <a:buNone/>
                </a:pPr>
                <a:endParaRPr kumimoji="1" lang="en-US" altLang="zh-TW" sz="2600" b="0" dirty="0"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kumimoji="1" lang="en-US" altLang="zh-TW" sz="2600" b="0" dirty="0"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內容版面配置區 2">
                <a:extLst>
                  <a:ext uri="{FF2B5EF4-FFF2-40B4-BE49-F238E27FC236}">
                    <a16:creationId xmlns:a16="http://schemas.microsoft.com/office/drawing/2014/main" id="{9BC6874C-2FDA-E143-BB87-2E9AAE6710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595" y="127249"/>
                <a:ext cx="11365927" cy="2369767"/>
              </a:xfrm>
              <a:prstGeom prst="rect">
                <a:avLst/>
              </a:prstGeom>
              <a:blipFill>
                <a:blip r:embed="rId2"/>
                <a:stretch>
                  <a:fillRect l="-893" t="-24599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4EEC311-2CF7-B043-9E88-E45CB640EAD0}"/>
                  </a:ext>
                </a:extLst>
              </p:cNvPr>
              <p:cNvSpPr txBox="1"/>
              <p:nvPr/>
            </p:nvSpPr>
            <p:spPr>
              <a:xfrm>
                <a:off x="445478" y="680353"/>
                <a:ext cx="6183922" cy="9018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zh-TW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kumimoji="1"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kumimoji="1"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1"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𝑗</m:t>
                          </m:r>
                          <m:r>
                            <a:rPr kumimoji="1"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=0</m:t>
                          </m:r>
                        </m:sub>
                        <m:sup>
                          <m:r>
                            <a:rPr kumimoji="1"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𝑛</m:t>
                          </m:r>
                          <m:r>
                            <a:rPr kumimoji="1"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−1</m:t>
                          </m:r>
                        </m:sup>
                        <m:e>
                          <m:sSup>
                            <m:sSupPr>
                              <m:ctrlPr>
                                <a:rPr kumimoji="1" lang="en-US" altLang="zh-TW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kumimoji="1" lang="en-US" altLang="zh-TW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1" lang="en-US" altLang="zh-TW" sz="1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zh-TW" sz="1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𝑊</m:t>
                                      </m:r>
                                    </m:e>
                                    <m:sub>
                                      <m:r>
                                        <a:rPr kumimoji="1" lang="en-US" altLang="zh-TW" sz="1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𝑗</m:t>
                                      </m:r>
                                      <m:r>
                                        <a:rPr kumimoji="1" lang="en-US" altLang="zh-TW" sz="1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+1</m:t>
                                      </m:r>
                                    </m:sub>
                                  </m:sSub>
                                  <m:r>
                                    <a:rPr kumimoji="1" lang="en-US" altLang="zh-TW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kumimoji="1" lang="en-US" altLang="zh-TW" sz="1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zh-TW" sz="1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𝑊</m:t>
                                      </m:r>
                                    </m:e>
                                    <m:sub>
                                      <m:r>
                                        <a:rPr kumimoji="1" lang="en-US" altLang="zh-TW" sz="1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kumimoji="1" lang="en-US" altLang="zh-TW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kumimoji="1"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zh-TW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kumimoji="1"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kumimoji="1" lang="en-US" altLang="zh-TW" sz="18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1" lang="en-US" altLang="zh-TW" sz="1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𝑗</m:t>
                          </m:r>
                          <m:r>
                            <a:rPr kumimoji="1" lang="en-US" altLang="zh-TW" sz="1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=0</m:t>
                          </m:r>
                        </m:sub>
                        <m:sup>
                          <m:r>
                            <a:rPr kumimoji="1" lang="en-US" altLang="zh-TW" sz="1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𝑛</m:t>
                          </m:r>
                          <m:r>
                            <a:rPr kumimoji="1" lang="en-US" altLang="zh-TW" sz="1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−1</m:t>
                          </m:r>
                        </m:sup>
                        <m:e>
                          <m:sSubSup>
                            <m:sSubSupPr>
                              <m:ctrlPr>
                                <a:rPr kumimoji="1" lang="en-US" altLang="zh-TW" sz="1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SupPr>
                            <m:e>
                              <m:r>
                                <a:rPr kumimoji="1" lang="en-US" altLang="zh-TW" sz="1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kumimoji="1" lang="en-US" altLang="zh-TW" sz="1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𝑗</m:t>
                              </m:r>
                              <m:r>
                                <a:rPr kumimoji="1" lang="en-US" altLang="zh-TW" sz="1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+1</m:t>
                              </m:r>
                            </m:sub>
                            <m:sup>
                              <m:r>
                                <a:rPr kumimoji="1" lang="en-US" altLang="zh-TW" sz="18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2</m:t>
                              </m:r>
                            </m:sup>
                          </m:sSubSup>
                        </m:e>
                      </m:nary>
                      <m:r>
                        <a:rPr kumimoji="1"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−</m:t>
                      </m:r>
                      <m:nary>
                        <m:naryPr>
                          <m:chr m:val="∑"/>
                          <m:ctrlPr>
                            <a:rPr kumimoji="1"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1"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𝑗</m:t>
                          </m:r>
                          <m:r>
                            <a:rPr kumimoji="1"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=0</m:t>
                          </m:r>
                        </m:sub>
                        <m:sup>
                          <m:r>
                            <a:rPr kumimoji="1"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𝑛</m:t>
                          </m:r>
                          <m:r>
                            <a:rPr kumimoji="1"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−1</m:t>
                          </m:r>
                        </m:sup>
                        <m:e>
                          <m:sSub>
                            <m:sSubPr>
                              <m:ctrlPr>
                                <a:rPr kumimoji="1" lang="en-US" altLang="zh-TW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kumimoji="1" lang="en-US" altLang="zh-TW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𝑗</m:t>
                              </m:r>
                              <m:r>
                                <a:rPr kumimoji="1" lang="en-US" altLang="zh-TW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+1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1" lang="en-US" altLang="zh-TW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kumimoji="1" lang="en-US" altLang="zh-TW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  <m:r>
                        <a:rPr kumimoji="1"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+</m:t>
                      </m:r>
                      <m:f>
                        <m:fPr>
                          <m:ctrlPr>
                            <a:rPr kumimoji="1"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kumimoji="1"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kumimoji="1"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1"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𝑗</m:t>
                          </m:r>
                          <m:r>
                            <a:rPr kumimoji="1"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=0</m:t>
                          </m:r>
                        </m:sub>
                        <m:sup>
                          <m:r>
                            <a:rPr kumimoji="1"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𝑛</m:t>
                          </m:r>
                          <m:r>
                            <a:rPr kumimoji="1"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−1</m:t>
                          </m:r>
                        </m:sup>
                        <m:e>
                          <m:sSubSup>
                            <m:sSubSupPr>
                              <m:ctrlPr>
                                <a:rPr kumimoji="1" lang="en-US" altLang="zh-TW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SupPr>
                            <m:e>
                              <m:r>
                                <a:rPr kumimoji="1" lang="en-US" altLang="zh-TW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kumimoji="1" lang="en-US" altLang="zh-TW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kumimoji="1" lang="en-US" altLang="zh-TW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2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TW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4EEC311-2CF7-B043-9E88-E45CB640EA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478" y="680353"/>
                <a:ext cx="6183922" cy="901850"/>
              </a:xfrm>
              <a:prstGeom prst="rect">
                <a:avLst/>
              </a:prstGeom>
              <a:blipFill>
                <a:blip r:embed="rId3"/>
                <a:stretch>
                  <a:fillRect l="-6762" t="-90278" b="-141667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AE669E0-6A98-E14F-9821-7CBB4599725E}"/>
                  </a:ext>
                </a:extLst>
              </p:cNvPr>
              <p:cNvSpPr txBox="1"/>
              <p:nvPr/>
            </p:nvSpPr>
            <p:spPr>
              <a:xfrm>
                <a:off x="1348154" y="1512583"/>
                <a:ext cx="6096000" cy="9018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zh-TW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kumimoji="1"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kumimoji="1" lang="en-US" altLang="zh-TW" sz="18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a:rPr kumimoji="1" lang="en-US" altLang="zh-TW" sz="1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kumimoji="1" lang="en-US" altLang="zh-TW" sz="1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=</m:t>
                          </m:r>
                          <m:r>
                            <a:rPr kumimoji="1" lang="en-US" altLang="zh-TW" sz="1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sub>
                        <m:sup>
                          <m:r>
                            <a:rPr kumimoji="1" lang="en-US" altLang="zh-TW" sz="1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𝑛</m:t>
                          </m:r>
                        </m:sup>
                        <m:e>
                          <m:sSubSup>
                            <m:sSubSupPr>
                              <m:ctrlPr>
                                <a:rPr kumimoji="1" lang="en-US" altLang="zh-TW" sz="18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SupPr>
                            <m:e>
                              <m:r>
                                <a:rPr kumimoji="1" lang="en-US" altLang="zh-TW" sz="18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kumimoji="1" lang="en-US" altLang="zh-TW" sz="1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kumimoji="1" lang="en-US" altLang="zh-TW" sz="18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2</m:t>
                              </m:r>
                            </m:sup>
                          </m:sSubSup>
                        </m:e>
                      </m:nary>
                      <m:r>
                        <a:rPr kumimoji="1" lang="en-US" altLang="zh-TW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−</m:t>
                      </m:r>
                      <m:nary>
                        <m:naryPr>
                          <m:chr m:val="∑"/>
                          <m:ctrlPr>
                            <a:rPr kumimoji="1"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1"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𝑗</m:t>
                          </m:r>
                          <m:r>
                            <a:rPr kumimoji="1"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=0</m:t>
                          </m:r>
                        </m:sub>
                        <m:sup>
                          <m:r>
                            <a:rPr kumimoji="1"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𝑛</m:t>
                          </m:r>
                          <m:r>
                            <a:rPr kumimoji="1"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−1</m:t>
                          </m:r>
                        </m:sup>
                        <m:e>
                          <m:sSub>
                            <m:sSubPr>
                              <m:ctrlPr>
                                <a:rPr kumimoji="1" lang="en-US" altLang="zh-TW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kumimoji="1" lang="en-US" altLang="zh-TW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𝑗</m:t>
                              </m:r>
                              <m:r>
                                <a:rPr kumimoji="1" lang="en-US" altLang="zh-TW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+1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1" lang="en-US" altLang="zh-TW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kumimoji="1" lang="en-US" altLang="zh-TW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  <m:r>
                        <a:rPr kumimoji="1" lang="en-US" altLang="zh-TW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+</m:t>
                      </m:r>
                      <m:f>
                        <m:fPr>
                          <m:ctrlPr>
                            <a:rPr kumimoji="1"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kumimoji="1"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kumimoji="1"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1"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𝑗</m:t>
                          </m:r>
                          <m:r>
                            <a:rPr kumimoji="1"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=0</m:t>
                          </m:r>
                        </m:sub>
                        <m:sup>
                          <m:r>
                            <a:rPr kumimoji="1"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𝑛</m:t>
                          </m:r>
                          <m:r>
                            <a:rPr kumimoji="1"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−1</m:t>
                          </m:r>
                        </m:sup>
                        <m:e>
                          <m:sSubSup>
                            <m:sSubSupPr>
                              <m:ctrlPr>
                                <a:rPr kumimoji="1" lang="en-US" altLang="zh-TW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SupPr>
                            <m:e>
                              <m:r>
                                <a:rPr kumimoji="1" lang="en-US" altLang="zh-TW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kumimoji="1" lang="en-US" altLang="zh-TW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kumimoji="1" lang="en-US" altLang="zh-TW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2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TW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AE669E0-6A98-E14F-9821-7CBB459972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8154" y="1512583"/>
                <a:ext cx="6096000" cy="901850"/>
              </a:xfrm>
              <a:prstGeom prst="rect">
                <a:avLst/>
              </a:prstGeom>
              <a:blipFill>
                <a:blip r:embed="rId4"/>
                <a:stretch>
                  <a:fillRect t="-91667" b="-140278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EF2BAF5-70AC-C34E-8E3A-62025C6296D1}"/>
                  </a:ext>
                </a:extLst>
              </p:cNvPr>
              <p:cNvSpPr txBox="1"/>
              <p:nvPr/>
            </p:nvSpPr>
            <p:spPr>
              <a:xfrm>
                <a:off x="1559168" y="2337442"/>
                <a:ext cx="8428893" cy="9018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zh-TW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kumimoji="1" lang="en-US" altLang="zh-TW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zh-TW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kumimoji="1" lang="en-US" altLang="zh-TW" sz="1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kumimoji="1" lang="en-US" altLang="zh-TW" sz="180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kumimoji="1" lang="en-US" altLang="zh-TW" sz="1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𝑘</m:t>
                              </m:r>
                              <m:r>
                                <a:rPr kumimoji="1" lang="en-US" altLang="zh-TW" sz="18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kumimoji="1" lang="en-US" altLang="zh-TW" sz="18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𝑛</m:t>
                              </m:r>
                              <m:r>
                                <a:rPr kumimoji="1" lang="en-US" altLang="zh-TW" sz="1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−1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kumimoji="1" lang="en-US" altLang="zh-TW" sz="18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SupPr>
                                <m:e>
                                  <m:r>
                                    <a:rPr kumimoji="1" lang="en-US" altLang="zh-TW" sz="18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kumimoji="1" lang="en-US" altLang="zh-TW" sz="18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𝑘</m:t>
                                  </m:r>
                                </m:sub>
                                <m:sup>
                                  <m:r>
                                    <a:rPr kumimoji="1" lang="en-US" altLang="zh-TW" sz="18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nary>
                          <m:r>
                            <a:rPr kumimoji="1" lang="en-US" altLang="zh-TW" sz="1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kumimoji="1" lang="en-US" altLang="zh-TW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SupPr>
                            <m:e>
                              <m:r>
                                <a:rPr kumimoji="1" lang="en-US" altLang="zh-TW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kumimoji="1" lang="en-US" altLang="zh-TW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kumimoji="1" lang="en-US" altLang="zh-TW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kumimoji="1" lang="en-US" altLang="zh-TW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kumimoji="1" lang="en-US" altLang="zh-TW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SupPr>
                            <m:e>
                              <m:r>
                                <a:rPr kumimoji="1" lang="en-US" altLang="zh-TW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kumimoji="1" lang="en-US" altLang="zh-TW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kumimoji="1" lang="en-US" altLang="zh-TW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kumimoji="1" lang="en-US" altLang="zh-TW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−</m:t>
                      </m:r>
                      <m:nary>
                        <m:naryPr>
                          <m:chr m:val="∑"/>
                          <m:ctrlPr>
                            <a:rPr kumimoji="1"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1"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𝑗</m:t>
                          </m:r>
                          <m:r>
                            <a:rPr kumimoji="1"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=0</m:t>
                          </m:r>
                        </m:sub>
                        <m:sup>
                          <m:r>
                            <a:rPr kumimoji="1"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𝑛</m:t>
                          </m:r>
                          <m:r>
                            <a:rPr kumimoji="1"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−1</m:t>
                          </m:r>
                        </m:sup>
                        <m:e>
                          <m:sSub>
                            <m:sSubPr>
                              <m:ctrlPr>
                                <a:rPr kumimoji="1" lang="en-US" altLang="zh-TW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kumimoji="1" lang="en-US" altLang="zh-TW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𝑗</m:t>
                              </m:r>
                              <m:r>
                                <a:rPr kumimoji="1" lang="en-US" altLang="zh-TW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+1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1" lang="en-US" altLang="zh-TW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kumimoji="1" lang="en-US" altLang="zh-TW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  <m:r>
                        <a:rPr kumimoji="1" lang="en-US" altLang="zh-TW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+</m:t>
                      </m:r>
                      <m:f>
                        <m:fPr>
                          <m:ctrlPr>
                            <a:rPr kumimoji="1"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kumimoji="1"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kumimoji="1"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1"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𝑗</m:t>
                          </m:r>
                          <m:r>
                            <a:rPr kumimoji="1"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=0</m:t>
                          </m:r>
                        </m:sub>
                        <m:sup>
                          <m:r>
                            <a:rPr kumimoji="1"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𝑛</m:t>
                          </m:r>
                          <m:r>
                            <a:rPr kumimoji="1"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−1</m:t>
                          </m:r>
                        </m:sup>
                        <m:e>
                          <m:sSubSup>
                            <m:sSubSupPr>
                              <m:ctrlPr>
                                <a:rPr kumimoji="1" lang="en-US" altLang="zh-TW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SupPr>
                            <m:e>
                              <m:r>
                                <a:rPr kumimoji="1" lang="en-US" altLang="zh-TW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kumimoji="1" lang="en-US" altLang="zh-TW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kumimoji="1" lang="en-US" altLang="zh-TW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2</m:t>
                              </m:r>
                            </m:sup>
                          </m:sSubSup>
                        </m:e>
                      </m:nary>
                      <m:r>
                        <a:rPr kumimoji="1"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  </m:t>
                      </m:r>
                      <m:r>
                        <a:rPr kumimoji="1" lang="en-US" altLang="zh-TW" sz="1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(∵</m:t>
                      </m:r>
                      <m:sSub>
                        <m:sSubPr>
                          <m:ctrlPr>
                            <a:rPr kumimoji="1" lang="en-US" altLang="zh-TW" sz="1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kumimoji="1" lang="en-US" altLang="zh-TW" sz="1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𝑊</m:t>
                          </m:r>
                        </m:e>
                        <m:sub>
                          <m:r>
                            <a:rPr kumimoji="1" lang="en-US" altLang="zh-TW" sz="1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0</m:t>
                          </m:r>
                        </m:sub>
                      </m:sSub>
                      <m:r>
                        <a:rPr kumimoji="1" lang="en-US" altLang="zh-TW" sz="1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=0)</m:t>
                      </m:r>
                    </m:oMath>
                  </m:oMathPara>
                </a14:m>
                <a:endParaRPr lang="en-TW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EF2BAF5-70AC-C34E-8E3A-62025C6296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9168" y="2337442"/>
                <a:ext cx="8428893" cy="901850"/>
              </a:xfrm>
              <a:prstGeom prst="rect">
                <a:avLst/>
              </a:prstGeom>
              <a:blipFill>
                <a:blip r:embed="rId5"/>
                <a:stretch>
                  <a:fillRect t="-90278" b="-143056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98FB011-0B99-1F49-B546-57F19D756A8D}"/>
                  </a:ext>
                </a:extLst>
              </p:cNvPr>
              <p:cNvSpPr txBox="1"/>
              <p:nvPr/>
            </p:nvSpPr>
            <p:spPr>
              <a:xfrm>
                <a:off x="1723292" y="2996376"/>
                <a:ext cx="6096000" cy="9018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sSubSup>
                        <m:sSubSupPr>
                          <m:ctrlPr>
                            <a:rPr kumimoji="1" lang="en-US" altLang="zh-TW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SupPr>
                        <m:e>
                          <m:f>
                            <m:fPr>
                              <m:ctrlPr>
                                <a:rPr kumimoji="1"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kumimoji="1"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2</m:t>
                              </m:r>
                            </m:den>
                          </m:f>
                          <m:r>
                            <a:rPr kumimoji="1" lang="en-US" altLang="zh-TW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𝑊</m:t>
                          </m:r>
                        </m:e>
                        <m:sub>
                          <m:r>
                            <a:rPr kumimoji="1" lang="en-US" altLang="zh-TW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𝑛</m:t>
                          </m:r>
                        </m:sub>
                        <m:sup>
                          <m:r>
                            <a:rPr kumimoji="1" lang="en-US" altLang="zh-TW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sup>
                      </m:sSubSup>
                      <m:r>
                        <a:rPr kumimoji="1" lang="en-US" altLang="zh-TW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+</m:t>
                      </m:r>
                      <m:f>
                        <m:fPr>
                          <m:ctrlPr>
                            <a:rPr kumimoji="1" lang="en-US" altLang="zh-TW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kumimoji="1" lang="en-US" altLang="zh-TW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zh-TW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kumimoji="1" lang="en-US" altLang="zh-TW" sz="1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a:rPr kumimoji="1" lang="en-US" altLang="zh-TW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kumimoji="1" lang="en-US" altLang="zh-TW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=</m:t>
                          </m:r>
                          <m:r>
                            <a:rPr kumimoji="1" lang="en-US" altLang="zh-TW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0</m:t>
                          </m:r>
                        </m:sub>
                        <m:sup>
                          <m:r>
                            <a:rPr kumimoji="1" lang="en-US" altLang="zh-TW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𝑛</m:t>
                          </m:r>
                          <m:r>
                            <a:rPr kumimoji="1" lang="en-US" altLang="zh-TW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−1</m:t>
                          </m:r>
                        </m:sup>
                        <m:e>
                          <m:sSubSup>
                            <m:sSubSupPr>
                              <m:ctrlPr>
                                <a:rPr kumimoji="1" lang="en-US" altLang="zh-TW" sz="1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SupPr>
                            <m:e>
                              <m:r>
                                <a:rPr kumimoji="1" lang="en-US" altLang="zh-TW" sz="1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kumimoji="1" lang="en-US" altLang="zh-TW" sz="1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kumimoji="1" lang="en-US" altLang="zh-TW" sz="1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2</m:t>
                              </m:r>
                            </m:sup>
                          </m:sSubSup>
                        </m:e>
                      </m:nary>
                      <m:r>
                        <a:rPr kumimoji="1" lang="en-US" altLang="zh-TW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−</m:t>
                      </m:r>
                      <m:nary>
                        <m:naryPr>
                          <m:chr m:val="∑"/>
                          <m:ctrlPr>
                            <a:rPr kumimoji="1"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1"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𝑗</m:t>
                          </m:r>
                          <m:r>
                            <a:rPr kumimoji="1"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=0</m:t>
                          </m:r>
                        </m:sub>
                        <m:sup>
                          <m:r>
                            <a:rPr kumimoji="1"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𝑛</m:t>
                          </m:r>
                          <m:r>
                            <a:rPr kumimoji="1"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−1</m:t>
                          </m:r>
                        </m:sup>
                        <m:e>
                          <m:sSub>
                            <m:sSubPr>
                              <m:ctrlPr>
                                <a:rPr kumimoji="1" lang="en-US" altLang="zh-TW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kumimoji="1" lang="en-US" altLang="zh-TW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𝑗</m:t>
                              </m:r>
                              <m:r>
                                <a:rPr kumimoji="1" lang="en-US" altLang="zh-TW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+1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1" lang="en-US" altLang="zh-TW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kumimoji="1" lang="en-US" altLang="zh-TW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  <m:r>
                        <a:rPr kumimoji="1" lang="en-US" altLang="zh-TW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+</m:t>
                      </m:r>
                      <m:f>
                        <m:fPr>
                          <m:ctrlPr>
                            <a:rPr kumimoji="1"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kumimoji="1"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kumimoji="1" lang="en-US" altLang="zh-TW" sz="1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1" lang="en-US" altLang="zh-TW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𝑗</m:t>
                          </m:r>
                          <m:r>
                            <a:rPr kumimoji="1" lang="en-US" altLang="zh-TW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=0</m:t>
                          </m:r>
                        </m:sub>
                        <m:sup>
                          <m:r>
                            <a:rPr kumimoji="1" lang="en-US" altLang="zh-TW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𝑛</m:t>
                          </m:r>
                          <m:r>
                            <a:rPr kumimoji="1" lang="en-US" altLang="zh-TW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−1</m:t>
                          </m:r>
                        </m:sup>
                        <m:e>
                          <m:sSubSup>
                            <m:sSubSupPr>
                              <m:ctrlPr>
                                <a:rPr kumimoji="1" lang="en-US" altLang="zh-TW" sz="1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SupPr>
                            <m:e>
                              <m:r>
                                <a:rPr kumimoji="1" lang="en-US" altLang="zh-TW" sz="1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kumimoji="1" lang="en-US" altLang="zh-TW" sz="1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kumimoji="1" lang="en-US" altLang="zh-TW" sz="1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2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TW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98FB011-0B99-1F49-B546-57F19D756A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3292" y="2996376"/>
                <a:ext cx="6096000" cy="901850"/>
              </a:xfrm>
              <a:prstGeom prst="rect">
                <a:avLst/>
              </a:prstGeom>
              <a:blipFill>
                <a:blip r:embed="rId6"/>
                <a:stretch>
                  <a:fillRect t="-92958" b="-143662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6CF93BF-4025-F345-A66E-AE22061E2482}"/>
                  </a:ext>
                </a:extLst>
              </p:cNvPr>
              <p:cNvSpPr txBox="1"/>
              <p:nvPr/>
            </p:nvSpPr>
            <p:spPr>
              <a:xfrm>
                <a:off x="1078523" y="3805651"/>
                <a:ext cx="6096000" cy="9018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sSubSup>
                        <m:sSubSupPr>
                          <m:ctrlPr>
                            <a:rPr kumimoji="1" lang="en-US" altLang="zh-TW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SupPr>
                        <m:e>
                          <m:f>
                            <m:fPr>
                              <m:ctrlPr>
                                <a:rPr kumimoji="1"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kumimoji="1"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2</m:t>
                              </m:r>
                            </m:den>
                          </m:f>
                          <m:r>
                            <a:rPr kumimoji="1" lang="en-US" altLang="zh-TW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𝑊</m:t>
                          </m:r>
                        </m:e>
                        <m:sub>
                          <m:r>
                            <a:rPr kumimoji="1" lang="en-US" altLang="zh-TW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𝑛</m:t>
                          </m:r>
                        </m:sub>
                        <m:sup>
                          <m:r>
                            <a:rPr kumimoji="1" lang="en-US" altLang="zh-TW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sup>
                      </m:sSubSup>
                      <m:r>
                        <a:rPr kumimoji="1" lang="en-US" altLang="zh-TW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kumimoji="1" lang="en-US" altLang="zh-TW" sz="1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1" lang="en-US" altLang="zh-TW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𝑗</m:t>
                          </m:r>
                          <m:r>
                            <a:rPr kumimoji="1" lang="en-US" altLang="zh-TW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=</m:t>
                          </m:r>
                          <m:r>
                            <a:rPr kumimoji="1" lang="en-US" altLang="zh-TW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0</m:t>
                          </m:r>
                        </m:sub>
                        <m:sup>
                          <m:r>
                            <a:rPr kumimoji="1" lang="en-US" altLang="zh-TW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𝑛</m:t>
                          </m:r>
                          <m:r>
                            <a:rPr kumimoji="1" lang="en-US" altLang="zh-TW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−1</m:t>
                          </m:r>
                        </m:sup>
                        <m:e>
                          <m:sSubSup>
                            <m:sSubSupPr>
                              <m:ctrlPr>
                                <a:rPr kumimoji="1" lang="en-US" altLang="zh-TW" sz="1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SupPr>
                            <m:e>
                              <m:r>
                                <a:rPr kumimoji="1" lang="en-US" altLang="zh-TW" sz="1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kumimoji="1" lang="en-US" altLang="zh-TW" sz="1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kumimoji="1" lang="en-US" altLang="zh-TW" sz="1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2</m:t>
                              </m:r>
                            </m:sup>
                          </m:sSubSup>
                        </m:e>
                      </m:nary>
                      <m:r>
                        <a:rPr kumimoji="1" lang="en-US" altLang="zh-TW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−</m:t>
                      </m:r>
                      <m:nary>
                        <m:naryPr>
                          <m:chr m:val="∑"/>
                          <m:ctrlPr>
                            <a:rPr kumimoji="1"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1"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𝑗</m:t>
                          </m:r>
                          <m:r>
                            <a:rPr kumimoji="1"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=0</m:t>
                          </m:r>
                        </m:sub>
                        <m:sup>
                          <m:r>
                            <a:rPr kumimoji="1"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𝑛</m:t>
                          </m:r>
                          <m:r>
                            <a:rPr kumimoji="1"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−1</m:t>
                          </m:r>
                        </m:sup>
                        <m:e>
                          <m:sSub>
                            <m:sSubPr>
                              <m:ctrlPr>
                                <a:rPr kumimoji="1" lang="en-US" altLang="zh-TW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kumimoji="1" lang="en-US" altLang="zh-TW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𝑗</m:t>
                              </m:r>
                              <m:r>
                                <a:rPr kumimoji="1" lang="en-US" altLang="zh-TW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+1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1" lang="en-US" altLang="zh-TW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kumimoji="1" lang="en-US" altLang="zh-TW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TW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6CF93BF-4025-F345-A66E-AE22061E24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8523" y="3805651"/>
                <a:ext cx="6096000" cy="901850"/>
              </a:xfrm>
              <a:prstGeom prst="rect">
                <a:avLst/>
              </a:prstGeom>
              <a:blipFill>
                <a:blip r:embed="rId7"/>
                <a:stretch>
                  <a:fillRect t="-90278" b="-141667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3D94508-F6FE-8948-9A88-2693EFA65C44}"/>
                  </a:ext>
                </a:extLst>
              </p:cNvPr>
              <p:cNvSpPr txBox="1"/>
              <p:nvPr/>
            </p:nvSpPr>
            <p:spPr>
              <a:xfrm>
                <a:off x="984738" y="4597213"/>
                <a:ext cx="6096000" cy="9018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sSubSup>
                        <m:sSubSupPr>
                          <m:ctrlPr>
                            <a:rPr kumimoji="1" lang="en-US" altLang="zh-TW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SupPr>
                        <m:e>
                          <m:f>
                            <m:fPr>
                              <m:ctrlPr>
                                <a:rPr kumimoji="1"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kumimoji="1"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2</m:t>
                              </m:r>
                            </m:den>
                          </m:f>
                          <m:r>
                            <a:rPr kumimoji="1" lang="en-US" altLang="zh-TW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𝑊</m:t>
                          </m:r>
                        </m:e>
                        <m:sub>
                          <m:r>
                            <a:rPr kumimoji="1" lang="en-US" altLang="zh-TW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𝑛</m:t>
                          </m:r>
                        </m:sub>
                        <m:sup>
                          <m:r>
                            <a:rPr kumimoji="1" lang="en-US" altLang="zh-TW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sup>
                      </m:sSubSup>
                      <m:r>
                        <a:rPr kumimoji="1" lang="en-US" altLang="zh-TW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kumimoji="1" lang="en-US" altLang="zh-TW" sz="1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1" lang="en-US" altLang="zh-TW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𝑗</m:t>
                          </m:r>
                          <m:r>
                            <a:rPr kumimoji="1" lang="en-US" altLang="zh-TW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=</m:t>
                          </m:r>
                          <m:r>
                            <a:rPr kumimoji="1" lang="en-US" altLang="zh-TW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0</m:t>
                          </m:r>
                        </m:sub>
                        <m:sup>
                          <m:r>
                            <a:rPr kumimoji="1" lang="en-US" altLang="zh-TW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𝑛</m:t>
                          </m:r>
                          <m:r>
                            <a:rPr kumimoji="1" lang="en-US" altLang="zh-TW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−1</m:t>
                          </m:r>
                        </m:sup>
                        <m:e>
                          <m:sSub>
                            <m:sSubPr>
                              <m:ctrlPr>
                                <a:rPr kumimoji="1" lang="en-US" altLang="zh-TW" sz="1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sz="18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kumimoji="1" lang="en-US" altLang="zh-TW" sz="1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kumimoji="1" lang="en-US" altLang="zh-TW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kumimoji="1" lang="en-US" altLang="zh-TW" sz="1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sz="1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kumimoji="1" lang="en-US" altLang="zh-TW" sz="1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kumimoji="1" lang="en-US" altLang="zh-TW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1" lang="en-US" altLang="zh-TW" sz="1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sz="1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kumimoji="1" lang="en-US" altLang="zh-TW" sz="1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𝑗</m:t>
                              </m:r>
                              <m:r>
                                <a:rPr kumimoji="1" lang="en-US" altLang="zh-TW" sz="1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kumimoji="1" lang="en-US" altLang="zh-TW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)</m:t>
                          </m:r>
                        </m:e>
                      </m:nary>
                      <m:r>
                        <a:rPr kumimoji="1" lang="en-US" altLang="zh-TW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.</m:t>
                      </m:r>
                    </m:oMath>
                  </m:oMathPara>
                </a14:m>
                <a:endParaRPr lang="en-TW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3D94508-F6FE-8948-9A88-2693EFA65C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738" y="4597213"/>
                <a:ext cx="6096000" cy="901850"/>
              </a:xfrm>
              <a:prstGeom prst="rect">
                <a:avLst/>
              </a:prstGeom>
              <a:blipFill>
                <a:blip r:embed="rId8"/>
                <a:stretch>
                  <a:fillRect t="-90278" b="-141667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內容版面配置區 2">
            <a:extLst>
              <a:ext uri="{FF2B5EF4-FFF2-40B4-BE49-F238E27FC236}">
                <a16:creationId xmlns:a16="http://schemas.microsoft.com/office/drawing/2014/main" id="{25F026CB-EEDC-5D4B-8452-36D6B567FA75}"/>
              </a:ext>
            </a:extLst>
          </p:cNvPr>
          <p:cNvSpPr txBox="1">
            <a:spLocks/>
          </p:cNvSpPr>
          <p:nvPr/>
        </p:nvSpPr>
        <p:spPr>
          <a:xfrm>
            <a:off x="621324" y="5328639"/>
            <a:ext cx="11365927" cy="465127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kumimoji="1" lang="en-US" altLang="zh-TW" sz="2600" dirty="0">
                <a:ea typeface="Cambria Math" panose="02040503050406030204" pitchFamily="18" charset="0"/>
                <a:cs typeface="Calibri" panose="020F0502020204030204" pitchFamily="34" charset="0"/>
              </a:rPr>
              <a:t>Rewrite (4.3.5.), </a:t>
            </a:r>
            <a:endParaRPr kumimoji="1" lang="en-US" altLang="zh-TW" sz="2600" b="0" dirty="0">
              <a:ea typeface="Cambria Math" panose="02040503050406030204" pitchFamily="18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kumimoji="1" lang="en-US" altLang="zh-TW" sz="2600" b="0" dirty="0">
              <a:ea typeface="Cambria Math" panose="02040503050406030204" pitchFamily="18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kumimoji="1" lang="en-US" altLang="zh-TW" sz="2600" b="0" dirty="0"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F8857DA-E4FA-C844-8443-59810339805C}"/>
                  </a:ext>
                </a:extLst>
              </p:cNvPr>
              <p:cNvSpPr txBox="1"/>
              <p:nvPr/>
            </p:nvSpPr>
            <p:spPr>
              <a:xfrm>
                <a:off x="2286000" y="5622445"/>
                <a:ext cx="6096000" cy="9018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kumimoji="1" lang="en-US" altLang="zh-TW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1" lang="en-US" altLang="zh-TW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𝑗</m:t>
                          </m:r>
                          <m:r>
                            <a:rPr kumimoji="1" lang="en-US" altLang="zh-TW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=</m:t>
                          </m:r>
                          <m:r>
                            <a:rPr kumimoji="1" lang="en-US" altLang="zh-TW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0</m:t>
                          </m:r>
                        </m:sub>
                        <m:sup>
                          <m:r>
                            <a:rPr kumimoji="1" lang="en-US" altLang="zh-TW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𝑛</m:t>
                          </m:r>
                          <m:r>
                            <a:rPr kumimoji="1" lang="en-US" altLang="zh-TW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−1</m:t>
                          </m:r>
                        </m:sup>
                        <m:e>
                          <m:sSub>
                            <m:sSubPr>
                              <m:ctrlPr>
                                <a:rPr kumimoji="1" lang="en-US" altLang="zh-TW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sz="1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kumimoji="1" lang="en-US" altLang="zh-TW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kumimoji="1" lang="en-US" altLang="zh-TW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kumimoji="1" lang="en-US" altLang="zh-TW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kumimoji="1" lang="en-US" altLang="zh-TW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𝑗</m:t>
                              </m:r>
                              <m:r>
                                <a:rPr kumimoji="1" lang="en-US" altLang="zh-TW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kumimoji="1" lang="en-US" altLang="zh-TW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1" lang="en-US" altLang="zh-TW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kumimoji="1" lang="en-US" altLang="zh-TW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kumimoji="1" lang="en-US" altLang="zh-TW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)</m:t>
                          </m:r>
                        </m:e>
                      </m:nary>
                      <m:r>
                        <a:rPr kumimoji="1"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sSubSup>
                        <m:sSubSupPr>
                          <m:ctrlPr>
                            <a:rPr kumimoji="1"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SupPr>
                        <m:e>
                          <m:f>
                            <m:fPr>
                              <m:ctrlPr>
                                <a:rPr kumimoji="1"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kumimoji="1"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2</m:t>
                              </m:r>
                            </m:den>
                          </m:f>
                          <m:r>
                            <a:rPr kumimoji="1"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𝑊</m:t>
                          </m:r>
                        </m:e>
                        <m:sub>
                          <m:r>
                            <a:rPr kumimoji="1"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𝑛</m:t>
                          </m:r>
                        </m:sub>
                        <m:sup>
                          <m:r>
                            <a:rPr kumimoji="1"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sup>
                      </m:sSubSup>
                      <m:r>
                        <a:rPr kumimoji="1"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−</m:t>
                      </m:r>
                      <m:f>
                        <m:fPr>
                          <m:ctrlPr>
                            <a:rPr kumimoji="1"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kumimoji="1"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kumimoji="1"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1"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𝑗</m:t>
                          </m:r>
                          <m:r>
                            <a:rPr kumimoji="1"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=0</m:t>
                          </m:r>
                        </m:sub>
                        <m:sup>
                          <m:r>
                            <a:rPr kumimoji="1"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𝑛</m:t>
                          </m:r>
                          <m:r>
                            <a:rPr kumimoji="1"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−1</m:t>
                          </m:r>
                        </m:sup>
                        <m:e>
                          <m:sSup>
                            <m:sSupPr>
                              <m:ctrlPr>
                                <a:rPr kumimoji="1"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kumimoji="1"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1" lang="en-US" altLang="zh-TW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zh-TW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𝑊</m:t>
                                      </m:r>
                                    </m:e>
                                    <m:sub>
                                      <m:r>
                                        <a:rPr kumimoji="1" lang="en-US" altLang="zh-TW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𝑗</m:t>
                                      </m:r>
                                      <m:r>
                                        <a:rPr kumimoji="1" lang="en-US" altLang="zh-TW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+1</m:t>
                                      </m:r>
                                    </m:sub>
                                  </m:sSub>
                                  <m:r>
                                    <a:rPr kumimoji="1"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kumimoji="1" lang="en-US" altLang="zh-TW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zh-TW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𝑊</m:t>
                                      </m:r>
                                    </m:e>
                                    <m:sub>
                                      <m:r>
                                        <a:rPr kumimoji="1" lang="en-US" altLang="zh-TW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kumimoji="1"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TW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F8857DA-E4FA-C844-8443-5981033980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5622445"/>
                <a:ext cx="6096000" cy="901850"/>
              </a:xfrm>
              <a:prstGeom prst="rect">
                <a:avLst/>
              </a:prstGeom>
              <a:blipFill>
                <a:blip r:embed="rId9"/>
                <a:stretch>
                  <a:fillRect l="-2708" t="-90278" b="-141667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內容版面配置區 2">
            <a:extLst>
              <a:ext uri="{FF2B5EF4-FFF2-40B4-BE49-F238E27FC236}">
                <a16:creationId xmlns:a16="http://schemas.microsoft.com/office/drawing/2014/main" id="{5397D5EB-712B-874E-9B08-E510982679DF}"/>
              </a:ext>
            </a:extLst>
          </p:cNvPr>
          <p:cNvSpPr txBox="1">
            <a:spLocks/>
          </p:cNvSpPr>
          <p:nvPr/>
        </p:nvSpPr>
        <p:spPr>
          <a:xfrm>
            <a:off x="7080736" y="4863108"/>
            <a:ext cx="2016369" cy="51230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kumimoji="1" lang="en-US" altLang="zh-TW" sz="2200" b="0" dirty="0">
                <a:ea typeface="Cambria Math" panose="02040503050406030204" pitchFamily="18" charset="0"/>
                <a:cs typeface="Calibri" panose="020F0502020204030204" pitchFamily="34" charset="0"/>
              </a:rPr>
              <a:t>(4.3.5</a:t>
            </a:r>
            <a:r>
              <a:rPr kumimoji="1" lang="en-US" altLang="zh-TW" sz="2200" dirty="0">
                <a:ea typeface="Cambria Math" panose="02040503050406030204" pitchFamily="18" charset="0"/>
                <a:cs typeface="Calibri" panose="020F0502020204030204" pitchFamily="34" charset="0"/>
              </a:rPr>
              <a:t>)</a:t>
            </a:r>
            <a:endParaRPr kumimoji="1" lang="en-US" altLang="zh-TW" sz="2200" b="0" dirty="0"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CD0851E9-AC20-554F-889F-63DCB2C0E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GB" altLang="zh-TW" dirty="0"/>
              <a:t>4.3 Ito's Integral for General Integrands </a:t>
            </a:r>
            <a:endParaRPr kumimoji="1" lang="zh-TW" altLang="en-US" dirty="0"/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4CC752B0-5A8F-6946-A4E6-3D02894D2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2ED8-77BA-9846-831A-1394CD5BC07D}" type="slidenum">
              <a:rPr kumimoji="1" lang="zh-TW" altLang="en-US" smtClean="0"/>
              <a:t>9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810107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5D3841F4B825B4689EC981970D2B6FA" ma:contentTypeVersion="2" ma:contentTypeDescription="Create a new document." ma:contentTypeScope="" ma:versionID="5e310455bd10c846d22505b6427147c2">
  <xsd:schema xmlns:xsd="http://www.w3.org/2001/XMLSchema" xmlns:xs="http://www.w3.org/2001/XMLSchema" xmlns:p="http://schemas.microsoft.com/office/2006/metadata/properties" xmlns:ns3="560f8c6c-37fd-4ef3-84b9-407a3a9239c8" targetNamespace="http://schemas.microsoft.com/office/2006/metadata/properties" ma:root="true" ma:fieldsID="4b21c00b92674fdec81377b25cb59f4f" ns3:_="">
    <xsd:import namespace="560f8c6c-37fd-4ef3-84b9-407a3a9239c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0f8c6c-37fd-4ef3-84b9-407a3a9239c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E9FC95E-459D-4FC8-8E57-E7A85B9F022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60f8c6c-37fd-4ef3-84b9-407a3a9239c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65635C7-82AB-419A-8DED-EB875D11AD3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04B91BD-465C-484E-87F4-062E6C57EDFB}">
  <ds:schemaRefs>
    <ds:schemaRef ds:uri="http://purl.org/dc/elements/1.1/"/>
    <ds:schemaRef ds:uri="http://schemas.microsoft.com/office/2006/metadata/properties"/>
    <ds:schemaRef ds:uri="560f8c6c-37fd-4ef3-84b9-407a3a9239c8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3518</TotalTime>
  <Words>1252</Words>
  <Application>Microsoft Macintosh PowerPoint</Application>
  <PresentationFormat>Widescreen</PresentationFormat>
  <Paragraphs>139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Cambria Math</vt:lpstr>
      <vt:lpstr>Office 佈景主題</vt:lpstr>
      <vt:lpstr>4.3 Ito's Integral for General Integrands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4.2 Ito’s Integral for Simple Integrands</dc:title>
  <dc:creator>陳品勳</dc:creator>
  <cp:lastModifiedBy>Microsoft Office User</cp:lastModifiedBy>
  <cp:revision>17</cp:revision>
  <dcterms:created xsi:type="dcterms:W3CDTF">2022-03-16T01:36:39Z</dcterms:created>
  <dcterms:modified xsi:type="dcterms:W3CDTF">2022-04-26T11:16:57Z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0x010100F5D3841F4B825B4689EC981970D2B6FA</vt:lpwstr>
  </property>
</Properties>
</file>