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7" r:id="rId5"/>
    <p:sldId id="269" r:id="rId6"/>
    <p:sldId id="280" r:id="rId7"/>
    <p:sldId id="270" r:id="rId8"/>
    <p:sldId id="272" r:id="rId9"/>
    <p:sldId id="281" r:id="rId10"/>
    <p:sldId id="273" r:id="rId11"/>
    <p:sldId id="275" r:id="rId12"/>
    <p:sldId id="260" r:id="rId13"/>
    <p:sldId id="268" r:id="rId14"/>
    <p:sldId id="282" r:id="rId15"/>
    <p:sldId id="265" r:id="rId16"/>
    <p:sldId id="278" r:id="rId17"/>
    <p:sldId id="266" r:id="rId18"/>
    <p:sldId id="274" r:id="rId19"/>
    <p:sldId id="264" r:id="rId20"/>
    <p:sldId id="283" r:id="rId21"/>
    <p:sldId id="261" r:id="rId22"/>
    <p:sldId id="279" r:id="rId23"/>
    <p:sldId id="267" r:id="rId24"/>
    <p:sldId id="284" r:id="rId25"/>
    <p:sldId id="289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ystal" initials="c" lastIdx="13" clrIdx="0">
    <p:extLst>
      <p:ext uri="{19B8F6BF-5375-455C-9EA6-DF929625EA0E}">
        <p15:presenceInfo xmlns:p15="http://schemas.microsoft.com/office/powerpoint/2012/main" userId="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4T15:13:34.794" idx="5">
    <p:pos x="1645" y="1982"/>
    <p:text>fake transfer generated by generator, fradulent transfer: negative example, real normal transfer: positive example</p:text>
    <p:extLst>
      <p:ext uri="{C676402C-5697-4E1C-873F-D02D1690AC5C}">
        <p15:threadingInfo xmlns:p15="http://schemas.microsoft.com/office/powerpoint/2012/main" timeZoneBias="-480"/>
      </p:ext>
    </p:extLst>
  </p:cm>
  <p:cm authorId="1" dt="2020-11-14T15:22:56.304" idx="6">
    <p:pos x="1645" y="2118"/>
    <p:text>強大的discriminator能區分出normal, fradulent, fake, real?</p:text>
    <p:extLst>
      <p:ext uri="{C676402C-5697-4E1C-873F-D02D1690AC5C}">
        <p15:threadingInfo xmlns:p15="http://schemas.microsoft.com/office/powerpoint/2012/main" timeZoneBias="-480">
          <p15:parentCm authorId="1" idx="5"/>
        </p15:threadingInfo>
      </p:ext>
    </p:extLst>
  </p:cm>
  <p:cm authorId="1" dt="2020-11-14T16:21:03.771" idx="8">
    <p:pos x="5533" y="3148"/>
    <p:text>real normal from data distribution 才是positive,而不是一般的discriminator, from data distribution就是positive?</p:text>
    <p:extLst>
      <p:ext uri="{C676402C-5697-4E1C-873F-D02D1690AC5C}">
        <p15:threadingInfo xmlns:p15="http://schemas.microsoft.com/office/powerpoint/2012/main" timeZoneBias="-480"/>
      </p:ext>
    </p:extLst>
  </p:cm>
  <p:cm authorId="1" dt="2020-11-17T19:58:20.868" idx="12">
    <p:pos x="7127" y="326"/>
    <p:text>如此encoder得到的latent vector能更好represent input的特徵，且model更具有robustness</p:text>
    <p:extLst>
      <p:ext uri="{C676402C-5697-4E1C-873F-D02D1690AC5C}">
        <p15:threadingInfo xmlns:p15="http://schemas.microsoft.com/office/powerpoint/2012/main" timeZoneBias="-480"/>
      </p:ext>
    </p:extLst>
  </p:cm>
  <p:cm authorId="1" dt="2020-12-01T17:30:18.788" idx="13">
    <p:pos x="2668" y="1517"/>
    <p:text>, 在GAN的訓練過程，encoder得到的latent vector能更好的學到一些 implicit features(indicating a fraudulent transfer or normal transfer)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7T18:02:24.268" idx="11">
    <p:pos x="10" y="10"/>
    <p:text>BBN: Bayesian belief network
ANN
FIS
DeepAE+GMM(classifier)
GAN-AE: basic autoencoder, without GMM classifier
GAN-AE2: basic autoencoder+ 2 GMM classifier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26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8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0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38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41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7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87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58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59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41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2ADD-CC37-4CB6-9342-58629302CB70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34D8-3BDA-4ACF-AB74-97D687CDBA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0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32872" y="1648836"/>
            <a:ext cx="10280073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n-lt"/>
              </a:rPr>
              <a:t>Generative adversarial network based telecom fraud detection at the receiving bank</a:t>
            </a:r>
            <a:endParaRPr lang="zh-TW" altLang="en-US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928" y="4414838"/>
            <a:ext cx="9144000" cy="1655762"/>
          </a:xfrm>
        </p:spPr>
        <p:txBody>
          <a:bodyPr/>
          <a:lstStyle/>
          <a:p>
            <a:r>
              <a:rPr lang="en-US" altLang="zh-TW" dirty="0" smtClean="0"/>
              <a:t>ELSEVIER 2018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n-lt"/>
              </a:rPr>
              <a:t>GMM</a:t>
            </a:r>
            <a:r>
              <a:rPr lang="en-US" altLang="zh-TW" dirty="0" smtClean="0">
                <a:latin typeface="+mn-lt"/>
              </a:rPr>
              <a:t>(Gaussian Mixture Model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5764" y="1636636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高斯混合模型被視爲一種聚類方法</a:t>
            </a:r>
            <a:r>
              <a:rPr lang="zh-TW" altLang="en-US" sz="2000" dirty="0" smtClean="0"/>
              <a:t>，可用在機器學習</a:t>
            </a:r>
            <a:r>
              <a:rPr lang="zh-TW" altLang="en-US" sz="2000" dirty="0"/>
              <a:t>中</a:t>
            </a:r>
            <a:r>
              <a:rPr lang="zh-TW" altLang="en-US" sz="2000" dirty="0" smtClean="0"/>
              <a:t>對</a:t>
            </a:r>
            <a:r>
              <a:rPr lang="en-US" altLang="zh-TW" sz="2000" dirty="0" err="1" smtClean="0"/>
              <a:t>unlabel</a:t>
            </a:r>
            <a:r>
              <a:rPr lang="en-US" altLang="zh-TW" sz="2000" dirty="0" smtClean="0"/>
              <a:t> data</a:t>
            </a:r>
            <a:r>
              <a:rPr lang="zh-TW" altLang="en-US" sz="2000" dirty="0" smtClean="0"/>
              <a:t>進行分類，分類</a:t>
            </a:r>
            <a:r>
              <a:rPr lang="zh-TW" altLang="en-US" sz="2000" dirty="0"/>
              <a:t>結果由概率</a:t>
            </a:r>
            <a:r>
              <a:rPr lang="zh-TW" altLang="en-US" sz="2000" dirty="0" smtClean="0"/>
              <a:t>表示。</a:t>
            </a:r>
            <a:endParaRPr lang="en-US" altLang="zh-TW" sz="2500" dirty="0" smtClean="0"/>
          </a:p>
          <a:p>
            <a:r>
              <a:rPr lang="zh-TW" altLang="en-US" sz="2000" dirty="0" smtClean="0"/>
              <a:t>由多個高斯模型來完成較複雜的建模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035" t="46421" r="16334" b="17566"/>
          <a:stretch/>
        </p:blipFill>
        <p:spPr>
          <a:xfrm>
            <a:off x="645482" y="4299798"/>
            <a:ext cx="6579565" cy="26323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2985" y="2791724"/>
            <a:ext cx="11419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333333"/>
                </a:solidFill>
                <a:latin typeface="-apple-system"/>
              </a:rPr>
              <a:t>一批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數據</a:t>
            </a:r>
            <a:r>
              <a:rPr lang="en-US" altLang="zh-TW" sz="2000" dirty="0" smtClean="0">
                <a:solidFill>
                  <a:srgbClr val="333333"/>
                </a:solidFill>
                <a:latin typeface="-apple-system"/>
              </a:rPr>
              <a:t>X={X1,X2,..Xn}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，</a:t>
            </a:r>
            <a:r>
              <a:rPr lang="zh-TW" altLang="en-US" sz="2000" dirty="0" smtClean="0"/>
              <a:t>假設</a:t>
            </a:r>
            <a:r>
              <a:rPr lang="zh-TW" altLang="en-US" sz="2000" dirty="0"/>
              <a:t>每個點均由一個單高斯分佈</a:t>
            </a:r>
            <a:r>
              <a:rPr lang="zh-TW" altLang="en-US" sz="2000" dirty="0" smtClean="0"/>
              <a:t>生成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，</a:t>
            </a:r>
            <a:r>
              <a:rPr lang="zh-TW" altLang="en-US" sz="2000" dirty="0"/>
              <a:t>而這一批數據共由</a:t>
            </a:r>
            <a:r>
              <a:rPr lang="en-US" altLang="zh-TW" sz="2000" dirty="0" smtClean="0">
                <a:solidFill>
                  <a:srgbClr val="333333"/>
                </a:solidFill>
                <a:latin typeface="-apple-system"/>
              </a:rPr>
              <a:t>M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個</a:t>
            </a:r>
            <a:r>
              <a:rPr lang="zh-TW" altLang="en-US" sz="2000" dirty="0">
                <a:solidFill>
                  <a:srgbClr val="333333"/>
                </a:solidFill>
                <a:latin typeface="-apple-system"/>
              </a:rPr>
              <a:t>單高斯模型生成，具體某個數據屬於哪個單高斯模型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未知，</a:t>
            </a:r>
            <a:r>
              <a:rPr lang="zh-TW" altLang="en-US" sz="2000" dirty="0">
                <a:solidFill>
                  <a:srgbClr val="333333"/>
                </a:solidFill>
                <a:latin typeface="-apple-system"/>
              </a:rPr>
              <a:t>將所有來自不同分佈的數據點混在一起，該分佈稱為高斯混合分佈。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8095788" y="4099595"/>
            <a:ext cx="409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6224" y="3899688"/>
            <a:ext cx="5638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4D4D4D"/>
                </a:solidFill>
                <a:latin typeface="-apple-system"/>
              </a:rPr>
              <a:t>數據的概率分佈密度函數可以通過加權函數</a:t>
            </a:r>
            <a:r>
              <a:rPr lang="zh-TW" altLang="en-US" sz="2000" dirty="0" smtClean="0">
                <a:solidFill>
                  <a:srgbClr val="4D4D4D"/>
                </a:solidFill>
                <a:latin typeface="-apple-system"/>
              </a:rPr>
              <a:t>表示</a:t>
            </a:r>
            <a:r>
              <a:rPr lang="en-US" altLang="zh-TW" sz="2000" dirty="0" smtClean="0">
                <a:solidFill>
                  <a:srgbClr val="4D4D4D"/>
                </a:solidFill>
                <a:latin typeface="-apple-system"/>
              </a:rPr>
              <a:t>: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01455" y="6639228"/>
            <a:ext cx="3768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 smtClean="0"/>
              <a:t>稱為一個</a:t>
            </a:r>
            <a:r>
              <a:rPr lang="en-US" altLang="zh-TW" sz="1500" dirty="0" smtClean="0"/>
              <a:t>component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0210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</a:rPr>
              <a:t>GMM</a:t>
            </a:r>
            <a:r>
              <a:rPr lang="en-US" altLang="zh-TW" dirty="0">
                <a:latin typeface="+mn-lt"/>
              </a:rPr>
              <a:t>(Gaussian Mixture Model)</a:t>
            </a:r>
            <a:endParaRPr lang="zh-TW" altLang="en-US" dirty="0">
              <a:latin typeface="+mn-lt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55954" y="2071518"/>
            <a:ext cx="10515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smtClean="0">
                <a:solidFill>
                  <a:srgbClr val="333333"/>
                </a:solidFill>
                <a:latin typeface="-apple-system"/>
              </a:rPr>
              <a:t>GMM</a:t>
            </a:r>
            <a:r>
              <a:rPr lang="zh-TW" altLang="en-US" sz="2000" dirty="0">
                <a:solidFill>
                  <a:srgbClr val="333333"/>
                </a:solidFill>
                <a:latin typeface="-apple-system"/>
              </a:rPr>
              <a:t>是一種聚類算法，每個</a:t>
            </a:r>
            <a:r>
              <a:rPr lang="en-US" altLang="zh-TW" sz="2000" dirty="0">
                <a:solidFill>
                  <a:srgbClr val="333333"/>
                </a:solidFill>
                <a:latin typeface="-apple-system"/>
              </a:rPr>
              <a:t>component</a:t>
            </a:r>
            <a:r>
              <a:rPr lang="zh-TW" altLang="en-US" sz="2000" dirty="0">
                <a:solidFill>
                  <a:srgbClr val="333333"/>
                </a:solidFill>
                <a:latin typeface="-apple-system"/>
              </a:rPr>
              <a:t>就是一個聚類中心</a:t>
            </a:r>
            <a:r>
              <a:rPr lang="zh-TW" altLang="en-US" sz="2000" dirty="0" smtClean="0">
                <a:solidFill>
                  <a:srgbClr val="333333"/>
                </a:solidFill>
                <a:latin typeface="-apple-system"/>
              </a:rPr>
              <a:t>。</a:t>
            </a:r>
            <a:endParaRPr lang="zh-TW" altLang="en-US" sz="2000" dirty="0"/>
          </a:p>
        </p:txBody>
      </p:sp>
      <p:sp>
        <p:nvSpPr>
          <p:cNvPr id="6" name="向右箭號 5"/>
          <p:cNvSpPr/>
          <p:nvPr/>
        </p:nvSpPr>
        <p:spPr>
          <a:xfrm>
            <a:off x="1092708" y="2882713"/>
            <a:ext cx="326482" cy="209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526139" y="2780674"/>
                <a:ext cx="9564221" cy="742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使</a:t>
                </a:r>
                <a:r>
                  <a:rPr lang="zh-TW" altLang="zh-TW" sz="2000" dirty="0" smtClean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用</a:t>
                </a:r>
                <a:r>
                  <a:rPr lang="zh-TW" altLang="zh-TW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-apple-system"/>
                  </a:rPr>
                  <a:t>EM</a:t>
                </a:r>
                <a:r>
                  <a:rPr lang="en-US" altLang="zh-TW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(Expectation </a:t>
                </a:r>
                <a:r>
                  <a:rPr lang="en-US" altLang="zh-TW" sz="2000" dirty="0" err="1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Maxmization</a:t>
                </a:r>
                <a:r>
                  <a:rPr lang="en-US" altLang="zh-TW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 Algorithm)</a:t>
                </a:r>
                <a:r>
                  <a:rPr lang="zh-TW" altLang="zh-TW" sz="2000" dirty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算法來</a:t>
                </a:r>
                <a:r>
                  <a:rPr lang="zh-TW" altLang="zh-TW" sz="2000" dirty="0" smtClean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求</a:t>
                </a:r>
                <a:r>
                  <a:rPr lang="zh-TW" altLang="en-US" sz="2000" dirty="0" smtClean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模型參數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zh-TW" sz="2000" dirty="0">
                    <a:solidFill>
                      <a:srgbClr val="333333"/>
                    </a:solidFill>
                    <a:latin typeface="Arial" panose="020B0604020202020204" pitchFamily="34" charset="0"/>
                    <a:ea typeface="-apple-system"/>
                  </a:rPr>
                  <a:t> </a:t>
                </a:r>
                <a:r>
                  <a:rPr lang="zh-TW" altLang="zh-TW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zh-TW" sz="2000" dirty="0">
                    <a:solidFill>
                      <a:srgbClr val="333333"/>
                    </a:solidFill>
                    <a:latin typeface="-apple-system"/>
                  </a:rPr>
                  <a:t>,</a:t>
                </a:r>
                <a:r>
                  <a:rPr lang="en-US" altLang="zh-TW" sz="2000" dirty="0">
                    <a:solidFill>
                      <a:srgbClr val="33333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TW" sz="2000" dirty="0">
                            <a:solidFill>
                              <a:srgbClr val="333333"/>
                            </a:solidFill>
                            <a:latin typeface="-apple-system"/>
                          </a:rPr>
                          <m:t>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zh-TW" sz="2000" dirty="0">
                    <a:solidFill>
                      <a:srgbClr val="333333"/>
                    </a:solidFill>
                    <a:latin typeface="Arial" panose="020B0604020202020204" pitchFamily="34" charset="0"/>
                    <a:ea typeface="-apple-system"/>
                  </a:rPr>
                  <a:t> </a:t>
                </a:r>
                <a:r>
                  <a:rPr lang="en-US" altLang="zh-TW" sz="2000" dirty="0">
                    <a:solidFill>
                      <a:srgbClr val="333333"/>
                    </a:solidFill>
                    <a:latin typeface="-apple-system"/>
                  </a:rPr>
                  <a:t>,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/>
                    </m:nary>
                  </m:oMath>
                </a14:m>
                <a:r>
                  <a:rPr lang="zh-TW" altLang="zh-TW" sz="2000" dirty="0" smtClean="0">
                    <a:solidFill>
                      <a:srgbClr val="4D4D4D"/>
                    </a:solidFill>
                    <a:latin typeface="Arial" panose="020B0604020202020204" pitchFamily="34" charset="0"/>
                    <a:ea typeface="-apple-system"/>
                  </a:rPr>
                  <a:t>。</a:t>
                </a:r>
                <a:endParaRPr lang="en-US" altLang="zh-TW" sz="2000" dirty="0" smtClean="0">
                  <a:solidFill>
                    <a:srgbClr val="4D4D4D"/>
                  </a:solidFill>
                  <a:latin typeface="Arial" panose="020B0604020202020204" pitchFamily="34" charset="0"/>
                  <a:ea typeface="-apple-system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TW" altLang="zh-TW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39" y="2780674"/>
                <a:ext cx="9564221" cy="742896"/>
              </a:xfrm>
              <a:prstGeom prst="rect">
                <a:avLst/>
              </a:prstGeom>
              <a:blipFill>
                <a:blip r:embed="rId2"/>
                <a:stretch>
                  <a:fillRect l="-574" t="-65574" r="-1466" b="-53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526139" y="3460323"/>
                <a:ext cx="9584675" cy="7325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Step1:</a:t>
                </a:r>
                <a:r>
                  <a:rPr kumimoji="0" lang="zh-TW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 </a:t>
                </a:r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隨機選擇</a:t>
                </a:r>
                <a:r>
                  <a:rPr kumimoji="0" lang="zh-TW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一個</a:t>
                </a:r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component（被選中的概率是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）</a:t>
                </a:r>
                <a:endParaRPr kumimoji="0" lang="zh-TW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2000" dirty="0">
                    <a:solidFill>
                      <a:srgbClr val="4D4D4D"/>
                    </a:solidFill>
                    <a:ea typeface="-apple-system"/>
                  </a:rPr>
                  <a:t> </a:t>
                </a:r>
                <a:r>
                  <a:rPr lang="en-US" altLang="zh-TW" sz="2000" dirty="0" smtClean="0">
                    <a:solidFill>
                      <a:srgbClr val="4D4D4D"/>
                    </a:solidFill>
                    <a:ea typeface="-apple-system"/>
                  </a:rPr>
                  <a:t>    </a:t>
                </a:r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4D4D4D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Step2:</a:t>
                </a:r>
                <a:r>
                  <a:rPr kumimoji="0" lang="zh-TW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4D4D4D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 </a:t>
                </a:r>
                <a:r>
                  <a:rPr kumimoji="0" lang="zh-TW" altLang="zh-TW" sz="2000" b="0" i="0" u="none" strike="noStrike" cap="none" normalizeH="0" baseline="0" dirty="0" smtClean="0">
                    <a:ln>
                      <a:noFill/>
                    </a:ln>
                    <a:solidFill>
                      <a:srgbClr val="4D4D4D"/>
                    </a:solidFill>
                    <a:effectLst/>
                    <a:latin typeface="Arial" panose="020B0604020202020204" pitchFamily="34" charset="0"/>
                    <a:ea typeface="-apple-system"/>
                  </a:rPr>
                  <a:t>把樣本代入component，判斷是否屬於這個類別，如果不屬於則回到step1</a:t>
                </a:r>
                <a:endParaRPr kumimoji="0" lang="zh-TW" altLang="zh-TW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6139" y="3460323"/>
                <a:ext cx="9584675" cy="732573"/>
              </a:xfrm>
              <a:prstGeom prst="rect">
                <a:avLst/>
              </a:prstGeom>
              <a:blipFill>
                <a:blip r:embed="rId3"/>
                <a:stretch>
                  <a:fillRect l="-572" t="-4167" r="-572" b="-1416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img-blog.csdn.net/20140214015012562?watermark/2/text/aHR0cDovL2Jsb2cuY3Nkbi5uZXQvam9qb3poYW5nanU=/font/5a6L5L2T/fontsize/400/fill/I0JBQkFCMA==/dissolve/70/gravity/South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-204788"/>
            <a:ext cx="219075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0404" t="16292" r="53070" b="36269"/>
          <a:stretch/>
        </p:blipFill>
        <p:spPr>
          <a:xfrm>
            <a:off x="6467577" y="1903387"/>
            <a:ext cx="4759037" cy="47873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9041" y="1939438"/>
            <a:ext cx="6142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Discriminator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由</a:t>
            </a:r>
            <a:r>
              <a:rPr lang="en-US" altLang="zh-TW" sz="2000" dirty="0" smtClean="0"/>
              <a:t>Encoder+GMM1</a:t>
            </a:r>
            <a:r>
              <a:rPr lang="zh-TW" altLang="en-US" sz="2000" dirty="0" smtClean="0"/>
              <a:t>構成，將</a:t>
            </a:r>
            <a:r>
              <a:rPr lang="en-US" altLang="zh-TW" sz="2000" dirty="0" smtClean="0"/>
              <a:t> input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vector</a:t>
            </a:r>
            <a:r>
              <a:rPr lang="zh-TW" altLang="en-US" sz="2000" dirty="0" smtClean="0"/>
              <a:t>透過</a:t>
            </a:r>
            <a:r>
              <a:rPr lang="en-US" altLang="zh-TW" sz="2000" dirty="0" smtClean="0"/>
              <a:t>encoder</a:t>
            </a:r>
            <a:r>
              <a:rPr lang="zh-TW" altLang="en-US" sz="2000" dirty="0" smtClean="0"/>
              <a:t>處理得到</a:t>
            </a:r>
            <a:r>
              <a:rPr lang="en-US" altLang="zh-TW" sz="2000" dirty="0" smtClean="0"/>
              <a:t>latent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vector</a:t>
            </a:r>
            <a:endParaRPr lang="zh-TW" altLang="en-US" dirty="0"/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51871" y="131745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Model architecture</a:t>
            </a:r>
            <a:endParaRPr lang="zh-TW" altLang="en-US" dirty="0">
              <a:latin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960200" y="2732968"/>
            <a:ext cx="208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GMM threshold: 0.5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333771" y="4428407"/>
            <a:ext cx="4811624" cy="1384631"/>
            <a:chOff x="5873742" y="4849914"/>
            <a:chExt cx="4515147" cy="1371594"/>
          </a:xfrm>
        </p:grpSpPr>
        <p:grpSp>
          <p:nvGrpSpPr>
            <p:cNvPr id="25" name="群組 24"/>
            <p:cNvGrpSpPr/>
            <p:nvPr/>
          </p:nvGrpSpPr>
          <p:grpSpPr>
            <a:xfrm>
              <a:off x="6197600" y="5080000"/>
              <a:ext cx="4191289" cy="1141508"/>
              <a:chOff x="5651651" y="4539767"/>
              <a:chExt cx="4064701" cy="1012274"/>
            </a:xfrm>
          </p:grpSpPr>
          <p:pic>
            <p:nvPicPr>
              <p:cNvPr id="27" name="圖片 26"/>
              <p:cNvPicPr>
                <a:picLocks noChangeAspect="1"/>
              </p:cNvPicPr>
              <p:nvPr/>
            </p:nvPicPr>
            <p:blipFill rotWithShape="1">
              <a:blip r:embed="rId3"/>
              <a:srcRect l="16567" t="67849" r="64697" b="24104"/>
              <a:stretch/>
            </p:blipFill>
            <p:spPr>
              <a:xfrm>
                <a:off x="5929551" y="4539767"/>
                <a:ext cx="3786801" cy="914788"/>
              </a:xfrm>
              <a:prstGeom prst="rect">
                <a:avLst/>
              </a:prstGeom>
            </p:spPr>
          </p:pic>
          <p:sp>
            <p:nvSpPr>
              <p:cNvPr id="28" name="文字方塊 27"/>
              <p:cNvSpPr txBox="1"/>
              <p:nvPr/>
            </p:nvSpPr>
            <p:spPr>
              <a:xfrm>
                <a:off x="5651651" y="5182709"/>
                <a:ext cx="156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C00000"/>
                    </a:solidFill>
                  </a:rPr>
                  <a:t>probability</a:t>
                </a:r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5873742" y="4849914"/>
              <a:ext cx="3565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Gaussian Mixture Model(GMM):</a:t>
              </a:r>
              <a:endParaRPr lang="zh-TW" altLang="en-US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333771" y="3470664"/>
            <a:ext cx="556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GMM1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input </a:t>
            </a:r>
            <a:r>
              <a:rPr lang="zh-TW" altLang="en-US" sz="2000" dirty="0" smtClean="0"/>
              <a:t>為</a:t>
            </a:r>
            <a:r>
              <a:rPr lang="en-US" altLang="zh-TW" sz="2000" dirty="0" smtClean="0"/>
              <a:t>latent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vector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z, output </a:t>
            </a:r>
            <a:r>
              <a:rPr lang="az-Cyrl-AZ" altLang="zh-TW" sz="2000" dirty="0" smtClean="0"/>
              <a:t>Ф</a:t>
            </a:r>
            <a:r>
              <a:rPr lang="en-US" altLang="zh-TW" sz="2000" dirty="0"/>
              <a:t>(z</a:t>
            </a:r>
            <a:r>
              <a:rPr lang="en-US" altLang="zh-TW" sz="2000" dirty="0" smtClean="0"/>
              <a:t>) </a:t>
            </a:r>
            <a:r>
              <a:rPr lang="zh-TW" altLang="en-US" sz="2000" dirty="0" smtClean="0"/>
              <a:t>計算</a:t>
            </a:r>
            <a:r>
              <a:rPr lang="en-US" altLang="zh-TW" sz="2000" dirty="0" smtClean="0"/>
              <a:t>input vector x </a:t>
            </a:r>
            <a:r>
              <a:rPr lang="zh-TW" altLang="en-US" sz="2000" dirty="0" smtClean="0"/>
              <a:t>是</a:t>
            </a:r>
            <a:r>
              <a:rPr lang="en-US" altLang="zh-TW" sz="2000" dirty="0" smtClean="0"/>
              <a:t>real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transfer</a:t>
            </a:r>
            <a:r>
              <a:rPr lang="zh-TW" altLang="en-US" sz="2000" dirty="0"/>
              <a:t>的</a:t>
            </a:r>
            <a:r>
              <a:rPr lang="en-US" altLang="zh-TW" sz="2000" dirty="0"/>
              <a:t>probability</a:t>
            </a:r>
            <a:endParaRPr lang="zh-TW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242267" y="6044422"/>
            <a:ext cx="6537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Deep Denoising Autoencoder: noisy input(data set often contains incomplete and noisy information</a:t>
            </a:r>
            <a:r>
              <a:rPr lang="zh-TW" altLang="en-US" dirty="0" smtClean="0"/>
              <a:t>)</a:t>
            </a:r>
            <a:r>
              <a:rPr lang="en-US" altLang="zh-TW" dirty="0" smtClean="0"/>
              <a:t>,</a:t>
            </a:r>
            <a:r>
              <a:rPr lang="zh-TW" altLang="en-US" dirty="0" smtClean="0"/>
              <a:t> 讓模型有去噪的能力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7291" y="171161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Model architecture</a:t>
            </a:r>
            <a:endParaRPr lang="zh-TW" altLang="en-US" dirty="0">
              <a:latin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37442" y="1811822"/>
            <a:ext cx="5701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/>
              <a:t>Generator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由</a:t>
            </a:r>
            <a:r>
              <a:rPr lang="en-US" altLang="zh-TW" sz="2000" dirty="0" smtClean="0"/>
              <a:t>Decoder</a:t>
            </a:r>
            <a:r>
              <a:rPr lang="zh-TW" altLang="en-US" sz="2000" dirty="0" smtClean="0"/>
              <a:t>構成，將</a:t>
            </a:r>
            <a:r>
              <a:rPr lang="en-US" altLang="zh-TW" sz="2000" dirty="0" smtClean="0"/>
              <a:t>latent vector</a:t>
            </a:r>
            <a:r>
              <a:rPr lang="zh-TW" altLang="en-US" sz="2000" dirty="0" smtClean="0"/>
              <a:t>以及額外的</a:t>
            </a:r>
            <a:r>
              <a:rPr lang="en-US" altLang="zh-TW" sz="2000" dirty="0" smtClean="0"/>
              <a:t>one hot label( normal, fraudulent, or unseen)</a:t>
            </a:r>
            <a:r>
              <a:rPr lang="zh-TW" altLang="en-US" sz="2000" dirty="0" smtClean="0"/>
              <a:t>餵進</a:t>
            </a:r>
            <a:r>
              <a:rPr lang="en-US" altLang="zh-TW" sz="2000" dirty="0" smtClean="0"/>
              <a:t>decoder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得到 </a:t>
            </a:r>
            <a:r>
              <a:rPr lang="en-US" altLang="zh-TW" sz="2000" dirty="0" smtClean="0"/>
              <a:t>a set of features (which constitutes a fake transfer</a:t>
            </a:r>
            <a:r>
              <a:rPr lang="en-US" altLang="zh-TW" sz="2000" dirty="0"/>
              <a:t>)</a:t>
            </a:r>
            <a:endParaRPr lang="en-US" altLang="zh-TW" sz="2000" dirty="0" smtClean="0"/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17909" t="67100" r="55775" b="28222"/>
          <a:stretch/>
        </p:blipFill>
        <p:spPr>
          <a:xfrm>
            <a:off x="6234946" y="4676027"/>
            <a:ext cx="5803546" cy="5803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20404" t="16292" r="53070" b="36269"/>
          <a:stretch/>
        </p:blipFill>
        <p:spPr>
          <a:xfrm>
            <a:off x="607291" y="1323953"/>
            <a:ext cx="4928064" cy="5015347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209568" y="2157627"/>
            <a:ext cx="208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GMM threshold: 0.5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96986" y="3714714"/>
            <a:ext cx="5844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GMM2</a:t>
            </a:r>
            <a:r>
              <a:rPr lang="en-US" altLang="zh-TW" sz="2000" dirty="0" smtClean="0"/>
              <a:t>: classifier, </a:t>
            </a:r>
            <a:r>
              <a:rPr lang="en-US" altLang="zh-TW" sz="2000" dirty="0"/>
              <a:t>GMM2 is trained </a:t>
            </a:r>
            <a:r>
              <a:rPr lang="en-US" altLang="zh-TW" sz="2000" dirty="0" smtClean="0"/>
              <a:t>via EM algorithm once </a:t>
            </a:r>
            <a:r>
              <a:rPr lang="en-US" altLang="zh-TW" sz="2000" dirty="0"/>
              <a:t>D and G are </a:t>
            </a:r>
            <a:r>
              <a:rPr lang="en-US" altLang="zh-TW" sz="2000" dirty="0" smtClean="0"/>
              <a:t>trained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目標函數</a:t>
            </a:r>
            <a:r>
              <a:rPr lang="en-US" altLang="zh-TW" sz="2000" dirty="0" smtClean="0"/>
              <a:t>: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451388" y="5509808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X+ : distribution of positive samples (normal transfers)</a:t>
            </a:r>
          </a:p>
          <a:p>
            <a:r>
              <a:rPr lang="en-US" altLang="zh-TW" dirty="0" smtClean="0"/>
              <a:t>X- :  distribution of </a:t>
            </a:r>
            <a:r>
              <a:rPr lang="en-US" altLang="zh-TW" dirty="0" err="1" smtClean="0"/>
              <a:t>neagative</a:t>
            </a:r>
            <a:r>
              <a:rPr lang="en-US" altLang="zh-TW" dirty="0" smtClean="0"/>
              <a:t> samples (fraudulent transfers)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>
                <a:solidFill>
                  <a:srgbClr val="0070C0"/>
                </a:solidFill>
              </a:rPr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3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63" y="139935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Algorithm</a:t>
            </a:r>
            <a:endParaRPr lang="zh-TW" altLang="en-US" dirty="0">
              <a:latin typeface="+mn-lt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6189" y="1476904"/>
            <a:ext cx="8490528" cy="5209309"/>
            <a:chOff x="699654" y="1542906"/>
            <a:chExt cx="8330715" cy="495949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18035" t="30140" r="50280" b="25602"/>
            <a:stretch/>
          </p:blipFill>
          <p:spPr>
            <a:xfrm>
              <a:off x="2718285" y="1542906"/>
              <a:ext cx="6312084" cy="4959494"/>
            </a:xfrm>
            <a:prstGeom prst="rect">
              <a:avLst/>
            </a:prstGeom>
          </p:spPr>
        </p:pic>
        <p:sp>
          <p:nvSpPr>
            <p:cNvPr id="7" name="左大括弧 6"/>
            <p:cNvSpPr/>
            <p:nvPr/>
          </p:nvSpPr>
          <p:spPr>
            <a:xfrm>
              <a:off x="2189018" y="2780145"/>
              <a:ext cx="369454" cy="1297926"/>
            </a:xfrm>
            <a:prstGeom prst="leftBrace">
              <a:avLst>
                <a:gd name="adj1" fmla="val 63333"/>
                <a:gd name="adj2" fmla="val 47154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99654" y="3158837"/>
              <a:ext cx="1674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更</a:t>
              </a:r>
              <a:r>
                <a:rPr lang="zh-TW" altLang="en-US" dirty="0"/>
                <a:t>新</a:t>
              </a:r>
              <a:r>
                <a:rPr lang="en-US" altLang="zh-TW" dirty="0" smtClean="0"/>
                <a:t>Discriminator</a:t>
              </a:r>
              <a:endParaRPr lang="zh-TW" altLang="en-US" dirty="0"/>
            </a:p>
          </p:txBody>
        </p:sp>
        <p:sp>
          <p:nvSpPr>
            <p:cNvPr id="9" name="左大括弧 8"/>
            <p:cNvSpPr/>
            <p:nvPr/>
          </p:nvSpPr>
          <p:spPr>
            <a:xfrm>
              <a:off x="2173553" y="5105184"/>
              <a:ext cx="400384" cy="955964"/>
            </a:xfrm>
            <a:prstGeom prst="leftBrace">
              <a:avLst>
                <a:gd name="adj1" fmla="val 63333"/>
                <a:gd name="adj2" fmla="val 47154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99654" y="5260000"/>
              <a:ext cx="1674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更新</a:t>
              </a:r>
              <a:endParaRPr lang="en-US" altLang="zh-TW" dirty="0" smtClean="0"/>
            </a:p>
            <a:p>
              <a:r>
                <a:rPr lang="en-US" altLang="zh-TW" dirty="0" smtClean="0"/>
                <a:t>Generator</a:t>
              </a:r>
              <a:endParaRPr lang="zh-TW" alt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7213600" y="4078071"/>
              <a:ext cx="75738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6543963" y="5467927"/>
              <a:ext cx="863601" cy="94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方塊 2"/>
          <p:cNvSpPr txBox="1"/>
          <p:nvPr/>
        </p:nvSpPr>
        <p:spPr>
          <a:xfrm>
            <a:off x="4179759" y="4627418"/>
            <a:ext cx="2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25973" y="4627418"/>
            <a:ext cx="2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31593" y="4139768"/>
            <a:ext cx="139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(maximize)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94254" y="2776464"/>
            <a:ext cx="3897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Positive example: </a:t>
            </a:r>
          </a:p>
          <a:p>
            <a:r>
              <a:rPr lang="en-US" altLang="zh-TW" dirty="0" smtClean="0"/>
              <a:t>generated example, fraudulent example</a:t>
            </a:r>
          </a:p>
          <a:p>
            <a:r>
              <a:rPr lang="en-US" altLang="zh-TW" dirty="0" smtClean="0"/>
              <a:t>Negative example: normal transfer 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893431" y="6167194"/>
            <a:ext cx="2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027306" y="4324434"/>
            <a:ext cx="1533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FF0000"/>
                </a:solidFill>
              </a:rPr>
              <a:t>?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070C0"/>
                </a:solidFill>
              </a:rPr>
              <a:t>Dataset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Input 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7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0352" y="139420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Input Vector</a:t>
            </a:r>
            <a:endParaRPr lang="zh-TW" altLang="en-US" b="1" dirty="0">
              <a:latin typeface="+mn-lt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812668"/>
              </p:ext>
            </p:extLst>
          </p:nvPr>
        </p:nvGraphicFramePr>
        <p:xfrm>
          <a:off x="854438" y="1610552"/>
          <a:ext cx="10755671" cy="285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37">
                  <a:extLst>
                    <a:ext uri="{9D8B030D-6E8A-4147-A177-3AD203B41FA5}">
                      <a16:colId xmlns:a16="http://schemas.microsoft.com/office/drawing/2014/main" val="2626499981"/>
                    </a:ext>
                  </a:extLst>
                </a:gridCol>
                <a:gridCol w="6554434">
                  <a:extLst>
                    <a:ext uri="{9D8B030D-6E8A-4147-A177-3AD203B41FA5}">
                      <a16:colId xmlns:a16="http://schemas.microsoft.com/office/drawing/2014/main" val="358407074"/>
                    </a:ext>
                  </a:extLst>
                </a:gridCol>
              </a:tblGrid>
              <a:tr h="39648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type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information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704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Transfer information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金額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2714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Sending account information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Sending bank, sending region</a:t>
                      </a:r>
                      <a:endParaRPr lang="zh-TW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49089"/>
                  </a:ext>
                </a:extLst>
              </a:tr>
              <a:tr h="68433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Transfer records from sending account to the receiving bank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轉帳頻率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平均轉帳金額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大筆轉帳易頻率</a:t>
                      </a:r>
                      <a:r>
                        <a:rPr lang="en-US" altLang="zh-TW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平均大筆轉帳金額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84486"/>
                  </a:ext>
                </a:extLst>
              </a:tr>
              <a:tr h="97762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Transfer records from the sending account to the receiver(</a:t>
                      </a:r>
                      <a:r>
                        <a:rPr lang="zh-TW" altLang="en-US" dirty="0" smtClean="0"/>
                        <a:t>該人有多個帳戶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en-US" altLang="zh-TW" baseline="0" dirty="0" smtClean="0"/>
                        <a:t> receiving bank</a:t>
                      </a:r>
                      <a:r>
                        <a:rPr lang="zh-TW" altLang="en-US" baseline="0" dirty="0" smtClean="0"/>
                        <a:t>是其中一個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轉帳頻率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平均轉帳金額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大筆轉帳交易頻率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平均大筆轉帳金額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37329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55528" y="5650346"/>
            <a:ext cx="304824" cy="2147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5528" y="6062783"/>
            <a:ext cx="304823" cy="2179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5527" y="5247321"/>
            <a:ext cx="304824" cy="205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4613" y="5165322"/>
            <a:ext cx="11945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跟該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fraudulent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transfer</a:t>
            </a:r>
            <a:r>
              <a:rPr lang="zh-TW" altLang="en-US" dirty="0" smtClean="0"/>
              <a:t>數量</a:t>
            </a:r>
            <a:r>
              <a:rPr lang="en-US" altLang="zh-TW" dirty="0" smtClean="0"/>
              <a:t>/the total number of </a:t>
            </a:r>
            <a:r>
              <a:rPr lang="en-US" altLang="zh-TW" dirty="0"/>
              <a:t>fraudulent </a:t>
            </a:r>
            <a:r>
              <a:rPr lang="en-US" altLang="zh-TW" dirty="0" smtClean="0"/>
              <a:t>cases</a:t>
            </a:r>
          </a:p>
        </p:txBody>
      </p:sp>
      <p:sp>
        <p:nvSpPr>
          <p:cNvPr id="5" name="矩形 4"/>
          <p:cNvSpPr/>
          <p:nvPr/>
        </p:nvSpPr>
        <p:spPr>
          <a:xfrm>
            <a:off x="754613" y="5596481"/>
            <a:ext cx="11234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over </a:t>
            </a:r>
            <a:r>
              <a:rPr lang="en-US" altLang="zh-TW" dirty="0"/>
              <a:t>the last year, the last month, </a:t>
            </a:r>
            <a:r>
              <a:rPr lang="en-US" altLang="zh-TW" dirty="0" smtClean="0"/>
              <a:t>the </a:t>
            </a:r>
            <a:r>
              <a:rPr lang="en-US" altLang="zh-TW" dirty="0"/>
              <a:t>last </a:t>
            </a:r>
            <a:r>
              <a:rPr lang="en-US" altLang="zh-TW" dirty="0" smtClean="0"/>
              <a:t>week(3)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54614" y="6000809"/>
            <a:ext cx="1000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corresponding values of the current recipient account and the other accounts of the same holder over the last year, the last month, and the last </a:t>
            </a:r>
            <a:r>
              <a:rPr lang="en-US" altLang="zh-TW" dirty="0" smtClean="0"/>
              <a:t>week(6)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1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0351" y="161125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Input Vector</a:t>
            </a:r>
            <a:endParaRPr lang="zh-TW" altLang="en-US" dirty="0">
              <a:latin typeface="+mn-lt"/>
            </a:endParaRPr>
          </a:p>
        </p:txBody>
      </p:sp>
      <p:graphicFrame>
        <p:nvGraphicFramePr>
          <p:cNvPr id="4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710122"/>
              </p:ext>
            </p:extLst>
          </p:nvPr>
        </p:nvGraphicFramePr>
        <p:xfrm>
          <a:off x="1036904" y="1435867"/>
          <a:ext cx="915760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023">
                  <a:extLst>
                    <a:ext uri="{9D8B030D-6E8A-4147-A177-3AD203B41FA5}">
                      <a16:colId xmlns:a16="http://schemas.microsoft.com/office/drawing/2014/main" val="2626499981"/>
                    </a:ext>
                  </a:extLst>
                </a:gridCol>
                <a:gridCol w="5580585">
                  <a:extLst>
                    <a:ext uri="{9D8B030D-6E8A-4147-A177-3AD203B41FA5}">
                      <a16:colId xmlns:a16="http://schemas.microsoft.com/office/drawing/2014/main" val="358407074"/>
                    </a:ext>
                  </a:extLst>
                </a:gridCol>
              </a:tblGrid>
              <a:tr h="32838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type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information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1704"/>
                  </a:ext>
                </a:extLst>
              </a:tr>
              <a:tr h="125511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Information of the receiving</a:t>
                      </a:r>
                      <a:r>
                        <a:rPr lang="en-US" altLang="zh-TW" baseline="0" dirty="0" smtClean="0"/>
                        <a:t> account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接收區域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zh-TW" altLang="en-US" dirty="0" smtClean="0"/>
                        <a:t>帳戶餘額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 帳戶存在時間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 開戶地點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持有人手機前幾碼</a:t>
                      </a:r>
                      <a:r>
                        <a:rPr lang="en-US" altLang="zh-TW" dirty="0" smtClean="0">
                          <a:solidFill>
                            <a:srgbClr val="00B050"/>
                          </a:solidFill>
                        </a:rPr>
                        <a:t>(prefix),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持有人年紀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持有人性別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>
                          <a:solidFill>
                            <a:srgbClr val="00B050"/>
                          </a:solidFill>
                        </a:rPr>
                        <a:t>持有人出生地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持有人擁有的其他帳戶數量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其他帳戶開戶區域不同的數量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其他帳戶手機號碼不同的數量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zh-TW" altLang="en-US" dirty="0" smtClean="0"/>
                        <a:t>其他帳戶存在時間的平均以及標準差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90729"/>
                  </a:ext>
                </a:extLst>
              </a:tr>
              <a:tr h="158968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Transactional records of the receiver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平均餘額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存款頻率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平均存款金額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大筆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臨櫃存款頻率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平均臨櫃存款金額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大筆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),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提款頻率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平均提款金額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大筆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),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臨櫃提款頻率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平均臨櫃提款金額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大筆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改變提領地區的比例</a:t>
                      </a:r>
                      <a:r>
                        <a:rPr lang="en-US" altLang="zh-TW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zh-TW" altLang="en-US" dirty="0" smtClean="0">
                          <a:solidFill>
                            <a:srgbClr val="0070C0"/>
                          </a:solidFill>
                        </a:rPr>
                        <a:t>改變提領大筆金額地區的比例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457847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661073" y="6359105"/>
            <a:ext cx="16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168</a:t>
            </a:r>
            <a:r>
              <a:rPr lang="zh-TW" altLang="en-US" dirty="0" smtClean="0"/>
              <a:t>維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10328564" y="6403705"/>
            <a:ext cx="277091" cy="28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5528" y="5650346"/>
            <a:ext cx="304824" cy="2147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5528" y="6062783"/>
            <a:ext cx="304823" cy="2179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5527" y="5247321"/>
            <a:ext cx="304824" cy="205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4613" y="5165322"/>
            <a:ext cx="11945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跟該</a:t>
            </a:r>
            <a:r>
              <a:rPr lang="en-US" altLang="zh-TW" dirty="0" smtClean="0"/>
              <a:t>feature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fraudulent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transfer</a:t>
            </a:r>
            <a:r>
              <a:rPr lang="zh-TW" altLang="en-US" dirty="0" smtClean="0"/>
              <a:t>數量</a:t>
            </a:r>
            <a:r>
              <a:rPr lang="en-US" altLang="zh-TW" dirty="0" smtClean="0"/>
              <a:t>/the total number of </a:t>
            </a:r>
            <a:r>
              <a:rPr lang="en-US" altLang="zh-TW" dirty="0"/>
              <a:t>fraudulent </a:t>
            </a:r>
            <a:r>
              <a:rPr lang="en-US" altLang="zh-TW" dirty="0" smtClean="0"/>
              <a:t>cases</a:t>
            </a:r>
          </a:p>
        </p:txBody>
      </p:sp>
      <p:sp>
        <p:nvSpPr>
          <p:cNvPr id="14" name="矩形 13"/>
          <p:cNvSpPr/>
          <p:nvPr/>
        </p:nvSpPr>
        <p:spPr>
          <a:xfrm>
            <a:off x="754613" y="5596481"/>
            <a:ext cx="11234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over </a:t>
            </a:r>
            <a:r>
              <a:rPr lang="en-US" altLang="zh-TW" dirty="0"/>
              <a:t>the last year, the last month, </a:t>
            </a:r>
            <a:r>
              <a:rPr lang="en-US" altLang="zh-TW" dirty="0" smtClean="0"/>
              <a:t>the </a:t>
            </a:r>
            <a:r>
              <a:rPr lang="en-US" altLang="zh-TW" dirty="0"/>
              <a:t>last </a:t>
            </a:r>
            <a:r>
              <a:rPr lang="en-US" altLang="zh-TW" dirty="0" smtClean="0"/>
              <a:t>week(3)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54614" y="6000809"/>
            <a:ext cx="1000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corresponding values of the current recipient account and the other accounts of the same holder over the last year, the last month, and the last </a:t>
            </a:r>
            <a:r>
              <a:rPr lang="en-US" altLang="zh-TW" dirty="0" smtClean="0"/>
              <a:t>week(6)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198" y="135177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Dataset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844" y="1630750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The data set has 330,000 large transfer samples ,including 329,820 normal transfers and 180 real-world fraudulent transfers, all taking from real transactional data of two banks,</a:t>
            </a:r>
            <a:r>
              <a:rPr lang="zh-TW" altLang="en-US" dirty="0"/>
              <a:t>江西省農村</a:t>
            </a:r>
            <a:r>
              <a:rPr lang="zh-TW" altLang="en-US" dirty="0" smtClean="0"/>
              <a:t>商業銀行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上饒銀行。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2361911" y="4839854"/>
            <a:ext cx="4321751" cy="415637"/>
            <a:chOff x="1272021" y="4424218"/>
            <a:chExt cx="4321751" cy="415637"/>
          </a:xfrm>
        </p:grpSpPr>
        <p:sp>
          <p:nvSpPr>
            <p:cNvPr id="4" name="矩形 3"/>
            <p:cNvSpPr/>
            <p:nvPr/>
          </p:nvSpPr>
          <p:spPr>
            <a:xfrm>
              <a:off x="2224808" y="4424218"/>
              <a:ext cx="665018" cy="415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72021" y="4424218"/>
              <a:ext cx="665018" cy="415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108613" y="4424218"/>
              <a:ext cx="665018" cy="415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038600" y="4424218"/>
              <a:ext cx="665018" cy="415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928754" y="4424218"/>
              <a:ext cx="665018" cy="4156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73086" y="4778437"/>
            <a:ext cx="1717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Data</a:t>
            </a:r>
            <a:endParaRPr lang="zh-TW" altLang="en-US" sz="3000" dirty="0"/>
          </a:p>
        </p:txBody>
      </p:sp>
      <p:sp>
        <p:nvSpPr>
          <p:cNvPr id="11" name="向右箭號 10"/>
          <p:cNvSpPr/>
          <p:nvPr/>
        </p:nvSpPr>
        <p:spPr>
          <a:xfrm>
            <a:off x="1663846" y="4973927"/>
            <a:ext cx="369454" cy="2385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大括弧 11"/>
          <p:cNvSpPr/>
          <p:nvPr/>
        </p:nvSpPr>
        <p:spPr>
          <a:xfrm rot="5400000">
            <a:off x="3791379" y="2689949"/>
            <a:ext cx="572659" cy="3431597"/>
          </a:xfrm>
          <a:prstGeom prst="leftBrace">
            <a:avLst>
              <a:gd name="adj1" fmla="val 41299"/>
              <a:gd name="adj2" fmla="val 48169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412995" y="3502985"/>
            <a:ext cx="347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Train discriminator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&amp; generator</a:t>
            </a:r>
            <a:endParaRPr lang="zh-TW" altLang="en-US" sz="2000" dirty="0"/>
          </a:p>
        </p:txBody>
      </p:sp>
      <p:sp>
        <p:nvSpPr>
          <p:cNvPr id="14" name="向右箭號 13"/>
          <p:cNvSpPr/>
          <p:nvPr/>
        </p:nvSpPr>
        <p:spPr>
          <a:xfrm>
            <a:off x="5968998" y="3599927"/>
            <a:ext cx="332509" cy="26757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486807" y="3511660"/>
            <a:ext cx="401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Additional 6000 fraudulent transfers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94420" y="6127234"/>
            <a:ext cx="510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Use A+B  to train Classifier (GMM2)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35252" y="5385217"/>
            <a:ext cx="25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43266" y="3713899"/>
            <a:ext cx="951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dirty="0" smtClean="0">
                <a:solidFill>
                  <a:srgbClr val="C00000"/>
                </a:solidFill>
              </a:rPr>
              <a:t>A</a:t>
            </a:r>
            <a:endParaRPr lang="zh-TW" altLang="en-US" sz="4500" dirty="0">
              <a:solidFill>
                <a:srgbClr val="C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604826" y="3746593"/>
            <a:ext cx="951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dirty="0" smtClean="0">
                <a:solidFill>
                  <a:srgbClr val="C00000"/>
                </a:solidFill>
              </a:rPr>
              <a:t>B</a:t>
            </a:r>
            <a:endParaRPr lang="zh-TW" altLang="en-US" sz="4500" dirty="0">
              <a:solidFill>
                <a:srgbClr val="C0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746837" y="6152098"/>
            <a:ext cx="29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i.e. 5-fold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Cross validation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2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1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070C0"/>
                </a:solidFill>
              </a:rPr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6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309" y="309705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Experimental Results</a:t>
            </a:r>
            <a:endParaRPr lang="zh-TW" altLang="en-US" b="1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772" t="34266" r="28386" b="5247"/>
          <a:stretch/>
        </p:blipFill>
        <p:spPr>
          <a:xfrm>
            <a:off x="554278" y="1635268"/>
            <a:ext cx="6673326" cy="489483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227604" y="2960831"/>
            <a:ext cx="4964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Precision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percentage of transfers identified as fraudulent</a:t>
            </a:r>
            <a:endParaRPr lang="en-US" altLang="zh-TW" sz="2000" dirty="0" smtClean="0"/>
          </a:p>
          <a:p>
            <a:r>
              <a:rPr lang="en-US" altLang="zh-TW" sz="2000" b="1" dirty="0" smtClean="0"/>
              <a:t>Recall</a:t>
            </a:r>
            <a:r>
              <a:rPr lang="en-US" altLang="zh-TW" sz="2000" dirty="0" smtClean="0"/>
              <a:t>: detection accuracy</a:t>
            </a:r>
            <a:endParaRPr lang="en-US" altLang="zh-TW" sz="2000" dirty="0"/>
          </a:p>
          <a:p>
            <a:r>
              <a:rPr lang="en-US" altLang="zh-TW" sz="2000" b="1" dirty="0" smtClean="0"/>
              <a:t>Fallout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percentage of normal transfers are misclassified as </a:t>
            </a:r>
            <a:r>
              <a:rPr lang="en-US" altLang="zh-TW" sz="2000" dirty="0" smtClean="0"/>
              <a:t>frauds(misclassification)</a:t>
            </a:r>
            <a:endParaRPr lang="zh-TW" altLang="en-US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308734" y="5080847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High Recall, low fallout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15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solidFill>
                  <a:srgbClr val="0070C0"/>
                </a:solidFill>
                <a:latin typeface="+mj-lt"/>
              </a:rPr>
              <a:t>Real World </a:t>
            </a:r>
            <a:r>
              <a:rPr lang="en-US" altLang="zh-TW" sz="2400" b="1" dirty="0" smtClean="0">
                <a:solidFill>
                  <a:srgbClr val="0070C0"/>
                </a:solidFill>
                <a:latin typeface="+mj-lt"/>
              </a:rPr>
              <a:t>Application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6295" y="163483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Real </a:t>
            </a:r>
            <a:r>
              <a:rPr lang="en-US" altLang="zh-TW" b="1" dirty="0">
                <a:latin typeface="+mn-lt"/>
              </a:rPr>
              <a:t>W</a:t>
            </a:r>
            <a:r>
              <a:rPr lang="en-US" altLang="zh-TW" b="1" dirty="0" smtClean="0">
                <a:latin typeface="+mn-lt"/>
              </a:rPr>
              <a:t>orld </a:t>
            </a:r>
            <a:r>
              <a:rPr lang="en-US" altLang="zh-TW" b="1" dirty="0">
                <a:latin typeface="+mn-lt"/>
              </a:rPr>
              <a:t>A</a:t>
            </a:r>
            <a:r>
              <a:rPr lang="en-US" altLang="zh-TW" b="1" dirty="0" smtClean="0">
                <a:latin typeface="+mn-lt"/>
              </a:rPr>
              <a:t>pplication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1035" t="32803" r="10649" b="27150"/>
          <a:stretch/>
        </p:blipFill>
        <p:spPr>
          <a:xfrm>
            <a:off x="676295" y="2244119"/>
            <a:ext cx="7230612" cy="425096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7756646" y="984624"/>
            <a:ext cx="4184074" cy="1762579"/>
            <a:chOff x="8229598" y="3262172"/>
            <a:chExt cx="4184074" cy="1762579"/>
          </a:xfrm>
        </p:grpSpPr>
        <p:grpSp>
          <p:nvGrpSpPr>
            <p:cNvPr id="12" name="群組 11"/>
            <p:cNvGrpSpPr/>
            <p:nvPr/>
          </p:nvGrpSpPr>
          <p:grpSpPr>
            <a:xfrm>
              <a:off x="8229599" y="3262172"/>
              <a:ext cx="4184073" cy="1362224"/>
              <a:chOff x="8229599" y="3262172"/>
              <a:chExt cx="4184073" cy="1362224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8229599" y="3262172"/>
                <a:ext cx="4184073" cy="1046685"/>
                <a:chOff x="8229599" y="3262172"/>
                <a:chExt cx="4184073" cy="1046685"/>
              </a:xfrm>
            </p:grpSpPr>
            <p:sp>
              <p:nvSpPr>
                <p:cNvPr id="5" name="文字方塊 4"/>
                <p:cNvSpPr txBox="1"/>
                <p:nvPr/>
              </p:nvSpPr>
              <p:spPr>
                <a:xfrm>
                  <a:off x="8229600" y="3262172"/>
                  <a:ext cx="3546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 smtClean="0"/>
                    <a:t>N: Total number of large transfer</a:t>
                  </a:r>
                  <a:endParaRPr lang="zh-TW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文字方塊 5"/>
                    <p:cNvSpPr txBox="1"/>
                    <p:nvPr/>
                  </p:nvSpPr>
                  <p:spPr>
                    <a:xfrm>
                      <a:off x="8229599" y="3662526"/>
                      <a:ext cx="4184073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a14:m>
                      <a:r>
                        <a:rPr lang="en-US" altLang="zh-TW" dirty="0" smtClean="0"/>
                        <a:t> transfers identified as fraudulent(</a:t>
                      </a:r>
                      <a:r>
                        <a:rPr lang="zh-TW" altLang="en-US" dirty="0" smtClean="0"/>
                        <a:t>可疑的</a:t>
                      </a:r>
                      <a:r>
                        <a:rPr lang="en-US" altLang="zh-TW" dirty="0" smtClean="0"/>
                        <a:t>transfers)</a:t>
                      </a:r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6" name="文字方塊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29599" y="3662526"/>
                      <a:ext cx="4184073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164" t="-4717" b="-141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"/>
                  <p:cNvSpPr txBox="1"/>
                  <p:nvPr/>
                </p:nvSpPr>
                <p:spPr>
                  <a:xfrm>
                    <a:off x="8229599" y="4255064"/>
                    <a:ext cx="41840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𝐼𝐹</m:t>
                            </m:r>
                          </m:sub>
                        </m:sSub>
                      </m:oMath>
                    </a14:m>
                    <a:r>
                      <a:rPr lang="en-US" altLang="zh-TW" dirty="0" smtClean="0"/>
                      <a:t>: fraudulent transfers identified</a:t>
                    </a:r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9599" y="4255064"/>
                    <a:ext cx="418407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8229598" y="4655419"/>
                  <a:ext cx="41840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𝑁𝐼𝐹</m:t>
                          </m:r>
                        </m:sub>
                      </m:sSub>
                    </m:oMath>
                  </a14:m>
                  <a:r>
                    <a:rPr lang="en-US" altLang="zh-TW" dirty="0" smtClean="0"/>
                    <a:t>: fraudulent transfers not identified 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598" y="4655419"/>
                  <a:ext cx="4184073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矩形 9"/>
          <p:cNvSpPr/>
          <p:nvPr/>
        </p:nvSpPr>
        <p:spPr>
          <a:xfrm>
            <a:off x="7815936" y="6278629"/>
            <a:ext cx="412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detection rate is more than 87%(321/367)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5932" y="1464486"/>
            <a:ext cx="630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During September 5 to November 27 (12 weeks), 2016 </a:t>
            </a:r>
          </a:p>
          <a:p>
            <a:r>
              <a:rPr lang="en-US" altLang="zh-TW" dirty="0" smtClean="0"/>
              <a:t>(provided by</a:t>
            </a:r>
            <a:r>
              <a:rPr lang="zh-TW" altLang="en-US" dirty="0"/>
              <a:t>江西省農村商業銀行 </a:t>
            </a:r>
            <a:r>
              <a:rPr lang="en-US" altLang="zh-TW" dirty="0"/>
              <a:t>and </a:t>
            </a:r>
            <a:r>
              <a:rPr lang="zh-TW" altLang="en-US" dirty="0"/>
              <a:t>上饒</a:t>
            </a:r>
            <a:r>
              <a:rPr lang="zh-TW" altLang="en-US" dirty="0" smtClean="0"/>
              <a:t>銀行</a:t>
            </a:r>
            <a:r>
              <a:rPr lang="en-US" altLang="zh-TW" dirty="0" smtClean="0"/>
              <a:t>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989084" y="3715299"/>
            <a:ext cx="386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w3</a:t>
            </a:r>
            <a:r>
              <a:rPr lang="zh-TW" altLang="en-US" dirty="0" smtClean="0"/>
              <a:t>開始，將前前周為</a:t>
            </a:r>
            <a:r>
              <a:rPr lang="en-US" altLang="zh-TW" dirty="0" smtClean="0"/>
              <a:t>normal transfers</a:t>
            </a:r>
            <a:r>
              <a:rPr lang="zh-TW" altLang="en-US" dirty="0" smtClean="0"/>
              <a:t>和確認為</a:t>
            </a:r>
            <a:r>
              <a:rPr lang="en-US" altLang="zh-TW" dirty="0" smtClean="0"/>
              <a:t>fraudulent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transfers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data tuple</a:t>
            </a:r>
            <a:r>
              <a:rPr lang="zh-TW" altLang="en-US" dirty="0" smtClean="0"/>
              <a:t>加入</a:t>
            </a:r>
            <a:r>
              <a:rPr lang="en-US" altLang="zh-TW" dirty="0" smtClean="0"/>
              <a:t>training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dataset</a:t>
            </a:r>
            <a:r>
              <a:rPr lang="zh-TW" altLang="en-US" dirty="0" smtClean="0"/>
              <a:t>中重</a:t>
            </a:r>
            <a:r>
              <a:rPr lang="en-US" altLang="zh-TW" dirty="0" smtClean="0"/>
              <a:t>train</a:t>
            </a:r>
            <a:r>
              <a:rPr lang="zh-TW" altLang="en-US" dirty="0" smtClean="0"/>
              <a:t>模型</a:t>
            </a:r>
            <a:r>
              <a:rPr lang="en-US" altLang="zh-TW" dirty="0"/>
              <a:t>(incremental learning)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7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237" y="281997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Real World Application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035" t="30140" r="30596" b="5953"/>
          <a:stretch/>
        </p:blipFill>
        <p:spPr>
          <a:xfrm>
            <a:off x="644237" y="1430958"/>
            <a:ext cx="6061777" cy="51430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4890" y="3613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misclassification rate </a:t>
            </a:r>
            <a:r>
              <a:rPr lang="zh-TW" altLang="en-US" dirty="0" smtClean="0"/>
              <a:t>在前六周逐漸降低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在後六周維持在</a:t>
            </a:r>
            <a:r>
              <a:rPr lang="en-US" altLang="zh-TW" dirty="0" smtClean="0"/>
              <a:t>0.6%</a:t>
            </a:r>
            <a:r>
              <a:rPr lang="zh-TW" altLang="en-US" dirty="0" smtClean="0"/>
              <a:t>左右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4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目前</a:t>
            </a:r>
            <a:r>
              <a:rPr lang="en-US" altLang="zh-TW" dirty="0" smtClean="0"/>
              <a:t>implement</a:t>
            </a:r>
            <a:r>
              <a:rPr lang="zh-TW" altLang="en-US" dirty="0" smtClean="0"/>
              <a:t>的問題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557675" y="2475346"/>
            <a:ext cx="6203344" cy="3795318"/>
          </a:xfrm>
        </p:spPr>
      </p:pic>
      <p:sp>
        <p:nvSpPr>
          <p:cNvPr id="5" name="文字方塊 4"/>
          <p:cNvSpPr txBox="1"/>
          <p:nvPr/>
        </p:nvSpPr>
        <p:spPr>
          <a:xfrm>
            <a:off x="4020128" y="2706255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 loss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47853" y="5250873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 loss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4911" y="2856392"/>
            <a:ext cx="451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 loss</a:t>
            </a:r>
            <a:r>
              <a:rPr lang="zh-TW" altLang="en-US" dirty="0" smtClean="0"/>
              <a:t> 沒有收斂，</a:t>
            </a:r>
            <a:r>
              <a:rPr lang="en-US" altLang="zh-TW" dirty="0" smtClean="0"/>
              <a:t>D loss</a:t>
            </a:r>
            <a:r>
              <a:rPr lang="zh-TW" altLang="en-US" dirty="0" smtClean="0"/>
              <a:t>迅速收斂到</a:t>
            </a:r>
            <a:r>
              <a:rPr lang="en-US" altLang="zh-TW" dirty="0" smtClean="0"/>
              <a:t>0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一般而言應該是</a:t>
            </a:r>
            <a:r>
              <a:rPr lang="en-US" altLang="zh-TW" dirty="0" smtClean="0"/>
              <a:t>0.5,0.6)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18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418" y="22658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公式推導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351" t="25369" r="13438" b="28090"/>
          <a:stretch/>
        </p:blipFill>
        <p:spPr>
          <a:xfrm>
            <a:off x="690418" y="1625600"/>
            <a:ext cx="8131102" cy="30757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6346" r="27563" b="70305"/>
          <a:stretch/>
        </p:blipFill>
        <p:spPr>
          <a:xfrm>
            <a:off x="5588000" y="498763"/>
            <a:ext cx="4055467" cy="8312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7351" t="79458" r="13438"/>
          <a:stretch/>
        </p:blipFill>
        <p:spPr>
          <a:xfrm>
            <a:off x="690418" y="5200072"/>
            <a:ext cx="8131102" cy="1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5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76161"/>
            <a:ext cx="10515600" cy="1325563"/>
          </a:xfrm>
        </p:spPr>
        <p:txBody>
          <a:bodyPr/>
          <a:lstStyle/>
          <a:p>
            <a:r>
              <a:rPr lang="zh-TW" altLang="en-US" dirty="0"/>
              <a:t>公式推導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982" t="25269" r="13280" b="4437"/>
          <a:stretch/>
        </p:blipFill>
        <p:spPr>
          <a:xfrm>
            <a:off x="664143" y="1744104"/>
            <a:ext cx="8470620" cy="46688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6346" r="27563" b="70305"/>
          <a:stretch/>
        </p:blipFill>
        <p:spPr>
          <a:xfrm>
            <a:off x="6496080" y="523305"/>
            <a:ext cx="4055467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941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公式推導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981" t="23812" r="14597" b="4924"/>
          <a:stretch/>
        </p:blipFill>
        <p:spPr>
          <a:xfrm>
            <a:off x="1444593" y="1773264"/>
            <a:ext cx="8373176" cy="47663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8319" t="4316" r="14597" b="75838"/>
          <a:stretch/>
        </p:blipFill>
        <p:spPr>
          <a:xfrm>
            <a:off x="6564428" y="264258"/>
            <a:ext cx="4863924" cy="1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697" y="321572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公式推導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983" t="23477" r="13807" b="3146"/>
          <a:stretch/>
        </p:blipFill>
        <p:spPr>
          <a:xfrm>
            <a:off x="1203961" y="1647135"/>
            <a:ext cx="8921816" cy="50299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6347" r="13807" b="77550"/>
          <a:stretch/>
        </p:blipFill>
        <p:spPr>
          <a:xfrm>
            <a:off x="6926178" y="280511"/>
            <a:ext cx="4312119" cy="13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n-lt"/>
              </a:rPr>
              <a:t>Abstract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500" dirty="0" smtClean="0"/>
              <a:t>使用</a:t>
            </a:r>
            <a:r>
              <a:rPr lang="en-US" altLang="zh-TW" sz="2500" dirty="0" smtClean="0"/>
              <a:t>GAN based on a deep </a:t>
            </a:r>
            <a:r>
              <a:rPr lang="en-US" altLang="zh-TW" sz="2500" dirty="0" err="1" smtClean="0"/>
              <a:t>denoising</a:t>
            </a:r>
            <a:r>
              <a:rPr lang="en-US" altLang="zh-TW" sz="2500" dirty="0" smtClean="0"/>
              <a:t> </a:t>
            </a:r>
            <a:r>
              <a:rPr lang="en-US" altLang="zh-TW" sz="2500" dirty="0" err="1" smtClean="0"/>
              <a:t>autoencoder</a:t>
            </a:r>
            <a:r>
              <a:rPr lang="en-US" altLang="zh-TW" sz="2500" dirty="0" smtClean="0"/>
              <a:t> </a:t>
            </a:r>
            <a:r>
              <a:rPr lang="zh-TW" altLang="en-US" sz="2500" dirty="0" smtClean="0"/>
              <a:t>的架構來辨識由於電話詐騙所產生的轉帳交易，並真實運用在中國兩家銀行的交易機制中，成功地降低了客戶端和銀行端的損失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153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070C0"/>
                </a:solidFill>
              </a:rPr>
              <a:t>Model </a:t>
            </a:r>
            <a:r>
              <a:rPr lang="en-US" altLang="zh-TW" sz="2500" dirty="0">
                <a:solidFill>
                  <a:srgbClr val="0070C0"/>
                </a:solidFill>
              </a:rPr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6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000" y="217343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Model architecture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404" t="16292" r="53070" b="36269"/>
          <a:stretch/>
        </p:blipFill>
        <p:spPr>
          <a:xfrm>
            <a:off x="3184236" y="1607823"/>
            <a:ext cx="4759037" cy="4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>
                <a:solidFill>
                  <a:srgbClr val="0070C0"/>
                </a:solidFill>
              </a:rPr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56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891" y="481928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GAN </a:t>
            </a:r>
            <a:r>
              <a:rPr lang="en-US" altLang="zh-TW" sz="4000" dirty="0" smtClean="0"/>
              <a:t>(</a:t>
            </a:r>
            <a:r>
              <a:rPr lang="en-US" altLang="zh-TW" sz="4000" dirty="0" smtClean="0">
                <a:latin typeface="+mn-lt"/>
              </a:rPr>
              <a:t>Generative Adversarial Network</a:t>
            </a:r>
            <a:r>
              <a:rPr lang="en-US" altLang="zh-TW" sz="4000" dirty="0">
                <a:latin typeface="+mn-lt"/>
              </a:rPr>
              <a:t>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79731" y="1626033"/>
                <a:ext cx="1171226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sz="2500" dirty="0" smtClean="0"/>
                  <a:t>GAN </a:t>
                </a:r>
                <a:r>
                  <a:rPr lang="zh-TW" altLang="en-US" sz="2500" dirty="0"/>
                  <a:t>的</a:t>
                </a:r>
                <a:r>
                  <a:rPr lang="zh-TW" altLang="en-US" sz="2500" dirty="0" smtClean="0"/>
                  <a:t>目標</a:t>
                </a:r>
                <a:r>
                  <a:rPr lang="en-US" altLang="zh-TW" sz="25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sz="2500" dirty="0" smtClean="0"/>
                  <a:t>  </a:t>
                </a:r>
                <a:r>
                  <a:rPr lang="zh-TW" altLang="en-US" sz="2500" dirty="0" smtClean="0"/>
                  <a:t>希望產生資料的</a:t>
                </a:r>
                <a:r>
                  <a:rPr lang="en-US" altLang="zh-TW" sz="2500" dirty="0" smtClean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500" dirty="0" smtClean="0">
                    <a:solidFill>
                      <a:srgbClr val="0070C0"/>
                    </a:solidFill>
                  </a:rPr>
                  <a:t>(x;</a:t>
                </a:r>
                <a:r>
                  <a:rPr lang="el-GR" altLang="zh-TW" sz="2500" dirty="0" smtClean="0">
                    <a:solidFill>
                      <a:srgbClr val="0070C0"/>
                    </a:solidFill>
                  </a:rPr>
                  <a:t>θ</a:t>
                </a:r>
                <a:r>
                  <a:rPr lang="en-US" altLang="zh-TW" sz="25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altLang="zh-TW" sz="2500" dirty="0" smtClean="0"/>
                  <a:t>(distribution parameterized by </a:t>
                </a:r>
                <a:r>
                  <a:rPr lang="el-GR" altLang="zh-TW" sz="2500" dirty="0" smtClean="0"/>
                  <a:t>θ</a:t>
                </a:r>
                <a:r>
                  <a:rPr lang="en-US" altLang="zh-TW" sz="2500" dirty="0" smtClean="0"/>
                  <a:t>)</a:t>
                </a:r>
                <a:r>
                  <a:rPr lang="zh-TW" altLang="en-US" sz="2500" dirty="0" smtClean="0"/>
                  <a:t>與</a:t>
                </a:r>
                <a:r>
                  <a:rPr lang="zh-TW" altLang="en-US" sz="2500" dirty="0"/>
                  <a:t>原始</a:t>
                </a:r>
                <a:r>
                  <a:rPr lang="zh-TW" altLang="en-US" sz="2500" dirty="0" smtClean="0"/>
                  <a:t>資料的</a:t>
                </a:r>
                <a:r>
                  <a:rPr lang="en-US" altLang="zh-TW" sz="2500" dirty="0" smtClean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500" dirty="0" smtClean="0">
                    <a:solidFill>
                      <a:srgbClr val="0070C0"/>
                    </a:solidFill>
                  </a:rPr>
                  <a:t>(x) </a:t>
                </a:r>
                <a:r>
                  <a:rPr lang="zh-TW" altLang="en-US" sz="2500" dirty="0" smtClean="0"/>
                  <a:t>相近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731" y="1626033"/>
                <a:ext cx="11712269" cy="4351338"/>
              </a:xfrm>
              <a:blipFill>
                <a:blip r:embed="rId2"/>
                <a:stretch>
                  <a:fillRect l="-885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7139" t="35864" r="18913" b="31873"/>
          <a:stretch/>
        </p:blipFill>
        <p:spPr>
          <a:xfrm>
            <a:off x="1656129" y="3052722"/>
            <a:ext cx="8037669" cy="3319202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4091708" y="2656550"/>
            <a:ext cx="378691" cy="240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590472" y="2538096"/>
                <a:ext cx="803563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500" dirty="0" smtClean="0">
                    <a:solidFill>
                      <a:schemeClr val="tx1"/>
                    </a:solidFill>
                  </a:rPr>
                  <a:t>透過</a:t>
                </a:r>
                <a:r>
                  <a:rPr lang="en-US" altLang="zh-TW" sz="2500" dirty="0" smtClean="0">
                    <a:solidFill>
                      <a:schemeClr val="tx1"/>
                    </a:solidFill>
                  </a:rPr>
                  <a:t>Discriminator</a:t>
                </a:r>
                <a:r>
                  <a:rPr lang="zh-TW" altLang="en-US" sz="2500" dirty="0" smtClean="0">
                    <a:solidFill>
                      <a:schemeClr val="tx1"/>
                    </a:solidFill>
                  </a:rPr>
                  <a:t>計算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TW" sz="2500" dirty="0">
                    <a:solidFill>
                      <a:schemeClr val="tx1"/>
                    </a:solidFill>
                  </a:rPr>
                  <a:t>(x;</a:t>
                </a:r>
                <a:r>
                  <a:rPr lang="el-GR" altLang="zh-TW" sz="2500" dirty="0">
                    <a:solidFill>
                      <a:schemeClr val="tx1"/>
                    </a:solidFill>
                  </a:rPr>
                  <a:t>θ</a:t>
                </a:r>
                <a:r>
                  <a:rPr lang="en-US" altLang="zh-TW" sz="2500" dirty="0" smtClean="0">
                    <a:solidFill>
                      <a:schemeClr val="tx1"/>
                    </a:solidFill>
                  </a:rPr>
                  <a:t>)</a:t>
                </a:r>
                <a:r>
                  <a:rPr lang="zh-TW" altLang="en-US" sz="2500" dirty="0">
                    <a:solidFill>
                      <a:schemeClr val="tx1"/>
                    </a:solidFill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US" altLang="zh-TW" sz="2500" dirty="0">
                    <a:solidFill>
                      <a:schemeClr val="tx1"/>
                    </a:solidFill>
                  </a:rPr>
                  <a:t>(x</a:t>
                </a:r>
                <a:r>
                  <a:rPr lang="en-US" altLang="zh-TW" sz="2500" dirty="0" smtClean="0">
                    <a:solidFill>
                      <a:schemeClr val="tx1"/>
                    </a:solidFill>
                  </a:rPr>
                  <a:t>)</a:t>
                </a:r>
                <a:r>
                  <a:rPr lang="zh-TW" altLang="en-US" sz="2500" dirty="0" smtClean="0">
                    <a:solidFill>
                      <a:schemeClr val="tx1"/>
                    </a:solidFill>
                  </a:rPr>
                  <a:t>的</a:t>
                </a:r>
                <a:r>
                  <a:rPr lang="en-US" altLang="zh-TW" sz="2500" dirty="0" smtClean="0">
                    <a:solidFill>
                      <a:schemeClr val="tx1"/>
                    </a:solidFill>
                  </a:rPr>
                  <a:t>Divergence</a:t>
                </a:r>
                <a:endParaRPr lang="zh-TW" altLang="en-U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72" y="2538096"/>
                <a:ext cx="8035637" cy="477054"/>
              </a:xfrm>
              <a:prstGeom prst="rect">
                <a:avLst/>
              </a:prstGeom>
              <a:blipFill>
                <a:blip r:embed="rId4"/>
                <a:stretch>
                  <a:fillRect l="-1214" t="-11392" b="-29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7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072" y="109503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GAN</a:t>
            </a:r>
            <a:endParaRPr lang="zh-TW" altLang="en-US" b="1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877" t="31038" r="38281" b="7394"/>
          <a:stretch/>
        </p:blipFill>
        <p:spPr>
          <a:xfrm>
            <a:off x="5733813" y="931585"/>
            <a:ext cx="6393532" cy="47269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6312" y="503459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Objective function: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60291" y="1508747"/>
            <a:ext cx="39428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/>
              <a:t>two-player minimax </a:t>
            </a:r>
            <a:r>
              <a:rPr lang="en-US" altLang="zh-TW" sz="2500" dirty="0" smtClean="0"/>
              <a:t>game:</a:t>
            </a:r>
            <a:endParaRPr lang="zh-TW" altLang="en-US" sz="25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6346" r="27563" b="70305"/>
          <a:stretch/>
        </p:blipFill>
        <p:spPr>
          <a:xfrm>
            <a:off x="584296" y="1928133"/>
            <a:ext cx="3447473" cy="70664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18246" t="22076" r="18228" b="66863"/>
          <a:stretch/>
        </p:blipFill>
        <p:spPr>
          <a:xfrm>
            <a:off x="380089" y="2793570"/>
            <a:ext cx="5143255" cy="50377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677236" y="1885533"/>
            <a:ext cx="87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1: real</a:t>
            </a:r>
          </a:p>
          <a:p>
            <a:r>
              <a:rPr lang="en-US" altLang="zh-TW" dirty="0" smtClean="0"/>
              <a:t>0: fake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/>
          <a:srcRect l="29404" t="50628" r="19143" b="42559"/>
          <a:stretch/>
        </p:blipFill>
        <p:spPr>
          <a:xfrm>
            <a:off x="2805243" y="5548973"/>
            <a:ext cx="4901978" cy="36509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380090" y="5503279"/>
            <a:ext cx="287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Discriminator: </a:t>
            </a:r>
            <a:r>
              <a:rPr lang="en-US" altLang="zh-TW" dirty="0" smtClean="0">
                <a:solidFill>
                  <a:srgbClr val="0070C0"/>
                </a:solidFill>
              </a:rPr>
              <a:t>maximize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29191" t="81525" r="15081" b="9796"/>
          <a:stretch/>
        </p:blipFill>
        <p:spPr>
          <a:xfrm>
            <a:off x="2731350" y="6044547"/>
            <a:ext cx="5410199" cy="47393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388797" y="6044547"/>
            <a:ext cx="287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Generator: </a:t>
            </a:r>
            <a:r>
              <a:rPr lang="en-US" altLang="zh-TW" dirty="0" smtClean="0">
                <a:solidFill>
                  <a:srgbClr val="0070C0"/>
                </a:solidFill>
              </a:rPr>
              <a:t>minimize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3253695" y="6031399"/>
            <a:ext cx="1823693" cy="6238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6"/>
          <a:srcRect l="20747" t="33932" r="49591" b="52265"/>
          <a:stretch/>
        </p:blipFill>
        <p:spPr>
          <a:xfrm>
            <a:off x="584296" y="3686698"/>
            <a:ext cx="5149517" cy="13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527" y="1892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527" y="1644072"/>
            <a:ext cx="11647054" cy="506614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zh-TW" sz="2500" dirty="0" smtClean="0"/>
              <a:t>Abstract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Model </a:t>
            </a:r>
            <a:r>
              <a:rPr lang="en-US" altLang="zh-TW" sz="2500" dirty="0"/>
              <a:t>Architecture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GAN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>
                <a:solidFill>
                  <a:srgbClr val="0070C0"/>
                </a:solidFill>
              </a:rPr>
              <a:t>GMM</a:t>
            </a:r>
          </a:p>
          <a:p>
            <a:pPr lvl="1">
              <a:lnSpc>
                <a:spcPts val="3000"/>
              </a:lnSpc>
            </a:pPr>
            <a:r>
              <a:rPr lang="en-US" altLang="zh-TW" sz="2500" dirty="0" smtClean="0"/>
              <a:t>Algorithm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Dataset</a:t>
            </a:r>
            <a:endParaRPr lang="en-US" altLang="zh-TW" sz="2500" dirty="0"/>
          </a:p>
          <a:p>
            <a:pPr lvl="1">
              <a:lnSpc>
                <a:spcPts val="3000"/>
              </a:lnSpc>
            </a:pPr>
            <a:r>
              <a:rPr lang="en-US" altLang="zh-TW" sz="2500" dirty="0"/>
              <a:t>Input </a:t>
            </a:r>
            <a:r>
              <a:rPr lang="en-US" altLang="zh-TW" sz="2500" dirty="0" smtClean="0"/>
              <a:t>vector</a:t>
            </a:r>
          </a:p>
          <a:p>
            <a:pPr>
              <a:lnSpc>
                <a:spcPts val="3000"/>
              </a:lnSpc>
            </a:pPr>
            <a:r>
              <a:rPr lang="en-US" altLang="zh-TW" sz="2500" dirty="0" smtClean="0"/>
              <a:t>Experimental Results</a:t>
            </a:r>
          </a:p>
          <a:p>
            <a:pPr>
              <a:lnSpc>
                <a:spcPts val="3000"/>
              </a:lnSpc>
            </a:pPr>
            <a:r>
              <a:rPr lang="en-US" altLang="zh-TW" sz="2400" b="1" dirty="0">
                <a:latin typeface="+mj-lt"/>
              </a:rPr>
              <a:t>Real World </a:t>
            </a:r>
            <a:r>
              <a:rPr lang="en-US" altLang="zh-TW" sz="2400" b="1" dirty="0" smtClean="0">
                <a:latin typeface="+mj-lt"/>
              </a:rPr>
              <a:t>Application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3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12343</TotalTime>
  <Words>1142</Words>
  <Application>Microsoft Office PowerPoint</Application>
  <PresentationFormat>寬螢幕</PresentationFormat>
  <Paragraphs>198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-apple-system</vt:lpstr>
      <vt:lpstr>新細明體</vt:lpstr>
      <vt:lpstr>Arial</vt:lpstr>
      <vt:lpstr>Calibri</vt:lpstr>
      <vt:lpstr>Calibri Light</vt:lpstr>
      <vt:lpstr>Cambria Math</vt:lpstr>
      <vt:lpstr>Office 佈景主題</vt:lpstr>
      <vt:lpstr>Generative adversarial network based telecom fraud detection at the receiving bank</vt:lpstr>
      <vt:lpstr>Outline</vt:lpstr>
      <vt:lpstr>Abstract</vt:lpstr>
      <vt:lpstr>Outline</vt:lpstr>
      <vt:lpstr>Model architecture</vt:lpstr>
      <vt:lpstr>Outline</vt:lpstr>
      <vt:lpstr>GAN (Generative Adversarial Network) </vt:lpstr>
      <vt:lpstr>GAN</vt:lpstr>
      <vt:lpstr>Outline</vt:lpstr>
      <vt:lpstr>GMM(Gaussian Mixture Model)</vt:lpstr>
      <vt:lpstr>GMM(Gaussian Mixture Model)</vt:lpstr>
      <vt:lpstr>Model architecture</vt:lpstr>
      <vt:lpstr>Model architecture</vt:lpstr>
      <vt:lpstr>Outline</vt:lpstr>
      <vt:lpstr>Algorithm</vt:lpstr>
      <vt:lpstr>Outline</vt:lpstr>
      <vt:lpstr>Input Vector</vt:lpstr>
      <vt:lpstr>Input Vector</vt:lpstr>
      <vt:lpstr>Dataset</vt:lpstr>
      <vt:lpstr>Outline</vt:lpstr>
      <vt:lpstr>Experimental Results</vt:lpstr>
      <vt:lpstr>Outline</vt:lpstr>
      <vt:lpstr>Real World Application</vt:lpstr>
      <vt:lpstr>Real World Application</vt:lpstr>
      <vt:lpstr>目前implement的問題</vt:lpstr>
      <vt:lpstr>公式推導</vt:lpstr>
      <vt:lpstr>公式推導</vt:lpstr>
      <vt:lpstr>公式推導</vt:lpstr>
      <vt:lpstr>公式推導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adversarial network based telecom fraud detection at the receiving bank</dc:title>
  <dc:creator>crystal</dc:creator>
  <cp:lastModifiedBy>crystal</cp:lastModifiedBy>
  <cp:revision>180</cp:revision>
  <dcterms:created xsi:type="dcterms:W3CDTF">2020-10-30T14:32:31Z</dcterms:created>
  <dcterms:modified xsi:type="dcterms:W3CDTF">2020-12-02T03:02:57Z</dcterms:modified>
</cp:coreProperties>
</file>