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3.xml" ContentType="application/vnd.openxmlformats-officedocument.presentationml.notesSlide+xml"/>
  <Override PartName="/ppt/comments/comment4.xml" ContentType="application/vnd.openxmlformats-officedocument.presentationml.comments+xml"/>
  <Override PartName="/ppt/notesSlides/notesSlide4.xml" ContentType="application/vnd.openxmlformats-officedocument.presentationml.notesSlide+xml"/>
  <Override PartName="/ppt/comments/comment5.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6.xml" ContentType="application/vnd.openxmlformats-officedocument.presentationml.comments+xml"/>
  <Override PartName="/ppt/notesSlides/notesSlide7.xml" ContentType="application/vnd.openxmlformats-officedocument.presentationml.notesSlide+xml"/>
  <Override PartName="/ppt/comments/comment7.xml" ContentType="application/vnd.openxmlformats-officedocument.presentationml.comments+xml"/>
  <Override PartName="/ppt/notesSlides/notesSlide8.xml" ContentType="application/vnd.openxmlformats-officedocument.presentationml.notesSlide+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ppt/notesSlides/notesSlide9.xml" ContentType="application/vnd.openxmlformats-officedocument.presentationml.notesSlide+xml"/>
  <Override PartName="/ppt/comments/comment13.xml" ContentType="application/vnd.openxmlformats-officedocument.presentationml.comments+xml"/>
  <Override PartName="/ppt/notesSlides/notesSlide10.xml" ContentType="application/vnd.openxmlformats-officedocument.presentationml.notesSlide+xml"/>
  <Override PartName="/ppt/comments/comment1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9" r:id="rId3"/>
    <p:sldId id="258" r:id="rId4"/>
    <p:sldId id="261" r:id="rId5"/>
    <p:sldId id="283" r:id="rId6"/>
    <p:sldId id="262" r:id="rId7"/>
    <p:sldId id="282" r:id="rId8"/>
    <p:sldId id="281" r:id="rId9"/>
    <p:sldId id="271" r:id="rId10"/>
    <p:sldId id="263" r:id="rId11"/>
    <p:sldId id="272" r:id="rId12"/>
    <p:sldId id="273" r:id="rId13"/>
    <p:sldId id="264" r:id="rId14"/>
    <p:sldId id="276" r:id="rId15"/>
    <p:sldId id="274" r:id="rId16"/>
    <p:sldId id="275" r:id="rId17"/>
    <p:sldId id="267" r:id="rId18"/>
    <p:sldId id="277" r:id="rId19"/>
    <p:sldId id="268" r:id="rId20"/>
    <p:sldId id="278" r:id="rId21"/>
    <p:sldId id="279" r:id="rId22"/>
    <p:sldId id="266" r:id="rId23"/>
    <p:sldId id="280" r:id="rId24"/>
    <p:sldId id="270" r:id="rId25"/>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ystal" initials="c" lastIdx="50" clrIdx="0">
    <p:extLst>
      <p:ext uri="{19B8F6BF-5375-455C-9EA6-DF929625EA0E}">
        <p15:presenceInfo xmlns:p15="http://schemas.microsoft.com/office/powerpoint/2012/main" userId="cryst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612" autoAdjust="0"/>
  </p:normalViewPr>
  <p:slideViewPr>
    <p:cSldViewPr snapToGrid="0">
      <p:cViewPr varScale="1">
        <p:scale>
          <a:sx n="63" d="100"/>
          <a:sy n="63" d="100"/>
        </p:scale>
        <p:origin x="804" y="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2-26T14:43:31.381" idx="1">
    <p:pos x="2566" y="2112"/>
    <p:text>analyzing patterns in consumer expenditures, savings, and debt payments, we are able to
identify subtle nonlinear relationships</p:text>
    <p:extLst>
      <p:ext uri="{C676402C-5697-4E1C-873F-D02D1690AC5C}">
        <p15:threadingInfo xmlns:p15="http://schemas.microsoft.com/office/powerpoint/2012/main" timeZoneBias="-480"/>
      </p:ext>
    </p:extLst>
  </p:cm>
  <p:cm authorId="1" dt="2021-02-28T12:31:16.318" idx="19">
    <p:pos x="5354" y="3420"/>
    <p:text>produce an aggregate forecast of consumer credit delinquencies which we propose as a new measure of systemic risk.</p:text>
    <p:extLst>
      <p:ext uri="{C676402C-5697-4E1C-873F-D02D1690AC5C}">
        <p15:threadingInfo xmlns:p15="http://schemas.microsoft.com/office/powerpoint/2012/main" timeZoneBias="-480"/>
      </p:ext>
    </p:extLst>
  </p:cm>
  <p:cm authorId="1" dt="2021-02-28T18:09:09.990" idx="21">
    <p:pos x="5354" y="3556"/>
    <p:text>forecasting aggregate consumer credit delinquencies for the purpose of enterprise-wide and macroprudential risk
management.</p:text>
    <p:extLst>
      <p:ext uri="{C676402C-5697-4E1C-873F-D02D1690AC5C}">
        <p15:threadingInfo xmlns:p15="http://schemas.microsoft.com/office/powerpoint/2012/main" timeZoneBias="-480">
          <p15:parentCm authorId="1" idx="19"/>
        </p15:threadingInfo>
      </p:ext>
    </p:extLst>
  </p:cm>
  <p:cm authorId="1" dt="2021-03-08T22:06:00.969" idx="47">
    <p:pos x="5354" y="3692"/>
    <p:text>construct a measure of systemic risk in the consumer-lending sector: Consumer lending系統的風險</p:text>
    <p:extLst>
      <p:ext uri="{C676402C-5697-4E1C-873F-D02D1690AC5C}">
        <p15:threadingInfo xmlns:p15="http://schemas.microsoft.com/office/powerpoint/2012/main" timeZoneBias="-480">
          <p15:parentCm authorId="1" idx="19"/>
        </p15:threadingInfo>
      </p:ext>
    </p:extLst>
  </p:cm>
  <p:cm authorId="1" dt="2021-03-08T22:06:44.592" idx="48">
    <p:pos x="5354" y="3828"/>
    <p:text>ex: private credit expansions are an early indicator of potential banking
crises</p:text>
    <p:extLst>
      <p:ext uri="{C676402C-5697-4E1C-873F-D02D1690AC5C}">
        <p15:threadingInfo xmlns:p15="http://schemas.microsoft.com/office/powerpoint/2012/main" timeZoneBias="-480">
          <p15:parentCm authorId="1" idx="19"/>
        </p15:threadingInfo>
      </p:ext>
    </p:extLst>
  </p:cm>
  <p:cm authorId="1" dt="2021-02-28T19:15:32.120" idx="30">
    <p:pos x="5008" y="2819"/>
    <p:text>credit-line : 信貸額度</p:text>
    <p:extLst>
      <p:ext uri="{C676402C-5697-4E1C-873F-D02D1690AC5C}">
        <p15:threadingInfo xmlns:p15="http://schemas.microsoft.com/office/powerpoint/2012/main" timeZoneBias="-480"/>
      </p:ext>
    </p:extLst>
  </p:cm>
  <p:cm authorId="1" dt="2021-03-08T21:26:05.325" idx="46">
    <p:pos x="5779" y="1146"/>
    <p:text>measures adjust only slowly over time and
are relatively insensitive to changes in market conditions</p:text>
    <p:extLst>
      <p:ext uri="{C676402C-5697-4E1C-873F-D02D1690AC5C}">
        <p15:threadingInfo xmlns:p15="http://schemas.microsoft.com/office/powerpoint/2012/main" timeZoneBias="-48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21-03-10T16:43:52.380" idx="50">
    <p:pos x="4032" y="1044"/>
    <p:text>Estimate of the probability of an account becoming delinquent by 90 days or more within the subsequent 3-, 6-, or 12-month window or not</p:text>
    <p:extLst>
      <p:ext uri="{C676402C-5697-4E1C-873F-D02D1690AC5C}">
        <p15:threadingInfo xmlns:p15="http://schemas.microsoft.com/office/powerpoint/2012/main" timeZoneBias="-48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21-02-28T20:46:12.664" idx="31">
    <p:pos x="10" y="10"/>
    <p:text>門檻越高，越難被辨認為bad customer</p:text>
    <p:extLst>
      <p:ext uri="{C676402C-5697-4E1C-873F-D02D1690AC5C}">
        <p15:threadingInfo xmlns:p15="http://schemas.microsoft.com/office/powerpoint/2012/main" timeZoneBias="-48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21-02-28T21:49:35.603" idx="34">
    <p:pos x="10" y="10"/>
    <p:text>FPR: FP/FP+TN誤判率,偽陽性率</p:text>
    <p:extLst>
      <p:ext uri="{C676402C-5697-4E1C-873F-D02D1690AC5C}">
        <p15:threadingInfo xmlns:p15="http://schemas.microsoft.com/office/powerpoint/2012/main" timeZoneBias="-480"/>
      </p:ext>
    </p:extLst>
  </p:cm>
  <p:cm authorId="1" dt="2021-02-28T21:55:03.106" idx="36">
    <p:pos x="10" y="146"/>
    <p:text>TPR: TP/TP+FN(recall)</p:text>
    <p:extLst>
      <p:ext uri="{C676402C-5697-4E1C-873F-D02D1690AC5C}">
        <p15:threadingInfo xmlns:p15="http://schemas.microsoft.com/office/powerpoint/2012/main" timeZoneBias="-480">
          <p15:parentCm authorId="1" idx="34"/>
        </p15:threadingInfo>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21-02-28T21:47:07.760" idx="33">
    <p:pos x="5075" y="4081"/>
    <p:text>trade-off between true and false positive rates is one-to-one;</p:text>
    <p:extLst>
      <p:ext uri="{C676402C-5697-4E1C-873F-D02D1690AC5C}">
        <p15:threadingInfo xmlns:p15="http://schemas.microsoft.com/office/powerpoint/2012/main" timeZoneBias="-480"/>
      </p:ext>
    </p:extLst>
  </p:cm>
  <p:cm authorId="1" dt="2021-03-04T09:22:16.788" idx="40">
    <p:pos x="3137" y="4082"/>
    <p:text>Threshold: Using ROC-tangency classification threshold</p:text>
    <p:extLst>
      <p:ext uri="{C676402C-5697-4E1C-873F-D02D1690AC5C}">
        <p15:threadingInfo xmlns:p15="http://schemas.microsoft.com/office/powerpoint/2012/main" timeZoneBias="-480"/>
      </p:ext>
    </p:extLst>
  </p:cm>
  <p:cm authorId="1" dt="2021-03-04T09:35:43.333" idx="42">
    <p:pos x="6355" y="589"/>
    <p:text>剩餘平方和(residual sum of square，或者稱殘差平方和):擬合線是否能詮釋數據特徵，越小越好，負值就代表這模型炸了。
共平方和(total sum of square，或者稱總平方和): variance，數據波動情形。正常來說不可能為0，除非你的數據是一條直線，但我想如果真是這樣那也不用作回歸了。負值就代表這模型炸了。</p:text>
    <p:extLst>
      <p:ext uri="{C676402C-5697-4E1C-873F-D02D1690AC5C}">
        <p15:threadingInfo xmlns:p15="http://schemas.microsoft.com/office/powerpoint/2012/main" timeZoneBias="-480"/>
      </p:ext>
    </p:extLst>
  </p:cm>
  <p:cm authorId="1" dt="2021-03-04T09:36:10.229" idx="43">
    <p:pos x="6355" y="725"/>
    <p:text>r square = 1 - residual/total sum</p:text>
    <p:extLst>
      <p:ext uri="{C676402C-5697-4E1C-873F-D02D1690AC5C}">
        <p15:threadingInfo xmlns:p15="http://schemas.microsoft.com/office/powerpoint/2012/main" timeZoneBias="-480">
          <p15:parentCm authorId="1" idx="42"/>
        </p15:threadingInfo>
      </p:ext>
    </p:extLst>
  </p:cm>
  <p:cm authorId="1" dt="2021-03-04T09:36:27.531" idx="44">
    <p:pos x="6355" y="861"/>
    <p:text>擬合線是否能詮釋數據特徵，越接近1代表模型越好</p:text>
    <p:extLst>
      <p:ext uri="{C676402C-5697-4E1C-873F-D02D1690AC5C}">
        <p15:threadingInfo xmlns:p15="http://schemas.microsoft.com/office/powerpoint/2012/main" timeZoneBias="-480">
          <p15:parentCm authorId="1" idx="42"/>
        </p15:threadingInfo>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21-03-04T14:53:35.968" idx="45">
    <p:pos x="4219" y="3782"/>
    <p:text>macroprudential risk mangement：銀行的風險管理規則</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2-26T14:56:21.319" idx="2">
    <p:pos x="2694" y="1385"/>
    <p:text>such as names, addresses, and social security numbers</p:text>
    <p:extLst>
      <p:ext uri="{C676402C-5697-4E1C-873F-D02D1690AC5C}">
        <p15:threadingInfo xmlns:p15="http://schemas.microsoft.com/office/powerpoint/2012/main" timeZoneBias="-480"/>
      </p:ext>
    </p:extLst>
  </p:cm>
  <p:cm authorId="1" dt="2021-02-26T15:00:28.959" idx="3">
    <p:pos x="3609" y="2630"/>
    <p:text>medium through
which the transaction took place</p:text>
    <p:extLst>
      <p:ext uri="{C676402C-5697-4E1C-873F-D02D1690AC5C}">
        <p15:threadingInfo xmlns:p15="http://schemas.microsoft.com/office/powerpoint/2012/main" timeZoneBias="-480"/>
      </p:ext>
    </p:extLst>
  </p:cm>
  <p:cm authorId="1" dt="2021-02-28T11:45:03.853" idx="11">
    <p:pos x="4566" y="1548"/>
    <p:text>A credit bureau, also known in the U.S. as a “credit reporting company” or “credit reporting agency,” is an organization that collects and researches individual credit information and sells it for a fee to creditors, so they can make decisions on granting loans.</p:text>
    <p:extLst>
      <p:ext uri="{C676402C-5697-4E1C-873F-D02D1690AC5C}">
        <p15:threadingInfo xmlns:p15="http://schemas.microsoft.com/office/powerpoint/2012/main" timeZoneBias="-480"/>
      </p:ext>
    </p:extLst>
  </p:cm>
  <p:cm authorId="1" dt="2021-02-28T11:56:17.403" idx="13">
    <p:pos x="1936" y="2818"/>
    <p:text>Auto (AUT), Mortgage (MTG)：抵押貸款, Credit Card
(CCA), Home Line of Credit (HLC):房屋淨值信用額度 (Home equity line of credit)Home Loan (HLN)：房貸, Other Loans
(ILA), Other Lines of Credit (LOC), and Speciality type (SPC)</p:text>
    <p:extLst>
      <p:ext uri="{C676402C-5697-4E1C-873F-D02D1690AC5C}">
        <p15:threadingInfo xmlns:p15="http://schemas.microsoft.com/office/powerpoint/2012/main" timeZoneBias="-480"/>
      </p:ext>
    </p:extLst>
  </p:cm>
  <p:cm authorId="1" dt="2021-02-28T19:06:36.599" idx="28">
    <p:pos x="1936" y="2954"/>
    <p:text>tradeline" is the credit industry's term for an account on a credit report. Credit card accounts, personal loans, and mortgages are all examples of a tradeline that would appear on a credit report. Tradelines play a key role in determining an individual's credit score.</p:text>
    <p:extLst>
      <p:ext uri="{C676402C-5697-4E1C-873F-D02D1690AC5C}">
        <p15:threadingInfo xmlns:p15="http://schemas.microsoft.com/office/powerpoint/2012/main" timeZoneBias="-480">
          <p15:parentCm authorId="1" idx="13"/>
        </p15:threadingInfo>
      </p:ext>
    </p:extLst>
  </p:cm>
  <p:cm authorId="1" dt="2021-02-28T12:01:11.506" idx="14">
    <p:pos x="1790" y="3276"/>
    <p:text>checking account/saving account/CD:定存帳戶/brokerage account</p:text>
    <p:extLst>
      <p:ext uri="{C676402C-5697-4E1C-873F-D02D1690AC5C}">
        <p15:threadingInfo xmlns:p15="http://schemas.microsoft.com/office/powerpoint/2012/main" timeZoneBias="-4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2-28T12:10:32.920" idx="15">
    <p:pos x="10" y="10"/>
    <p:text>IRA account balance: 個人退休帳戶</p:text>
    <p:extLst>
      <p:ext uri="{C676402C-5697-4E1C-873F-D02D1690AC5C}">
        <p15:threadingInfo xmlns:p15="http://schemas.microsoft.com/office/powerpoint/2012/main" timeZoneBias="-480"/>
      </p:ext>
    </p:extLst>
  </p:cm>
  <p:cm authorId="1" dt="2021-02-28T18:16:35.549" idx="22">
    <p:pos x="146" y="146"/>
    <p:text>zip code: 郵區編號</p:text>
    <p:extLst>
      <p:ext uri="{C676402C-5697-4E1C-873F-D02D1690AC5C}">
        <p15:threadingInfo xmlns:p15="http://schemas.microsoft.com/office/powerpoint/2012/main" timeZoneBias="-480"/>
      </p:ext>
    </p:extLst>
  </p:cm>
  <p:cm authorId="1" dt="2021-02-28T18:17:23.389" idx="23">
    <p:pos x="146" y="282"/>
    <p:text>Auto (AUT), Mortgage (MTG)：抵押貸款, Credit Card
(CCA</p:text>
    <p:extLst>
      <p:ext uri="{C676402C-5697-4E1C-873F-D02D1690AC5C}">
        <p15:threadingInfo xmlns:p15="http://schemas.microsoft.com/office/powerpoint/2012/main" timeZoneBias="-480">
          <p15:parentCm authorId="1" idx="22"/>
        </p15:threadingInfo>
      </p:ext>
    </p:extLst>
  </p:cm>
  <p:cm authorId="1" dt="2021-02-28T18:29:15.925" idx="25">
    <p:pos x="3552" y="590"/>
    <p:text>BPY: Online Bill
Payment (透過網路付帳),  DC: Debit Card(簽帳金融卡), INT: Interest on Account (帳戶利息), WIR: wire transfer (匯款)</p:text>
    <p:extLst>
      <p:ext uri="{C676402C-5697-4E1C-873F-D02D1690AC5C}">
        <p15:threadingInfo xmlns:p15="http://schemas.microsoft.com/office/powerpoint/2012/main" timeZoneBias="-4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1-02-28T18:19:24.142" idx="24">
    <p:pos x="3226" y="922"/>
    <p:text>債務收入比</p:text>
    <p:extLst>
      <p:ext uri="{C676402C-5697-4E1C-873F-D02D1690AC5C}">
        <p15:threadingInfo xmlns:p15="http://schemas.microsoft.com/office/powerpoint/2012/main" timeZoneBias="-480"/>
      </p:ext>
    </p:extLst>
  </p:cm>
  <p:cm authorId="1" dt="2021-03-03T14:25:21.418" idx="39">
    <p:pos x="3226" y="1058"/>
    <p:text>credit card accounts</p:text>
    <p:extLst>
      <p:ext uri="{C676402C-5697-4E1C-873F-D02D1690AC5C}">
        <p15:threadingInfo xmlns:p15="http://schemas.microsoft.com/office/powerpoint/2012/main" timeZoneBias="-480">
          <p15:parentCm authorId="1" idx="24"/>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1-03-08T22:51:01.149" idx="49">
    <p:pos x="10" y="10"/>
    <p:text>Get current on credit card : 沒有拖欠卡債</p:text>
    <p:extLst>
      <p:ext uri="{C676402C-5697-4E1C-873F-D02D1690AC5C}">
        <p15:threadingInfo xmlns:p15="http://schemas.microsoft.com/office/powerpoint/2012/main" timeZoneBias="-48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1-02-26T15:19:47.356" idx="4">
    <p:pos x="5404" y="0"/>
    <p:text>discount store: 折扣商店, big-box store 大型商場</p:text>
    <p:extLst>
      <p:ext uri="{C676402C-5697-4E1C-873F-D02D1690AC5C}">
        <p15:threadingInfo xmlns:p15="http://schemas.microsoft.com/office/powerpoint/2012/main" timeZoneBias="-480"/>
      </p:ext>
    </p:extLst>
  </p:cm>
  <p:cm authorId="1" dt="2021-02-26T15:20:54.983" idx="5">
    <p:pos x="5404" y="136"/>
    <p:text>utilities-expenses 水電費 ; dividend 股利 ; annuities 年金;  lodging expenses住宿</p:text>
    <p:extLst>
      <p:ext uri="{C676402C-5697-4E1C-873F-D02D1690AC5C}">
        <p15:threadingInfo xmlns:p15="http://schemas.microsoft.com/office/powerpoint/2012/main" timeZoneBias="-480">
          <p15:parentCm authorId="1" idx="4"/>
        </p15:threadingInfo>
      </p:ext>
    </p:extLst>
  </p:cm>
  <p:cm authorId="1" dt="2021-02-28T12:18:52.893" idx="16">
    <p:pos x="2147" y="2800"/>
    <p:text>Auto (AUT), Mortgage (MTG)：抵押貸款, Credit Card
(CCA), Home Line of Credit (HLC):房屋信用額度 Home Loan (HLN)：房貸, Other Loans
(ILA), Other Lines of Credit (LOC), and Speciality type (SPC)</p:text>
    <p:extLst>
      <p:ext uri="{C676402C-5697-4E1C-873F-D02D1690AC5C}">
        <p15:threadingInfo xmlns:p15="http://schemas.microsoft.com/office/powerpoint/2012/main" timeZoneBias="-480"/>
      </p:ext>
    </p:extLst>
  </p:cm>
  <p:cm authorId="1" dt="2021-02-28T12:20:00.711" idx="17">
    <p:pos x="2147" y="2936"/>
    <p:text>open trade lines:未完結交易, close trade line: 完結交易</p:text>
    <p:extLst>
      <p:ext uri="{C676402C-5697-4E1C-873F-D02D1690AC5C}">
        <p15:threadingInfo xmlns:p15="http://schemas.microsoft.com/office/powerpoint/2012/main" timeZoneBias="-480">
          <p15:parentCm authorId="1" idx="16"/>
        </p15:threadingInfo>
      </p:ext>
    </p:extLst>
  </p:cm>
  <p:cm authorId="1" dt="2021-02-28T12:42:15.254" idx="20">
    <p:pos x="10" y="10"/>
    <p:text>auto loan: 汽車貸款</p:text>
    <p:extLst>
      <p:ext uri="{C676402C-5697-4E1C-873F-D02D1690AC5C}">
        <p15:threadingInfo xmlns:p15="http://schemas.microsoft.com/office/powerpoint/2012/main" timeZoneBias="-480"/>
      </p:ext>
    </p:extLst>
  </p:cm>
  <p:cm authorId="1" dt="2021-02-28T19:09:50.309" idx="29">
    <p:pos x="10" y="146"/>
    <p:text>limits: 上限, 限額</p:text>
    <p:extLst>
      <p:ext uri="{C676402C-5697-4E1C-873F-D02D1690AC5C}">
        <p15:threadingInfo xmlns:p15="http://schemas.microsoft.com/office/powerpoint/2012/main" timeZoneBias="-480">
          <p15:parentCm authorId="1" idx="20"/>
        </p15:threadingInfo>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1-02-26T16:50:04.830" idx="6">
    <p:pos x="1041" y="1175"/>
    <p:text>CART models produce easily interpretable
decision rules r in
which ‘‘black-box” models are viewed with suspicion and
skepticism.</p:text>
    <p:extLst>
      <p:ext uri="{C676402C-5697-4E1C-873F-D02D1690AC5C}">
        <p15:threadingInfo xmlns:p15="http://schemas.microsoft.com/office/powerpoint/2012/main" timeZoneBias="-48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1-02-27T15:48:52.726" idx="7">
    <p:pos x="6423" y="1513"/>
    <p:text>higher credit quality or lower credit risk</p:text>
    <p:extLst>
      <p:ext uri="{C676402C-5697-4E1C-873F-D02D1690AC5C}">
        <p15:threadingInfo xmlns:p15="http://schemas.microsoft.com/office/powerpoint/2012/main" timeZoneBias="-48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21-02-27T16:02:04.586" idx="9">
    <p:pos x="1775" y="3759"/>
    <p:text>current in their payment：有在付款, 可能沒有工作所以是Low CScore但都會按時繳錢 low delinquency rate</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E8EFD1-8672-4F93-B747-EC2FEE3FFF8F}" type="datetimeFigureOut">
              <a:rPr lang="zh-TW" altLang="en-US" smtClean="0"/>
              <a:t>2021/7/23</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004B0F-6B65-4249-8EE6-3AD7FBFCCD7F}" type="slidenum">
              <a:rPr lang="zh-TW" altLang="en-US" smtClean="0"/>
              <a:t>‹#›</a:t>
            </a:fld>
            <a:endParaRPr lang="zh-TW" altLang="en-US"/>
          </a:p>
        </p:txBody>
      </p:sp>
    </p:spTree>
    <p:extLst>
      <p:ext uri="{BB962C8B-B14F-4D97-AF65-F5344CB8AC3E}">
        <p14:creationId xmlns:p14="http://schemas.microsoft.com/office/powerpoint/2010/main" val="4284397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nSpc>
                <a:spcPts val="4000"/>
              </a:lnSpc>
            </a:pPr>
            <a:r>
              <a:rPr lang="en-US" altLang="zh-TW" dirty="0" smtClean="0">
                <a:latin typeface="Times New Roman" panose="02020603050405020304" pitchFamily="18" charset="0"/>
                <a:cs typeface="Times New Roman" panose="02020603050405020304" pitchFamily="18" charset="0"/>
              </a:rPr>
              <a:t>Credit</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bureau</a:t>
            </a:r>
            <a:r>
              <a:rPr lang="zh-TW" altLang="en-US" dirty="0" smtClean="0">
                <a:latin typeface="Times New Roman" panose="02020603050405020304" pitchFamily="18" charset="0"/>
                <a:cs typeface="Times New Roman" panose="02020603050405020304" pitchFamily="18" charset="0"/>
              </a:rPr>
              <a:t>根據</a:t>
            </a:r>
            <a:r>
              <a:rPr lang="en-US" altLang="zh-TW" dirty="0" smtClean="0">
                <a:latin typeface="Times New Roman" panose="02020603050405020304" pitchFamily="18" charset="0"/>
                <a:cs typeface="Times New Roman" panose="02020603050405020304" pitchFamily="18" charset="0"/>
              </a:rPr>
              <a:t>rule-based</a:t>
            </a:r>
            <a:r>
              <a:rPr lang="zh-TW" altLang="en-US" dirty="0" smtClean="0">
                <a:latin typeface="Times New Roman" panose="02020603050405020304" pitchFamily="18" charset="0"/>
                <a:cs typeface="Times New Roman" panose="02020603050405020304" pitchFamily="18" charset="0"/>
              </a:rPr>
              <a:t>所得到的例如</a:t>
            </a:r>
            <a:r>
              <a:rPr lang="en-US" altLang="zh-TW" dirty="0" smtClean="0">
                <a:latin typeface="Times New Roman" panose="02020603050405020304" pitchFamily="18" charset="0"/>
                <a:cs typeface="Times New Roman" panose="02020603050405020304" pitchFamily="18" charset="0"/>
              </a:rPr>
              <a:t>credit</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score</a:t>
            </a:r>
            <a:r>
              <a:rPr lang="zh-TW" altLang="en-US" dirty="0" smtClean="0">
                <a:latin typeface="Times New Roman" panose="02020603050405020304" pitchFamily="18" charset="0"/>
                <a:cs typeface="Times New Roman" panose="02020603050405020304" pitchFamily="18" charset="0"/>
              </a:rPr>
              <a:t>的分析數據無法及時根據消費者目前的特徵行為作出調整，且對於市場狀況的改變較不敏感</a:t>
            </a:r>
            <a:endParaRPr lang="en-US" altLang="zh-TW" dirty="0" smtClean="0">
              <a:latin typeface="Times New Roman" panose="02020603050405020304" pitchFamily="18" charset="0"/>
              <a:cs typeface="Times New Roman" panose="02020603050405020304" pitchFamily="18" charset="0"/>
            </a:endParaRPr>
          </a:p>
          <a:p>
            <a:r>
              <a:rPr lang="zh-TW" altLang="en-US" dirty="0" smtClean="0"/>
              <a:t>這篇</a:t>
            </a:r>
            <a:r>
              <a:rPr lang="en-US" altLang="zh-TW" dirty="0" smtClean="0"/>
              <a:t>paper</a:t>
            </a:r>
            <a:r>
              <a:rPr lang="zh-TW" altLang="en-US" dirty="0" smtClean="0"/>
              <a:t>主要的</a:t>
            </a:r>
            <a:r>
              <a:rPr lang="en-US" altLang="zh-TW" dirty="0" smtClean="0"/>
              <a:t>idea</a:t>
            </a:r>
            <a:r>
              <a:rPr lang="zh-TW" altLang="en-US" dirty="0" smtClean="0"/>
              <a:t>是利用</a:t>
            </a:r>
            <a:r>
              <a:rPr lang="en-US" altLang="zh-TW" dirty="0" smtClean="0"/>
              <a:t>machine learning</a:t>
            </a:r>
            <a:r>
              <a:rPr lang="zh-TW" altLang="en-US" dirty="0" smtClean="0"/>
              <a:t>的方法來構建一個有能力預測消費者未來在信用卡是否違約的模型，提供更及時的衡量</a:t>
            </a:r>
            <a:r>
              <a:rPr lang="en-US" altLang="zh-TW" dirty="0" smtClean="0"/>
              <a:t>credit risk</a:t>
            </a:r>
            <a:r>
              <a:rPr lang="zh-TW" altLang="en-US" dirty="0" smtClean="0"/>
              <a:t>的方式</a:t>
            </a:r>
            <a:endParaRPr lang="en-US" altLang="zh-TW" dirty="0" smtClean="0"/>
          </a:p>
          <a:p>
            <a:r>
              <a:rPr lang="zh-TW" altLang="en-US" dirty="0" smtClean="0"/>
              <a:t>所構建的</a:t>
            </a:r>
            <a:r>
              <a:rPr lang="en-US" altLang="zh-TW" dirty="0" smtClean="0"/>
              <a:t>Customized-risk</a:t>
            </a:r>
            <a:r>
              <a:rPr lang="zh-TW" altLang="en-US" dirty="0" smtClean="0"/>
              <a:t> </a:t>
            </a:r>
            <a:r>
              <a:rPr lang="en-US" altLang="zh-TW" dirty="0" smtClean="0"/>
              <a:t>model</a:t>
            </a:r>
            <a:r>
              <a:rPr lang="zh-TW" altLang="en-US" dirty="0" smtClean="0"/>
              <a:t>可以應用在</a:t>
            </a:r>
            <a:r>
              <a:rPr lang="en-US" altLang="zh-TW" dirty="0" smtClean="0"/>
              <a:t>credit-line</a:t>
            </a:r>
            <a:r>
              <a:rPr lang="zh-TW" altLang="en-US" dirty="0" smtClean="0"/>
              <a:t>的風險管理以及</a:t>
            </a:r>
            <a:r>
              <a:rPr lang="en-US" altLang="zh-TW" dirty="0" smtClean="0"/>
              <a:t>consumer-lending business</a:t>
            </a:r>
            <a:r>
              <a:rPr lang="zh-TW" altLang="en-US" dirty="0" smtClean="0"/>
              <a:t>的風險衡量上</a:t>
            </a:r>
            <a:endParaRPr lang="zh-TW" altLang="en-US" dirty="0"/>
          </a:p>
        </p:txBody>
      </p:sp>
      <p:sp>
        <p:nvSpPr>
          <p:cNvPr id="4" name="投影片編號版面配置區 3"/>
          <p:cNvSpPr>
            <a:spLocks noGrp="1"/>
          </p:cNvSpPr>
          <p:nvPr>
            <p:ph type="sldNum" sz="quarter" idx="10"/>
          </p:nvPr>
        </p:nvSpPr>
        <p:spPr/>
        <p:txBody>
          <a:bodyPr/>
          <a:lstStyle/>
          <a:p>
            <a:fld id="{9A004B0F-6B65-4249-8EE6-3AD7FBFCCD7F}" type="slidenum">
              <a:rPr lang="zh-TW" altLang="en-US" smtClean="0"/>
              <a:t>2</a:t>
            </a:fld>
            <a:endParaRPr lang="zh-TW" altLang="en-US"/>
          </a:p>
        </p:txBody>
      </p:sp>
    </p:spTree>
    <p:extLst>
      <p:ext uri="{BB962C8B-B14F-4D97-AF65-F5344CB8AC3E}">
        <p14:creationId xmlns:p14="http://schemas.microsoft.com/office/powerpoint/2010/main" val="1673042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在</a:t>
            </a:r>
            <a:r>
              <a:rPr lang="en-US" altLang="zh-TW" dirty="0" smtClean="0"/>
              <a:t>paper</a:t>
            </a:r>
            <a:r>
              <a:rPr lang="zh-TW" altLang="en-US" dirty="0" smtClean="0"/>
              <a:t>中提到，這樣的風險預測模型可以應用在兩個不同場景，分別是信貸額度的風險管理和系統的風險衡量。</a:t>
            </a:r>
          </a:p>
          <a:p>
            <a:endParaRPr lang="zh-TW" altLang="en-US" dirty="0"/>
          </a:p>
        </p:txBody>
      </p:sp>
      <p:sp>
        <p:nvSpPr>
          <p:cNvPr id="4" name="投影片編號版面配置區 3"/>
          <p:cNvSpPr>
            <a:spLocks noGrp="1"/>
          </p:cNvSpPr>
          <p:nvPr>
            <p:ph type="sldNum" sz="quarter" idx="10"/>
          </p:nvPr>
        </p:nvSpPr>
        <p:spPr/>
        <p:txBody>
          <a:bodyPr/>
          <a:lstStyle/>
          <a:p>
            <a:fld id="{9A004B0F-6B65-4249-8EE6-3AD7FBFCCD7F}" type="slidenum">
              <a:rPr lang="zh-TW" altLang="en-US" smtClean="0"/>
              <a:t>22</a:t>
            </a:fld>
            <a:endParaRPr lang="zh-TW" altLang="en-US"/>
          </a:p>
        </p:txBody>
      </p:sp>
    </p:spTree>
    <p:extLst>
      <p:ext uri="{BB962C8B-B14F-4D97-AF65-F5344CB8AC3E}">
        <p14:creationId xmlns:p14="http://schemas.microsoft.com/office/powerpoint/2010/main" val="4278031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資料來源是美國一間商業銀行從</a:t>
            </a:r>
            <a:r>
              <a:rPr lang="en-US" altLang="zh-TW" dirty="0" smtClean="0"/>
              <a:t>2005</a:t>
            </a:r>
            <a:r>
              <a:rPr lang="zh-TW" altLang="en-US" dirty="0" smtClean="0"/>
              <a:t>年</a:t>
            </a:r>
            <a:r>
              <a:rPr lang="en-US" altLang="zh-TW" dirty="0" smtClean="0"/>
              <a:t>1</a:t>
            </a:r>
            <a:r>
              <a:rPr lang="zh-TW" altLang="en-US" dirty="0" smtClean="0"/>
              <a:t>月到</a:t>
            </a:r>
            <a:r>
              <a:rPr lang="en-US" altLang="zh-TW" dirty="0" smtClean="0"/>
              <a:t>2009</a:t>
            </a:r>
            <a:r>
              <a:rPr lang="zh-TW" altLang="en-US" dirty="0" smtClean="0"/>
              <a:t>年</a:t>
            </a:r>
            <a:r>
              <a:rPr lang="en-US" altLang="zh-TW" dirty="0" smtClean="0"/>
              <a:t>4</a:t>
            </a:r>
            <a:r>
              <a:rPr lang="zh-TW" altLang="en-US" dirty="0" smtClean="0"/>
              <a:t>月的資料，一些身分識別的資料已經事先由銀行端移除。</a:t>
            </a:r>
          </a:p>
          <a:p>
            <a:r>
              <a:rPr lang="zh-TW" altLang="en-US" dirty="0" smtClean="0"/>
              <a:t>資料主要由客戶的交易紀錄，信用檔案和帳戶餘額資料所組成，在交易紀錄方面，包括消費種類，消費媒介，金額，金流的方向等等。</a:t>
            </a:r>
          </a:p>
          <a:p>
            <a:r>
              <a:rPr lang="zh-TW" altLang="en-US" dirty="0" smtClean="0"/>
              <a:t>在信用檔案方面，包括在所有金融機構的</a:t>
            </a:r>
            <a:r>
              <a:rPr lang="en-US" altLang="zh-TW" dirty="0" smtClean="0"/>
              <a:t>trade line(</a:t>
            </a:r>
            <a:r>
              <a:rPr lang="zh-TW" altLang="en-US" dirty="0" smtClean="0"/>
              <a:t>指的是所有跟信用相關的紀錄，例如房貸，車貸，信用卡紀錄等等</a:t>
            </a:r>
            <a:r>
              <a:rPr lang="en-US" altLang="zh-TW" dirty="0" smtClean="0"/>
              <a:t>)</a:t>
            </a:r>
          </a:p>
          <a:p>
            <a:r>
              <a:rPr lang="zh-TW" altLang="en-US" dirty="0" smtClean="0"/>
              <a:t>在帳戶餘額方面，包括所有在這間銀行承辦的帳戶的餘額</a:t>
            </a:r>
          </a:p>
          <a:p>
            <a:endParaRPr lang="zh-TW" altLang="en-US" dirty="0"/>
          </a:p>
        </p:txBody>
      </p:sp>
      <p:sp>
        <p:nvSpPr>
          <p:cNvPr id="4" name="投影片編號版面配置區 3"/>
          <p:cNvSpPr>
            <a:spLocks noGrp="1"/>
          </p:cNvSpPr>
          <p:nvPr>
            <p:ph type="sldNum" sz="quarter" idx="10"/>
          </p:nvPr>
        </p:nvSpPr>
        <p:spPr/>
        <p:txBody>
          <a:bodyPr/>
          <a:lstStyle/>
          <a:p>
            <a:fld id="{9A004B0F-6B65-4249-8EE6-3AD7FBFCCD7F}" type="slidenum">
              <a:rPr lang="zh-TW" altLang="en-US" smtClean="0"/>
              <a:t>3</a:t>
            </a:fld>
            <a:endParaRPr lang="zh-TW" altLang="en-US"/>
          </a:p>
        </p:txBody>
      </p:sp>
    </p:spTree>
    <p:extLst>
      <p:ext uri="{BB962C8B-B14F-4D97-AF65-F5344CB8AC3E}">
        <p14:creationId xmlns:p14="http://schemas.microsoft.com/office/powerpoint/2010/main" val="3334912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在開始做模型</a:t>
            </a:r>
            <a:r>
              <a:rPr lang="en-US" altLang="zh-TW" dirty="0" smtClean="0"/>
              <a:t>input feature</a:t>
            </a:r>
            <a:r>
              <a:rPr lang="zh-TW" altLang="en-US" dirty="0" smtClean="0"/>
              <a:t>的處理前，</a:t>
            </a:r>
            <a:r>
              <a:rPr lang="en-US" altLang="zh-TW" dirty="0" smtClean="0"/>
              <a:t>paper</a:t>
            </a:r>
            <a:r>
              <a:rPr lang="zh-TW" altLang="en-US" dirty="0" smtClean="0"/>
              <a:t>中首先做了針對部分特徵和未來幾個月會發生違約之間的關係作了一些研究。</a:t>
            </a:r>
          </a:p>
          <a:p>
            <a:r>
              <a:rPr lang="zh-TW" altLang="en-US" dirty="0" smtClean="0"/>
              <a:t>首先是債務收入比的部分，下面兩張圖顯示的是在債務收入比</a:t>
            </a:r>
            <a:r>
              <a:rPr lang="en-US" altLang="zh-TW" dirty="0" smtClean="0"/>
              <a:t>&gt;10</a:t>
            </a:r>
            <a:r>
              <a:rPr lang="zh-TW" altLang="en-US" dirty="0" smtClean="0"/>
              <a:t>條件下的群體和沒有根據任何條件做篩選的整體在違約率上的表現，左圖為在未來三個月發生違約的機率，右圖則是在未來六個月發生違約的機率，可以看到有債務收入比</a:t>
            </a:r>
            <a:r>
              <a:rPr lang="en-US" altLang="zh-TW" dirty="0" smtClean="0"/>
              <a:t>&gt;10</a:t>
            </a:r>
            <a:r>
              <a:rPr lang="zh-TW" altLang="en-US" dirty="0" smtClean="0"/>
              <a:t>的特徵的群體在違約率上相較於整體有明顯較容易發生違約的情形</a:t>
            </a:r>
            <a:endParaRPr lang="zh-TW" altLang="en-US" dirty="0"/>
          </a:p>
        </p:txBody>
      </p:sp>
      <p:sp>
        <p:nvSpPr>
          <p:cNvPr id="4" name="投影片編號版面配置區 3"/>
          <p:cNvSpPr>
            <a:spLocks noGrp="1"/>
          </p:cNvSpPr>
          <p:nvPr>
            <p:ph type="sldNum" sz="quarter" idx="10"/>
          </p:nvPr>
        </p:nvSpPr>
        <p:spPr/>
        <p:txBody>
          <a:bodyPr/>
          <a:lstStyle/>
          <a:p>
            <a:fld id="{9A004B0F-6B65-4249-8EE6-3AD7FBFCCD7F}" type="slidenum">
              <a:rPr lang="zh-TW" altLang="en-US" smtClean="0"/>
              <a:t>6</a:t>
            </a:fld>
            <a:endParaRPr lang="zh-TW" altLang="en-US"/>
          </a:p>
        </p:txBody>
      </p:sp>
    </p:spTree>
    <p:extLst>
      <p:ext uri="{BB962C8B-B14F-4D97-AF65-F5344CB8AC3E}">
        <p14:creationId xmlns:p14="http://schemas.microsoft.com/office/powerpoint/2010/main" val="2163853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再根據上張圖，將母體換為目前沒有拖欠款項的客戶，可以看到有</a:t>
            </a:r>
            <a:r>
              <a:rPr lang="en-US" altLang="zh-TW" dirty="0" smtClean="0"/>
              <a:t>X</a:t>
            </a:r>
            <a:r>
              <a:rPr lang="zh-TW" altLang="en-US" dirty="0" smtClean="0"/>
              <a:t>這項特徵的客戶相較於沒有</a:t>
            </a:r>
            <a:r>
              <a:rPr lang="en-US" altLang="zh-TW" dirty="0" smtClean="0"/>
              <a:t>X</a:t>
            </a:r>
            <a:r>
              <a:rPr lang="zh-TW" altLang="en-US" dirty="0" smtClean="0"/>
              <a:t>特徵的客戶在未來仍有較高的違約率，同時也可以發現，整體而言相較於上一張圖，違約率都有比較低的傾向</a:t>
            </a:r>
            <a:endParaRPr lang="zh-TW" altLang="en-US" dirty="0"/>
          </a:p>
        </p:txBody>
      </p:sp>
      <p:sp>
        <p:nvSpPr>
          <p:cNvPr id="4" name="投影片編號版面配置區 3"/>
          <p:cNvSpPr>
            <a:spLocks noGrp="1"/>
          </p:cNvSpPr>
          <p:nvPr>
            <p:ph type="sldNum" sz="quarter" idx="10"/>
          </p:nvPr>
        </p:nvSpPr>
        <p:spPr/>
        <p:txBody>
          <a:bodyPr/>
          <a:lstStyle/>
          <a:p>
            <a:fld id="{9A004B0F-6B65-4249-8EE6-3AD7FBFCCD7F}" type="slidenum">
              <a:rPr lang="zh-TW" altLang="en-US" smtClean="0"/>
              <a:t>7</a:t>
            </a:fld>
            <a:endParaRPr lang="zh-TW" altLang="en-US"/>
          </a:p>
        </p:txBody>
      </p:sp>
    </p:spTree>
    <p:extLst>
      <p:ext uri="{BB962C8B-B14F-4D97-AF65-F5344CB8AC3E}">
        <p14:creationId xmlns:p14="http://schemas.microsoft.com/office/powerpoint/2010/main" val="952804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再來是</a:t>
            </a:r>
            <a:r>
              <a:rPr lang="en-US" altLang="zh-TW" dirty="0" smtClean="0"/>
              <a:t>income shocks variable</a:t>
            </a:r>
            <a:r>
              <a:rPr lang="zh-TW" altLang="en-US" dirty="0" smtClean="0"/>
              <a:t>的部分，這個</a:t>
            </a:r>
            <a:r>
              <a:rPr lang="en-US" altLang="zh-TW" dirty="0" smtClean="0"/>
              <a:t>variable</a:t>
            </a:r>
            <a:r>
              <a:rPr lang="zh-TW" altLang="en-US" dirty="0" smtClean="0"/>
              <a:t>是根據這個月消費者的收入減去過去六個月消費者的平均收入，再除以過去六個月收入的標準差。</a:t>
            </a:r>
          </a:p>
          <a:p>
            <a:r>
              <a:rPr lang="zh-TW" altLang="en-US" dirty="0" smtClean="0"/>
              <a:t>下面圖中，紅線是在</a:t>
            </a:r>
            <a:r>
              <a:rPr lang="en-US" altLang="zh-TW" dirty="0" smtClean="0"/>
              <a:t>income shocks variable</a:t>
            </a:r>
            <a:r>
              <a:rPr lang="zh-TW" altLang="en-US" dirty="0" smtClean="0"/>
              <a:t>的值</a:t>
            </a:r>
            <a:r>
              <a:rPr lang="en-US" altLang="zh-TW" dirty="0" smtClean="0"/>
              <a:t>&lt;-2</a:t>
            </a:r>
            <a:r>
              <a:rPr lang="zh-TW" altLang="en-US" dirty="0" smtClean="0"/>
              <a:t>的條件下所篩出的群體，藍線則是整體，左圖與右圖的差別是一個是未來三個月的違約率一個是未來六個月的違約率，可以看出擁有</a:t>
            </a:r>
            <a:r>
              <a:rPr lang="en-US" altLang="zh-TW" dirty="0" smtClean="0"/>
              <a:t>income shocks variable&lt;-2</a:t>
            </a:r>
            <a:r>
              <a:rPr lang="zh-TW" altLang="en-US" dirty="0" smtClean="0"/>
              <a:t>這個</a:t>
            </a:r>
            <a:r>
              <a:rPr lang="en-US" altLang="zh-TW" dirty="0" smtClean="0"/>
              <a:t>feature</a:t>
            </a:r>
            <a:r>
              <a:rPr lang="zh-TW" altLang="en-US" dirty="0" smtClean="0"/>
              <a:t>的群體相較於沒有使用這個</a:t>
            </a:r>
            <a:r>
              <a:rPr lang="en-US" altLang="zh-TW" dirty="0" smtClean="0"/>
              <a:t>feature</a:t>
            </a:r>
            <a:r>
              <a:rPr lang="zh-TW" altLang="en-US" dirty="0" smtClean="0"/>
              <a:t>去做篩選，在和未來發生違約機率的關係上有明顯的分別，也就是根據一些顧客在銀行活動上特定的改變</a:t>
            </a:r>
            <a:r>
              <a:rPr lang="en-US" altLang="zh-TW" dirty="0" smtClean="0"/>
              <a:t>(feature)</a:t>
            </a:r>
            <a:r>
              <a:rPr lang="zh-TW" altLang="en-US" dirty="0" smtClean="0"/>
              <a:t>，我們能夠對於預測未來是否發生違約有更好的參考。</a:t>
            </a:r>
            <a:endParaRPr lang="en-US" altLang="zh-TW" dirty="0" smtClean="0"/>
          </a:p>
          <a:p>
            <a:r>
              <a:rPr lang="zh-TW" altLang="en-US" dirty="0" smtClean="0"/>
              <a:t>因此根據這兩個</a:t>
            </a:r>
            <a:r>
              <a:rPr lang="en-US" altLang="zh-TW" dirty="0" smtClean="0"/>
              <a:t>feature</a:t>
            </a:r>
            <a:r>
              <a:rPr lang="zh-TW" altLang="en-US" dirty="0" smtClean="0"/>
              <a:t>的分析，我們可以發現在</a:t>
            </a:r>
            <a:r>
              <a:rPr lang="en-US" altLang="zh-TW" dirty="0" smtClean="0"/>
              <a:t>feature engineering</a:t>
            </a:r>
            <a:r>
              <a:rPr lang="zh-TW" altLang="en-US" dirty="0" smtClean="0"/>
              <a:t>方面，找到和</a:t>
            </a:r>
            <a:r>
              <a:rPr lang="en-US" altLang="zh-TW" dirty="0" smtClean="0"/>
              <a:t>ground truth</a:t>
            </a:r>
            <a:r>
              <a:rPr lang="zh-TW" altLang="en-US" dirty="0" smtClean="0"/>
              <a:t>有高度相關的</a:t>
            </a:r>
            <a:r>
              <a:rPr lang="en-US" altLang="zh-TW" dirty="0" smtClean="0"/>
              <a:t>feature</a:t>
            </a:r>
            <a:r>
              <a:rPr lang="zh-TW" altLang="en-US" dirty="0" smtClean="0"/>
              <a:t>對於研究目標是有相當程度的幫助的</a:t>
            </a:r>
            <a:endParaRPr lang="zh-TW" altLang="en-US" dirty="0"/>
          </a:p>
        </p:txBody>
      </p:sp>
      <p:sp>
        <p:nvSpPr>
          <p:cNvPr id="4" name="投影片編號版面配置區 3"/>
          <p:cNvSpPr>
            <a:spLocks noGrp="1"/>
          </p:cNvSpPr>
          <p:nvPr>
            <p:ph type="sldNum" sz="quarter" idx="10"/>
          </p:nvPr>
        </p:nvSpPr>
        <p:spPr/>
        <p:txBody>
          <a:bodyPr/>
          <a:lstStyle/>
          <a:p>
            <a:fld id="{9A004B0F-6B65-4249-8EE6-3AD7FBFCCD7F}" type="slidenum">
              <a:rPr lang="zh-TW" altLang="en-US" smtClean="0"/>
              <a:t>8</a:t>
            </a:fld>
            <a:endParaRPr lang="zh-TW" altLang="en-US"/>
          </a:p>
        </p:txBody>
      </p:sp>
    </p:spTree>
    <p:extLst>
      <p:ext uri="{BB962C8B-B14F-4D97-AF65-F5344CB8AC3E}">
        <p14:creationId xmlns:p14="http://schemas.microsoft.com/office/powerpoint/2010/main" val="4030401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這頁主要是</a:t>
            </a:r>
            <a:r>
              <a:rPr lang="en-US" altLang="zh-TW" dirty="0" smtClean="0"/>
              <a:t>show</a:t>
            </a:r>
            <a:r>
              <a:rPr lang="zh-TW" altLang="en-US" dirty="0" smtClean="0"/>
              <a:t>出最後做出的</a:t>
            </a:r>
            <a:r>
              <a:rPr lang="en-US" altLang="zh-TW" dirty="0" smtClean="0"/>
              <a:t>input data</a:t>
            </a:r>
            <a:r>
              <a:rPr lang="zh-TW" altLang="en-US" dirty="0" smtClean="0"/>
              <a:t>是由哪些</a:t>
            </a:r>
            <a:r>
              <a:rPr lang="en-US" altLang="zh-TW" dirty="0" smtClean="0"/>
              <a:t>feature</a:t>
            </a:r>
            <a:r>
              <a:rPr lang="zh-TW" altLang="en-US" dirty="0" smtClean="0"/>
              <a:t>所構成，包括交易次數，在飲食，水電瓦斯，娛樂等不同面向的消費總額</a:t>
            </a:r>
          </a:p>
          <a:p>
            <a:r>
              <a:rPr lang="zh-TW" altLang="en-US" dirty="0" smtClean="0"/>
              <a:t>，還有存款帳戶餘額，支票帳戶餘額，交割戶帳戶餘額以及各種</a:t>
            </a:r>
            <a:r>
              <a:rPr lang="en-US" altLang="zh-TW" dirty="0" smtClean="0"/>
              <a:t>trade line</a:t>
            </a:r>
            <a:r>
              <a:rPr lang="zh-TW" altLang="en-US" dirty="0" smtClean="0"/>
              <a:t>的</a:t>
            </a:r>
            <a:r>
              <a:rPr lang="en-US" altLang="zh-TW" dirty="0" smtClean="0"/>
              <a:t>total number</a:t>
            </a:r>
            <a:r>
              <a:rPr lang="zh-TW" altLang="en-US" dirty="0" smtClean="0"/>
              <a:t>，各種貸款對總負債的比例等等的</a:t>
            </a:r>
            <a:r>
              <a:rPr lang="en-US" altLang="zh-TW" dirty="0" smtClean="0"/>
              <a:t>feature</a:t>
            </a:r>
            <a:endParaRPr lang="zh-TW" altLang="en-US" dirty="0"/>
          </a:p>
        </p:txBody>
      </p:sp>
      <p:sp>
        <p:nvSpPr>
          <p:cNvPr id="4" name="投影片編號版面配置區 3"/>
          <p:cNvSpPr>
            <a:spLocks noGrp="1"/>
          </p:cNvSpPr>
          <p:nvPr>
            <p:ph type="sldNum" sz="quarter" idx="10"/>
          </p:nvPr>
        </p:nvSpPr>
        <p:spPr/>
        <p:txBody>
          <a:bodyPr/>
          <a:lstStyle/>
          <a:p>
            <a:fld id="{9A004B0F-6B65-4249-8EE6-3AD7FBFCCD7F}" type="slidenum">
              <a:rPr lang="zh-TW" altLang="en-US" smtClean="0"/>
              <a:t>9</a:t>
            </a:fld>
            <a:endParaRPr lang="zh-TW" altLang="en-US"/>
          </a:p>
        </p:txBody>
      </p:sp>
    </p:spTree>
    <p:extLst>
      <p:ext uri="{BB962C8B-B14F-4D97-AF65-F5344CB8AC3E}">
        <p14:creationId xmlns:p14="http://schemas.microsoft.com/office/powerpoint/2010/main" val="2847923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model</a:t>
            </a:r>
            <a:r>
              <a:rPr lang="zh-TW" altLang="en-US" dirty="0" smtClean="0"/>
              <a:t>的部分，</a:t>
            </a:r>
            <a:r>
              <a:rPr lang="en-US" altLang="zh-TW" dirty="0" smtClean="0"/>
              <a:t>paper</a:t>
            </a:r>
            <a:r>
              <a:rPr lang="zh-TW" altLang="en-US" dirty="0" smtClean="0"/>
              <a:t>中使用的是</a:t>
            </a:r>
            <a:r>
              <a:rPr lang="en-US" altLang="zh-TW" dirty="0" smtClean="0"/>
              <a:t>tree-based</a:t>
            </a:r>
            <a:r>
              <a:rPr lang="zh-TW" altLang="en-US" dirty="0" smtClean="0"/>
              <a:t>的</a:t>
            </a:r>
            <a:r>
              <a:rPr lang="en-US" altLang="zh-TW" dirty="0" smtClean="0"/>
              <a:t>machine learning</a:t>
            </a:r>
            <a:r>
              <a:rPr lang="zh-TW" altLang="en-US" dirty="0" smtClean="0"/>
              <a:t>演算法，他會根據</a:t>
            </a:r>
            <a:r>
              <a:rPr lang="en-US" altLang="zh-TW" dirty="0" smtClean="0"/>
              <a:t>input data</a:t>
            </a:r>
            <a:r>
              <a:rPr lang="zh-TW" altLang="en-US" dirty="0" smtClean="0"/>
              <a:t>，將整個</a:t>
            </a:r>
            <a:r>
              <a:rPr lang="en-US" altLang="zh-TW" dirty="0" smtClean="0"/>
              <a:t>feature space</a:t>
            </a:r>
            <a:r>
              <a:rPr lang="zh-TW" altLang="en-US" dirty="0" smtClean="0"/>
              <a:t>作樹狀的切分，也就是</a:t>
            </a:r>
            <a:r>
              <a:rPr lang="en-US" altLang="zh-TW" dirty="0" smtClean="0"/>
              <a:t>input data</a:t>
            </a:r>
            <a:r>
              <a:rPr lang="zh-TW" altLang="en-US" dirty="0" smtClean="0"/>
              <a:t>在滿足某些特徵的情況下會被區分成哪一類稱為</a:t>
            </a:r>
            <a:r>
              <a:rPr lang="en-US" altLang="zh-TW" dirty="0" smtClean="0"/>
              <a:t>classification problem</a:t>
            </a:r>
            <a:r>
              <a:rPr lang="zh-TW" altLang="en-US" dirty="0" smtClean="0"/>
              <a:t>或是區分到一個數字</a:t>
            </a:r>
            <a:r>
              <a:rPr lang="en-US" altLang="zh-TW" dirty="0" smtClean="0"/>
              <a:t>regression problem</a:t>
            </a:r>
            <a:r>
              <a:rPr lang="zh-TW" altLang="en-US" dirty="0" smtClean="0"/>
              <a:t>，可以看到該模型的</a:t>
            </a:r>
            <a:r>
              <a:rPr lang="en-US" altLang="zh-TW" dirty="0" smtClean="0"/>
              <a:t>input </a:t>
            </a:r>
            <a:r>
              <a:rPr lang="zh-TW" altLang="en-US" dirty="0" smtClean="0"/>
              <a:t>就是剛剛所提到的</a:t>
            </a:r>
            <a:r>
              <a:rPr lang="en-US" altLang="zh-TW" dirty="0" smtClean="0"/>
              <a:t>feature vector</a:t>
            </a:r>
            <a:r>
              <a:rPr lang="zh-TW" altLang="en-US" dirty="0" smtClean="0"/>
              <a:t>，而模型的</a:t>
            </a:r>
            <a:r>
              <a:rPr lang="en-US" altLang="zh-TW" dirty="0" smtClean="0"/>
              <a:t>output</a:t>
            </a:r>
            <a:r>
              <a:rPr lang="zh-TW" altLang="en-US" dirty="0" smtClean="0"/>
              <a:t>則是一個機率，也就是未來會發生違約行為的機率</a:t>
            </a:r>
            <a:endParaRPr lang="en-US" altLang="zh-TW" dirty="0" smtClean="0"/>
          </a:p>
          <a:p>
            <a:r>
              <a:rPr lang="zh-TW" altLang="en-US" dirty="0" smtClean="0"/>
              <a:t>我們可以輕易的了解</a:t>
            </a:r>
            <a:r>
              <a:rPr lang="en-US" altLang="zh-TW" dirty="0" smtClean="0"/>
              <a:t>CART</a:t>
            </a:r>
            <a:r>
              <a:rPr lang="zh-TW" altLang="en-US" dirty="0" smtClean="0"/>
              <a:t>模型的邏輯是根據哪些</a:t>
            </a:r>
            <a:r>
              <a:rPr lang="en-US" altLang="zh-TW" dirty="0" smtClean="0"/>
              <a:t>rule</a:t>
            </a:r>
            <a:r>
              <a:rPr lang="zh-TW" altLang="en-US" dirty="0" smtClean="0"/>
              <a:t>做決策，避免</a:t>
            </a:r>
            <a:r>
              <a:rPr lang="en-US" altLang="zh-TW" dirty="0" smtClean="0"/>
              <a:t>Black-box</a:t>
            </a:r>
            <a:r>
              <a:rPr lang="zh-TW" altLang="en-US" dirty="0" smtClean="0"/>
              <a:t> </a:t>
            </a:r>
            <a:r>
              <a:rPr lang="en-US" altLang="zh-TW" dirty="0" smtClean="0"/>
              <a:t>model</a:t>
            </a:r>
            <a:endParaRPr lang="zh-TW" altLang="en-US" dirty="0"/>
          </a:p>
        </p:txBody>
      </p:sp>
      <p:sp>
        <p:nvSpPr>
          <p:cNvPr id="4" name="投影片編號版面配置區 3"/>
          <p:cNvSpPr>
            <a:spLocks noGrp="1"/>
          </p:cNvSpPr>
          <p:nvPr>
            <p:ph type="sldNum" sz="quarter" idx="10"/>
          </p:nvPr>
        </p:nvSpPr>
        <p:spPr/>
        <p:txBody>
          <a:bodyPr/>
          <a:lstStyle/>
          <a:p>
            <a:fld id="{9A004B0F-6B65-4249-8EE6-3AD7FBFCCD7F}" type="slidenum">
              <a:rPr lang="zh-TW" altLang="en-US" smtClean="0"/>
              <a:t>10</a:t>
            </a:fld>
            <a:endParaRPr lang="zh-TW" altLang="en-US"/>
          </a:p>
        </p:txBody>
      </p:sp>
    </p:spTree>
    <p:extLst>
      <p:ext uri="{BB962C8B-B14F-4D97-AF65-F5344CB8AC3E}">
        <p14:creationId xmlns:p14="http://schemas.microsoft.com/office/powerpoint/2010/main" val="309492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A004B0F-6B65-4249-8EE6-3AD7FBFCCD7F}" type="slidenum">
              <a:rPr lang="zh-TW" altLang="en-US" smtClean="0"/>
              <a:t>11</a:t>
            </a:fld>
            <a:endParaRPr lang="zh-TW" altLang="en-US"/>
          </a:p>
        </p:txBody>
      </p:sp>
    </p:spTree>
    <p:extLst>
      <p:ext uri="{BB962C8B-B14F-4D97-AF65-F5344CB8AC3E}">
        <p14:creationId xmlns:p14="http://schemas.microsoft.com/office/powerpoint/2010/main" val="2240018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使用</a:t>
            </a:r>
            <a:r>
              <a:rPr lang="en-US" altLang="zh-TW" dirty="0" smtClean="0"/>
              <a:t>2005</a:t>
            </a:r>
            <a:r>
              <a:rPr lang="zh-TW" altLang="en-US" dirty="0" smtClean="0"/>
              <a:t>年</a:t>
            </a:r>
            <a:r>
              <a:rPr lang="en-US" altLang="zh-TW" dirty="0" smtClean="0"/>
              <a:t>1</a:t>
            </a:r>
            <a:r>
              <a:rPr lang="zh-TW" altLang="en-US" dirty="0" smtClean="0"/>
              <a:t>月到</a:t>
            </a:r>
            <a:r>
              <a:rPr lang="en-US" altLang="zh-TW" dirty="0" smtClean="0"/>
              <a:t>2008</a:t>
            </a:r>
            <a:r>
              <a:rPr lang="zh-TW" altLang="en-US" dirty="0" smtClean="0"/>
              <a:t>年</a:t>
            </a:r>
            <a:r>
              <a:rPr lang="en-US" altLang="zh-TW" dirty="0" smtClean="0"/>
              <a:t>12</a:t>
            </a:r>
            <a:r>
              <a:rPr lang="zh-TW" altLang="en-US" dirty="0" smtClean="0"/>
              <a:t>月的資料做訓練，可以看到結果在未來六個月和未來十二個月的預測上，</a:t>
            </a:r>
            <a:r>
              <a:rPr lang="en-US" altLang="zh-TW" dirty="0" smtClean="0"/>
              <a:t>r two</a:t>
            </a:r>
            <a:r>
              <a:rPr lang="zh-TW" altLang="en-US" dirty="0" smtClean="0"/>
              <a:t>值達到</a:t>
            </a:r>
            <a:r>
              <a:rPr lang="en-US" altLang="zh-TW" dirty="0" smtClean="0"/>
              <a:t>85%,</a:t>
            </a:r>
            <a:r>
              <a:rPr lang="zh-TW" altLang="en-US" dirty="0" smtClean="0"/>
              <a:t>也就是預測值和實際值有高度的相關性，說明模型有相當不錯的預測能力</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9A004B0F-6B65-4249-8EE6-3AD7FBFCCD7F}" type="slidenum">
              <a:rPr lang="zh-TW" altLang="en-US" smtClean="0"/>
              <a:t>21</a:t>
            </a:fld>
            <a:endParaRPr lang="zh-TW" altLang="en-US"/>
          </a:p>
        </p:txBody>
      </p:sp>
    </p:spTree>
    <p:extLst>
      <p:ext uri="{BB962C8B-B14F-4D97-AF65-F5344CB8AC3E}">
        <p14:creationId xmlns:p14="http://schemas.microsoft.com/office/powerpoint/2010/main" val="2512677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25B6217C-3499-448A-9731-66F6DD0AA7F7}" type="datetimeFigureOut">
              <a:rPr lang="zh-TW" altLang="en-US" smtClean="0"/>
              <a:t>2021/7/23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2BA63BD-A956-4FA0-A95A-0E3848107C7D}" type="slidenum">
              <a:rPr lang="zh-TW" altLang="en-US" smtClean="0"/>
              <a:t>‹#›</a:t>
            </a:fld>
            <a:endParaRPr lang="zh-TW" altLang="en-US"/>
          </a:p>
        </p:txBody>
      </p:sp>
    </p:spTree>
    <p:extLst>
      <p:ext uri="{BB962C8B-B14F-4D97-AF65-F5344CB8AC3E}">
        <p14:creationId xmlns:p14="http://schemas.microsoft.com/office/powerpoint/2010/main" val="187269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5B6217C-3499-448A-9731-66F6DD0AA7F7}" type="datetimeFigureOut">
              <a:rPr lang="zh-TW" altLang="en-US" smtClean="0"/>
              <a:t>2021/7/23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2BA63BD-A956-4FA0-A95A-0E3848107C7D}" type="slidenum">
              <a:rPr lang="zh-TW" altLang="en-US" smtClean="0"/>
              <a:t>‹#›</a:t>
            </a:fld>
            <a:endParaRPr lang="zh-TW" altLang="en-US"/>
          </a:p>
        </p:txBody>
      </p:sp>
    </p:spTree>
    <p:extLst>
      <p:ext uri="{BB962C8B-B14F-4D97-AF65-F5344CB8AC3E}">
        <p14:creationId xmlns:p14="http://schemas.microsoft.com/office/powerpoint/2010/main" val="1103096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5B6217C-3499-448A-9731-66F6DD0AA7F7}" type="datetimeFigureOut">
              <a:rPr lang="zh-TW" altLang="en-US" smtClean="0"/>
              <a:t>2021/7/23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2BA63BD-A956-4FA0-A95A-0E3848107C7D}" type="slidenum">
              <a:rPr lang="zh-TW" altLang="en-US" smtClean="0"/>
              <a:t>‹#›</a:t>
            </a:fld>
            <a:endParaRPr lang="zh-TW" altLang="en-US"/>
          </a:p>
        </p:txBody>
      </p:sp>
    </p:spTree>
    <p:extLst>
      <p:ext uri="{BB962C8B-B14F-4D97-AF65-F5344CB8AC3E}">
        <p14:creationId xmlns:p14="http://schemas.microsoft.com/office/powerpoint/2010/main" val="73565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5B6217C-3499-448A-9731-66F6DD0AA7F7}" type="datetimeFigureOut">
              <a:rPr lang="zh-TW" altLang="en-US" smtClean="0"/>
              <a:t>2021/7/23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2BA63BD-A956-4FA0-A95A-0E3848107C7D}" type="slidenum">
              <a:rPr lang="zh-TW" altLang="en-US" smtClean="0"/>
              <a:t>‹#›</a:t>
            </a:fld>
            <a:endParaRPr lang="zh-TW" altLang="en-US"/>
          </a:p>
        </p:txBody>
      </p:sp>
    </p:spTree>
    <p:extLst>
      <p:ext uri="{BB962C8B-B14F-4D97-AF65-F5344CB8AC3E}">
        <p14:creationId xmlns:p14="http://schemas.microsoft.com/office/powerpoint/2010/main" val="3732903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日期版面配置區 3"/>
          <p:cNvSpPr>
            <a:spLocks noGrp="1"/>
          </p:cNvSpPr>
          <p:nvPr>
            <p:ph type="dt" sz="half" idx="10"/>
          </p:nvPr>
        </p:nvSpPr>
        <p:spPr/>
        <p:txBody>
          <a:bodyPr/>
          <a:lstStyle/>
          <a:p>
            <a:fld id="{25B6217C-3499-448A-9731-66F6DD0AA7F7}" type="datetimeFigureOut">
              <a:rPr lang="zh-TW" altLang="en-US" smtClean="0"/>
              <a:t>2021/7/23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2BA63BD-A956-4FA0-A95A-0E3848107C7D}" type="slidenum">
              <a:rPr lang="zh-TW" altLang="en-US" smtClean="0"/>
              <a:t>‹#›</a:t>
            </a:fld>
            <a:endParaRPr lang="zh-TW" altLang="en-US"/>
          </a:p>
        </p:txBody>
      </p:sp>
    </p:spTree>
    <p:extLst>
      <p:ext uri="{BB962C8B-B14F-4D97-AF65-F5344CB8AC3E}">
        <p14:creationId xmlns:p14="http://schemas.microsoft.com/office/powerpoint/2010/main" val="3121661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25B6217C-3499-448A-9731-66F6DD0AA7F7}" type="datetimeFigureOut">
              <a:rPr lang="zh-TW" altLang="en-US" smtClean="0"/>
              <a:t>2021/7/23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2BA63BD-A956-4FA0-A95A-0E3848107C7D}" type="slidenum">
              <a:rPr lang="zh-TW" altLang="en-US" smtClean="0"/>
              <a:t>‹#›</a:t>
            </a:fld>
            <a:endParaRPr lang="zh-TW" altLang="en-US"/>
          </a:p>
        </p:txBody>
      </p:sp>
    </p:spTree>
    <p:extLst>
      <p:ext uri="{BB962C8B-B14F-4D97-AF65-F5344CB8AC3E}">
        <p14:creationId xmlns:p14="http://schemas.microsoft.com/office/powerpoint/2010/main" val="319949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25B6217C-3499-448A-9731-66F6DD0AA7F7}" type="datetimeFigureOut">
              <a:rPr lang="zh-TW" altLang="en-US" smtClean="0"/>
              <a:t>2021/7/23</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22BA63BD-A956-4FA0-A95A-0E3848107C7D}" type="slidenum">
              <a:rPr lang="zh-TW" altLang="en-US" smtClean="0"/>
              <a:t>‹#›</a:t>
            </a:fld>
            <a:endParaRPr lang="zh-TW" altLang="en-US"/>
          </a:p>
        </p:txBody>
      </p:sp>
    </p:spTree>
    <p:extLst>
      <p:ext uri="{BB962C8B-B14F-4D97-AF65-F5344CB8AC3E}">
        <p14:creationId xmlns:p14="http://schemas.microsoft.com/office/powerpoint/2010/main" val="2806243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25B6217C-3499-448A-9731-66F6DD0AA7F7}" type="datetimeFigureOut">
              <a:rPr lang="zh-TW" altLang="en-US" smtClean="0"/>
              <a:t>2021/7/23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22BA63BD-A956-4FA0-A95A-0E3848107C7D}" type="slidenum">
              <a:rPr lang="zh-TW" altLang="en-US" smtClean="0"/>
              <a:t>‹#›</a:t>
            </a:fld>
            <a:endParaRPr lang="zh-TW" altLang="en-US"/>
          </a:p>
        </p:txBody>
      </p:sp>
    </p:spTree>
    <p:extLst>
      <p:ext uri="{BB962C8B-B14F-4D97-AF65-F5344CB8AC3E}">
        <p14:creationId xmlns:p14="http://schemas.microsoft.com/office/powerpoint/2010/main" val="425810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25B6217C-3499-448A-9731-66F6DD0AA7F7}" type="datetimeFigureOut">
              <a:rPr lang="zh-TW" altLang="en-US" smtClean="0"/>
              <a:t>2021/7/23</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22BA63BD-A956-4FA0-A95A-0E3848107C7D}" type="slidenum">
              <a:rPr lang="zh-TW" altLang="en-US" smtClean="0"/>
              <a:t>‹#›</a:t>
            </a:fld>
            <a:endParaRPr lang="zh-TW" altLang="en-US"/>
          </a:p>
        </p:txBody>
      </p:sp>
    </p:spTree>
    <p:extLst>
      <p:ext uri="{BB962C8B-B14F-4D97-AF65-F5344CB8AC3E}">
        <p14:creationId xmlns:p14="http://schemas.microsoft.com/office/powerpoint/2010/main" val="3624102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25B6217C-3499-448A-9731-66F6DD0AA7F7}" type="datetimeFigureOut">
              <a:rPr lang="zh-TW" altLang="en-US" smtClean="0"/>
              <a:t>2021/7/23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2BA63BD-A956-4FA0-A95A-0E3848107C7D}" type="slidenum">
              <a:rPr lang="zh-TW" altLang="en-US" smtClean="0"/>
              <a:t>‹#›</a:t>
            </a:fld>
            <a:endParaRPr lang="zh-TW" altLang="en-US"/>
          </a:p>
        </p:txBody>
      </p:sp>
    </p:spTree>
    <p:extLst>
      <p:ext uri="{BB962C8B-B14F-4D97-AF65-F5344CB8AC3E}">
        <p14:creationId xmlns:p14="http://schemas.microsoft.com/office/powerpoint/2010/main" val="3108325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25B6217C-3499-448A-9731-66F6DD0AA7F7}" type="datetimeFigureOut">
              <a:rPr lang="zh-TW" altLang="en-US" smtClean="0"/>
              <a:t>2021/7/23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2BA63BD-A956-4FA0-A95A-0E3848107C7D}" type="slidenum">
              <a:rPr lang="zh-TW" altLang="en-US" smtClean="0"/>
              <a:t>‹#›</a:t>
            </a:fld>
            <a:endParaRPr lang="zh-TW" altLang="en-US"/>
          </a:p>
        </p:txBody>
      </p:sp>
    </p:spTree>
    <p:extLst>
      <p:ext uri="{BB962C8B-B14F-4D97-AF65-F5344CB8AC3E}">
        <p14:creationId xmlns:p14="http://schemas.microsoft.com/office/powerpoint/2010/main" val="828119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B6217C-3499-448A-9731-66F6DD0AA7F7}" type="datetimeFigureOut">
              <a:rPr lang="zh-TW" altLang="en-US" smtClean="0"/>
              <a:t>2021/7/23</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BA63BD-A956-4FA0-A95A-0E3848107C7D}" type="slidenum">
              <a:rPr lang="zh-TW" altLang="en-US" smtClean="0"/>
              <a:t>‹#›</a:t>
            </a:fld>
            <a:endParaRPr lang="zh-TW" altLang="en-US"/>
          </a:p>
        </p:txBody>
      </p:sp>
    </p:spTree>
    <p:extLst>
      <p:ext uri="{BB962C8B-B14F-4D97-AF65-F5344CB8AC3E}">
        <p14:creationId xmlns:p14="http://schemas.microsoft.com/office/powerpoint/2010/main" val="3558902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omments" Target="../comments/commen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omments" Target="../comments/comment8.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comments" Target="../comments/comment12.xml"/></Relationships>
</file>

<file path=ppt/slides/_rels/slide19.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omments" Target="../comments/comment13.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1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comments" Target="../comments/commen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omments" Target="../comments/commen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omments" Target="../comments/commen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fontScale="90000"/>
          </a:bodyPr>
          <a:lstStyle/>
          <a:p>
            <a:r>
              <a:rPr lang="en-US" altLang="zh-TW" dirty="0" smtClean="0">
                <a:latin typeface="Times New Roman" panose="02020603050405020304" pitchFamily="18" charset="0"/>
                <a:cs typeface="Times New Roman" panose="02020603050405020304" pitchFamily="18" charset="0"/>
              </a:rPr>
              <a:t>Consumer credit-risk models via machine-learning algorithms</a:t>
            </a:r>
            <a:endParaRPr lang="zh-TW" altLang="en-US" dirty="0">
              <a:latin typeface="Times New Roman" panose="02020603050405020304" pitchFamily="18" charset="0"/>
              <a:cs typeface="Times New Roman" panose="02020603050405020304" pitchFamily="18" charset="0"/>
            </a:endParaRPr>
          </a:p>
        </p:txBody>
      </p:sp>
      <p:sp>
        <p:nvSpPr>
          <p:cNvPr id="3" name="副標題 2"/>
          <p:cNvSpPr>
            <a:spLocks noGrp="1"/>
          </p:cNvSpPr>
          <p:nvPr>
            <p:ph type="subTitle" idx="1"/>
          </p:nvPr>
        </p:nvSpPr>
        <p:spPr>
          <a:xfrm>
            <a:off x="1524000" y="3712874"/>
            <a:ext cx="9144000" cy="1655762"/>
          </a:xfrm>
        </p:spPr>
        <p:txBody>
          <a:bodyPr/>
          <a:lstStyle/>
          <a:p>
            <a:r>
              <a:rPr lang="en-US" altLang="zh-TW" sz="2800" dirty="0" smtClean="0">
                <a:latin typeface="Times New Roman" panose="02020603050405020304" pitchFamily="18" charset="0"/>
                <a:cs typeface="Times New Roman" panose="02020603050405020304" pitchFamily="18" charset="0"/>
              </a:rPr>
              <a:t>Journal </a:t>
            </a:r>
            <a:r>
              <a:rPr lang="en-US" altLang="zh-TW" sz="2800" dirty="0">
                <a:latin typeface="Times New Roman" panose="02020603050405020304" pitchFamily="18" charset="0"/>
                <a:cs typeface="Times New Roman" panose="02020603050405020304" pitchFamily="18" charset="0"/>
              </a:rPr>
              <a:t>of Banking &amp; </a:t>
            </a:r>
            <a:r>
              <a:rPr lang="en-US" altLang="zh-TW" sz="2800" dirty="0" smtClean="0">
                <a:latin typeface="Times New Roman" panose="02020603050405020304" pitchFamily="18" charset="0"/>
                <a:cs typeface="Times New Roman" panose="02020603050405020304" pitchFamily="18" charset="0"/>
              </a:rPr>
              <a:t>Finance 2010</a:t>
            </a:r>
          </a:p>
          <a:p>
            <a:r>
              <a:rPr lang="zh-TW" altLang="en-US" sz="2000" dirty="0" smtClean="0"/>
              <a:t>黃敏涓</a:t>
            </a:r>
            <a:endParaRPr lang="zh-TW" altLang="en-US" sz="2000" dirty="0"/>
          </a:p>
        </p:txBody>
      </p:sp>
    </p:spTree>
    <p:extLst>
      <p:ext uri="{BB962C8B-B14F-4D97-AF65-F5344CB8AC3E}">
        <p14:creationId xmlns:p14="http://schemas.microsoft.com/office/powerpoint/2010/main" val="34188606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3"/>
          <a:srcRect l="25772" t="40058" r="28176" b="36430"/>
          <a:stretch/>
        </p:blipFill>
        <p:spPr>
          <a:xfrm>
            <a:off x="642883" y="2272044"/>
            <a:ext cx="8868865" cy="2547041"/>
          </a:xfrm>
          <a:prstGeom prst="rect">
            <a:avLst/>
          </a:prstGeom>
        </p:spPr>
      </p:pic>
      <p:sp>
        <p:nvSpPr>
          <p:cNvPr id="2" name="標題 1"/>
          <p:cNvSpPr>
            <a:spLocks noGrp="1"/>
          </p:cNvSpPr>
          <p:nvPr>
            <p:ph type="title"/>
          </p:nvPr>
        </p:nvSpPr>
        <p:spPr/>
        <p:txBody>
          <a:bodyPr/>
          <a:lstStyle/>
          <a:p>
            <a:r>
              <a:rPr lang="en-US" altLang="zh-TW" dirty="0" smtClean="0">
                <a:latin typeface="Times New Roman" panose="02020603050405020304" pitchFamily="18" charset="0"/>
                <a:cs typeface="Times New Roman" panose="02020603050405020304" pitchFamily="18" charset="0"/>
              </a:rPr>
              <a:t>Model</a:t>
            </a:r>
            <a:endParaRPr lang="zh-TW" altLang="en-US" dirty="0">
              <a:latin typeface="Times New Roman" panose="02020603050405020304" pitchFamily="18" charset="0"/>
              <a:cs typeface="Times New Roman" panose="02020603050405020304" pitchFamily="18" charset="0"/>
            </a:endParaRPr>
          </a:p>
        </p:txBody>
      </p:sp>
      <p:pic>
        <p:nvPicPr>
          <p:cNvPr id="5" name="圖片 4"/>
          <p:cNvPicPr>
            <a:picLocks noChangeAspect="1"/>
          </p:cNvPicPr>
          <p:nvPr/>
        </p:nvPicPr>
        <p:blipFill rotWithShape="1">
          <a:blip r:embed="rId4"/>
          <a:srcRect l="48409" t="50884" r="31013" b="22383"/>
          <a:stretch/>
        </p:blipFill>
        <p:spPr>
          <a:xfrm>
            <a:off x="8296717" y="3776932"/>
            <a:ext cx="3895283" cy="2846450"/>
          </a:xfrm>
          <a:prstGeom prst="rect">
            <a:avLst/>
          </a:prstGeom>
        </p:spPr>
      </p:pic>
      <p:sp>
        <p:nvSpPr>
          <p:cNvPr id="3" name="內容版面配置區 2"/>
          <p:cNvSpPr>
            <a:spLocks noGrp="1"/>
          </p:cNvSpPr>
          <p:nvPr>
            <p:ph idx="1"/>
          </p:nvPr>
        </p:nvSpPr>
        <p:spPr>
          <a:xfrm>
            <a:off x="524162" y="1571426"/>
            <a:ext cx="10515600" cy="4351338"/>
          </a:xfrm>
        </p:spPr>
        <p:txBody>
          <a:bodyPr/>
          <a:lstStyle/>
          <a:p>
            <a:r>
              <a:rPr lang="en-US" altLang="zh-TW" dirty="0" smtClean="0">
                <a:latin typeface="Times New Roman" panose="02020603050405020304" pitchFamily="18" charset="0"/>
                <a:cs typeface="Times New Roman" panose="02020603050405020304" pitchFamily="18" charset="0"/>
              </a:rPr>
              <a:t>CART + </a:t>
            </a:r>
            <a:r>
              <a:rPr lang="en-US" altLang="zh-TW" dirty="0" err="1">
                <a:latin typeface="Times New Roman" panose="02020603050405020304" pitchFamily="18" charset="0"/>
                <a:cs typeface="Times New Roman" panose="02020603050405020304" pitchFamily="18" charset="0"/>
              </a:rPr>
              <a:t>A</a:t>
            </a:r>
            <a:r>
              <a:rPr lang="en-US" altLang="zh-TW" dirty="0" err="1" smtClean="0">
                <a:latin typeface="Times New Roman" panose="02020603050405020304" pitchFamily="18" charset="0"/>
                <a:cs typeface="Times New Roman" panose="02020603050405020304" pitchFamily="18" charset="0"/>
              </a:rPr>
              <a:t>daboost</a:t>
            </a:r>
            <a:endParaRPr lang="zh-TW" altLang="en-US" dirty="0">
              <a:latin typeface="Times New Roman" panose="02020603050405020304" pitchFamily="18" charset="0"/>
              <a:cs typeface="Times New Roman" panose="02020603050405020304" pitchFamily="18" charset="0"/>
            </a:endParaRPr>
          </a:p>
        </p:txBody>
      </p:sp>
      <p:sp>
        <p:nvSpPr>
          <p:cNvPr id="6" name="文字方塊 5"/>
          <p:cNvSpPr txBox="1"/>
          <p:nvPr/>
        </p:nvSpPr>
        <p:spPr>
          <a:xfrm>
            <a:off x="9511748" y="3116922"/>
            <a:ext cx="2432602" cy="369332"/>
          </a:xfrm>
          <a:prstGeom prst="rect">
            <a:avLst/>
          </a:prstGeom>
          <a:noFill/>
        </p:spPr>
        <p:txBody>
          <a:bodyPr wrap="square" rtlCol="0">
            <a:spAutoFit/>
          </a:bodyPr>
          <a:lstStyle/>
          <a:p>
            <a:r>
              <a:rPr lang="en-US" altLang="zh-TW" dirty="0" smtClean="0"/>
              <a:t>X1,X2:</a:t>
            </a:r>
            <a:r>
              <a:rPr lang="zh-TW" altLang="en-US" dirty="0" smtClean="0"/>
              <a:t> </a:t>
            </a:r>
            <a:r>
              <a:rPr lang="en-US" altLang="zh-TW" dirty="0" smtClean="0"/>
              <a:t>input vector</a:t>
            </a:r>
            <a:endParaRPr lang="zh-TW" altLang="en-US" dirty="0"/>
          </a:p>
        </p:txBody>
      </p:sp>
    </p:spTree>
    <p:extLst>
      <p:ext uri="{BB962C8B-B14F-4D97-AF65-F5344CB8AC3E}">
        <p14:creationId xmlns:p14="http://schemas.microsoft.com/office/powerpoint/2010/main" val="791012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655320" y="231299"/>
            <a:ext cx="10515600" cy="1325563"/>
          </a:xfrm>
        </p:spPr>
        <p:txBody>
          <a:bodyPr/>
          <a:lstStyle/>
          <a:p>
            <a:r>
              <a:rPr lang="en-US" altLang="zh-TW" dirty="0" smtClean="0">
                <a:latin typeface="Times New Roman" panose="02020603050405020304" pitchFamily="18" charset="0"/>
                <a:cs typeface="Times New Roman" panose="02020603050405020304" pitchFamily="18" charset="0"/>
              </a:rPr>
              <a:t>Compare to </a:t>
            </a:r>
            <a:r>
              <a:rPr lang="en-US" altLang="zh-TW" dirty="0" err="1" smtClean="0">
                <a:latin typeface="Times New Roman" panose="02020603050405020304" pitchFamily="18" charset="0"/>
                <a:cs typeface="Times New Roman" panose="02020603050405020304" pitchFamily="18" charset="0"/>
              </a:rPr>
              <a:t>CScore</a:t>
            </a:r>
            <a:endParaRPr lang="zh-TW" altLang="en-US" dirty="0">
              <a:latin typeface="Times New Roman" panose="02020603050405020304" pitchFamily="18" charset="0"/>
              <a:cs typeface="Times New Roman" panose="02020603050405020304" pitchFamily="18" charset="0"/>
            </a:endParaRPr>
          </a:p>
        </p:txBody>
      </p:sp>
      <p:pic>
        <p:nvPicPr>
          <p:cNvPr id="4" name="圖片 3"/>
          <p:cNvPicPr>
            <a:picLocks noChangeAspect="1"/>
          </p:cNvPicPr>
          <p:nvPr/>
        </p:nvPicPr>
        <p:blipFill rotWithShape="1">
          <a:blip r:embed="rId3"/>
          <a:srcRect l="22088" t="19002" r="25491" b="10577"/>
          <a:stretch/>
        </p:blipFill>
        <p:spPr>
          <a:xfrm>
            <a:off x="393841" y="1859140"/>
            <a:ext cx="6333052" cy="4785500"/>
          </a:xfrm>
          <a:prstGeom prst="rect">
            <a:avLst/>
          </a:prstGeom>
        </p:spPr>
      </p:pic>
      <p:sp>
        <p:nvSpPr>
          <p:cNvPr id="8" name="文字方塊 7"/>
          <p:cNvSpPr txBox="1"/>
          <p:nvPr/>
        </p:nvSpPr>
        <p:spPr>
          <a:xfrm>
            <a:off x="6949739" y="2358308"/>
            <a:ext cx="4063694" cy="1754326"/>
          </a:xfrm>
          <a:prstGeom prst="rect">
            <a:avLst/>
          </a:prstGeom>
          <a:noFill/>
        </p:spPr>
        <p:txBody>
          <a:bodyPr wrap="square" rtlCol="0">
            <a:spAutoFit/>
          </a:bodyPr>
          <a:lstStyle/>
          <a:p>
            <a:r>
              <a:rPr lang="en-US" altLang="zh-TW" dirty="0" smtClean="0">
                <a:latin typeface="Times New Roman" panose="02020603050405020304" pitchFamily="18" charset="0"/>
                <a:cs typeface="Times New Roman" panose="02020603050405020304" pitchFamily="18" charset="0"/>
              </a:rPr>
              <a:t>X</a:t>
            </a:r>
            <a:r>
              <a:rPr lang="zh-TW" altLang="en-US" dirty="0" smtClean="0">
                <a:latin typeface="Times New Roman" panose="02020603050405020304" pitchFamily="18" charset="0"/>
                <a:cs typeface="Times New Roman" panose="02020603050405020304" pitchFamily="18" charset="0"/>
              </a:rPr>
              <a:t>軸 </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2008/12</a:t>
            </a:r>
            <a:r>
              <a:rPr lang="zh-TW" altLang="en-US" dirty="0" smtClean="0">
                <a:latin typeface="Times New Roman" panose="02020603050405020304" pitchFamily="18" charset="0"/>
                <a:cs typeface="Times New Roman" panose="02020603050405020304" pitchFamily="18" charset="0"/>
              </a:rPr>
              <a:t>月帳戶的</a:t>
            </a:r>
            <a:r>
              <a:rPr lang="en-US" altLang="zh-TW" dirty="0" err="1" smtClean="0">
                <a:latin typeface="Times New Roman" panose="02020603050405020304" pitchFamily="18" charset="0"/>
                <a:cs typeface="Times New Roman" panose="02020603050405020304" pitchFamily="18" charset="0"/>
              </a:rPr>
              <a:t>CScore</a:t>
            </a:r>
            <a:r>
              <a:rPr lang="zh-TW" altLang="en-US" dirty="0" smtClean="0">
                <a:latin typeface="Times New Roman" panose="02020603050405020304" pitchFamily="18" charset="0"/>
                <a:cs typeface="Times New Roman" panose="02020603050405020304" pitchFamily="18" charset="0"/>
              </a:rPr>
              <a:t>評級</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越高表示違約風險越低</a:t>
            </a:r>
            <a:r>
              <a:rPr lang="en-US" altLang="zh-TW" dirty="0" smtClean="0">
                <a:latin typeface="Times New Roman" panose="02020603050405020304" pitchFamily="18" charset="0"/>
                <a:cs typeface="Times New Roman" panose="02020603050405020304" pitchFamily="18" charset="0"/>
              </a:rPr>
              <a:t>)</a:t>
            </a:r>
          </a:p>
          <a:p>
            <a:endParaRPr lang="en-US" altLang="zh-TW" dirty="0" smtClean="0">
              <a:latin typeface="Times New Roman" panose="02020603050405020304" pitchFamily="18" charset="0"/>
              <a:cs typeface="Times New Roman" panose="02020603050405020304" pitchFamily="18" charset="0"/>
            </a:endParaRPr>
          </a:p>
          <a:p>
            <a:r>
              <a:rPr lang="en-US" altLang="zh-TW" dirty="0" smtClean="0">
                <a:latin typeface="Times New Roman" panose="02020603050405020304" pitchFamily="18" charset="0"/>
                <a:cs typeface="Times New Roman" panose="02020603050405020304" pitchFamily="18" charset="0"/>
              </a:rPr>
              <a:t>Y</a:t>
            </a:r>
            <a:r>
              <a:rPr lang="zh-TW" altLang="en-US" dirty="0" smtClean="0">
                <a:latin typeface="Times New Roman" panose="02020603050405020304" pitchFamily="18" charset="0"/>
                <a:cs typeface="Times New Roman" panose="02020603050405020304" pitchFamily="18" charset="0"/>
              </a:rPr>
              <a:t>軸</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 使用</a:t>
            </a:r>
            <a:r>
              <a:rPr lang="en-US" altLang="zh-TW" dirty="0" smtClean="0">
                <a:latin typeface="Times New Roman" panose="02020603050405020304" pitchFamily="18" charset="0"/>
                <a:cs typeface="Times New Roman" panose="02020603050405020304" pitchFamily="18" charset="0"/>
              </a:rPr>
              <a:t>2008/12</a:t>
            </a:r>
            <a:r>
              <a:rPr lang="zh-TW" altLang="en-US" dirty="0" smtClean="0">
                <a:latin typeface="Times New Roman" panose="02020603050405020304" pitchFamily="18" charset="0"/>
                <a:cs typeface="Times New Roman" panose="02020603050405020304" pitchFamily="18" charset="0"/>
              </a:rPr>
              <a:t>月的資料用</a:t>
            </a:r>
            <a:r>
              <a:rPr lang="en-US" altLang="zh-TW" dirty="0" smtClean="0">
                <a:latin typeface="Times New Roman" panose="02020603050405020304" pitchFamily="18" charset="0"/>
                <a:cs typeface="Times New Roman" panose="02020603050405020304" pitchFamily="18" charset="0"/>
              </a:rPr>
              <a:t>machine learning</a:t>
            </a:r>
            <a:r>
              <a:rPr lang="zh-TW" altLang="en-US" dirty="0" smtClean="0">
                <a:latin typeface="Times New Roman" panose="02020603050405020304" pitchFamily="18" charset="0"/>
                <a:cs typeface="Times New Roman" panose="02020603050405020304" pitchFamily="18" charset="0"/>
              </a:rPr>
              <a:t>所預測出來未來三個月的</a:t>
            </a:r>
            <a:r>
              <a:rPr lang="en-US" altLang="zh-TW" dirty="0" smtClean="0">
                <a:latin typeface="Times New Roman" panose="02020603050405020304" pitchFamily="18" charset="0"/>
                <a:cs typeface="Times New Roman" panose="02020603050405020304" pitchFamily="18" charset="0"/>
              </a:rPr>
              <a:t>delinquency</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rate</a:t>
            </a:r>
            <a:endParaRPr lang="zh-TW" altLang="en-US" dirty="0">
              <a:latin typeface="Times New Roman" panose="02020603050405020304" pitchFamily="18" charset="0"/>
              <a:cs typeface="Times New Roman" panose="02020603050405020304" pitchFamily="18" charset="0"/>
            </a:endParaRPr>
          </a:p>
        </p:txBody>
      </p:sp>
      <p:sp>
        <p:nvSpPr>
          <p:cNvPr id="11" name="文字方塊 10"/>
          <p:cNvSpPr txBox="1"/>
          <p:nvPr/>
        </p:nvSpPr>
        <p:spPr>
          <a:xfrm>
            <a:off x="4479985" y="1260697"/>
            <a:ext cx="3619098" cy="1015663"/>
          </a:xfrm>
          <a:prstGeom prst="rect">
            <a:avLst/>
          </a:prstGeom>
          <a:noFill/>
        </p:spPr>
        <p:txBody>
          <a:bodyPr wrap="square" rtlCol="0">
            <a:spAutoFit/>
          </a:bodyPr>
          <a:lstStyle/>
          <a:p>
            <a:r>
              <a:rPr lang="en-US" altLang="zh-TW" sz="2000" dirty="0">
                <a:latin typeface="Times New Roman" panose="02020603050405020304" pitchFamily="18" charset="0"/>
                <a:cs typeface="Times New Roman" panose="02020603050405020304" pitchFamily="18" charset="0"/>
              </a:rPr>
              <a:t>machine-learning forecasts differ substantially from </a:t>
            </a:r>
            <a:r>
              <a:rPr lang="en-US" altLang="zh-TW" sz="2000" dirty="0" err="1">
                <a:latin typeface="Times New Roman" panose="02020603050405020304" pitchFamily="18" charset="0"/>
                <a:cs typeface="Times New Roman" panose="02020603050405020304" pitchFamily="18" charset="0"/>
              </a:rPr>
              <a:t>CScore</a:t>
            </a:r>
            <a:r>
              <a:rPr lang="en-US" altLang="zh-TW" sz="2000" dirty="0">
                <a:latin typeface="Times New Roman" panose="02020603050405020304" pitchFamily="18" charset="0"/>
                <a:cs typeface="Times New Roman" panose="02020603050405020304" pitchFamily="18" charset="0"/>
              </a:rPr>
              <a:t> scores. </a:t>
            </a:r>
          </a:p>
          <a:p>
            <a:endParaRPr lang="zh-TW" altLang="en-US" sz="2000" dirty="0">
              <a:latin typeface="Times New Roman" panose="02020603050405020304" pitchFamily="18" charset="0"/>
              <a:cs typeface="Times New Roman" panose="02020603050405020304" pitchFamily="18" charset="0"/>
            </a:endParaRPr>
          </a:p>
        </p:txBody>
      </p:sp>
      <p:sp>
        <p:nvSpPr>
          <p:cNvPr id="3" name="向右箭號 2"/>
          <p:cNvSpPr/>
          <p:nvPr/>
        </p:nvSpPr>
        <p:spPr>
          <a:xfrm>
            <a:off x="6607070" y="5016799"/>
            <a:ext cx="239646" cy="1888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p:cNvSpPr txBox="1"/>
          <p:nvPr/>
        </p:nvSpPr>
        <p:spPr>
          <a:xfrm>
            <a:off x="7048959" y="4832132"/>
            <a:ext cx="3177209" cy="923330"/>
          </a:xfrm>
          <a:prstGeom prst="rect">
            <a:avLst/>
          </a:prstGeom>
          <a:noFill/>
        </p:spPr>
        <p:txBody>
          <a:bodyPr wrap="square" rtlCol="0">
            <a:spAutoFit/>
          </a:bodyPr>
          <a:lstStyle/>
          <a:p>
            <a:r>
              <a:rPr lang="en-US" altLang="zh-TW" dirty="0" smtClean="0"/>
              <a:t>Credit Score</a:t>
            </a:r>
            <a:r>
              <a:rPr lang="zh-TW" altLang="en-US" dirty="0" smtClean="0"/>
              <a:t>高，</a:t>
            </a:r>
            <a:r>
              <a:rPr lang="en-US" altLang="zh-TW" dirty="0" smtClean="0"/>
              <a:t>ML</a:t>
            </a:r>
            <a:r>
              <a:rPr lang="zh-TW" altLang="en-US" dirty="0" smtClean="0"/>
              <a:t>預測出來可能高違約率，</a:t>
            </a:r>
            <a:r>
              <a:rPr lang="en-US" altLang="zh-TW" dirty="0" smtClean="0"/>
              <a:t>Credit Score</a:t>
            </a:r>
            <a:r>
              <a:rPr lang="zh-TW" altLang="en-US" dirty="0" smtClean="0"/>
              <a:t>低，</a:t>
            </a:r>
            <a:r>
              <a:rPr lang="en-US" altLang="zh-TW" dirty="0" smtClean="0"/>
              <a:t>ML</a:t>
            </a:r>
            <a:r>
              <a:rPr lang="zh-TW" altLang="en-US" dirty="0" smtClean="0"/>
              <a:t>預測出來也可能低違約率</a:t>
            </a:r>
            <a:endParaRPr lang="zh-TW" altLang="en-US" dirty="0"/>
          </a:p>
        </p:txBody>
      </p:sp>
    </p:spTree>
    <p:extLst>
      <p:ext uri="{BB962C8B-B14F-4D97-AF65-F5344CB8AC3E}">
        <p14:creationId xmlns:p14="http://schemas.microsoft.com/office/powerpoint/2010/main" val="2472178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2"/>
          <a:srcRect l="23351" t="16012" r="25386" b="12689"/>
          <a:stretch/>
        </p:blipFill>
        <p:spPr>
          <a:xfrm>
            <a:off x="893923" y="1205473"/>
            <a:ext cx="7225146" cy="5652527"/>
          </a:xfrm>
          <a:prstGeom prst="rect">
            <a:avLst/>
          </a:prstGeom>
        </p:spPr>
      </p:pic>
      <p:sp>
        <p:nvSpPr>
          <p:cNvPr id="5" name="文字方塊 4"/>
          <p:cNvSpPr txBox="1"/>
          <p:nvPr/>
        </p:nvSpPr>
        <p:spPr>
          <a:xfrm>
            <a:off x="8128306" y="3000563"/>
            <a:ext cx="4063694" cy="1754326"/>
          </a:xfrm>
          <a:prstGeom prst="rect">
            <a:avLst/>
          </a:prstGeom>
          <a:noFill/>
        </p:spPr>
        <p:txBody>
          <a:bodyPr wrap="square" rtlCol="0">
            <a:spAutoFit/>
          </a:bodyPr>
          <a:lstStyle/>
          <a:p>
            <a:r>
              <a:rPr lang="en-US" altLang="zh-TW" dirty="0" smtClean="0">
                <a:latin typeface="Times New Roman" panose="02020603050405020304" pitchFamily="18" charset="0"/>
                <a:cs typeface="Times New Roman" panose="02020603050405020304" pitchFamily="18" charset="0"/>
              </a:rPr>
              <a:t>X</a:t>
            </a:r>
            <a:r>
              <a:rPr lang="zh-TW" altLang="en-US" dirty="0" smtClean="0">
                <a:latin typeface="Times New Roman" panose="02020603050405020304" pitchFamily="18" charset="0"/>
                <a:cs typeface="Times New Roman" panose="02020603050405020304" pitchFamily="18" charset="0"/>
              </a:rPr>
              <a:t>軸 </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2008/12</a:t>
            </a:r>
            <a:r>
              <a:rPr lang="zh-TW" altLang="en-US" dirty="0" smtClean="0">
                <a:latin typeface="Times New Roman" panose="02020603050405020304" pitchFamily="18" charset="0"/>
                <a:cs typeface="Times New Roman" panose="02020603050405020304" pitchFamily="18" charset="0"/>
              </a:rPr>
              <a:t>帳戶的</a:t>
            </a:r>
            <a:r>
              <a:rPr lang="en-US" altLang="zh-TW" dirty="0" err="1" smtClean="0">
                <a:latin typeface="Times New Roman" panose="02020603050405020304" pitchFamily="18" charset="0"/>
                <a:cs typeface="Times New Roman" panose="02020603050405020304" pitchFamily="18" charset="0"/>
              </a:rPr>
              <a:t>CScore</a:t>
            </a:r>
            <a:r>
              <a:rPr lang="zh-TW" altLang="en-US" dirty="0" smtClean="0">
                <a:latin typeface="Times New Roman" panose="02020603050405020304" pitchFamily="18" charset="0"/>
                <a:cs typeface="Times New Roman" panose="02020603050405020304" pitchFamily="18" charset="0"/>
              </a:rPr>
              <a:t>評級</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越高表示違約風險越低</a:t>
            </a:r>
            <a:r>
              <a:rPr lang="en-US" altLang="zh-TW" dirty="0" smtClean="0">
                <a:latin typeface="Times New Roman" panose="02020603050405020304" pitchFamily="18" charset="0"/>
                <a:cs typeface="Times New Roman" panose="02020603050405020304" pitchFamily="18" charset="0"/>
              </a:rPr>
              <a:t>)</a:t>
            </a:r>
          </a:p>
          <a:p>
            <a:endParaRPr lang="en-US" altLang="zh-TW" dirty="0" smtClean="0">
              <a:latin typeface="Times New Roman" panose="02020603050405020304" pitchFamily="18" charset="0"/>
              <a:cs typeface="Times New Roman" panose="02020603050405020304" pitchFamily="18" charset="0"/>
            </a:endParaRPr>
          </a:p>
          <a:p>
            <a:r>
              <a:rPr lang="en-US" altLang="zh-TW" dirty="0" smtClean="0">
                <a:latin typeface="Times New Roman" panose="02020603050405020304" pitchFamily="18" charset="0"/>
                <a:cs typeface="Times New Roman" panose="02020603050405020304" pitchFamily="18" charset="0"/>
              </a:rPr>
              <a:t>Y</a:t>
            </a:r>
            <a:r>
              <a:rPr lang="zh-TW" altLang="en-US" dirty="0" smtClean="0">
                <a:latin typeface="Times New Roman" panose="02020603050405020304" pitchFamily="18" charset="0"/>
                <a:cs typeface="Times New Roman" panose="02020603050405020304" pitchFamily="18" charset="0"/>
              </a:rPr>
              <a:t>軸</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 使用</a:t>
            </a:r>
            <a:r>
              <a:rPr lang="en-US" altLang="zh-TW" dirty="0" smtClean="0">
                <a:latin typeface="Times New Roman" panose="02020603050405020304" pitchFamily="18" charset="0"/>
                <a:cs typeface="Times New Roman" panose="02020603050405020304" pitchFamily="18" charset="0"/>
              </a:rPr>
              <a:t>machine learning</a:t>
            </a:r>
            <a:r>
              <a:rPr lang="zh-TW" altLang="en-US" dirty="0" smtClean="0">
                <a:latin typeface="Times New Roman" panose="02020603050405020304" pitchFamily="18" charset="0"/>
                <a:cs typeface="Times New Roman" panose="02020603050405020304" pitchFamily="18" charset="0"/>
              </a:rPr>
              <a:t>所預測出來未來三個月</a:t>
            </a:r>
            <a:r>
              <a:rPr lang="en-US" altLang="zh-TW" dirty="0" smtClean="0">
                <a:latin typeface="Times New Roman" panose="02020603050405020304" pitchFamily="18" charset="0"/>
                <a:cs typeface="Times New Roman" panose="02020603050405020304" pitchFamily="18" charset="0"/>
              </a:rPr>
              <a:t>(2009/1,2,3)</a:t>
            </a:r>
            <a:r>
              <a:rPr lang="zh-TW" altLang="en-US" dirty="0" smtClean="0">
                <a:latin typeface="Times New Roman" panose="02020603050405020304" pitchFamily="18" charset="0"/>
                <a:cs typeface="Times New Roman" panose="02020603050405020304" pitchFamily="18" charset="0"/>
              </a:rPr>
              <a:t>的</a:t>
            </a:r>
            <a:r>
              <a:rPr lang="en-US" altLang="zh-TW" dirty="0" smtClean="0">
                <a:latin typeface="Times New Roman" panose="02020603050405020304" pitchFamily="18" charset="0"/>
                <a:cs typeface="Times New Roman" panose="02020603050405020304" pitchFamily="18" charset="0"/>
              </a:rPr>
              <a:t>delinquency</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rate</a:t>
            </a:r>
            <a:endParaRPr lang="zh-TW" altLang="en-US" dirty="0">
              <a:latin typeface="Times New Roman" panose="02020603050405020304" pitchFamily="18" charset="0"/>
              <a:cs typeface="Times New Roman" panose="02020603050405020304" pitchFamily="18" charset="0"/>
            </a:endParaRPr>
          </a:p>
        </p:txBody>
      </p:sp>
      <p:sp>
        <p:nvSpPr>
          <p:cNvPr id="6" name="文字方塊 5"/>
          <p:cNvSpPr txBox="1"/>
          <p:nvPr/>
        </p:nvSpPr>
        <p:spPr>
          <a:xfrm>
            <a:off x="586510" y="216922"/>
            <a:ext cx="11018980" cy="984885"/>
          </a:xfrm>
          <a:prstGeom prst="rect">
            <a:avLst/>
          </a:prstGeom>
          <a:noFill/>
        </p:spPr>
        <p:txBody>
          <a:bodyPr wrap="square" rtlCol="0">
            <a:spAutoFit/>
          </a:bodyPr>
          <a:lstStyle/>
          <a:p>
            <a:r>
              <a:rPr lang="en-US" altLang="zh-TW" sz="4000" dirty="0" smtClean="0">
                <a:latin typeface="Times New Roman" panose="02020603050405020304" pitchFamily="18" charset="0"/>
                <a:cs typeface="Times New Roman" panose="02020603050405020304" pitchFamily="18" charset="0"/>
              </a:rPr>
              <a:t>Compare to </a:t>
            </a:r>
            <a:r>
              <a:rPr lang="en-US" altLang="zh-TW" sz="4000" dirty="0" err="1" smtClean="0">
                <a:latin typeface="Times New Roman" panose="02020603050405020304" pitchFamily="18" charset="0"/>
                <a:cs typeface="Times New Roman" panose="02020603050405020304" pitchFamily="18" charset="0"/>
              </a:rPr>
              <a:t>CScore</a:t>
            </a:r>
            <a:endParaRPr lang="en-US" altLang="zh-TW" sz="40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TW" dirty="0" smtClean="0">
                <a:latin typeface="Times New Roman" panose="02020603050405020304" pitchFamily="18" charset="0"/>
                <a:cs typeface="Times New Roman" panose="02020603050405020304" pitchFamily="18" charset="0"/>
              </a:rPr>
              <a:t>Color coding for the status of each account as of the prediction date (December 2008)</a:t>
            </a:r>
            <a:endParaRPr lang="zh-TW" altLang="en-US" dirty="0">
              <a:latin typeface="Times New Roman" panose="02020603050405020304" pitchFamily="18" charset="0"/>
              <a:cs typeface="Times New Roman" panose="02020603050405020304" pitchFamily="18" charset="0"/>
            </a:endParaRPr>
          </a:p>
        </p:txBody>
      </p:sp>
      <p:sp>
        <p:nvSpPr>
          <p:cNvPr id="7" name="矩形 6"/>
          <p:cNvSpPr/>
          <p:nvPr/>
        </p:nvSpPr>
        <p:spPr>
          <a:xfrm>
            <a:off x="6449291" y="1748966"/>
            <a:ext cx="5742709" cy="1015663"/>
          </a:xfrm>
          <a:prstGeom prst="rect">
            <a:avLst/>
          </a:prstGeom>
        </p:spPr>
        <p:txBody>
          <a:bodyPr wrap="square">
            <a:spAutoFit/>
          </a:bodyPr>
          <a:lstStyle/>
          <a:p>
            <a:r>
              <a:rPr lang="en-US" altLang="zh-TW" sz="2000" dirty="0">
                <a:latin typeface="Times New Roman" panose="02020603050405020304" pitchFamily="18" charset="0"/>
                <a:cs typeface="Times New Roman" panose="02020603050405020304" pitchFamily="18" charset="0"/>
              </a:rPr>
              <a:t>high </a:t>
            </a:r>
            <a:r>
              <a:rPr lang="en-US" altLang="zh-TW" sz="2000" dirty="0" err="1">
                <a:latin typeface="Times New Roman" panose="02020603050405020304" pitchFamily="18" charset="0"/>
                <a:cs typeface="Times New Roman" panose="02020603050405020304" pitchFamily="18" charset="0"/>
              </a:rPr>
              <a:t>CScore</a:t>
            </a:r>
            <a:r>
              <a:rPr lang="en-US" altLang="zh-TW" sz="2000" dirty="0">
                <a:latin typeface="Times New Roman" panose="02020603050405020304" pitchFamily="18" charset="0"/>
                <a:cs typeface="Times New Roman" panose="02020603050405020304" pitchFamily="18" charset="0"/>
              </a:rPr>
              <a:t> and high credit-risk forecasts are those already delinquent in their payments as of the prediction date </a:t>
            </a:r>
            <a:endParaRPr lang="zh-TW" altLang="en-US" sz="2000" dirty="0">
              <a:latin typeface="Times New Roman" panose="02020603050405020304" pitchFamily="18" charset="0"/>
              <a:cs typeface="Times New Roman" panose="02020603050405020304" pitchFamily="18" charset="0"/>
            </a:endParaRPr>
          </a:p>
        </p:txBody>
      </p:sp>
      <p:sp>
        <p:nvSpPr>
          <p:cNvPr id="9" name="橢圓 8"/>
          <p:cNvSpPr/>
          <p:nvPr/>
        </p:nvSpPr>
        <p:spPr>
          <a:xfrm>
            <a:off x="5320145" y="1911927"/>
            <a:ext cx="1154546" cy="188421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8636152" y="5479461"/>
            <a:ext cx="3790766" cy="1154162"/>
          </a:xfrm>
          <a:prstGeom prst="rect">
            <a:avLst/>
          </a:prstGeom>
        </p:spPr>
        <p:txBody>
          <a:bodyPr wrap="square">
            <a:spAutoFit/>
          </a:bodyPr>
          <a:lstStyle/>
          <a:p>
            <a:r>
              <a:rPr lang="en-US" altLang="zh-TW" sz="2300" dirty="0">
                <a:latin typeface="Times New Roman" panose="02020603050405020304" pitchFamily="18" charset="0"/>
                <a:cs typeface="Times New Roman" panose="02020603050405020304" pitchFamily="18" charset="0"/>
              </a:rPr>
              <a:t>contain different information than traditional credit scores like </a:t>
            </a:r>
            <a:r>
              <a:rPr lang="en-US" altLang="zh-TW" sz="2300" dirty="0" err="1">
                <a:latin typeface="Times New Roman" panose="02020603050405020304" pitchFamily="18" charset="0"/>
                <a:cs typeface="Times New Roman" panose="02020603050405020304" pitchFamily="18" charset="0"/>
              </a:rPr>
              <a:t>CScore</a:t>
            </a:r>
            <a:endParaRPr lang="zh-TW" altLang="en-US" sz="2300" dirty="0">
              <a:latin typeface="Times New Roman" panose="02020603050405020304" pitchFamily="18" charset="0"/>
              <a:cs typeface="Times New Roman" panose="02020603050405020304" pitchFamily="18" charset="0"/>
            </a:endParaRPr>
          </a:p>
        </p:txBody>
      </p:sp>
      <p:sp>
        <p:nvSpPr>
          <p:cNvPr id="12" name="向右箭號 11"/>
          <p:cNvSpPr/>
          <p:nvPr/>
        </p:nvSpPr>
        <p:spPr>
          <a:xfrm>
            <a:off x="8156243" y="5700928"/>
            <a:ext cx="332509" cy="2678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560885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Times New Roman" panose="02020603050405020304" pitchFamily="18" charset="0"/>
                <a:cs typeface="Times New Roman" panose="02020603050405020304" pitchFamily="18" charset="0"/>
              </a:rPr>
              <a:t>Training</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468745" y="1616797"/>
            <a:ext cx="10515600" cy="4351338"/>
          </a:xfrm>
        </p:spPr>
        <p:txBody>
          <a:bodyPr>
            <a:normAutofit/>
          </a:bodyPr>
          <a:lstStyle/>
          <a:p>
            <a:r>
              <a:rPr lang="en-US" altLang="zh-TW" sz="2300" dirty="0" smtClean="0">
                <a:latin typeface="Times New Roman" panose="02020603050405020304" pitchFamily="18" charset="0"/>
                <a:cs typeface="Times New Roman" panose="02020603050405020304" pitchFamily="18" charset="0"/>
              </a:rPr>
              <a:t>Training time span: January </a:t>
            </a:r>
            <a:r>
              <a:rPr lang="en-US" altLang="zh-TW" sz="2300" dirty="0">
                <a:latin typeface="Times New Roman" panose="02020603050405020304" pitchFamily="18" charset="0"/>
                <a:cs typeface="Times New Roman" panose="02020603050405020304" pitchFamily="18" charset="0"/>
              </a:rPr>
              <a:t>2005 to April </a:t>
            </a:r>
            <a:r>
              <a:rPr lang="en-US" altLang="zh-TW" sz="2300" dirty="0" smtClean="0">
                <a:latin typeface="Times New Roman" panose="02020603050405020304" pitchFamily="18" charset="0"/>
                <a:cs typeface="Times New Roman" panose="02020603050405020304" pitchFamily="18" charset="0"/>
              </a:rPr>
              <a:t>2009</a:t>
            </a:r>
          </a:p>
        </p:txBody>
      </p:sp>
      <p:pic>
        <p:nvPicPr>
          <p:cNvPr id="4" name="圖片 3"/>
          <p:cNvPicPr>
            <a:picLocks noChangeAspect="1"/>
          </p:cNvPicPr>
          <p:nvPr/>
        </p:nvPicPr>
        <p:blipFill rotWithShape="1">
          <a:blip r:embed="rId2"/>
          <a:srcRect l="50456" t="34330" r="8544" b="31112"/>
          <a:stretch/>
        </p:blipFill>
        <p:spPr>
          <a:xfrm>
            <a:off x="2008279" y="2351023"/>
            <a:ext cx="8175441" cy="3876077"/>
          </a:xfrm>
          <a:prstGeom prst="rect">
            <a:avLst/>
          </a:prstGeom>
        </p:spPr>
      </p:pic>
      <p:sp>
        <p:nvSpPr>
          <p:cNvPr id="7" name="文字方塊 6"/>
          <p:cNvSpPr txBox="1"/>
          <p:nvPr/>
        </p:nvSpPr>
        <p:spPr>
          <a:xfrm>
            <a:off x="5328335" y="6315358"/>
            <a:ext cx="1870509" cy="369332"/>
          </a:xfrm>
          <a:prstGeom prst="rect">
            <a:avLst/>
          </a:prstGeom>
          <a:noFill/>
        </p:spPr>
        <p:txBody>
          <a:bodyPr wrap="square" rtlCol="0">
            <a:spAutoFit/>
          </a:bodyPr>
          <a:lstStyle/>
          <a:p>
            <a:r>
              <a:rPr lang="en-US" altLang="zh-TW" dirty="0" smtClean="0">
                <a:latin typeface="Times New Roman" panose="02020603050405020304" pitchFamily="18" charset="0"/>
                <a:cs typeface="Times New Roman" panose="02020603050405020304" pitchFamily="18" charset="0"/>
              </a:rPr>
              <a:t>10 calibration</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8046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2"/>
          <a:srcRect l="50456" t="37464" r="8080" b="26211"/>
          <a:stretch/>
        </p:blipFill>
        <p:spPr>
          <a:xfrm>
            <a:off x="2153191" y="461008"/>
            <a:ext cx="5881850" cy="2898559"/>
          </a:xfrm>
          <a:prstGeom prst="rect">
            <a:avLst/>
          </a:prstGeom>
        </p:spPr>
      </p:pic>
      <p:sp>
        <p:nvSpPr>
          <p:cNvPr id="5" name="文字方塊 4"/>
          <p:cNvSpPr txBox="1"/>
          <p:nvPr/>
        </p:nvSpPr>
        <p:spPr>
          <a:xfrm>
            <a:off x="4010296" y="56770"/>
            <a:ext cx="3112655" cy="477054"/>
          </a:xfrm>
          <a:prstGeom prst="rect">
            <a:avLst/>
          </a:prstGeom>
          <a:noFill/>
        </p:spPr>
        <p:txBody>
          <a:bodyPr wrap="square" rtlCol="0">
            <a:spAutoFit/>
          </a:bodyPr>
          <a:lstStyle/>
          <a:p>
            <a:r>
              <a:rPr lang="en-US" altLang="zh-TW" sz="2500" dirty="0" smtClean="0">
                <a:latin typeface="Times New Roman" panose="02020603050405020304" pitchFamily="18" charset="0"/>
                <a:cs typeface="Times New Roman" panose="02020603050405020304" pitchFamily="18" charset="0"/>
              </a:rPr>
              <a:t>Ground truth</a:t>
            </a:r>
            <a:endParaRPr lang="zh-TW" altLang="en-US" sz="2500" dirty="0">
              <a:latin typeface="Times New Roman" panose="02020603050405020304" pitchFamily="18" charset="0"/>
              <a:cs typeface="Times New Roman" panose="02020603050405020304" pitchFamily="18" charset="0"/>
            </a:endParaRPr>
          </a:p>
        </p:txBody>
      </p:sp>
      <p:pic>
        <p:nvPicPr>
          <p:cNvPr id="6" name="圖片 5"/>
          <p:cNvPicPr>
            <a:picLocks noChangeAspect="1"/>
          </p:cNvPicPr>
          <p:nvPr/>
        </p:nvPicPr>
        <p:blipFill rotWithShape="1">
          <a:blip r:embed="rId3"/>
          <a:srcRect l="6982" t="50779" r="10071" b="12650"/>
          <a:stretch/>
        </p:blipFill>
        <p:spPr>
          <a:xfrm>
            <a:off x="206829" y="3867468"/>
            <a:ext cx="11768490" cy="2918618"/>
          </a:xfrm>
          <a:prstGeom prst="rect">
            <a:avLst/>
          </a:prstGeom>
        </p:spPr>
      </p:pic>
      <p:sp>
        <p:nvSpPr>
          <p:cNvPr id="7" name="文字方塊 6"/>
          <p:cNvSpPr txBox="1"/>
          <p:nvPr/>
        </p:nvSpPr>
        <p:spPr>
          <a:xfrm>
            <a:off x="4010296" y="3417602"/>
            <a:ext cx="2301569" cy="477054"/>
          </a:xfrm>
          <a:prstGeom prst="rect">
            <a:avLst/>
          </a:prstGeom>
          <a:noFill/>
        </p:spPr>
        <p:txBody>
          <a:bodyPr wrap="square" rtlCol="0">
            <a:spAutoFit/>
          </a:bodyPr>
          <a:lstStyle/>
          <a:p>
            <a:r>
              <a:rPr lang="en-US" altLang="zh-TW" sz="2500" dirty="0" smtClean="0">
                <a:latin typeface="Times New Roman" panose="02020603050405020304" pitchFamily="18" charset="0"/>
                <a:cs typeface="Times New Roman" panose="02020603050405020304" pitchFamily="18" charset="0"/>
              </a:rPr>
              <a:t>Predicted value</a:t>
            </a:r>
            <a:endParaRPr lang="zh-TW" altLang="en-US" sz="2500" dirty="0">
              <a:latin typeface="Times New Roman" panose="02020603050405020304" pitchFamily="18" charset="0"/>
              <a:cs typeface="Times New Roman" panose="02020603050405020304" pitchFamily="18" charset="0"/>
            </a:endParaRPr>
          </a:p>
        </p:txBody>
      </p:sp>
      <p:sp>
        <p:nvSpPr>
          <p:cNvPr id="2" name="文字方塊 1"/>
          <p:cNvSpPr txBox="1"/>
          <p:nvPr/>
        </p:nvSpPr>
        <p:spPr>
          <a:xfrm>
            <a:off x="7326217" y="2915587"/>
            <a:ext cx="2203373" cy="923330"/>
          </a:xfrm>
          <a:prstGeom prst="rect">
            <a:avLst/>
          </a:prstGeom>
          <a:noFill/>
        </p:spPr>
        <p:txBody>
          <a:bodyPr wrap="square" rtlCol="0">
            <a:spAutoFit/>
          </a:bodyPr>
          <a:lstStyle/>
          <a:p>
            <a:r>
              <a:rPr lang="zh-TW" altLang="en-US" dirty="0" smtClean="0"/>
              <a:t>模型所預測出來，未來的確發生違約的群體的</a:t>
            </a:r>
            <a:r>
              <a:rPr lang="en-US" altLang="zh-TW" dirty="0" smtClean="0"/>
              <a:t>score</a:t>
            </a:r>
            <a:endParaRPr lang="zh-TW" altLang="en-US" dirty="0"/>
          </a:p>
        </p:txBody>
      </p:sp>
      <p:sp>
        <p:nvSpPr>
          <p:cNvPr id="11" name="文字方塊 10"/>
          <p:cNvSpPr txBox="1"/>
          <p:nvPr/>
        </p:nvSpPr>
        <p:spPr>
          <a:xfrm>
            <a:off x="9589219" y="2897902"/>
            <a:ext cx="2203373" cy="923330"/>
          </a:xfrm>
          <a:prstGeom prst="rect">
            <a:avLst/>
          </a:prstGeom>
          <a:noFill/>
        </p:spPr>
        <p:txBody>
          <a:bodyPr wrap="square" rtlCol="0">
            <a:spAutoFit/>
          </a:bodyPr>
          <a:lstStyle/>
          <a:p>
            <a:r>
              <a:rPr lang="zh-TW" altLang="en-US" dirty="0" smtClean="0"/>
              <a:t>模型所預測出來，未來為發生違約的群體的</a:t>
            </a:r>
            <a:r>
              <a:rPr lang="en-US" altLang="zh-TW" dirty="0" smtClean="0"/>
              <a:t>score</a:t>
            </a:r>
            <a:endParaRPr lang="zh-TW" altLang="en-US" dirty="0"/>
          </a:p>
        </p:txBody>
      </p:sp>
    </p:spTree>
    <p:extLst>
      <p:ext uri="{BB962C8B-B14F-4D97-AF65-F5344CB8AC3E}">
        <p14:creationId xmlns:p14="http://schemas.microsoft.com/office/powerpoint/2010/main" val="2623501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Times New Roman" panose="02020603050405020304" pitchFamily="18" charset="0"/>
                <a:cs typeface="Times New Roman" panose="02020603050405020304" pitchFamily="18" charset="0"/>
              </a:rPr>
              <a:t>Straight-roller issue</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p:txBody>
          <a:bodyPr/>
          <a:lstStyle/>
          <a:p>
            <a:r>
              <a:rPr lang="en-US" altLang="zh-TW" dirty="0" smtClean="0">
                <a:latin typeface="Times New Roman" panose="02020603050405020304" pitchFamily="18" charset="0"/>
                <a:cs typeface="Times New Roman" panose="02020603050405020304" pitchFamily="18" charset="0"/>
              </a:rPr>
              <a:t>Accounts </a:t>
            </a:r>
            <a:r>
              <a:rPr lang="en-US" altLang="zh-TW" dirty="0">
                <a:latin typeface="Times New Roman" panose="02020603050405020304" pitchFamily="18" charset="0"/>
                <a:cs typeface="Times New Roman" panose="02020603050405020304" pitchFamily="18" charset="0"/>
              </a:rPr>
              <a:t>that are </a:t>
            </a:r>
            <a:r>
              <a:rPr lang="en-US" altLang="zh-TW" dirty="0">
                <a:solidFill>
                  <a:srgbClr val="FF0000"/>
                </a:solidFill>
                <a:latin typeface="Times New Roman" panose="02020603050405020304" pitchFamily="18" charset="0"/>
                <a:cs typeface="Times New Roman" panose="02020603050405020304" pitchFamily="18" charset="0"/>
              </a:rPr>
              <a:t>current</a:t>
            </a:r>
            <a:r>
              <a:rPr lang="en-US" altLang="zh-TW" dirty="0">
                <a:latin typeface="Times New Roman" panose="02020603050405020304" pitchFamily="18" charset="0"/>
                <a:cs typeface="Times New Roman" panose="02020603050405020304" pitchFamily="18" charset="0"/>
              </a:rPr>
              <a:t> as of the forecast date but become 90-days-or-more </a:t>
            </a:r>
            <a:r>
              <a:rPr lang="en-US" altLang="zh-TW" dirty="0">
                <a:solidFill>
                  <a:srgbClr val="FF0000"/>
                </a:solidFill>
                <a:latin typeface="Times New Roman" panose="02020603050405020304" pitchFamily="18" charset="0"/>
                <a:cs typeface="Times New Roman" panose="02020603050405020304" pitchFamily="18" charset="0"/>
              </a:rPr>
              <a:t>delinquent</a:t>
            </a:r>
            <a:r>
              <a:rPr lang="en-US" altLang="zh-TW" dirty="0">
                <a:latin typeface="Times New Roman" panose="02020603050405020304" pitchFamily="18" charset="0"/>
                <a:cs typeface="Times New Roman" panose="02020603050405020304" pitchFamily="18" charset="0"/>
              </a:rPr>
              <a:t> within the subsequent 3-month </a:t>
            </a:r>
            <a:r>
              <a:rPr lang="en-US" altLang="zh-TW" dirty="0" smtClean="0">
                <a:latin typeface="Times New Roman" panose="02020603050405020304" pitchFamily="18" charset="0"/>
                <a:cs typeface="Times New Roman" panose="02020603050405020304" pitchFamily="18" charset="0"/>
              </a:rPr>
              <a:t>window-&gt; default or charge-off</a:t>
            </a:r>
          </a:p>
          <a:p>
            <a:r>
              <a:rPr lang="en-US" altLang="zh-TW" dirty="0">
                <a:latin typeface="Times New Roman" panose="02020603050405020304" pitchFamily="18" charset="0"/>
                <a:cs typeface="Times New Roman" panose="02020603050405020304" pitchFamily="18" charset="0"/>
              </a:rPr>
              <a:t>Such accounts typically do not become current after short delinquencies, but usually ‘‘roll straight” into the most extreme delinquency level that is commonly used as an indication of likely default and a charge-off loss for that bank. </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100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68693" y="756903"/>
            <a:ext cx="10515600" cy="4351338"/>
          </a:xfrm>
        </p:spPr>
        <p:txBody>
          <a:bodyPr/>
          <a:lstStyle/>
          <a:p>
            <a:r>
              <a:rPr lang="en-US" altLang="zh-TW" dirty="0" smtClean="0">
                <a:latin typeface="Times New Roman" panose="02020603050405020304" pitchFamily="18" charset="0"/>
                <a:cs typeface="Times New Roman" panose="02020603050405020304" pitchFamily="18" charset="0"/>
              </a:rPr>
              <a:t>Separate account which is current but become delinquent in 90+ days versus account is current but not become delinquent in 90+ days</a:t>
            </a:r>
            <a:endParaRPr lang="zh-TW" altLang="en-US" dirty="0">
              <a:latin typeface="Times New Roman" panose="02020603050405020304" pitchFamily="18" charset="0"/>
              <a:cs typeface="Times New Roman" panose="02020603050405020304" pitchFamily="18" charset="0"/>
            </a:endParaRPr>
          </a:p>
        </p:txBody>
      </p:sp>
      <p:pic>
        <p:nvPicPr>
          <p:cNvPr id="4" name="圖片 3"/>
          <p:cNvPicPr>
            <a:picLocks noChangeAspect="1"/>
          </p:cNvPicPr>
          <p:nvPr/>
        </p:nvPicPr>
        <p:blipFill rotWithShape="1">
          <a:blip r:embed="rId2"/>
          <a:srcRect l="7561" t="45278" r="10175" b="18579"/>
          <a:stretch/>
        </p:blipFill>
        <p:spPr>
          <a:xfrm>
            <a:off x="231005" y="2464068"/>
            <a:ext cx="11878805" cy="2935704"/>
          </a:xfrm>
          <a:prstGeom prst="rect">
            <a:avLst/>
          </a:prstGeom>
        </p:spPr>
      </p:pic>
    </p:spTree>
    <p:extLst>
      <p:ext uri="{BB962C8B-B14F-4D97-AF65-F5344CB8AC3E}">
        <p14:creationId xmlns:p14="http://schemas.microsoft.com/office/powerpoint/2010/main" val="4167030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2"/>
          <a:srcRect l="50772" t="35006" r="7912" b="32182"/>
          <a:stretch/>
        </p:blipFill>
        <p:spPr>
          <a:xfrm>
            <a:off x="1924747" y="2310343"/>
            <a:ext cx="8035016" cy="3589444"/>
          </a:xfrm>
          <a:prstGeom prst="rect">
            <a:avLst/>
          </a:prstGeom>
        </p:spPr>
      </p:pic>
      <p:sp>
        <p:nvSpPr>
          <p:cNvPr id="6" name="矩形 5"/>
          <p:cNvSpPr/>
          <p:nvPr/>
        </p:nvSpPr>
        <p:spPr>
          <a:xfrm>
            <a:off x="496794" y="385621"/>
            <a:ext cx="10264031" cy="1723549"/>
          </a:xfrm>
          <a:prstGeom prst="rect">
            <a:avLst/>
          </a:prstGeom>
        </p:spPr>
        <p:txBody>
          <a:bodyPr wrap="square">
            <a:spAutoFit/>
          </a:bodyPr>
          <a:lstStyle/>
          <a:p>
            <a:pPr marL="342900" indent="-342900">
              <a:buFont typeface="Arial" panose="020B0604020202020204" pitchFamily="34" charset="0"/>
              <a:buChar char="•"/>
            </a:pPr>
            <a:r>
              <a:rPr lang="en-US" altLang="zh-TW" sz="2500" dirty="0">
                <a:latin typeface="Times New Roman" panose="02020603050405020304" pitchFamily="18" charset="0"/>
                <a:cs typeface="Times New Roman" panose="02020603050405020304" pitchFamily="18" charset="0"/>
              </a:rPr>
              <a:t>B</a:t>
            </a:r>
            <a:r>
              <a:rPr lang="en-US" altLang="zh-TW" sz="2500" dirty="0" smtClean="0">
                <a:latin typeface="Times New Roman" panose="02020603050405020304" pitchFamily="18" charset="0"/>
                <a:cs typeface="Times New Roman" panose="02020603050405020304" pitchFamily="18" charset="0"/>
              </a:rPr>
              <a:t>ased </a:t>
            </a:r>
            <a:r>
              <a:rPr lang="en-US" altLang="zh-TW" sz="2500" dirty="0">
                <a:latin typeface="Times New Roman" panose="02020603050405020304" pitchFamily="18" charset="0"/>
                <a:cs typeface="Times New Roman" panose="02020603050405020304" pitchFamily="18" charset="0"/>
              </a:rPr>
              <a:t>on the December 2008 model forecast for the 3-month forecast horizon from January to March 2009</a:t>
            </a:r>
            <a:r>
              <a:rPr lang="en-US" altLang="zh-TW" sz="2500" dirty="0" smtClean="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zh-TW" altLang="en-US" sz="2500" dirty="0" smtClean="0">
                <a:latin typeface="Times New Roman" panose="02020603050405020304" pitchFamily="18" charset="0"/>
                <a:cs typeface="Times New Roman" panose="02020603050405020304" pitchFamily="18" charset="0"/>
              </a:rPr>
              <a:t>探討</a:t>
            </a:r>
            <a:r>
              <a:rPr lang="en-US" altLang="zh-TW" sz="2500" dirty="0" smtClean="0">
                <a:latin typeface="Times New Roman" panose="02020603050405020304" pitchFamily="18" charset="0"/>
                <a:cs typeface="Times New Roman" panose="02020603050405020304" pitchFamily="18" charset="0"/>
              </a:rPr>
              <a:t>threshold</a:t>
            </a:r>
            <a:r>
              <a:rPr lang="zh-TW" altLang="en-US" sz="2500" dirty="0" smtClean="0">
                <a:latin typeface="Times New Roman" panose="02020603050405020304" pitchFamily="18" charset="0"/>
                <a:cs typeface="Times New Roman" panose="02020603050405020304" pitchFamily="18" charset="0"/>
              </a:rPr>
              <a:t>的調整對於模型預測效果的影響</a:t>
            </a:r>
            <a:r>
              <a:rPr lang="en-US" altLang="zh-TW" sz="2500" dirty="0" smtClean="0">
                <a:latin typeface="Times New Roman" panose="02020603050405020304" pitchFamily="18" charset="0"/>
                <a:cs typeface="Times New Roman" panose="02020603050405020304" pitchFamily="18" charset="0"/>
              </a:rPr>
              <a:t>(</a:t>
            </a:r>
            <a:r>
              <a:rPr lang="zh-TW" altLang="en-US" sz="2800" dirty="0"/>
              <a:t>超過</a:t>
            </a:r>
            <a:r>
              <a:rPr lang="en-US" altLang="zh-TW" sz="2800" dirty="0"/>
              <a:t>threshold:</a:t>
            </a:r>
            <a:r>
              <a:rPr lang="zh-TW" altLang="en-US" sz="2800" dirty="0"/>
              <a:t> 被辨認為未來會發生</a:t>
            </a:r>
            <a:r>
              <a:rPr lang="zh-TW" altLang="en-US" sz="2800" dirty="0" smtClean="0"/>
              <a:t>違約</a:t>
            </a:r>
            <a:r>
              <a:rPr lang="en-US" altLang="zh-TW" sz="2500" dirty="0" smtClean="0">
                <a:latin typeface="Times New Roman" panose="02020603050405020304" pitchFamily="18" charset="0"/>
                <a:cs typeface="Times New Roman" panose="02020603050405020304" pitchFamily="18" charset="0"/>
              </a:rPr>
              <a:t>)</a:t>
            </a:r>
            <a:endParaRPr lang="zh-TW" altLang="en-US" sz="2500" dirty="0">
              <a:latin typeface="Times New Roman" panose="02020603050405020304" pitchFamily="18" charset="0"/>
              <a:cs typeface="Times New Roman" panose="02020603050405020304" pitchFamily="18" charset="0"/>
            </a:endParaRPr>
          </a:p>
        </p:txBody>
      </p:sp>
      <p:sp>
        <p:nvSpPr>
          <p:cNvPr id="2" name="文字方塊 1"/>
          <p:cNvSpPr txBox="1"/>
          <p:nvPr/>
        </p:nvSpPr>
        <p:spPr>
          <a:xfrm>
            <a:off x="9836426" y="1848678"/>
            <a:ext cx="2355574" cy="923330"/>
          </a:xfrm>
          <a:prstGeom prst="rect">
            <a:avLst/>
          </a:prstGeom>
          <a:noFill/>
        </p:spPr>
        <p:txBody>
          <a:bodyPr wrap="square" rtlCol="0">
            <a:spAutoFit/>
          </a:bodyPr>
          <a:lstStyle/>
          <a:p>
            <a:r>
              <a:rPr lang="en-US" altLang="zh-TW" dirty="0" smtClean="0"/>
              <a:t>Good: </a:t>
            </a:r>
            <a:r>
              <a:rPr lang="zh-TW" altLang="en-US" dirty="0" smtClean="0"/>
              <a:t>未發生違約</a:t>
            </a:r>
            <a:endParaRPr lang="en-US" altLang="zh-TW" dirty="0" smtClean="0"/>
          </a:p>
          <a:p>
            <a:r>
              <a:rPr lang="zh-TW" altLang="en-US" dirty="0" smtClean="0"/>
              <a:t> </a:t>
            </a:r>
            <a:r>
              <a:rPr lang="en-US" altLang="zh-TW" dirty="0" smtClean="0"/>
              <a:t>Bad: </a:t>
            </a:r>
            <a:r>
              <a:rPr lang="zh-TW" altLang="en-US" dirty="0" smtClean="0"/>
              <a:t>發生違約</a:t>
            </a:r>
            <a:endParaRPr lang="en-US" altLang="zh-TW" dirty="0" smtClean="0"/>
          </a:p>
          <a:p>
            <a:endParaRPr lang="zh-TW" altLang="en-US" dirty="0"/>
          </a:p>
        </p:txBody>
      </p:sp>
      <p:sp>
        <p:nvSpPr>
          <p:cNvPr id="5" name="橢圓 4"/>
          <p:cNvSpPr/>
          <p:nvPr/>
        </p:nvSpPr>
        <p:spPr>
          <a:xfrm>
            <a:off x="3569465" y="3349128"/>
            <a:ext cx="903383" cy="2864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p:cNvSpPr/>
          <p:nvPr/>
        </p:nvSpPr>
        <p:spPr>
          <a:xfrm>
            <a:off x="7313364" y="5087957"/>
            <a:ext cx="903383" cy="2864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p:cNvSpPr/>
          <p:nvPr/>
        </p:nvSpPr>
        <p:spPr>
          <a:xfrm>
            <a:off x="4557311" y="3644747"/>
            <a:ext cx="903383" cy="2864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橢圓 9"/>
          <p:cNvSpPr/>
          <p:nvPr/>
        </p:nvSpPr>
        <p:spPr>
          <a:xfrm>
            <a:off x="8216747" y="5350653"/>
            <a:ext cx="903383" cy="2864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向右箭號 10"/>
          <p:cNvSpPr/>
          <p:nvPr/>
        </p:nvSpPr>
        <p:spPr>
          <a:xfrm>
            <a:off x="5768653" y="6214519"/>
            <a:ext cx="323676" cy="2557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p:cNvSpPr txBox="1"/>
          <p:nvPr/>
        </p:nvSpPr>
        <p:spPr>
          <a:xfrm>
            <a:off x="6202496" y="6157739"/>
            <a:ext cx="3757267" cy="369332"/>
          </a:xfrm>
          <a:prstGeom prst="rect">
            <a:avLst/>
          </a:prstGeom>
          <a:noFill/>
        </p:spPr>
        <p:txBody>
          <a:bodyPr wrap="square" rtlCol="0">
            <a:spAutoFit/>
          </a:bodyPr>
          <a:lstStyle/>
          <a:p>
            <a:r>
              <a:rPr lang="en-US" altLang="zh-TW" dirty="0" smtClean="0"/>
              <a:t>Threshold</a:t>
            </a:r>
            <a:r>
              <a:rPr lang="zh-TW" altLang="en-US" dirty="0" smtClean="0"/>
              <a:t>的調整是一個</a:t>
            </a:r>
            <a:r>
              <a:rPr lang="en-US" altLang="zh-TW" dirty="0" smtClean="0"/>
              <a:t>trade-off</a:t>
            </a:r>
            <a:endParaRPr lang="zh-TW" altLang="en-US" dirty="0"/>
          </a:p>
        </p:txBody>
      </p:sp>
    </p:spTree>
    <p:extLst>
      <p:ext uri="{BB962C8B-B14F-4D97-AF65-F5344CB8AC3E}">
        <p14:creationId xmlns:p14="http://schemas.microsoft.com/office/powerpoint/2010/main" val="3927768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98833" y="878752"/>
            <a:ext cx="10515600" cy="4351338"/>
          </a:xfrm>
        </p:spPr>
        <p:txBody>
          <a:bodyPr/>
          <a:lstStyle/>
          <a:p>
            <a:r>
              <a:rPr lang="en-US" altLang="zh-TW" dirty="0" smtClean="0">
                <a:latin typeface="Times New Roman" panose="02020603050405020304" pitchFamily="18" charset="0"/>
                <a:cs typeface="Times New Roman" panose="02020603050405020304" pitchFamily="18" charset="0"/>
              </a:rPr>
              <a:t>Trade-off between true </a:t>
            </a:r>
            <a:r>
              <a:rPr lang="en-US" altLang="zh-TW" dirty="0">
                <a:latin typeface="Times New Roman" panose="02020603050405020304" pitchFamily="18" charset="0"/>
                <a:cs typeface="Times New Roman" panose="02020603050405020304" pitchFamily="18" charset="0"/>
              </a:rPr>
              <a:t>and false </a:t>
            </a:r>
            <a:r>
              <a:rPr lang="en-US" altLang="zh-TW" dirty="0" smtClean="0">
                <a:latin typeface="Times New Roman" panose="02020603050405020304" pitchFamily="18" charset="0"/>
                <a:cs typeface="Times New Roman" panose="02020603050405020304" pitchFamily="18" charset="0"/>
              </a:rPr>
              <a:t>positives rate using varying </a:t>
            </a:r>
            <a:r>
              <a:rPr lang="en-US" altLang="zh-TW" dirty="0">
                <a:latin typeface="Times New Roman" panose="02020603050405020304" pitchFamily="18" charset="0"/>
                <a:cs typeface="Times New Roman" panose="02020603050405020304" pitchFamily="18" charset="0"/>
              </a:rPr>
              <a:t>levels of the classification threshold</a:t>
            </a:r>
            <a:endParaRPr lang="zh-TW" altLang="en-US" dirty="0">
              <a:latin typeface="Times New Roman" panose="02020603050405020304" pitchFamily="18" charset="0"/>
              <a:cs typeface="Times New Roman" panose="02020603050405020304" pitchFamily="18" charset="0"/>
            </a:endParaRPr>
          </a:p>
        </p:txBody>
      </p:sp>
      <p:pic>
        <p:nvPicPr>
          <p:cNvPr id="4" name="圖片 3"/>
          <p:cNvPicPr>
            <a:picLocks noChangeAspect="1"/>
          </p:cNvPicPr>
          <p:nvPr/>
        </p:nvPicPr>
        <p:blipFill rotWithShape="1">
          <a:blip r:embed="rId2"/>
          <a:srcRect l="20035" t="21157" r="22018" b="5860"/>
          <a:stretch/>
        </p:blipFill>
        <p:spPr>
          <a:xfrm>
            <a:off x="641075" y="1828800"/>
            <a:ext cx="7098908" cy="5029200"/>
          </a:xfrm>
          <a:prstGeom prst="rect">
            <a:avLst/>
          </a:prstGeom>
        </p:spPr>
      </p:pic>
      <p:pic>
        <p:nvPicPr>
          <p:cNvPr id="5" name="圖片 4"/>
          <p:cNvPicPr>
            <a:picLocks noChangeAspect="1"/>
          </p:cNvPicPr>
          <p:nvPr/>
        </p:nvPicPr>
        <p:blipFill rotWithShape="1">
          <a:blip r:embed="rId3"/>
          <a:srcRect l="51193" t="61833" r="24389" b="31639"/>
          <a:stretch/>
        </p:blipFill>
        <p:spPr>
          <a:xfrm>
            <a:off x="7545906" y="2733927"/>
            <a:ext cx="4646094" cy="698642"/>
          </a:xfrm>
          <a:prstGeom prst="rect">
            <a:avLst/>
          </a:prstGeom>
        </p:spPr>
      </p:pic>
      <p:sp>
        <p:nvSpPr>
          <p:cNvPr id="2" name="文字方塊 1"/>
          <p:cNvSpPr txBox="1"/>
          <p:nvPr/>
        </p:nvSpPr>
        <p:spPr>
          <a:xfrm>
            <a:off x="8457596" y="1828800"/>
            <a:ext cx="2822713" cy="646331"/>
          </a:xfrm>
          <a:prstGeom prst="rect">
            <a:avLst/>
          </a:prstGeom>
          <a:noFill/>
        </p:spPr>
        <p:txBody>
          <a:bodyPr wrap="square" rtlCol="0">
            <a:spAutoFit/>
          </a:bodyPr>
          <a:lstStyle/>
          <a:p>
            <a:r>
              <a:rPr lang="en-US" altLang="zh-TW" dirty="0" smtClean="0"/>
              <a:t>Positive:</a:t>
            </a:r>
            <a:r>
              <a:rPr lang="zh-TW" altLang="en-US" dirty="0" smtClean="0"/>
              <a:t> 未發生違約</a:t>
            </a:r>
            <a:endParaRPr lang="en-US" altLang="zh-TW" dirty="0" smtClean="0"/>
          </a:p>
          <a:p>
            <a:r>
              <a:rPr lang="en-US" altLang="zh-TW" dirty="0" smtClean="0"/>
              <a:t>Negative: </a:t>
            </a:r>
            <a:r>
              <a:rPr lang="zh-TW" altLang="en-US" dirty="0" smtClean="0"/>
              <a:t>發生違約</a:t>
            </a:r>
            <a:endParaRPr lang="zh-TW" altLang="en-US" dirty="0"/>
          </a:p>
        </p:txBody>
      </p:sp>
    </p:spTree>
    <p:extLst>
      <p:ext uri="{BB962C8B-B14F-4D97-AF65-F5344CB8AC3E}">
        <p14:creationId xmlns:p14="http://schemas.microsoft.com/office/powerpoint/2010/main" val="2500572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rotWithShape="1">
          <a:blip r:embed="rId2"/>
          <a:srcRect l="9614" t="26304" r="9598" b="7638"/>
          <a:stretch/>
        </p:blipFill>
        <p:spPr>
          <a:xfrm>
            <a:off x="86627" y="1034887"/>
            <a:ext cx="12089331" cy="5560434"/>
          </a:xfrm>
          <a:prstGeom prst="rect">
            <a:avLst/>
          </a:prstGeom>
        </p:spPr>
      </p:pic>
      <p:sp>
        <p:nvSpPr>
          <p:cNvPr id="5" name="矩形 4"/>
          <p:cNvSpPr/>
          <p:nvPr/>
        </p:nvSpPr>
        <p:spPr>
          <a:xfrm>
            <a:off x="2235005" y="34555"/>
            <a:ext cx="6096000" cy="923330"/>
          </a:xfrm>
          <a:prstGeom prst="rect">
            <a:avLst/>
          </a:prstGeom>
        </p:spPr>
        <p:txBody>
          <a:bodyPr>
            <a:spAutoFit/>
          </a:bodyPr>
          <a:lstStyle/>
          <a:p>
            <a:r>
              <a:rPr lang="en-US" altLang="zh-TW" dirty="0" smtClean="0">
                <a:latin typeface="Times New Roman" panose="02020603050405020304" pitchFamily="18" charset="0"/>
                <a:cs typeface="Times New Roman" panose="02020603050405020304" pitchFamily="18" charset="0"/>
              </a:rPr>
              <a:t>Kappa: </a:t>
            </a:r>
          </a:p>
          <a:p>
            <a:r>
              <a:rPr lang="en-US" altLang="zh-TW" dirty="0" smtClean="0">
                <a:latin typeface="Times New Roman" panose="02020603050405020304" pitchFamily="18" charset="0"/>
                <a:cs typeface="Times New Roman" panose="02020603050405020304" pitchFamily="18" charset="0"/>
              </a:rPr>
              <a:t>0.6 ~ </a:t>
            </a:r>
            <a:r>
              <a:rPr lang="en-US" altLang="zh-TW" dirty="0">
                <a:latin typeface="Times New Roman" panose="02020603050405020304" pitchFamily="18" charset="0"/>
                <a:cs typeface="Times New Roman" panose="02020603050405020304" pitchFamily="18" charset="0"/>
              </a:rPr>
              <a:t>0.8 </a:t>
            </a:r>
            <a:r>
              <a:rPr lang="en-US" altLang="zh-TW" dirty="0" smtClean="0">
                <a:latin typeface="Times New Roman" panose="02020603050405020304" pitchFamily="18" charset="0"/>
                <a:cs typeface="Times New Roman" panose="02020603050405020304" pitchFamily="18" charset="0"/>
              </a:rPr>
              <a:t>: substantial</a:t>
            </a:r>
          </a:p>
          <a:p>
            <a:r>
              <a:rPr lang="en-US" altLang="zh-TW" dirty="0" smtClean="0">
                <a:latin typeface="Times New Roman" panose="02020603050405020304" pitchFamily="18" charset="0"/>
                <a:cs typeface="Times New Roman" panose="02020603050405020304" pitchFamily="18" charset="0"/>
              </a:rPr>
              <a:t>&gt;0.8 : almost perfect</a:t>
            </a:r>
            <a:endParaRPr lang="zh-TW" altLang="en-US" dirty="0">
              <a:latin typeface="Times New Roman" panose="02020603050405020304" pitchFamily="18" charset="0"/>
              <a:cs typeface="Times New Roman" panose="02020603050405020304" pitchFamily="18" charset="0"/>
            </a:endParaRPr>
          </a:p>
        </p:txBody>
      </p:sp>
      <p:sp>
        <p:nvSpPr>
          <p:cNvPr id="6" name="矩形 5">
            <a:hlinkClick r:id="rId3" action="ppaction://hlinksldjump"/>
          </p:cNvPr>
          <p:cNvSpPr/>
          <p:nvPr/>
        </p:nvSpPr>
        <p:spPr>
          <a:xfrm>
            <a:off x="11473314" y="433137"/>
            <a:ext cx="394635" cy="3272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 name="直線接點 7"/>
          <p:cNvCxnSpPr/>
          <p:nvPr/>
        </p:nvCxnSpPr>
        <p:spPr>
          <a:xfrm>
            <a:off x="336885" y="2175309"/>
            <a:ext cx="11742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336885" y="4878403"/>
            <a:ext cx="11742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336885" y="3742622"/>
            <a:ext cx="11742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336885" y="6466572"/>
            <a:ext cx="11742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2002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Times New Roman" panose="02020603050405020304" pitchFamily="18" charset="0"/>
                <a:cs typeface="Times New Roman" panose="02020603050405020304" pitchFamily="18" charset="0"/>
              </a:rPr>
              <a:t>Research Purpose</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722744" y="1777966"/>
            <a:ext cx="10515600" cy="4351338"/>
          </a:xfrm>
        </p:spPr>
        <p:txBody>
          <a:bodyPr/>
          <a:lstStyle/>
          <a:p>
            <a:pPr>
              <a:lnSpc>
                <a:spcPts val="4000"/>
              </a:lnSpc>
            </a:pPr>
            <a:r>
              <a:rPr lang="en-US" altLang="zh-TW" dirty="0" smtClean="0">
                <a:latin typeface="Times New Roman" panose="02020603050405020304" pitchFamily="18" charset="0"/>
                <a:cs typeface="Times New Roman" panose="02020603050405020304" pitchFamily="18" charset="0"/>
              </a:rPr>
              <a:t>Credit</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bureau</a:t>
            </a:r>
            <a:r>
              <a:rPr lang="zh-TW" altLang="en-US" dirty="0" smtClean="0">
                <a:latin typeface="Times New Roman" panose="02020603050405020304" pitchFamily="18" charset="0"/>
                <a:cs typeface="Times New Roman" panose="02020603050405020304" pitchFamily="18" charset="0"/>
              </a:rPr>
              <a:t>根據</a:t>
            </a:r>
            <a:r>
              <a:rPr lang="en-US" altLang="zh-TW" dirty="0" smtClean="0">
                <a:latin typeface="Times New Roman" panose="02020603050405020304" pitchFamily="18" charset="0"/>
                <a:cs typeface="Times New Roman" panose="02020603050405020304" pitchFamily="18" charset="0"/>
              </a:rPr>
              <a:t>rule-based</a:t>
            </a:r>
            <a:r>
              <a:rPr lang="zh-TW" altLang="en-US" dirty="0" smtClean="0">
                <a:latin typeface="Times New Roman" panose="02020603050405020304" pitchFamily="18" charset="0"/>
                <a:cs typeface="Times New Roman" panose="02020603050405020304" pitchFamily="18" charset="0"/>
              </a:rPr>
              <a:t>所得到的例如</a:t>
            </a:r>
            <a:r>
              <a:rPr lang="en-US" altLang="zh-TW" dirty="0" smtClean="0">
                <a:latin typeface="Times New Roman" panose="02020603050405020304" pitchFamily="18" charset="0"/>
                <a:cs typeface="Times New Roman" panose="02020603050405020304" pitchFamily="18" charset="0"/>
              </a:rPr>
              <a:t>credit</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score</a:t>
            </a:r>
            <a:r>
              <a:rPr lang="zh-TW" altLang="en-US" dirty="0" smtClean="0">
                <a:latin typeface="Times New Roman" panose="02020603050405020304" pitchFamily="18" charset="0"/>
                <a:cs typeface="Times New Roman" panose="02020603050405020304" pitchFamily="18" charset="0"/>
              </a:rPr>
              <a:t>的分析數據無法及時根據消費者目前的特徵行為作出調整，且對於市場狀況的改變較不敏感</a:t>
            </a:r>
            <a:endParaRPr lang="en-US" altLang="zh-TW" dirty="0" smtClean="0">
              <a:latin typeface="Times New Roman" panose="02020603050405020304" pitchFamily="18" charset="0"/>
              <a:cs typeface="Times New Roman" panose="02020603050405020304" pitchFamily="18" charset="0"/>
            </a:endParaRPr>
          </a:p>
          <a:p>
            <a:pPr>
              <a:lnSpc>
                <a:spcPts val="4000"/>
              </a:lnSpc>
            </a:pPr>
            <a:r>
              <a:rPr lang="en-US" altLang="zh-TW" dirty="0" smtClean="0">
                <a:latin typeface="Times New Roman" panose="02020603050405020304" pitchFamily="18" charset="0"/>
                <a:cs typeface="Times New Roman" panose="02020603050405020304" pitchFamily="18" charset="0"/>
              </a:rPr>
              <a:t>Main idea: </a:t>
            </a:r>
            <a:r>
              <a:rPr lang="zh-TW" altLang="en-US" dirty="0" smtClean="0">
                <a:latin typeface="Times New Roman" panose="02020603050405020304" pitchFamily="18" charset="0"/>
                <a:cs typeface="Times New Roman" panose="02020603050405020304" pitchFamily="18" charset="0"/>
              </a:rPr>
              <a:t>利用</a:t>
            </a:r>
            <a:r>
              <a:rPr lang="en-US" altLang="zh-TW" dirty="0" smtClean="0">
                <a:latin typeface="Times New Roman" panose="02020603050405020304" pitchFamily="18" charset="0"/>
                <a:cs typeface="Times New Roman" panose="02020603050405020304" pitchFamily="18" charset="0"/>
              </a:rPr>
              <a:t>machine-learning </a:t>
            </a:r>
            <a:r>
              <a:rPr lang="zh-TW" altLang="en-US" dirty="0" smtClean="0">
                <a:latin typeface="Times New Roman" panose="02020603050405020304" pitchFamily="18" charset="0"/>
                <a:cs typeface="Times New Roman" panose="02020603050405020304" pitchFamily="18" charset="0"/>
              </a:rPr>
              <a:t>的方法來構建一個有能力預測消費者在未來是否發生信用卡違約的模型，提供更及時的衡量</a:t>
            </a:r>
            <a:r>
              <a:rPr lang="en-US" altLang="zh-TW" dirty="0" smtClean="0">
                <a:latin typeface="Times New Roman" panose="02020603050405020304" pitchFamily="18" charset="0"/>
                <a:cs typeface="Times New Roman" panose="02020603050405020304" pitchFamily="18" charset="0"/>
              </a:rPr>
              <a:t>credit</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risk</a:t>
            </a:r>
            <a:r>
              <a:rPr lang="zh-TW" altLang="en-US" dirty="0" smtClean="0">
                <a:latin typeface="Times New Roman" panose="02020603050405020304" pitchFamily="18" charset="0"/>
                <a:cs typeface="Times New Roman" panose="02020603050405020304" pitchFamily="18" charset="0"/>
              </a:rPr>
              <a:t>的方式</a:t>
            </a:r>
            <a:endParaRPr lang="zh-TW" altLang="en-US" dirty="0">
              <a:latin typeface="Times New Roman" panose="02020603050405020304" pitchFamily="18" charset="0"/>
              <a:cs typeface="Times New Roman" panose="02020603050405020304" pitchFamily="18" charset="0"/>
            </a:endParaRPr>
          </a:p>
        </p:txBody>
      </p:sp>
      <p:grpSp>
        <p:nvGrpSpPr>
          <p:cNvPr id="14" name="群組 13"/>
          <p:cNvGrpSpPr/>
          <p:nvPr/>
        </p:nvGrpSpPr>
        <p:grpSpPr>
          <a:xfrm>
            <a:off x="2853457" y="4705524"/>
            <a:ext cx="6350581" cy="1830765"/>
            <a:chOff x="925944" y="4902584"/>
            <a:chExt cx="6350581" cy="1830765"/>
          </a:xfrm>
        </p:grpSpPr>
        <p:sp>
          <p:nvSpPr>
            <p:cNvPr id="4" name="向右箭號 3"/>
            <p:cNvSpPr/>
            <p:nvPr/>
          </p:nvSpPr>
          <p:spPr>
            <a:xfrm>
              <a:off x="3688770" y="5650670"/>
              <a:ext cx="344055" cy="24938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grpSp>
          <p:nvGrpSpPr>
            <p:cNvPr id="7" name="群組 6"/>
            <p:cNvGrpSpPr/>
            <p:nvPr/>
          </p:nvGrpSpPr>
          <p:grpSpPr>
            <a:xfrm>
              <a:off x="925944" y="5282662"/>
              <a:ext cx="2585028" cy="995701"/>
              <a:chOff x="150090" y="4882331"/>
              <a:chExt cx="2585028" cy="995701"/>
            </a:xfrm>
          </p:grpSpPr>
          <p:sp>
            <p:nvSpPr>
              <p:cNvPr id="5" name="圓角矩形 4"/>
              <p:cNvSpPr/>
              <p:nvPr/>
            </p:nvSpPr>
            <p:spPr>
              <a:xfrm>
                <a:off x="412172" y="4882331"/>
                <a:ext cx="2060864" cy="9957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150090" y="5021087"/>
                <a:ext cx="2585028" cy="707886"/>
              </a:xfrm>
              <a:prstGeom prst="rect">
                <a:avLst/>
              </a:prstGeom>
              <a:noFill/>
            </p:spPr>
            <p:txBody>
              <a:bodyPr wrap="square" rtlCol="0">
                <a:spAutoFit/>
              </a:bodyPr>
              <a:lstStyle/>
              <a:p>
                <a:pPr algn="ctr"/>
                <a:r>
                  <a:rPr lang="en-US" altLang="zh-TW" sz="2000" dirty="0" smtClean="0">
                    <a:solidFill>
                      <a:schemeClr val="bg1"/>
                    </a:solidFill>
                    <a:latin typeface="Times New Roman" panose="02020603050405020304" pitchFamily="18" charset="0"/>
                    <a:cs typeface="Times New Roman" panose="02020603050405020304" pitchFamily="18" charset="0"/>
                  </a:rPr>
                  <a:t>Customized-risk </a:t>
                </a:r>
              </a:p>
              <a:p>
                <a:pPr algn="ctr"/>
                <a:r>
                  <a:rPr lang="en-US" altLang="zh-TW" sz="2000" dirty="0">
                    <a:solidFill>
                      <a:schemeClr val="bg1"/>
                    </a:solidFill>
                    <a:latin typeface="Times New Roman" panose="02020603050405020304" pitchFamily="18" charset="0"/>
                    <a:cs typeface="Times New Roman" panose="02020603050405020304" pitchFamily="18" charset="0"/>
                  </a:rPr>
                  <a:t>M</a:t>
                </a:r>
                <a:r>
                  <a:rPr lang="en-US" altLang="zh-TW" sz="2000" dirty="0" smtClean="0">
                    <a:solidFill>
                      <a:schemeClr val="bg1"/>
                    </a:solidFill>
                    <a:latin typeface="Times New Roman" panose="02020603050405020304" pitchFamily="18" charset="0"/>
                    <a:cs typeface="Times New Roman" panose="02020603050405020304" pitchFamily="18" charset="0"/>
                  </a:rPr>
                  <a:t>odel</a:t>
                </a:r>
                <a:endParaRPr lang="zh-TW" altLang="en-US" sz="2000" dirty="0">
                  <a:solidFill>
                    <a:schemeClr val="bg1"/>
                  </a:solidFill>
                </a:endParaRPr>
              </a:p>
            </p:txBody>
          </p:sp>
        </p:grpSp>
        <p:sp>
          <p:nvSpPr>
            <p:cNvPr id="8" name="文字方塊 7"/>
            <p:cNvSpPr txBox="1"/>
            <p:nvPr/>
          </p:nvSpPr>
          <p:spPr>
            <a:xfrm>
              <a:off x="3347026" y="5210360"/>
              <a:ext cx="1209964" cy="400110"/>
            </a:xfrm>
            <a:prstGeom prst="rect">
              <a:avLst/>
            </a:prstGeom>
            <a:noFill/>
          </p:spPr>
          <p:txBody>
            <a:bodyPr wrap="square" rtlCol="0">
              <a:spAutoFit/>
            </a:bodyPr>
            <a:lstStyle/>
            <a:p>
              <a:r>
                <a:rPr lang="en-US" altLang="zh-TW" sz="2000" dirty="0" smtClean="0"/>
                <a:t>Apply in</a:t>
              </a:r>
              <a:endParaRPr lang="zh-TW" altLang="en-US" sz="2000" dirty="0"/>
            </a:p>
          </p:txBody>
        </p:sp>
        <p:sp>
          <p:nvSpPr>
            <p:cNvPr id="9" name="圓角矩形 8"/>
            <p:cNvSpPr/>
            <p:nvPr/>
          </p:nvSpPr>
          <p:spPr>
            <a:xfrm>
              <a:off x="4473287" y="4902584"/>
              <a:ext cx="2594112" cy="7480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圓角矩形 9"/>
            <p:cNvSpPr/>
            <p:nvPr/>
          </p:nvSpPr>
          <p:spPr>
            <a:xfrm>
              <a:off x="4473286" y="5816898"/>
              <a:ext cx="2594113" cy="8172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4556990" y="5717686"/>
              <a:ext cx="2719535" cy="1015663"/>
            </a:xfrm>
            <a:prstGeom prst="rect">
              <a:avLst/>
            </a:prstGeom>
            <a:noFill/>
          </p:spPr>
          <p:txBody>
            <a:bodyPr wrap="square" rtlCol="0">
              <a:spAutoFit/>
            </a:bodyPr>
            <a:lstStyle/>
            <a:p>
              <a:r>
                <a:rPr lang="en-US" altLang="zh-TW" sz="2000" dirty="0" smtClean="0">
                  <a:solidFill>
                    <a:schemeClr val="bg1"/>
                  </a:solidFill>
                  <a:latin typeface="Times New Roman" panose="02020603050405020304" pitchFamily="18" charset="0"/>
                  <a:cs typeface="Times New Roman" panose="02020603050405020304" pitchFamily="18" charset="0"/>
                </a:rPr>
                <a:t>Systemic risk </a:t>
              </a:r>
            </a:p>
            <a:p>
              <a:r>
                <a:rPr lang="en-US" altLang="zh-TW" sz="2000" dirty="0">
                  <a:solidFill>
                    <a:schemeClr val="bg1"/>
                  </a:solidFill>
                  <a:latin typeface="Times New Roman" panose="02020603050405020304" pitchFamily="18" charset="0"/>
                  <a:cs typeface="Times New Roman" panose="02020603050405020304" pitchFamily="18" charset="0"/>
                </a:rPr>
                <a:t>m</a:t>
              </a:r>
              <a:r>
                <a:rPr lang="en-US" altLang="zh-TW" sz="2000" dirty="0" smtClean="0">
                  <a:solidFill>
                    <a:schemeClr val="bg1"/>
                  </a:solidFill>
                  <a:latin typeface="Times New Roman" panose="02020603050405020304" pitchFamily="18" charset="0"/>
                  <a:cs typeface="Times New Roman" panose="02020603050405020304" pitchFamily="18" charset="0"/>
                </a:rPr>
                <a:t>easure in consumer-lending </a:t>
              </a:r>
              <a:r>
                <a:rPr lang="en-US" altLang="zh-TW" sz="2000" dirty="0" err="1" smtClean="0">
                  <a:solidFill>
                    <a:schemeClr val="bg1"/>
                  </a:solidFill>
                  <a:latin typeface="Times New Roman" panose="02020603050405020304" pitchFamily="18" charset="0"/>
                  <a:cs typeface="Times New Roman" panose="02020603050405020304" pitchFamily="18" charset="0"/>
                </a:rPr>
                <a:t>busniess</a:t>
              </a:r>
              <a:endParaRPr lang="zh-TW" altLang="en-US" sz="2000" dirty="0">
                <a:solidFill>
                  <a:schemeClr val="bg1"/>
                </a:solidFill>
                <a:latin typeface="Times New Roman" panose="02020603050405020304" pitchFamily="18" charset="0"/>
                <a:cs typeface="Times New Roman" panose="02020603050405020304" pitchFamily="18" charset="0"/>
              </a:endParaRPr>
            </a:p>
          </p:txBody>
        </p:sp>
        <p:sp>
          <p:nvSpPr>
            <p:cNvPr id="12" name="文字方塊 11"/>
            <p:cNvSpPr txBox="1"/>
            <p:nvPr/>
          </p:nvSpPr>
          <p:spPr>
            <a:xfrm>
              <a:off x="4885956" y="4902584"/>
              <a:ext cx="1768771" cy="707886"/>
            </a:xfrm>
            <a:prstGeom prst="rect">
              <a:avLst/>
            </a:prstGeom>
            <a:noFill/>
          </p:spPr>
          <p:txBody>
            <a:bodyPr wrap="square" rtlCol="0">
              <a:spAutoFit/>
            </a:bodyPr>
            <a:lstStyle/>
            <a:p>
              <a:r>
                <a:rPr lang="en-US" altLang="zh-TW" sz="2000" dirty="0">
                  <a:solidFill>
                    <a:schemeClr val="bg1"/>
                  </a:solidFill>
                  <a:latin typeface="Times New Roman" panose="02020603050405020304" pitchFamily="18" charset="0"/>
                  <a:cs typeface="Times New Roman" panose="02020603050405020304" pitchFamily="18" charset="0"/>
                </a:rPr>
                <a:t>Credit-line risk management</a:t>
              </a:r>
              <a:endParaRPr lang="zh-TW" altLang="en-US" sz="2000"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863718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2"/>
          <a:srcRect l="52140" t="23778" r="7544" b="25448"/>
          <a:stretch/>
        </p:blipFill>
        <p:spPr>
          <a:xfrm>
            <a:off x="714606" y="1432245"/>
            <a:ext cx="6916233" cy="4899602"/>
          </a:xfrm>
          <a:prstGeom prst="rect">
            <a:avLst/>
          </a:prstGeom>
        </p:spPr>
      </p:pic>
      <p:sp>
        <p:nvSpPr>
          <p:cNvPr id="6" name="文字方塊 5"/>
          <p:cNvSpPr txBox="1"/>
          <p:nvPr/>
        </p:nvSpPr>
        <p:spPr>
          <a:xfrm>
            <a:off x="7703127" y="4230255"/>
            <a:ext cx="4110182" cy="1323439"/>
          </a:xfrm>
          <a:prstGeom prst="rect">
            <a:avLst/>
          </a:prstGeom>
          <a:noFill/>
        </p:spPr>
        <p:txBody>
          <a:bodyPr wrap="square" rtlCol="0">
            <a:spAutoFit/>
          </a:bodyPr>
          <a:lstStyle/>
          <a:p>
            <a:r>
              <a:rPr lang="en-US" altLang="zh-TW" sz="2000" dirty="0" smtClean="0">
                <a:latin typeface="Times New Roman" panose="02020603050405020304" pitchFamily="18" charset="0"/>
                <a:cs typeface="Times New Roman" panose="02020603050405020304" pitchFamily="18" charset="0"/>
              </a:rPr>
              <a:t>Type I : single account holder, low transaction number</a:t>
            </a:r>
          </a:p>
          <a:p>
            <a:r>
              <a:rPr lang="en-US" altLang="zh-TW" sz="2000" dirty="0" smtClean="0">
                <a:latin typeface="Times New Roman" panose="02020603050405020304" pitchFamily="18" charset="0"/>
                <a:cs typeface="Times New Roman" panose="02020603050405020304" pitchFamily="18" charset="0"/>
              </a:rPr>
              <a:t>-&gt;&gt; hold more account, higher transaction number</a:t>
            </a:r>
            <a:endParaRPr lang="zh-TW" altLang="en-US" sz="2000" dirty="0">
              <a:latin typeface="Times New Roman" panose="02020603050405020304" pitchFamily="18" charset="0"/>
              <a:cs typeface="Times New Roman" panose="02020603050405020304" pitchFamily="18" charset="0"/>
            </a:endParaRPr>
          </a:p>
        </p:txBody>
      </p:sp>
      <p:sp>
        <p:nvSpPr>
          <p:cNvPr id="7" name="矩形 6"/>
          <p:cNvSpPr/>
          <p:nvPr/>
        </p:nvSpPr>
        <p:spPr>
          <a:xfrm>
            <a:off x="7731938" y="1432245"/>
            <a:ext cx="4188198" cy="400110"/>
          </a:xfrm>
          <a:prstGeom prst="rect">
            <a:avLst/>
          </a:prstGeom>
        </p:spPr>
        <p:txBody>
          <a:bodyPr wrap="none">
            <a:spAutoFit/>
          </a:bodyPr>
          <a:lstStyle/>
          <a:p>
            <a:r>
              <a:rPr lang="en-US" altLang="zh-TW" sz="2000" dirty="0" smtClean="0">
                <a:latin typeface="Times New Roman" panose="02020603050405020304" pitchFamily="18" charset="0"/>
                <a:cs typeface="Times New Roman" panose="02020603050405020304" pitchFamily="18" charset="0"/>
              </a:rPr>
              <a:t>Time span: January </a:t>
            </a:r>
            <a:r>
              <a:rPr lang="en-US" altLang="zh-TW" sz="2000" dirty="0">
                <a:latin typeface="Times New Roman" panose="02020603050405020304" pitchFamily="18" charset="0"/>
                <a:cs typeface="Times New Roman" panose="02020603050405020304" pitchFamily="18" charset="0"/>
              </a:rPr>
              <a:t>2005 to April </a:t>
            </a:r>
            <a:r>
              <a:rPr lang="en-US" altLang="zh-TW" sz="2000" dirty="0" smtClean="0">
                <a:latin typeface="Times New Roman" panose="02020603050405020304" pitchFamily="18" charset="0"/>
                <a:cs typeface="Times New Roman" panose="02020603050405020304" pitchFamily="18" charset="0"/>
              </a:rPr>
              <a:t>2009</a:t>
            </a:r>
            <a:endParaRPr lang="zh-TW" altLang="en-US" sz="2000" dirty="0">
              <a:latin typeface="Times New Roman" panose="02020603050405020304" pitchFamily="18" charset="0"/>
              <a:cs typeface="Times New Roman" panose="02020603050405020304" pitchFamily="18" charset="0"/>
            </a:endParaRPr>
          </a:p>
        </p:txBody>
      </p:sp>
      <p:sp>
        <p:nvSpPr>
          <p:cNvPr id="9" name="矩形 8"/>
          <p:cNvSpPr/>
          <p:nvPr/>
        </p:nvSpPr>
        <p:spPr>
          <a:xfrm>
            <a:off x="526182" y="478138"/>
            <a:ext cx="11357810" cy="954107"/>
          </a:xfrm>
          <a:prstGeom prst="rect">
            <a:avLst/>
          </a:prstGeom>
        </p:spPr>
        <p:txBody>
          <a:bodyPr wrap="square">
            <a:spAutoFit/>
          </a:bodyPr>
          <a:lstStyle/>
          <a:p>
            <a:pPr marL="285750" indent="-285750">
              <a:buFont typeface="Arial" panose="020B0604020202020204" pitchFamily="34" charset="0"/>
              <a:buChar char="•"/>
            </a:pPr>
            <a:r>
              <a:rPr lang="en-US" altLang="zh-TW" sz="2800" dirty="0">
                <a:latin typeface="Times New Roman" panose="02020603050405020304" pitchFamily="18" charset="0"/>
                <a:cs typeface="Times New Roman" panose="02020603050405020304" pitchFamily="18" charset="0"/>
              </a:rPr>
              <a:t>Check robustness:</a:t>
            </a:r>
            <a:r>
              <a:rPr lang="zh-TW" altLang="en-US" sz="2800" dirty="0">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rPr>
              <a:t>using different features(type I to type </a:t>
            </a:r>
            <a:r>
              <a:rPr lang="en-US" altLang="zh-TW" sz="2800" dirty="0" smtClean="0">
                <a:latin typeface="Times New Roman" panose="02020603050405020304" pitchFamily="18" charset="0"/>
                <a:cs typeface="Times New Roman" panose="02020603050405020304" pitchFamily="18" charset="0"/>
              </a:rPr>
              <a:t>IV </a:t>
            </a:r>
            <a:r>
              <a:rPr lang="en-US" altLang="zh-TW" sz="2800" dirty="0">
                <a:latin typeface="Times New Roman" panose="02020603050405020304" pitchFamily="18" charset="0"/>
                <a:cs typeface="Times New Roman" panose="02020603050405020304" pitchFamily="18" charset="0"/>
              </a:rPr>
              <a:t>form thin to thick features)</a:t>
            </a:r>
            <a:endParaRPr lang="zh-TW"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749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24164" y="145635"/>
            <a:ext cx="10515600" cy="1325563"/>
          </a:xfrm>
        </p:spPr>
        <p:txBody>
          <a:bodyPr/>
          <a:lstStyle/>
          <a:p>
            <a:r>
              <a:rPr lang="en-US" altLang="zh-TW" dirty="0" smtClean="0">
                <a:latin typeface="Times New Roman" panose="02020603050405020304" pitchFamily="18" charset="0"/>
                <a:cs typeface="Times New Roman" panose="02020603050405020304" pitchFamily="18" charset="0"/>
              </a:rPr>
              <a:t>Result</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524164" y="1539946"/>
            <a:ext cx="10515600" cy="4351338"/>
          </a:xfrm>
        </p:spPr>
        <p:txBody>
          <a:bodyPr/>
          <a:lstStyle/>
          <a:p>
            <a:r>
              <a:rPr lang="en-US" altLang="zh-TW" dirty="0" smtClean="0">
                <a:latin typeface="Times New Roman" panose="02020603050405020304" pitchFamily="18" charset="0"/>
                <a:cs typeface="Times New Roman" panose="02020603050405020304" pitchFamily="18" charset="0"/>
              </a:rPr>
              <a:t>Time span: January </a:t>
            </a:r>
            <a:r>
              <a:rPr lang="en-US" altLang="zh-TW" dirty="0">
                <a:latin typeface="Times New Roman" panose="02020603050405020304" pitchFamily="18" charset="0"/>
                <a:cs typeface="Times New Roman" panose="02020603050405020304" pitchFamily="18" charset="0"/>
              </a:rPr>
              <a:t>2005 to December </a:t>
            </a:r>
            <a:r>
              <a:rPr lang="en-US" altLang="zh-TW" dirty="0" smtClean="0">
                <a:latin typeface="Times New Roman" panose="02020603050405020304" pitchFamily="18" charset="0"/>
                <a:cs typeface="Times New Roman" panose="02020603050405020304" pitchFamily="18" charset="0"/>
              </a:rPr>
              <a:t>2008</a:t>
            </a:r>
          </a:p>
        </p:txBody>
      </p:sp>
      <p:pic>
        <p:nvPicPr>
          <p:cNvPr id="4" name="圖片 3"/>
          <p:cNvPicPr>
            <a:picLocks noChangeAspect="1"/>
          </p:cNvPicPr>
          <p:nvPr/>
        </p:nvPicPr>
        <p:blipFill rotWithShape="1">
          <a:blip r:embed="rId3"/>
          <a:srcRect l="9614" t="29392" r="11755" b="13839"/>
          <a:stretch/>
        </p:blipFill>
        <p:spPr>
          <a:xfrm>
            <a:off x="367899" y="2272016"/>
            <a:ext cx="10383228" cy="4216651"/>
          </a:xfrm>
          <a:prstGeom prst="rect">
            <a:avLst/>
          </a:prstGeom>
        </p:spPr>
      </p:pic>
      <p:sp>
        <p:nvSpPr>
          <p:cNvPr id="6" name="矩形 5"/>
          <p:cNvSpPr/>
          <p:nvPr/>
        </p:nvSpPr>
        <p:spPr>
          <a:xfrm>
            <a:off x="6096000" y="616616"/>
            <a:ext cx="6096000" cy="923330"/>
          </a:xfrm>
          <a:prstGeom prst="rect">
            <a:avLst/>
          </a:prstGeom>
        </p:spPr>
        <p:txBody>
          <a:bodyPr>
            <a:spAutoFit/>
          </a:bodyPr>
          <a:lstStyle/>
          <a:p>
            <a:r>
              <a:rPr lang="en-US" altLang="zh-TW" dirty="0" smtClean="0">
                <a:latin typeface="Times New Roman" panose="02020603050405020304" pitchFamily="18" charset="0"/>
                <a:cs typeface="Times New Roman" panose="02020603050405020304" pitchFamily="18" charset="0"/>
              </a:rPr>
              <a:t>forecasted </a:t>
            </a:r>
            <a:r>
              <a:rPr lang="en-US" altLang="zh-TW" dirty="0">
                <a:latin typeface="Times New Roman" panose="02020603050405020304" pitchFamily="18" charset="0"/>
                <a:cs typeface="Times New Roman" panose="02020603050405020304" pitchFamily="18" charset="0"/>
              </a:rPr>
              <a:t>delinquencies are highly correlated with realized delinquencies—with linear regression R2 ’s of 85% for both horizons</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71040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732322" y="192051"/>
            <a:ext cx="10515600" cy="1325563"/>
          </a:xfrm>
        </p:spPr>
        <p:txBody>
          <a:bodyPr/>
          <a:lstStyle/>
          <a:p>
            <a:r>
              <a:rPr lang="en-US" altLang="zh-TW" dirty="0" smtClean="0">
                <a:latin typeface="Times New Roman" panose="02020603050405020304" pitchFamily="18" charset="0"/>
                <a:cs typeface="Times New Roman" panose="02020603050405020304" pitchFamily="18" charset="0"/>
              </a:rPr>
              <a:t>Application</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394636" y="1517614"/>
            <a:ext cx="11954577" cy="5220069"/>
          </a:xfrm>
        </p:spPr>
        <p:txBody>
          <a:bodyPr>
            <a:normAutofit/>
          </a:bodyPr>
          <a:lstStyle/>
          <a:p>
            <a:pPr>
              <a:lnSpc>
                <a:spcPts val="4000"/>
              </a:lnSpc>
            </a:pPr>
            <a:r>
              <a:rPr lang="en-US" altLang="zh-TW" dirty="0">
                <a:latin typeface="Times New Roman" panose="02020603050405020304" pitchFamily="18" charset="0"/>
                <a:cs typeface="Times New Roman" panose="02020603050405020304" pitchFamily="18" charset="0"/>
              </a:rPr>
              <a:t>Credit-line risk management</a:t>
            </a:r>
            <a:r>
              <a:rPr lang="en-US" altLang="zh-TW" dirty="0" smtClean="0">
                <a:latin typeface="Times New Roman" panose="02020603050405020304" pitchFamily="18" charset="0"/>
                <a:cs typeface="Times New Roman" panose="02020603050405020304" pitchFamily="18" charset="0"/>
              </a:rPr>
              <a:t>:</a:t>
            </a:r>
          </a:p>
          <a:p>
            <a:pPr lvl="1">
              <a:lnSpc>
                <a:spcPts val="4000"/>
              </a:lnSpc>
            </a:pPr>
            <a:r>
              <a:rPr lang="en-US" altLang="zh-TW" dirty="0" smtClean="0">
                <a:latin typeface="Times New Roman" panose="02020603050405020304" pitchFamily="18" charset="0"/>
                <a:cs typeface="Times New Roman" panose="02020603050405020304" pitchFamily="18" charset="0"/>
              </a:rPr>
              <a:t>Identifying </a:t>
            </a:r>
            <a:r>
              <a:rPr lang="en-US" altLang="zh-TW" dirty="0">
                <a:latin typeface="Times New Roman" panose="02020603050405020304" pitchFamily="18" charset="0"/>
                <a:cs typeface="Times New Roman" panose="02020603050405020304" pitchFamily="18" charset="0"/>
              </a:rPr>
              <a:t>high-risk customers, take actions </a:t>
            </a:r>
            <a:r>
              <a:rPr lang="en-US" altLang="zh-TW" dirty="0" err="1">
                <a:latin typeface="Times New Roman" panose="02020603050405020304" pitchFamily="18" charset="0"/>
                <a:cs typeface="Times New Roman" panose="02020603050405020304" pitchFamily="18" charset="0"/>
              </a:rPr>
              <a:t>i.e</a:t>
            </a:r>
            <a:r>
              <a:rPr lang="en-US" altLang="zh-TW" dirty="0">
                <a:latin typeface="Times New Roman" panose="02020603050405020304" pitchFamily="18" charset="0"/>
                <a:cs typeface="Times New Roman" panose="02020603050405020304" pitchFamily="18" charset="0"/>
              </a:rPr>
              <a:t> Higher risk - &gt; lower credit-line, increase interest rate</a:t>
            </a:r>
          </a:p>
          <a:p>
            <a:pPr lvl="1">
              <a:lnSpc>
                <a:spcPts val="4000"/>
              </a:lnSpc>
            </a:pPr>
            <a:r>
              <a:rPr lang="en-US" altLang="zh-TW" dirty="0" smtClean="0">
                <a:latin typeface="Times New Roman" panose="02020603050405020304" pitchFamily="18" charset="0"/>
                <a:cs typeface="Times New Roman" panose="02020603050405020304" pitchFamily="18" charset="0"/>
              </a:rPr>
              <a:t>Turn the model output to binary one, if exceed the threshold, then </a:t>
            </a:r>
            <a:r>
              <a:rPr lang="en-US" altLang="zh-TW" dirty="0" err="1" smtClean="0">
                <a:latin typeface="Times New Roman" panose="02020603050405020304" pitchFamily="18" charset="0"/>
                <a:cs typeface="Times New Roman" panose="02020603050405020304" pitchFamily="18" charset="0"/>
              </a:rPr>
              <a:t>recogonized</a:t>
            </a:r>
            <a:r>
              <a:rPr lang="en-US" altLang="zh-TW" dirty="0" smtClean="0">
                <a:latin typeface="Times New Roman" panose="02020603050405020304" pitchFamily="18" charset="0"/>
                <a:cs typeface="Times New Roman" panose="02020603050405020304" pitchFamily="18" charset="0"/>
              </a:rPr>
              <a:t> as high risk(trade-off)</a:t>
            </a:r>
          </a:p>
          <a:p>
            <a:pPr lvl="1">
              <a:lnSpc>
                <a:spcPts val="4000"/>
              </a:lnSpc>
            </a:pPr>
            <a:r>
              <a:rPr lang="en-US" altLang="zh-TW" dirty="0" smtClean="0">
                <a:latin typeface="Times New Roman" panose="02020603050405020304" pitchFamily="18" charset="0"/>
                <a:cs typeface="Times New Roman" panose="02020603050405020304" pitchFamily="18" charset="0"/>
              </a:rPr>
              <a:t>low-risk: Good, high-risk: Bad</a:t>
            </a:r>
            <a:endParaRPr lang="zh-TW" altLang="en-US" dirty="0">
              <a:latin typeface="Times New Roman" panose="02020603050405020304" pitchFamily="18" charset="0"/>
              <a:cs typeface="Times New Roman" panose="02020603050405020304" pitchFamily="18" charset="0"/>
            </a:endParaRPr>
          </a:p>
          <a:p>
            <a:pPr>
              <a:lnSpc>
                <a:spcPts val="4000"/>
              </a:lnSpc>
            </a:pPr>
            <a:r>
              <a:rPr lang="en-US" altLang="zh-TW" dirty="0">
                <a:latin typeface="Times New Roman" panose="02020603050405020304" pitchFamily="18" charset="0"/>
                <a:cs typeface="Times New Roman" panose="02020603050405020304" pitchFamily="18" charset="0"/>
              </a:rPr>
              <a:t>Systemic risk </a:t>
            </a:r>
            <a:r>
              <a:rPr lang="en-US" altLang="zh-TW" dirty="0" smtClean="0">
                <a:latin typeface="Times New Roman" panose="02020603050405020304" pitchFamily="18" charset="0"/>
                <a:cs typeface="Times New Roman" panose="02020603050405020304" pitchFamily="18" charset="0"/>
              </a:rPr>
              <a:t>measure:</a:t>
            </a:r>
          </a:p>
          <a:p>
            <a:pPr lvl="1">
              <a:lnSpc>
                <a:spcPts val="4000"/>
              </a:lnSpc>
            </a:pPr>
            <a:r>
              <a:rPr lang="zh-TW" altLang="en-US" dirty="0" smtClean="0">
                <a:latin typeface="Times New Roman" panose="02020603050405020304" pitchFamily="18" charset="0"/>
                <a:cs typeface="Times New Roman" panose="02020603050405020304" pitchFamily="18" charset="0"/>
              </a:rPr>
              <a:t>結合</a:t>
            </a:r>
            <a:r>
              <a:rPr lang="en-US" altLang="zh-TW" dirty="0" smtClean="0">
                <a:latin typeface="Times New Roman" panose="02020603050405020304" pitchFamily="18" charset="0"/>
                <a:cs typeface="Times New Roman" panose="02020603050405020304" pitchFamily="18" charset="0"/>
              </a:rPr>
              <a:t>individual-account</a:t>
            </a:r>
            <a:r>
              <a:rPr lang="zh-TW" altLang="en-US" dirty="0" smtClean="0">
                <a:latin typeface="Times New Roman" panose="02020603050405020304" pitchFamily="18" charset="0"/>
                <a:cs typeface="Times New Roman" panose="02020603050405020304" pitchFamily="18" charset="0"/>
              </a:rPr>
              <a:t>的預測來產生</a:t>
            </a:r>
            <a:r>
              <a:rPr lang="en-US" altLang="zh-TW" dirty="0" smtClean="0">
                <a:latin typeface="Times New Roman" panose="02020603050405020304" pitchFamily="18" charset="0"/>
                <a:cs typeface="Times New Roman" panose="02020603050405020304" pitchFamily="18" charset="0"/>
              </a:rPr>
              <a:t> aggregate </a:t>
            </a:r>
            <a:r>
              <a:rPr lang="en-US" altLang="zh-TW" dirty="0">
                <a:latin typeface="Times New Roman" panose="02020603050405020304" pitchFamily="18" charset="0"/>
                <a:cs typeface="Times New Roman" panose="02020603050405020304" pitchFamily="18" charset="0"/>
              </a:rPr>
              <a:t>forecast of consumer credit </a:t>
            </a:r>
            <a:r>
              <a:rPr lang="en-US" altLang="zh-TW" dirty="0" smtClean="0">
                <a:latin typeface="Times New Roman" panose="02020603050405020304" pitchFamily="18" charset="0"/>
                <a:cs typeface="Times New Roman" panose="02020603050405020304" pitchFamily="18" charset="0"/>
              </a:rPr>
              <a:t>delinquencies</a:t>
            </a:r>
            <a:r>
              <a:rPr lang="zh-TW" altLang="en-US" dirty="0" smtClean="0">
                <a:latin typeface="Times New Roman" panose="02020603050405020304" pitchFamily="18" charset="0"/>
                <a:cs typeface="Times New Roman" panose="02020603050405020304" pitchFamily="18" charset="0"/>
              </a:rPr>
              <a:t>作為</a:t>
            </a:r>
            <a:r>
              <a:rPr lang="en-US" altLang="zh-TW" dirty="0" smtClean="0">
                <a:latin typeface="Times New Roman" panose="02020603050405020304" pitchFamily="18" charset="0"/>
                <a:cs typeface="Times New Roman" panose="02020603050405020304" pitchFamily="18" charset="0"/>
              </a:rPr>
              <a:t>new </a:t>
            </a:r>
            <a:r>
              <a:rPr lang="en-US" altLang="zh-TW" dirty="0">
                <a:latin typeface="Times New Roman" panose="02020603050405020304" pitchFamily="18" charset="0"/>
                <a:cs typeface="Times New Roman" panose="02020603050405020304" pitchFamily="18" charset="0"/>
              </a:rPr>
              <a:t>measure of systemic risk. </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2806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rotWithShape="1">
          <a:blip r:embed="rId2"/>
          <a:srcRect l="11299" t="24326" r="10438" b="16807"/>
          <a:stretch/>
        </p:blipFill>
        <p:spPr>
          <a:xfrm>
            <a:off x="58323" y="1434482"/>
            <a:ext cx="12133677" cy="5133624"/>
          </a:xfrm>
          <a:prstGeom prst="rect">
            <a:avLst/>
          </a:prstGeom>
        </p:spPr>
      </p:pic>
      <mc:AlternateContent xmlns:mc="http://schemas.openxmlformats.org/markup-compatibility/2006" xmlns:a14="http://schemas.microsoft.com/office/drawing/2010/main">
        <mc:Choice Requires="a14">
          <p:sp>
            <p:nvSpPr>
              <p:cNvPr id="6" name="矩形 5"/>
              <p:cNvSpPr/>
              <p:nvPr/>
            </p:nvSpPr>
            <p:spPr>
              <a:xfrm>
                <a:off x="420303" y="603816"/>
                <a:ext cx="11043385" cy="637675"/>
              </a:xfrm>
              <a:prstGeom prst="rect">
                <a:avLst/>
              </a:prstGeom>
            </p:spPr>
            <p:txBody>
              <a:bodyPr wrap="square">
                <a:spAutoFit/>
              </a:bodyPr>
              <a:lstStyle/>
              <a:p>
                <a:r>
                  <a:rPr lang="en-US" altLang="zh-TW" sz="2500" dirty="0" smtClean="0">
                    <a:latin typeface="Times New Roman" panose="02020603050405020304" pitchFamily="18" charset="0"/>
                    <a:cs typeface="Times New Roman" panose="02020603050405020304" pitchFamily="18" charset="0"/>
                  </a:rPr>
                  <a:t>Adjusted (underestimation bias): forecasted </a:t>
                </a:r>
                <a:r>
                  <a:rPr lang="en-US" altLang="zh-TW" sz="2500" dirty="0">
                    <a:latin typeface="Times New Roman" panose="02020603050405020304" pitchFamily="18" charset="0"/>
                    <a:cs typeface="Times New Roman" panose="02020603050405020304" pitchFamily="18" charset="0"/>
                  </a:rPr>
                  <a:t>default </a:t>
                </a:r>
                <a:r>
                  <a:rPr lang="en-US" altLang="zh-TW" sz="2500" dirty="0" smtClean="0">
                    <a:latin typeface="Times New Roman" panose="02020603050405020304" pitchFamily="18" charset="0"/>
                    <a:cs typeface="Times New Roman" panose="02020603050405020304" pitchFamily="18" charset="0"/>
                  </a:rPr>
                  <a:t>rate * </a:t>
                </a:r>
                <a14:m>
                  <m:oMath xmlns:m="http://schemas.openxmlformats.org/officeDocument/2006/math">
                    <m:f>
                      <m:fPr>
                        <m:ctrlPr>
                          <a:rPr lang="en-US" altLang="zh-TW" sz="2500" i="1" dirty="0" smtClean="0">
                            <a:latin typeface="Cambria Math" panose="02040503050406030204" pitchFamily="18" charset="0"/>
                            <a:cs typeface="Times New Roman" panose="02020603050405020304" pitchFamily="18" charset="0"/>
                          </a:rPr>
                        </m:ctrlPr>
                      </m:fPr>
                      <m:num>
                        <m:r>
                          <a:rPr lang="en-US" altLang="zh-TW" sz="2500" b="0" i="1" dirty="0" smtClean="0">
                            <a:latin typeface="Cambria Math" panose="02040503050406030204" pitchFamily="18" charset="0"/>
                            <a:cs typeface="Times New Roman" panose="02020603050405020304" pitchFamily="18" charset="0"/>
                          </a:rPr>
                          <m:t>1</m:t>
                        </m:r>
                      </m:num>
                      <m:den>
                        <m:r>
                          <a:rPr lang="en-US" altLang="zh-TW" sz="2500" i="1" dirty="0">
                            <a:latin typeface="Cambria Math" panose="02040503050406030204" pitchFamily="18" charset="0"/>
                            <a:cs typeface="Times New Roman" panose="02020603050405020304" pitchFamily="18" charset="0"/>
                          </a:rPr>
                          <m:t>𝑒𝑠𝑡𝑖𝑚𝑎𝑡𝑒𝑑</m:t>
                        </m:r>
                        <m:r>
                          <a:rPr lang="en-US" altLang="zh-TW" sz="2500" i="1" dirty="0">
                            <a:latin typeface="Cambria Math" panose="02040503050406030204" pitchFamily="18" charset="0"/>
                            <a:cs typeface="Times New Roman" panose="02020603050405020304" pitchFamily="18" charset="0"/>
                          </a:rPr>
                          <m:t> </m:t>
                        </m:r>
                        <m:r>
                          <a:rPr lang="en-US" altLang="zh-TW" sz="2500" i="1" dirty="0">
                            <a:latin typeface="Cambria Math" panose="02040503050406030204" pitchFamily="18" charset="0"/>
                            <a:cs typeface="Times New Roman" panose="02020603050405020304" pitchFamily="18" charset="0"/>
                          </a:rPr>
                          <m:t>𝑟𝑒𝑐𝑎𝑙𝑙</m:t>
                        </m:r>
                        <m:r>
                          <a:rPr lang="en-US" altLang="zh-TW" sz="2500" i="1" dirty="0">
                            <a:latin typeface="Cambria Math" panose="02040503050406030204" pitchFamily="18" charset="0"/>
                            <a:cs typeface="Times New Roman" panose="02020603050405020304" pitchFamily="18" charset="0"/>
                          </a:rPr>
                          <m:t> </m:t>
                        </m:r>
                        <m:r>
                          <a:rPr lang="en-US" altLang="zh-TW" sz="2500" i="1" dirty="0">
                            <a:latin typeface="Cambria Math" panose="02040503050406030204" pitchFamily="18" charset="0"/>
                            <a:cs typeface="Times New Roman" panose="02020603050405020304" pitchFamily="18" charset="0"/>
                          </a:rPr>
                          <m:t>𝑟𝑎𝑡𝑒</m:t>
                        </m:r>
                        <m:r>
                          <m:rPr>
                            <m:nor/>
                          </m:rPr>
                          <a:rPr lang="zh-TW" altLang="en-US" sz="2500" dirty="0">
                            <a:latin typeface="Times New Roman" panose="02020603050405020304" pitchFamily="18" charset="0"/>
                            <a:cs typeface="Times New Roman" panose="02020603050405020304" pitchFamily="18" charset="0"/>
                          </a:rPr>
                          <m:t> </m:t>
                        </m:r>
                      </m:den>
                    </m:f>
                  </m:oMath>
                </a14:m>
                <a:endParaRPr lang="zh-TW" altLang="en-US" sz="2500" dirty="0">
                  <a:latin typeface="Times New Roman" panose="02020603050405020304" pitchFamily="18" charset="0"/>
                  <a:cs typeface="Times New Roman" panose="02020603050405020304"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420303" y="603816"/>
                <a:ext cx="11043385" cy="637675"/>
              </a:xfrm>
              <a:prstGeom prst="rect">
                <a:avLst/>
              </a:prstGeom>
              <a:blipFill>
                <a:blip r:embed="rId3"/>
                <a:stretch>
                  <a:fillRect l="-938" b="-7619"/>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678232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Times New Roman" panose="02020603050405020304" pitchFamily="18" charset="0"/>
                <a:cs typeface="Times New Roman" panose="02020603050405020304" pitchFamily="18" charset="0"/>
              </a:rPr>
              <a:t>※Metrics</a:t>
            </a:r>
            <a:endParaRPr lang="zh-TW" altLang="en-US" dirty="0">
              <a:latin typeface="Times New Roman" panose="02020603050405020304" pitchFamily="18" charset="0"/>
              <a:cs typeface="Times New Roman" panose="02020603050405020304" pitchFamily="18" charset="0"/>
            </a:endParaRPr>
          </a:p>
        </p:txBody>
      </p:sp>
      <p:pic>
        <p:nvPicPr>
          <p:cNvPr id="4" name="圖片 3"/>
          <p:cNvPicPr>
            <a:picLocks noChangeAspect="1"/>
          </p:cNvPicPr>
          <p:nvPr/>
        </p:nvPicPr>
        <p:blipFill rotWithShape="1">
          <a:blip r:embed="rId2"/>
          <a:srcRect l="51193" t="32816" r="12860" b="20400"/>
          <a:stretch/>
        </p:blipFill>
        <p:spPr>
          <a:xfrm>
            <a:off x="1508126" y="1579420"/>
            <a:ext cx="6839600" cy="5007028"/>
          </a:xfrm>
          <a:prstGeom prst="rect">
            <a:avLst/>
          </a:prstGeom>
        </p:spPr>
      </p:pic>
    </p:spTree>
    <p:extLst>
      <p:ext uri="{BB962C8B-B14F-4D97-AF65-F5344CB8AC3E}">
        <p14:creationId xmlns:p14="http://schemas.microsoft.com/office/powerpoint/2010/main" val="3086408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73545" y="195263"/>
            <a:ext cx="10515600" cy="1325563"/>
          </a:xfrm>
        </p:spPr>
        <p:txBody>
          <a:bodyPr/>
          <a:lstStyle/>
          <a:p>
            <a:r>
              <a:rPr lang="en-US" altLang="zh-TW" dirty="0" smtClean="0">
                <a:latin typeface="Times New Roman" panose="02020603050405020304" pitchFamily="18" charset="0"/>
                <a:cs typeface="Times New Roman" panose="02020603050405020304" pitchFamily="18" charset="0"/>
              </a:rPr>
              <a:t>Data</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690418" y="1520826"/>
            <a:ext cx="10515600" cy="4351338"/>
          </a:xfrm>
        </p:spPr>
        <p:txBody>
          <a:bodyPr>
            <a:normAutofit/>
          </a:bodyPr>
          <a:lstStyle/>
          <a:p>
            <a:r>
              <a:rPr lang="en-US" altLang="zh-TW" dirty="0" smtClean="0">
                <a:latin typeface="Times New Roman" panose="02020603050405020304" pitchFamily="18" charset="0"/>
                <a:cs typeface="Times New Roman" panose="02020603050405020304" pitchFamily="18" charset="0"/>
              </a:rPr>
              <a:t>Major commercial bank data from January 2005 to April 2009 </a:t>
            </a:r>
          </a:p>
          <a:p>
            <a:r>
              <a:rPr lang="en-US" altLang="zh-TW" dirty="0" smtClean="0">
                <a:latin typeface="Times New Roman" panose="02020603050405020304" pitchFamily="18" charset="0"/>
                <a:cs typeface="Times New Roman" panose="02020603050405020304" pitchFamily="18" charset="0"/>
              </a:rPr>
              <a:t>Individual </a:t>
            </a:r>
            <a:r>
              <a:rPr lang="en-US" altLang="zh-TW" dirty="0">
                <a:latin typeface="Times New Roman" panose="02020603050405020304" pitchFamily="18" charset="0"/>
                <a:cs typeface="Times New Roman" panose="02020603050405020304" pitchFamily="18" charset="0"/>
              </a:rPr>
              <a:t>identification data elements </a:t>
            </a:r>
            <a:r>
              <a:rPr lang="en-US" altLang="zh-TW" dirty="0" smtClean="0">
                <a:latin typeface="Times New Roman" panose="02020603050405020304" pitchFamily="18" charset="0"/>
                <a:cs typeface="Times New Roman" panose="02020603050405020304" pitchFamily="18" charset="0"/>
              </a:rPr>
              <a:t>were </a:t>
            </a:r>
            <a:r>
              <a:rPr lang="en-US" altLang="zh-TW" dirty="0">
                <a:latin typeface="Times New Roman" panose="02020603050405020304" pitchFamily="18" charset="0"/>
                <a:cs typeface="Times New Roman" panose="02020603050405020304" pitchFamily="18" charset="0"/>
              </a:rPr>
              <a:t>removed by the </a:t>
            </a:r>
            <a:r>
              <a:rPr lang="en-US" altLang="zh-TW" dirty="0" smtClean="0">
                <a:latin typeface="Times New Roman" panose="02020603050405020304" pitchFamily="18" charset="0"/>
                <a:cs typeface="Times New Roman" panose="02020603050405020304" pitchFamily="18" charset="0"/>
              </a:rPr>
              <a:t>Bank</a:t>
            </a:r>
          </a:p>
          <a:p>
            <a:r>
              <a:rPr lang="en-US" altLang="zh-TW" dirty="0" smtClean="0">
                <a:latin typeface="Times New Roman" panose="02020603050405020304" pitchFamily="18" charset="0"/>
                <a:cs typeface="Times New Roman" panose="02020603050405020304" pitchFamily="18" charset="0"/>
              </a:rPr>
              <a:t>Consists of  </a:t>
            </a:r>
            <a:r>
              <a:rPr lang="en-US" altLang="zh-TW" dirty="0" smtClean="0">
                <a:solidFill>
                  <a:srgbClr val="FF0000"/>
                </a:solidFill>
                <a:latin typeface="Times New Roman" panose="02020603050405020304" pitchFamily="18" charset="0"/>
                <a:cs typeface="Times New Roman" panose="02020603050405020304" pitchFamily="18" charset="0"/>
              </a:rPr>
              <a:t>transaction-level data</a:t>
            </a:r>
            <a:r>
              <a:rPr lang="en-US" altLang="zh-TW" dirty="0" smtClean="0">
                <a:latin typeface="Times New Roman" panose="02020603050405020304" pitchFamily="18" charset="0"/>
                <a:cs typeface="Times New Roman" panose="02020603050405020304" pitchFamily="18" charset="0"/>
              </a:rPr>
              <a:t>,</a:t>
            </a:r>
            <a:r>
              <a:rPr lang="en-US" altLang="zh-TW" dirty="0" smtClean="0">
                <a:solidFill>
                  <a:srgbClr val="FF0000"/>
                </a:solidFill>
                <a:latin typeface="Times New Roman" panose="02020603050405020304" pitchFamily="18" charset="0"/>
                <a:cs typeface="Times New Roman" panose="02020603050405020304" pitchFamily="18" charset="0"/>
              </a:rPr>
              <a:t> </a:t>
            </a:r>
            <a:r>
              <a:rPr lang="en-US" altLang="zh-TW" dirty="0">
                <a:solidFill>
                  <a:srgbClr val="FF0000"/>
                </a:solidFill>
                <a:latin typeface="Times New Roman" panose="02020603050405020304" pitchFamily="18" charset="0"/>
                <a:cs typeface="Times New Roman" panose="02020603050405020304" pitchFamily="18" charset="0"/>
              </a:rPr>
              <a:t>credit file data</a:t>
            </a:r>
            <a:r>
              <a:rPr lang="en-US" altLang="zh-TW" dirty="0" smtClean="0">
                <a:latin typeface="Times New Roman" panose="02020603050405020304" pitchFamily="18" charset="0"/>
                <a:cs typeface="Times New Roman" panose="02020603050405020304" pitchFamily="18" charset="0"/>
              </a:rPr>
              <a:t>, and </a:t>
            </a:r>
            <a:r>
              <a:rPr lang="en-US" altLang="zh-TW" dirty="0" smtClean="0">
                <a:solidFill>
                  <a:srgbClr val="FF0000"/>
                </a:solidFill>
                <a:latin typeface="Times New Roman" panose="02020603050405020304" pitchFamily="18" charset="0"/>
                <a:cs typeface="Times New Roman" panose="02020603050405020304" pitchFamily="18" charset="0"/>
              </a:rPr>
              <a:t>account-balance data </a:t>
            </a:r>
            <a:r>
              <a:rPr lang="en-US" altLang="zh-TW" dirty="0" smtClean="0">
                <a:latin typeface="Times New Roman" panose="02020603050405020304" pitchFamily="18" charset="0"/>
                <a:cs typeface="Times New Roman" panose="02020603050405020304" pitchFamily="18" charset="0"/>
              </a:rPr>
              <a:t>for individual consumers</a:t>
            </a:r>
          </a:p>
          <a:p>
            <a:pPr lvl="1"/>
            <a:r>
              <a:rPr lang="en-US" altLang="zh-TW" dirty="0" smtClean="0">
                <a:latin typeface="Times New Roman" panose="02020603050405020304" pitchFamily="18" charset="0"/>
                <a:cs typeface="Times New Roman" panose="02020603050405020304" pitchFamily="18" charset="0"/>
              </a:rPr>
              <a:t>(</a:t>
            </a:r>
            <a:r>
              <a:rPr lang="en-US" altLang="zh-TW" dirty="0" err="1" smtClean="0">
                <a:latin typeface="Times New Roman" panose="02020603050405020304" pitchFamily="18" charset="0"/>
                <a:cs typeface="Times New Roman" panose="02020603050405020304" pitchFamily="18" charset="0"/>
              </a:rPr>
              <a:t>i</a:t>
            </a:r>
            <a:r>
              <a:rPr lang="en-US" altLang="zh-TW" dirty="0" smtClean="0">
                <a:latin typeface="Times New Roman" panose="02020603050405020304" pitchFamily="18" charset="0"/>
                <a:cs typeface="Times New Roman" panose="02020603050405020304" pitchFamily="18" charset="0"/>
              </a:rPr>
              <a:t>) Transaction level:</a:t>
            </a:r>
          </a:p>
          <a:p>
            <a:pPr lvl="2"/>
            <a:r>
              <a:rPr lang="en-US" altLang="zh-TW" dirty="0" smtClean="0">
                <a:latin typeface="Times New Roman" panose="02020603050405020304" pitchFamily="18" charset="0"/>
                <a:cs typeface="Times New Roman" panose="02020603050405020304" pitchFamily="18" charset="0"/>
              </a:rPr>
              <a:t>Category(aspects of consumption), Channels(ATM, CC..), amount, flow(inflow/outflow) </a:t>
            </a:r>
          </a:p>
          <a:p>
            <a:pPr lvl="1"/>
            <a:r>
              <a:rPr lang="en-US" altLang="zh-TW" dirty="0" smtClean="0">
                <a:latin typeface="Times New Roman" panose="02020603050405020304" pitchFamily="18" charset="0"/>
                <a:cs typeface="Times New Roman" panose="02020603050405020304" pitchFamily="18" charset="0"/>
              </a:rPr>
              <a:t>(ii) Credit </a:t>
            </a:r>
            <a:r>
              <a:rPr lang="en-US" altLang="zh-TW" dirty="0">
                <a:latin typeface="Times New Roman" panose="02020603050405020304" pitchFamily="18" charset="0"/>
                <a:cs typeface="Times New Roman" panose="02020603050405020304" pitchFamily="18" charset="0"/>
              </a:rPr>
              <a:t>file data </a:t>
            </a:r>
            <a:r>
              <a:rPr lang="en-US" altLang="zh-TW" dirty="0" smtClean="0">
                <a:latin typeface="Times New Roman" panose="02020603050405020304" pitchFamily="18" charset="0"/>
                <a:cs typeface="Times New Roman" panose="02020603050405020304" pitchFamily="18" charset="0"/>
              </a:rPr>
              <a:t>: </a:t>
            </a:r>
          </a:p>
          <a:p>
            <a:pPr lvl="2"/>
            <a:r>
              <a:rPr lang="en-US" altLang="zh-TW" dirty="0" smtClean="0">
                <a:latin typeface="Times New Roman" panose="02020603050405020304" pitchFamily="18" charset="0"/>
                <a:cs typeface="Times New Roman" panose="02020603050405020304" pitchFamily="18" charset="0"/>
              </a:rPr>
              <a:t>Trade line across all financial institutions(</a:t>
            </a:r>
            <a:r>
              <a:rPr lang="zh-TW" altLang="en-US" dirty="0" smtClean="0">
                <a:latin typeface="Times New Roman" panose="02020603050405020304" pitchFamily="18" charset="0"/>
                <a:cs typeface="Times New Roman" panose="02020603050405020304" pitchFamily="18" charset="0"/>
              </a:rPr>
              <a:t>房貸，車貸，信用卡紀錄等</a:t>
            </a:r>
            <a:r>
              <a:rPr lang="en-US" altLang="zh-TW" dirty="0" smtClean="0">
                <a:latin typeface="Times New Roman" panose="02020603050405020304" pitchFamily="18" charset="0"/>
                <a:cs typeface="Times New Roman" panose="02020603050405020304" pitchFamily="18" charset="0"/>
              </a:rPr>
              <a:t>)</a:t>
            </a:r>
          </a:p>
          <a:p>
            <a:pPr lvl="1"/>
            <a:r>
              <a:rPr lang="en-US" altLang="zh-TW" dirty="0" smtClean="0">
                <a:latin typeface="Times New Roman" panose="02020603050405020304" pitchFamily="18" charset="0"/>
                <a:cs typeface="Times New Roman" panose="02020603050405020304" pitchFamily="18" charset="0"/>
              </a:rPr>
              <a:t>(iii) Account-balance :</a:t>
            </a:r>
          </a:p>
          <a:p>
            <a:pPr lvl="2"/>
            <a:r>
              <a:rPr lang="en-US" altLang="zh-TW" dirty="0" smtClean="0">
                <a:latin typeface="Times New Roman" panose="02020603050405020304" pitchFamily="18" charset="0"/>
                <a:cs typeface="Times New Roman" panose="02020603050405020304" pitchFamily="18" charset="0"/>
              </a:rPr>
              <a:t>Account balance data held with Bank</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71176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713072" y="-54694"/>
            <a:ext cx="10515600" cy="1325563"/>
          </a:xfrm>
        </p:spPr>
        <p:txBody>
          <a:bodyPr/>
          <a:lstStyle/>
          <a:p>
            <a:r>
              <a:rPr lang="en-US" altLang="zh-TW" dirty="0" smtClean="0">
                <a:latin typeface="Times New Roman" panose="02020603050405020304" pitchFamily="18" charset="0"/>
                <a:cs typeface="Times New Roman" panose="02020603050405020304" pitchFamily="18" charset="0"/>
              </a:rPr>
              <a:t>Data</a:t>
            </a:r>
            <a:endParaRPr lang="zh-TW" altLang="en-US" dirty="0">
              <a:latin typeface="Times New Roman" panose="02020603050405020304" pitchFamily="18" charset="0"/>
              <a:cs typeface="Times New Roman" panose="02020603050405020304" pitchFamily="18" charset="0"/>
            </a:endParaRPr>
          </a:p>
        </p:txBody>
      </p:sp>
      <p:pic>
        <p:nvPicPr>
          <p:cNvPr id="6" name="圖片 5"/>
          <p:cNvPicPr>
            <a:picLocks noChangeAspect="1"/>
          </p:cNvPicPr>
          <p:nvPr/>
        </p:nvPicPr>
        <p:blipFill rotWithShape="1">
          <a:blip r:embed="rId2"/>
          <a:srcRect l="12608" t="37270" r="56913" b="48246"/>
          <a:stretch/>
        </p:blipFill>
        <p:spPr>
          <a:xfrm>
            <a:off x="6092790" y="5234161"/>
            <a:ext cx="5574044" cy="1489979"/>
          </a:xfrm>
          <a:prstGeom prst="rect">
            <a:avLst/>
          </a:prstGeom>
        </p:spPr>
      </p:pic>
      <p:pic>
        <p:nvPicPr>
          <p:cNvPr id="7" name="圖片 6"/>
          <p:cNvPicPr>
            <a:picLocks noChangeAspect="1"/>
          </p:cNvPicPr>
          <p:nvPr/>
        </p:nvPicPr>
        <p:blipFill rotWithShape="1">
          <a:blip r:embed="rId3"/>
          <a:srcRect l="7351" t="36373" r="52545" b="41320"/>
          <a:stretch/>
        </p:blipFill>
        <p:spPr>
          <a:xfrm>
            <a:off x="5391936" y="2250332"/>
            <a:ext cx="6685977" cy="2091837"/>
          </a:xfrm>
          <a:prstGeom prst="rect">
            <a:avLst/>
          </a:prstGeom>
        </p:spPr>
      </p:pic>
      <p:sp>
        <p:nvSpPr>
          <p:cNvPr id="8" name="文字方塊 7"/>
          <p:cNvSpPr txBox="1"/>
          <p:nvPr/>
        </p:nvSpPr>
        <p:spPr>
          <a:xfrm>
            <a:off x="6967086" y="1565809"/>
            <a:ext cx="4090737" cy="477054"/>
          </a:xfrm>
          <a:prstGeom prst="rect">
            <a:avLst/>
          </a:prstGeom>
          <a:noFill/>
        </p:spPr>
        <p:txBody>
          <a:bodyPr wrap="square" rtlCol="0">
            <a:spAutoFit/>
          </a:bodyPr>
          <a:lstStyle/>
          <a:p>
            <a:r>
              <a:rPr lang="en-US" altLang="zh-TW" sz="2500" dirty="0" smtClean="0">
                <a:latin typeface="Times New Roman" panose="02020603050405020304" pitchFamily="18" charset="0"/>
                <a:cs typeface="Times New Roman" panose="02020603050405020304" pitchFamily="18" charset="0"/>
              </a:rPr>
              <a:t>Data from credit bureau</a:t>
            </a:r>
            <a:endParaRPr lang="zh-TW" altLang="en-US" sz="2500" dirty="0">
              <a:latin typeface="Times New Roman" panose="02020603050405020304" pitchFamily="18" charset="0"/>
              <a:cs typeface="Times New Roman" panose="02020603050405020304" pitchFamily="18" charset="0"/>
            </a:endParaRPr>
          </a:p>
        </p:txBody>
      </p:sp>
      <p:sp>
        <p:nvSpPr>
          <p:cNvPr id="9" name="文字方塊 8"/>
          <p:cNvSpPr txBox="1"/>
          <p:nvPr/>
        </p:nvSpPr>
        <p:spPr>
          <a:xfrm>
            <a:off x="6092790" y="4626640"/>
            <a:ext cx="6343051" cy="477054"/>
          </a:xfrm>
          <a:prstGeom prst="rect">
            <a:avLst/>
          </a:prstGeom>
          <a:noFill/>
        </p:spPr>
        <p:txBody>
          <a:bodyPr wrap="square" rtlCol="0">
            <a:spAutoFit/>
          </a:bodyPr>
          <a:lstStyle/>
          <a:p>
            <a:r>
              <a:rPr lang="en-US" altLang="zh-TW" sz="2500" dirty="0" smtClean="0">
                <a:latin typeface="Times New Roman" panose="02020603050405020304" pitchFamily="18" charset="0"/>
                <a:cs typeface="Times New Roman" panose="02020603050405020304" pitchFamily="18" charset="0"/>
              </a:rPr>
              <a:t>Account balance Data held with the Bank</a:t>
            </a:r>
            <a:endParaRPr lang="zh-TW" altLang="en-US" sz="2500" dirty="0">
              <a:latin typeface="Times New Roman" panose="02020603050405020304" pitchFamily="18" charset="0"/>
              <a:cs typeface="Times New Roman" panose="02020603050405020304" pitchFamily="18" charset="0"/>
            </a:endParaRPr>
          </a:p>
        </p:txBody>
      </p:sp>
      <p:pic>
        <p:nvPicPr>
          <p:cNvPr id="10" name="圖片 9"/>
          <p:cNvPicPr>
            <a:picLocks noChangeAspect="1"/>
          </p:cNvPicPr>
          <p:nvPr/>
        </p:nvPicPr>
        <p:blipFill rotWithShape="1">
          <a:blip r:embed="rId4"/>
          <a:srcRect l="50772" t="19006" r="10386" b="9322"/>
          <a:stretch/>
        </p:blipFill>
        <p:spPr>
          <a:xfrm>
            <a:off x="0" y="936045"/>
            <a:ext cx="5638440" cy="5852363"/>
          </a:xfrm>
          <a:prstGeom prst="rect">
            <a:avLst/>
          </a:prstGeom>
        </p:spPr>
      </p:pic>
      <p:sp>
        <p:nvSpPr>
          <p:cNvPr id="11" name="文字方塊 10"/>
          <p:cNvSpPr txBox="1"/>
          <p:nvPr/>
        </p:nvSpPr>
        <p:spPr>
          <a:xfrm>
            <a:off x="4097153" y="435290"/>
            <a:ext cx="5903495" cy="477054"/>
          </a:xfrm>
          <a:prstGeom prst="rect">
            <a:avLst/>
          </a:prstGeom>
          <a:noFill/>
        </p:spPr>
        <p:txBody>
          <a:bodyPr wrap="square" rtlCol="0">
            <a:spAutoFit/>
          </a:bodyPr>
          <a:lstStyle/>
          <a:p>
            <a:r>
              <a:rPr lang="en-US" altLang="zh-TW" sz="2500" dirty="0" smtClean="0">
                <a:latin typeface="Times New Roman" panose="02020603050405020304" pitchFamily="18" charset="0"/>
                <a:cs typeface="Times New Roman" panose="02020603050405020304" pitchFamily="18" charset="0"/>
              </a:rPr>
              <a:t>Transaction-level Data from Bank</a:t>
            </a:r>
            <a:endParaRPr lang="zh-TW" alt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1082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30337" y="-20603"/>
            <a:ext cx="10515600" cy="1325563"/>
          </a:xfrm>
        </p:spPr>
        <p:txBody>
          <a:bodyPr/>
          <a:lstStyle/>
          <a:p>
            <a:r>
              <a:rPr lang="en-US" altLang="zh-TW" dirty="0" smtClean="0">
                <a:latin typeface="Times New Roman" panose="02020603050405020304" pitchFamily="18" charset="0"/>
                <a:cs typeface="Times New Roman" panose="02020603050405020304" pitchFamily="18" charset="0"/>
              </a:rPr>
              <a:t>Feature Analysis</a:t>
            </a:r>
            <a:endParaRPr lang="zh-TW" altLang="en-US" dirty="0">
              <a:latin typeface="Times New Roman" panose="02020603050405020304" pitchFamily="18" charset="0"/>
              <a:cs typeface="Times New Roman" panose="02020603050405020304" pitchFamily="18" charset="0"/>
            </a:endParaRPr>
          </a:p>
        </p:txBody>
      </p:sp>
      <p:pic>
        <p:nvPicPr>
          <p:cNvPr id="4" name="圖片 3"/>
          <p:cNvPicPr>
            <a:picLocks noChangeAspect="1"/>
          </p:cNvPicPr>
          <p:nvPr/>
        </p:nvPicPr>
        <p:blipFill rotWithShape="1">
          <a:blip r:embed="rId2"/>
          <a:srcRect l="26366" t="48621" r="26044" b="18006"/>
          <a:stretch/>
        </p:blipFill>
        <p:spPr>
          <a:xfrm>
            <a:off x="4944135" y="4068743"/>
            <a:ext cx="6882472" cy="2714874"/>
          </a:xfrm>
          <a:prstGeom prst="rect">
            <a:avLst/>
          </a:prstGeom>
        </p:spPr>
      </p:pic>
      <p:pic>
        <p:nvPicPr>
          <p:cNvPr id="5" name="圖片 4"/>
          <p:cNvPicPr>
            <a:picLocks noChangeAspect="1"/>
          </p:cNvPicPr>
          <p:nvPr/>
        </p:nvPicPr>
        <p:blipFill rotWithShape="1">
          <a:blip r:embed="rId2"/>
          <a:srcRect l="26366" t="16064" r="26044" b="50734"/>
          <a:stretch/>
        </p:blipFill>
        <p:spPr>
          <a:xfrm>
            <a:off x="5016264" y="1424291"/>
            <a:ext cx="6738214" cy="2644317"/>
          </a:xfrm>
          <a:prstGeom prst="rect">
            <a:avLst/>
          </a:prstGeom>
        </p:spPr>
      </p:pic>
      <p:sp>
        <p:nvSpPr>
          <p:cNvPr id="7" name="文字方塊 6"/>
          <p:cNvSpPr txBox="1"/>
          <p:nvPr/>
        </p:nvSpPr>
        <p:spPr>
          <a:xfrm>
            <a:off x="784910" y="1001339"/>
            <a:ext cx="4903227" cy="477054"/>
          </a:xfrm>
          <a:prstGeom prst="rect">
            <a:avLst/>
          </a:prstGeom>
          <a:noFill/>
        </p:spPr>
        <p:txBody>
          <a:bodyPr wrap="square" rtlCol="0">
            <a:spAutoFit/>
          </a:bodyPr>
          <a:lstStyle/>
          <a:p>
            <a:r>
              <a:rPr lang="en-US" altLang="zh-TW" sz="2500" dirty="0" smtClean="0">
                <a:latin typeface="Times New Roman" panose="02020603050405020304" pitchFamily="18" charset="0"/>
                <a:cs typeface="Times New Roman" panose="02020603050405020304" pitchFamily="18" charset="0"/>
              </a:rPr>
              <a:t>- Credit score from Credit file data</a:t>
            </a:r>
            <a:endParaRPr lang="zh-TW" altLang="en-US" sz="2500" dirty="0">
              <a:latin typeface="Times New Roman" panose="02020603050405020304" pitchFamily="18" charset="0"/>
              <a:cs typeface="Times New Roman" panose="02020603050405020304" pitchFamily="18" charset="0"/>
            </a:endParaRPr>
          </a:p>
        </p:txBody>
      </p:sp>
      <p:sp>
        <p:nvSpPr>
          <p:cNvPr id="8" name="矩形 7"/>
          <p:cNvSpPr/>
          <p:nvPr/>
        </p:nvSpPr>
        <p:spPr>
          <a:xfrm>
            <a:off x="738808" y="4704202"/>
            <a:ext cx="3778108" cy="160846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9" name="文字方塊 8"/>
          <p:cNvSpPr txBox="1"/>
          <p:nvPr/>
        </p:nvSpPr>
        <p:spPr>
          <a:xfrm>
            <a:off x="995629" y="4754380"/>
            <a:ext cx="3521287" cy="1508105"/>
          </a:xfrm>
          <a:prstGeom prst="rect">
            <a:avLst/>
          </a:prstGeom>
          <a:noFill/>
        </p:spPr>
        <p:txBody>
          <a:bodyPr wrap="square" rtlCol="0">
            <a:spAutoFit/>
          </a:bodyPr>
          <a:lstStyle/>
          <a:p>
            <a:r>
              <a:rPr lang="en-US" altLang="zh-TW" sz="2300" dirty="0" smtClean="0">
                <a:latin typeface="Times New Roman" panose="02020603050405020304" pitchFamily="18" charset="0"/>
                <a:cs typeface="Times New Roman" panose="02020603050405020304" pitchFamily="18" charset="0"/>
              </a:rPr>
              <a:t>CS score</a:t>
            </a:r>
            <a:r>
              <a:rPr lang="zh-TW" altLang="en-US" sz="2300" dirty="0" smtClean="0">
                <a:latin typeface="Times New Roman" panose="02020603050405020304" pitchFamily="18" charset="0"/>
                <a:cs typeface="Times New Roman" panose="02020603050405020304" pitchFamily="18" charset="0"/>
              </a:rPr>
              <a:t> 和</a:t>
            </a:r>
            <a:r>
              <a:rPr lang="en-US" altLang="zh-TW" sz="2300" dirty="0" smtClean="0">
                <a:latin typeface="Times New Roman" panose="02020603050405020304" pitchFamily="18" charset="0"/>
                <a:cs typeface="Times New Roman" panose="02020603050405020304" pitchFamily="18" charset="0"/>
              </a:rPr>
              <a:t>delinquency</a:t>
            </a:r>
            <a:r>
              <a:rPr lang="zh-TW" altLang="en-US" sz="2300" dirty="0" smtClean="0">
                <a:latin typeface="Times New Roman" panose="02020603050405020304" pitchFamily="18" charset="0"/>
                <a:cs typeface="Times New Roman" panose="02020603050405020304" pitchFamily="18" charset="0"/>
              </a:rPr>
              <a:t> </a:t>
            </a:r>
            <a:r>
              <a:rPr lang="en-US" altLang="zh-TW" sz="2300" dirty="0" smtClean="0">
                <a:latin typeface="Times New Roman" panose="02020603050405020304" pitchFamily="18" charset="0"/>
                <a:cs typeface="Times New Roman" panose="02020603050405020304" pitchFamily="18" charset="0"/>
              </a:rPr>
              <a:t>rate</a:t>
            </a:r>
            <a:r>
              <a:rPr lang="zh-TW" altLang="en-US" sz="2300" dirty="0" smtClean="0">
                <a:latin typeface="Times New Roman" panose="02020603050405020304" pitchFamily="18" charset="0"/>
                <a:cs typeface="Times New Roman" panose="02020603050405020304" pitchFamily="18" charset="0"/>
              </a:rPr>
              <a:t>呈現高度負相關</a:t>
            </a:r>
            <a:r>
              <a:rPr lang="en-US" altLang="zh-TW" sz="2300" dirty="0" smtClean="0">
                <a:latin typeface="Times New Roman" panose="02020603050405020304" pitchFamily="18" charset="0"/>
                <a:cs typeface="Times New Roman" panose="02020603050405020304" pitchFamily="18" charset="0"/>
              </a:rPr>
              <a:t>:</a:t>
            </a:r>
            <a:r>
              <a:rPr lang="zh-TW" altLang="en-US" sz="2300" dirty="0" smtClean="0">
                <a:latin typeface="Times New Roman" panose="02020603050405020304" pitchFamily="18" charset="0"/>
                <a:cs typeface="Times New Roman" panose="02020603050405020304" pitchFamily="18" charset="0"/>
              </a:rPr>
              <a:t> </a:t>
            </a:r>
            <a:r>
              <a:rPr lang="en-US" altLang="zh-TW" sz="2300" dirty="0" smtClean="0">
                <a:latin typeface="Times New Roman" panose="02020603050405020304" pitchFamily="18" charset="0"/>
                <a:cs typeface="Times New Roman" panose="02020603050405020304" pitchFamily="18" charset="0"/>
              </a:rPr>
              <a:t>CS score</a:t>
            </a:r>
            <a:r>
              <a:rPr lang="zh-TW" altLang="en-US" sz="2300" dirty="0" smtClean="0">
                <a:latin typeface="Times New Roman" panose="02020603050405020304" pitchFamily="18" charset="0"/>
                <a:cs typeface="Times New Roman" panose="02020603050405020304" pitchFamily="18" charset="0"/>
              </a:rPr>
              <a:t>越高，未來發生違約的可能性越低</a:t>
            </a:r>
            <a:endParaRPr lang="zh-TW" altLang="en-US"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1403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281998"/>
            <a:ext cx="10515600" cy="1325563"/>
          </a:xfrm>
        </p:spPr>
        <p:txBody>
          <a:bodyPr/>
          <a:lstStyle/>
          <a:p>
            <a:r>
              <a:rPr lang="en-US" altLang="zh-TW" dirty="0" smtClean="0">
                <a:latin typeface="Times New Roman" panose="02020603050405020304" pitchFamily="18" charset="0"/>
                <a:cs typeface="Times New Roman" panose="02020603050405020304" pitchFamily="18" charset="0"/>
              </a:rPr>
              <a:t>Features analysis(</a:t>
            </a:r>
            <a:r>
              <a:rPr lang="en-US" altLang="zh-TW" dirty="0">
                <a:latin typeface="Times New Roman" panose="02020603050405020304" pitchFamily="18" charset="0"/>
                <a:cs typeface="Times New Roman" panose="02020603050405020304" pitchFamily="18" charset="0"/>
              </a:rPr>
              <a:t>I</a:t>
            </a:r>
            <a:r>
              <a:rPr lang="en-US" altLang="zh-TW" dirty="0" smtClean="0">
                <a:latin typeface="Times New Roman" panose="02020603050405020304" pitchFamily="18" charset="0"/>
                <a:cs typeface="Times New Roman" panose="02020603050405020304" pitchFamily="18" charset="0"/>
              </a:rPr>
              <a:t>)</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543706" y="1426927"/>
            <a:ext cx="10515600" cy="4351338"/>
          </a:xfrm>
        </p:spPr>
        <p:txBody>
          <a:bodyPr/>
          <a:lstStyle/>
          <a:p>
            <a:r>
              <a:rPr lang="en-US" altLang="zh-TW" dirty="0" smtClean="0">
                <a:latin typeface="Times New Roman" panose="02020603050405020304" pitchFamily="18" charset="0"/>
                <a:cs typeface="Times New Roman" panose="02020603050405020304" pitchFamily="18" charset="0"/>
              </a:rPr>
              <a:t>X: High balance-to-income ratio</a:t>
            </a:r>
          </a:p>
          <a:p>
            <a:endParaRPr lang="en-US" altLang="zh-TW" dirty="0" smtClean="0">
              <a:latin typeface="Times New Roman" panose="02020603050405020304" pitchFamily="18" charset="0"/>
              <a:cs typeface="Times New Roman" panose="02020603050405020304" pitchFamily="18" charset="0"/>
            </a:endParaRPr>
          </a:p>
        </p:txBody>
      </p:sp>
      <p:pic>
        <p:nvPicPr>
          <p:cNvPr id="8" name="圖片 7"/>
          <p:cNvPicPr>
            <a:picLocks noChangeAspect="1"/>
          </p:cNvPicPr>
          <p:nvPr/>
        </p:nvPicPr>
        <p:blipFill rotWithShape="1">
          <a:blip r:embed="rId3"/>
          <a:srcRect l="12261" t="17441" r="13301" b="25319"/>
          <a:stretch/>
        </p:blipFill>
        <p:spPr>
          <a:xfrm>
            <a:off x="441716" y="1846089"/>
            <a:ext cx="11485777" cy="4968066"/>
          </a:xfrm>
          <a:prstGeom prst="rect">
            <a:avLst/>
          </a:prstGeom>
        </p:spPr>
      </p:pic>
      <p:sp>
        <p:nvSpPr>
          <p:cNvPr id="9" name="文字方塊 8"/>
          <p:cNvSpPr txBox="1"/>
          <p:nvPr/>
        </p:nvSpPr>
        <p:spPr>
          <a:xfrm>
            <a:off x="8181473" y="1188400"/>
            <a:ext cx="4639377" cy="477054"/>
          </a:xfrm>
          <a:prstGeom prst="rect">
            <a:avLst/>
          </a:prstGeom>
          <a:noFill/>
        </p:spPr>
        <p:txBody>
          <a:bodyPr wrap="square" rtlCol="0">
            <a:spAutoFit/>
          </a:bodyPr>
          <a:lstStyle/>
          <a:p>
            <a:r>
              <a:rPr lang="en-US" altLang="zh-TW" sz="2500" dirty="0" smtClean="0">
                <a:latin typeface="Times New Roman" panose="02020603050405020304" pitchFamily="18" charset="0"/>
                <a:cs typeface="Times New Roman" panose="02020603050405020304" pitchFamily="18" charset="0"/>
              </a:rPr>
              <a:t>Data duration: 2005~2008</a:t>
            </a:r>
            <a:endParaRPr lang="zh-TW" alt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8045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rotWithShape="1">
          <a:blip r:embed="rId3"/>
          <a:srcRect l="11983" t="31544" r="14649" b="13812"/>
          <a:stretch/>
        </p:blipFill>
        <p:spPr>
          <a:xfrm>
            <a:off x="0" y="1347538"/>
            <a:ext cx="12269824" cy="5140300"/>
          </a:xfrm>
          <a:prstGeom prst="rect">
            <a:avLst/>
          </a:prstGeom>
        </p:spPr>
      </p:pic>
      <p:cxnSp>
        <p:nvCxnSpPr>
          <p:cNvPr id="6" name="直線接點 5"/>
          <p:cNvCxnSpPr/>
          <p:nvPr/>
        </p:nvCxnSpPr>
        <p:spPr>
          <a:xfrm>
            <a:off x="1607419" y="1684421"/>
            <a:ext cx="56789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0230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32321" y="162360"/>
            <a:ext cx="10515600" cy="1325563"/>
          </a:xfrm>
        </p:spPr>
        <p:txBody>
          <a:bodyPr/>
          <a:lstStyle/>
          <a:p>
            <a:r>
              <a:rPr lang="en-US" altLang="zh-TW" dirty="0">
                <a:latin typeface="Times New Roman" panose="02020603050405020304" pitchFamily="18" charset="0"/>
                <a:cs typeface="Times New Roman" panose="02020603050405020304" pitchFamily="18" charset="0"/>
              </a:rPr>
              <a:t>Features </a:t>
            </a:r>
            <a:r>
              <a:rPr lang="en-US" altLang="zh-TW" dirty="0" smtClean="0">
                <a:latin typeface="Times New Roman" panose="02020603050405020304" pitchFamily="18" charset="0"/>
                <a:cs typeface="Times New Roman" panose="02020603050405020304" pitchFamily="18" charset="0"/>
              </a:rPr>
              <a:t>analysis(II)</a:t>
            </a:r>
            <a:endParaRPr lang="zh-TW" altLang="en-US" dirty="0"/>
          </a:p>
        </p:txBody>
      </p:sp>
      <p:sp>
        <p:nvSpPr>
          <p:cNvPr id="3" name="內容版面配置區 2"/>
          <p:cNvSpPr>
            <a:spLocks noGrp="1"/>
          </p:cNvSpPr>
          <p:nvPr>
            <p:ph idx="1"/>
          </p:nvPr>
        </p:nvSpPr>
        <p:spPr>
          <a:xfrm>
            <a:off x="600886" y="1363613"/>
            <a:ext cx="11743514" cy="4351338"/>
          </a:xfrm>
        </p:spPr>
        <p:txBody>
          <a:bodyPr/>
          <a:lstStyle/>
          <a:p>
            <a:r>
              <a:rPr lang="en-US" altLang="zh-TW" sz="2500" dirty="0" smtClean="0">
                <a:latin typeface="Times New Roman" panose="02020603050405020304" pitchFamily="18" charset="0"/>
                <a:cs typeface="Times New Roman" panose="02020603050405020304" pitchFamily="18" charset="0"/>
              </a:rPr>
              <a:t>income shocks variable Y, the </a:t>
            </a:r>
            <a:r>
              <a:rPr lang="en-US" altLang="zh-TW" sz="2500" dirty="0">
                <a:latin typeface="Times New Roman" panose="02020603050405020304" pitchFamily="18" charset="0"/>
                <a:cs typeface="Times New Roman" panose="02020603050405020304" pitchFamily="18" charset="0"/>
              </a:rPr>
              <a:t>current month’s income </a:t>
            </a:r>
            <a:r>
              <a:rPr lang="en-US" altLang="zh-TW" sz="2500" dirty="0" smtClean="0">
                <a:latin typeface="Times New Roman" panose="02020603050405020304" pitchFamily="18" charset="0"/>
                <a:cs typeface="Times New Roman" panose="02020603050405020304" pitchFamily="18" charset="0"/>
              </a:rPr>
              <a:t>- </a:t>
            </a:r>
            <a:r>
              <a:rPr lang="en-US" altLang="zh-TW" sz="2500" dirty="0">
                <a:latin typeface="Times New Roman" panose="02020603050405020304" pitchFamily="18" charset="0"/>
                <a:cs typeface="Times New Roman" panose="02020603050405020304" pitchFamily="18" charset="0"/>
              </a:rPr>
              <a:t>the 6-month moving-average of the income / standard deviation of income over the same </a:t>
            </a:r>
            <a:r>
              <a:rPr lang="en-US" altLang="zh-TW" sz="2500" dirty="0" smtClean="0">
                <a:latin typeface="Times New Roman" panose="02020603050405020304" pitchFamily="18" charset="0"/>
                <a:cs typeface="Times New Roman" panose="02020603050405020304" pitchFamily="18" charset="0"/>
              </a:rPr>
              <a:t>6-month </a:t>
            </a:r>
            <a:r>
              <a:rPr lang="en-US" altLang="zh-TW" sz="2500" dirty="0">
                <a:latin typeface="Times New Roman" panose="02020603050405020304" pitchFamily="18" charset="0"/>
                <a:cs typeface="Times New Roman" panose="02020603050405020304" pitchFamily="18" charset="0"/>
              </a:rPr>
              <a:t>window</a:t>
            </a:r>
            <a:endParaRPr lang="zh-TW" altLang="en-US" sz="2500" dirty="0">
              <a:latin typeface="Times New Roman" panose="02020603050405020304" pitchFamily="18" charset="0"/>
              <a:cs typeface="Times New Roman" panose="02020603050405020304" pitchFamily="18" charset="0"/>
            </a:endParaRPr>
          </a:p>
          <a:p>
            <a:endParaRPr lang="zh-TW" altLang="en-US" dirty="0"/>
          </a:p>
        </p:txBody>
      </p:sp>
      <p:pic>
        <p:nvPicPr>
          <p:cNvPr id="4" name="圖片 3"/>
          <p:cNvPicPr>
            <a:picLocks noChangeAspect="1"/>
          </p:cNvPicPr>
          <p:nvPr/>
        </p:nvPicPr>
        <p:blipFill rotWithShape="1">
          <a:blip r:embed="rId3"/>
          <a:srcRect l="11087" t="15732" r="13807" b="30360"/>
          <a:stretch/>
        </p:blipFill>
        <p:spPr>
          <a:xfrm>
            <a:off x="264914" y="2112889"/>
            <a:ext cx="11894200" cy="4802261"/>
          </a:xfrm>
          <a:prstGeom prst="rect">
            <a:avLst/>
          </a:prstGeom>
        </p:spPr>
      </p:pic>
      <p:sp>
        <p:nvSpPr>
          <p:cNvPr id="6" name="文字方塊 5"/>
          <p:cNvSpPr txBox="1"/>
          <p:nvPr/>
        </p:nvSpPr>
        <p:spPr>
          <a:xfrm>
            <a:off x="4786314" y="2007202"/>
            <a:ext cx="1089508" cy="373136"/>
          </a:xfrm>
          <a:prstGeom prst="rect">
            <a:avLst/>
          </a:prstGeom>
          <a:noFill/>
        </p:spPr>
        <p:txBody>
          <a:bodyPr wrap="square" rtlCol="0">
            <a:spAutoFit/>
          </a:bodyPr>
          <a:lstStyle/>
          <a:p>
            <a:r>
              <a:rPr lang="en-US" altLang="zh-TW" dirty="0" smtClean="0"/>
              <a:t>&lt; -2</a:t>
            </a:r>
            <a:endParaRPr lang="zh-TW" altLang="en-US" dirty="0"/>
          </a:p>
        </p:txBody>
      </p:sp>
      <p:sp>
        <p:nvSpPr>
          <p:cNvPr id="7" name="文字方塊 6"/>
          <p:cNvSpPr txBox="1"/>
          <p:nvPr/>
        </p:nvSpPr>
        <p:spPr>
          <a:xfrm>
            <a:off x="10617495" y="2007202"/>
            <a:ext cx="1089508" cy="373136"/>
          </a:xfrm>
          <a:prstGeom prst="rect">
            <a:avLst/>
          </a:prstGeom>
          <a:noFill/>
        </p:spPr>
        <p:txBody>
          <a:bodyPr wrap="square" rtlCol="0">
            <a:spAutoFit/>
          </a:bodyPr>
          <a:lstStyle/>
          <a:p>
            <a:r>
              <a:rPr lang="en-US" altLang="zh-TW" dirty="0" smtClean="0"/>
              <a:t>&lt; -2</a:t>
            </a:r>
            <a:endParaRPr lang="zh-TW" altLang="en-US" dirty="0"/>
          </a:p>
        </p:txBody>
      </p:sp>
    </p:spTree>
    <p:extLst>
      <p:ext uri="{BB962C8B-B14F-4D97-AF65-F5344CB8AC3E}">
        <p14:creationId xmlns:p14="http://schemas.microsoft.com/office/powerpoint/2010/main" val="30526454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89559" y="58758"/>
            <a:ext cx="10515600" cy="1325563"/>
          </a:xfrm>
        </p:spPr>
        <p:txBody>
          <a:bodyPr/>
          <a:lstStyle/>
          <a:p>
            <a:r>
              <a:rPr lang="en-US" altLang="zh-TW" dirty="0">
                <a:latin typeface="Times New Roman" panose="02020603050405020304" pitchFamily="18" charset="0"/>
                <a:cs typeface="Times New Roman" panose="02020603050405020304" pitchFamily="18" charset="0"/>
              </a:rPr>
              <a:t>Construct </a:t>
            </a:r>
            <a:r>
              <a:rPr lang="en-US" altLang="zh-TW" dirty="0" smtClean="0">
                <a:latin typeface="Times New Roman" panose="02020603050405020304" pitchFamily="18" charset="0"/>
                <a:cs typeface="Times New Roman" panose="02020603050405020304" pitchFamily="18" charset="0"/>
              </a:rPr>
              <a:t>Features: customer-based</a:t>
            </a:r>
            <a:endParaRPr lang="zh-TW" altLang="en-US" dirty="0"/>
          </a:p>
        </p:txBody>
      </p:sp>
      <p:pic>
        <p:nvPicPr>
          <p:cNvPr id="4" name="圖片 3"/>
          <p:cNvPicPr>
            <a:picLocks noChangeAspect="1"/>
          </p:cNvPicPr>
          <p:nvPr/>
        </p:nvPicPr>
        <p:blipFill rotWithShape="1">
          <a:blip r:embed="rId3"/>
          <a:srcRect l="21298" t="70604" r="66329" b="7962"/>
          <a:stretch/>
        </p:blipFill>
        <p:spPr>
          <a:xfrm>
            <a:off x="568692" y="1065681"/>
            <a:ext cx="2676309" cy="2607776"/>
          </a:xfrm>
          <a:prstGeom prst="rect">
            <a:avLst/>
          </a:prstGeom>
        </p:spPr>
      </p:pic>
      <p:pic>
        <p:nvPicPr>
          <p:cNvPr id="5" name="圖片 4"/>
          <p:cNvPicPr>
            <a:picLocks noChangeAspect="1"/>
          </p:cNvPicPr>
          <p:nvPr/>
        </p:nvPicPr>
        <p:blipFill rotWithShape="1">
          <a:blip r:embed="rId3"/>
          <a:srcRect l="21298" t="15512" r="64327" b="30993"/>
          <a:stretch/>
        </p:blipFill>
        <p:spPr>
          <a:xfrm>
            <a:off x="8829743" y="341982"/>
            <a:ext cx="3028582" cy="6339998"/>
          </a:xfrm>
          <a:prstGeom prst="rect">
            <a:avLst/>
          </a:prstGeom>
        </p:spPr>
      </p:pic>
      <p:pic>
        <p:nvPicPr>
          <p:cNvPr id="6" name="圖片 5"/>
          <p:cNvPicPr>
            <a:picLocks noChangeAspect="1"/>
          </p:cNvPicPr>
          <p:nvPr/>
        </p:nvPicPr>
        <p:blipFill rotWithShape="1">
          <a:blip r:embed="rId3"/>
          <a:srcRect l="34966" t="17991" r="50386" b="55185"/>
          <a:stretch/>
        </p:blipFill>
        <p:spPr>
          <a:xfrm>
            <a:off x="568692" y="3752607"/>
            <a:ext cx="2954154" cy="3042829"/>
          </a:xfrm>
          <a:prstGeom prst="rect">
            <a:avLst/>
          </a:prstGeom>
        </p:spPr>
      </p:pic>
      <p:pic>
        <p:nvPicPr>
          <p:cNvPr id="7" name="圖片 6"/>
          <p:cNvPicPr>
            <a:picLocks noChangeAspect="1"/>
          </p:cNvPicPr>
          <p:nvPr/>
        </p:nvPicPr>
        <p:blipFill rotWithShape="1">
          <a:blip r:embed="rId3"/>
          <a:srcRect l="34034" t="76775" r="52812" b="11557"/>
          <a:stretch/>
        </p:blipFill>
        <p:spPr>
          <a:xfrm>
            <a:off x="4123320" y="5121100"/>
            <a:ext cx="3128818" cy="1560880"/>
          </a:xfrm>
          <a:prstGeom prst="rect">
            <a:avLst/>
          </a:prstGeom>
        </p:spPr>
      </p:pic>
      <p:pic>
        <p:nvPicPr>
          <p:cNvPr id="8" name="圖片 7"/>
          <p:cNvPicPr>
            <a:picLocks noChangeAspect="1"/>
          </p:cNvPicPr>
          <p:nvPr/>
        </p:nvPicPr>
        <p:blipFill rotWithShape="1">
          <a:blip r:embed="rId3"/>
          <a:srcRect l="34966" t="46922" r="50386" b="23199"/>
          <a:stretch/>
        </p:blipFill>
        <p:spPr>
          <a:xfrm>
            <a:off x="4214594" y="1170319"/>
            <a:ext cx="3143422" cy="3606640"/>
          </a:xfrm>
          <a:prstGeom prst="rect">
            <a:avLst/>
          </a:prstGeom>
        </p:spPr>
      </p:pic>
      <p:sp>
        <p:nvSpPr>
          <p:cNvPr id="3" name="文字方塊 2"/>
          <p:cNvSpPr txBox="1"/>
          <p:nvPr/>
        </p:nvSpPr>
        <p:spPr>
          <a:xfrm>
            <a:off x="2855169" y="985653"/>
            <a:ext cx="2027103" cy="369332"/>
          </a:xfrm>
          <a:prstGeom prst="rect">
            <a:avLst/>
          </a:prstGeom>
          <a:noFill/>
        </p:spPr>
        <p:txBody>
          <a:bodyPr wrap="square" rtlCol="0">
            <a:spAutoFit/>
          </a:bodyPr>
          <a:lstStyle/>
          <a:p>
            <a:r>
              <a:rPr lang="en-US" altLang="zh-TW" dirty="0" smtClean="0"/>
              <a:t>Unit: month</a:t>
            </a:r>
            <a:endParaRPr lang="zh-TW" altLang="en-US" dirty="0"/>
          </a:p>
        </p:txBody>
      </p:sp>
      <p:sp>
        <p:nvSpPr>
          <p:cNvPr id="9" name="橢圓 8"/>
          <p:cNvSpPr/>
          <p:nvPr/>
        </p:nvSpPr>
        <p:spPr>
          <a:xfrm>
            <a:off x="568692" y="1570382"/>
            <a:ext cx="2037522" cy="23854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橢圓 9"/>
          <p:cNvSpPr/>
          <p:nvPr/>
        </p:nvSpPr>
        <p:spPr>
          <a:xfrm>
            <a:off x="5037597" y="5599922"/>
            <a:ext cx="1581864" cy="17471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9459461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19819</TotalTime>
  <Words>1692</Words>
  <Application>Microsoft Office PowerPoint</Application>
  <PresentationFormat>寬螢幕</PresentationFormat>
  <Paragraphs>121</Paragraphs>
  <Slides>24</Slides>
  <Notes>10</Notes>
  <HiddenSlides>13</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24</vt:i4>
      </vt:variant>
    </vt:vector>
  </HeadingPairs>
  <TitlesOfParts>
    <vt:vector size="31" baseType="lpstr">
      <vt:lpstr>新細明體</vt:lpstr>
      <vt:lpstr>Arial</vt:lpstr>
      <vt:lpstr>Calibri</vt:lpstr>
      <vt:lpstr>Calibri Light</vt:lpstr>
      <vt:lpstr>Cambria Math</vt:lpstr>
      <vt:lpstr>Times New Roman</vt:lpstr>
      <vt:lpstr>Office 佈景主題</vt:lpstr>
      <vt:lpstr>Consumer credit-risk models via machine-learning algorithms</vt:lpstr>
      <vt:lpstr>Research Purpose</vt:lpstr>
      <vt:lpstr>Data</vt:lpstr>
      <vt:lpstr>Data</vt:lpstr>
      <vt:lpstr>Feature Analysis</vt:lpstr>
      <vt:lpstr>Features analysis(I)</vt:lpstr>
      <vt:lpstr>PowerPoint 簡報</vt:lpstr>
      <vt:lpstr>Features analysis(II)</vt:lpstr>
      <vt:lpstr>Construct Features: customer-based</vt:lpstr>
      <vt:lpstr>Model</vt:lpstr>
      <vt:lpstr>Compare to CScore</vt:lpstr>
      <vt:lpstr>PowerPoint 簡報</vt:lpstr>
      <vt:lpstr>Training</vt:lpstr>
      <vt:lpstr>PowerPoint 簡報</vt:lpstr>
      <vt:lpstr>Straight-roller issue</vt:lpstr>
      <vt:lpstr>PowerPoint 簡報</vt:lpstr>
      <vt:lpstr>PowerPoint 簡報</vt:lpstr>
      <vt:lpstr>PowerPoint 簡報</vt:lpstr>
      <vt:lpstr>PowerPoint 簡報</vt:lpstr>
      <vt:lpstr>PowerPoint 簡報</vt:lpstr>
      <vt:lpstr>Result</vt:lpstr>
      <vt:lpstr>Application</vt:lpstr>
      <vt:lpstr>PowerPoint 簡報</vt:lpstr>
      <vt:lpstr>※Metrics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Consumer credit-risk models via machine-learning algorithms</dc:title>
  <dc:creator>crystal</dc:creator>
  <cp:lastModifiedBy>crystal</cp:lastModifiedBy>
  <cp:revision>247</cp:revision>
  <dcterms:created xsi:type="dcterms:W3CDTF">2021-02-22T13:39:08Z</dcterms:created>
  <dcterms:modified xsi:type="dcterms:W3CDTF">2021-07-23T01:29:04Z</dcterms:modified>
</cp:coreProperties>
</file>