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57" r:id="rId6"/>
    <p:sldId id="258" r:id="rId7"/>
    <p:sldId id="260" r:id="rId8"/>
    <p:sldId id="261" r:id="rId9"/>
    <p:sldId id="286" r:id="rId10"/>
    <p:sldId id="285" r:id="rId11"/>
    <p:sldId id="280" r:id="rId12"/>
    <p:sldId id="266" r:id="rId13"/>
    <p:sldId id="276" r:id="rId14"/>
    <p:sldId id="278" r:id="rId15"/>
    <p:sldId id="277" r:id="rId16"/>
    <p:sldId id="279" r:id="rId17"/>
    <p:sldId id="282" r:id="rId18"/>
    <p:sldId id="283" r:id="rId19"/>
    <p:sldId id="268" r:id="rId20"/>
    <p:sldId id="284" r:id="rId21"/>
    <p:sldId id="281" r:id="rId22"/>
    <p:sldId id="259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e83410023b1097aa" providerId="LiveId" clId="{1590C91E-63F3-4136-BDEA-DD82D0FCF7F6}"/>
    <pc:docChg chg="custSel addSld modSld">
      <pc:chgData name="" userId="e83410023b1097aa" providerId="LiveId" clId="{1590C91E-63F3-4136-BDEA-DD82D0FCF7F6}" dt="2021-12-07T10:52:58.931" v="477" actId="20577"/>
      <pc:docMkLst>
        <pc:docMk/>
      </pc:docMkLst>
      <pc:sldChg chg="modSp">
        <pc:chgData name="" userId="e83410023b1097aa" providerId="LiveId" clId="{1590C91E-63F3-4136-BDEA-DD82D0FCF7F6}" dt="2021-12-07T10:33:19.052" v="147" actId="120"/>
        <pc:sldMkLst>
          <pc:docMk/>
          <pc:sldMk cId="1343661549" sldId="258"/>
        </pc:sldMkLst>
        <pc:graphicFrameChg chg="modGraphic">
          <ac:chgData name="" userId="e83410023b1097aa" providerId="LiveId" clId="{1590C91E-63F3-4136-BDEA-DD82D0FCF7F6}" dt="2021-12-07T10:33:19.052" v="147" actId="120"/>
          <ac:graphicFrameMkLst>
            <pc:docMk/>
            <pc:sldMk cId="1343661549" sldId="258"/>
            <ac:graphicFrameMk id="4" creationId="{A734DCE6-F4CE-4CE0-9B00-F5430411B772}"/>
          </ac:graphicFrameMkLst>
        </pc:graphicFrameChg>
      </pc:sldChg>
      <pc:sldChg chg="modSp">
        <pc:chgData name="" userId="e83410023b1097aa" providerId="LiveId" clId="{1590C91E-63F3-4136-BDEA-DD82D0FCF7F6}" dt="2021-12-07T09:59:27.258" v="63" actId="20577"/>
        <pc:sldMkLst>
          <pc:docMk/>
          <pc:sldMk cId="4012237976" sldId="262"/>
        </pc:sldMkLst>
        <pc:graphicFrameChg chg="mod">
          <ac:chgData name="" userId="e83410023b1097aa" providerId="LiveId" clId="{1590C91E-63F3-4136-BDEA-DD82D0FCF7F6}" dt="2021-12-07T09:59:27.258" v="63" actId="20577"/>
          <ac:graphicFrameMkLst>
            <pc:docMk/>
            <pc:sldMk cId="4012237976" sldId="262"/>
            <ac:graphicFrameMk id="4" creationId="{0518E4CB-0AF2-47A7-8527-01608ACFFBB9}"/>
          </ac:graphicFrameMkLst>
        </pc:graphicFrameChg>
      </pc:sldChg>
      <pc:sldChg chg="modSp">
        <pc:chgData name="" userId="e83410023b1097aa" providerId="LiveId" clId="{1590C91E-63F3-4136-BDEA-DD82D0FCF7F6}" dt="2021-12-07T09:44:09.168" v="0"/>
        <pc:sldMkLst>
          <pc:docMk/>
          <pc:sldMk cId="3113410147" sldId="264"/>
        </pc:sldMkLst>
        <pc:graphicFrameChg chg="mod">
          <ac:chgData name="" userId="e83410023b1097aa" providerId="LiveId" clId="{1590C91E-63F3-4136-BDEA-DD82D0FCF7F6}" dt="2021-12-07T09:44:09.168" v="0"/>
          <ac:graphicFrameMkLst>
            <pc:docMk/>
            <pc:sldMk cId="3113410147" sldId="264"/>
            <ac:graphicFrameMk id="4" creationId="{7534B14B-1CB3-4F35-B7CB-3576A521BFC8}"/>
          </ac:graphicFrameMkLst>
        </pc:graphicFrameChg>
      </pc:sldChg>
      <pc:sldChg chg="modSp">
        <pc:chgData name="" userId="e83410023b1097aa" providerId="LiveId" clId="{1590C91E-63F3-4136-BDEA-DD82D0FCF7F6}" dt="2021-12-07T10:12:58.281" v="67"/>
        <pc:sldMkLst>
          <pc:docMk/>
          <pc:sldMk cId="2894331581" sldId="265"/>
        </pc:sldMkLst>
        <pc:graphicFrameChg chg="mod">
          <ac:chgData name="" userId="e83410023b1097aa" providerId="LiveId" clId="{1590C91E-63F3-4136-BDEA-DD82D0FCF7F6}" dt="2021-12-07T10:12:58.281" v="67"/>
          <ac:graphicFrameMkLst>
            <pc:docMk/>
            <pc:sldMk cId="2894331581" sldId="265"/>
            <ac:graphicFrameMk id="8" creationId="{2002BA25-F14F-47D1-912C-CE177BCF0807}"/>
          </ac:graphicFrameMkLst>
        </pc:graphicFrameChg>
      </pc:sldChg>
      <pc:sldChg chg="modSp">
        <pc:chgData name="" userId="e83410023b1097aa" providerId="LiveId" clId="{1590C91E-63F3-4136-BDEA-DD82D0FCF7F6}" dt="2021-12-07T09:59:31.508" v="64" actId="20577"/>
        <pc:sldMkLst>
          <pc:docMk/>
          <pc:sldMk cId="3381683997" sldId="266"/>
        </pc:sldMkLst>
        <pc:graphicFrameChg chg="mod modGraphic">
          <ac:chgData name="" userId="e83410023b1097aa" providerId="LiveId" clId="{1590C91E-63F3-4136-BDEA-DD82D0FCF7F6}" dt="2021-12-07T09:59:31.508" v="64" actId="20577"/>
          <ac:graphicFrameMkLst>
            <pc:docMk/>
            <pc:sldMk cId="3381683997" sldId="266"/>
            <ac:graphicFrameMk id="4" creationId="{A0E47D59-99E9-475B-AFE7-514F682E4440}"/>
          </ac:graphicFrameMkLst>
        </pc:graphicFrameChg>
      </pc:sldChg>
      <pc:sldChg chg="modSp">
        <pc:chgData name="" userId="e83410023b1097aa" providerId="LiveId" clId="{1590C91E-63F3-4136-BDEA-DD82D0FCF7F6}" dt="2021-12-07T10:17:14.448" v="76" actId="2711"/>
        <pc:sldMkLst>
          <pc:docMk/>
          <pc:sldMk cId="1397843042" sldId="268"/>
        </pc:sldMkLst>
        <pc:spChg chg="mod">
          <ac:chgData name="" userId="e83410023b1097aa" providerId="LiveId" clId="{1590C91E-63F3-4136-BDEA-DD82D0FCF7F6}" dt="2021-12-07T10:17:14.448" v="76" actId="2711"/>
          <ac:spMkLst>
            <pc:docMk/>
            <pc:sldMk cId="1397843042" sldId="268"/>
            <ac:spMk id="2" creationId="{3A130151-F25F-4922-8EBD-854147C6C934}"/>
          </ac:spMkLst>
        </pc:spChg>
      </pc:sldChg>
      <pc:sldChg chg="modSp">
        <pc:chgData name="" userId="e83410023b1097aa" providerId="LiveId" clId="{1590C91E-63F3-4136-BDEA-DD82D0FCF7F6}" dt="2021-12-07T10:14:22.787" v="75" actId="20577"/>
        <pc:sldMkLst>
          <pc:docMk/>
          <pc:sldMk cId="3354859504" sldId="269"/>
        </pc:sldMkLst>
        <pc:graphicFrameChg chg="mod">
          <ac:chgData name="" userId="e83410023b1097aa" providerId="LiveId" clId="{1590C91E-63F3-4136-BDEA-DD82D0FCF7F6}" dt="2021-12-07T10:14:22.787" v="75" actId="20577"/>
          <ac:graphicFrameMkLst>
            <pc:docMk/>
            <pc:sldMk cId="3354859504" sldId="269"/>
            <ac:graphicFrameMk id="4" creationId="{7534B14B-1CB3-4F35-B7CB-3576A521BFC8}"/>
          </ac:graphicFrameMkLst>
        </pc:graphicFrameChg>
      </pc:sldChg>
      <pc:sldChg chg="modSp add">
        <pc:chgData name="" userId="e83410023b1097aa" providerId="LiveId" clId="{1590C91E-63F3-4136-BDEA-DD82D0FCF7F6}" dt="2021-12-07T10:52:58.931" v="477" actId="20577"/>
        <pc:sldMkLst>
          <pc:docMk/>
          <pc:sldMk cId="3949906021" sldId="270"/>
        </pc:sldMkLst>
        <pc:spChg chg="mod">
          <ac:chgData name="" userId="e83410023b1097aa" providerId="LiveId" clId="{1590C91E-63F3-4136-BDEA-DD82D0FCF7F6}" dt="2021-12-07T10:36:34.365" v="343" actId="2711"/>
          <ac:spMkLst>
            <pc:docMk/>
            <pc:sldMk cId="3949906021" sldId="270"/>
            <ac:spMk id="2" creationId="{A87BFF8D-026D-491D-BF2C-46DED9BA4920}"/>
          </ac:spMkLst>
        </pc:spChg>
        <pc:spChg chg="mod">
          <ac:chgData name="" userId="e83410023b1097aa" providerId="LiveId" clId="{1590C91E-63F3-4136-BDEA-DD82D0FCF7F6}" dt="2021-12-07T10:52:58.931" v="477" actId="20577"/>
          <ac:spMkLst>
            <pc:docMk/>
            <pc:sldMk cId="3949906021" sldId="270"/>
            <ac:spMk id="3" creationId="{A809FF64-81E3-45F0-9CAF-4A3176B5999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31649C-5B1C-4B21-B125-28605FB83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231FFE9-47AE-4BF6-96D9-FBA7DD475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3C8CA3-362A-4D96-8C2C-AB8DFDF8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B8E78FF-95E0-449A-ADF6-DB63D633C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3C10FF-F2CC-475A-BA09-B5541E8D0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92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9C7645-D260-4CDC-817D-814B2908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B7FA622-3687-4EDE-B765-4AB5050F7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0DFF3D-31DD-46F7-B2E0-C5F41226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3234EE-0623-4F78-A50F-BC00023D0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3276A7-CE5B-4032-9331-10878B35B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3008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6BF92D0-CD44-4ACB-93DF-7BFD4A2FB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1DAD341-2A4F-4210-BEE0-410008F41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EF37A6-6CF9-455C-A149-61842AFA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89DD9F-DB07-468E-8578-FD99C1CC8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0458ED-F93E-4084-94D6-E39417D6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63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B518A4-1877-42CA-A925-FAD8C417A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FC7057-AE2A-4CDA-8B4E-2036731B0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1094C47-C4E7-4742-8604-8FAD67DB1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FF712C-AFF5-4D9B-8054-C91FDD91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26E46A-C1D2-48CA-9737-FAA8B811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04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2B5C41-8CA4-4930-A535-F651603DB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BAA485-0C02-4640-A429-1F93D199E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79A0CE-EBBC-498B-B7AD-A15D2DCE5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969512-0C0B-40D8-B2D9-1F0D6086A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37B0E8A-EBF4-49C0-9434-B1B317B4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25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90B9E-ABD2-45F8-9207-5C83A328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E320EC-068A-4363-ABF2-290E5D47E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D53F090-D561-4FDD-BD35-A49DC92A5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44EC0C4-E16D-43E8-97DF-EBD44402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969E9EA-E263-4349-BA13-25E89A2C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92EDE9C-15AF-4EFB-86F5-0807EB88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04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54FB7C-5B5E-4BAE-B7E3-9FD19BBFC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A6585F-36C1-418A-A915-7ED6F8619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D3D95AC-B4F6-4794-B83D-21C21E530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EA65A66-D87B-410F-87A1-9BF465423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04D2DFF-37E1-4CA1-B92D-955810EE60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44FF7DB-A7AD-4EC1-8389-582263D21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0E9601-52F9-4B01-A72B-456862828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32415CA-A3A8-4FEC-B9B5-098CA0B4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26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CB7CFA-4346-4DEF-873B-160B3B55A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43740E5-5225-4541-8F9B-31AFD407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C52363D-0372-49AC-8B7E-6358BFF77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308AFD-82C2-400D-9B2F-BD374EF1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78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85CD70E-9A3C-4FE3-A889-9016FE7A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A44D7A3-8304-47D4-92EF-1AEC837A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3837DF-607B-44B3-86D2-36C762A5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5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90F57D-A9E0-4380-98B9-28AC15C6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AD0E7F-B772-43CA-96A3-B1DEA98D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A06B438-19E7-4D60-A091-6BF931A3A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2A754A-DBD0-46EF-A4C5-DF5F1C34C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22DE86-8890-4778-B6B0-D3481CC21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FEC2A30-93FB-4B1E-AB4C-E0A91D297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80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877146-68E6-4438-93E0-E20F9D04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4E63C63-ED5F-4D8E-B9E5-76CD8AF07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2C1C810-E237-4A6C-9ACD-5B1C4228A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32F6952-6A00-44A0-9DAA-7F95BE3A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784B1D-F02E-455F-BE89-89C97EB2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DB4503-11EE-48D3-BC45-6378FA77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70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6A40FF3-D380-45DD-8A36-541DD559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DAF634-6E48-4839-9BEA-B189EBBFA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30CF72-C1CB-42BD-8270-4D409D536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7BB3E-1DE8-4524-9AE1-9CBBCCF9956B}" type="datetimeFigureOut">
              <a:rPr lang="zh-TW" altLang="en-US" smtClean="0"/>
              <a:t>2021/12/23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1CF11C-085A-4425-9D3D-7A8691D14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A52014-656D-41FD-8129-646C29813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BD1ED-1C12-418F-BA03-A9D7DF31D7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717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68EC33-9AF2-4EB2-834B-2C9801E836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12/24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巨災報告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49130FBD-F3AC-48C1-B577-44B005AE9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巨災賣權、巨災債券、傳統再保險、巨災交換</a:t>
            </a:r>
          </a:p>
        </p:txBody>
      </p:sp>
    </p:spTree>
    <p:extLst>
      <p:ext uri="{BB962C8B-B14F-4D97-AF65-F5344CB8AC3E}">
        <p14:creationId xmlns:p14="http://schemas.microsoft.com/office/powerpoint/2010/main" val="3595752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4F1E9E-7E6E-43A6-932B-BDE2E157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巨災債券比較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B9F9DD9-1A9A-49C1-BB9B-F1F2FE226A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990975"/>
              </p:ext>
            </p:extLst>
          </p:nvPr>
        </p:nvGraphicFramePr>
        <p:xfrm>
          <a:off x="2583110" y="2555467"/>
          <a:ext cx="6124661" cy="311919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358006">
                  <a:extLst>
                    <a:ext uri="{9D8B030D-6E8A-4147-A177-3AD203B41FA5}">
                      <a16:colId xmlns:a16="http://schemas.microsoft.com/office/drawing/2014/main" val="3266284203"/>
                    </a:ext>
                  </a:extLst>
                </a:gridCol>
                <a:gridCol w="1501629">
                  <a:extLst>
                    <a:ext uri="{9D8B030D-6E8A-4147-A177-3AD203B41FA5}">
                      <a16:colId xmlns:a16="http://schemas.microsoft.com/office/drawing/2014/main" val="304246025"/>
                    </a:ext>
                  </a:extLst>
                </a:gridCol>
                <a:gridCol w="1425354">
                  <a:extLst>
                    <a:ext uri="{9D8B030D-6E8A-4147-A177-3AD203B41FA5}">
                      <a16:colId xmlns:a16="http://schemas.microsoft.com/office/drawing/2014/main" val="1252662918"/>
                    </a:ext>
                  </a:extLst>
                </a:gridCol>
                <a:gridCol w="839672">
                  <a:extLst>
                    <a:ext uri="{9D8B030D-6E8A-4147-A177-3AD203B41FA5}">
                      <a16:colId xmlns:a16="http://schemas.microsoft.com/office/drawing/2014/main" val="2179292444"/>
                    </a:ext>
                  </a:extLst>
                </a:gridCol>
              </a:tblGrid>
              <a:tr h="334157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巨災債券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本金扣除型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一次性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全部賠付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SPV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26273"/>
                  </a:ext>
                </a:extLst>
              </a:tr>
              <a:tr h="297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</a:t>
                      </a:r>
                      <a:r>
                        <a:rPr lang="en-US" altLang="zh-TW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SPV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03106"/>
                  </a:ext>
                </a:extLst>
              </a:tr>
              <a:tr h="5744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階段式扣除本金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967802"/>
                  </a:ext>
                </a:extLst>
              </a:tr>
              <a:tr h="6550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部分保證償還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兩者混合型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84976"/>
                  </a:ext>
                </a:extLst>
              </a:tr>
              <a:tr h="1158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保證償還本金</a:t>
                      </a:r>
                      <a:endParaRPr lang="en-US" altLang="zh-TW" sz="1800" b="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9E9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371811"/>
                  </a:ext>
                </a:extLst>
              </a:tr>
            </a:tbl>
          </a:graphicData>
        </a:graphic>
      </p:graphicFrame>
      <p:sp>
        <p:nvSpPr>
          <p:cNvPr id="5" name="橢圓 4">
            <a:extLst>
              <a:ext uri="{FF2B5EF4-FFF2-40B4-BE49-F238E27FC236}">
                <a16:creationId xmlns:a16="http://schemas.microsoft.com/office/drawing/2014/main" id="{98584ECE-61FB-41A8-8939-40BE58C2D2A1}"/>
              </a:ext>
            </a:extLst>
          </p:cNvPr>
          <p:cNvSpPr/>
          <p:nvPr/>
        </p:nvSpPr>
        <p:spPr>
          <a:xfrm>
            <a:off x="6182687" y="2365695"/>
            <a:ext cx="2743200" cy="10633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83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7BB133-5E73-472B-91EB-1E1CB7A5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90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SPV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9388361-677F-4181-92F6-2AD00D6FE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14" y="1403630"/>
            <a:ext cx="10515600" cy="3976331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比較一次性全部賠付的巨災債券，在有無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SPV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的情況下，各方價值的差異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不存在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SPV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為志福學長論文採用的模式，期初就注資進保險公司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存在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SPV : 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更貼近現實中發行流程的模式，期初資金存放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SPV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，待達到巨災損失門檻後，資金由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SPV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注入保險公司</a:t>
            </a: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FEC7DDF-88CA-46AD-B58B-211F99B1D360}"/>
              </a:ext>
            </a:extLst>
          </p:cNvPr>
          <p:cNvGrpSpPr/>
          <p:nvPr/>
        </p:nvGrpSpPr>
        <p:grpSpPr>
          <a:xfrm>
            <a:off x="1652415" y="2322966"/>
            <a:ext cx="9701385" cy="1750796"/>
            <a:chOff x="2147455" y="157903"/>
            <a:chExt cx="9701385" cy="2039438"/>
          </a:xfrm>
        </p:grpSpPr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9C6EB903-78F1-4597-A39E-CAD316CCC969}"/>
                </a:ext>
              </a:extLst>
            </p:cNvPr>
            <p:cNvGrpSpPr/>
            <p:nvPr/>
          </p:nvGrpSpPr>
          <p:grpSpPr>
            <a:xfrm>
              <a:off x="2147455" y="157903"/>
              <a:ext cx="9701385" cy="2028582"/>
              <a:chOff x="1538853" y="1319834"/>
              <a:chExt cx="9818650" cy="2028582"/>
            </a:xfrm>
          </p:grpSpPr>
          <p:grpSp>
            <p:nvGrpSpPr>
              <p:cNvPr id="11" name="群組 10">
                <a:extLst>
                  <a:ext uri="{FF2B5EF4-FFF2-40B4-BE49-F238E27FC236}">
                    <a16:creationId xmlns:a16="http://schemas.microsoft.com/office/drawing/2014/main" id="{B7E7DAD1-1676-4AD3-ADA4-5080AD3B7591}"/>
                  </a:ext>
                </a:extLst>
              </p:cNvPr>
              <p:cNvGrpSpPr/>
              <p:nvPr/>
            </p:nvGrpSpPr>
            <p:grpSpPr>
              <a:xfrm>
                <a:off x="2182071" y="1808360"/>
                <a:ext cx="9175432" cy="1115228"/>
                <a:chOff x="838200" y="2067483"/>
                <a:chExt cx="9175432" cy="1115228"/>
              </a:xfrm>
            </p:grpSpPr>
            <p:cxnSp>
              <p:nvCxnSpPr>
                <p:cNvPr id="16" name="直線接點 15">
                  <a:extLst>
                    <a:ext uri="{FF2B5EF4-FFF2-40B4-BE49-F238E27FC236}">
                      <a16:creationId xmlns:a16="http://schemas.microsoft.com/office/drawing/2014/main" id="{D10263C1-55F5-4C55-A72D-95E510A14D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4720" y="2751888"/>
                  <a:ext cx="8415486" cy="11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接點 16">
                  <a:extLst>
                    <a:ext uri="{FF2B5EF4-FFF2-40B4-BE49-F238E27FC236}">
                      <a16:creationId xmlns:a16="http://schemas.microsoft.com/office/drawing/2014/main" id="{70302A4B-2D54-4822-A5E1-ABF9C767DD78}"/>
                    </a:ext>
                  </a:extLst>
                </p:cNvPr>
                <p:cNvCxnSpPr/>
                <p:nvPr/>
              </p:nvCxnSpPr>
              <p:spPr>
                <a:xfrm>
                  <a:off x="3692764" y="2540873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文字方塊 17">
                  <a:extLst>
                    <a:ext uri="{FF2B5EF4-FFF2-40B4-BE49-F238E27FC236}">
                      <a16:creationId xmlns:a16="http://schemas.microsoft.com/office/drawing/2014/main" id="{88AA5A9C-AA17-4E9B-9E34-6D1C1A37CABB}"/>
                    </a:ext>
                  </a:extLst>
                </p:cNvPr>
                <p:cNvSpPr txBox="1"/>
                <p:nvPr/>
              </p:nvSpPr>
              <p:spPr>
                <a:xfrm>
                  <a:off x="838200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t=0</a:t>
                  </a:r>
                  <a:endParaRPr lang="zh-TW" altLang="en-US" sz="2400" dirty="0"/>
                </a:p>
              </p:txBody>
            </p:sp>
            <p:sp>
              <p:nvSpPr>
                <p:cNvPr id="19" name="爆炸: 十四角 18">
                  <a:extLst>
                    <a:ext uri="{FF2B5EF4-FFF2-40B4-BE49-F238E27FC236}">
                      <a16:creationId xmlns:a16="http://schemas.microsoft.com/office/drawing/2014/main" id="{F06C1261-7797-4B84-BEF9-A2C3E690F18C}"/>
                    </a:ext>
                  </a:extLst>
                </p:cNvPr>
                <p:cNvSpPr/>
                <p:nvPr/>
              </p:nvSpPr>
              <p:spPr>
                <a:xfrm>
                  <a:off x="4530967" y="2219958"/>
                  <a:ext cx="1896168" cy="962753"/>
                </a:xfrm>
                <a:prstGeom prst="irregularSeal2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400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巨災</a:t>
                  </a:r>
                  <a:endParaRPr lang="en-US" altLang="zh-TW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20" name="直線接點 19">
                  <a:extLst>
                    <a:ext uri="{FF2B5EF4-FFF2-40B4-BE49-F238E27FC236}">
                      <a16:creationId xmlns:a16="http://schemas.microsoft.com/office/drawing/2014/main" id="{019B1470-4B99-447D-88C2-D3C334F3DDA3}"/>
                    </a:ext>
                  </a:extLst>
                </p:cNvPr>
                <p:cNvCxnSpPr/>
                <p:nvPr/>
              </p:nvCxnSpPr>
              <p:spPr>
                <a:xfrm>
                  <a:off x="1154720" y="2552596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接點 20">
                  <a:extLst>
                    <a:ext uri="{FF2B5EF4-FFF2-40B4-BE49-F238E27FC236}">
                      <a16:creationId xmlns:a16="http://schemas.microsoft.com/office/drawing/2014/main" id="{58681DAC-0353-4E58-96C5-FF27C8EC024A}"/>
                    </a:ext>
                  </a:extLst>
                </p:cNvPr>
                <p:cNvCxnSpPr/>
                <p:nvPr/>
              </p:nvCxnSpPr>
              <p:spPr>
                <a:xfrm>
                  <a:off x="9570206" y="2540873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線接點 21">
                  <a:extLst>
                    <a:ext uri="{FF2B5EF4-FFF2-40B4-BE49-F238E27FC236}">
                      <a16:creationId xmlns:a16="http://schemas.microsoft.com/office/drawing/2014/main" id="{4A6EFDF5-878C-4066-AC6F-47753A52F283}"/>
                    </a:ext>
                  </a:extLst>
                </p:cNvPr>
                <p:cNvCxnSpPr/>
                <p:nvPr/>
              </p:nvCxnSpPr>
              <p:spPr>
                <a:xfrm>
                  <a:off x="7070353" y="2552595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0D65C4ED-8EFA-4E5D-91FD-703088D4270A}"/>
                    </a:ext>
                  </a:extLst>
                </p:cNvPr>
                <p:cNvSpPr txBox="1"/>
                <p:nvPr/>
              </p:nvSpPr>
              <p:spPr>
                <a:xfrm>
                  <a:off x="6744676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t=2</a:t>
                  </a:r>
                  <a:endParaRPr lang="zh-TW" altLang="en-US" sz="2400" dirty="0"/>
                </a:p>
              </p:txBody>
            </p:sp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35425BC0-3444-4A06-8105-468FFD19BA14}"/>
                    </a:ext>
                  </a:extLst>
                </p:cNvPr>
                <p:cNvSpPr txBox="1"/>
                <p:nvPr/>
              </p:nvSpPr>
              <p:spPr>
                <a:xfrm>
                  <a:off x="3368430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t=1</a:t>
                  </a:r>
                  <a:endParaRPr lang="zh-TW" altLang="en-US" sz="2400" dirty="0"/>
                </a:p>
              </p:txBody>
            </p:sp>
            <p:sp>
              <p:nvSpPr>
                <p:cNvPr id="25" name="文字方塊 24">
                  <a:extLst>
                    <a:ext uri="{FF2B5EF4-FFF2-40B4-BE49-F238E27FC236}">
                      <a16:creationId xmlns:a16="http://schemas.microsoft.com/office/drawing/2014/main" id="{2A6ED71F-6877-4EDF-AB63-7D95CE408100}"/>
                    </a:ext>
                  </a:extLst>
                </p:cNvPr>
                <p:cNvSpPr txBox="1"/>
                <p:nvPr/>
              </p:nvSpPr>
              <p:spPr>
                <a:xfrm>
                  <a:off x="9122684" y="2067483"/>
                  <a:ext cx="8909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</a:t>
                  </a:r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=</a:t>
                  </a:r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T</a:t>
                  </a:r>
                  <a:endParaRPr lang="zh-TW" altLang="en-US" sz="2400" dirty="0"/>
                </a:p>
              </p:txBody>
            </p:sp>
            <p:sp>
              <p:nvSpPr>
                <p:cNvPr id="26" name="文字方塊 25">
                  <a:extLst>
                    <a:ext uri="{FF2B5EF4-FFF2-40B4-BE49-F238E27FC236}">
                      <a16:creationId xmlns:a16="http://schemas.microsoft.com/office/drawing/2014/main" id="{C35F6BC6-1545-44C7-B516-846ACA7EADA7}"/>
                    </a:ext>
                  </a:extLst>
                </p:cNvPr>
                <p:cNvSpPr txBox="1"/>
                <p:nvPr/>
              </p:nvSpPr>
              <p:spPr>
                <a:xfrm>
                  <a:off x="7959398" y="2193914"/>
                  <a:ext cx="890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/>
                    <a:t>………</a:t>
                  </a:r>
                  <a:endParaRPr lang="zh-TW" altLang="en-US" dirty="0"/>
                </a:p>
              </p:txBody>
            </p:sp>
          </p:grpSp>
          <p:cxnSp>
            <p:nvCxnSpPr>
              <p:cNvPr id="12" name="直線單箭頭接點 11">
                <a:extLst>
                  <a:ext uri="{FF2B5EF4-FFF2-40B4-BE49-F238E27FC236}">
                    <a16:creationId xmlns:a16="http://schemas.microsoft.com/office/drawing/2014/main" id="{C55F3CF7-0389-49C8-B445-112B8A559F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8130" y="2504486"/>
                <a:ext cx="665" cy="4970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340F413-26D7-4ACC-B5CC-33B440052E80}"/>
                  </a:ext>
                </a:extLst>
              </p:cNvPr>
              <p:cNvSpPr txBox="1"/>
              <p:nvPr/>
            </p:nvSpPr>
            <p:spPr>
              <a:xfrm>
                <a:off x="3420781" y="2979084"/>
                <a:ext cx="694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債息</a:t>
                </a:r>
              </a:p>
            </p:txBody>
          </p:sp>
          <p:cxnSp>
            <p:nvCxnSpPr>
              <p:cNvPr id="14" name="直線單箭頭接點 13">
                <a:extLst>
                  <a:ext uri="{FF2B5EF4-FFF2-40B4-BE49-F238E27FC236}">
                    <a16:creationId xmlns:a16="http://schemas.microsoft.com/office/drawing/2014/main" id="{B55AB48C-461B-4C83-BDED-6A63BEAC2B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98591" y="1712614"/>
                <a:ext cx="0" cy="79187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1A794490-7498-40B6-983B-DC0B421929F0}"/>
                  </a:ext>
                </a:extLst>
              </p:cNvPr>
              <p:cNvSpPr txBox="1"/>
              <p:nvPr/>
            </p:nvSpPr>
            <p:spPr>
              <a:xfrm>
                <a:off x="1538853" y="1319834"/>
                <a:ext cx="2200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期初獲得債券本金</a:t>
                </a:r>
              </a:p>
            </p:txBody>
          </p:sp>
        </p:grp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4F8CEDFB-87BF-4BD4-A44B-6678B92CC38F}"/>
                </a:ext>
              </a:extLst>
            </p:cNvPr>
            <p:cNvCxnSpPr>
              <a:cxnSpLocks/>
            </p:cNvCxnSpPr>
            <p:nvPr/>
          </p:nvCxnSpPr>
          <p:spPr>
            <a:xfrm>
              <a:off x="5603463" y="1349154"/>
              <a:ext cx="657" cy="4970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F82D108-BCA1-4F15-8192-F2FB39367220}"/>
                </a:ext>
              </a:extLst>
            </p:cNvPr>
            <p:cNvSpPr txBox="1"/>
            <p:nvPr/>
          </p:nvSpPr>
          <p:spPr>
            <a:xfrm>
              <a:off x="5262949" y="1828009"/>
              <a:ext cx="6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債息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31DF6355-8867-4E70-A1F9-37B4D8B21347}"/>
                </a:ext>
              </a:extLst>
            </p:cNvPr>
            <p:cNvSpPr txBox="1"/>
            <p:nvPr/>
          </p:nvSpPr>
          <p:spPr>
            <a:xfrm>
              <a:off x="2807488" y="1362434"/>
              <a:ext cx="6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發債</a:t>
              </a: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0117C535-0B0F-4E49-94BE-80A0EB3E31DD}"/>
              </a:ext>
            </a:extLst>
          </p:cNvPr>
          <p:cNvGrpSpPr/>
          <p:nvPr/>
        </p:nvGrpSpPr>
        <p:grpSpPr>
          <a:xfrm>
            <a:off x="2290849" y="4894340"/>
            <a:ext cx="9065849" cy="1971013"/>
            <a:chOff x="2782991" y="108133"/>
            <a:chExt cx="9065849" cy="2089208"/>
          </a:xfrm>
        </p:grpSpPr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F8AE970A-9903-446C-8B06-A78E7E9C9972}"/>
                </a:ext>
              </a:extLst>
            </p:cNvPr>
            <p:cNvGrpSpPr/>
            <p:nvPr/>
          </p:nvGrpSpPr>
          <p:grpSpPr>
            <a:xfrm>
              <a:off x="2782991" y="108133"/>
              <a:ext cx="9065849" cy="2078352"/>
              <a:chOff x="2182071" y="1270064"/>
              <a:chExt cx="9175432" cy="2078352"/>
            </a:xfrm>
          </p:grpSpPr>
          <p:grpSp>
            <p:nvGrpSpPr>
              <p:cNvPr id="34" name="群組 33">
                <a:extLst>
                  <a:ext uri="{FF2B5EF4-FFF2-40B4-BE49-F238E27FC236}">
                    <a16:creationId xmlns:a16="http://schemas.microsoft.com/office/drawing/2014/main" id="{EB4CBB85-FE95-4CC8-B998-FE0B4B679837}"/>
                  </a:ext>
                </a:extLst>
              </p:cNvPr>
              <p:cNvGrpSpPr/>
              <p:nvPr/>
            </p:nvGrpSpPr>
            <p:grpSpPr>
              <a:xfrm>
                <a:off x="2182071" y="1808360"/>
                <a:ext cx="9175432" cy="1115228"/>
                <a:chOff x="838200" y="2067483"/>
                <a:chExt cx="9175432" cy="1115228"/>
              </a:xfrm>
            </p:grpSpPr>
            <p:cxnSp>
              <p:nvCxnSpPr>
                <p:cNvPr id="39" name="直線接點 38">
                  <a:extLst>
                    <a:ext uri="{FF2B5EF4-FFF2-40B4-BE49-F238E27FC236}">
                      <a16:creationId xmlns:a16="http://schemas.microsoft.com/office/drawing/2014/main" id="{B453DBAF-52E8-4875-9CD8-4302B05923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4720" y="2751888"/>
                  <a:ext cx="8415486" cy="11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線接點 39">
                  <a:extLst>
                    <a:ext uri="{FF2B5EF4-FFF2-40B4-BE49-F238E27FC236}">
                      <a16:creationId xmlns:a16="http://schemas.microsoft.com/office/drawing/2014/main" id="{19CD6C05-0A85-48FF-874C-073F978CC4AF}"/>
                    </a:ext>
                  </a:extLst>
                </p:cNvPr>
                <p:cNvCxnSpPr/>
                <p:nvPr/>
              </p:nvCxnSpPr>
              <p:spPr>
                <a:xfrm>
                  <a:off x="3692764" y="2540873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A5D1BACC-EDFA-4EED-A5B6-6E0DBAD59E2E}"/>
                    </a:ext>
                  </a:extLst>
                </p:cNvPr>
                <p:cNvSpPr txBox="1"/>
                <p:nvPr/>
              </p:nvSpPr>
              <p:spPr>
                <a:xfrm>
                  <a:off x="838200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t=0</a:t>
                  </a:r>
                  <a:endParaRPr lang="zh-TW" altLang="en-US" sz="2400" dirty="0"/>
                </a:p>
              </p:txBody>
            </p:sp>
            <p:sp>
              <p:nvSpPr>
                <p:cNvPr id="42" name="爆炸: 十四角 41">
                  <a:extLst>
                    <a:ext uri="{FF2B5EF4-FFF2-40B4-BE49-F238E27FC236}">
                      <a16:creationId xmlns:a16="http://schemas.microsoft.com/office/drawing/2014/main" id="{7D1306F0-FE55-43E9-810B-AE492062FC81}"/>
                    </a:ext>
                  </a:extLst>
                </p:cNvPr>
                <p:cNvSpPr/>
                <p:nvPr/>
              </p:nvSpPr>
              <p:spPr>
                <a:xfrm>
                  <a:off x="4530967" y="2219958"/>
                  <a:ext cx="1896168" cy="962753"/>
                </a:xfrm>
                <a:prstGeom prst="irregularSeal2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400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巨災</a:t>
                  </a:r>
                  <a:endParaRPr lang="en-US" altLang="zh-TW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43" name="直線接點 42">
                  <a:extLst>
                    <a:ext uri="{FF2B5EF4-FFF2-40B4-BE49-F238E27FC236}">
                      <a16:creationId xmlns:a16="http://schemas.microsoft.com/office/drawing/2014/main" id="{3D8E08FA-A486-4771-85B6-534F0D055124}"/>
                    </a:ext>
                  </a:extLst>
                </p:cNvPr>
                <p:cNvCxnSpPr/>
                <p:nvPr/>
              </p:nvCxnSpPr>
              <p:spPr>
                <a:xfrm>
                  <a:off x="1154720" y="2552596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接點 43">
                  <a:extLst>
                    <a:ext uri="{FF2B5EF4-FFF2-40B4-BE49-F238E27FC236}">
                      <a16:creationId xmlns:a16="http://schemas.microsoft.com/office/drawing/2014/main" id="{7D9468F6-85E8-4827-A530-A04B9EE94FB3}"/>
                    </a:ext>
                  </a:extLst>
                </p:cNvPr>
                <p:cNvCxnSpPr/>
                <p:nvPr/>
              </p:nvCxnSpPr>
              <p:spPr>
                <a:xfrm>
                  <a:off x="9570206" y="2540873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接點 44">
                  <a:extLst>
                    <a:ext uri="{FF2B5EF4-FFF2-40B4-BE49-F238E27FC236}">
                      <a16:creationId xmlns:a16="http://schemas.microsoft.com/office/drawing/2014/main" id="{DC783A9A-24C8-401C-81A8-F18F5D4EFE37}"/>
                    </a:ext>
                  </a:extLst>
                </p:cNvPr>
                <p:cNvCxnSpPr/>
                <p:nvPr/>
              </p:nvCxnSpPr>
              <p:spPr>
                <a:xfrm>
                  <a:off x="7070353" y="2552595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文字方塊 45">
                  <a:extLst>
                    <a:ext uri="{FF2B5EF4-FFF2-40B4-BE49-F238E27FC236}">
                      <a16:creationId xmlns:a16="http://schemas.microsoft.com/office/drawing/2014/main" id="{3BE2A0B5-BD20-4BF2-908C-C690A5FE9731}"/>
                    </a:ext>
                  </a:extLst>
                </p:cNvPr>
                <p:cNvSpPr txBox="1"/>
                <p:nvPr/>
              </p:nvSpPr>
              <p:spPr>
                <a:xfrm>
                  <a:off x="6744676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t=2</a:t>
                  </a:r>
                  <a:endParaRPr lang="zh-TW" altLang="en-US" sz="2400" dirty="0"/>
                </a:p>
              </p:txBody>
            </p:sp>
            <p:sp>
              <p:nvSpPr>
                <p:cNvPr id="47" name="文字方塊 46">
                  <a:extLst>
                    <a:ext uri="{FF2B5EF4-FFF2-40B4-BE49-F238E27FC236}">
                      <a16:creationId xmlns:a16="http://schemas.microsoft.com/office/drawing/2014/main" id="{BDB7EF41-F128-43CB-83BB-535F5DF4301F}"/>
                    </a:ext>
                  </a:extLst>
                </p:cNvPr>
                <p:cNvSpPr txBox="1"/>
                <p:nvPr/>
              </p:nvSpPr>
              <p:spPr>
                <a:xfrm>
                  <a:off x="3368430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t=1</a:t>
                  </a:r>
                  <a:endParaRPr lang="zh-TW" altLang="en-US" sz="2400" dirty="0"/>
                </a:p>
              </p:txBody>
            </p:sp>
            <p:sp>
              <p:nvSpPr>
                <p:cNvPr id="48" name="文字方塊 47">
                  <a:extLst>
                    <a:ext uri="{FF2B5EF4-FFF2-40B4-BE49-F238E27FC236}">
                      <a16:creationId xmlns:a16="http://schemas.microsoft.com/office/drawing/2014/main" id="{5BAF56B2-AC18-49A3-B132-0CBE94FF3D47}"/>
                    </a:ext>
                  </a:extLst>
                </p:cNvPr>
                <p:cNvSpPr txBox="1"/>
                <p:nvPr/>
              </p:nvSpPr>
              <p:spPr>
                <a:xfrm>
                  <a:off x="9122684" y="2067483"/>
                  <a:ext cx="8909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</a:t>
                  </a:r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=</a:t>
                  </a:r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T</a:t>
                  </a:r>
                  <a:endParaRPr lang="zh-TW" altLang="en-US" sz="2400" dirty="0"/>
                </a:p>
              </p:txBody>
            </p:sp>
            <p:sp>
              <p:nvSpPr>
                <p:cNvPr id="49" name="文字方塊 48">
                  <a:extLst>
                    <a:ext uri="{FF2B5EF4-FFF2-40B4-BE49-F238E27FC236}">
                      <a16:creationId xmlns:a16="http://schemas.microsoft.com/office/drawing/2014/main" id="{3E690C84-A81F-47CE-B2EA-826011D90867}"/>
                    </a:ext>
                  </a:extLst>
                </p:cNvPr>
                <p:cNvSpPr txBox="1"/>
                <p:nvPr/>
              </p:nvSpPr>
              <p:spPr>
                <a:xfrm>
                  <a:off x="7959398" y="2193914"/>
                  <a:ext cx="890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/>
                    <a:t>………</a:t>
                  </a:r>
                  <a:endParaRPr lang="zh-TW" altLang="en-US" dirty="0"/>
                </a:p>
              </p:txBody>
            </p:sp>
          </p:grpSp>
          <p:cxnSp>
            <p:nvCxnSpPr>
              <p:cNvPr id="35" name="直線單箭頭接點 34">
                <a:extLst>
                  <a:ext uri="{FF2B5EF4-FFF2-40B4-BE49-F238E27FC236}">
                    <a16:creationId xmlns:a16="http://schemas.microsoft.com/office/drawing/2014/main" id="{30AB6ACA-A8BC-40F7-892D-ED3C5CD6D8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8130" y="2504486"/>
                <a:ext cx="665" cy="4970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F72F0951-9EFD-485A-891A-E6BA7B41FA02}"/>
                  </a:ext>
                </a:extLst>
              </p:cNvPr>
              <p:cNvSpPr txBox="1"/>
              <p:nvPr/>
            </p:nvSpPr>
            <p:spPr>
              <a:xfrm>
                <a:off x="3420781" y="2979084"/>
                <a:ext cx="694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債息</a:t>
                </a:r>
              </a:p>
            </p:txBody>
          </p:sp>
          <p:cxnSp>
            <p:nvCxnSpPr>
              <p:cNvPr id="37" name="直線單箭頭接點 36">
                <a:extLst>
                  <a:ext uri="{FF2B5EF4-FFF2-40B4-BE49-F238E27FC236}">
                    <a16:creationId xmlns:a16="http://schemas.microsoft.com/office/drawing/2014/main" id="{17C57011-D7D9-4E4B-8A85-2E3834169F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14846" y="1689166"/>
                <a:ext cx="0" cy="79187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89150FE-2D11-4FEA-AECA-A0B36EB9587D}"/>
                  </a:ext>
                </a:extLst>
              </p:cNvPr>
              <p:cNvSpPr txBox="1"/>
              <p:nvPr/>
            </p:nvSpPr>
            <p:spPr>
              <a:xfrm>
                <a:off x="5662881" y="1270064"/>
                <a:ext cx="2422733" cy="391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注資存放在</a:t>
                </a:r>
                <a:r>
                  <a:rPr lang="en-US" altLang="zh-TW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SPV</a:t>
                </a:r>
                <a:r>
                  <a:rPr lang="zh-TW" altLang="en-US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的本金</a:t>
                </a:r>
              </a:p>
            </p:txBody>
          </p:sp>
        </p:grpSp>
        <p:cxnSp>
          <p:nvCxnSpPr>
            <p:cNvPr id="31" name="直線單箭頭接點 30">
              <a:extLst>
                <a:ext uri="{FF2B5EF4-FFF2-40B4-BE49-F238E27FC236}">
                  <a16:creationId xmlns:a16="http://schemas.microsoft.com/office/drawing/2014/main" id="{933C0C85-1A3B-4131-896E-D1C5D9ADFB25}"/>
                </a:ext>
              </a:extLst>
            </p:cNvPr>
            <p:cNvCxnSpPr>
              <a:cxnSpLocks/>
            </p:cNvCxnSpPr>
            <p:nvPr/>
          </p:nvCxnSpPr>
          <p:spPr>
            <a:xfrm>
              <a:off x="5603463" y="1349154"/>
              <a:ext cx="657" cy="4970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id="{B8599B9B-6E36-4E59-8463-B42B87ACB7A4}"/>
                </a:ext>
              </a:extLst>
            </p:cNvPr>
            <p:cNvSpPr txBox="1"/>
            <p:nvPr/>
          </p:nvSpPr>
          <p:spPr>
            <a:xfrm>
              <a:off x="5262949" y="1828009"/>
              <a:ext cx="6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債息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8F2AA1B3-AB34-4B46-B4F8-EF3B6C5F3C72}"/>
                </a:ext>
              </a:extLst>
            </p:cNvPr>
            <p:cNvSpPr txBox="1"/>
            <p:nvPr/>
          </p:nvSpPr>
          <p:spPr>
            <a:xfrm>
              <a:off x="2807488" y="1362434"/>
              <a:ext cx="6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99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8C4F7F-930F-44CA-BB33-0AE52F15F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巨災債券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符號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A0E47D59-99E9-475B-AFE7-514F682E444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39561"/>
                  </p:ext>
                </p:extLst>
              </p:nvPr>
            </p:nvGraphicFramePr>
            <p:xfrm>
              <a:off x="72736" y="2791980"/>
              <a:ext cx="12043064" cy="280416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6021532">
                      <a:extLst>
                        <a:ext uri="{9D8B030D-6E8A-4147-A177-3AD203B41FA5}">
                          <a16:colId xmlns:a16="http://schemas.microsoft.com/office/drawing/2014/main" val="1380871658"/>
                        </a:ext>
                      </a:extLst>
                    </a:gridCol>
                    <a:gridCol w="6021532">
                      <a:extLst>
                        <a:ext uri="{9D8B030D-6E8A-4147-A177-3AD203B41FA5}">
                          <a16:colId xmlns:a16="http://schemas.microsoft.com/office/drawing/2014/main" val="9752660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：為時間點 </a:t>
                          </a:r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t 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未達成履約門檻前的股價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：為時間點 </a:t>
                          </a:r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t 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達成履約門檻的股價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690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m:rPr>
                                    <m:nor/>
                                  </m:rPr>
                                  <a:rPr lang="zh-TW" altLang="en-US" sz="1600" smtClean="0">
                                    <a:solidFill>
                                      <a:schemeClr val="tx1"/>
                                    </a:solidFill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m:t>：在時間點 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smtClean="0">
                                    <a:solidFill>
                                      <a:schemeClr val="tx1"/>
                                    </a:solidFill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m:t>t</m:t>
                                </m:r>
                                <m:r>
                                  <m:rPr>
                                    <m:nor/>
                                  </m:rPr>
                                  <a:rPr lang="en-US" altLang="zh-TW" sz="1600" smtClean="0">
                                    <a:solidFill>
                                      <a:schemeClr val="tx1"/>
                                    </a:solidFill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zh-TW" altLang="en-US" sz="1600" smtClean="0">
                                    <a:solidFill>
                                      <a:schemeClr val="tx1"/>
                                    </a:solidFill>
                                    <a:latin typeface="標楷體" panose="03000509000000000000" pitchFamily="65" charset="-120"/>
                                    <a:ea typeface="標楷體" panose="03000509000000000000" pitchFamily="65" charset="-120"/>
                                  </a:rPr>
                                  <m:t>未達成履約門檻的公司資產價</m:t>
                                </m:r>
                                <m:r>
                                  <a:rPr lang="zh-TW" alt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值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hy-AM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：在時間點 </a:t>
                          </a:r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t 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達成履約門檻的公司資產價值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12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：在時間點 </a:t>
                          </a:r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t ≤ T 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的未達成履約門檻公司破產邊界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6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：在時間點 </a:t>
                          </a:r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t ≤ T 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的達成履約門檻公司破產邊界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290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：到期日為 </a:t>
                          </a:r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T 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的公司債債務在時間點</a:t>
                          </a:r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t ≤ T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的未付息前價值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sz="1600" dirty="0" err="1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ParValue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：巨災債券票面價值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6704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𝑐𝑎𝑡𝑏𝑜𝑛𝑑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：公司在每一期期末應付之巨災債券利息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：公司在每一期期末應付之公司債利息（不包含巨災債券利息</a:t>
                          </a:r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16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6997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T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：巨災衍生性商品合約到期日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#O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：原始流通在外的股票數量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982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zh-TW" altLang="el-GR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：清算成本比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率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6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0324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A0E47D59-99E9-475B-AFE7-514F682E444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39561"/>
                  </p:ext>
                </p:extLst>
              </p:nvPr>
            </p:nvGraphicFramePr>
            <p:xfrm>
              <a:off x="72736" y="2791980"/>
              <a:ext cx="12043064" cy="280416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6021532">
                      <a:extLst>
                        <a:ext uri="{9D8B030D-6E8A-4147-A177-3AD203B41FA5}">
                          <a16:colId xmlns:a16="http://schemas.microsoft.com/office/drawing/2014/main" val="1380871658"/>
                        </a:ext>
                      </a:extLst>
                    </a:gridCol>
                    <a:gridCol w="6021532">
                      <a:extLst>
                        <a:ext uri="{9D8B030D-6E8A-4147-A177-3AD203B41FA5}">
                          <a16:colId xmlns:a16="http://schemas.microsoft.com/office/drawing/2014/main" val="9752660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" t="-3279" r="-100101" b="-6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02" t="-3279" r="-202" b="-6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690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" t="-103279" r="-100101" b="-5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02" t="-103279" r="-202" b="-5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35123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" t="-203279" r="-100101" b="-4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02" t="-203279" r="-202" b="-4655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290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" t="-303279" r="-100101" b="-365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sz="1600" dirty="0" err="1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ParValue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：巨災債券票面價值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670444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" t="-258947" r="-100101" b="-13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02" t="-258947" r="-202" b="-1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56997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T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：巨災衍生性商品合約到期日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#O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：原始流通在外的股票數量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982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altLang="zh-TW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zh-TW" altLang="el-GR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：清算成本比</a:t>
                          </a:r>
                          <a:r>
                            <a:rPr lang="zh-TW" altLang="en-US" sz="16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率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6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3603240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81683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0CAE94B3-B5B8-42D7-8F74-E4E1548A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89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巨災債券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一次性全部賠付，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不存在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SPV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內容版面配置區 3">
                <a:extLst>
                  <a:ext uri="{FF2B5EF4-FFF2-40B4-BE49-F238E27FC236}">
                    <a16:creationId xmlns:a16="http://schemas.microsoft.com/office/drawing/2014/main" id="{F07B5934-887A-4C38-970A-BDB6D41D379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0394884"/>
                  </p:ext>
                </p:extLst>
              </p:nvPr>
            </p:nvGraphicFramePr>
            <p:xfrm>
              <a:off x="72735" y="2005444"/>
              <a:ext cx="12043065" cy="476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87255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376606">
                      <a:extLst>
                        <a:ext uri="{9D8B030D-6E8A-4147-A177-3AD203B41FA5}">
                          <a16:colId xmlns:a16="http://schemas.microsoft.com/office/drawing/2014/main" val="3924762715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8497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巨災債券投資者價值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損失補償量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en-US" altLang="zh-TW" sz="11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Loss Compensation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𝑑𝑒𝑏𝑡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τ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810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8102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𝑑𝑒𝑏𝑡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35003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𝑑𝑒𝑏𝑡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ParValue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𝑐𝑎𝑡𝑏𝑜𝑛𝑑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τ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𝑐𝑎𝑡𝑏𝑜𝑛𝑑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內容版面配置區 3">
                <a:extLst>
                  <a:ext uri="{FF2B5EF4-FFF2-40B4-BE49-F238E27FC236}">
                    <a16:creationId xmlns:a16="http://schemas.microsoft.com/office/drawing/2014/main" id="{F07B5934-887A-4C38-970A-BDB6D41D379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80394884"/>
                  </p:ext>
                </p:extLst>
              </p:nvPr>
            </p:nvGraphicFramePr>
            <p:xfrm>
              <a:off x="72735" y="2005444"/>
              <a:ext cx="12043065" cy="476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87255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376606">
                      <a:extLst>
                        <a:ext uri="{9D8B030D-6E8A-4147-A177-3AD203B41FA5}">
                          <a16:colId xmlns:a16="http://schemas.microsoft.com/office/drawing/2014/main" val="3924762715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8497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巨災債券投資者價值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損失補償量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en-US" altLang="zh-TW" sz="11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Loss Compensation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214000" r="-389851" b="-473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214000" r="-4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214000" r="-1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962" t="-214000" r="-763" b="-47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314000" r="-389851" b="-373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314000" r="-498859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314000" r="-4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314000" r="-2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8102">
                    <a:tc row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62" t="-242500" r="-1011798" b="-5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204" t="-485000" r="-69690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485000" r="-40076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485000" r="-100763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962" t="-485000" r="-763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8102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9204" t="-585000" r="-69690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585000" r="-4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4962" t="-585000" r="-3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585000" r="-1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962" t="-585000" r="-76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35003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685000" r="-389851" b="-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685000" r="-49885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685000" r="-4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4962" t="-685000" r="-3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685000" r="-2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EDB4F5E7-D9F9-4186-B166-4FE2F0BC493F}"/>
              </a:ext>
            </a:extLst>
          </p:cNvPr>
          <p:cNvSpPr txBox="1"/>
          <p:nvPr/>
        </p:nvSpPr>
        <p:spPr>
          <a:xfrm>
            <a:off x="1251750" y="1386401"/>
            <a:ext cx="664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在到期日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下，各方價值</a:t>
            </a:r>
          </a:p>
        </p:txBody>
      </p:sp>
    </p:spTree>
    <p:extLst>
      <p:ext uri="{BB962C8B-B14F-4D97-AF65-F5344CB8AC3E}">
        <p14:creationId xmlns:p14="http://schemas.microsoft.com/office/powerpoint/2010/main" val="105010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7E4F0C77-0BD6-4DCD-AAF0-698AFBEA1A0F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63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巨災債券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一次性全部賠付，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SPV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內容版面配置區 3">
                <a:extLst>
                  <a:ext uri="{FF2B5EF4-FFF2-40B4-BE49-F238E27FC236}">
                    <a16:creationId xmlns:a16="http://schemas.microsoft.com/office/drawing/2014/main" id="{BD1D33A1-2C20-47AD-A7D3-EC44A4F00F0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98802170"/>
                  </p:ext>
                </p:extLst>
              </p:nvPr>
            </p:nvGraphicFramePr>
            <p:xfrm>
              <a:off x="72735" y="2005444"/>
              <a:ext cx="12043066" cy="476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31931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231931">
                      <a:extLst>
                        <a:ext uri="{9D8B030D-6E8A-4147-A177-3AD203B41FA5}">
                          <a16:colId xmlns:a16="http://schemas.microsoft.com/office/drawing/2014/main" val="35614671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8497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巨災債券投資者價值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損失補償量 </a:t>
                          </a:r>
                          <a:endPara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(</a:t>
                          </a:r>
                          <a:r>
                            <a:rPr kumimoji="0" lang="en-US" altLang="zh-TW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Loss Compensation</a:t>
                          </a: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)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810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8102"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𝑑𝑒𝑏𝑡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τ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120475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𝑑𝑒𝑏𝑡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τ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ParValue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𝑐𝑎𝑡𝑏𝑜𝑛𝑑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𝑑𝑒𝑏𝑡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ParValue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𝑐𝑎𝑡𝑏𝑜𝑛𝑑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τ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𝑐𝑎𝑡𝑏𝑜𝑛𝑑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內容版面配置區 3">
                <a:extLst>
                  <a:ext uri="{FF2B5EF4-FFF2-40B4-BE49-F238E27FC236}">
                    <a16:creationId xmlns:a16="http://schemas.microsoft.com/office/drawing/2014/main" id="{BD1D33A1-2C20-47AD-A7D3-EC44A4F00F0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298802170"/>
                  </p:ext>
                </p:extLst>
              </p:nvPr>
            </p:nvGraphicFramePr>
            <p:xfrm>
              <a:off x="72735" y="2005444"/>
              <a:ext cx="12043066" cy="476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31931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231931">
                      <a:extLst>
                        <a:ext uri="{9D8B030D-6E8A-4147-A177-3AD203B41FA5}">
                          <a16:colId xmlns:a16="http://schemas.microsoft.com/office/drawing/2014/main" val="35614671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8497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巨災債券投資者價值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損失補償量 </a:t>
                          </a:r>
                          <a:endPara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(</a:t>
                          </a:r>
                          <a:r>
                            <a:rPr kumimoji="0" lang="en-US" altLang="zh-TW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Loss Compensation</a:t>
                          </a: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)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8102">
                    <a:tc row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" t="-107000" r="-879703" b="-186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95" t="-214000" r="-77970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214000" r="-4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214000" r="-1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962" t="-214000" r="-763" b="-47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8102"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95" t="-314000" r="-77970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314000" r="-498859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314000" r="-4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314000" r="-2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120475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414000" r="-389851" b="-273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414000" r="-498859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414000" r="-4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414000" r="-2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585000" r="-389851" b="-10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585000" r="-4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4962" t="-585000" r="-3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585000" r="-1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962" t="-585000" r="-76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685000" r="-389851" b="-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685000" r="-49885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685000" r="-4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4962" t="-685000" r="-3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685000" r="-2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文字方塊 5">
            <a:extLst>
              <a:ext uri="{FF2B5EF4-FFF2-40B4-BE49-F238E27FC236}">
                <a16:creationId xmlns:a16="http://schemas.microsoft.com/office/drawing/2014/main" id="{C7DD6A50-D591-4B3F-9221-F5F7872B3201}"/>
              </a:ext>
            </a:extLst>
          </p:cNvPr>
          <p:cNvSpPr txBox="1"/>
          <p:nvPr/>
        </p:nvSpPr>
        <p:spPr>
          <a:xfrm>
            <a:off x="1251750" y="1386401"/>
            <a:ext cx="664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在到期日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下，各方價值</a:t>
            </a:r>
          </a:p>
        </p:txBody>
      </p:sp>
    </p:spTree>
    <p:extLst>
      <p:ext uri="{BB962C8B-B14F-4D97-AF65-F5344CB8AC3E}">
        <p14:creationId xmlns:p14="http://schemas.microsoft.com/office/powerpoint/2010/main" val="1167880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>
            <a:extLst>
              <a:ext uri="{FF2B5EF4-FFF2-40B4-BE49-F238E27FC236}">
                <a16:creationId xmlns:a16="http://schemas.microsoft.com/office/drawing/2014/main" id="{AC8ED227-3921-4FDC-8421-F5737B283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898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巨災債券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一次性全部賠付，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不存在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SPV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86C48DB-F4D2-44FF-8C1B-E82B0CCC6D9A}"/>
                  </a:ext>
                </a:extLst>
              </p:cNvPr>
              <p:cNvSpPr txBox="1"/>
              <p:nvPr/>
            </p:nvSpPr>
            <p:spPr>
              <a:xfrm>
                <a:off x="1358283" y="1350314"/>
                <a:ext cx="7421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在時間點 </a:t>
                </a: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下，各方價值</a:t>
                </a: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886C48DB-F4D2-44FF-8C1B-E82B0CCC6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83" y="1350314"/>
                <a:ext cx="7421733" cy="461665"/>
              </a:xfrm>
              <a:prstGeom prst="rect">
                <a:avLst/>
              </a:prstGeom>
              <a:blipFill>
                <a:blip r:embed="rId2"/>
                <a:stretch>
                  <a:fillRect l="-1150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內容版面配置區 3">
                <a:extLst>
                  <a:ext uri="{FF2B5EF4-FFF2-40B4-BE49-F238E27FC236}">
                    <a16:creationId xmlns:a16="http://schemas.microsoft.com/office/drawing/2014/main" id="{DF038F3D-1016-45E8-8147-995C5AEA6A5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18143066"/>
                  </p:ext>
                </p:extLst>
              </p:nvPr>
            </p:nvGraphicFramePr>
            <p:xfrm>
              <a:off x="72736" y="1995055"/>
              <a:ext cx="12043058" cy="47552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87255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376605">
                      <a:extLst>
                        <a:ext uri="{9D8B030D-6E8A-4147-A177-3AD203B41FA5}">
                          <a16:colId xmlns:a16="http://schemas.microsoft.com/office/drawing/2014/main" val="3924762715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5949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巨災債券投資者價值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損失補償量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en-US" altLang="zh-TW" sz="11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Loss Compensation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3919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6297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6297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sz="1400" b="0" i="0" dirty="0">
                            <a:solidFill>
                              <a:schemeClr val="tx1"/>
                            </a:solidFill>
                            <a:latin typeface="Bahnschrift SemiBold SemiConden" panose="020B0502040204020203" pitchFamily="34" charset="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3919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6297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6297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TW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DB</m:t>
                                    </m:r>
                                  </m:e>
                                  <m:sub>
                                    <m:r>
                                      <a:rPr lang="en-US" altLang="zh-TW" sz="14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altLang="zh-TW" sz="14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標楷體" panose="03000509000000000000" pitchFamily="65" charset="-120"/>
                                      </a:rPr>
                                      <m:t>՚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TW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35003"/>
                      </a:ext>
                    </a:extLst>
                  </a:tr>
                  <a:tr h="606297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內容版面配置區 3">
                <a:extLst>
                  <a:ext uri="{FF2B5EF4-FFF2-40B4-BE49-F238E27FC236}">
                    <a16:creationId xmlns:a16="http://schemas.microsoft.com/office/drawing/2014/main" id="{DF038F3D-1016-45E8-8147-995C5AEA6A5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18143066"/>
                  </p:ext>
                </p:extLst>
              </p:nvPr>
            </p:nvGraphicFramePr>
            <p:xfrm>
              <a:off x="72736" y="1995055"/>
              <a:ext cx="12043058" cy="47552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087255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376605">
                      <a:extLst>
                        <a:ext uri="{9D8B030D-6E8A-4147-A177-3AD203B41FA5}">
                          <a16:colId xmlns:a16="http://schemas.microsoft.com/office/drawing/2014/main" val="3924762715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3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5949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巨災債券投資者價值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損失補償量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</a:t>
                          </a:r>
                          <a:r>
                            <a:rPr lang="en-US" altLang="zh-TW" sz="11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Loss Compensation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3919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6297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8" t="-215152" r="-389851" b="-4767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962" t="-215152" r="-400763" b="-476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4962" t="-215152" r="-100763" b="-476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962" t="-215152" r="-763" b="-4767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6297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8" t="-312000" r="-389851" b="-37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3992" t="-312000" r="-498859" b="-3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962" t="-312000" r="-400763" b="-3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4962" t="-312000" r="-300763" b="-3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4962" t="-312000" r="-200763" b="-3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4962" t="-312000" r="-100763" b="-3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962" t="-312000" r="-763" b="-37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3919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6297">
                    <a:tc row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62" t="-242714" r="-1011798" b="-51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204" t="-483000" r="-696903" b="-2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962" t="-483000" r="-400763" b="-2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4962" t="-483000" r="-100763" b="-2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962" t="-483000" r="-763" b="-2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6297">
                    <a:tc v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204" t="-588889" r="-696903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962" t="-588889" r="-400763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4962" t="-588889" r="-300763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4962" t="-588889" r="-100763" b="-1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962" t="-588889" r="-763" b="-1030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09535003"/>
                      </a:ext>
                    </a:extLst>
                  </a:tr>
                  <a:tr h="606297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8" t="-682000" r="-389851" b="-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3992" t="-682000" r="-49885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962" t="-682000" r="-4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4962" t="-682000" r="-3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4962" t="-682000" r="-2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4962" t="-682000" r="-1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54962" t="-682000" r="-76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6529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E27FFF27-F109-44E7-AD0C-B50840C48A4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4637271"/>
                  </p:ext>
                </p:extLst>
              </p:nvPr>
            </p:nvGraphicFramePr>
            <p:xfrm>
              <a:off x="72735" y="2005444"/>
              <a:ext cx="12043066" cy="476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31931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231931">
                      <a:extLst>
                        <a:ext uri="{9D8B030D-6E8A-4147-A177-3AD203B41FA5}">
                          <a16:colId xmlns:a16="http://schemas.microsoft.com/office/drawing/2014/main" val="35614671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8497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巨災債券投資者價值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損失補償量 </a:t>
                          </a:r>
                          <a:endPara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(</a:t>
                          </a:r>
                          <a:r>
                            <a:rPr kumimoji="0" lang="en-US" altLang="zh-TW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Loss Compensation</a:t>
                          </a: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)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810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8102"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120475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ParValue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𝑐𝑎𝑡𝑏𝑜𝑛𝑑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2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2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2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E27FFF27-F109-44E7-AD0C-B50840C48A4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04637271"/>
                  </p:ext>
                </p:extLst>
              </p:nvPr>
            </p:nvGraphicFramePr>
            <p:xfrm>
              <a:off x="72735" y="2005444"/>
              <a:ext cx="12043066" cy="476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31931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231931">
                      <a:extLst>
                        <a:ext uri="{9D8B030D-6E8A-4147-A177-3AD203B41FA5}">
                          <a16:colId xmlns:a16="http://schemas.microsoft.com/office/drawing/2014/main" val="35614671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8497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巨災債券投資者價值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損失補償量 </a:t>
                          </a:r>
                          <a:endPara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(</a:t>
                          </a:r>
                          <a:r>
                            <a:rPr kumimoji="0" lang="en-US" altLang="zh-TW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Loss Compensation</a:t>
                          </a: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)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8102">
                    <a:tc row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" t="-107000" r="-879703" b="-186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95" t="-214000" r="-77970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214000" r="-4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214000" r="-1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962" t="-214000" r="-763" b="-47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8102"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95" t="-314000" r="-77970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314000" r="-498859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314000" r="-4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314000" r="-2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314000" r="-1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962" t="-314000" r="-763" b="-37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120475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414000" r="-389851" b="-273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414000" r="-498859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414000" r="-4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414000" r="-2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414000" r="-1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962" t="-414000" r="-763" b="-273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5211">
                    <a:tc gridSpan="8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585000" r="-389851" b="-10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585000" r="-4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4962" t="-585000" r="-3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585000" r="-1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962" t="-585000" r="-763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685000" r="-389851" b="-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685000" r="-49885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685000" r="-4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4962" t="-685000" r="-3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685000" r="-2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685000" r="-1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54962" t="-685000" r="-763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標題 1">
            <a:extLst>
              <a:ext uri="{FF2B5EF4-FFF2-40B4-BE49-F238E27FC236}">
                <a16:creationId xmlns:a16="http://schemas.microsoft.com/office/drawing/2014/main" id="{B281381F-3C93-41A8-95B8-33C663E2535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63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巨災債券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一次性全部賠付，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存在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SPV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4E286A1-AA4F-4C10-BABB-D02AA6F59CF9}"/>
                  </a:ext>
                </a:extLst>
              </p:cNvPr>
              <p:cNvSpPr txBox="1"/>
              <p:nvPr/>
            </p:nvSpPr>
            <p:spPr>
              <a:xfrm>
                <a:off x="1358283" y="1350314"/>
                <a:ext cx="7421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在時間點 </a:t>
                </a: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下，各方價值</a:t>
                </a: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A4E286A1-AA4F-4C10-BABB-D02AA6F59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83" y="1350314"/>
                <a:ext cx="7421733" cy="461665"/>
              </a:xfrm>
              <a:prstGeom prst="rect">
                <a:avLst/>
              </a:prstGeom>
              <a:blipFill>
                <a:blip r:embed="rId3"/>
                <a:stretch>
                  <a:fillRect l="-1150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050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14A6C3DA-487A-44D3-83A1-1A447FD348C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82350117"/>
                  </p:ext>
                </p:extLst>
              </p:nvPr>
            </p:nvGraphicFramePr>
            <p:xfrm>
              <a:off x="72735" y="2005444"/>
              <a:ext cx="12043066" cy="476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31931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231931">
                      <a:extLst>
                        <a:ext uri="{9D8B030D-6E8A-4147-A177-3AD203B41FA5}">
                          <a16:colId xmlns:a16="http://schemas.microsoft.com/office/drawing/2014/main" val="35614671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8497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巨災交換投資者價值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損失補償量 </a:t>
                          </a:r>
                          <a:endPara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(</a:t>
                          </a:r>
                          <a:r>
                            <a:rPr kumimoji="0" lang="en-US" altLang="zh-TW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Loss Compensation</a:t>
                          </a: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)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5211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810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Injection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8102"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𝑑𝑒𝑏𝑡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Injection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τ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120475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>
                                  <m: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𝑑𝑒𝑏𝑡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Injection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τ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5211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2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T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zh-TW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𝑑𝑒𝑏𝑡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interest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τ</a:t>
                          </a:r>
                          <a14:m>
                            <m:oMath xmlns:m="http://schemas.openxmlformats.org/officeDocument/2006/math">
                              <m:r>
                                <a:rPr lang="el-GR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𝑑𝑒𝑏𝑡</m:t>
                                  </m:r>
                                </m:sub>
                              </m:sSub>
                            </m:oMath>
                          </a14:m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2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內容版面配置區 3">
                <a:extLst>
                  <a:ext uri="{FF2B5EF4-FFF2-40B4-BE49-F238E27FC236}">
                    <a16:creationId xmlns:a16="http://schemas.microsoft.com/office/drawing/2014/main" id="{14A6C3DA-487A-44D3-83A1-1A447FD348C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82350117"/>
                  </p:ext>
                </p:extLst>
              </p:nvPr>
            </p:nvGraphicFramePr>
            <p:xfrm>
              <a:off x="72735" y="2005444"/>
              <a:ext cx="12043066" cy="476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31931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231931">
                      <a:extLst>
                        <a:ext uri="{9D8B030D-6E8A-4147-A177-3AD203B41FA5}">
                          <a16:colId xmlns:a16="http://schemas.microsoft.com/office/drawing/2014/main" val="35614671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8497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巨災交換投資者價值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損失補償量 </a:t>
                          </a:r>
                          <a:endPara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(</a:t>
                          </a:r>
                          <a:r>
                            <a:rPr kumimoji="0" lang="en-US" altLang="zh-TW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Loss Compensation</a:t>
                          </a: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)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5211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8102">
                    <a:tc row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" t="-107000" r="-879703" b="-186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95" t="-214000" r="-77970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214000" r="-4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4962" t="-214000" r="-3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214000" r="-1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8102"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95" t="-314000" r="-77970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314000" r="-498859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314000" r="-4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4962" t="-314000" r="-3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314000" r="-2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120475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414000" r="-389851" b="-273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414000" r="-498859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414000" r="-4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54962" t="-414000" r="-3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414000" r="-2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5211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585000" r="-389851" b="-10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585000" r="-4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4962" t="-585000" r="-1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2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48" t="-685000" r="-389851" b="-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3992" t="-685000" r="-49885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54962" t="-685000" r="-4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interest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54962" t="-685000" r="-2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2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標題 1">
            <a:extLst>
              <a:ext uri="{FF2B5EF4-FFF2-40B4-BE49-F238E27FC236}">
                <a16:creationId xmlns:a16="http://schemas.microsoft.com/office/drawing/2014/main" id="{4187E94C-E0C7-4698-8455-79DBA3856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295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巨災交換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再保險型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13F22BC-D31E-4E85-88FA-4D0E548BBAC6}"/>
              </a:ext>
            </a:extLst>
          </p:cNvPr>
          <p:cNvSpPr txBox="1"/>
          <p:nvPr/>
        </p:nvSpPr>
        <p:spPr>
          <a:xfrm>
            <a:off x="1287261" y="1358819"/>
            <a:ext cx="6649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在到期日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下，各方價值</a:t>
            </a:r>
          </a:p>
        </p:txBody>
      </p:sp>
    </p:spTree>
    <p:extLst>
      <p:ext uri="{BB962C8B-B14F-4D97-AF65-F5344CB8AC3E}">
        <p14:creationId xmlns:p14="http://schemas.microsoft.com/office/powerpoint/2010/main" val="1900868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50903D1-8E4B-4394-884F-39F4A939A5E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12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巨災交換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再保險型</a:t>
            </a: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8221BEE-0F26-4C88-AF34-400E8B573E1E}"/>
                  </a:ext>
                </a:extLst>
              </p:cNvPr>
              <p:cNvSpPr txBox="1"/>
              <p:nvPr/>
            </p:nvSpPr>
            <p:spPr>
              <a:xfrm>
                <a:off x="1358283" y="1350314"/>
                <a:ext cx="742173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在時間點 </a:t>
                </a:r>
                <a:r>
                  <a:rPr lang="en-US" altLang="zh-TW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t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24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下，各方價值</a:t>
                </a:r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F8221BEE-0F26-4C88-AF34-400E8B573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83" y="1350314"/>
                <a:ext cx="7421733" cy="461665"/>
              </a:xfrm>
              <a:prstGeom prst="rect">
                <a:avLst/>
              </a:prstGeom>
              <a:blipFill>
                <a:blip r:embed="rId2"/>
                <a:stretch>
                  <a:fillRect l="-1150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內容版面配置區 3">
                <a:extLst>
                  <a:ext uri="{FF2B5EF4-FFF2-40B4-BE49-F238E27FC236}">
                    <a16:creationId xmlns:a16="http://schemas.microsoft.com/office/drawing/2014/main" id="{5C8B694B-D2E7-4B0A-B6DD-BA0AE216E1B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94555428"/>
                  </p:ext>
                </p:extLst>
              </p:nvPr>
            </p:nvGraphicFramePr>
            <p:xfrm>
              <a:off x="72735" y="2005444"/>
              <a:ext cx="12043066" cy="476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31931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231931">
                      <a:extLst>
                        <a:ext uri="{9D8B030D-6E8A-4147-A177-3AD203B41FA5}">
                          <a16:colId xmlns:a16="http://schemas.microsoft.com/office/drawing/2014/main" val="35614671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8497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巨災交換投資者價值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損失補償量 </a:t>
                          </a:r>
                          <a:endPara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(</a:t>
                          </a:r>
                          <a:r>
                            <a:rPr kumimoji="0" lang="en-US" altLang="zh-TW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Loss Compensation</a:t>
                          </a: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)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5211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8102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Injection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8102"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hy-AM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Injection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120475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՚</m:t>
                                  </m:r>
                                </m:sup>
                              </m:sSubSup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×#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O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Injection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𝐵𝑎𝑐𝑘𝑤𝑎𝑟𝑑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 </m:t>
                                </m:r>
                                <m:r>
                                  <a:rPr lang="en-US" altLang="zh-TW" sz="1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lang="zh-TW" altLang="en-US" sz="12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5211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≤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(1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:r>
                            <a:rPr lang="en-US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Max(</a:t>
                          </a:r>
                          <a:r>
                            <a:rPr lang="el-GR" altLang="zh-TW" sz="1400" dirty="0"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γ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TW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,0)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2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altLang="zh-TW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 </m:t>
                              </m:r>
                              <m:r>
                                <a:rPr lang="en-US" altLang="zh-TW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標楷體" panose="03000509000000000000" pitchFamily="65" charset="-120"/>
                                </a:rPr>
                                <m:t>&gt;</m:t>
                              </m:r>
                              <m:r>
                                <a:rPr lang="zh-TW" altLang="en-U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4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DB</m:t>
                                  </m:r>
                                </m:e>
                                <m:sub>
                                  <m:r>
                                    <a:rPr lang="en-US" altLang="zh-TW" sz="1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標楷體" panose="03000509000000000000" pitchFamily="65" charset="-120"/>
                                    </a:rPr>
                                    <m:t>𝑡</m:t>
                                  </m:r>
                                </m:sub>
                                <m:sup/>
                              </m:sSubSup>
                            </m:oMath>
                          </a14:m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𝐵𝑎𝑐𝑘𝑤𝑎𝑟𝑑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 </m:t>
                                </m:r>
                                <m:r>
                                  <a:rPr kumimoji="0" lang="en-US" altLang="zh-TW" sz="1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標楷體" panose="03000509000000000000" pitchFamily="65" charset="-120"/>
                                    <a:cs typeface="+mn-cs"/>
                                  </a:rPr>
                                  <m:t>𝐼𝑛𝑑𝑢𝑐𝑡𝑖𝑜𝑛</m:t>
                                </m:r>
                              </m:oMath>
                            </m:oMathPara>
                          </a14:m>
                          <a:endParaRPr kumimoji="0" lang="zh-TW" altLang="en-US" sz="12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2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內容版面配置區 3">
                <a:extLst>
                  <a:ext uri="{FF2B5EF4-FFF2-40B4-BE49-F238E27FC236}">
                    <a16:creationId xmlns:a16="http://schemas.microsoft.com/office/drawing/2014/main" id="{5C8B694B-D2E7-4B0A-B6DD-BA0AE216E1B3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94555428"/>
                  </p:ext>
                </p:extLst>
              </p:nvPr>
            </p:nvGraphicFramePr>
            <p:xfrm>
              <a:off x="72735" y="2005444"/>
              <a:ext cx="12043066" cy="476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231931">
                      <a:extLst>
                        <a:ext uri="{9D8B030D-6E8A-4147-A177-3AD203B41FA5}">
                          <a16:colId xmlns:a16="http://schemas.microsoft.com/office/drawing/2014/main" val="2430663920"/>
                        </a:ext>
                      </a:extLst>
                    </a:gridCol>
                    <a:gridCol w="1231931">
                      <a:extLst>
                        <a:ext uri="{9D8B030D-6E8A-4147-A177-3AD203B41FA5}">
                          <a16:colId xmlns:a16="http://schemas.microsoft.com/office/drawing/2014/main" val="35614671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1275618497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850576750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53140653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3349129956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4049239868"/>
                        </a:ext>
                      </a:extLst>
                    </a:gridCol>
                    <a:gridCol w="1596534">
                      <a:extLst>
                        <a:ext uri="{9D8B030D-6E8A-4147-A177-3AD203B41FA5}">
                          <a16:colId xmlns:a16="http://schemas.microsoft.com/office/drawing/2014/main" val="2787850713"/>
                        </a:ext>
                      </a:extLst>
                    </a:gridCol>
                  </a:tblGrid>
                  <a:tr h="858497">
                    <a:tc gridSpan="2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原始股權價值 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(Equity Value)</a:t>
                          </a:r>
                          <a:endParaRPr lang="zh-TW" altLang="en-U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債權價值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(Debt Value)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巨災交換投資者價值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稅盾效果</a:t>
                          </a:r>
                          <a:endParaRPr lang="en-US" altLang="zh-TW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(Tax Benefit)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破產成本 </a:t>
                          </a:r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(Bankrupt Cost) 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zh-TW" altLang="en-US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損失補償量 </a:t>
                          </a:r>
                          <a:endParaRPr kumimoji="0" lang="en-US" altLang="zh-TW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(</a:t>
                          </a:r>
                          <a:r>
                            <a:rPr kumimoji="0" lang="en-US" altLang="zh-TW" sz="11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Loss Compensation</a:t>
                          </a:r>
                          <a:r>
                            <a:rPr kumimoji="0" lang="en-US" altLang="zh-TW" sz="1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標楷體" panose="03000509000000000000" pitchFamily="65" charset="-120"/>
                              <a:ea typeface="標楷體" panose="03000509000000000000" pitchFamily="65" charset="-120"/>
                              <a:cs typeface="+mn-cs"/>
                            </a:rPr>
                            <a:t>)</a:t>
                          </a:r>
                          <a:endParaRPr kumimoji="0" lang="zh-TW" altLang="en-US" sz="1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標楷體" panose="03000509000000000000" pitchFamily="65" charset="-120"/>
                            <a:ea typeface="標楷體" panose="03000509000000000000" pitchFamily="65" charset="-120"/>
                            <a:cs typeface="+mn-cs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74335936"/>
                      </a:ext>
                    </a:extLst>
                  </a:tr>
                  <a:tr h="435211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226561"/>
                      </a:ext>
                    </a:extLst>
                  </a:tr>
                  <a:tr h="608102">
                    <a:tc row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95" t="-107000" r="-879703" b="-186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214000" r="-77970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962" t="-214000" r="-4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4962" t="-214000" r="-3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4962" t="-214000" r="-100763" b="-4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08920308"/>
                      </a:ext>
                    </a:extLst>
                  </a:tr>
                  <a:tr h="608102">
                    <a:tc vMerge="1"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95" t="-314000" r="-77970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3992" t="-314000" r="-498859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962" t="-314000" r="-4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4962" t="-314000" r="-3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4962" t="-314000" r="-2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4962" t="-314000" r="-100763" b="-3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8120475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8" t="-414000" r="-389851" b="-273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3992" t="-414000" r="-498859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962" t="-414000" r="-4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4962" t="-414000" r="-3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4962" t="-414000" r="-2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4962" t="-414000" r="-100763" b="-27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4364850"/>
                      </a:ext>
                    </a:extLst>
                  </a:tr>
                  <a:tr h="435211"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zh-TW" altLang="en-US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不達成履約條件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TW" altLang="en-US" dirty="0"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6655492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8" t="-585000" r="-389851" b="-10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962" t="-585000" r="-4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400" dirty="0">
                              <a:solidFill>
                                <a:srgbClr val="FF0000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>
                              <a:solidFill>
                                <a:schemeClr val="tx1"/>
                              </a:solidFill>
                              <a:latin typeface="標楷體" panose="03000509000000000000" pitchFamily="65" charset="-120"/>
                              <a:ea typeface="標楷體" panose="03000509000000000000" pitchFamily="65" charset="-120"/>
                            </a:rPr>
                            <a:t>0</a:t>
                          </a:r>
                          <a:endParaRPr lang="zh-TW" altLang="en-US" sz="1400" dirty="0">
                            <a:solidFill>
                              <a:schemeClr val="tx1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4962" t="-585000" r="-100763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2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565829"/>
                      </a:ext>
                    </a:extLst>
                  </a:tr>
                  <a:tr h="608102">
                    <a:tc gridSpan="2"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48" t="-685000" r="-389851" b="-2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TW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3992" t="-685000" r="-498859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54962" t="-685000" r="-4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4962" t="-685000" r="-3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54962" t="-685000" r="-2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54962" t="-685000" r="-10076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TW" altLang="en-US" sz="1200" dirty="0">
                            <a:solidFill>
                              <a:srgbClr val="FF0000"/>
                            </a:solidFill>
                            <a:latin typeface="標楷體" panose="03000509000000000000" pitchFamily="65" charset="-120"/>
                            <a:ea typeface="標楷體" panose="03000509000000000000" pitchFamily="65" charset="-12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66349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4183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130151-F25F-4922-8EBD-854147C6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巨災債券為何需要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F88163-8A7B-492B-B5ED-70FC4B860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為了降低巨災債券交易時的信用風險，維護雙方的權益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若將資金直接注入公司，當巨災發生時，公司為了彌平巨災發生時的損失，超額使用合約本來簽訂的注資金額，導致到期時無法償還本金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sz="2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返回</a:t>
            </a:r>
            <a:endParaRPr lang="zh-TW" altLang="en-US" sz="2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8475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58149-5C82-49B4-A5D0-02672A66C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3"/>
            <a:ext cx="10515600" cy="830997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研究脈絡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4E9B2D71-E397-4862-81A9-70D8935568EA}"/>
              </a:ext>
            </a:extLst>
          </p:cNvPr>
          <p:cNvGrpSpPr/>
          <p:nvPr/>
        </p:nvGrpSpPr>
        <p:grpSpPr>
          <a:xfrm>
            <a:off x="838200" y="1881852"/>
            <a:ext cx="10747251" cy="4404826"/>
            <a:chOff x="838197" y="1479180"/>
            <a:chExt cx="10747251" cy="4404826"/>
          </a:xfrm>
        </p:grpSpPr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CE3A9444-FAFA-4CB8-9691-62256C63D35F}"/>
                </a:ext>
              </a:extLst>
            </p:cNvPr>
            <p:cNvSpPr txBox="1"/>
            <p:nvPr/>
          </p:nvSpPr>
          <p:spPr>
            <a:xfrm>
              <a:off x="838199" y="1479180"/>
              <a:ext cx="10747249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先前論文以評價巨災賣權出發，利用雙樹模型建構各期各方價值以及履約狀況，利用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backward induction 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求出期初選擇權之公允價值。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易軒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19D08326-F516-4AEA-B9C4-25EF0507572B}"/>
                </a:ext>
              </a:extLst>
            </p:cNvPr>
            <p:cNvSpPr txBox="1"/>
            <p:nvPr/>
          </p:nvSpPr>
          <p:spPr>
            <a:xfrm>
              <a:off x="838197" y="2964032"/>
              <a:ext cx="10747249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為了避免因購買巨災商品後公司資產下降，使得履約機率提高，價格因此被低估的問題，使用迭代的方法求出發行人願賣的最低成本價格。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易軒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93659122-D4ED-4787-9919-570AAEF64FD6}"/>
                </a:ext>
              </a:extLst>
            </p:cNvPr>
            <p:cNvSpPr txBox="1"/>
            <p:nvPr/>
          </p:nvSpPr>
          <p:spPr>
            <a:xfrm>
              <a:off x="838197" y="4458696"/>
              <a:ext cx="10747249" cy="70788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求得巨災賣權合理的交易區間，使用上述求出的成本價格，並站在買方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股東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or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股東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債權人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的角度，求得買方願買的最高價。若願買的最高價大於成本價格，則表示交易區間存在。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易軒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8" name="箭號: 向下 7">
              <a:extLst>
                <a:ext uri="{FF2B5EF4-FFF2-40B4-BE49-F238E27FC236}">
                  <a16:creationId xmlns:a16="http://schemas.microsoft.com/office/drawing/2014/main" id="{BA30E5E2-0437-4D36-B325-5FCCFCC4E917}"/>
                </a:ext>
              </a:extLst>
            </p:cNvPr>
            <p:cNvSpPr/>
            <p:nvPr/>
          </p:nvSpPr>
          <p:spPr>
            <a:xfrm>
              <a:off x="5767938" y="2240487"/>
              <a:ext cx="443884" cy="648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箭號: 向下 8">
              <a:extLst>
                <a:ext uri="{FF2B5EF4-FFF2-40B4-BE49-F238E27FC236}">
                  <a16:creationId xmlns:a16="http://schemas.microsoft.com/office/drawing/2014/main" id="{323E406C-58CF-4C55-8FE5-69D0A0675E75}"/>
                </a:ext>
              </a:extLst>
            </p:cNvPr>
            <p:cNvSpPr/>
            <p:nvPr/>
          </p:nvSpPr>
          <p:spPr>
            <a:xfrm>
              <a:off x="5767938" y="3741272"/>
              <a:ext cx="443884" cy="648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箭號: 向下 9">
              <a:extLst>
                <a:ext uri="{FF2B5EF4-FFF2-40B4-BE49-F238E27FC236}">
                  <a16:creationId xmlns:a16="http://schemas.microsoft.com/office/drawing/2014/main" id="{7A037689-B5E9-4555-9AEF-67F12B546039}"/>
                </a:ext>
              </a:extLst>
            </p:cNvPr>
            <p:cNvSpPr/>
            <p:nvPr/>
          </p:nvSpPr>
          <p:spPr>
            <a:xfrm>
              <a:off x="5767937" y="5235936"/>
              <a:ext cx="443884" cy="648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0329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EDE41E-5DFF-4319-BC56-D1F7FF84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巨災債券與巨災交換差別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BEFD0E-4A77-4E6E-BC86-E7F505A74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債券會有稅盾效果，交換則不會產生。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債券期末會歸還本金，交換則不會再有現金流。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返回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3282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DE40C1-5CA7-4130-B23E-2B9BC2895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SPV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定位問題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01E9FD-010F-4F17-916F-E609DD028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082"/>
            <a:ext cx="10515600" cy="464300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保險公司與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視為完全不同的公司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依照發行流程來說，若將兩者分開，巨災債券隸屬於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而非保險公司，支付債息亦與保險公司無關，此時保險公司如同購買躉繳型再保險，期初支付保費，達到履約門檻後獲得注資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保險公司與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視為一體，唯有在注資時視為不同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若將兩者視為一體，則可省略保險公司支付給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的保費，且債息也將會從保險公司支付，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僅有資金存放功能。產生的問題是，此種情況就會有破產時先歸還一般債權人，再歸還巨災債權人的狀況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目前作法，將兩者視為一體，但在注資與歸還本金部分獨立出來，亦即資金確實存放在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SPV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，省略保費但債息由保險公司支付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存在稅盾效果，應為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6-4)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，且在歸還本金時不受到保險公司破產與否影響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sldjump"/>
              </a:rPr>
              <a:t>返回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0206CAD-CF2D-4FB6-A0ED-35F73F1755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3" t="30881" r="6302" b="27268"/>
          <a:stretch/>
        </p:blipFill>
        <p:spPr>
          <a:xfrm>
            <a:off x="6631620" y="137605"/>
            <a:ext cx="5489359" cy="197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69EFF4F-35C4-45E8-A5E0-EDD88C1E7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51" y="1454068"/>
            <a:ext cx="6026797" cy="413300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B4F00D8E-F21C-4DD3-B024-2E5E82946FED}"/>
              </a:ext>
            </a:extLst>
          </p:cNvPr>
          <p:cNvSpPr txBox="1"/>
          <p:nvPr/>
        </p:nvSpPr>
        <p:spPr>
          <a:xfrm>
            <a:off x="453006" y="524501"/>
            <a:ext cx="1101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巨災債券例子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CDEF881-3137-4049-B152-28AE3A797F7B}"/>
              </a:ext>
            </a:extLst>
          </p:cNvPr>
          <p:cNvSpPr txBox="1"/>
          <p:nvPr/>
        </p:nvSpPr>
        <p:spPr>
          <a:xfrm>
            <a:off x="713063" y="6124233"/>
            <a:ext cx="27180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巨災債劵暨巨災衍生性商品發展現況與趨勢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(2011)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455BC9E9-8583-411F-983A-713E70672B57}"/>
              </a:ext>
            </a:extLst>
          </p:cNvPr>
          <p:cNvCxnSpPr/>
          <p:nvPr/>
        </p:nvCxnSpPr>
        <p:spPr>
          <a:xfrm flipV="1">
            <a:off x="1812022" y="5587069"/>
            <a:ext cx="0" cy="469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A2AE7AC1-9D3E-4B6C-B70C-B73E4C669512}"/>
              </a:ext>
            </a:extLst>
          </p:cNvPr>
          <p:cNvSpPr txBox="1"/>
          <p:nvPr/>
        </p:nvSpPr>
        <p:spPr>
          <a:xfrm>
            <a:off x="7734649" y="2525086"/>
            <a:ext cx="3584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部分保證償還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本金扣除型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階段式扣除本金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本金扣除型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一次性全部賠付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" name="文字方塊 1">
            <a:hlinkClick r:id="rId3" action="ppaction://hlinksldjump"/>
            <a:extLst>
              <a:ext uri="{FF2B5EF4-FFF2-40B4-BE49-F238E27FC236}">
                <a16:creationId xmlns:a16="http://schemas.microsoft.com/office/drawing/2014/main" id="{6CA89A42-1C73-417F-8EA8-F312EB02D70A}"/>
              </a:ext>
            </a:extLst>
          </p:cNvPr>
          <p:cNvSpPr txBox="1"/>
          <p:nvPr/>
        </p:nvSpPr>
        <p:spPr>
          <a:xfrm>
            <a:off x="10006667" y="5939567"/>
            <a:ext cx="746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hlinkClick r:id="rId3" action="ppaction://hlinksldjump"/>
              </a:rPr>
              <a:t>返回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739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12F606D3-296F-4921-A476-1132D2EBD49C}"/>
              </a:ext>
            </a:extLst>
          </p:cNvPr>
          <p:cNvGrpSpPr/>
          <p:nvPr/>
        </p:nvGrpSpPr>
        <p:grpSpPr>
          <a:xfrm>
            <a:off x="880631" y="1107598"/>
            <a:ext cx="10747249" cy="3167017"/>
            <a:chOff x="838198" y="1519318"/>
            <a:chExt cx="10747249" cy="3369713"/>
          </a:xfrm>
        </p:grpSpPr>
        <p:sp>
          <p:nvSpPr>
            <p:cNvPr id="5" name="箭號: 向下 4">
              <a:extLst>
                <a:ext uri="{FF2B5EF4-FFF2-40B4-BE49-F238E27FC236}">
                  <a16:creationId xmlns:a16="http://schemas.microsoft.com/office/drawing/2014/main" id="{E2CF5C5B-39DB-476B-A2FD-9D84C6A87FBD}"/>
                </a:ext>
              </a:extLst>
            </p:cNvPr>
            <p:cNvSpPr/>
            <p:nvPr/>
          </p:nvSpPr>
          <p:spPr>
            <a:xfrm>
              <a:off x="5335479" y="1519318"/>
              <a:ext cx="443884" cy="648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4BDE1DCE-A75C-4667-98B1-B86EC3271B17}"/>
                </a:ext>
              </a:extLst>
            </p:cNvPr>
            <p:cNvSpPr txBox="1"/>
            <p:nvPr/>
          </p:nvSpPr>
          <p:spPr>
            <a:xfrm>
              <a:off x="838198" y="2245868"/>
              <a:ext cx="10747249" cy="108066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使用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RLI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公司簽訂巨災賣權合約當年度的公司資料做數值分析，檢驗該公司是否選擇了對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股東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or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股東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債權人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最佳的商品。最終結果亦符合我們預期，站在股東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+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債權人的角度，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RLI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公司選了美式賣權且破產不可履約的合約作為巨災避險商品。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志福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  <p:sp>
          <p:nvSpPr>
            <p:cNvPr id="8" name="箭號: 向下 7">
              <a:extLst>
                <a:ext uri="{FF2B5EF4-FFF2-40B4-BE49-F238E27FC236}">
                  <a16:creationId xmlns:a16="http://schemas.microsoft.com/office/drawing/2014/main" id="{9D5AECF9-2666-4EA7-B6A7-24DAC8133A61}"/>
                </a:ext>
              </a:extLst>
            </p:cNvPr>
            <p:cNvSpPr/>
            <p:nvPr/>
          </p:nvSpPr>
          <p:spPr>
            <a:xfrm>
              <a:off x="5335479" y="3405015"/>
              <a:ext cx="443884" cy="648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C3545002-8BED-44D7-8E7B-BF9376D58E8F}"/>
                </a:ext>
              </a:extLst>
            </p:cNvPr>
            <p:cNvSpPr txBox="1"/>
            <p:nvPr/>
          </p:nvSpPr>
          <p:spPr>
            <a:xfrm>
              <a:off x="838198" y="4135839"/>
              <a:ext cx="10747249" cy="75319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採用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RLI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公司的合併報表做數值分析，美式賣權且破產不可履約的合約依然存在交易區間。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佑嘉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</p:grp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D648659-F544-4509-BC3E-479A32E26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372484"/>
              </p:ext>
            </p:extLst>
          </p:nvPr>
        </p:nvGraphicFramePr>
        <p:xfrm>
          <a:off x="2741761" y="4695654"/>
          <a:ext cx="5716186" cy="1938556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805499">
                  <a:extLst>
                    <a:ext uri="{9D8B030D-6E8A-4147-A177-3AD203B41FA5}">
                      <a16:colId xmlns:a16="http://schemas.microsoft.com/office/drawing/2014/main" val="2535245152"/>
                    </a:ext>
                  </a:extLst>
                </a:gridCol>
                <a:gridCol w="1470563">
                  <a:extLst>
                    <a:ext uri="{9D8B030D-6E8A-4147-A177-3AD203B41FA5}">
                      <a16:colId xmlns:a16="http://schemas.microsoft.com/office/drawing/2014/main" val="2057687330"/>
                    </a:ext>
                  </a:extLst>
                </a:gridCol>
                <a:gridCol w="1634483">
                  <a:extLst>
                    <a:ext uri="{9D8B030D-6E8A-4147-A177-3AD203B41FA5}">
                      <a16:colId xmlns:a16="http://schemas.microsoft.com/office/drawing/2014/main" val="19665892"/>
                    </a:ext>
                  </a:extLst>
                </a:gridCol>
                <a:gridCol w="1805641">
                  <a:extLst>
                    <a:ext uri="{9D8B030D-6E8A-4147-A177-3AD203B41FA5}">
                      <a16:colId xmlns:a16="http://schemas.microsoft.com/office/drawing/2014/main" val="4048832910"/>
                    </a:ext>
                  </a:extLst>
                </a:gridCol>
              </a:tblGrid>
              <a:tr h="35509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RLI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公司槓桿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=0.76</a:t>
                      </a:r>
                    </a:p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損失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資產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=0.3</a:t>
                      </a: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股東價值角度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公司價值角度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04802"/>
                  </a:ext>
                </a:extLst>
              </a:tr>
              <a:tr h="3550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歐式</a:t>
                      </a:r>
                    </a:p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破產可履約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不存在交易區間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不存在交易區間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90080216"/>
                  </a:ext>
                </a:extLst>
              </a:tr>
              <a:tr h="35509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破產不可履約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不存在交易區間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不存在交易區間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2469164"/>
                  </a:ext>
                </a:extLst>
              </a:tr>
              <a:tr h="35509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美式</a:t>
                      </a:r>
                    </a:p>
                    <a:p>
                      <a:pPr algn="ctr"/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破產可履約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不存在交易區間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不存在交易區間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08158791"/>
                  </a:ext>
                </a:extLst>
              </a:tr>
              <a:tr h="35509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破產不可履約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存在交易區間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存在交易區間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97036"/>
                  </a:ext>
                </a:extLst>
              </a:tr>
            </a:tbl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48112A9C-ADE0-417F-9A5B-9117D867938F}"/>
              </a:ext>
            </a:extLst>
          </p:cNvPr>
          <p:cNvSpPr txBox="1"/>
          <p:nvPr/>
        </p:nvSpPr>
        <p:spPr>
          <a:xfrm>
            <a:off x="880630" y="321936"/>
            <a:ext cx="10747249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在上述的建構方式，加入了稅盾效果使評價更貼近現實，並向外延伸以評價躉繳型再保險及巨災債券，並求得各商品交易區間。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志福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0971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AD3D8E5D-0E5C-4F56-9888-C44456B60B28}"/>
              </a:ext>
            </a:extLst>
          </p:cNvPr>
          <p:cNvGrpSpPr/>
          <p:nvPr/>
        </p:nvGrpSpPr>
        <p:grpSpPr>
          <a:xfrm>
            <a:off x="805177" y="795813"/>
            <a:ext cx="10747250" cy="5450195"/>
            <a:chOff x="905845" y="191806"/>
            <a:chExt cx="10747250" cy="5450195"/>
          </a:xfrm>
        </p:grpSpPr>
        <p:sp>
          <p:nvSpPr>
            <p:cNvPr id="4" name="箭號: 向下 3">
              <a:extLst>
                <a:ext uri="{FF2B5EF4-FFF2-40B4-BE49-F238E27FC236}">
                  <a16:creationId xmlns:a16="http://schemas.microsoft.com/office/drawing/2014/main" id="{2999213E-3A96-4C20-A87D-900029EB0614}"/>
                </a:ext>
              </a:extLst>
            </p:cNvPr>
            <p:cNvSpPr/>
            <p:nvPr/>
          </p:nvSpPr>
          <p:spPr>
            <a:xfrm>
              <a:off x="5613646" y="191806"/>
              <a:ext cx="443884" cy="648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箭號: 向下 4">
              <a:extLst>
                <a:ext uri="{FF2B5EF4-FFF2-40B4-BE49-F238E27FC236}">
                  <a16:creationId xmlns:a16="http://schemas.microsoft.com/office/drawing/2014/main" id="{15C4CB49-8A26-4EF4-953F-5CC7686EECCB}"/>
                </a:ext>
              </a:extLst>
            </p:cNvPr>
            <p:cNvSpPr/>
            <p:nvPr/>
          </p:nvSpPr>
          <p:spPr>
            <a:xfrm>
              <a:off x="5613646" y="2616535"/>
              <a:ext cx="443884" cy="648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箭號: 向下 5">
              <a:extLst>
                <a:ext uri="{FF2B5EF4-FFF2-40B4-BE49-F238E27FC236}">
                  <a16:creationId xmlns:a16="http://schemas.microsoft.com/office/drawing/2014/main" id="{8E6F1264-B41A-44BF-A758-2A4331CDC4C5}"/>
                </a:ext>
              </a:extLst>
            </p:cNvPr>
            <p:cNvSpPr/>
            <p:nvPr/>
          </p:nvSpPr>
          <p:spPr>
            <a:xfrm>
              <a:off x="5613646" y="4205924"/>
              <a:ext cx="443884" cy="6480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E019B77-39A1-43D8-A061-2580797DD9F5}"/>
                </a:ext>
              </a:extLst>
            </p:cNvPr>
            <p:cNvSpPr txBox="1"/>
            <p:nvPr/>
          </p:nvSpPr>
          <p:spPr>
            <a:xfrm>
              <a:off x="905845" y="907508"/>
              <a:ext cx="10747249" cy="16312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因先前論文評價的巨災債券，為了降低評價難度，採用期初注資且本金一次性全部賠付等條件。為了使巨災債券的評價更符合發行流程，會朝向具有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SPV(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特殊目的子公司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且類型為本金扣除型的方向來做評價。</a:t>
              </a: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亦可以比較有無</a:t>
              </a:r>
              <a:r>
                <a: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SPV</a:t>
              </a:r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對於數值結果的差別，並解釋其經濟意涵。</a:t>
              </a: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巨災債券為何需要</a:t>
              </a:r>
              <a:r>
                <a:rPr lang="en-US" altLang="zh-TW" sz="20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SPV</a:t>
              </a:r>
              <a:r>
                <a:rPr lang="zh-TW" altLang="en-US" sz="20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altLang="zh-TW" sz="20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2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?</a:t>
              </a:r>
              <a:r>
                <a:rPr lang="en-US" altLang="zh-TW" sz="20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20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SPV</a:t>
              </a:r>
              <a:r>
                <a:rPr lang="zh-TW" altLang="en-US" sz="20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定位問題 </a:t>
              </a:r>
              <a:r>
                <a:rPr lang="en-US" altLang="zh-TW" sz="20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?</a:t>
              </a:r>
              <a:endPara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AD6DF43E-C09A-45DE-B164-E4FA75DF9653}"/>
                </a:ext>
              </a:extLst>
            </p:cNvPr>
            <p:cNvSpPr txBox="1"/>
            <p:nvPr/>
          </p:nvSpPr>
          <p:spPr>
            <a:xfrm>
              <a:off x="905846" y="3342416"/>
              <a:ext cx="10747249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又因再保險型的巨災交換的賠付模式與巨災債券雷同，因此亦會評價再保險型的巨災交換。</a:t>
              </a: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zh-TW" altLang="en-US" sz="2000" dirty="0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hlinkClick r:id="rId4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巨災債券與巨災交換差別</a:t>
              </a:r>
              <a:endParaRPr lang="en-US" altLang="zh-TW" sz="20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00B6A40D-D915-455B-B10B-63DD1EFDDA61}"/>
                </a:ext>
              </a:extLst>
            </p:cNvPr>
            <p:cNvSpPr txBox="1"/>
            <p:nvPr/>
          </p:nvSpPr>
          <p:spPr>
            <a:xfrm>
              <a:off x="905845" y="4934115"/>
              <a:ext cx="10747249" cy="70788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TW" altLang="en-US" sz="2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最終目的，希望透過評價各項巨災商品，建構出每項商品的交易區間，以比較在不同的公司槓桿、損失比率之下，公司會選擇的最適商品。</a:t>
              </a:r>
              <a:endPara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75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:a16="http://schemas.microsoft.com/office/drawing/2014/main" id="{E0E0E6A7-47E6-42B2-875A-00E990A21BB1}"/>
              </a:ext>
            </a:extLst>
          </p:cNvPr>
          <p:cNvGrpSpPr/>
          <p:nvPr/>
        </p:nvGrpSpPr>
        <p:grpSpPr>
          <a:xfrm>
            <a:off x="2110305" y="1079332"/>
            <a:ext cx="7397682" cy="4564475"/>
            <a:chOff x="1496036" y="504298"/>
            <a:chExt cx="6499434" cy="4316718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8550874-AAE5-4773-800B-8098451D7C5A}"/>
                </a:ext>
              </a:extLst>
            </p:cNvPr>
            <p:cNvSpPr txBox="1"/>
            <p:nvPr/>
          </p:nvSpPr>
          <p:spPr>
            <a:xfrm>
              <a:off x="6056852" y="2621586"/>
              <a:ext cx="1938618" cy="6112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巨災債券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本金扣除型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D9EED6B6-A25B-46AF-975D-262B90167700}"/>
                </a:ext>
              </a:extLst>
            </p:cNvPr>
            <p:cNvSpPr txBox="1"/>
            <p:nvPr/>
          </p:nvSpPr>
          <p:spPr>
            <a:xfrm>
              <a:off x="6098795" y="4209767"/>
              <a:ext cx="1896674" cy="6112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巨災交換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再保險型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335D4446-4C86-4E5B-8BB1-33DCD495DDBF}"/>
                </a:ext>
              </a:extLst>
            </p:cNvPr>
            <p:cNvSpPr txBox="1"/>
            <p:nvPr/>
          </p:nvSpPr>
          <p:spPr>
            <a:xfrm>
              <a:off x="1811322" y="1639572"/>
              <a:ext cx="1215005" cy="34928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巨災賣權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8668FA27-DDF8-4BEC-8A56-C549AEDF6BE0}"/>
                </a:ext>
              </a:extLst>
            </p:cNvPr>
            <p:cNvSpPr txBox="1"/>
            <p:nvPr/>
          </p:nvSpPr>
          <p:spPr>
            <a:xfrm>
              <a:off x="1730927" y="2499779"/>
              <a:ext cx="1375794" cy="349285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躉繳再保險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D48BCC7D-DA01-4318-B31D-317320C332D3}"/>
                </a:ext>
              </a:extLst>
            </p:cNvPr>
            <p:cNvSpPr txBox="1"/>
            <p:nvPr/>
          </p:nvSpPr>
          <p:spPr>
            <a:xfrm>
              <a:off x="1496036" y="3383751"/>
              <a:ext cx="1845576" cy="6112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巨災債券</a:t>
              </a:r>
              <a:endParaRPr lang="en-US" altLang="zh-TW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一次型全部賠付</a:t>
              </a:r>
              <a:r>
                <a: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8391E4B0-E43C-4CF1-B459-4648F515B22A}"/>
                </a:ext>
              </a:extLst>
            </p:cNvPr>
            <p:cNvSpPr txBox="1"/>
            <p:nvPr/>
          </p:nvSpPr>
          <p:spPr>
            <a:xfrm>
              <a:off x="6056852" y="504298"/>
              <a:ext cx="1794635" cy="436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待完成的商品</a:t>
              </a: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972EBF3D-6B6C-489D-BC7F-D22B902550F4}"/>
                </a:ext>
              </a:extLst>
            </p:cNvPr>
            <p:cNvSpPr txBox="1"/>
            <p:nvPr/>
          </p:nvSpPr>
          <p:spPr>
            <a:xfrm>
              <a:off x="1521506" y="504298"/>
              <a:ext cx="1794635" cy="436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已完成的商品</a:t>
              </a:r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620FD8A3-A685-4720-B97C-2F766F234374}"/>
                </a:ext>
              </a:extLst>
            </p:cNvPr>
            <p:cNvCxnSpPr/>
            <p:nvPr/>
          </p:nvCxnSpPr>
          <p:spPr>
            <a:xfrm flipV="1">
              <a:off x="3716323" y="2806252"/>
              <a:ext cx="2189527" cy="7893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EDE5F1D9-364F-4390-BCFA-1C9D64B3AC1E}"/>
                </a:ext>
              </a:extLst>
            </p:cNvPr>
            <p:cNvCxnSpPr>
              <a:cxnSpLocks/>
            </p:cNvCxnSpPr>
            <p:nvPr/>
          </p:nvCxnSpPr>
          <p:spPr>
            <a:xfrm>
              <a:off x="3716323" y="3595569"/>
              <a:ext cx="2239858" cy="7988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73B4B993-9070-43C6-8DDD-E2EDDCA25199}"/>
                </a:ext>
              </a:extLst>
            </p:cNvPr>
            <p:cNvSpPr txBox="1"/>
            <p:nvPr/>
          </p:nvSpPr>
          <p:spPr>
            <a:xfrm>
              <a:off x="4370660" y="3410903"/>
              <a:ext cx="1119931" cy="349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改良延伸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367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734DCE6-F4CE-4CE0-9B00-F5430411B7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837856"/>
              </p:ext>
            </p:extLst>
          </p:nvPr>
        </p:nvGraphicFramePr>
        <p:xfrm>
          <a:off x="79663" y="102523"/>
          <a:ext cx="12032674" cy="659485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28352">
                  <a:extLst>
                    <a:ext uri="{9D8B030D-6E8A-4147-A177-3AD203B41FA5}">
                      <a16:colId xmlns:a16="http://schemas.microsoft.com/office/drawing/2014/main" val="3293874458"/>
                    </a:ext>
                  </a:extLst>
                </a:gridCol>
                <a:gridCol w="2659310">
                  <a:extLst>
                    <a:ext uri="{9D8B030D-6E8A-4147-A177-3AD203B41FA5}">
                      <a16:colId xmlns:a16="http://schemas.microsoft.com/office/drawing/2014/main" val="3580316091"/>
                    </a:ext>
                  </a:extLst>
                </a:gridCol>
                <a:gridCol w="805343">
                  <a:extLst>
                    <a:ext uri="{9D8B030D-6E8A-4147-A177-3AD203B41FA5}">
                      <a16:colId xmlns:a16="http://schemas.microsoft.com/office/drawing/2014/main" val="1069021720"/>
                    </a:ext>
                  </a:extLst>
                </a:gridCol>
                <a:gridCol w="1023457">
                  <a:extLst>
                    <a:ext uri="{9D8B030D-6E8A-4147-A177-3AD203B41FA5}">
                      <a16:colId xmlns:a16="http://schemas.microsoft.com/office/drawing/2014/main" val="442199719"/>
                    </a:ext>
                  </a:extLst>
                </a:gridCol>
                <a:gridCol w="713065">
                  <a:extLst>
                    <a:ext uri="{9D8B030D-6E8A-4147-A177-3AD203B41FA5}">
                      <a16:colId xmlns:a16="http://schemas.microsoft.com/office/drawing/2014/main" val="1090331826"/>
                    </a:ext>
                  </a:extLst>
                </a:gridCol>
                <a:gridCol w="2782596">
                  <a:extLst>
                    <a:ext uri="{9D8B030D-6E8A-4147-A177-3AD203B41FA5}">
                      <a16:colId xmlns:a16="http://schemas.microsoft.com/office/drawing/2014/main" val="129515898"/>
                    </a:ext>
                  </a:extLst>
                </a:gridCol>
                <a:gridCol w="2920551">
                  <a:extLst>
                    <a:ext uri="{9D8B030D-6E8A-4147-A177-3AD203B41FA5}">
                      <a16:colId xmlns:a16="http://schemas.microsoft.com/office/drawing/2014/main" val="458808592"/>
                    </a:ext>
                  </a:extLst>
                </a:gridCol>
              </a:tblGrid>
              <a:tr h="3678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商品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發行方式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種類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履約條件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履約方式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331644"/>
                  </a:ext>
                </a:extLst>
              </a:tr>
              <a:tr h="183912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巨災賣權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期初由保險公司向市場投資者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再保公司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購買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歐式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破產可履約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當公司所承保之累計巨災損失超過門檻值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公司之股價低於履約價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歐式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 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期末才可履約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美式 </a:t>
                      </a:r>
                      <a:r>
                        <a:rPr lang="en-US" altLang="zh-TW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: </a:t>
                      </a:r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觸及門檻後皆可履約</a:t>
                      </a:r>
                      <a:endParaRPr lang="en-US" altLang="zh-TW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投資人須以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履約價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購買公司發行的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新股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，公司以此獲得注資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9047772"/>
                  </a:ext>
                </a:extLst>
              </a:tr>
              <a:tr h="1839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破產不可履約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214976"/>
                  </a:ext>
                </a:extLst>
              </a:tr>
              <a:tr h="24551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美式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破產可履約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zh-TW" altLang="en-US" sz="14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4714877"/>
                  </a:ext>
                </a:extLst>
              </a:tr>
              <a:tr h="2348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破產不可履約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407060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躉繳再保險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保險公司向再保公司購買再保商品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公司之累計巨災損失超過門檻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再保公司直接注資合約金額給保險公司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087374"/>
                  </a:ext>
                </a:extLst>
              </a:tr>
              <a:tr h="334157">
                <a:tc rowSpan="5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巨災債券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保險公司成立特殊目的子公司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(SPV)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，並由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SPV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向市場投資人發行定期付息的債券，</a:t>
                      </a:r>
                      <a:r>
                        <a:rPr lang="zh-TW" altLang="en-US" sz="14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並將本金以無風險利率存放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本金扣除型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一次性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全部賠付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SPV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公司之累計巨災損失超過門檻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2" action="ppaction://hlinksldjump"/>
                        </a:rPr>
                        <a:t>巨災債券例子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巨災當下由債券本金支付約定金額，可多次賠付，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期末只需歸還剩下的本金</a:t>
                      </a:r>
                      <a:endParaRPr lang="en-US" altLang="zh-TW" sz="140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觸及履約條件即停止支付債息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675055"/>
                  </a:ext>
                </a:extLst>
              </a:tr>
              <a:tr h="2979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SPV</a:t>
                      </a:r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835411"/>
                  </a:ext>
                </a:extLst>
              </a:tr>
              <a:tr h="5744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階段式扣除本金</a:t>
                      </a:r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2596327"/>
                  </a:ext>
                </a:extLst>
              </a:tr>
              <a:tr h="6550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部分保證償還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05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兩者混合型</a:t>
                      </a:r>
                      <a:endParaRPr lang="en-US" altLang="zh-TW" sz="105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部分本金不會拿去賠付，保證償還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53725"/>
                  </a:ext>
                </a:extLst>
              </a:tr>
              <a:tr h="11582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保證償還本金</a:t>
                      </a:r>
                      <a:endParaRPr lang="en-US" altLang="zh-TW" sz="105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9E9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若有觸及履約條件，</a:t>
                      </a:r>
                      <a:r>
                        <a:rPr lang="zh-TW" altLang="en-US" sz="1400" dirty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期末不用及時歸還本金，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可依合約規定時間內歸還本金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通常為十年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，且無須支付利息</a:t>
                      </a:r>
                      <a:endParaRPr lang="en-US" altLang="zh-TW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觸及履約條件即停止支付債息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2562681"/>
                  </a:ext>
                </a:extLst>
              </a:tr>
              <a:tr h="937197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巨災交換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由風險規避者與風險投資者簽訂合約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與巨災債券較相像</a:t>
                      </a:r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由不同的風險規避者，相互交換彼此部分的風險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再保險型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公司之累計巨災損失超過門檻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巨災風險規避者定期向巨災風險投資者支付約定的費用，投資者在規避者提供巨災損失證明時，需向其支付巨災賠付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734498"/>
                  </a:ext>
                </a:extLst>
              </a:tr>
              <a:tr h="513946">
                <a:tc vMerge="1"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風險交換型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9E9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雙方支付各自所負責風險的現金賠付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2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66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D5730D-B311-4912-84C6-24037434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835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各商品現金流</a:t>
            </a:r>
          </a:p>
        </p:txBody>
      </p: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C2D2C11A-FC88-40D3-8CCF-E3548DA56C80}"/>
              </a:ext>
            </a:extLst>
          </p:cNvPr>
          <p:cNvSpPr txBox="1"/>
          <p:nvPr/>
        </p:nvSpPr>
        <p:spPr>
          <a:xfrm>
            <a:off x="54933" y="1750628"/>
            <a:ext cx="229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巨災賣權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歐式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059ED5FA-8B93-41E0-B539-94A9A4A04AAD}"/>
              </a:ext>
            </a:extLst>
          </p:cNvPr>
          <p:cNvSpPr txBox="1"/>
          <p:nvPr/>
        </p:nvSpPr>
        <p:spPr>
          <a:xfrm>
            <a:off x="54932" y="3715853"/>
            <a:ext cx="229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巨災賣權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美式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7D8788E8-5556-4B1A-8C28-ECC696AFD92A}"/>
              </a:ext>
            </a:extLst>
          </p:cNvPr>
          <p:cNvSpPr txBox="1"/>
          <p:nvPr/>
        </p:nvSpPr>
        <p:spPr>
          <a:xfrm>
            <a:off x="54931" y="5685234"/>
            <a:ext cx="2298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躉繳型再保險</a:t>
            </a:r>
          </a:p>
        </p:txBody>
      </p:sp>
      <p:grpSp>
        <p:nvGrpSpPr>
          <p:cNvPr id="66" name="群組 65">
            <a:extLst>
              <a:ext uri="{FF2B5EF4-FFF2-40B4-BE49-F238E27FC236}">
                <a16:creationId xmlns:a16="http://schemas.microsoft.com/office/drawing/2014/main" id="{1289457B-7E5E-4222-AED7-95E1BB18778C}"/>
              </a:ext>
            </a:extLst>
          </p:cNvPr>
          <p:cNvGrpSpPr/>
          <p:nvPr/>
        </p:nvGrpSpPr>
        <p:grpSpPr>
          <a:xfrm>
            <a:off x="2620887" y="614943"/>
            <a:ext cx="9571113" cy="2256333"/>
            <a:chOff x="1921475" y="1126247"/>
            <a:chExt cx="9686803" cy="2256333"/>
          </a:xfrm>
        </p:grpSpPr>
        <p:grpSp>
          <p:nvGrpSpPr>
            <p:cNvPr id="33" name="群組 32">
              <a:extLst>
                <a:ext uri="{FF2B5EF4-FFF2-40B4-BE49-F238E27FC236}">
                  <a16:creationId xmlns:a16="http://schemas.microsoft.com/office/drawing/2014/main" id="{891B8EFC-C023-4E18-9940-C88D80A94F8D}"/>
                </a:ext>
              </a:extLst>
            </p:cNvPr>
            <p:cNvGrpSpPr/>
            <p:nvPr/>
          </p:nvGrpSpPr>
          <p:grpSpPr>
            <a:xfrm>
              <a:off x="2182071" y="1808360"/>
              <a:ext cx="9175432" cy="1115228"/>
              <a:chOff x="838200" y="2067483"/>
              <a:chExt cx="9175432" cy="1115228"/>
            </a:xfrm>
          </p:grpSpPr>
          <p:cxnSp>
            <p:nvCxnSpPr>
              <p:cNvPr id="34" name="直線接點 33">
                <a:extLst>
                  <a:ext uri="{FF2B5EF4-FFF2-40B4-BE49-F238E27FC236}">
                    <a16:creationId xmlns:a16="http://schemas.microsoft.com/office/drawing/2014/main" id="{AF0E8FBD-DEDD-40DF-A327-AEB27A8FD0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4720" y="2751888"/>
                <a:ext cx="8415486" cy="11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>
                <a:extLst>
                  <a:ext uri="{FF2B5EF4-FFF2-40B4-BE49-F238E27FC236}">
                    <a16:creationId xmlns:a16="http://schemas.microsoft.com/office/drawing/2014/main" id="{8FF0DA20-D27C-4905-A00F-FDE86D6EE37A}"/>
                  </a:ext>
                </a:extLst>
              </p:cNvPr>
              <p:cNvCxnSpPr/>
              <p:nvPr/>
            </p:nvCxnSpPr>
            <p:spPr>
              <a:xfrm>
                <a:off x="3692764" y="2540873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0A4D9E4A-B848-45B6-8D4F-21F54B3316B4}"/>
                  </a:ext>
                </a:extLst>
              </p:cNvPr>
              <p:cNvSpPr txBox="1"/>
              <p:nvPr/>
            </p:nvSpPr>
            <p:spPr>
              <a:xfrm>
                <a:off x="838200" y="2067483"/>
                <a:ext cx="633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t=0</a:t>
                </a:r>
                <a:endParaRPr lang="zh-TW" altLang="en-US" sz="2400" dirty="0"/>
              </a:p>
            </p:txBody>
          </p:sp>
          <p:sp>
            <p:nvSpPr>
              <p:cNvPr id="37" name="爆炸: 十四角 36">
                <a:extLst>
                  <a:ext uri="{FF2B5EF4-FFF2-40B4-BE49-F238E27FC236}">
                    <a16:creationId xmlns:a16="http://schemas.microsoft.com/office/drawing/2014/main" id="{73510C99-80AA-46CD-94AA-DDFCD080C4B2}"/>
                  </a:ext>
                </a:extLst>
              </p:cNvPr>
              <p:cNvSpPr/>
              <p:nvPr/>
            </p:nvSpPr>
            <p:spPr>
              <a:xfrm>
                <a:off x="4530967" y="2219958"/>
                <a:ext cx="1896168" cy="962753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巨災</a:t>
                </a:r>
                <a:endPara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8" name="直線接點 37">
                <a:extLst>
                  <a:ext uri="{FF2B5EF4-FFF2-40B4-BE49-F238E27FC236}">
                    <a16:creationId xmlns:a16="http://schemas.microsoft.com/office/drawing/2014/main" id="{331D0873-8577-4BF6-A568-04191487289B}"/>
                  </a:ext>
                </a:extLst>
              </p:cNvPr>
              <p:cNvCxnSpPr/>
              <p:nvPr/>
            </p:nvCxnSpPr>
            <p:spPr>
              <a:xfrm>
                <a:off x="1154720" y="2552596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接點 38">
                <a:extLst>
                  <a:ext uri="{FF2B5EF4-FFF2-40B4-BE49-F238E27FC236}">
                    <a16:creationId xmlns:a16="http://schemas.microsoft.com/office/drawing/2014/main" id="{CDE3F741-2DA3-465E-AE92-92D917AFDB86}"/>
                  </a:ext>
                </a:extLst>
              </p:cNvPr>
              <p:cNvCxnSpPr/>
              <p:nvPr/>
            </p:nvCxnSpPr>
            <p:spPr>
              <a:xfrm>
                <a:off x="9570206" y="2540873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接點 39">
                <a:extLst>
                  <a:ext uri="{FF2B5EF4-FFF2-40B4-BE49-F238E27FC236}">
                    <a16:creationId xmlns:a16="http://schemas.microsoft.com/office/drawing/2014/main" id="{BFDCDCC9-34D8-4AF8-8EF6-7EA672E66AB0}"/>
                  </a:ext>
                </a:extLst>
              </p:cNvPr>
              <p:cNvCxnSpPr/>
              <p:nvPr/>
            </p:nvCxnSpPr>
            <p:spPr>
              <a:xfrm>
                <a:off x="7070353" y="2552595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文字方塊 40">
                <a:extLst>
                  <a:ext uri="{FF2B5EF4-FFF2-40B4-BE49-F238E27FC236}">
                    <a16:creationId xmlns:a16="http://schemas.microsoft.com/office/drawing/2014/main" id="{FC43A847-0589-4AF5-83D4-159FEC66C81A}"/>
                  </a:ext>
                </a:extLst>
              </p:cNvPr>
              <p:cNvSpPr txBox="1"/>
              <p:nvPr/>
            </p:nvSpPr>
            <p:spPr>
              <a:xfrm>
                <a:off x="6744676" y="2067483"/>
                <a:ext cx="633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t=2</a:t>
                </a:r>
                <a:endParaRPr lang="zh-TW" altLang="en-US" sz="2400" dirty="0"/>
              </a:p>
            </p:txBody>
          </p:sp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0D4FECB2-FE78-4613-BABF-7D8B4A6C522F}"/>
                  </a:ext>
                </a:extLst>
              </p:cNvPr>
              <p:cNvSpPr txBox="1"/>
              <p:nvPr/>
            </p:nvSpPr>
            <p:spPr>
              <a:xfrm>
                <a:off x="3368430" y="2067483"/>
                <a:ext cx="633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t=1</a:t>
                </a:r>
                <a:endParaRPr lang="zh-TW" altLang="en-US" sz="2400" dirty="0"/>
              </a:p>
            </p:txBody>
          </p:sp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926FC869-1E74-4584-A08F-A4F095B0F440}"/>
                  </a:ext>
                </a:extLst>
              </p:cNvPr>
              <p:cNvSpPr txBox="1"/>
              <p:nvPr/>
            </p:nvSpPr>
            <p:spPr>
              <a:xfrm>
                <a:off x="9122684" y="2067483"/>
                <a:ext cx="8909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=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T</a:t>
                </a:r>
                <a:endParaRPr lang="zh-TW" altLang="en-US" sz="2400" dirty="0"/>
              </a:p>
            </p:txBody>
          </p:sp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D9C20E32-3C12-4BF8-A1A7-9A2709DB0D9A}"/>
                  </a:ext>
                </a:extLst>
              </p:cNvPr>
              <p:cNvSpPr txBox="1"/>
              <p:nvPr/>
            </p:nvSpPr>
            <p:spPr>
              <a:xfrm>
                <a:off x="7959398" y="2193914"/>
                <a:ext cx="890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………</a:t>
                </a:r>
                <a:endParaRPr lang="zh-TW" altLang="en-US" dirty="0"/>
              </a:p>
            </p:txBody>
          </p:sp>
        </p:grpSp>
        <p:cxnSp>
          <p:nvCxnSpPr>
            <p:cNvPr id="60" name="直線單箭頭接點 59">
              <a:extLst>
                <a:ext uri="{FF2B5EF4-FFF2-40B4-BE49-F238E27FC236}">
                  <a16:creationId xmlns:a16="http://schemas.microsoft.com/office/drawing/2014/main" id="{8AEAE4D4-D529-4C85-AFFC-6C18D6EC270C}"/>
                </a:ext>
              </a:extLst>
            </p:cNvPr>
            <p:cNvCxnSpPr>
              <a:cxnSpLocks/>
            </p:cNvCxnSpPr>
            <p:nvPr/>
          </p:nvCxnSpPr>
          <p:spPr>
            <a:xfrm>
              <a:off x="2497261" y="2504487"/>
              <a:ext cx="665" cy="4970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5FCAF39F-DA13-482B-A658-D8396EA2EA48}"/>
                </a:ext>
              </a:extLst>
            </p:cNvPr>
            <p:cNvSpPr txBox="1"/>
            <p:nvPr/>
          </p:nvSpPr>
          <p:spPr>
            <a:xfrm>
              <a:off x="1921475" y="3013248"/>
              <a:ext cx="138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支付權利金</a:t>
              </a:r>
            </a:p>
          </p:txBody>
        </p:sp>
        <p:cxnSp>
          <p:nvCxnSpPr>
            <p:cNvPr id="63" name="直線單箭頭接點 62">
              <a:extLst>
                <a:ext uri="{FF2B5EF4-FFF2-40B4-BE49-F238E27FC236}">
                  <a16:creationId xmlns:a16="http://schemas.microsoft.com/office/drawing/2014/main" id="{E7B96704-E3CF-4AFE-B8D9-D1BC72875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14078" y="1723521"/>
              <a:ext cx="0" cy="79187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文字方塊 64">
              <a:extLst>
                <a:ext uri="{FF2B5EF4-FFF2-40B4-BE49-F238E27FC236}">
                  <a16:creationId xmlns:a16="http://schemas.microsoft.com/office/drawing/2014/main" id="{68275072-73CD-4E9B-AC66-01C721BBB925}"/>
                </a:ext>
              </a:extLst>
            </p:cNvPr>
            <p:cNvSpPr txBox="1"/>
            <p:nvPr/>
          </p:nvSpPr>
          <p:spPr>
            <a:xfrm>
              <a:off x="9983347" y="1126247"/>
              <a:ext cx="162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履約獲得注資</a:t>
              </a:r>
              <a:endPara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發行新股</a:t>
              </a:r>
              <a:r>
                <a:rPr lang="en-US" altLang="zh-TW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69" name="群組 68">
            <a:extLst>
              <a:ext uri="{FF2B5EF4-FFF2-40B4-BE49-F238E27FC236}">
                <a16:creationId xmlns:a16="http://schemas.microsoft.com/office/drawing/2014/main" id="{F64D41DE-9995-40EA-8AD7-C83CC7560A22}"/>
              </a:ext>
            </a:extLst>
          </p:cNvPr>
          <p:cNvGrpSpPr/>
          <p:nvPr/>
        </p:nvGrpSpPr>
        <p:grpSpPr>
          <a:xfrm>
            <a:off x="2620887" y="2611576"/>
            <a:ext cx="9323333" cy="2237033"/>
            <a:chOff x="1921475" y="1145547"/>
            <a:chExt cx="9436028" cy="2237033"/>
          </a:xfrm>
        </p:grpSpPr>
        <p:grpSp>
          <p:nvGrpSpPr>
            <p:cNvPr id="70" name="群組 69">
              <a:extLst>
                <a:ext uri="{FF2B5EF4-FFF2-40B4-BE49-F238E27FC236}">
                  <a16:creationId xmlns:a16="http://schemas.microsoft.com/office/drawing/2014/main" id="{643EEF22-432A-4EDD-BF45-056B4664A3BA}"/>
                </a:ext>
              </a:extLst>
            </p:cNvPr>
            <p:cNvGrpSpPr/>
            <p:nvPr/>
          </p:nvGrpSpPr>
          <p:grpSpPr>
            <a:xfrm>
              <a:off x="2182071" y="1808360"/>
              <a:ext cx="9175432" cy="1115228"/>
              <a:chOff x="838200" y="2067483"/>
              <a:chExt cx="9175432" cy="1115228"/>
            </a:xfrm>
          </p:grpSpPr>
          <p:cxnSp>
            <p:nvCxnSpPr>
              <p:cNvPr id="75" name="直線接點 74">
                <a:extLst>
                  <a:ext uri="{FF2B5EF4-FFF2-40B4-BE49-F238E27FC236}">
                    <a16:creationId xmlns:a16="http://schemas.microsoft.com/office/drawing/2014/main" id="{834F84D1-671B-4A29-834F-31E717235A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4720" y="2751888"/>
                <a:ext cx="8415486" cy="11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>
                <a:extLst>
                  <a:ext uri="{FF2B5EF4-FFF2-40B4-BE49-F238E27FC236}">
                    <a16:creationId xmlns:a16="http://schemas.microsoft.com/office/drawing/2014/main" id="{BE6BC2EE-DE20-450A-88F1-20C9518D4608}"/>
                  </a:ext>
                </a:extLst>
              </p:cNvPr>
              <p:cNvCxnSpPr/>
              <p:nvPr/>
            </p:nvCxnSpPr>
            <p:spPr>
              <a:xfrm>
                <a:off x="3692764" y="2540873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5AD56396-4D68-4F56-BA83-1C80D7375A8F}"/>
                  </a:ext>
                </a:extLst>
              </p:cNvPr>
              <p:cNvSpPr txBox="1"/>
              <p:nvPr/>
            </p:nvSpPr>
            <p:spPr>
              <a:xfrm>
                <a:off x="838200" y="2067483"/>
                <a:ext cx="633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t=0</a:t>
                </a:r>
                <a:endParaRPr lang="zh-TW" altLang="en-US" sz="2400" dirty="0"/>
              </a:p>
            </p:txBody>
          </p:sp>
          <p:sp>
            <p:nvSpPr>
              <p:cNvPr id="78" name="爆炸: 十四角 77">
                <a:extLst>
                  <a:ext uri="{FF2B5EF4-FFF2-40B4-BE49-F238E27FC236}">
                    <a16:creationId xmlns:a16="http://schemas.microsoft.com/office/drawing/2014/main" id="{9AA76414-E629-4989-BB0E-F71A361F4DB2}"/>
                  </a:ext>
                </a:extLst>
              </p:cNvPr>
              <p:cNvSpPr/>
              <p:nvPr/>
            </p:nvSpPr>
            <p:spPr>
              <a:xfrm>
                <a:off x="4530967" y="2219958"/>
                <a:ext cx="1896168" cy="962753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巨災</a:t>
                </a:r>
                <a:endPara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79" name="直線接點 78">
                <a:extLst>
                  <a:ext uri="{FF2B5EF4-FFF2-40B4-BE49-F238E27FC236}">
                    <a16:creationId xmlns:a16="http://schemas.microsoft.com/office/drawing/2014/main" id="{1C2D530E-830F-4591-B621-83C865789572}"/>
                  </a:ext>
                </a:extLst>
              </p:cNvPr>
              <p:cNvCxnSpPr/>
              <p:nvPr/>
            </p:nvCxnSpPr>
            <p:spPr>
              <a:xfrm>
                <a:off x="1154720" y="2552596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接點 79">
                <a:extLst>
                  <a:ext uri="{FF2B5EF4-FFF2-40B4-BE49-F238E27FC236}">
                    <a16:creationId xmlns:a16="http://schemas.microsoft.com/office/drawing/2014/main" id="{5A29695B-4EAF-4F5F-B41B-855F5B63F8ED}"/>
                  </a:ext>
                </a:extLst>
              </p:cNvPr>
              <p:cNvCxnSpPr/>
              <p:nvPr/>
            </p:nvCxnSpPr>
            <p:spPr>
              <a:xfrm>
                <a:off x="9570206" y="2540873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接點 80">
                <a:extLst>
                  <a:ext uri="{FF2B5EF4-FFF2-40B4-BE49-F238E27FC236}">
                    <a16:creationId xmlns:a16="http://schemas.microsoft.com/office/drawing/2014/main" id="{A742B974-00FE-4066-95DC-FD7434B51C0B}"/>
                  </a:ext>
                </a:extLst>
              </p:cNvPr>
              <p:cNvCxnSpPr/>
              <p:nvPr/>
            </p:nvCxnSpPr>
            <p:spPr>
              <a:xfrm>
                <a:off x="7070353" y="2552595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E07EA7AE-8602-4178-A218-36F2331FC4B9}"/>
                  </a:ext>
                </a:extLst>
              </p:cNvPr>
              <p:cNvSpPr txBox="1"/>
              <p:nvPr/>
            </p:nvSpPr>
            <p:spPr>
              <a:xfrm>
                <a:off x="6744676" y="2067483"/>
                <a:ext cx="633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t=2</a:t>
                </a:r>
                <a:endParaRPr lang="zh-TW" altLang="en-US" sz="2400" dirty="0"/>
              </a:p>
            </p:txBody>
          </p:sp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4B1D3621-70AA-430C-9C69-5F605EC30932}"/>
                  </a:ext>
                </a:extLst>
              </p:cNvPr>
              <p:cNvSpPr txBox="1"/>
              <p:nvPr/>
            </p:nvSpPr>
            <p:spPr>
              <a:xfrm>
                <a:off x="3368430" y="2067483"/>
                <a:ext cx="633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t=1</a:t>
                </a:r>
                <a:endParaRPr lang="zh-TW" altLang="en-US" sz="2400" dirty="0"/>
              </a:p>
            </p:txBody>
          </p:sp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67899370-2E78-4175-BFB5-80A2AA8D6A6F}"/>
                  </a:ext>
                </a:extLst>
              </p:cNvPr>
              <p:cNvSpPr txBox="1"/>
              <p:nvPr/>
            </p:nvSpPr>
            <p:spPr>
              <a:xfrm>
                <a:off x="9122684" y="2067483"/>
                <a:ext cx="8909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=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T</a:t>
                </a:r>
                <a:endParaRPr lang="zh-TW" altLang="en-US" sz="2400" dirty="0"/>
              </a:p>
            </p:txBody>
          </p:sp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3A82DF8E-F4BE-443B-95BF-86653BDE5EBF}"/>
                  </a:ext>
                </a:extLst>
              </p:cNvPr>
              <p:cNvSpPr txBox="1"/>
              <p:nvPr/>
            </p:nvSpPr>
            <p:spPr>
              <a:xfrm>
                <a:off x="7959398" y="2193914"/>
                <a:ext cx="890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………</a:t>
                </a:r>
                <a:endParaRPr lang="zh-TW" altLang="en-US" dirty="0"/>
              </a:p>
            </p:txBody>
          </p:sp>
        </p:grp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43DE33F4-489D-4B30-B0CA-E69FF2257505}"/>
                </a:ext>
              </a:extLst>
            </p:cNvPr>
            <p:cNvCxnSpPr>
              <a:cxnSpLocks/>
            </p:cNvCxnSpPr>
            <p:nvPr/>
          </p:nvCxnSpPr>
          <p:spPr>
            <a:xfrm>
              <a:off x="2497261" y="2504487"/>
              <a:ext cx="665" cy="4970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字方塊 71">
              <a:extLst>
                <a:ext uri="{FF2B5EF4-FFF2-40B4-BE49-F238E27FC236}">
                  <a16:creationId xmlns:a16="http://schemas.microsoft.com/office/drawing/2014/main" id="{D353F11E-F424-4591-BF06-912026E0D7D7}"/>
                </a:ext>
              </a:extLst>
            </p:cNvPr>
            <p:cNvSpPr txBox="1"/>
            <p:nvPr/>
          </p:nvSpPr>
          <p:spPr>
            <a:xfrm>
              <a:off x="1921475" y="3013248"/>
              <a:ext cx="138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支付權利金</a:t>
              </a:r>
            </a:p>
          </p:txBody>
        </p:sp>
        <p:cxnSp>
          <p:nvCxnSpPr>
            <p:cNvPr id="73" name="直線單箭頭接點 72">
              <a:extLst>
                <a:ext uri="{FF2B5EF4-FFF2-40B4-BE49-F238E27FC236}">
                  <a16:creationId xmlns:a16="http://schemas.microsoft.com/office/drawing/2014/main" id="{F11FF6A9-2A05-4C8A-B901-B1C500F1DF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9827" y="1723521"/>
              <a:ext cx="0" cy="79187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F6DED301-3846-411F-A393-A6AFF77070CD}"/>
                </a:ext>
              </a:extLst>
            </p:cNvPr>
            <p:cNvSpPr txBox="1"/>
            <p:nvPr/>
          </p:nvSpPr>
          <p:spPr>
            <a:xfrm>
              <a:off x="5951375" y="1145547"/>
              <a:ext cx="1621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履約獲得注資</a:t>
              </a:r>
              <a:endParaRPr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發行新股</a:t>
              </a:r>
              <a:r>
                <a:rPr lang="en-US" altLang="zh-TW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86" name="群組 85">
            <a:extLst>
              <a:ext uri="{FF2B5EF4-FFF2-40B4-BE49-F238E27FC236}">
                <a16:creationId xmlns:a16="http://schemas.microsoft.com/office/drawing/2014/main" id="{0131ACE3-8C9B-4506-959A-C3477A2BE3D7}"/>
              </a:ext>
            </a:extLst>
          </p:cNvPr>
          <p:cNvGrpSpPr/>
          <p:nvPr/>
        </p:nvGrpSpPr>
        <p:grpSpPr>
          <a:xfrm>
            <a:off x="2620887" y="4766112"/>
            <a:ext cx="9323333" cy="2066465"/>
            <a:chOff x="1921475" y="1316115"/>
            <a:chExt cx="9436028" cy="2066465"/>
          </a:xfrm>
        </p:grpSpPr>
        <p:grpSp>
          <p:nvGrpSpPr>
            <p:cNvPr id="87" name="群組 86">
              <a:extLst>
                <a:ext uri="{FF2B5EF4-FFF2-40B4-BE49-F238E27FC236}">
                  <a16:creationId xmlns:a16="http://schemas.microsoft.com/office/drawing/2014/main" id="{B334962E-5299-4CD9-8FDF-A9975CE33C6F}"/>
                </a:ext>
              </a:extLst>
            </p:cNvPr>
            <p:cNvGrpSpPr/>
            <p:nvPr/>
          </p:nvGrpSpPr>
          <p:grpSpPr>
            <a:xfrm>
              <a:off x="2182071" y="1808360"/>
              <a:ext cx="9175432" cy="1115228"/>
              <a:chOff x="838200" y="2067483"/>
              <a:chExt cx="9175432" cy="1115228"/>
            </a:xfrm>
          </p:grpSpPr>
          <p:cxnSp>
            <p:nvCxnSpPr>
              <p:cNvPr id="92" name="直線接點 91">
                <a:extLst>
                  <a:ext uri="{FF2B5EF4-FFF2-40B4-BE49-F238E27FC236}">
                    <a16:creationId xmlns:a16="http://schemas.microsoft.com/office/drawing/2014/main" id="{43E0EF95-EE70-434D-ACA9-392DA28F0A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4720" y="2751888"/>
                <a:ext cx="8415486" cy="11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線接點 92">
                <a:extLst>
                  <a:ext uri="{FF2B5EF4-FFF2-40B4-BE49-F238E27FC236}">
                    <a16:creationId xmlns:a16="http://schemas.microsoft.com/office/drawing/2014/main" id="{8F346DBC-42A2-4058-980F-3AFBBE8EA380}"/>
                  </a:ext>
                </a:extLst>
              </p:cNvPr>
              <p:cNvCxnSpPr/>
              <p:nvPr/>
            </p:nvCxnSpPr>
            <p:spPr>
              <a:xfrm>
                <a:off x="3692764" y="2540873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64F8390F-E440-4342-89F4-111A0AA32DAC}"/>
                  </a:ext>
                </a:extLst>
              </p:cNvPr>
              <p:cNvSpPr txBox="1"/>
              <p:nvPr/>
            </p:nvSpPr>
            <p:spPr>
              <a:xfrm>
                <a:off x="838200" y="2067483"/>
                <a:ext cx="633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t=0</a:t>
                </a:r>
                <a:endParaRPr lang="zh-TW" altLang="en-US" sz="2400" dirty="0"/>
              </a:p>
            </p:txBody>
          </p:sp>
          <p:sp>
            <p:nvSpPr>
              <p:cNvPr id="95" name="爆炸: 十四角 94">
                <a:extLst>
                  <a:ext uri="{FF2B5EF4-FFF2-40B4-BE49-F238E27FC236}">
                    <a16:creationId xmlns:a16="http://schemas.microsoft.com/office/drawing/2014/main" id="{D7539549-3257-4BEF-B1C8-DD9F0F63B476}"/>
                  </a:ext>
                </a:extLst>
              </p:cNvPr>
              <p:cNvSpPr/>
              <p:nvPr/>
            </p:nvSpPr>
            <p:spPr>
              <a:xfrm>
                <a:off x="4530967" y="2219958"/>
                <a:ext cx="1896168" cy="962753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巨災</a:t>
                </a:r>
                <a:endPara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96" name="直線接點 95">
                <a:extLst>
                  <a:ext uri="{FF2B5EF4-FFF2-40B4-BE49-F238E27FC236}">
                    <a16:creationId xmlns:a16="http://schemas.microsoft.com/office/drawing/2014/main" id="{74060778-A32E-44AB-9004-5FE68045BB5B}"/>
                  </a:ext>
                </a:extLst>
              </p:cNvPr>
              <p:cNvCxnSpPr/>
              <p:nvPr/>
            </p:nvCxnSpPr>
            <p:spPr>
              <a:xfrm>
                <a:off x="1154720" y="2552596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直線接點 96">
                <a:extLst>
                  <a:ext uri="{FF2B5EF4-FFF2-40B4-BE49-F238E27FC236}">
                    <a16:creationId xmlns:a16="http://schemas.microsoft.com/office/drawing/2014/main" id="{BAB096AD-1585-457B-BE9E-A30283E7B994}"/>
                  </a:ext>
                </a:extLst>
              </p:cNvPr>
              <p:cNvCxnSpPr/>
              <p:nvPr/>
            </p:nvCxnSpPr>
            <p:spPr>
              <a:xfrm>
                <a:off x="9570206" y="2540873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直線接點 97">
                <a:extLst>
                  <a:ext uri="{FF2B5EF4-FFF2-40B4-BE49-F238E27FC236}">
                    <a16:creationId xmlns:a16="http://schemas.microsoft.com/office/drawing/2014/main" id="{1F6CDFC0-C4A5-4ED5-949F-79A1CFBA38D6}"/>
                  </a:ext>
                </a:extLst>
              </p:cNvPr>
              <p:cNvCxnSpPr/>
              <p:nvPr/>
            </p:nvCxnSpPr>
            <p:spPr>
              <a:xfrm>
                <a:off x="7070353" y="2552595"/>
                <a:ext cx="0" cy="21101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25805A59-D9DE-4D04-A90F-C9C5C768760C}"/>
                  </a:ext>
                </a:extLst>
              </p:cNvPr>
              <p:cNvSpPr txBox="1"/>
              <p:nvPr/>
            </p:nvSpPr>
            <p:spPr>
              <a:xfrm>
                <a:off x="6744676" y="2067483"/>
                <a:ext cx="633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t=2</a:t>
                </a:r>
                <a:endParaRPr lang="zh-TW" altLang="en-US" sz="2400" dirty="0"/>
              </a:p>
            </p:txBody>
          </p:sp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DC53F1F7-4F41-45C3-9C57-06E773218F34}"/>
                  </a:ext>
                </a:extLst>
              </p:cNvPr>
              <p:cNvSpPr txBox="1"/>
              <p:nvPr/>
            </p:nvSpPr>
            <p:spPr>
              <a:xfrm>
                <a:off x="3368430" y="2067483"/>
                <a:ext cx="6330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t=1</a:t>
                </a:r>
                <a:endParaRPr lang="zh-TW" altLang="en-US" sz="2400" dirty="0"/>
              </a:p>
            </p:txBody>
          </p:sp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5A34D510-2A32-4BA2-9AF6-58C5626F5209}"/>
                  </a:ext>
                </a:extLst>
              </p:cNvPr>
              <p:cNvSpPr txBox="1"/>
              <p:nvPr/>
            </p:nvSpPr>
            <p:spPr>
              <a:xfrm>
                <a:off x="9122684" y="2067483"/>
                <a:ext cx="8909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t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=</a:t>
                </a:r>
                <a:r>
                  <a:rPr lang="zh-TW" altLang="en-US" sz="2400" dirty="0"/>
                  <a:t> </a:t>
                </a:r>
                <a:r>
                  <a:rPr lang="en-US" altLang="zh-TW" sz="2400" dirty="0"/>
                  <a:t>T</a:t>
                </a:r>
                <a:endParaRPr lang="zh-TW" altLang="en-US" sz="2400" dirty="0"/>
              </a:p>
            </p:txBody>
          </p:sp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5AB519B0-2B8A-456B-B9A3-6FB09FC2020C}"/>
                  </a:ext>
                </a:extLst>
              </p:cNvPr>
              <p:cNvSpPr txBox="1"/>
              <p:nvPr/>
            </p:nvSpPr>
            <p:spPr>
              <a:xfrm>
                <a:off x="7959398" y="2193914"/>
                <a:ext cx="890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………</a:t>
                </a:r>
                <a:endParaRPr lang="zh-TW" altLang="en-US" dirty="0"/>
              </a:p>
            </p:txBody>
          </p:sp>
        </p:grpSp>
        <p:cxnSp>
          <p:nvCxnSpPr>
            <p:cNvPr id="88" name="直線單箭頭接點 87">
              <a:extLst>
                <a:ext uri="{FF2B5EF4-FFF2-40B4-BE49-F238E27FC236}">
                  <a16:creationId xmlns:a16="http://schemas.microsoft.com/office/drawing/2014/main" id="{8592F54E-329B-4FE4-AEB1-48D9DFBC2F76}"/>
                </a:ext>
              </a:extLst>
            </p:cNvPr>
            <p:cNvCxnSpPr>
              <a:cxnSpLocks/>
            </p:cNvCxnSpPr>
            <p:nvPr/>
          </p:nvCxnSpPr>
          <p:spPr>
            <a:xfrm>
              <a:off x="2497261" y="2504487"/>
              <a:ext cx="665" cy="4970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字方塊 88">
              <a:extLst>
                <a:ext uri="{FF2B5EF4-FFF2-40B4-BE49-F238E27FC236}">
                  <a16:creationId xmlns:a16="http://schemas.microsoft.com/office/drawing/2014/main" id="{B2F75171-7FCA-4CAD-BC89-9EE9F87A8D52}"/>
                </a:ext>
              </a:extLst>
            </p:cNvPr>
            <p:cNvSpPr txBox="1"/>
            <p:nvPr/>
          </p:nvSpPr>
          <p:spPr>
            <a:xfrm>
              <a:off x="1921475" y="3013248"/>
              <a:ext cx="138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支付保費</a:t>
              </a:r>
            </a:p>
          </p:txBody>
        </p:sp>
        <p:cxnSp>
          <p:nvCxnSpPr>
            <p:cNvPr id="90" name="直線單箭頭接點 89">
              <a:extLst>
                <a:ext uri="{FF2B5EF4-FFF2-40B4-BE49-F238E27FC236}">
                  <a16:creationId xmlns:a16="http://schemas.microsoft.com/office/drawing/2014/main" id="{B9B54AE4-BBDC-4863-A6AF-534049523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9827" y="1723521"/>
              <a:ext cx="0" cy="791872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C09361F4-471C-4E8A-B6B2-963716D17FCC}"/>
                </a:ext>
              </a:extLst>
            </p:cNvPr>
            <p:cNvSpPr txBox="1"/>
            <p:nvPr/>
          </p:nvSpPr>
          <p:spPr>
            <a:xfrm>
              <a:off x="5746910" y="1316115"/>
              <a:ext cx="2152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履約獲得注資</a:t>
              </a:r>
              <a:r>
                <a:rPr lang="en-US" altLang="zh-TW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現金</a:t>
              </a:r>
              <a:r>
                <a:rPr lang="en-US" altLang="zh-TW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79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9E0A6659-36BA-4590-860E-79E65541FDBD}"/>
              </a:ext>
            </a:extLst>
          </p:cNvPr>
          <p:cNvGrpSpPr/>
          <p:nvPr/>
        </p:nvGrpSpPr>
        <p:grpSpPr>
          <a:xfrm>
            <a:off x="55266" y="892493"/>
            <a:ext cx="11788165" cy="2338814"/>
            <a:chOff x="60675" y="157903"/>
            <a:chExt cx="11788165" cy="2338814"/>
          </a:xfrm>
        </p:grpSpPr>
        <p:sp>
          <p:nvSpPr>
            <p:cNvPr id="91" name="文字方塊 90">
              <a:extLst>
                <a:ext uri="{FF2B5EF4-FFF2-40B4-BE49-F238E27FC236}">
                  <a16:creationId xmlns:a16="http://schemas.microsoft.com/office/drawing/2014/main" id="{DE21B304-D753-4E4A-A5F7-22E207C5E518}"/>
                </a:ext>
              </a:extLst>
            </p:cNvPr>
            <p:cNvSpPr txBox="1"/>
            <p:nvPr/>
          </p:nvSpPr>
          <p:spPr>
            <a:xfrm>
              <a:off x="60675" y="927057"/>
              <a:ext cx="20867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巨災債券</a:t>
              </a:r>
              <a:endPara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志福版本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一次性全部賠付、無</a:t>
              </a:r>
              <a:r>
                <a:rPr lang="en-US" altLang="zh-TW" sz="24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SPV)</a:t>
              </a:r>
              <a:endPara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grpSp>
          <p:nvGrpSpPr>
            <p:cNvPr id="95" name="群組 94">
              <a:extLst>
                <a:ext uri="{FF2B5EF4-FFF2-40B4-BE49-F238E27FC236}">
                  <a16:creationId xmlns:a16="http://schemas.microsoft.com/office/drawing/2014/main" id="{BE3E3C32-4851-4A27-9866-F26B19C7EC3D}"/>
                </a:ext>
              </a:extLst>
            </p:cNvPr>
            <p:cNvGrpSpPr/>
            <p:nvPr/>
          </p:nvGrpSpPr>
          <p:grpSpPr>
            <a:xfrm>
              <a:off x="2147455" y="157903"/>
              <a:ext cx="9701385" cy="2039438"/>
              <a:chOff x="2147455" y="157903"/>
              <a:chExt cx="9701385" cy="2039438"/>
            </a:xfrm>
          </p:grpSpPr>
          <p:grpSp>
            <p:nvGrpSpPr>
              <p:cNvPr id="57" name="群組 56">
                <a:extLst>
                  <a:ext uri="{FF2B5EF4-FFF2-40B4-BE49-F238E27FC236}">
                    <a16:creationId xmlns:a16="http://schemas.microsoft.com/office/drawing/2014/main" id="{1CBD414D-721D-4AAB-B366-FEBB2EF80F84}"/>
                  </a:ext>
                </a:extLst>
              </p:cNvPr>
              <p:cNvGrpSpPr/>
              <p:nvPr/>
            </p:nvGrpSpPr>
            <p:grpSpPr>
              <a:xfrm>
                <a:off x="2147455" y="157903"/>
                <a:ext cx="9701385" cy="2028582"/>
                <a:chOff x="1538853" y="1319834"/>
                <a:chExt cx="9818650" cy="2028582"/>
              </a:xfrm>
            </p:grpSpPr>
            <p:grpSp>
              <p:nvGrpSpPr>
                <p:cNvPr id="58" name="群組 57">
                  <a:extLst>
                    <a:ext uri="{FF2B5EF4-FFF2-40B4-BE49-F238E27FC236}">
                      <a16:creationId xmlns:a16="http://schemas.microsoft.com/office/drawing/2014/main" id="{7748BEAE-D5B3-4F27-9647-8DDF462949BD}"/>
                    </a:ext>
                  </a:extLst>
                </p:cNvPr>
                <p:cNvGrpSpPr/>
                <p:nvPr/>
              </p:nvGrpSpPr>
              <p:grpSpPr>
                <a:xfrm>
                  <a:off x="2182071" y="1808360"/>
                  <a:ext cx="9175432" cy="1115228"/>
                  <a:chOff x="838200" y="2067483"/>
                  <a:chExt cx="9175432" cy="1115228"/>
                </a:xfrm>
              </p:grpSpPr>
              <p:cxnSp>
                <p:nvCxnSpPr>
                  <p:cNvPr id="63" name="直線接點 62">
                    <a:extLst>
                      <a:ext uri="{FF2B5EF4-FFF2-40B4-BE49-F238E27FC236}">
                        <a16:creationId xmlns:a16="http://schemas.microsoft.com/office/drawing/2014/main" id="{59631DA4-0450-40A9-B566-D067CC8560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54720" y="2751888"/>
                    <a:ext cx="8415486" cy="1172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線接點 63">
                    <a:extLst>
                      <a:ext uri="{FF2B5EF4-FFF2-40B4-BE49-F238E27FC236}">
                        <a16:creationId xmlns:a16="http://schemas.microsoft.com/office/drawing/2014/main" id="{4876907F-A27D-47F6-9476-4845D01C7E0B}"/>
                      </a:ext>
                    </a:extLst>
                  </p:cNvPr>
                  <p:cNvCxnSpPr/>
                  <p:nvPr/>
                </p:nvCxnSpPr>
                <p:spPr>
                  <a:xfrm>
                    <a:off x="3692764" y="2540873"/>
                    <a:ext cx="0" cy="21101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文字方塊 64">
                    <a:extLst>
                      <a:ext uri="{FF2B5EF4-FFF2-40B4-BE49-F238E27FC236}">
                        <a16:creationId xmlns:a16="http://schemas.microsoft.com/office/drawing/2014/main" id="{0C7B2D45-11CC-4BA1-8269-3672A93665F3}"/>
                      </a:ext>
                    </a:extLst>
                  </p:cNvPr>
                  <p:cNvSpPr txBox="1"/>
                  <p:nvPr/>
                </p:nvSpPr>
                <p:spPr>
                  <a:xfrm>
                    <a:off x="838200" y="2067483"/>
                    <a:ext cx="63303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2400" dirty="0"/>
                      <a:t>t=0</a:t>
                    </a:r>
                    <a:endParaRPr lang="zh-TW" altLang="en-US" sz="2400" dirty="0"/>
                  </a:p>
                </p:txBody>
              </p:sp>
              <p:sp>
                <p:nvSpPr>
                  <p:cNvPr id="66" name="爆炸: 十四角 65">
                    <a:extLst>
                      <a:ext uri="{FF2B5EF4-FFF2-40B4-BE49-F238E27FC236}">
                        <a16:creationId xmlns:a16="http://schemas.microsoft.com/office/drawing/2014/main" id="{77FE4C1E-AD89-4BF0-92BE-6D963DA7D298}"/>
                      </a:ext>
                    </a:extLst>
                  </p:cNvPr>
                  <p:cNvSpPr/>
                  <p:nvPr/>
                </p:nvSpPr>
                <p:spPr>
                  <a:xfrm>
                    <a:off x="4530967" y="2219958"/>
                    <a:ext cx="1896168" cy="962753"/>
                  </a:xfrm>
                  <a:prstGeom prst="irregularSeal2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巨災</a:t>
                    </a:r>
                    <a:endParaRPr lang="en-US" altLang="zh-TW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cxnSp>
                <p:nvCxnSpPr>
                  <p:cNvPr id="67" name="直線接點 66">
                    <a:extLst>
                      <a:ext uri="{FF2B5EF4-FFF2-40B4-BE49-F238E27FC236}">
                        <a16:creationId xmlns:a16="http://schemas.microsoft.com/office/drawing/2014/main" id="{EA0B134E-3BE8-4D79-B68A-8A4D86AFDB71}"/>
                      </a:ext>
                    </a:extLst>
                  </p:cNvPr>
                  <p:cNvCxnSpPr/>
                  <p:nvPr/>
                </p:nvCxnSpPr>
                <p:spPr>
                  <a:xfrm>
                    <a:off x="1154720" y="2552596"/>
                    <a:ext cx="0" cy="21101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直線接點 67">
                    <a:extLst>
                      <a:ext uri="{FF2B5EF4-FFF2-40B4-BE49-F238E27FC236}">
                        <a16:creationId xmlns:a16="http://schemas.microsoft.com/office/drawing/2014/main" id="{9ED3D9AA-9891-4E1D-A49A-8A29AE66D566}"/>
                      </a:ext>
                    </a:extLst>
                  </p:cNvPr>
                  <p:cNvCxnSpPr/>
                  <p:nvPr/>
                </p:nvCxnSpPr>
                <p:spPr>
                  <a:xfrm>
                    <a:off x="9570206" y="2540873"/>
                    <a:ext cx="0" cy="21101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直線接點 68">
                    <a:extLst>
                      <a:ext uri="{FF2B5EF4-FFF2-40B4-BE49-F238E27FC236}">
                        <a16:creationId xmlns:a16="http://schemas.microsoft.com/office/drawing/2014/main" id="{843628FD-3F63-44CB-B00A-CC2D3C1303EE}"/>
                      </a:ext>
                    </a:extLst>
                  </p:cNvPr>
                  <p:cNvCxnSpPr/>
                  <p:nvPr/>
                </p:nvCxnSpPr>
                <p:spPr>
                  <a:xfrm>
                    <a:off x="7070353" y="2552595"/>
                    <a:ext cx="0" cy="21101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文字方塊 69">
                    <a:extLst>
                      <a:ext uri="{FF2B5EF4-FFF2-40B4-BE49-F238E27FC236}">
                        <a16:creationId xmlns:a16="http://schemas.microsoft.com/office/drawing/2014/main" id="{0CE22F5A-6BF5-4125-AC7C-D253E8D7408D}"/>
                      </a:ext>
                    </a:extLst>
                  </p:cNvPr>
                  <p:cNvSpPr txBox="1"/>
                  <p:nvPr/>
                </p:nvSpPr>
                <p:spPr>
                  <a:xfrm>
                    <a:off x="6744676" y="2067483"/>
                    <a:ext cx="63303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2400" dirty="0"/>
                      <a:t>t=2</a:t>
                    </a:r>
                    <a:endParaRPr lang="zh-TW" altLang="en-US" sz="2400" dirty="0"/>
                  </a:p>
                </p:txBody>
              </p:sp>
              <p:sp>
                <p:nvSpPr>
                  <p:cNvPr id="71" name="文字方塊 70">
                    <a:extLst>
                      <a:ext uri="{FF2B5EF4-FFF2-40B4-BE49-F238E27FC236}">
                        <a16:creationId xmlns:a16="http://schemas.microsoft.com/office/drawing/2014/main" id="{2B87B23B-93BC-482B-9973-CA90577A7750}"/>
                      </a:ext>
                    </a:extLst>
                  </p:cNvPr>
                  <p:cNvSpPr txBox="1"/>
                  <p:nvPr/>
                </p:nvSpPr>
                <p:spPr>
                  <a:xfrm>
                    <a:off x="3368430" y="2067483"/>
                    <a:ext cx="63303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2400" dirty="0"/>
                      <a:t>t=1</a:t>
                    </a:r>
                    <a:endParaRPr lang="zh-TW" altLang="en-US" sz="2400" dirty="0"/>
                  </a:p>
                </p:txBody>
              </p:sp>
              <p:sp>
                <p:nvSpPr>
                  <p:cNvPr id="72" name="文字方塊 71">
                    <a:extLst>
                      <a:ext uri="{FF2B5EF4-FFF2-40B4-BE49-F238E27FC236}">
                        <a16:creationId xmlns:a16="http://schemas.microsoft.com/office/drawing/2014/main" id="{CE512688-0800-4288-BE0D-DA4005630DDC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84" y="2067483"/>
                    <a:ext cx="8909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2400" dirty="0"/>
                      <a:t>t</a:t>
                    </a:r>
                    <a:r>
                      <a:rPr lang="zh-TW" altLang="en-US" sz="2400" dirty="0"/>
                      <a:t> </a:t>
                    </a:r>
                    <a:r>
                      <a:rPr lang="en-US" altLang="zh-TW" sz="2400" dirty="0"/>
                      <a:t>=</a:t>
                    </a:r>
                    <a:r>
                      <a:rPr lang="zh-TW" altLang="en-US" sz="2400" dirty="0"/>
                      <a:t> </a:t>
                    </a:r>
                    <a:r>
                      <a:rPr lang="en-US" altLang="zh-TW" sz="2400" dirty="0"/>
                      <a:t>T</a:t>
                    </a:r>
                    <a:endParaRPr lang="zh-TW" altLang="en-US" sz="2400" dirty="0"/>
                  </a:p>
                </p:txBody>
              </p:sp>
              <p:sp>
                <p:nvSpPr>
                  <p:cNvPr id="73" name="文字方塊 72">
                    <a:extLst>
                      <a:ext uri="{FF2B5EF4-FFF2-40B4-BE49-F238E27FC236}">
                        <a16:creationId xmlns:a16="http://schemas.microsoft.com/office/drawing/2014/main" id="{5452D1D1-C51F-4CF6-BBCD-831D33697923}"/>
                      </a:ext>
                    </a:extLst>
                  </p:cNvPr>
                  <p:cNvSpPr txBox="1"/>
                  <p:nvPr/>
                </p:nvSpPr>
                <p:spPr>
                  <a:xfrm>
                    <a:off x="7959398" y="2193914"/>
                    <a:ext cx="8909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dirty="0"/>
                      <a:t>………</a:t>
                    </a:r>
                    <a:endParaRPr lang="zh-TW" altLang="en-US" dirty="0"/>
                  </a:p>
                </p:txBody>
              </p:sp>
            </p:grpSp>
            <p:cxnSp>
              <p:nvCxnSpPr>
                <p:cNvPr id="59" name="直線單箭頭接點 58">
                  <a:extLst>
                    <a:ext uri="{FF2B5EF4-FFF2-40B4-BE49-F238E27FC236}">
                      <a16:creationId xmlns:a16="http://schemas.microsoft.com/office/drawing/2014/main" id="{643C943B-2CAC-4189-AF4E-FD46BFE064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8130" y="2504486"/>
                  <a:ext cx="665" cy="497039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文字方塊 59">
                  <a:extLst>
                    <a:ext uri="{FF2B5EF4-FFF2-40B4-BE49-F238E27FC236}">
                      <a16:creationId xmlns:a16="http://schemas.microsoft.com/office/drawing/2014/main" id="{B01158B7-895F-403C-923F-9EFBB950D3A1}"/>
                    </a:ext>
                  </a:extLst>
                </p:cNvPr>
                <p:cNvSpPr txBox="1"/>
                <p:nvPr/>
              </p:nvSpPr>
              <p:spPr>
                <a:xfrm>
                  <a:off x="3420781" y="2979084"/>
                  <a:ext cx="694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債息</a:t>
                  </a:r>
                </a:p>
              </p:txBody>
            </p:sp>
            <p:cxnSp>
              <p:nvCxnSpPr>
                <p:cNvPr id="61" name="直線單箭頭接點 60">
                  <a:extLst>
                    <a:ext uri="{FF2B5EF4-FFF2-40B4-BE49-F238E27FC236}">
                      <a16:creationId xmlns:a16="http://schemas.microsoft.com/office/drawing/2014/main" id="{FE33F249-9532-4F15-A904-687F87E3EA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98591" y="1712614"/>
                  <a:ext cx="0" cy="791872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4B9BB987-97E0-4293-A13C-509344612EA4}"/>
                    </a:ext>
                  </a:extLst>
                </p:cNvPr>
                <p:cNvSpPr txBox="1"/>
                <p:nvPr/>
              </p:nvSpPr>
              <p:spPr>
                <a:xfrm>
                  <a:off x="1538853" y="1319834"/>
                  <a:ext cx="22009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>
                      <a:solidFill>
                        <a:srgbClr val="00B05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期初獲得債券本金</a:t>
                  </a:r>
                </a:p>
              </p:txBody>
            </p:sp>
          </p:grpSp>
          <p:cxnSp>
            <p:nvCxnSpPr>
              <p:cNvPr id="92" name="直線單箭頭接點 91">
                <a:extLst>
                  <a:ext uri="{FF2B5EF4-FFF2-40B4-BE49-F238E27FC236}">
                    <a16:creationId xmlns:a16="http://schemas.microsoft.com/office/drawing/2014/main" id="{5371AA5E-E08B-462D-A246-F58DF5D340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3463" y="1349154"/>
                <a:ext cx="657" cy="4970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14180FB3-D848-4E81-8E66-D6697AC1AD6B}"/>
                  </a:ext>
                </a:extLst>
              </p:cNvPr>
              <p:cNvSpPr txBox="1"/>
              <p:nvPr/>
            </p:nvSpPr>
            <p:spPr>
              <a:xfrm>
                <a:off x="5262949" y="1828009"/>
                <a:ext cx="68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債息</a:t>
                </a:r>
              </a:p>
            </p:txBody>
          </p:sp>
          <p:sp>
            <p:nvSpPr>
              <p:cNvPr id="94" name="文字方塊 93">
                <a:extLst>
                  <a:ext uri="{FF2B5EF4-FFF2-40B4-BE49-F238E27FC236}">
                    <a16:creationId xmlns:a16="http://schemas.microsoft.com/office/drawing/2014/main" id="{A0C4E2C8-97C1-475E-8BEF-1A750067A9A4}"/>
                  </a:ext>
                </a:extLst>
              </p:cNvPr>
              <p:cNvSpPr txBox="1"/>
              <p:nvPr/>
            </p:nvSpPr>
            <p:spPr>
              <a:xfrm>
                <a:off x="2807488" y="1362434"/>
                <a:ext cx="68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accent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發債</a:t>
                </a:r>
              </a:p>
            </p:txBody>
          </p:sp>
        </p:grpSp>
      </p:grpSp>
      <p:grpSp>
        <p:nvGrpSpPr>
          <p:cNvPr id="96" name="群組 95">
            <a:extLst>
              <a:ext uri="{FF2B5EF4-FFF2-40B4-BE49-F238E27FC236}">
                <a16:creationId xmlns:a16="http://schemas.microsoft.com/office/drawing/2014/main" id="{4063A38E-3EB7-4B8C-A876-5CC2CD89C3B7}"/>
              </a:ext>
            </a:extLst>
          </p:cNvPr>
          <p:cNvGrpSpPr/>
          <p:nvPr/>
        </p:nvGrpSpPr>
        <p:grpSpPr>
          <a:xfrm>
            <a:off x="2782991" y="4001154"/>
            <a:ext cx="9065849" cy="2057942"/>
            <a:chOff x="2782991" y="139399"/>
            <a:chExt cx="9065849" cy="2057942"/>
          </a:xfrm>
        </p:grpSpPr>
        <p:grpSp>
          <p:nvGrpSpPr>
            <p:cNvPr id="97" name="群組 96">
              <a:extLst>
                <a:ext uri="{FF2B5EF4-FFF2-40B4-BE49-F238E27FC236}">
                  <a16:creationId xmlns:a16="http://schemas.microsoft.com/office/drawing/2014/main" id="{77ECE574-A2CC-4BD9-9C23-8D3662E57572}"/>
                </a:ext>
              </a:extLst>
            </p:cNvPr>
            <p:cNvGrpSpPr/>
            <p:nvPr/>
          </p:nvGrpSpPr>
          <p:grpSpPr>
            <a:xfrm>
              <a:off x="2782991" y="139399"/>
              <a:ext cx="9065849" cy="2047086"/>
              <a:chOff x="2182071" y="1301330"/>
              <a:chExt cx="9175432" cy="2047086"/>
            </a:xfrm>
          </p:grpSpPr>
          <p:grpSp>
            <p:nvGrpSpPr>
              <p:cNvPr id="101" name="群組 100">
                <a:extLst>
                  <a:ext uri="{FF2B5EF4-FFF2-40B4-BE49-F238E27FC236}">
                    <a16:creationId xmlns:a16="http://schemas.microsoft.com/office/drawing/2014/main" id="{635C06E7-8594-4611-926F-3D74360A075D}"/>
                  </a:ext>
                </a:extLst>
              </p:cNvPr>
              <p:cNvGrpSpPr/>
              <p:nvPr/>
            </p:nvGrpSpPr>
            <p:grpSpPr>
              <a:xfrm>
                <a:off x="2182071" y="1808360"/>
                <a:ext cx="9175432" cy="1115228"/>
                <a:chOff x="838200" y="2067483"/>
                <a:chExt cx="9175432" cy="1115228"/>
              </a:xfrm>
            </p:grpSpPr>
            <p:cxnSp>
              <p:nvCxnSpPr>
                <p:cNvPr id="106" name="直線接點 105">
                  <a:extLst>
                    <a:ext uri="{FF2B5EF4-FFF2-40B4-BE49-F238E27FC236}">
                      <a16:creationId xmlns:a16="http://schemas.microsoft.com/office/drawing/2014/main" id="{A2EC5520-F98C-491D-941A-5772A19344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4720" y="2751888"/>
                  <a:ext cx="8415486" cy="11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線接點 106">
                  <a:extLst>
                    <a:ext uri="{FF2B5EF4-FFF2-40B4-BE49-F238E27FC236}">
                      <a16:creationId xmlns:a16="http://schemas.microsoft.com/office/drawing/2014/main" id="{21F26A37-23F2-4D7C-A67D-A2F50EEBDAC3}"/>
                    </a:ext>
                  </a:extLst>
                </p:cNvPr>
                <p:cNvCxnSpPr/>
                <p:nvPr/>
              </p:nvCxnSpPr>
              <p:spPr>
                <a:xfrm>
                  <a:off x="3692764" y="2540873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文字方塊 107">
                  <a:extLst>
                    <a:ext uri="{FF2B5EF4-FFF2-40B4-BE49-F238E27FC236}">
                      <a16:creationId xmlns:a16="http://schemas.microsoft.com/office/drawing/2014/main" id="{EBF471B6-C5DD-4A3E-8735-59A942C57DDC}"/>
                    </a:ext>
                  </a:extLst>
                </p:cNvPr>
                <p:cNvSpPr txBox="1"/>
                <p:nvPr/>
              </p:nvSpPr>
              <p:spPr>
                <a:xfrm>
                  <a:off x="838200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t=0</a:t>
                  </a:r>
                  <a:endParaRPr lang="zh-TW" altLang="en-US" sz="2400" dirty="0"/>
                </a:p>
              </p:txBody>
            </p:sp>
            <p:sp>
              <p:nvSpPr>
                <p:cNvPr id="109" name="爆炸: 十四角 108">
                  <a:extLst>
                    <a:ext uri="{FF2B5EF4-FFF2-40B4-BE49-F238E27FC236}">
                      <a16:creationId xmlns:a16="http://schemas.microsoft.com/office/drawing/2014/main" id="{EF644BB4-6EE1-4507-87AA-E026F95796FB}"/>
                    </a:ext>
                  </a:extLst>
                </p:cNvPr>
                <p:cNvSpPr/>
                <p:nvPr/>
              </p:nvSpPr>
              <p:spPr>
                <a:xfrm>
                  <a:off x="4530967" y="2219958"/>
                  <a:ext cx="1896168" cy="962753"/>
                </a:xfrm>
                <a:prstGeom prst="irregularSeal2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400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巨災</a:t>
                  </a:r>
                  <a:endParaRPr lang="en-US" altLang="zh-TW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110" name="直線接點 109">
                  <a:extLst>
                    <a:ext uri="{FF2B5EF4-FFF2-40B4-BE49-F238E27FC236}">
                      <a16:creationId xmlns:a16="http://schemas.microsoft.com/office/drawing/2014/main" id="{E5246C3F-E6FF-498A-96D4-346F5CD4BC03}"/>
                    </a:ext>
                  </a:extLst>
                </p:cNvPr>
                <p:cNvCxnSpPr/>
                <p:nvPr/>
              </p:nvCxnSpPr>
              <p:spPr>
                <a:xfrm>
                  <a:off x="1154720" y="2552596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接點 110">
                  <a:extLst>
                    <a:ext uri="{FF2B5EF4-FFF2-40B4-BE49-F238E27FC236}">
                      <a16:creationId xmlns:a16="http://schemas.microsoft.com/office/drawing/2014/main" id="{462310EA-E298-4AAD-B3A5-C333E5FE1CF1}"/>
                    </a:ext>
                  </a:extLst>
                </p:cNvPr>
                <p:cNvCxnSpPr/>
                <p:nvPr/>
              </p:nvCxnSpPr>
              <p:spPr>
                <a:xfrm>
                  <a:off x="9570206" y="2540873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接點 111">
                  <a:extLst>
                    <a:ext uri="{FF2B5EF4-FFF2-40B4-BE49-F238E27FC236}">
                      <a16:creationId xmlns:a16="http://schemas.microsoft.com/office/drawing/2014/main" id="{56806F3B-12B8-494F-B80D-57CB2ACC1BFE}"/>
                    </a:ext>
                  </a:extLst>
                </p:cNvPr>
                <p:cNvCxnSpPr/>
                <p:nvPr/>
              </p:nvCxnSpPr>
              <p:spPr>
                <a:xfrm>
                  <a:off x="7070353" y="2552595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文字方塊 112">
                  <a:extLst>
                    <a:ext uri="{FF2B5EF4-FFF2-40B4-BE49-F238E27FC236}">
                      <a16:creationId xmlns:a16="http://schemas.microsoft.com/office/drawing/2014/main" id="{EAB45B82-34D8-434C-82E0-4D8D52C16F2F}"/>
                    </a:ext>
                  </a:extLst>
                </p:cNvPr>
                <p:cNvSpPr txBox="1"/>
                <p:nvPr/>
              </p:nvSpPr>
              <p:spPr>
                <a:xfrm>
                  <a:off x="6744676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t=2</a:t>
                  </a:r>
                  <a:endParaRPr lang="zh-TW" altLang="en-US" sz="2400" dirty="0"/>
                </a:p>
              </p:txBody>
            </p:sp>
            <p:sp>
              <p:nvSpPr>
                <p:cNvPr id="114" name="文字方塊 113">
                  <a:extLst>
                    <a:ext uri="{FF2B5EF4-FFF2-40B4-BE49-F238E27FC236}">
                      <a16:creationId xmlns:a16="http://schemas.microsoft.com/office/drawing/2014/main" id="{C95F1EAA-4171-4FA0-A13B-5EEB1655CFE8}"/>
                    </a:ext>
                  </a:extLst>
                </p:cNvPr>
                <p:cNvSpPr txBox="1"/>
                <p:nvPr/>
              </p:nvSpPr>
              <p:spPr>
                <a:xfrm>
                  <a:off x="3368430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t=1</a:t>
                  </a:r>
                  <a:endParaRPr lang="zh-TW" altLang="en-US" sz="2400" dirty="0"/>
                </a:p>
              </p:txBody>
            </p:sp>
            <p:sp>
              <p:nvSpPr>
                <p:cNvPr id="115" name="文字方塊 114">
                  <a:extLst>
                    <a:ext uri="{FF2B5EF4-FFF2-40B4-BE49-F238E27FC236}">
                      <a16:creationId xmlns:a16="http://schemas.microsoft.com/office/drawing/2014/main" id="{29852853-BF87-480F-A6B9-BB71DCCB0D24}"/>
                    </a:ext>
                  </a:extLst>
                </p:cNvPr>
                <p:cNvSpPr txBox="1"/>
                <p:nvPr/>
              </p:nvSpPr>
              <p:spPr>
                <a:xfrm>
                  <a:off x="9122684" y="2067483"/>
                  <a:ext cx="8909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</a:t>
                  </a:r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=</a:t>
                  </a:r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T</a:t>
                  </a:r>
                  <a:endParaRPr lang="zh-TW" altLang="en-US" sz="2400" dirty="0"/>
                </a:p>
              </p:txBody>
            </p:sp>
            <p:sp>
              <p:nvSpPr>
                <p:cNvPr id="116" name="文字方塊 115">
                  <a:extLst>
                    <a:ext uri="{FF2B5EF4-FFF2-40B4-BE49-F238E27FC236}">
                      <a16:creationId xmlns:a16="http://schemas.microsoft.com/office/drawing/2014/main" id="{E51D2107-757C-4670-900D-6139FF7818F5}"/>
                    </a:ext>
                  </a:extLst>
                </p:cNvPr>
                <p:cNvSpPr txBox="1"/>
                <p:nvPr/>
              </p:nvSpPr>
              <p:spPr>
                <a:xfrm>
                  <a:off x="7959398" y="2193914"/>
                  <a:ext cx="890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/>
                    <a:t>………</a:t>
                  </a:r>
                  <a:endParaRPr lang="zh-TW" altLang="en-US" dirty="0"/>
                </a:p>
              </p:txBody>
            </p:sp>
          </p:grpSp>
          <p:cxnSp>
            <p:nvCxnSpPr>
              <p:cNvPr id="102" name="直線單箭頭接點 101">
                <a:extLst>
                  <a:ext uri="{FF2B5EF4-FFF2-40B4-BE49-F238E27FC236}">
                    <a16:creationId xmlns:a16="http://schemas.microsoft.com/office/drawing/2014/main" id="{805A5BCB-AEB1-4D0F-903B-926F88007B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8130" y="2504486"/>
                <a:ext cx="665" cy="4970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1C74EFFB-E7AF-4188-A12E-3849761ECB76}"/>
                  </a:ext>
                </a:extLst>
              </p:cNvPr>
              <p:cNvSpPr txBox="1"/>
              <p:nvPr/>
            </p:nvSpPr>
            <p:spPr>
              <a:xfrm>
                <a:off x="3420781" y="2979084"/>
                <a:ext cx="694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債息</a:t>
                </a:r>
              </a:p>
            </p:txBody>
          </p:sp>
          <p:cxnSp>
            <p:nvCxnSpPr>
              <p:cNvPr id="104" name="直線單箭頭接點 103">
                <a:extLst>
                  <a:ext uri="{FF2B5EF4-FFF2-40B4-BE49-F238E27FC236}">
                    <a16:creationId xmlns:a16="http://schemas.microsoft.com/office/drawing/2014/main" id="{E7231294-2D7F-42E8-B7EA-81827EEF1C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5128" y="1712614"/>
                <a:ext cx="0" cy="79187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文字方塊 104">
                <a:extLst>
                  <a:ext uri="{FF2B5EF4-FFF2-40B4-BE49-F238E27FC236}">
                    <a16:creationId xmlns:a16="http://schemas.microsoft.com/office/drawing/2014/main" id="{87B4B6A2-5618-453E-8EF3-A9FBF7079CC6}"/>
                  </a:ext>
                </a:extLst>
              </p:cNvPr>
              <p:cNvSpPr txBox="1"/>
              <p:nvPr/>
            </p:nvSpPr>
            <p:spPr>
              <a:xfrm>
                <a:off x="5662880" y="1301330"/>
                <a:ext cx="24008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注資存放在</a:t>
                </a:r>
                <a:r>
                  <a:rPr lang="en-US" altLang="zh-TW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SPV</a:t>
                </a:r>
                <a:r>
                  <a:rPr lang="zh-TW" altLang="en-US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的本金</a:t>
                </a:r>
              </a:p>
            </p:txBody>
          </p:sp>
        </p:grpSp>
        <p:cxnSp>
          <p:nvCxnSpPr>
            <p:cNvPr id="98" name="直線單箭頭接點 97">
              <a:extLst>
                <a:ext uri="{FF2B5EF4-FFF2-40B4-BE49-F238E27FC236}">
                  <a16:creationId xmlns:a16="http://schemas.microsoft.com/office/drawing/2014/main" id="{8BBC71DA-0448-46D2-9C25-FFA5C1376217}"/>
                </a:ext>
              </a:extLst>
            </p:cNvPr>
            <p:cNvCxnSpPr>
              <a:cxnSpLocks/>
            </p:cNvCxnSpPr>
            <p:nvPr/>
          </p:nvCxnSpPr>
          <p:spPr>
            <a:xfrm>
              <a:off x="5603463" y="1349154"/>
              <a:ext cx="657" cy="4970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字方塊 98">
              <a:extLst>
                <a:ext uri="{FF2B5EF4-FFF2-40B4-BE49-F238E27FC236}">
                  <a16:creationId xmlns:a16="http://schemas.microsoft.com/office/drawing/2014/main" id="{EC4CAA84-84BD-45A9-8DAE-F2E8187C5D18}"/>
                </a:ext>
              </a:extLst>
            </p:cNvPr>
            <p:cNvSpPr txBox="1"/>
            <p:nvPr/>
          </p:nvSpPr>
          <p:spPr>
            <a:xfrm>
              <a:off x="5262949" y="1828009"/>
              <a:ext cx="6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債息</a:t>
              </a:r>
            </a:p>
          </p:txBody>
        </p:sp>
        <p:sp>
          <p:nvSpPr>
            <p:cNvPr id="100" name="文字方塊 99">
              <a:extLst>
                <a:ext uri="{FF2B5EF4-FFF2-40B4-BE49-F238E27FC236}">
                  <a16:creationId xmlns:a16="http://schemas.microsoft.com/office/drawing/2014/main" id="{8DE7FF3C-1838-4FFF-871A-FE8D9CEE8F7D}"/>
                </a:ext>
              </a:extLst>
            </p:cNvPr>
            <p:cNvSpPr txBox="1"/>
            <p:nvPr/>
          </p:nvSpPr>
          <p:spPr>
            <a:xfrm>
              <a:off x="2807488" y="1362434"/>
              <a:ext cx="6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發債</a:t>
              </a:r>
            </a:p>
          </p:txBody>
        </p:sp>
      </p:grpSp>
      <p:sp>
        <p:nvSpPr>
          <p:cNvPr id="120" name="文字方塊 119">
            <a:extLst>
              <a:ext uri="{FF2B5EF4-FFF2-40B4-BE49-F238E27FC236}">
                <a16:creationId xmlns:a16="http://schemas.microsoft.com/office/drawing/2014/main" id="{74091693-0785-4104-B8DB-B4107E96974E}"/>
              </a:ext>
            </a:extLst>
          </p:cNvPr>
          <p:cNvSpPr txBox="1"/>
          <p:nvPr/>
        </p:nvSpPr>
        <p:spPr>
          <a:xfrm>
            <a:off x="55266" y="4293914"/>
            <a:ext cx="2086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巨災債券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本金扣除型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一次性全部賠付、有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SPV)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12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A5F7DEEC-F4DB-40E0-8A8A-AE3A47EE0DC9}"/>
              </a:ext>
            </a:extLst>
          </p:cNvPr>
          <p:cNvGrpSpPr/>
          <p:nvPr/>
        </p:nvGrpSpPr>
        <p:grpSpPr>
          <a:xfrm>
            <a:off x="2717872" y="3862618"/>
            <a:ext cx="9065849" cy="2057942"/>
            <a:chOff x="2782991" y="139399"/>
            <a:chExt cx="9065849" cy="2057942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256DD365-905D-4C47-B93C-5DFFCF7FDB66}"/>
                </a:ext>
              </a:extLst>
            </p:cNvPr>
            <p:cNvGrpSpPr/>
            <p:nvPr/>
          </p:nvGrpSpPr>
          <p:grpSpPr>
            <a:xfrm>
              <a:off x="2782991" y="139399"/>
              <a:ext cx="9065849" cy="2047086"/>
              <a:chOff x="2182071" y="1301330"/>
              <a:chExt cx="9175432" cy="2047086"/>
            </a:xfrm>
          </p:grpSpPr>
          <p:grpSp>
            <p:nvGrpSpPr>
              <p:cNvPr id="9" name="群組 8">
                <a:extLst>
                  <a:ext uri="{FF2B5EF4-FFF2-40B4-BE49-F238E27FC236}">
                    <a16:creationId xmlns:a16="http://schemas.microsoft.com/office/drawing/2014/main" id="{A16FC8AC-5D48-40E3-82CD-C83EC00CC041}"/>
                  </a:ext>
                </a:extLst>
              </p:cNvPr>
              <p:cNvGrpSpPr/>
              <p:nvPr/>
            </p:nvGrpSpPr>
            <p:grpSpPr>
              <a:xfrm>
                <a:off x="2182071" y="1808360"/>
                <a:ext cx="9175432" cy="1115228"/>
                <a:chOff x="838200" y="2067483"/>
                <a:chExt cx="9175432" cy="1115228"/>
              </a:xfrm>
            </p:grpSpPr>
            <p:cxnSp>
              <p:nvCxnSpPr>
                <p:cNvPr id="14" name="直線接點 13">
                  <a:extLst>
                    <a:ext uri="{FF2B5EF4-FFF2-40B4-BE49-F238E27FC236}">
                      <a16:creationId xmlns:a16="http://schemas.microsoft.com/office/drawing/2014/main" id="{0F6B482F-0348-461A-85F3-A1F6AA4C2C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54720" y="2751888"/>
                  <a:ext cx="8415486" cy="1172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>
                  <a:extLst>
                    <a:ext uri="{FF2B5EF4-FFF2-40B4-BE49-F238E27FC236}">
                      <a16:creationId xmlns:a16="http://schemas.microsoft.com/office/drawing/2014/main" id="{39208D5A-8E8A-4C55-9FC0-4D852531C349}"/>
                    </a:ext>
                  </a:extLst>
                </p:cNvPr>
                <p:cNvCxnSpPr/>
                <p:nvPr/>
              </p:nvCxnSpPr>
              <p:spPr>
                <a:xfrm>
                  <a:off x="3692764" y="2540873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2BDBF0BD-8A9B-4C3B-A873-1D4069653E16}"/>
                    </a:ext>
                  </a:extLst>
                </p:cNvPr>
                <p:cNvSpPr txBox="1"/>
                <p:nvPr/>
              </p:nvSpPr>
              <p:spPr>
                <a:xfrm>
                  <a:off x="838200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t=0</a:t>
                  </a:r>
                  <a:endParaRPr lang="zh-TW" altLang="en-US" sz="2400" dirty="0"/>
                </a:p>
              </p:txBody>
            </p:sp>
            <p:sp>
              <p:nvSpPr>
                <p:cNvPr id="17" name="爆炸: 十四角 16">
                  <a:extLst>
                    <a:ext uri="{FF2B5EF4-FFF2-40B4-BE49-F238E27FC236}">
                      <a16:creationId xmlns:a16="http://schemas.microsoft.com/office/drawing/2014/main" id="{7AEEADFA-ACFD-4CC8-B12C-C3F3476C1BD0}"/>
                    </a:ext>
                  </a:extLst>
                </p:cNvPr>
                <p:cNvSpPr/>
                <p:nvPr/>
              </p:nvSpPr>
              <p:spPr>
                <a:xfrm>
                  <a:off x="4530967" y="2219958"/>
                  <a:ext cx="1896168" cy="962753"/>
                </a:xfrm>
                <a:prstGeom prst="irregularSeal2">
                  <a:avLst/>
                </a:prstGeom>
                <a:solidFill>
                  <a:srgbClr val="FFFF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400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巨災</a:t>
                  </a:r>
                  <a:endParaRPr lang="en-US" altLang="zh-TW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cxnSp>
              <p:nvCxnSpPr>
                <p:cNvPr id="18" name="直線接點 17">
                  <a:extLst>
                    <a:ext uri="{FF2B5EF4-FFF2-40B4-BE49-F238E27FC236}">
                      <a16:creationId xmlns:a16="http://schemas.microsoft.com/office/drawing/2014/main" id="{51E52C86-7F80-4EB2-BEB0-29CA8E813018}"/>
                    </a:ext>
                  </a:extLst>
                </p:cNvPr>
                <p:cNvCxnSpPr/>
                <p:nvPr/>
              </p:nvCxnSpPr>
              <p:spPr>
                <a:xfrm>
                  <a:off x="1154720" y="2552596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接點 18">
                  <a:extLst>
                    <a:ext uri="{FF2B5EF4-FFF2-40B4-BE49-F238E27FC236}">
                      <a16:creationId xmlns:a16="http://schemas.microsoft.com/office/drawing/2014/main" id="{9EDC6E5D-7A80-4799-8A19-30DF488BEFBC}"/>
                    </a:ext>
                  </a:extLst>
                </p:cNvPr>
                <p:cNvCxnSpPr/>
                <p:nvPr/>
              </p:nvCxnSpPr>
              <p:spPr>
                <a:xfrm>
                  <a:off x="9570206" y="2540873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線接點 19">
                  <a:extLst>
                    <a:ext uri="{FF2B5EF4-FFF2-40B4-BE49-F238E27FC236}">
                      <a16:creationId xmlns:a16="http://schemas.microsoft.com/office/drawing/2014/main" id="{7258C2E0-BEE0-45B6-BE64-687A2B47C572}"/>
                    </a:ext>
                  </a:extLst>
                </p:cNvPr>
                <p:cNvCxnSpPr/>
                <p:nvPr/>
              </p:nvCxnSpPr>
              <p:spPr>
                <a:xfrm>
                  <a:off x="7070353" y="2552595"/>
                  <a:ext cx="0" cy="21101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419C97E1-E2AE-4A15-81CC-21A0503C9ACE}"/>
                    </a:ext>
                  </a:extLst>
                </p:cNvPr>
                <p:cNvSpPr txBox="1"/>
                <p:nvPr/>
              </p:nvSpPr>
              <p:spPr>
                <a:xfrm>
                  <a:off x="6744676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t=2</a:t>
                  </a:r>
                  <a:endParaRPr lang="zh-TW" altLang="en-US" sz="2400" dirty="0"/>
                </a:p>
              </p:txBody>
            </p:sp>
            <p:sp>
              <p:nvSpPr>
                <p:cNvPr id="22" name="文字方塊 21">
                  <a:extLst>
                    <a:ext uri="{FF2B5EF4-FFF2-40B4-BE49-F238E27FC236}">
                      <a16:creationId xmlns:a16="http://schemas.microsoft.com/office/drawing/2014/main" id="{6DD76B63-7BAF-4B6F-9502-9A4E83FEDD49}"/>
                    </a:ext>
                  </a:extLst>
                </p:cNvPr>
                <p:cNvSpPr txBox="1"/>
                <p:nvPr/>
              </p:nvSpPr>
              <p:spPr>
                <a:xfrm>
                  <a:off x="3368430" y="2067483"/>
                  <a:ext cx="63303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t=1</a:t>
                  </a:r>
                  <a:endParaRPr lang="zh-TW" altLang="en-US" sz="2400" dirty="0"/>
                </a:p>
              </p:txBody>
            </p:sp>
            <p:sp>
              <p:nvSpPr>
                <p:cNvPr id="23" name="文字方塊 22">
                  <a:extLst>
                    <a:ext uri="{FF2B5EF4-FFF2-40B4-BE49-F238E27FC236}">
                      <a16:creationId xmlns:a16="http://schemas.microsoft.com/office/drawing/2014/main" id="{0FE7D39B-BBB3-4728-B620-CB09677CF0D2}"/>
                    </a:ext>
                  </a:extLst>
                </p:cNvPr>
                <p:cNvSpPr txBox="1"/>
                <p:nvPr/>
              </p:nvSpPr>
              <p:spPr>
                <a:xfrm>
                  <a:off x="9122684" y="2067483"/>
                  <a:ext cx="89094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2400" dirty="0"/>
                    <a:t>t</a:t>
                  </a:r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=</a:t>
                  </a:r>
                  <a:r>
                    <a:rPr lang="zh-TW" altLang="en-US" sz="2400" dirty="0"/>
                    <a:t> </a:t>
                  </a:r>
                  <a:r>
                    <a:rPr lang="en-US" altLang="zh-TW" sz="2400" dirty="0"/>
                    <a:t>T</a:t>
                  </a:r>
                  <a:endParaRPr lang="zh-TW" altLang="en-US" sz="2400" dirty="0"/>
                </a:p>
              </p:txBody>
            </p:sp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CD3B5215-18E5-4790-9D4D-1CEE777CC7EC}"/>
                    </a:ext>
                  </a:extLst>
                </p:cNvPr>
                <p:cNvSpPr txBox="1"/>
                <p:nvPr/>
              </p:nvSpPr>
              <p:spPr>
                <a:xfrm>
                  <a:off x="7959398" y="2193914"/>
                  <a:ext cx="8909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dirty="0"/>
                    <a:t>………</a:t>
                  </a:r>
                  <a:endParaRPr lang="zh-TW" altLang="en-US" dirty="0"/>
                </a:p>
              </p:txBody>
            </p:sp>
          </p:grpSp>
          <p:cxnSp>
            <p:nvCxnSpPr>
              <p:cNvPr id="10" name="直線單箭頭接點 9">
                <a:extLst>
                  <a:ext uri="{FF2B5EF4-FFF2-40B4-BE49-F238E27FC236}">
                    <a16:creationId xmlns:a16="http://schemas.microsoft.com/office/drawing/2014/main" id="{A768708C-9459-4263-B26D-AF8B5FCDC3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8130" y="2504486"/>
                <a:ext cx="665" cy="4970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4615A766-1506-4AA7-9282-7D4B994FD260}"/>
                  </a:ext>
                </a:extLst>
              </p:cNvPr>
              <p:cNvSpPr txBox="1"/>
              <p:nvPr/>
            </p:nvSpPr>
            <p:spPr>
              <a:xfrm>
                <a:off x="3420781" y="2979084"/>
                <a:ext cx="6946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利息</a:t>
                </a:r>
              </a:p>
            </p:txBody>
          </p:sp>
          <p:cxnSp>
            <p:nvCxnSpPr>
              <p:cNvPr id="12" name="直線單箭頭接點 11">
                <a:extLst>
                  <a:ext uri="{FF2B5EF4-FFF2-40B4-BE49-F238E27FC236}">
                    <a16:creationId xmlns:a16="http://schemas.microsoft.com/office/drawing/2014/main" id="{5D226298-2EA9-4AB3-9CE4-1423BC47CC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75128" y="1712614"/>
                <a:ext cx="0" cy="79187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CFDEB4EE-CE47-4885-9F8C-5F61663E368E}"/>
                  </a:ext>
                </a:extLst>
              </p:cNvPr>
              <p:cNvSpPr txBox="1"/>
              <p:nvPr/>
            </p:nvSpPr>
            <p:spPr>
              <a:xfrm>
                <a:off x="5829080" y="1301330"/>
                <a:ext cx="2200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履約獲得注資</a:t>
                </a:r>
                <a:r>
                  <a:rPr lang="en-US" altLang="zh-TW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(</a:t>
                </a:r>
                <a:r>
                  <a:rPr lang="zh-TW" altLang="en-US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現金</a:t>
                </a:r>
                <a:r>
                  <a:rPr lang="en-US" altLang="zh-TW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)</a:t>
                </a:r>
                <a:endParaRPr lang="zh-TW" altLang="en-US" dirty="0">
                  <a:solidFill>
                    <a:srgbClr val="00B050"/>
                  </a:solidFill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p:grpSp>
        <p:cxnSp>
          <p:nvCxnSpPr>
            <p:cNvPr id="6" name="直線單箭頭接點 5">
              <a:extLst>
                <a:ext uri="{FF2B5EF4-FFF2-40B4-BE49-F238E27FC236}">
                  <a16:creationId xmlns:a16="http://schemas.microsoft.com/office/drawing/2014/main" id="{37E7264E-46A9-4EC7-A438-01401ECB09F9}"/>
                </a:ext>
              </a:extLst>
            </p:cNvPr>
            <p:cNvCxnSpPr>
              <a:cxnSpLocks/>
            </p:cNvCxnSpPr>
            <p:nvPr/>
          </p:nvCxnSpPr>
          <p:spPr>
            <a:xfrm>
              <a:off x="5603463" y="1349154"/>
              <a:ext cx="657" cy="4970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2B5D1D8A-1BE0-46F2-953D-10954256B975}"/>
                </a:ext>
              </a:extLst>
            </p:cNvPr>
            <p:cNvSpPr txBox="1"/>
            <p:nvPr/>
          </p:nvSpPr>
          <p:spPr>
            <a:xfrm>
              <a:off x="5262949" y="1828009"/>
              <a:ext cx="6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利息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75663CF3-CCD8-45F3-B453-743C8DEDC047}"/>
                </a:ext>
              </a:extLst>
            </p:cNvPr>
            <p:cNvSpPr txBox="1"/>
            <p:nvPr/>
          </p:nvSpPr>
          <p:spPr>
            <a:xfrm>
              <a:off x="2807488" y="1362434"/>
              <a:ext cx="68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chemeClr val="accent2">
                      <a:lumMod val="75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簽訂合約</a:t>
              </a:r>
            </a:p>
          </p:txBody>
        </p:sp>
      </p:grp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5A1A575-1E3F-4791-A9D8-20D9A35C13AB}"/>
              </a:ext>
            </a:extLst>
          </p:cNvPr>
          <p:cNvSpPr txBox="1"/>
          <p:nvPr/>
        </p:nvSpPr>
        <p:spPr>
          <a:xfrm>
            <a:off x="284105" y="4474703"/>
            <a:ext cx="208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巨災交換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再保險型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906D461-8B34-4A14-8955-F3203B2F8C2C}"/>
              </a:ext>
            </a:extLst>
          </p:cNvPr>
          <p:cNvGrpSpPr/>
          <p:nvPr/>
        </p:nvGrpSpPr>
        <p:grpSpPr>
          <a:xfrm>
            <a:off x="2717872" y="1054838"/>
            <a:ext cx="9065849" cy="2073817"/>
            <a:chOff x="2835491" y="4789892"/>
            <a:chExt cx="9065849" cy="2073817"/>
          </a:xfrm>
        </p:grpSpPr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5DE40BAF-DC87-4B0F-8386-A6A1C626FB5A}"/>
                </a:ext>
              </a:extLst>
            </p:cNvPr>
            <p:cNvGrpSpPr/>
            <p:nvPr/>
          </p:nvGrpSpPr>
          <p:grpSpPr>
            <a:xfrm>
              <a:off x="2835491" y="4805767"/>
              <a:ext cx="9065849" cy="2057942"/>
              <a:chOff x="2782991" y="139399"/>
              <a:chExt cx="9065849" cy="2057942"/>
            </a:xfrm>
          </p:grpSpPr>
          <p:grpSp>
            <p:nvGrpSpPr>
              <p:cNvPr id="33" name="群組 32">
                <a:extLst>
                  <a:ext uri="{FF2B5EF4-FFF2-40B4-BE49-F238E27FC236}">
                    <a16:creationId xmlns:a16="http://schemas.microsoft.com/office/drawing/2014/main" id="{B879E469-1B38-4864-923B-55528734E91D}"/>
                  </a:ext>
                </a:extLst>
              </p:cNvPr>
              <p:cNvGrpSpPr/>
              <p:nvPr/>
            </p:nvGrpSpPr>
            <p:grpSpPr>
              <a:xfrm>
                <a:off x="2782991" y="139399"/>
                <a:ext cx="9065849" cy="2047086"/>
                <a:chOff x="2182071" y="1301330"/>
                <a:chExt cx="9175432" cy="2047086"/>
              </a:xfrm>
            </p:grpSpPr>
            <p:grpSp>
              <p:nvGrpSpPr>
                <p:cNvPr id="37" name="群組 36">
                  <a:extLst>
                    <a:ext uri="{FF2B5EF4-FFF2-40B4-BE49-F238E27FC236}">
                      <a16:creationId xmlns:a16="http://schemas.microsoft.com/office/drawing/2014/main" id="{47056B7D-8790-41DA-92BF-F31107D954E5}"/>
                    </a:ext>
                  </a:extLst>
                </p:cNvPr>
                <p:cNvGrpSpPr/>
                <p:nvPr/>
              </p:nvGrpSpPr>
              <p:grpSpPr>
                <a:xfrm>
                  <a:off x="2182071" y="1808360"/>
                  <a:ext cx="9175432" cy="1115228"/>
                  <a:chOff x="838200" y="2067483"/>
                  <a:chExt cx="9175432" cy="1115228"/>
                </a:xfrm>
              </p:grpSpPr>
              <p:cxnSp>
                <p:nvCxnSpPr>
                  <p:cNvPr id="42" name="直線接點 41">
                    <a:extLst>
                      <a:ext uri="{FF2B5EF4-FFF2-40B4-BE49-F238E27FC236}">
                        <a16:creationId xmlns:a16="http://schemas.microsoft.com/office/drawing/2014/main" id="{299DB15B-BA08-42A6-B3BF-DCECB761F1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154720" y="2751888"/>
                    <a:ext cx="8415486" cy="11722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直線接點 42">
                    <a:extLst>
                      <a:ext uri="{FF2B5EF4-FFF2-40B4-BE49-F238E27FC236}">
                        <a16:creationId xmlns:a16="http://schemas.microsoft.com/office/drawing/2014/main" id="{BBFFE62A-E2A7-4C75-BEE1-B46C12718108}"/>
                      </a:ext>
                    </a:extLst>
                  </p:cNvPr>
                  <p:cNvCxnSpPr/>
                  <p:nvPr/>
                </p:nvCxnSpPr>
                <p:spPr>
                  <a:xfrm>
                    <a:off x="3692764" y="2540873"/>
                    <a:ext cx="0" cy="21101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文字方塊 43">
                    <a:extLst>
                      <a:ext uri="{FF2B5EF4-FFF2-40B4-BE49-F238E27FC236}">
                        <a16:creationId xmlns:a16="http://schemas.microsoft.com/office/drawing/2014/main" id="{90DE3266-F588-400E-9FEA-40E3E0A76CC6}"/>
                      </a:ext>
                    </a:extLst>
                  </p:cNvPr>
                  <p:cNvSpPr txBox="1"/>
                  <p:nvPr/>
                </p:nvSpPr>
                <p:spPr>
                  <a:xfrm>
                    <a:off x="838200" y="2067483"/>
                    <a:ext cx="63303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2400" dirty="0"/>
                      <a:t>t=0</a:t>
                    </a:r>
                    <a:endParaRPr lang="zh-TW" altLang="en-US" sz="2400" dirty="0"/>
                  </a:p>
                </p:txBody>
              </p:sp>
              <p:sp>
                <p:nvSpPr>
                  <p:cNvPr id="45" name="爆炸: 十四角 44">
                    <a:extLst>
                      <a:ext uri="{FF2B5EF4-FFF2-40B4-BE49-F238E27FC236}">
                        <a16:creationId xmlns:a16="http://schemas.microsoft.com/office/drawing/2014/main" id="{931188BD-1240-49AD-8102-CD575B5DE1E9}"/>
                      </a:ext>
                    </a:extLst>
                  </p:cNvPr>
                  <p:cNvSpPr/>
                  <p:nvPr/>
                </p:nvSpPr>
                <p:spPr>
                  <a:xfrm>
                    <a:off x="4530967" y="2219958"/>
                    <a:ext cx="1896168" cy="962753"/>
                  </a:xfrm>
                  <a:prstGeom prst="irregularSeal2">
                    <a:avLst/>
                  </a:prstGeom>
                  <a:solidFill>
                    <a:srgbClr val="FFFF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zh-TW" altLang="en-US" sz="24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rPr>
                      <a:t>巨災</a:t>
                    </a:r>
                    <a:endParaRPr lang="en-US" altLang="zh-TW" dirty="0">
                      <a:solidFill>
                        <a:srgbClr val="FF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cxnSp>
                <p:nvCxnSpPr>
                  <p:cNvPr id="46" name="直線接點 45">
                    <a:extLst>
                      <a:ext uri="{FF2B5EF4-FFF2-40B4-BE49-F238E27FC236}">
                        <a16:creationId xmlns:a16="http://schemas.microsoft.com/office/drawing/2014/main" id="{1A96A4E9-9DD1-4FC7-8773-89203C8553A1}"/>
                      </a:ext>
                    </a:extLst>
                  </p:cNvPr>
                  <p:cNvCxnSpPr/>
                  <p:nvPr/>
                </p:nvCxnSpPr>
                <p:spPr>
                  <a:xfrm>
                    <a:off x="1154720" y="2552596"/>
                    <a:ext cx="0" cy="21101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直線接點 46">
                    <a:extLst>
                      <a:ext uri="{FF2B5EF4-FFF2-40B4-BE49-F238E27FC236}">
                        <a16:creationId xmlns:a16="http://schemas.microsoft.com/office/drawing/2014/main" id="{7D03DAB8-8379-4DAF-93B4-19D1845BB9D7}"/>
                      </a:ext>
                    </a:extLst>
                  </p:cNvPr>
                  <p:cNvCxnSpPr/>
                  <p:nvPr/>
                </p:nvCxnSpPr>
                <p:spPr>
                  <a:xfrm>
                    <a:off x="9570206" y="2540873"/>
                    <a:ext cx="0" cy="21101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線接點 47">
                    <a:extLst>
                      <a:ext uri="{FF2B5EF4-FFF2-40B4-BE49-F238E27FC236}">
                        <a16:creationId xmlns:a16="http://schemas.microsoft.com/office/drawing/2014/main" id="{4B602B7A-128E-4313-B6E1-681A3A59E961}"/>
                      </a:ext>
                    </a:extLst>
                  </p:cNvPr>
                  <p:cNvCxnSpPr/>
                  <p:nvPr/>
                </p:nvCxnSpPr>
                <p:spPr>
                  <a:xfrm>
                    <a:off x="7070353" y="2552595"/>
                    <a:ext cx="0" cy="21101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文字方塊 48">
                    <a:extLst>
                      <a:ext uri="{FF2B5EF4-FFF2-40B4-BE49-F238E27FC236}">
                        <a16:creationId xmlns:a16="http://schemas.microsoft.com/office/drawing/2014/main" id="{73A38730-5A36-4524-BD10-7194EDC94CDE}"/>
                      </a:ext>
                    </a:extLst>
                  </p:cNvPr>
                  <p:cNvSpPr txBox="1"/>
                  <p:nvPr/>
                </p:nvSpPr>
                <p:spPr>
                  <a:xfrm>
                    <a:off x="6744676" y="2067483"/>
                    <a:ext cx="63303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2400" dirty="0"/>
                      <a:t>t=2</a:t>
                    </a:r>
                    <a:endParaRPr lang="zh-TW" altLang="en-US" sz="2400" dirty="0"/>
                  </a:p>
                </p:txBody>
              </p:sp>
              <p:sp>
                <p:nvSpPr>
                  <p:cNvPr id="50" name="文字方塊 49">
                    <a:extLst>
                      <a:ext uri="{FF2B5EF4-FFF2-40B4-BE49-F238E27FC236}">
                        <a16:creationId xmlns:a16="http://schemas.microsoft.com/office/drawing/2014/main" id="{CE290101-774A-4FD7-80BC-5B75F23FF488}"/>
                      </a:ext>
                    </a:extLst>
                  </p:cNvPr>
                  <p:cNvSpPr txBox="1"/>
                  <p:nvPr/>
                </p:nvSpPr>
                <p:spPr>
                  <a:xfrm>
                    <a:off x="3368430" y="2067483"/>
                    <a:ext cx="63303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2400" dirty="0"/>
                      <a:t>t=1</a:t>
                    </a:r>
                    <a:endParaRPr lang="zh-TW" altLang="en-US" sz="2400" dirty="0"/>
                  </a:p>
                </p:txBody>
              </p:sp>
              <p:sp>
                <p:nvSpPr>
                  <p:cNvPr id="51" name="文字方塊 50">
                    <a:extLst>
                      <a:ext uri="{FF2B5EF4-FFF2-40B4-BE49-F238E27FC236}">
                        <a16:creationId xmlns:a16="http://schemas.microsoft.com/office/drawing/2014/main" id="{F3AFB247-6FC9-4C41-A548-A4629CFB2D59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84" y="2067483"/>
                    <a:ext cx="89094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TW" sz="2400" dirty="0"/>
                      <a:t>t</a:t>
                    </a:r>
                    <a:r>
                      <a:rPr lang="zh-TW" altLang="en-US" sz="2400" dirty="0"/>
                      <a:t> </a:t>
                    </a:r>
                    <a:r>
                      <a:rPr lang="en-US" altLang="zh-TW" sz="2400" dirty="0"/>
                      <a:t>=</a:t>
                    </a:r>
                    <a:r>
                      <a:rPr lang="zh-TW" altLang="en-US" sz="2400" dirty="0"/>
                      <a:t> </a:t>
                    </a:r>
                    <a:r>
                      <a:rPr lang="en-US" altLang="zh-TW" sz="2400" dirty="0"/>
                      <a:t>T</a:t>
                    </a:r>
                    <a:endParaRPr lang="zh-TW" altLang="en-US" sz="2400" dirty="0"/>
                  </a:p>
                </p:txBody>
              </p:sp>
              <p:sp>
                <p:nvSpPr>
                  <p:cNvPr id="52" name="文字方塊 51">
                    <a:extLst>
                      <a:ext uri="{FF2B5EF4-FFF2-40B4-BE49-F238E27FC236}">
                        <a16:creationId xmlns:a16="http://schemas.microsoft.com/office/drawing/2014/main" id="{A56B406F-2512-4979-87A8-71A0C5870532}"/>
                      </a:ext>
                    </a:extLst>
                  </p:cNvPr>
                  <p:cNvSpPr txBox="1"/>
                  <p:nvPr/>
                </p:nvSpPr>
                <p:spPr>
                  <a:xfrm>
                    <a:off x="7959398" y="2193914"/>
                    <a:ext cx="89094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TW" dirty="0"/>
                      <a:t>………</a:t>
                    </a:r>
                    <a:endParaRPr lang="zh-TW" altLang="en-US" dirty="0"/>
                  </a:p>
                </p:txBody>
              </p:sp>
            </p:grpSp>
            <p:cxnSp>
              <p:nvCxnSpPr>
                <p:cNvPr id="38" name="直線單箭頭接點 37">
                  <a:extLst>
                    <a:ext uri="{FF2B5EF4-FFF2-40B4-BE49-F238E27FC236}">
                      <a16:creationId xmlns:a16="http://schemas.microsoft.com/office/drawing/2014/main" id="{1D222F55-0A42-4D6A-90C7-A4F712852F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8130" y="2504486"/>
                  <a:ext cx="665" cy="497039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5579D8BD-8E76-4071-8BB5-929D5AC4FF46}"/>
                    </a:ext>
                  </a:extLst>
                </p:cNvPr>
                <p:cNvSpPr txBox="1"/>
                <p:nvPr/>
              </p:nvSpPr>
              <p:spPr>
                <a:xfrm>
                  <a:off x="3420781" y="2979084"/>
                  <a:ext cx="69469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>
                      <a:solidFill>
                        <a:srgbClr val="FF000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債息</a:t>
                  </a:r>
                </a:p>
              </p:txBody>
            </p:sp>
            <p:cxnSp>
              <p:nvCxnSpPr>
                <p:cNvPr id="40" name="直線單箭頭接點 39">
                  <a:extLst>
                    <a:ext uri="{FF2B5EF4-FFF2-40B4-BE49-F238E27FC236}">
                      <a16:creationId xmlns:a16="http://schemas.microsoft.com/office/drawing/2014/main" id="{6824A22A-4A06-496E-8B35-FD29AF7AF5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775128" y="1712614"/>
                  <a:ext cx="0" cy="791872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文字方塊 40">
                  <a:extLst>
                    <a:ext uri="{FF2B5EF4-FFF2-40B4-BE49-F238E27FC236}">
                      <a16:creationId xmlns:a16="http://schemas.microsoft.com/office/drawing/2014/main" id="{D7FA1CD9-4D8B-45DE-B7CF-BA60AF079F52}"/>
                    </a:ext>
                  </a:extLst>
                </p:cNvPr>
                <p:cNvSpPr txBox="1"/>
                <p:nvPr/>
              </p:nvSpPr>
              <p:spPr>
                <a:xfrm>
                  <a:off x="5662880" y="1301330"/>
                  <a:ext cx="24008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dirty="0">
                      <a:solidFill>
                        <a:srgbClr val="00B05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注資存放在</a:t>
                  </a:r>
                  <a:r>
                    <a:rPr lang="en-US" altLang="zh-TW" dirty="0">
                      <a:solidFill>
                        <a:srgbClr val="00B05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SPV</a:t>
                  </a:r>
                  <a:r>
                    <a:rPr lang="zh-TW" altLang="en-US" dirty="0">
                      <a:solidFill>
                        <a:srgbClr val="00B050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的本金</a:t>
                  </a:r>
                </a:p>
              </p:txBody>
            </p:sp>
          </p:grpSp>
          <p:cxnSp>
            <p:nvCxnSpPr>
              <p:cNvPr id="34" name="直線單箭頭接點 33">
                <a:extLst>
                  <a:ext uri="{FF2B5EF4-FFF2-40B4-BE49-F238E27FC236}">
                    <a16:creationId xmlns:a16="http://schemas.microsoft.com/office/drawing/2014/main" id="{1581C837-6D94-43EE-B042-46D7ADEE5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03463" y="1349154"/>
                <a:ext cx="657" cy="4970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36590D77-5330-4BF6-B5D1-68710A1D4C3B}"/>
                  </a:ext>
                </a:extLst>
              </p:cNvPr>
              <p:cNvSpPr txBox="1"/>
              <p:nvPr/>
            </p:nvSpPr>
            <p:spPr>
              <a:xfrm>
                <a:off x="5262949" y="1828009"/>
                <a:ext cx="68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債息</a:t>
                </a:r>
              </a:p>
            </p:txBody>
          </p:sp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7B934DA3-2237-4B43-BA38-EC8153D781DF}"/>
                  </a:ext>
                </a:extLst>
              </p:cNvPr>
              <p:cNvSpPr txBox="1"/>
              <p:nvPr/>
            </p:nvSpPr>
            <p:spPr>
              <a:xfrm>
                <a:off x="2807488" y="1362434"/>
                <a:ext cx="68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chemeClr val="accent2">
                        <a:lumMod val="7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發債</a:t>
                </a:r>
              </a:p>
            </p:txBody>
          </p:sp>
        </p:grpSp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23F7BCD6-B7C9-44BD-BC21-FCFF9DEB3099}"/>
                </a:ext>
              </a:extLst>
            </p:cNvPr>
            <p:cNvGrpSpPr/>
            <p:nvPr/>
          </p:nvGrpSpPr>
          <p:grpSpPr>
            <a:xfrm>
              <a:off x="8832080" y="4789892"/>
              <a:ext cx="2631588" cy="1638133"/>
              <a:chOff x="8832080" y="4789892"/>
              <a:chExt cx="2631588" cy="1638133"/>
            </a:xfrm>
          </p:grpSpPr>
          <p:cxnSp>
            <p:nvCxnSpPr>
              <p:cNvPr id="29" name="直線單箭頭接點 28">
                <a:extLst>
                  <a:ext uri="{FF2B5EF4-FFF2-40B4-BE49-F238E27FC236}">
                    <a16:creationId xmlns:a16="http://schemas.microsoft.com/office/drawing/2014/main" id="{7F15E6A3-7704-49BE-8F99-6099BFA8CF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63011" y="5903416"/>
                <a:ext cx="657" cy="49703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爆炸: 十四角 29">
                <a:extLst>
                  <a:ext uri="{FF2B5EF4-FFF2-40B4-BE49-F238E27FC236}">
                    <a16:creationId xmlns:a16="http://schemas.microsoft.com/office/drawing/2014/main" id="{D718EF9B-83D3-4B6E-A874-FAE2D70E8E29}"/>
                  </a:ext>
                </a:extLst>
              </p:cNvPr>
              <p:cNvSpPr/>
              <p:nvPr/>
            </p:nvSpPr>
            <p:spPr>
              <a:xfrm>
                <a:off x="9081419" y="5465272"/>
                <a:ext cx="1873522" cy="962753"/>
              </a:xfrm>
              <a:prstGeom prst="irregularSeal2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巨災</a:t>
                </a:r>
                <a:endParaRPr lang="en-US" altLang="zh-TW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1" name="直線單箭頭接點 30">
                <a:extLst>
                  <a:ext uri="{FF2B5EF4-FFF2-40B4-BE49-F238E27FC236}">
                    <a16:creationId xmlns:a16="http://schemas.microsoft.com/office/drawing/2014/main" id="{DD354DB2-7A50-4759-ADAA-151CA18E7B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18180" y="5204833"/>
                <a:ext cx="0" cy="791872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1AA65EC5-6CDE-4681-A87B-320B8E09E465}"/>
                  </a:ext>
                </a:extLst>
              </p:cNvPr>
              <p:cNvSpPr txBox="1"/>
              <p:nvPr/>
            </p:nvSpPr>
            <p:spPr>
              <a:xfrm>
                <a:off x="8832080" y="4789892"/>
                <a:ext cx="2372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注資存放在</a:t>
                </a:r>
                <a:r>
                  <a:rPr lang="en-US" altLang="zh-TW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SPV</a:t>
                </a:r>
                <a:r>
                  <a:rPr lang="zh-TW" altLang="en-US" dirty="0">
                    <a:solidFill>
                      <a:srgbClr val="00B050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的本金</a:t>
                </a:r>
              </a:p>
            </p:txBody>
          </p:sp>
        </p:grpSp>
      </p:grpSp>
      <p:sp>
        <p:nvSpPr>
          <p:cNvPr id="53" name="文字方塊 52">
            <a:extLst>
              <a:ext uri="{FF2B5EF4-FFF2-40B4-BE49-F238E27FC236}">
                <a16:creationId xmlns:a16="http://schemas.microsoft.com/office/drawing/2014/main" id="{BC8D23C3-A756-406A-AACC-22BF9DD9EFF9}"/>
              </a:ext>
            </a:extLst>
          </p:cNvPr>
          <p:cNvSpPr txBox="1"/>
          <p:nvPr/>
        </p:nvSpPr>
        <p:spPr>
          <a:xfrm>
            <a:off x="285863" y="1667844"/>
            <a:ext cx="2086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巨災債券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本金扣除型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階段式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4" name="文字方塊 53">
            <a:extLst>
              <a:ext uri="{FF2B5EF4-FFF2-40B4-BE49-F238E27FC236}">
                <a16:creationId xmlns:a16="http://schemas.microsoft.com/office/drawing/2014/main" id="{BD596329-010E-406B-BB02-6BA2AC72B190}"/>
              </a:ext>
            </a:extLst>
          </p:cNvPr>
          <p:cNvSpPr txBox="1"/>
          <p:nvPr/>
        </p:nvSpPr>
        <p:spPr>
          <a:xfrm>
            <a:off x="10478879" y="2700049"/>
            <a:ext cx="160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償還剩餘本金</a:t>
            </a:r>
          </a:p>
        </p:txBody>
      </p:sp>
    </p:spTree>
    <p:extLst>
      <p:ext uri="{BB962C8B-B14F-4D97-AF65-F5344CB8AC3E}">
        <p14:creationId xmlns:p14="http://schemas.microsoft.com/office/powerpoint/2010/main" val="28851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6385</TotalTime>
  <Words>2995</Words>
  <Application>Microsoft Office PowerPoint</Application>
  <PresentationFormat>寬螢幕</PresentationFormat>
  <Paragraphs>561</Paragraphs>
  <Slides>22</Slides>
  <Notes>0</Notes>
  <HiddenSlides>7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Bahnschrift SemiBold SemiConden</vt:lpstr>
      <vt:lpstr>Calibri</vt:lpstr>
      <vt:lpstr>Calibri Light</vt:lpstr>
      <vt:lpstr>Cambria Math</vt:lpstr>
      <vt:lpstr>Office 佈景主題</vt:lpstr>
      <vt:lpstr>12/24巨災報告</vt:lpstr>
      <vt:lpstr>研究脈絡</vt:lpstr>
      <vt:lpstr>PowerPoint 簡報</vt:lpstr>
      <vt:lpstr>PowerPoint 簡報</vt:lpstr>
      <vt:lpstr>PowerPoint 簡報</vt:lpstr>
      <vt:lpstr>PowerPoint 簡報</vt:lpstr>
      <vt:lpstr>各商品現金流</vt:lpstr>
      <vt:lpstr>PowerPoint 簡報</vt:lpstr>
      <vt:lpstr>PowerPoint 簡報</vt:lpstr>
      <vt:lpstr>巨災債券比較</vt:lpstr>
      <vt:lpstr>有無SPV 比較</vt:lpstr>
      <vt:lpstr>巨災債券—符號</vt:lpstr>
      <vt:lpstr>巨災債券(一次性全部賠付，不存在SPV)</vt:lpstr>
      <vt:lpstr>PowerPoint 簡報</vt:lpstr>
      <vt:lpstr>巨災債券(一次性全部賠付，不存在SPV)</vt:lpstr>
      <vt:lpstr>PowerPoint 簡報</vt:lpstr>
      <vt:lpstr>巨災交換(再保險型)</vt:lpstr>
      <vt:lpstr>PowerPoint 簡報</vt:lpstr>
      <vt:lpstr>巨災債券為何需要SPV ?</vt:lpstr>
      <vt:lpstr>巨災債券與巨災交換差別</vt:lpstr>
      <vt:lpstr>SPV定位問題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12/7巨災報告</dc:title>
  <dc:creator>黃聖鈞</dc:creator>
  <cp:lastModifiedBy>黃聖鈞</cp:lastModifiedBy>
  <cp:revision>106</cp:revision>
  <dcterms:created xsi:type="dcterms:W3CDTF">2021-12-05T19:52:01Z</dcterms:created>
  <dcterms:modified xsi:type="dcterms:W3CDTF">2021-12-23T10:44:36Z</dcterms:modified>
</cp:coreProperties>
</file>