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54258-762D-4D6C-9F87-41753D4739B8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5301-633E-4FCF-BA9F-EEB8DAB95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54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002BB0-43BD-4985-8C1D-7F178D73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BEAEBF-6606-4582-8662-8293CAEBB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FB449C-456B-4BBA-881B-76E3F5F7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01D937-CCD9-4D5C-87EC-7865821D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3E5B3C-CBDD-444A-9E88-6B5EFFB9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00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436D7-0F0F-44E8-A152-96D6BCBB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B2EBD3-C990-4930-A1CF-31857CF41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E13C62-8E69-4ADF-A405-8C87CD4C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792D92-7771-4873-A0B4-4299968A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943CFA-67CE-4CC2-85A9-DAF3F41F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1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F181CAD-45A7-4FFB-860F-6EC842686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4ECE8E-1E6E-48D1-9A07-79422AA0C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52CE66-5EDF-4E86-9438-48804010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5B161E-8FC1-4C2F-B121-860B6743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56007D-2D7F-4502-8B2E-AB9F49C4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0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F15C10-0A85-4491-8337-4C198004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3D046A-7A25-4170-AAA4-85DA3E9B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F5F07F-98BC-48FC-B4EE-19D54CB6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D8A449-D19F-4128-9672-77E43907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1BD62E-3CE6-45E9-8EA6-5EEEBDE6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06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7FA95-A067-4743-9391-76329F2C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CA7A9E-B0B9-4621-9661-91A03C23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CE484C-F9AE-4856-AA9C-82588593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0D93FF-5750-4786-B6DB-1804ADEB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DC7B07-80F4-4355-94FE-5481D10B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76D950-2A10-4D18-979B-84EF26B5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27E03B-7981-4A11-A554-C36D5252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CE5E6E-EC02-4842-9944-D0825DE36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CB410E-A82A-438F-92C1-F8125266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D9EA0EF-39A3-454A-A10E-BE27E102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E4B65D-488D-4516-A960-15BF0876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60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B9461C-91C9-4176-B9B5-089E1D4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285222-AF63-43D1-B398-AD73A4609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40286CE-3A86-429C-A82E-F008CA12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02385D6-25A8-41AD-A5E3-F86EE8E6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9BC478B-BAE2-4F5E-8286-527D562F1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57FACB-F513-4432-9E36-D830198F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F2782BB-4A0C-482E-B893-69197653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3343A2-8281-41F3-8955-CA9759BA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63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D60EAA-4B7A-4957-B8A3-CDB04A52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7E5B6F2-E305-431C-BCD9-FDE15CF5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44108F-E506-4450-987D-2926BEB8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5C105F-1486-4D6A-BF24-40EAFF52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0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E7BA66-6BB1-48F8-BEB4-2D589C5C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6E78E01-2B05-4FA7-9258-F28AB907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FF98DD-5B6D-44DC-8D6D-F9EA7D62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09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ABD866-8BA5-46F0-AEDB-FA3D7B9E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330925-EFE0-41E7-8CFD-71C2600E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6AFF9C-8191-4986-9975-4F247DCF3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D2FFCF-A2D9-4179-9AB0-6E904ACE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2F9C04-F205-4043-BBB8-5E32CAF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1E17F7-D455-4C67-9169-54967FF2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56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6A1BB-712F-4E99-ABA0-DD65EC74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2D93339-9145-4363-91E1-EF1679A5E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3A8C972-B58C-4A2D-BF27-C95205862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73ACDD-C7DA-41C6-A58D-8D4A7BFB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6B6951-650E-4B11-9C30-117763C3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8B96AE-D9D8-4586-BDBB-9F91F028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9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BC3EE90-4C1D-4DCA-836C-9CE8FE74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0E52E3-DD50-4886-8DB1-6F05D0DE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A72912-C052-4F65-B4EE-B76691B1F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D05D-405E-4CE4-8749-10572E50A1AE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D6EBA1-7189-4F17-A0D8-5D5FF65A6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0C5EAB-D7DB-4651-88B8-8568DC955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F103-0B5A-4199-ADCC-415E2517A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png"/><Relationship Id="rId4" Type="http://schemas.openxmlformats.org/officeDocument/2006/relationships/image" Target="../media/image17.wmf"/><Relationship Id="rId9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74D7F4-6F17-4F4C-B18D-72AC648AE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840"/>
            <a:ext cx="9144000" cy="2387600"/>
          </a:xfrm>
        </p:spPr>
        <p:txBody>
          <a:bodyPr/>
          <a:lstStyle/>
          <a:p>
            <a:r>
              <a:rPr lang="en-US" altLang="zh-TW" sz="6000" dirty="0"/>
              <a:t>5.3</a:t>
            </a:r>
            <a:endParaRPr lang="zh-TW" altLang="en-US" sz="6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8F2565-BE47-441B-BFCA-375CF0EAE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550" y="3127278"/>
            <a:ext cx="9613667" cy="112628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4400" dirty="0"/>
              <a:t>Martingale Representation Theorem</a:t>
            </a:r>
          </a:p>
          <a:p>
            <a:endParaRPr lang="en-US" altLang="zh-TW" sz="1600" dirty="0"/>
          </a:p>
          <a:p>
            <a:r>
              <a:rPr lang="zh-TW" altLang="en-US" sz="3100" dirty="0"/>
              <a:t>黃聖鈞</a:t>
            </a:r>
          </a:p>
        </p:txBody>
      </p:sp>
    </p:spTree>
    <p:extLst>
      <p:ext uri="{BB962C8B-B14F-4D97-AF65-F5344CB8AC3E}">
        <p14:creationId xmlns:p14="http://schemas.microsoft.com/office/powerpoint/2010/main" val="402263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6822C1-25D4-404D-BF91-336402E7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5.3.2 Hedging with One Stock</a:t>
            </a:r>
            <a:endParaRPr lang="zh-TW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ADC725-FCEE-460C-B270-531FAD120086}"/>
              </a:ext>
            </a:extLst>
          </p:cNvPr>
          <p:cNvSpPr txBox="1">
            <a:spLocks/>
          </p:cNvSpPr>
          <p:nvPr/>
        </p:nvSpPr>
        <p:spPr>
          <a:xfrm>
            <a:off x="1957526" y="1747807"/>
            <a:ext cx="8147050" cy="485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rgbClr val="002060"/>
                </a:solidFill>
                <a:ea typeface="Cambria Math" panose="02040503050406030204" pitchFamily="18" charset="0"/>
              </a:rPr>
              <a:t>Now we have the stock price process (5.2.15) </a:t>
            </a:r>
          </a:p>
          <a:p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002060"/>
                </a:solidFill>
                <a:ea typeface="Cambria Math" panose="02040503050406030204" pitchFamily="18" charset="0"/>
              </a:rPr>
              <a:t>    and an interest rate process R(t) that generates the discount process(5.2.17)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r>
              <a:rPr lang="en-US" altLang="zh-TW" sz="2400" dirty="0">
                <a:solidFill>
                  <a:srgbClr val="002060"/>
                </a:solidFill>
                <a:ea typeface="Cambria Math" panose="02040503050406030204" pitchFamily="18" charset="0"/>
              </a:rPr>
              <a:t>Recall the assumption that, for all t  ∈ [0,T], the volatility         is almost surely not zero.</a:t>
            </a:r>
          </a:p>
          <a:p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r>
              <a:rPr lang="en-US" altLang="zh-TW" sz="2400" dirty="0">
                <a:solidFill>
                  <a:srgbClr val="002060"/>
                </a:solidFill>
                <a:ea typeface="Cambria Math" panose="02040503050406030204" pitchFamily="18" charset="0"/>
              </a:rPr>
              <a:t>We make the additional assumption that the filtration F(t), 0 ≤ t ≤ T, is generated by the Brownian motion W(t), 0 ≤ t ≤ T.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EC1560-1ADD-4A2E-A7A8-26876241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59" y="2249809"/>
            <a:ext cx="5687219" cy="47631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BAF7BB8-0600-4202-A515-CA8A26BE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9" y="3502342"/>
            <a:ext cx="223868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651390-77F3-4331-AE37-EC244234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3404"/>
          </a:xfrm>
        </p:spPr>
        <p:txBody>
          <a:bodyPr/>
          <a:lstStyle/>
          <a:p>
            <a:r>
              <a:rPr lang="en-US" altLang="zh-TW" dirty="0"/>
              <a:t>5.3.2 Hedging with One Stock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C49B37-2AB2-47B5-AF2B-C467B7BCF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6201" y="1757779"/>
                <a:ext cx="9033029" cy="4876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400" dirty="0">
                    <a:solidFill>
                      <a:srgbClr val="002060"/>
                    </a:solidFill>
                  </a:rPr>
                  <a:t>Let V(T) be an F(t) - measurable random variable and, for 0 ≤ t  ≤ T, define V(t) by the risk-neutral pricing formula (5.2.31). Then, according to (5.2.30),</a:t>
                </a:r>
              </a:p>
              <a:p>
                <a:endParaRPr lang="zh-TW" altLang="en-US" sz="2400" dirty="0">
                  <a:solidFill>
                    <a:srgbClr val="002060"/>
                  </a:solidFill>
                </a:endParaRPr>
              </a:p>
              <a:p>
                <a:endParaRPr lang="zh-TW" altLang="en-US" sz="2400" dirty="0">
                  <a:solidFill>
                    <a:srgbClr val="002060"/>
                  </a:solidFill>
                </a:endParaRPr>
              </a:p>
              <a:p>
                <a:r>
                  <a:rPr lang="en-US" altLang="zh-TW" sz="2400" dirty="0">
                    <a:solidFill>
                      <a:srgbClr val="002060"/>
                    </a:solidFill>
                  </a:rPr>
                  <a:t>This is a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TW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002060"/>
                    </a:solidFill>
                  </a:rPr>
                  <a:t>- martingale ; indeed, iterated conditioning implies that, for 0 ≤ s ≤ t ≤ T,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C49B37-2AB2-47B5-AF2B-C467B7BCF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01" y="1757779"/>
                <a:ext cx="9033029" cy="4876618"/>
              </a:xfrm>
              <a:prstGeom prst="rect">
                <a:avLst/>
              </a:prstGeom>
              <a:blipFill>
                <a:blip r:embed="rId2"/>
                <a:stretch>
                  <a:fillRect l="-945" t="-1375" r="-6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D36C0708-40F4-4760-942C-F7C6AE1D1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75" y="3061791"/>
            <a:ext cx="4858428" cy="48584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054C52C-6EDC-4D58-A3FD-CCA9C2B8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067" y="5153487"/>
            <a:ext cx="6944694" cy="1362265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552DC6B-3F9E-462B-9546-A5D3ACAB795A}"/>
              </a:ext>
            </a:extLst>
          </p:cNvPr>
          <p:cNvCxnSpPr/>
          <p:nvPr/>
        </p:nvCxnSpPr>
        <p:spPr>
          <a:xfrm>
            <a:off x="3844031" y="5637320"/>
            <a:ext cx="870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7F838C79-DC0F-4A9E-BA03-2C1E8697F474}"/>
              </a:ext>
            </a:extLst>
          </p:cNvPr>
          <p:cNvCxnSpPr>
            <a:cxnSpLocks/>
          </p:cNvCxnSpPr>
          <p:nvPr/>
        </p:nvCxnSpPr>
        <p:spPr>
          <a:xfrm>
            <a:off x="6096000" y="5637320"/>
            <a:ext cx="197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5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E89AEB-A8E1-4A6C-816F-42CA750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7994"/>
          </a:xfrm>
        </p:spPr>
        <p:txBody>
          <a:bodyPr>
            <a:normAutofit/>
          </a:bodyPr>
          <a:lstStyle/>
          <a:p>
            <a:r>
              <a:rPr lang="en-US" altLang="zh-TW" dirty="0"/>
              <a:t>5.3.2 Hedging with One Stock</a:t>
            </a:r>
            <a:endParaRPr lang="zh-TW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5B29D-1C5B-4CF9-9729-F615C76CDA89}"/>
              </a:ext>
            </a:extLst>
          </p:cNvPr>
          <p:cNvSpPr txBox="1">
            <a:spLocks/>
          </p:cNvSpPr>
          <p:nvPr/>
        </p:nvSpPr>
        <p:spPr>
          <a:xfrm>
            <a:off x="1981200" y="1464507"/>
            <a:ext cx="8229600" cy="508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rgbClr val="002060"/>
                </a:solidFill>
              </a:rPr>
              <a:t>Therefore,               has a representation as (recall  that                         )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dirty="0">
                <a:solidFill>
                  <a:srgbClr val="002060"/>
                </a:solidFill>
              </a:rPr>
              <a:t>                                                                                 </a:t>
            </a:r>
          </a:p>
          <a:p>
            <a:endParaRPr lang="zh-TW" altLang="en-US" sz="2400" dirty="0">
              <a:solidFill>
                <a:srgbClr val="002060"/>
              </a:solidFill>
            </a:endParaRPr>
          </a:p>
          <a:p>
            <a:r>
              <a:rPr lang="en-US" altLang="zh-TW" sz="2400" dirty="0">
                <a:solidFill>
                  <a:srgbClr val="002060"/>
                </a:solidFill>
              </a:rPr>
              <a:t>For any portfolio process        , the differential of the discounted portfolio value is given by </a:t>
            </a:r>
          </a:p>
          <a:p>
            <a:pPr marL="0" indent="0">
              <a:buNone/>
            </a:pPr>
            <a:endParaRPr lang="en-US" altLang="zh-TW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002060"/>
                </a:solidFill>
              </a:rPr>
              <a:t>     , and hence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568E3E-B3BF-443A-8B51-7A4B50699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728754"/>
              </p:ext>
            </p:extLst>
          </p:nvPr>
        </p:nvGraphicFramePr>
        <p:xfrm>
          <a:off x="3949254" y="1497942"/>
          <a:ext cx="11509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583947" imgH="203112" progId="Equation.DSMT4">
                  <p:embed/>
                </p:oleObj>
              </mc:Choice>
              <mc:Fallback>
                <p:oleObj name="Equation" r:id="rId3" imgW="583947" imgH="203112" progId="Equation.DSMT4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161BCBC8-A1D6-4D25-AAA4-27AFF90A3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254" y="1497942"/>
                        <a:ext cx="11509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2EEE3E-F7F8-45A0-AB61-FAC3C62AD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94946"/>
              </p:ext>
            </p:extLst>
          </p:nvPr>
        </p:nvGraphicFramePr>
        <p:xfrm>
          <a:off x="3012629" y="1856268"/>
          <a:ext cx="2087562" cy="37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079032" imgH="203112" progId="Equation.DSMT4">
                  <p:embed/>
                </p:oleObj>
              </mc:Choice>
              <mc:Fallback>
                <p:oleObj name="Equation" r:id="rId5" imgW="1079032" imgH="203112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5B55CA7D-8193-479D-AA3E-48856B3EE8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629" y="1856268"/>
                        <a:ext cx="2087562" cy="378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43D6ADC4-78DC-4E9E-8B2B-C4F2BCDAE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6916" y="2394694"/>
            <a:ext cx="6887536" cy="771633"/>
          </a:xfrm>
          <a:prstGeom prst="rect">
            <a:avLst/>
          </a:prstGeom>
        </p:spPr>
      </p:pic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4F0BA8BC-F5EC-4E5C-B2E3-7A0A18A05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58230"/>
              </p:ext>
            </p:extLst>
          </p:nvPr>
        </p:nvGraphicFramePr>
        <p:xfrm>
          <a:off x="5884068" y="3334140"/>
          <a:ext cx="5762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304536" imgH="203024" progId="Equation.DSMT4">
                  <p:embed/>
                </p:oleObj>
              </mc:Choice>
              <mc:Fallback>
                <p:oleObj name="Equation" r:id="rId8" imgW="304536" imgH="203024" progId="Equation.DSMT4">
                  <p:embed/>
                  <p:pic>
                    <p:nvPicPr>
                      <p:cNvPr id="23566" name="Object 14">
                        <a:extLst>
                          <a:ext uri="{FF2B5EF4-FFF2-40B4-BE49-F238E27FC236}">
                            <a16:creationId xmlns:a16="http://schemas.microsoft.com/office/drawing/2014/main" id="{5B934C69-8AA4-4775-8176-F096A809B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068" y="3334140"/>
                        <a:ext cx="57626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7A61A907-50F1-4BE1-9119-75AF3499A9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916" y="5620559"/>
            <a:ext cx="8030696" cy="77163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32EB2AA-6946-4090-9F25-AD777DC0F2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6916" y="4310088"/>
            <a:ext cx="6535062" cy="552527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862AF5A-D58C-49C4-AABD-CBABFB7C33DB}"/>
              </a:ext>
            </a:extLst>
          </p:cNvPr>
          <p:cNvCxnSpPr/>
          <p:nvPr/>
        </p:nvCxnSpPr>
        <p:spPr>
          <a:xfrm>
            <a:off x="5672831" y="3027286"/>
            <a:ext cx="5948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F5B5A99-9FAD-4F9D-A1B9-D01329A2C9D6}"/>
              </a:ext>
            </a:extLst>
          </p:cNvPr>
          <p:cNvCxnSpPr>
            <a:cxnSpLocks/>
          </p:cNvCxnSpPr>
          <p:nvPr/>
        </p:nvCxnSpPr>
        <p:spPr>
          <a:xfrm>
            <a:off x="5813342" y="6269114"/>
            <a:ext cx="20522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7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DE723-068D-4A93-BD50-3BDD6E0F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7994"/>
          </a:xfrm>
        </p:spPr>
        <p:txBody>
          <a:bodyPr>
            <a:normAutofit/>
          </a:bodyPr>
          <a:lstStyle/>
          <a:p>
            <a:r>
              <a:rPr lang="en-US" altLang="zh-TW" dirty="0"/>
              <a:t>5.3.2 Hedging with One Stock</a:t>
            </a:r>
            <a:endParaRPr lang="zh-TW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8F92F-63C6-447C-B8BC-ED84B2EE1190}"/>
              </a:ext>
            </a:extLst>
          </p:cNvPr>
          <p:cNvSpPr txBox="1">
            <a:spLocks/>
          </p:cNvSpPr>
          <p:nvPr/>
        </p:nvSpPr>
        <p:spPr>
          <a:xfrm>
            <a:off x="1982433" y="1574898"/>
            <a:ext cx="8864600" cy="494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solidFill>
                  <a:srgbClr val="002060"/>
                </a:solidFill>
                <a:ea typeface="Cambria Math" panose="02040503050406030204" pitchFamily="18" charset="0"/>
              </a:rPr>
              <a:t>In order to have                        for all t, we should choose</a:t>
            </a:r>
          </a:p>
          <a:p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r>
              <a:rPr lang="en-US" altLang="zh-TW" sz="2400" dirty="0">
                <a:solidFill>
                  <a:srgbClr val="002060"/>
                </a:solidFill>
                <a:ea typeface="Cambria Math" panose="02040503050406030204" pitchFamily="18" charset="0"/>
              </a:rPr>
              <a:t>And choose          to satisfy</a:t>
            </a:r>
          </a:p>
          <a:p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  <a:p>
            <a:r>
              <a:rPr lang="en-US" altLang="zh-TW" sz="2400" dirty="0">
                <a:solidFill>
                  <a:srgbClr val="002060"/>
                </a:solidFill>
                <a:ea typeface="Cambria Math" panose="02040503050406030204" pitchFamily="18" charset="0"/>
              </a:rPr>
              <a:t>With these choices, we have a hedge for a short position in the derivative security with payoff V(T) at time T.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002060"/>
              </a:solidFill>
              <a:ea typeface="Cambria Math" panose="020405030504060302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41E578-0DEC-4E42-822D-0BD4C82C3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11" y="1631383"/>
            <a:ext cx="1500056" cy="3851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84CD89C-04C7-459D-A248-9D0AE0E45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399" y="2050926"/>
            <a:ext cx="4963218" cy="495369"/>
          </a:xfrm>
          <a:prstGeom prst="rect">
            <a:avLst/>
          </a:prstGeom>
        </p:spPr>
      </p:pic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36014630-71E2-4B8D-AD85-43B880D45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511045"/>
              </p:ext>
            </p:extLst>
          </p:nvPr>
        </p:nvGraphicFramePr>
        <p:xfrm>
          <a:off x="4217948" y="2600185"/>
          <a:ext cx="5762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304536" imgH="203024" progId="Equation.DSMT4">
                  <p:embed/>
                </p:oleObj>
              </mc:Choice>
              <mc:Fallback>
                <p:oleObj name="Equation" r:id="rId5" imgW="304536" imgH="203024" progId="Equation.DSMT4">
                  <p:embed/>
                  <p:pic>
                    <p:nvPicPr>
                      <p:cNvPr id="9" name="Object 14">
                        <a:extLst>
                          <a:ext uri="{FF2B5EF4-FFF2-40B4-BE49-F238E27FC236}">
                            <a16:creationId xmlns:a16="http://schemas.microsoft.com/office/drawing/2014/main" id="{4F0BA8BC-F5EC-4E5C-B2E3-7A0A18A05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48" y="2600185"/>
                        <a:ext cx="57626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8FEE856E-BEC5-454D-9902-3342F09C8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399" y="3108583"/>
            <a:ext cx="6220693" cy="4477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4E3F45E-206C-43E7-85E9-4145CD39E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399" y="4538340"/>
            <a:ext cx="6077798" cy="838317"/>
          </a:xfrm>
          <a:prstGeom prst="rect">
            <a:avLst/>
          </a:prstGeom>
        </p:spPr>
      </p:pic>
      <p:sp>
        <p:nvSpPr>
          <p:cNvPr id="10" name="箭號: 上-下雙向 9">
            <a:extLst>
              <a:ext uri="{FF2B5EF4-FFF2-40B4-BE49-F238E27FC236}">
                <a16:creationId xmlns:a16="http://schemas.microsoft.com/office/drawing/2014/main" id="{FD446369-BF61-40D2-8E81-EB98C47C8114}"/>
              </a:ext>
            </a:extLst>
          </p:cNvPr>
          <p:cNvSpPr/>
          <p:nvPr/>
        </p:nvSpPr>
        <p:spPr>
          <a:xfrm>
            <a:off x="5135732" y="3628171"/>
            <a:ext cx="310718" cy="8383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49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0FE05-3905-49B6-93AD-BB5D8CEF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136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5.3.2 Hedging with One Stock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396166-EA15-4593-93EE-76496C95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785" y="1766656"/>
            <a:ext cx="9920797" cy="450023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</a:rPr>
              <a:t>Two key assumptions that make the hedge possible : </a:t>
            </a:r>
          </a:p>
          <a:p>
            <a:endParaRPr lang="en-US" altLang="zh-TW" sz="2400" dirty="0">
              <a:solidFill>
                <a:srgbClr val="002060"/>
              </a:solidFill>
            </a:endParaRPr>
          </a:p>
          <a:p>
            <a:pPr lvl="1"/>
            <a:r>
              <a:rPr lang="en-US" altLang="zh-TW" sz="2400" i="0" dirty="0">
                <a:solidFill>
                  <a:srgbClr val="002060"/>
                </a:solidFill>
              </a:rPr>
              <a:t>the volatility         is not zero, so equation (5.3.7) can be solved for</a:t>
            </a:r>
          </a:p>
          <a:p>
            <a:pPr lvl="1"/>
            <a:endParaRPr lang="en-US" altLang="zh-TW" sz="2400" i="0" dirty="0">
              <a:solidFill>
                <a:srgbClr val="002060"/>
              </a:solidFill>
            </a:endParaRPr>
          </a:p>
          <a:p>
            <a:pPr lvl="1"/>
            <a:r>
              <a:rPr lang="en-US" altLang="zh-TW" sz="2400" i="0" dirty="0">
                <a:solidFill>
                  <a:srgbClr val="002060"/>
                </a:solidFill>
              </a:rPr>
              <a:t>F(T) is generated by the underlying Brownian motion    </a:t>
            </a:r>
          </a:p>
          <a:p>
            <a:pPr marL="530352" lvl="1" indent="0">
              <a:buNone/>
            </a:pPr>
            <a:r>
              <a:rPr lang="en-US" altLang="zh-TW" dirty="0">
                <a:solidFill>
                  <a:srgbClr val="002060"/>
                </a:solidFill>
              </a:rPr>
              <a:t>  </a:t>
            </a:r>
            <a:r>
              <a:rPr lang="en-US" altLang="zh-TW" sz="2400" i="0" dirty="0">
                <a:solidFill>
                  <a:srgbClr val="002060"/>
                </a:solidFill>
              </a:rPr>
              <a:t>(i.e., there is no randomness in the derivative security apart from 	the Brownian motion randomness, which can be hedged by 	trading the stock).</a:t>
            </a:r>
          </a:p>
          <a:p>
            <a:pPr lvl="1"/>
            <a:endParaRPr lang="en-US" altLang="zh-TW" sz="2400" i="0" dirty="0">
              <a:solidFill>
                <a:srgbClr val="002060"/>
              </a:solidFill>
            </a:endParaRPr>
          </a:p>
          <a:p>
            <a:r>
              <a:rPr lang="en-US" altLang="zh-TW" sz="2400" dirty="0">
                <a:solidFill>
                  <a:srgbClr val="002060"/>
                </a:solidFill>
              </a:rPr>
              <a:t>Under these two assumptions, every F(T)-measurable derivative security can be hedged. Such a model is said to be complete.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76212E8-3D28-4156-B552-102498387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32545"/>
              </p:ext>
            </p:extLst>
          </p:nvPr>
        </p:nvGraphicFramePr>
        <p:xfrm>
          <a:off x="4038965" y="2605318"/>
          <a:ext cx="577089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304536" imgH="203024" progId="Equation.DSMT4">
                  <p:embed/>
                </p:oleObj>
              </mc:Choice>
              <mc:Fallback>
                <p:oleObj name="Equation" r:id="rId3" imgW="304536" imgH="203024" progId="Equation.DSMT4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003B21AB-194F-48BE-ABB6-E263F9ACB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965" y="2605318"/>
                        <a:ext cx="577089" cy="37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>
            <a:extLst>
              <a:ext uri="{FF2B5EF4-FFF2-40B4-BE49-F238E27FC236}">
                <a16:creationId xmlns:a16="http://schemas.microsoft.com/office/drawing/2014/main" id="{3AED1BA3-8539-49E0-A1CD-DFA80DF8C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61045"/>
              </p:ext>
            </p:extLst>
          </p:nvPr>
        </p:nvGraphicFramePr>
        <p:xfrm>
          <a:off x="11334930" y="2667462"/>
          <a:ext cx="5762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304536" imgH="203024" progId="Equation.DSMT4">
                  <p:embed/>
                </p:oleObj>
              </mc:Choice>
              <mc:Fallback>
                <p:oleObj name="Equation" r:id="rId5" imgW="304536" imgH="203024" progId="Equation.DSMT4">
                  <p:embed/>
                  <p:pic>
                    <p:nvPicPr>
                      <p:cNvPr id="7" name="Object 14">
                        <a:extLst>
                          <a:ext uri="{FF2B5EF4-FFF2-40B4-BE49-F238E27FC236}">
                            <a16:creationId xmlns:a16="http://schemas.microsoft.com/office/drawing/2014/main" id="{36014630-71E2-4B8D-AD85-43B880D45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930" y="2667462"/>
                        <a:ext cx="57626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92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C0458-4E9D-4B7B-A30A-47BCC1A7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289BF9-C117-4F1D-B77C-BA0B9C19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03"/>
            <a:ext cx="10515600" cy="458786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The Martingale Representation Theorem</a:t>
            </a:r>
            <a:r>
              <a:rPr lang="zh-TW" altLang="zh-TW" dirty="0">
                <a:solidFill>
                  <a:srgbClr val="002060"/>
                </a:solidFill>
              </a:rPr>
              <a:t>證明了風險中性定價公式</a:t>
            </a:r>
            <a:r>
              <a:rPr lang="en-US" altLang="zh-TW" dirty="0">
                <a:solidFill>
                  <a:srgbClr val="002060"/>
                </a:solidFill>
              </a:rPr>
              <a:t> (5.2.30) </a:t>
            </a:r>
            <a:r>
              <a:rPr lang="zh-TW" altLang="zh-TW" dirty="0">
                <a:solidFill>
                  <a:srgbClr val="002060"/>
                </a:solidFill>
              </a:rPr>
              <a:t>和</a:t>
            </a:r>
            <a:r>
              <a:rPr lang="en-US" altLang="zh-TW" dirty="0">
                <a:solidFill>
                  <a:srgbClr val="002060"/>
                </a:solidFill>
              </a:rPr>
              <a:t> (5.2.31) </a:t>
            </a:r>
            <a:r>
              <a:rPr lang="zh-TW" altLang="zh-TW" dirty="0">
                <a:solidFill>
                  <a:srgbClr val="002060"/>
                </a:solidFill>
              </a:rPr>
              <a:t>的合理性</a:t>
            </a:r>
            <a:r>
              <a:rPr lang="zh-TW" altLang="en-US" dirty="0">
                <a:solidFill>
                  <a:srgbClr val="002060"/>
                </a:solidFill>
              </a:rPr>
              <a:t>，</a:t>
            </a:r>
            <a:r>
              <a:rPr lang="zh-TW" altLang="zh-TW" dirty="0">
                <a:solidFill>
                  <a:srgbClr val="002060"/>
                </a:solidFill>
              </a:rPr>
              <a:t>但它沒有提供找到對</a:t>
            </a:r>
            <a:r>
              <a:rPr lang="zh-TW" altLang="en-US" dirty="0">
                <a:solidFill>
                  <a:srgbClr val="002060"/>
                </a:solidFill>
              </a:rPr>
              <a:t>避險投</a:t>
            </a:r>
            <a:r>
              <a:rPr lang="zh-TW" altLang="zh-TW" dirty="0">
                <a:solidFill>
                  <a:srgbClr val="002060"/>
                </a:solidFill>
              </a:rPr>
              <a:t>資組合</a:t>
            </a:r>
            <a:r>
              <a:rPr lang="zh-TW" altLang="en-US" dirty="0">
                <a:solidFill>
                  <a:srgbClr val="002060"/>
                </a:solidFill>
              </a:rPr>
              <a:t>    </a:t>
            </a:r>
            <a:r>
              <a:rPr lang="en-US" altLang="zh-TW" dirty="0">
                <a:solidFill>
                  <a:srgbClr val="002060"/>
                </a:solidFill>
              </a:rPr>
              <a:t> </a:t>
            </a:r>
            <a:r>
              <a:rPr lang="zh-TW" altLang="en-US" dirty="0">
                <a:solidFill>
                  <a:srgbClr val="002060"/>
                </a:solidFill>
              </a:rPr>
              <a:t>   </a:t>
            </a:r>
            <a:r>
              <a:rPr lang="zh-TW" altLang="zh-TW" dirty="0">
                <a:solidFill>
                  <a:srgbClr val="002060"/>
                </a:solidFill>
              </a:rPr>
              <a:t>的</a:t>
            </a:r>
            <a:r>
              <a:rPr lang="zh-TW" altLang="en-US" dirty="0">
                <a:solidFill>
                  <a:srgbClr val="002060"/>
                </a:solidFill>
              </a:rPr>
              <a:t>實用</a:t>
            </a:r>
            <a:r>
              <a:rPr lang="zh-TW" altLang="zh-TW" dirty="0">
                <a:solidFill>
                  <a:srgbClr val="002060"/>
                </a:solidFill>
              </a:rPr>
              <a:t>方法</a:t>
            </a:r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</a:endParaRPr>
          </a:p>
          <a:p>
            <a:r>
              <a:rPr lang="zh-TW" altLang="en-US" dirty="0">
                <a:solidFill>
                  <a:srgbClr val="002060"/>
                </a:solidFill>
              </a:rPr>
              <a:t>在</a:t>
            </a:r>
            <a:r>
              <a:rPr lang="en-US" altLang="zh-TW" dirty="0">
                <a:solidFill>
                  <a:srgbClr val="002060"/>
                </a:solidFill>
              </a:rPr>
              <a:t>(5.3.8)</a:t>
            </a:r>
            <a:r>
              <a:rPr lang="zh-TW" altLang="en-US" dirty="0">
                <a:solidFill>
                  <a:srgbClr val="002060"/>
                </a:solidFill>
              </a:rPr>
              <a:t>        公式中包含了       ，在</a:t>
            </a:r>
            <a:r>
              <a:rPr lang="en-US" altLang="zh-TW" dirty="0">
                <a:solidFill>
                  <a:srgbClr val="002060"/>
                </a:solidFill>
              </a:rPr>
              <a:t>The Martingale Representation Theorem</a:t>
            </a:r>
            <a:r>
              <a:rPr lang="zh-TW" altLang="en-US" dirty="0">
                <a:solidFill>
                  <a:srgbClr val="002060"/>
                </a:solidFill>
              </a:rPr>
              <a:t>中保證了     存在，因此        存在，</a:t>
            </a:r>
            <a:r>
              <a:rPr lang="zh-TW" altLang="zh-TW" dirty="0">
                <a:solidFill>
                  <a:srgbClr val="002060"/>
                </a:solidFill>
              </a:rPr>
              <a:t>但它</a:t>
            </a:r>
            <a:r>
              <a:rPr lang="zh-TW" altLang="en-US" dirty="0">
                <a:solidFill>
                  <a:srgbClr val="002060"/>
                </a:solidFill>
              </a:rPr>
              <a:t>亦</a:t>
            </a:r>
            <a:r>
              <a:rPr lang="zh-TW" altLang="zh-TW" dirty="0">
                <a:solidFill>
                  <a:srgbClr val="002060"/>
                </a:solidFill>
              </a:rPr>
              <a:t>沒有提供找到</a:t>
            </a:r>
            <a:r>
              <a:rPr lang="zh-TW" altLang="en-US" dirty="0">
                <a:solidFill>
                  <a:srgbClr val="002060"/>
                </a:solidFill>
              </a:rPr>
              <a:t>         </a:t>
            </a:r>
            <a:r>
              <a:rPr lang="zh-TW" altLang="zh-TW" dirty="0">
                <a:solidFill>
                  <a:srgbClr val="002060"/>
                </a:solidFill>
              </a:rPr>
              <a:t>的方法</a:t>
            </a:r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3CBF2D-D1DE-4924-BDAE-A0652210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711" y="3414093"/>
            <a:ext cx="7220958" cy="51442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53CC570-9689-4551-BD29-AFDBEBD77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711" y="2914666"/>
            <a:ext cx="6592220" cy="409632"/>
          </a:xfrm>
          <a:prstGeom prst="rect">
            <a:avLst/>
          </a:prstGeom>
        </p:spPr>
      </p:pic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490C544A-A0D6-422A-BFD2-2958FCFBE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08868"/>
              </p:ext>
            </p:extLst>
          </p:nvPr>
        </p:nvGraphicFramePr>
        <p:xfrm>
          <a:off x="2620090" y="4381312"/>
          <a:ext cx="691607" cy="45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304536" imgH="203024" progId="Equation.DSMT4">
                  <p:embed/>
                </p:oleObj>
              </mc:Choice>
              <mc:Fallback>
                <p:oleObj name="Equation" r:id="rId5" imgW="304536" imgH="203024" progId="Equation.DSMT4">
                  <p:embed/>
                  <p:pic>
                    <p:nvPicPr>
                      <p:cNvPr id="7" name="Object 14">
                        <a:extLst>
                          <a:ext uri="{FF2B5EF4-FFF2-40B4-BE49-F238E27FC236}">
                            <a16:creationId xmlns:a16="http://schemas.microsoft.com/office/drawing/2014/main" id="{36014630-71E2-4B8D-AD85-43B880D45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090" y="4381312"/>
                        <a:ext cx="691607" cy="4553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9E3532A4-278A-4D11-ABEA-4CD4DEC9D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12094"/>
              </p:ext>
            </p:extLst>
          </p:nvPr>
        </p:nvGraphicFramePr>
        <p:xfrm>
          <a:off x="1918631" y="2398876"/>
          <a:ext cx="647015" cy="42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304536" imgH="203024" progId="Equation.DSMT4">
                  <p:embed/>
                </p:oleObj>
              </mc:Choice>
              <mc:Fallback>
                <p:oleObj name="Equation" r:id="rId5" imgW="304536" imgH="203024" progId="Equation.DSMT4">
                  <p:embed/>
                  <p:pic>
                    <p:nvPicPr>
                      <p:cNvPr id="7" name="Object 14">
                        <a:extLst>
                          <a:ext uri="{FF2B5EF4-FFF2-40B4-BE49-F238E27FC236}">
                            <a16:creationId xmlns:a16="http://schemas.microsoft.com/office/drawing/2014/main" id="{36014630-71E2-4B8D-AD85-43B880D45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31" y="2398876"/>
                        <a:ext cx="647015" cy="4259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20CC51CA-BAF9-4822-8026-18E430517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737" y="4381312"/>
            <a:ext cx="576263" cy="4055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FDB70E2-F677-445F-BB84-D46084E600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8374" b="7882"/>
          <a:stretch/>
        </p:blipFill>
        <p:spPr>
          <a:xfrm>
            <a:off x="6588288" y="4824634"/>
            <a:ext cx="265577" cy="333466"/>
          </a:xfrm>
          <a:prstGeom prst="rect">
            <a:avLst/>
          </a:prstGeom>
        </p:spPr>
      </p:pic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C7CE786E-898D-4412-A473-79C494ED4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18451"/>
              </p:ext>
            </p:extLst>
          </p:nvPr>
        </p:nvGraphicFramePr>
        <p:xfrm>
          <a:off x="8877500" y="4836667"/>
          <a:ext cx="656485" cy="43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304536" imgH="203024" progId="Equation.DSMT4">
                  <p:embed/>
                </p:oleObj>
              </mc:Choice>
              <mc:Fallback>
                <p:oleObj name="Equation" r:id="rId5" imgW="304536" imgH="203024" progId="Equation.DSMT4">
                  <p:embed/>
                  <p:pic>
                    <p:nvPicPr>
                      <p:cNvPr id="7" name="Object 14">
                        <a:extLst>
                          <a:ext uri="{FF2B5EF4-FFF2-40B4-BE49-F238E27FC236}">
                            <a16:creationId xmlns:a16="http://schemas.microsoft.com/office/drawing/2014/main" id="{490C544A-A0D6-422A-BFD2-2958FCFBE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500" y="4836667"/>
                        <a:ext cx="656485" cy="4322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:a16="http://schemas.microsoft.com/office/drawing/2014/main" id="{0D25D53F-C221-4817-A28B-BB0454FDC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0677" y="5228892"/>
            <a:ext cx="601144" cy="4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B218DA-0B4E-4C52-ACE1-06875BBE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918"/>
          </a:xfrm>
        </p:spPr>
        <p:txBody>
          <a:bodyPr/>
          <a:lstStyle/>
          <a:p>
            <a:r>
              <a:rPr lang="zh-TW" altLang="en-US" dirty="0"/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FF6C1C-A74F-47B2-9298-58BE3BF5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70327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在上個章節提到的公式</a:t>
            </a:r>
            <a:endParaRPr lang="en-US" altLang="zh-TW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</a:rPr>
              <a:t>  是在假設我們有一個正確的初始資本，且一個</a:t>
            </a:r>
            <a:r>
              <a:rPr lang="en-US" altLang="zh-TW" dirty="0">
                <a:solidFill>
                  <a:srgbClr val="002060"/>
                </a:solidFill>
              </a:rPr>
              <a:t>portfolio process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</a:rPr>
              <a:t>  ，使得在</a:t>
            </a:r>
            <a:r>
              <a:rPr lang="en-US" altLang="zh-TW" dirty="0">
                <a:solidFill>
                  <a:srgbClr val="002060"/>
                </a:solidFill>
              </a:rPr>
              <a:t>T</a:t>
            </a:r>
            <a:r>
              <a:rPr lang="zh-TW" altLang="en-US" dirty="0">
                <a:solidFill>
                  <a:srgbClr val="002060"/>
                </a:solidFill>
              </a:rPr>
              <a:t>時點的投組價值為幾乎確定為</a:t>
            </a:r>
            <a:r>
              <a:rPr lang="en-US" altLang="zh-TW" dirty="0">
                <a:solidFill>
                  <a:srgbClr val="002060"/>
                </a:solidFill>
              </a:rPr>
              <a:t>V(T)</a:t>
            </a:r>
            <a:r>
              <a:rPr lang="zh-TW" altLang="en-US" dirty="0">
                <a:solidFill>
                  <a:srgbClr val="002060"/>
                </a:solidFill>
              </a:rPr>
              <a:t>推倒出來的</a:t>
            </a:r>
            <a:endParaRPr lang="en-US" altLang="zh-TW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</a:endParaRPr>
          </a:p>
          <a:p>
            <a:r>
              <a:rPr lang="zh-TW" altLang="en-US" dirty="0">
                <a:solidFill>
                  <a:srgbClr val="002060"/>
                </a:solidFill>
              </a:rPr>
              <a:t>在上述假設下，我們的正確初始資本會是</a:t>
            </a:r>
            <a:endParaRPr lang="en-US" altLang="zh-TW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</a:rPr>
              <a:t>   且避險投組在時間 </a:t>
            </a:r>
            <a:r>
              <a:rPr lang="en-US" altLang="zh-TW" dirty="0">
                <a:solidFill>
                  <a:srgbClr val="002060"/>
                </a:solidFill>
              </a:rPr>
              <a:t>t</a:t>
            </a:r>
            <a:r>
              <a:rPr lang="zh-TW" altLang="en-US" dirty="0">
                <a:solidFill>
                  <a:srgbClr val="002060"/>
                </a:solidFill>
              </a:rPr>
              <a:t> 的價值則為</a:t>
            </a:r>
            <a:r>
              <a:rPr lang="en-US" altLang="zh-TW" dirty="0">
                <a:solidFill>
                  <a:srgbClr val="002060"/>
                </a:solidFill>
              </a:rPr>
              <a:t>V(t)</a:t>
            </a: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</a:endParaRPr>
          </a:p>
          <a:p>
            <a:r>
              <a:rPr lang="en-US" altLang="zh-TW" dirty="0">
                <a:solidFill>
                  <a:srgbClr val="002060"/>
                </a:solidFill>
              </a:rPr>
              <a:t>In this section, in the model with one stock driven by one Brownian motion, we verify the assumption on which the risk--neutral pricing formula (5.2.31) is based.</a:t>
            </a:r>
          </a:p>
          <a:p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3395C3-1F55-43C1-9C01-8757E7B16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36" y="1318964"/>
            <a:ext cx="7220958" cy="514422"/>
          </a:xfrm>
          <a:prstGeom prst="rect">
            <a:avLst/>
          </a:prstGeom>
        </p:spPr>
      </p:pic>
      <p:graphicFrame>
        <p:nvGraphicFramePr>
          <p:cNvPr id="5" name="Object 14">
            <a:extLst>
              <a:ext uri="{FF2B5EF4-FFF2-40B4-BE49-F238E27FC236}">
                <a16:creationId xmlns:a16="http://schemas.microsoft.com/office/drawing/2014/main" id="{184076C7-CAF9-46A7-98F2-CA7E5552E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27136"/>
              </p:ext>
            </p:extLst>
          </p:nvPr>
        </p:nvGraphicFramePr>
        <p:xfrm>
          <a:off x="10925658" y="1913305"/>
          <a:ext cx="656485" cy="43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304536" imgH="203024" progId="Equation.DSMT4">
                  <p:embed/>
                </p:oleObj>
              </mc:Choice>
              <mc:Fallback>
                <p:oleObj name="Equation" r:id="rId4" imgW="304536" imgH="203024" progId="Equation.DSMT4">
                  <p:embed/>
                  <p:pic>
                    <p:nvPicPr>
                      <p:cNvPr id="11" name="Object 14">
                        <a:extLst>
                          <a:ext uri="{FF2B5EF4-FFF2-40B4-BE49-F238E27FC236}">
                            <a16:creationId xmlns:a16="http://schemas.microsoft.com/office/drawing/2014/main" id="{C7CE786E-898D-4412-A473-79C494ED47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658" y="1913305"/>
                        <a:ext cx="656485" cy="4322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BF82BAC5-BB57-4A86-89DC-627A909AC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834" y="3289916"/>
            <a:ext cx="250542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5C7835-767E-4DC9-B59F-A492D291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56" y="181461"/>
            <a:ext cx="10400190" cy="1485900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5.3.1 Martingale Representation with One Brownian Motion</a:t>
            </a:r>
            <a:endParaRPr lang="zh-TW" altLang="en-US" sz="2800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B3201DF4-DFBD-4321-917C-D850917AA807}"/>
              </a:ext>
            </a:extLst>
          </p:cNvPr>
          <p:cNvGrpSpPr/>
          <p:nvPr/>
        </p:nvGrpSpPr>
        <p:grpSpPr>
          <a:xfrm>
            <a:off x="2367613" y="1638661"/>
            <a:ext cx="8554644" cy="4134044"/>
            <a:chOff x="2457870" y="2038156"/>
            <a:chExt cx="8554644" cy="413404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59C6B5E-9964-4012-B323-68F14049E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7870" y="2038156"/>
              <a:ext cx="8554644" cy="2781688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EBD5791-B075-49B8-A324-3F70E44A1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760" y="5857831"/>
              <a:ext cx="1848108" cy="314369"/>
            </a:xfrm>
            <a:prstGeom prst="rect">
              <a:avLst/>
            </a:prstGeom>
          </p:spPr>
        </p:pic>
        <p:sp>
          <p:nvSpPr>
            <p:cNvPr id="8" name="箭號: 向右 7">
              <a:extLst>
                <a:ext uri="{FF2B5EF4-FFF2-40B4-BE49-F238E27FC236}">
                  <a16:creationId xmlns:a16="http://schemas.microsoft.com/office/drawing/2014/main" id="{63747015-B4EB-4EF2-B0BC-18458656D347}"/>
                </a:ext>
              </a:extLst>
            </p:cNvPr>
            <p:cNvSpPr/>
            <p:nvPr/>
          </p:nvSpPr>
          <p:spPr>
            <a:xfrm rot="17485813">
              <a:off x="4822429" y="5178244"/>
              <a:ext cx="887767" cy="314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9ED20386-6218-4662-8D32-126BE4CA323B}"/>
                </a:ext>
              </a:extLst>
            </p:cNvPr>
            <p:cNvCxnSpPr>
              <a:cxnSpLocks/>
            </p:cNvCxnSpPr>
            <p:nvPr/>
          </p:nvCxnSpPr>
          <p:spPr>
            <a:xfrm>
              <a:off x="5149049" y="4768065"/>
              <a:ext cx="65365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FB401934-8A07-4531-9BF0-A1CC951C7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7021" y="4817608"/>
              <a:ext cx="1716350" cy="2236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id="{B9286657-0210-4623-983F-AF3B8DD34445}"/>
                </a:ext>
              </a:extLst>
            </p:cNvPr>
            <p:cNvSpPr/>
            <p:nvPr/>
          </p:nvSpPr>
          <p:spPr>
            <a:xfrm rot="13910725">
              <a:off x="6836384" y="5106577"/>
              <a:ext cx="887767" cy="314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DB47F5D5-F33E-490F-9C28-BC90E6C7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2441" y="5806054"/>
              <a:ext cx="1428949" cy="285790"/>
            </a:xfrm>
            <a:prstGeom prst="rect">
              <a:avLst/>
            </a:prstGeom>
          </p:spPr>
        </p:pic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1EAB19F-693C-4CA7-B8F4-5AA6C52E0145}"/>
              </a:ext>
            </a:extLst>
          </p:cNvPr>
          <p:cNvSpPr txBox="1"/>
          <p:nvPr/>
        </p:nvSpPr>
        <p:spPr>
          <a:xfrm>
            <a:off x="2210539" y="5968653"/>
            <a:ext cx="827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2060"/>
                </a:solidFill>
              </a:rPr>
              <a:t>Every martingale with respect to this filtration is an initial condition plus an Ito integral with respect to the Brownian motion.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5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93C468-78E2-4700-98A2-5F84707C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Corollary 5.3.2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9E6037-7FBA-42D1-9F2B-5B540515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258148" cy="35814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</a:rPr>
              <a:t>The assumption that the filtration in Theorem 5.3.1 is the one generated by the Brownian motion is more restrictive than the assumption of </a:t>
            </a:r>
            <a:r>
              <a:rPr lang="en-US" altLang="zh-TW" sz="2400" dirty="0" err="1">
                <a:solidFill>
                  <a:srgbClr val="002060"/>
                </a:solidFill>
              </a:rPr>
              <a:t>Girsanov‘s</a:t>
            </a:r>
            <a:r>
              <a:rPr lang="en-US" altLang="zh-TW" sz="2400" dirty="0">
                <a:solidFill>
                  <a:srgbClr val="002060"/>
                </a:solidFill>
              </a:rPr>
              <a:t> Theorem</a:t>
            </a:r>
            <a:r>
              <a:rPr lang="zh-TW" altLang="en-US" sz="2400" dirty="0">
                <a:solidFill>
                  <a:srgbClr val="002060"/>
                </a:solidFill>
              </a:rPr>
              <a:t> </a:t>
            </a:r>
            <a:r>
              <a:rPr lang="en-US" altLang="zh-TW" sz="2400" dirty="0">
                <a:solidFill>
                  <a:srgbClr val="002060"/>
                </a:solidFill>
              </a:rPr>
              <a:t>(Theorem 5.2.3)</a:t>
            </a:r>
          </a:p>
          <a:p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en-US" altLang="zh-TW" sz="2400" dirty="0">
                <a:solidFill>
                  <a:srgbClr val="002060"/>
                </a:solidFill>
              </a:rPr>
              <a:t>If we include this extra restriction in </a:t>
            </a:r>
            <a:r>
              <a:rPr lang="en-US" altLang="zh-TW" sz="2400" dirty="0" err="1">
                <a:solidFill>
                  <a:srgbClr val="002060"/>
                </a:solidFill>
              </a:rPr>
              <a:t>Girsanov‘s</a:t>
            </a:r>
            <a:r>
              <a:rPr lang="en-US" altLang="zh-TW" sz="2400" dirty="0">
                <a:solidFill>
                  <a:srgbClr val="002060"/>
                </a:solidFill>
              </a:rPr>
              <a:t> Theorem, then we obtain the following corollary</a:t>
            </a:r>
          </a:p>
          <a:p>
            <a:pPr lvl="1"/>
            <a:r>
              <a:rPr lang="en-US" altLang="zh-TW" sz="2400" dirty="0">
                <a:solidFill>
                  <a:srgbClr val="002060"/>
                </a:solidFill>
              </a:rPr>
              <a:t>The first paragraph of this corollary is just a repeat of </a:t>
            </a:r>
            <a:r>
              <a:rPr lang="en-US" altLang="zh-TW" sz="2400" dirty="0" err="1">
                <a:solidFill>
                  <a:srgbClr val="002060"/>
                </a:solidFill>
              </a:rPr>
              <a:t>Girsanov's</a:t>
            </a:r>
            <a:r>
              <a:rPr lang="en-US" altLang="zh-TW" sz="2400" dirty="0">
                <a:solidFill>
                  <a:srgbClr val="002060"/>
                </a:solidFill>
              </a:rPr>
              <a:t> Theorem</a:t>
            </a:r>
          </a:p>
          <a:p>
            <a:pPr lvl="1"/>
            <a:r>
              <a:rPr lang="en-US" altLang="zh-TW" sz="2400" dirty="0">
                <a:solidFill>
                  <a:srgbClr val="002060"/>
                </a:solidFill>
              </a:rPr>
              <a:t>the second part contains the new assertion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3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848060-A508-4940-94D0-288D9938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3858"/>
            <a:ext cx="9601200" cy="1222899"/>
          </a:xfrm>
        </p:spPr>
        <p:txBody>
          <a:bodyPr/>
          <a:lstStyle/>
          <a:p>
            <a:r>
              <a:rPr lang="en-US" altLang="zh-TW" dirty="0"/>
              <a:t>Corollary 5.3.2 - 1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DAFA74-C862-4CE0-BA15-FD6915014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40" y="1400095"/>
            <a:ext cx="8516539" cy="3791479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3210EF70-089D-44DA-B551-FBE0401E00C4}"/>
              </a:ext>
            </a:extLst>
          </p:cNvPr>
          <p:cNvGrpSpPr/>
          <p:nvPr/>
        </p:nvGrpSpPr>
        <p:grpSpPr>
          <a:xfrm>
            <a:off x="2880857" y="5319603"/>
            <a:ext cx="6430285" cy="1509901"/>
            <a:chOff x="2385240" y="5314142"/>
            <a:chExt cx="6430285" cy="1509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19609EF9-C3E6-4905-BC1B-AA5EE7948ED5}"/>
                    </a:ext>
                  </a:extLst>
                </p:cNvPr>
                <p:cNvSpPr txBox="1"/>
                <p:nvPr/>
              </p:nvSpPr>
              <p:spPr>
                <a:xfrm>
                  <a:off x="2385240" y="5314142"/>
                  <a:ext cx="3465144" cy="1509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/>
                  <a:r>
                    <a:rPr lang="zh-TW" altLang="en-US" dirty="0">
                      <a:solidFill>
                        <a:srgbClr val="002060"/>
                      </a:solidFill>
                    </a:rPr>
                    <a:t>運用</a:t>
                  </a:r>
                  <a:r>
                    <a:rPr lang="en-US" altLang="zh-TW" dirty="0">
                      <a:solidFill>
                        <a:srgbClr val="002060"/>
                      </a:solidFill>
                    </a:rPr>
                    <a:t>Thm4.6.4</a:t>
                  </a:r>
                  <a:r>
                    <a:rPr lang="zh-TW" altLang="en-US" dirty="0">
                      <a:solidFill>
                        <a:srgbClr val="002060"/>
                      </a:solidFill>
                    </a:rPr>
                    <a:t>證明</a:t>
                  </a:r>
                  <a:endParaRPr lang="en-US" altLang="zh-TW" dirty="0">
                    <a:solidFill>
                      <a:srgbClr val="002060"/>
                    </a:solidFill>
                  </a:endParaRPr>
                </a:p>
                <a:p>
                  <a:pPr fontAlgn="base"/>
                  <a:r>
                    <a:rPr lang="en-US" altLang="zh-TW" dirty="0">
                      <a:solidFill>
                        <a:srgbClr val="002060"/>
                      </a:solidFill>
                    </a:rPr>
                    <a:t>1.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2060"/>
                      </a:solidFill>
                    </a:rPr>
                    <a:t>(t)</a:t>
                  </a:r>
                  <a:r>
                    <a:rPr lang="zh-TW" altLang="en-US" dirty="0">
                      <a:solidFill>
                        <a:srgbClr val="002060"/>
                      </a:solidFill>
                    </a:rPr>
                    <a:t>是一個</a:t>
                  </a:r>
                  <a:r>
                    <a:rPr lang="en-US" altLang="zh-TW" dirty="0">
                      <a:solidFill>
                        <a:srgbClr val="002060"/>
                      </a:solidFill>
                    </a:rPr>
                    <a:t>martingale</a:t>
                  </a:r>
                </a:p>
                <a:p>
                  <a:pPr fontAlgn="base"/>
                  <a:r>
                    <a:rPr lang="en-US" altLang="zh-TW" dirty="0">
                      <a:solidFill>
                        <a:srgbClr val="002060"/>
                      </a:solidFill>
                    </a:rPr>
                    <a:t>2.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2060"/>
                      </a:solidFill>
                    </a:rPr>
                    <a:t>(0)=0</a:t>
                  </a:r>
                </a:p>
                <a:p>
                  <a:pPr fontAlgn="base"/>
                  <a:r>
                    <a:rPr lang="en-US" altLang="zh-TW" dirty="0">
                      <a:solidFill>
                        <a:srgbClr val="002060"/>
                      </a:solidFill>
                    </a:rPr>
                    <a:t>3.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2060"/>
                      </a:solidFill>
                    </a:rPr>
                    <a:t>(t)</a:t>
                  </a:r>
                  <a:r>
                    <a:rPr lang="zh-TW" altLang="en-US" dirty="0">
                      <a:solidFill>
                        <a:srgbClr val="002060"/>
                      </a:solidFill>
                    </a:rPr>
                    <a:t>有</a:t>
                  </a:r>
                  <a:r>
                    <a:rPr lang="en-US" altLang="zh-TW" dirty="0">
                      <a:solidFill>
                        <a:srgbClr val="002060"/>
                      </a:solidFill>
                    </a:rPr>
                    <a:t>continuous paths</a:t>
                  </a:r>
                </a:p>
                <a:p>
                  <a:pPr fontAlgn="base"/>
                  <a:r>
                    <a:rPr lang="en-US" altLang="zh-TW" dirty="0">
                      <a:solidFill>
                        <a:srgbClr val="002060"/>
                      </a:solidFill>
                    </a:rPr>
                    <a:t>4.[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2060"/>
                      </a:solidFill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2060"/>
                      </a:solidFill>
                    </a:rPr>
                    <a:t>](t)=t</a:t>
                  </a:r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19609EF9-C3E6-4905-BC1B-AA5EE7948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5240" y="5314142"/>
                  <a:ext cx="3465144" cy="1509901"/>
                </a:xfrm>
                <a:prstGeom prst="rect">
                  <a:avLst/>
                </a:prstGeom>
                <a:blipFill>
                  <a:blip r:embed="rId3"/>
                  <a:stretch>
                    <a:fillRect l="-1585" t="-2429" b="-56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39C8956E-5BDB-48DE-84BD-47267072694C}"/>
                    </a:ext>
                  </a:extLst>
                </p:cNvPr>
                <p:cNvSpPr txBox="1"/>
                <p:nvPr/>
              </p:nvSpPr>
              <p:spPr>
                <a:xfrm>
                  <a:off x="6258756" y="5880995"/>
                  <a:ext cx="2556769" cy="37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2060"/>
                      </a:solidFill>
                    </a:rPr>
                    <a:t>(t)</a:t>
                  </a:r>
                  <a:r>
                    <a:rPr lang="zh-TW" altLang="en-US" dirty="0">
                      <a:solidFill>
                        <a:srgbClr val="002060"/>
                      </a:solidFill>
                    </a:rPr>
                    <a:t>為</a:t>
                  </a:r>
                  <a:r>
                    <a:rPr lang="en-US" altLang="zh-TW" dirty="0">
                      <a:solidFill>
                        <a:srgbClr val="002060"/>
                      </a:solidFill>
                    </a:rPr>
                    <a:t>Brownian motion</a:t>
                  </a:r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39C8956E-5BDB-48DE-84BD-4726707269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8756" y="5880995"/>
                  <a:ext cx="2556769" cy="376193"/>
                </a:xfrm>
                <a:prstGeom prst="rect">
                  <a:avLst/>
                </a:prstGeom>
                <a:blipFill>
                  <a:blip r:embed="rId4"/>
                  <a:stretch>
                    <a:fillRect t="-6557" r="-1909" b="-2786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箭號: 向右 6">
              <a:extLst>
                <a:ext uri="{FF2B5EF4-FFF2-40B4-BE49-F238E27FC236}">
                  <a16:creationId xmlns:a16="http://schemas.microsoft.com/office/drawing/2014/main" id="{CA20D164-F4A7-4B88-81DD-4F7C27EF9433}"/>
                </a:ext>
              </a:extLst>
            </p:cNvPr>
            <p:cNvSpPr/>
            <p:nvPr/>
          </p:nvSpPr>
          <p:spPr>
            <a:xfrm>
              <a:off x="5267415" y="5880995"/>
              <a:ext cx="828585" cy="3761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53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53F9A1-C6B9-4C7F-9B8C-7756A11A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/>
          <a:lstStyle/>
          <a:p>
            <a:r>
              <a:rPr lang="en-US" altLang="zh-TW" dirty="0"/>
              <a:t>Corollary 5.3.2 - 2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9A14D9-EE62-42CF-B9FF-D59A7012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96" y="1278385"/>
            <a:ext cx="8678486" cy="16194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362E317-5B73-4B6E-B72B-E0D78E8C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61" y="3136612"/>
            <a:ext cx="8688012" cy="360095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33F2F5E-7970-4D9F-8CDA-112241B7DC5B}"/>
              </a:ext>
            </a:extLst>
          </p:cNvPr>
          <p:cNvSpPr txBox="1"/>
          <p:nvPr/>
        </p:nvSpPr>
        <p:spPr>
          <a:xfrm>
            <a:off x="1224096" y="3136612"/>
            <a:ext cx="1065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證明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33064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C604B-F219-492E-B41F-03AB5CD0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en-US" altLang="zh-TW" dirty="0"/>
              <a:t>Proof : 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17A9A7C-6672-4CCF-8F0E-FE59C4452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5"/>
          <a:stretch/>
        </p:blipFill>
        <p:spPr>
          <a:xfrm>
            <a:off x="1812419" y="1233996"/>
            <a:ext cx="8787518" cy="5551337"/>
          </a:xfrm>
        </p:spPr>
      </p:pic>
    </p:spTree>
    <p:extLst>
      <p:ext uri="{BB962C8B-B14F-4D97-AF65-F5344CB8AC3E}">
        <p14:creationId xmlns:p14="http://schemas.microsoft.com/office/powerpoint/2010/main" val="352878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288F95-4B37-459A-ABA5-5B9A225A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8"/>
          </a:xfrm>
        </p:spPr>
        <p:txBody>
          <a:bodyPr/>
          <a:lstStyle/>
          <a:p>
            <a:r>
              <a:rPr lang="en-US" altLang="zh-TW" dirty="0"/>
              <a:t>Proof : (ii)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44EBBE7-918D-4B85-BD1D-BDF62A00F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17"/>
          <a:stretch/>
        </p:blipFill>
        <p:spPr>
          <a:xfrm>
            <a:off x="1411483" y="1834505"/>
            <a:ext cx="9369033" cy="4060268"/>
          </a:xfrm>
        </p:spPr>
      </p:pic>
    </p:spTree>
    <p:extLst>
      <p:ext uri="{BB962C8B-B14F-4D97-AF65-F5344CB8AC3E}">
        <p14:creationId xmlns:p14="http://schemas.microsoft.com/office/powerpoint/2010/main" val="11378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F7F27-E3C9-4C49-8572-05F4B0F1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/>
          <a:lstStyle/>
          <a:p>
            <a:r>
              <a:rPr lang="en-US" altLang="zh-TW" dirty="0"/>
              <a:t>Proof : (iii)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FF8D6C8-254F-4AB2-B481-E15D6B9B4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11" y="1173431"/>
            <a:ext cx="7954601" cy="5606865"/>
          </a:xfrm>
        </p:spPr>
      </p:pic>
    </p:spTree>
    <p:extLst>
      <p:ext uri="{BB962C8B-B14F-4D97-AF65-F5344CB8AC3E}">
        <p14:creationId xmlns:p14="http://schemas.microsoft.com/office/powerpoint/2010/main" val="125103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688</Words>
  <Application>Microsoft Office PowerPoint</Application>
  <PresentationFormat>寬螢幕</PresentationFormat>
  <Paragraphs>84</Paragraphs>
  <Slides>15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Cambria Math</vt:lpstr>
      <vt:lpstr>Franklin Gothic Book</vt:lpstr>
      <vt:lpstr>Office 佈景主題</vt:lpstr>
      <vt:lpstr>Equation</vt:lpstr>
      <vt:lpstr>5.3</vt:lpstr>
      <vt:lpstr>簡介</vt:lpstr>
      <vt:lpstr>5.3.1 Martingale Representation with One Brownian Motion</vt:lpstr>
      <vt:lpstr>Corollary 5.3.2</vt:lpstr>
      <vt:lpstr>Corollary 5.3.2 - 1</vt:lpstr>
      <vt:lpstr>Corollary 5.3.2 - 2</vt:lpstr>
      <vt:lpstr>Proof : (i)</vt:lpstr>
      <vt:lpstr>Proof : (ii)</vt:lpstr>
      <vt:lpstr>Proof : (iii)</vt:lpstr>
      <vt:lpstr>5.3.2 Hedging with One Stock</vt:lpstr>
      <vt:lpstr>5.3.2 Hedging with One Stock</vt:lpstr>
      <vt:lpstr>5.3.2 Hedging with One Stock</vt:lpstr>
      <vt:lpstr>5.3.2 Hedging with One Stock</vt:lpstr>
      <vt:lpstr>5.3.2 Hedging with One Stock</vt:lpstr>
      <vt:lpstr>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</dc:title>
  <dc:creator>黃聖鈞 309707022</dc:creator>
  <cp:lastModifiedBy>黃聖鈞 309707022</cp:lastModifiedBy>
  <cp:revision>31</cp:revision>
  <dcterms:created xsi:type="dcterms:W3CDTF">2021-08-19T11:03:33Z</dcterms:created>
  <dcterms:modified xsi:type="dcterms:W3CDTF">2021-08-24T09:42:02Z</dcterms:modified>
</cp:coreProperties>
</file>