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5" r:id="rId4"/>
    <p:sldId id="272" r:id="rId5"/>
    <p:sldId id="257" r:id="rId6"/>
    <p:sldId id="281" r:id="rId7"/>
    <p:sldId id="278" r:id="rId8"/>
    <p:sldId id="285" r:id="rId9"/>
    <p:sldId id="280" r:id="rId10"/>
    <p:sldId id="263" r:id="rId11"/>
    <p:sldId id="276" r:id="rId12"/>
    <p:sldId id="282" r:id="rId13"/>
    <p:sldId id="277" r:id="rId14"/>
    <p:sldId id="286" r:id="rId15"/>
    <p:sldId id="265" r:id="rId16"/>
    <p:sldId id="283" r:id="rId17"/>
    <p:sldId id="287" r:id="rId18"/>
    <p:sldId id="266" r:id="rId19"/>
    <p:sldId id="269" r:id="rId20"/>
    <p:sldId id="264" r:id="rId21"/>
    <p:sldId id="288" r:id="rId22"/>
    <p:sldId id="289" r:id="rId23"/>
    <p:sldId id="270" r:id="rId24"/>
    <p:sldId id="271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ystal" initials="c" lastIdx="25" clrIdx="0">
    <p:extLst>
      <p:ext uri="{19B8F6BF-5375-455C-9EA6-DF929625EA0E}">
        <p15:presenceInfo xmlns:p15="http://schemas.microsoft.com/office/powerpoint/2012/main" userId="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4T23:57:09.020" idx="2">
    <p:pos x="4305" y="2787"/>
    <p:text>譯自英文-IEEE Access是由電氣和電子工程師協會出版的經同行評審的開放式科學期刊。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5T22:38:11.182" idx="3">
    <p:pos x="2544" y="1733"/>
    <p:text>Jarque-Bera test: The null hypothesis of the Jarque-Bera test is that the data conform to the normal distribution
augmented Dickey-Fuller (ADF) test</p:text>
    <p:extLst>
      <p:ext uri="{C676402C-5697-4E1C-873F-D02D1690AC5C}">
        <p15:threadingInfo xmlns:p15="http://schemas.microsoft.com/office/powerpoint/2012/main" timeZoneBias="-480"/>
      </p:ext>
    </p:extLst>
  </p:cm>
  <p:cm authorId="1" dt="2020-09-26T14:18:10.484" idx="6">
    <p:pos x="4313" y="2659"/>
    <p:text>指一段時間的平均價格
例如 20MA，就代表著過去 20 天的平均價格</p:text>
    <p:extLst>
      <p:ext uri="{C676402C-5697-4E1C-873F-D02D1690AC5C}">
        <p15:threadingInfo xmlns:p15="http://schemas.microsoft.com/office/powerpoint/2012/main" timeZoneBias="-480"/>
      </p:ext>
    </p:extLst>
  </p:cm>
  <p:cm authorId="1" dt="2020-09-26T14:18:35.377" idx="7">
    <p:pos x="4840" y="2654"/>
    <p:text>相對強弱指標
一般口語化都統稱為 RSI
可藉此指標來判斷
目前的價格是相對強、還是相對弱
跟 KD 指標有一點像</p:text>
    <p:extLst>
      <p:ext uri="{C676402C-5697-4E1C-873F-D02D1690AC5C}">
        <p15:threadingInfo xmlns:p15="http://schemas.microsoft.com/office/powerpoint/2012/main" timeZoneBias="-480"/>
      </p:ext>
    </p:extLst>
  </p:cm>
  <p:cm authorId="1" dt="2020-10-26T18:46:02.838" idx="24">
    <p:pos x="7255" y="2752"/>
    <p:text>技術指標如果有很多條線怎麼取??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7T17:36:47.979" idx="22">
    <p:pos x="4945" y="2874"/>
    <p:text>n-1跟自由度有關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14:58:12.984" idx="8">
    <p:pos x="5783" y="977"/>
    <p:text>prices of the natural resources exhibit a
strong homogeneity with the stock prices and can be used as
important features to forecast stock prices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15:02:44.264" idx="9">
    <p:pos x="2199" y="1018"/>
    <p:text>Before Pearson: 45 candidate features</p:text>
    <p:extLst>
      <p:ext uri="{C676402C-5697-4E1C-873F-D02D1690AC5C}">
        <p15:threadingInfo xmlns:p15="http://schemas.microsoft.com/office/powerpoint/2012/main" timeZoneBias="-480"/>
      </p:ext>
    </p:extLst>
  </p:cm>
  <p:cm authorId="1" dt="2020-09-26T23:00:20.568" idx="13">
    <p:pos x="4038" y="2368"/>
    <p:text>三角移動平均線 對簡單移動平均線(SMA)進行再平均，使其更加平滑  也就是說，TMA 是平均價格的平均值</p:text>
    <p:extLst>
      <p:ext uri="{C676402C-5697-4E1C-873F-D02D1690AC5C}">
        <p15:threadingInfo xmlns:p15="http://schemas.microsoft.com/office/powerpoint/2012/main" timeZoneBias="-480"/>
      </p:ext>
    </p:extLst>
  </p:cm>
  <p:cm authorId="1" dt="2020-09-26T23:06:12.273" idx="14">
    <p:pos x="5576" y="2369"/>
    <p:text>KD指標 又叫做隨機指標(英文: Stochastic Oscillator)</p:text>
    <p:extLst>
      <p:ext uri="{C676402C-5697-4E1C-873F-D02D1690AC5C}">
        <p15:threadingInfo xmlns:p15="http://schemas.microsoft.com/office/powerpoint/2012/main" timeZoneBias="-480"/>
      </p:ext>
    </p:extLst>
  </p:cm>
  <p:cm authorId="1" dt="2020-09-27T11:20:31.827" idx="17">
    <p:pos x="5576" y="2505"/>
    <p:text>RSV= (今日收盤價 – 最近n天的最低價) ÷ (最近n天的最高價 – 最近n天最低價) × 100
今日K值= 昨日K值 × (2/3 ) +今日RSV × ( 1/3)
今日D值= 昨日D值 × (2/3) +今日K值 × ( 1/3)
※RSV中的n天，常見天數有以9天、14天等來比較，依標的屬性來調整</p:text>
    <p:extLst>
      <p:ext uri="{C676402C-5697-4E1C-873F-D02D1690AC5C}">
        <p15:threadingInfo xmlns:p15="http://schemas.microsoft.com/office/powerpoint/2012/main" timeZoneBias="-480">
          <p15:parentCm authorId="1" idx="14"/>
        </p15:threadingInfo>
      </p:ext>
    </p:extLst>
  </p:cm>
  <p:cm authorId="1" dt="2020-09-26T23:07:24.921" idx="15">
    <p:pos x="6467" y="2714"/>
    <p:text>布林通道</p:text>
    <p:extLst>
      <p:ext uri="{C676402C-5697-4E1C-873F-D02D1690AC5C}">
        <p15:threadingInfo xmlns:p15="http://schemas.microsoft.com/office/powerpoint/2012/main" timeZoneBias="-480"/>
      </p:ext>
    </p:extLst>
  </p:cm>
  <p:cm authorId="1" dt="2020-09-27T12:05:47.262" idx="20">
    <p:pos x="4310" y="2019"/>
    <p:text/>
    <p:extLst>
      <p:ext uri="{C676402C-5697-4E1C-873F-D02D1690AC5C}">
        <p15:threadingInfo xmlns:p15="http://schemas.microsoft.com/office/powerpoint/2012/main" timeZoneBias="-480"/>
      </p:ext>
    </p:extLst>
  </p:cm>
  <p:cm authorId="1" dt="2020-09-27T12:15:42.888" idx="21">
    <p:pos x="4310" y="2155"/>
    <p:text>EMA是加權平均值，就是越近期的值越重視，越早期的值越輕視。這種設計方法，使得EMA更適合用於趨勢市場的交易</p:text>
    <p:extLst>
      <p:ext uri="{C676402C-5697-4E1C-873F-D02D1690AC5C}">
        <p15:threadingInfo xmlns:p15="http://schemas.microsoft.com/office/powerpoint/2012/main" timeZoneBias="-480">
          <p15:parentCm authorId="1" idx="20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18:35:40.155" idx="12">
    <p:pos x="4754" y="972"/>
    <p:text>to reduce the 
computational complexity and improve the accuracy of stock forecasting</p:text>
    <p:extLst>
      <p:ext uri="{C676402C-5697-4E1C-873F-D02D1690AC5C}">
        <p15:threadingInfo xmlns:p15="http://schemas.microsoft.com/office/powerpoint/2012/main" timeZoneBias="-480"/>
      </p:ext>
    </p:extLst>
  </p:cm>
  <p:cm authorId="1" dt="2020-09-27T17:43:58.700" idx="23">
    <p:pos x="2509" y="1993"/>
    <p:text>標準差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02:05:25.941" idx="5">
    <p:pos x="2594" y="1892"/>
    <p:text>"temporal feature" might refer to any feature that is associated with or changes over time.</p:text>
    <p:extLst mod="1">
      <p:ext uri="{C676402C-5697-4E1C-873F-D02D1690AC5C}">
        <p15:threadingInfo xmlns:p15="http://schemas.microsoft.com/office/powerpoint/2012/main" timeZoneBias="-480"/>
      </p:ext>
    </p:extLst>
  </p:cm>
  <p:cm authorId="1" dt="2020-09-26T16:08:27.957" idx="10">
    <p:pos x="1295" y="1324"/>
    <p:text>分BATCH下去平行運算
用了GPU，用了平行運算，所以batch size=10，這十個example是同時運算的，所以你在一個batch裡算10個example的時間跟算一個example的時間幾乎可以是一樣的</p:text>
    <p:extLst>
      <p:ext uri="{C676402C-5697-4E1C-873F-D02D1690AC5C}">
        <p15:threadingInfo xmlns:p15="http://schemas.microsoft.com/office/powerpoint/2012/main" timeZoneBias="-480"/>
      </p:ext>
    </p:extLst>
  </p:cm>
  <p:cm authorId="1" dt="2020-09-26T16:12:32.431" idx="11">
    <p:pos x="2956" y="3695"/>
    <p:text>預測股價通常是指預測closing price? yes</p:text>
    <p:extLst mod="1">
      <p:ext uri="{C676402C-5697-4E1C-873F-D02D1690AC5C}">
        <p15:threadingInfo xmlns:p15="http://schemas.microsoft.com/office/powerpoint/2012/main" timeZoneBias="-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6T19:09:47.592" idx="25">
    <p:pos x="861" y="273"/>
    <p:text>確定y跟p是closing price嗎?? S&amp;P500 每天幾千點 誤差這麼小有點太好 反而沒價值??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3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72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5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37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9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2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1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147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0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8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5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61F5-DCDF-4A30-A1F5-4AD43B08F921}" type="datetimeFigureOut">
              <a:rPr lang="zh-TW" altLang="en-US" smtClean="0"/>
              <a:t>2020/10/26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5A40-F63C-42EA-8B80-E7D4FDBA8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3322" y="1119285"/>
            <a:ext cx="11434618" cy="2387600"/>
          </a:xfrm>
        </p:spPr>
        <p:txBody>
          <a:bodyPr>
            <a:normAutofit/>
          </a:bodyPr>
          <a:lstStyle/>
          <a:p>
            <a:r>
              <a:rPr lang="en-US" altLang="zh-TW" sz="5000" b="1" dirty="0" smtClean="0">
                <a:latin typeface="+mn-lt"/>
              </a:rPr>
              <a:t>Forecasting Stock Prices Using a Hybrid Deep Learning Model</a:t>
            </a:r>
            <a:endParaRPr lang="zh-TW" altLang="en-US" sz="5000" b="1" dirty="0"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95" y="4337098"/>
            <a:ext cx="11434618" cy="1655762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黃敏涓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40417" y="3706779"/>
            <a:ext cx="18739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300" b="0" i="0" dirty="0" smtClean="0">
                <a:effectLst/>
                <a:latin typeface="arial" panose="020B0604020202020204" pitchFamily="34" charset="0"/>
              </a:rPr>
              <a:t>IEEE Access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0970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115792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Feature Extraction</a:t>
            </a:r>
            <a:endParaRPr lang="zh-TW" altLang="en-US" b="1" dirty="0">
              <a:latin typeface="+mn-lt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2528" y="1336659"/>
            <a:ext cx="25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標的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S&amp;P 500 index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10015"/>
              </p:ext>
            </p:extLst>
          </p:nvPr>
        </p:nvGraphicFramePr>
        <p:xfrm>
          <a:off x="898236" y="1979711"/>
          <a:ext cx="1014152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531550577"/>
                    </a:ext>
                  </a:extLst>
                </a:gridCol>
                <a:gridCol w="5052291">
                  <a:extLst>
                    <a:ext uri="{9D8B030D-6E8A-4147-A177-3AD203B41FA5}">
                      <a16:colId xmlns:a16="http://schemas.microsoft.com/office/drawing/2014/main" val="974723374"/>
                    </a:ext>
                  </a:extLst>
                </a:gridCol>
                <a:gridCol w="618836">
                  <a:extLst>
                    <a:ext uri="{9D8B030D-6E8A-4147-A177-3AD203B41FA5}">
                      <a16:colId xmlns:a16="http://schemas.microsoft.com/office/drawing/2014/main" val="1857148198"/>
                    </a:ext>
                  </a:extLst>
                </a:gridCol>
              </a:tblGrid>
              <a:tr h="636540">
                <a:tc>
                  <a:txBody>
                    <a:bodyPr/>
                    <a:lstStyle/>
                    <a:p>
                      <a:r>
                        <a:rPr lang="en-US" altLang="zh-TW" sz="1800" b="1" dirty="0" smtClean="0"/>
                        <a:t>Historical prices of stock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SP,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err="1" smtClean="0"/>
                        <a:t>SP_Open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SP_High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SP_Low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SP_Close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60696"/>
                  </a:ext>
                </a:extLst>
              </a:tr>
              <a:tr h="2273355">
                <a:tc>
                  <a:txBody>
                    <a:bodyPr/>
                    <a:lstStyle/>
                    <a:p>
                      <a:pPr algn="l"/>
                      <a:endParaRPr lang="en-US" altLang="zh-TW" sz="1800" b="1" dirty="0" smtClean="0"/>
                    </a:p>
                    <a:p>
                      <a:pPr algn="l"/>
                      <a:endParaRPr lang="en-US" altLang="zh-TW" sz="1800" b="1" dirty="0" smtClean="0"/>
                    </a:p>
                    <a:p>
                      <a:pPr algn="l"/>
                      <a:endParaRPr lang="en-US" altLang="zh-TW" sz="1800" b="1" dirty="0" smtClean="0"/>
                    </a:p>
                    <a:p>
                      <a:pPr algn="l"/>
                      <a:endParaRPr lang="en-US" altLang="zh-TW" sz="1800" b="1" dirty="0" smtClean="0"/>
                    </a:p>
                    <a:p>
                      <a:pPr algn="l"/>
                      <a:r>
                        <a:rPr lang="en-US" altLang="zh-TW" sz="1800" b="1" dirty="0" smtClean="0"/>
                        <a:t>Technical indicators of stock closing prices</a:t>
                      </a:r>
                    </a:p>
                    <a:p>
                      <a:pPr algn="l"/>
                      <a:r>
                        <a:rPr lang="en-US" altLang="zh-TW" dirty="0" smtClean="0"/>
                        <a:t>(</a:t>
                      </a:r>
                      <a:r>
                        <a:rPr lang="en-US" altLang="zh-TW" sz="1800" dirty="0" smtClean="0"/>
                        <a:t>Pearson correlation coefficient&gt;0.7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SP_Close_SMA_5, SP_Close_SMA_10, </a:t>
                      </a:r>
                    </a:p>
                    <a:p>
                      <a:r>
                        <a:rPr lang="en-US" altLang="zh-TW" dirty="0" smtClean="0"/>
                        <a:t>SP_Close_SMA_15, SP_Close_SMA_20, </a:t>
                      </a:r>
                    </a:p>
                    <a:p>
                      <a:r>
                        <a:rPr lang="en-US" altLang="zh-TW" dirty="0" smtClean="0"/>
                        <a:t>SP_Close_EMA_5, SP_Close_EMA_10,</a:t>
                      </a:r>
                    </a:p>
                    <a:p>
                      <a:r>
                        <a:rPr lang="en-US" altLang="zh-TW" dirty="0" smtClean="0"/>
                        <a:t>SP_Close_EMA_15, SP_Close_EMA_20, </a:t>
                      </a:r>
                    </a:p>
                    <a:p>
                      <a:r>
                        <a:rPr lang="en-US" altLang="zh-TW" dirty="0" err="1" smtClean="0"/>
                        <a:t>SP_TRIMA_Close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SP_STOCH_slowk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err="1" smtClean="0"/>
                        <a:t>SP_STOCH_slowd</a:t>
                      </a:r>
                      <a:r>
                        <a:rPr lang="en-US" altLang="zh-TW" dirty="0" smtClean="0"/>
                        <a:t>,</a:t>
                      </a:r>
                    </a:p>
                    <a:p>
                      <a:r>
                        <a:rPr lang="en-US" altLang="zh-TW" dirty="0" err="1" smtClean="0"/>
                        <a:t>SP_BBANDS_upperband</a:t>
                      </a:r>
                      <a:r>
                        <a:rPr lang="en-US" altLang="zh-TW" dirty="0" smtClean="0"/>
                        <a:t>,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err="1" smtClean="0"/>
                        <a:t>SP_BBANDS_middleband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SP_BBANDS_lowerband</a:t>
                      </a:r>
                      <a:r>
                        <a:rPr lang="en-US" altLang="zh-TW" dirty="0" smtClean="0"/>
                        <a:t>, 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68486"/>
                  </a:ext>
                </a:extLst>
              </a:tr>
              <a:tr h="909342">
                <a:tc>
                  <a:txBody>
                    <a:bodyPr/>
                    <a:lstStyle/>
                    <a:p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Natural resources (gold, silver, and oil) prices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Gold_Open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Gold_High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Gold_Low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Gold_Close</a:t>
                      </a:r>
                      <a:r>
                        <a:rPr lang="en-US" altLang="zh-TW" dirty="0" smtClean="0"/>
                        <a:t>, </a:t>
                      </a:r>
                    </a:p>
                    <a:p>
                      <a:r>
                        <a:rPr lang="en-US" altLang="zh-TW" dirty="0" err="1" smtClean="0"/>
                        <a:t>Silver_Open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Silver_High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Silver_Low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Silver_Close</a:t>
                      </a:r>
                      <a:r>
                        <a:rPr lang="en-US" altLang="zh-TW" dirty="0" smtClean="0"/>
                        <a:t>,</a:t>
                      </a:r>
                    </a:p>
                    <a:p>
                      <a:r>
                        <a:rPr lang="en-US" altLang="zh-TW" dirty="0" smtClean="0"/>
                        <a:t> </a:t>
                      </a:r>
                      <a:r>
                        <a:rPr lang="en-US" altLang="zh-TW" dirty="0" err="1" smtClean="0"/>
                        <a:t>Oil_Open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Oil_High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Oil_Low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Oil_Close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9191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880432" y="6337453"/>
            <a:ext cx="5269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/>
              <a:t>共</a:t>
            </a:r>
            <a:r>
              <a:rPr lang="en-US" altLang="zh-TW" sz="2000" dirty="0"/>
              <a:t>31</a:t>
            </a:r>
            <a:r>
              <a:rPr lang="zh-TW" altLang="en-US" sz="2000" dirty="0"/>
              <a:t>個</a:t>
            </a:r>
            <a:r>
              <a:rPr lang="en-US" altLang="zh-TW" sz="2000" dirty="0"/>
              <a:t>feature</a:t>
            </a:r>
            <a:r>
              <a:rPr lang="zh-TW" altLang="en-US" sz="2000" dirty="0"/>
              <a:t>作為</a:t>
            </a:r>
            <a:r>
              <a:rPr lang="zh-TW" altLang="en-US" sz="2000" dirty="0" smtClean="0"/>
              <a:t>預測</a:t>
            </a:r>
            <a:r>
              <a:rPr lang="en-US" altLang="zh-TW" sz="2000" dirty="0" smtClean="0"/>
              <a:t>closing price</a:t>
            </a:r>
            <a:r>
              <a:rPr lang="zh-TW" altLang="en-US" sz="2000" dirty="0" smtClean="0"/>
              <a:t>所</a:t>
            </a:r>
            <a:r>
              <a:rPr lang="zh-TW" altLang="en-US" sz="2000" dirty="0"/>
              <a:t>需</a:t>
            </a:r>
            <a:r>
              <a:rPr lang="zh-TW" altLang="en-US" sz="2000" dirty="0" smtClean="0"/>
              <a:t>的</a:t>
            </a:r>
            <a:r>
              <a:rPr lang="en-US" altLang="zh-TW" sz="2000" dirty="0" smtClean="0"/>
              <a:t>data</a:t>
            </a:r>
            <a:endParaRPr lang="en-US" altLang="zh-TW" sz="2000" dirty="0"/>
          </a:p>
        </p:txBody>
      </p:sp>
      <p:sp>
        <p:nvSpPr>
          <p:cNvPr id="9" name="向右箭號 8"/>
          <p:cNvSpPr/>
          <p:nvPr/>
        </p:nvSpPr>
        <p:spPr>
          <a:xfrm>
            <a:off x="5538686" y="6428509"/>
            <a:ext cx="341746" cy="204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4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577" y="20489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Feature Extraction- S&amp;P 500</a:t>
            </a:r>
            <a:endParaRPr lang="zh-TW" altLang="en-US" b="1" dirty="0">
              <a:latin typeface="+mn-lt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440" t="41151" r="19943" b="21006"/>
          <a:stretch/>
        </p:blipFill>
        <p:spPr>
          <a:xfrm>
            <a:off x="507999" y="2050473"/>
            <a:ext cx="11532810" cy="32041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47524" y="5506888"/>
            <a:ext cx="218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total_data_for</a:t>
            </a:r>
            <a:r>
              <a:rPr lang="zh-TW" altLang="en-US" dirty="0" smtClean="0"/>
              <a:t>_SP</a:t>
            </a:r>
            <a:r>
              <a:rPr lang="en-US" altLang="zh-TW" dirty="0" smtClean="0"/>
              <a:t>.csv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5006" y="265767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Feature Extraction-PCA 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279" y="1729912"/>
            <a:ext cx="11070786" cy="5128087"/>
          </a:xfrm>
        </p:spPr>
        <p:txBody>
          <a:bodyPr>
            <a:normAutofit/>
          </a:bodyPr>
          <a:lstStyle/>
          <a:p>
            <a:r>
              <a:rPr lang="zh-TW" altLang="en-US" sz="2500" dirty="0"/>
              <a:t>使用</a:t>
            </a:r>
            <a:r>
              <a:rPr lang="en-US" altLang="zh-TW" sz="2500" dirty="0"/>
              <a:t>PCA</a:t>
            </a:r>
            <a:r>
              <a:rPr lang="zh-TW" altLang="en-US" sz="2500" dirty="0"/>
              <a:t>對維度很大</a:t>
            </a:r>
            <a:r>
              <a:rPr lang="en-US" altLang="zh-TW" sz="2500" dirty="0"/>
              <a:t>(31</a:t>
            </a:r>
            <a:r>
              <a:rPr lang="zh-TW" altLang="en-US" sz="2500" dirty="0"/>
              <a:t>維</a:t>
            </a:r>
            <a:r>
              <a:rPr lang="en-US" altLang="zh-TW" sz="2500" dirty="0"/>
              <a:t>)</a:t>
            </a:r>
            <a:r>
              <a:rPr lang="zh-TW" altLang="en-US" sz="2500" dirty="0"/>
              <a:t>的</a:t>
            </a:r>
            <a:r>
              <a:rPr lang="en-US" altLang="zh-TW" sz="2500" dirty="0"/>
              <a:t>Knowledge Base</a:t>
            </a:r>
            <a:r>
              <a:rPr lang="zh-TW" altLang="en-US" sz="2500" dirty="0"/>
              <a:t>做降</a:t>
            </a:r>
            <a:r>
              <a:rPr lang="zh-TW" altLang="en-US" sz="2500" dirty="0" smtClean="0"/>
              <a:t>維</a:t>
            </a:r>
            <a:endParaRPr lang="en-US" altLang="zh-TW" sz="2500" dirty="0" smtClean="0"/>
          </a:p>
          <a:p>
            <a:r>
              <a:rPr lang="en-US" altLang="zh-TW" sz="2500" dirty="0" smtClean="0"/>
              <a:t>Data</a:t>
            </a:r>
            <a:r>
              <a:rPr lang="zh-TW" altLang="en-US" sz="2500" dirty="0" smtClean="0"/>
              <a:t>先做</a:t>
            </a:r>
            <a:r>
              <a:rPr lang="en-US" altLang="zh-TW" sz="2500" dirty="0" smtClean="0"/>
              <a:t>normalization:</a:t>
            </a:r>
          </a:p>
          <a:p>
            <a:endParaRPr lang="en-US" altLang="zh-TW" sz="2500" dirty="0"/>
          </a:p>
          <a:p>
            <a:endParaRPr lang="en-US" altLang="zh-TW" sz="2500" dirty="0" smtClean="0"/>
          </a:p>
          <a:p>
            <a:endParaRPr lang="en-US" altLang="zh-TW" sz="2500" dirty="0"/>
          </a:p>
          <a:p>
            <a:endParaRPr lang="en-US" altLang="zh-TW" sz="2500" dirty="0" smtClean="0"/>
          </a:p>
          <a:p>
            <a:endParaRPr lang="en-US" altLang="zh-TW" sz="25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9861" t="36667" r="27268" b="59218"/>
          <a:stretch/>
        </p:blipFill>
        <p:spPr>
          <a:xfrm>
            <a:off x="1111820" y="3164186"/>
            <a:ext cx="2870552" cy="516286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582449" y="2590625"/>
            <a:ext cx="5090941" cy="3877552"/>
            <a:chOff x="4505447" y="2215240"/>
            <a:chExt cx="4529330" cy="322511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3517" t="41151" r="88048" b="21006"/>
            <a:stretch/>
          </p:blipFill>
          <p:spPr>
            <a:xfrm>
              <a:off x="4505447" y="2236222"/>
              <a:ext cx="1269711" cy="320413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/>
            <a:srcRect l="15902" t="41151" r="71821" b="21006"/>
            <a:stretch/>
          </p:blipFill>
          <p:spPr>
            <a:xfrm>
              <a:off x="5802361" y="2236222"/>
              <a:ext cx="1848051" cy="3204136"/>
            </a:xfrm>
            <a:prstGeom prst="rect">
              <a:avLst/>
            </a:prstGeom>
          </p:spPr>
        </p:pic>
        <p:sp>
          <p:nvSpPr>
            <p:cNvPr id="9" name="向右箭號 8"/>
            <p:cNvSpPr/>
            <p:nvPr/>
          </p:nvSpPr>
          <p:spPr>
            <a:xfrm>
              <a:off x="7767587" y="2358190"/>
              <a:ext cx="231006" cy="18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7767587" y="2847474"/>
              <a:ext cx="231006" cy="1828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8115768" y="2215240"/>
                  <a:ext cx="409073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500" i="1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zh-TW" altLang="en-US" sz="25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5768" y="2215240"/>
                  <a:ext cx="409073" cy="4770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7677615" y="2700386"/>
                  <a:ext cx="1357162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5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5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615" y="2700386"/>
                  <a:ext cx="1357162" cy="4770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826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n-lt"/>
              </a:rPr>
              <a:t>Dataset</a:t>
            </a:r>
            <a:endParaRPr lang="zh-TW" altLang="en-US" dirty="0">
              <a:latin typeface="+mn-lt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625762" y="2041669"/>
            <a:ext cx="106148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500" dirty="0" smtClean="0"/>
              <a:t>Training: 2008/9/2~2018/3/25, 2407 records(in unit of days) </a:t>
            </a:r>
          </a:p>
          <a:p>
            <a:r>
              <a:rPr lang="en-US" altLang="zh-TW" sz="2500" dirty="0" smtClean="0"/>
              <a:t>Validation</a:t>
            </a:r>
            <a:r>
              <a:rPr lang="en-US" altLang="zh-TW" sz="2500" dirty="0"/>
              <a:t>: </a:t>
            </a:r>
            <a:r>
              <a:rPr lang="en-US" altLang="zh-TW" sz="2500" dirty="0" smtClean="0"/>
              <a:t>2018/3/26~2019/4/16, 267 records </a:t>
            </a:r>
          </a:p>
          <a:p>
            <a:r>
              <a:rPr lang="en-US" altLang="zh-TW" sz="2500" dirty="0" smtClean="0"/>
              <a:t>Testing: 2019/4/17~2019/7/12, 60 </a:t>
            </a:r>
            <a:r>
              <a:rPr lang="en-US" altLang="zh-TW" sz="2500" dirty="0" smtClean="0"/>
              <a:t>records</a:t>
            </a:r>
            <a:endParaRPr lang="en-US" altLang="zh-TW" sz="2500" dirty="0" smtClean="0"/>
          </a:p>
          <a:p>
            <a:r>
              <a:rPr lang="en-US" altLang="zh-TW" sz="2500" dirty="0" smtClean="0"/>
              <a:t>Total</a:t>
            </a:r>
            <a:r>
              <a:rPr lang="en-US" altLang="zh-TW" sz="2500" dirty="0"/>
              <a:t>: 2008/9/2~2019/7/12 </a:t>
            </a:r>
            <a:r>
              <a:rPr lang="en-US" altLang="zh-TW" sz="2500" dirty="0" smtClean="0"/>
              <a:t>, 2734 records</a:t>
            </a:r>
            <a:endParaRPr lang="zh-TW" altLang="en-US" sz="25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34291" y="4254698"/>
            <a:ext cx="326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Data source: Yahoo Finance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4" y="155214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Abstract</a:t>
            </a:r>
          </a:p>
          <a:p>
            <a:r>
              <a:rPr lang="en-US" altLang="zh-TW" dirty="0" smtClean="0"/>
              <a:t>Knowledge Base</a:t>
            </a:r>
          </a:p>
          <a:p>
            <a:pPr lvl="1"/>
            <a:r>
              <a:rPr lang="en-US" altLang="zh-TW" dirty="0" smtClean="0"/>
              <a:t>Data construction</a:t>
            </a:r>
          </a:p>
          <a:p>
            <a:pPr lvl="1"/>
            <a:r>
              <a:rPr lang="en-US" altLang="zh-TW" dirty="0" smtClean="0"/>
              <a:t>Feature extraction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Hybrid Deep Learning Model</a:t>
            </a:r>
          </a:p>
          <a:p>
            <a:pPr lvl="1"/>
            <a:r>
              <a:rPr lang="en-US" altLang="zh-TW" dirty="0" smtClean="0"/>
              <a:t>MLP</a:t>
            </a:r>
          </a:p>
          <a:p>
            <a:pPr lvl="1"/>
            <a:r>
              <a:rPr lang="en-US" altLang="zh-TW" dirty="0" err="1" smtClean="0"/>
              <a:t>BiLSTM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AM</a:t>
            </a:r>
          </a:p>
          <a:p>
            <a:r>
              <a:rPr lang="en-US" altLang="zh-TW" dirty="0" smtClean="0"/>
              <a:t>Evaluation Metrics</a:t>
            </a:r>
          </a:p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6600" y="272762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Hybrid Deep Learning Model 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073" y="1598326"/>
            <a:ext cx="11459328" cy="4997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500" dirty="0" smtClean="0"/>
              <a:t>Integrating:</a:t>
            </a:r>
          </a:p>
          <a:p>
            <a:r>
              <a:rPr lang="en-US" altLang="zh-TW" sz="2500" dirty="0" smtClean="0"/>
              <a:t>MLP: Achieve </a:t>
            </a:r>
            <a:r>
              <a:rPr lang="en-US" altLang="zh-TW" sz="2500" dirty="0"/>
              <a:t>faster</a:t>
            </a:r>
            <a:r>
              <a:rPr lang="en-US" altLang="zh-TW" sz="2500" dirty="0">
                <a:solidFill>
                  <a:srgbClr val="0070C0"/>
                </a:solidFill>
              </a:rPr>
              <a:t> </a:t>
            </a:r>
            <a:r>
              <a:rPr lang="en-US" altLang="zh-TW" sz="2500" dirty="0"/>
              <a:t>transformation of </a:t>
            </a:r>
            <a:r>
              <a:rPr lang="en-US" altLang="zh-TW" sz="2500" dirty="0">
                <a:solidFill>
                  <a:srgbClr val="0070C0"/>
                </a:solidFill>
              </a:rPr>
              <a:t>feature space(hidden layer</a:t>
            </a:r>
            <a:r>
              <a:rPr lang="zh-TW" altLang="en-US" sz="2500" dirty="0">
                <a:solidFill>
                  <a:srgbClr val="0070C0"/>
                </a:solidFill>
              </a:rPr>
              <a:t>的</a:t>
            </a:r>
            <a:r>
              <a:rPr lang="en-US" altLang="zh-TW" sz="2500" dirty="0" smtClean="0">
                <a:solidFill>
                  <a:srgbClr val="0070C0"/>
                </a:solidFill>
              </a:rPr>
              <a:t>embedded vector) </a:t>
            </a:r>
            <a:r>
              <a:rPr lang="en-US" altLang="zh-TW" sz="2500" dirty="0"/>
              <a:t>and faster</a:t>
            </a:r>
            <a:r>
              <a:rPr lang="en-US" altLang="zh-TW" sz="2500" dirty="0">
                <a:solidFill>
                  <a:srgbClr val="0070C0"/>
                </a:solidFill>
              </a:rPr>
              <a:t> </a:t>
            </a:r>
            <a:r>
              <a:rPr lang="en-US" altLang="zh-TW" sz="2500" dirty="0"/>
              <a:t>gradient descent because of its good capability in </a:t>
            </a:r>
            <a:r>
              <a:rPr lang="en-US" altLang="zh-TW" sz="2500" dirty="0">
                <a:solidFill>
                  <a:srgbClr val="0070C0"/>
                </a:solidFill>
              </a:rPr>
              <a:t>parallel data </a:t>
            </a:r>
            <a:r>
              <a:rPr lang="en-US" altLang="zh-TW" sz="2500" dirty="0" smtClean="0">
                <a:solidFill>
                  <a:srgbClr val="0070C0"/>
                </a:solidFill>
              </a:rPr>
              <a:t>processing</a:t>
            </a:r>
          </a:p>
          <a:p>
            <a:endParaRPr lang="en-US" altLang="zh-TW" sz="2500" dirty="0" smtClean="0"/>
          </a:p>
          <a:p>
            <a:r>
              <a:rPr lang="en-US" altLang="zh-TW" sz="2500" dirty="0" err="1"/>
              <a:t>BiLSTM</a:t>
            </a:r>
            <a:r>
              <a:rPr lang="en-US" altLang="zh-TW" sz="2500" dirty="0"/>
              <a:t>: </a:t>
            </a:r>
            <a:r>
              <a:rPr lang="en-US" altLang="zh-TW" sz="2500" dirty="0" smtClean="0"/>
              <a:t>Extract </a:t>
            </a:r>
            <a:r>
              <a:rPr lang="en-US" altLang="zh-TW" sz="2500" dirty="0"/>
              <a:t>features of stock time series </a:t>
            </a:r>
            <a:r>
              <a:rPr lang="en-US" altLang="zh-TW" sz="2500" dirty="0" smtClean="0"/>
              <a:t>data</a:t>
            </a:r>
          </a:p>
          <a:p>
            <a:pPr marL="0" indent="0">
              <a:buNone/>
            </a:pPr>
            <a:endParaRPr lang="en-US" altLang="zh-TW" sz="2500" dirty="0" smtClean="0"/>
          </a:p>
          <a:p>
            <a:r>
              <a:rPr lang="en-US" altLang="zh-TW" sz="2500" dirty="0" smtClean="0"/>
              <a:t>AM(Attention </a:t>
            </a:r>
            <a:r>
              <a:rPr lang="en-US" altLang="zh-TW" sz="2500" dirty="0"/>
              <a:t>M</a:t>
            </a:r>
            <a:r>
              <a:rPr lang="en-US" altLang="zh-TW" sz="2500" dirty="0" smtClean="0"/>
              <a:t>echanism): </a:t>
            </a:r>
            <a:r>
              <a:rPr lang="en-US" altLang="zh-TW" sz="2500" dirty="0"/>
              <a:t>T</a:t>
            </a:r>
            <a:r>
              <a:rPr lang="en-US" altLang="zh-TW" sz="2500" dirty="0" smtClean="0"/>
              <a:t>o </a:t>
            </a:r>
            <a:r>
              <a:rPr lang="en-US" altLang="zh-TW" sz="2500" dirty="0"/>
              <a:t>make the neural networks focus more on the </a:t>
            </a:r>
            <a:r>
              <a:rPr lang="en-US" altLang="zh-TW" sz="2500" dirty="0">
                <a:solidFill>
                  <a:srgbClr val="0070C0"/>
                </a:solidFill>
              </a:rPr>
              <a:t>crucial temporal information</a:t>
            </a:r>
            <a:r>
              <a:rPr lang="en-US" altLang="zh-TW" sz="2500" dirty="0"/>
              <a:t> by </a:t>
            </a:r>
            <a:r>
              <a:rPr lang="en-US" altLang="zh-TW" sz="2500" dirty="0">
                <a:solidFill>
                  <a:srgbClr val="0070C0"/>
                </a:solidFill>
              </a:rPr>
              <a:t>assigning higher </a:t>
            </a:r>
            <a:r>
              <a:rPr lang="en-US" altLang="zh-TW" sz="2500" dirty="0" smtClean="0">
                <a:solidFill>
                  <a:srgbClr val="0070C0"/>
                </a:solidFill>
              </a:rPr>
              <a:t>weights</a:t>
            </a:r>
            <a:r>
              <a:rPr lang="en-US" altLang="zh-TW" sz="2500" dirty="0" smtClean="0"/>
              <a:t>, </a:t>
            </a:r>
            <a:r>
              <a:rPr lang="en-US" altLang="zh-TW" sz="2500" dirty="0"/>
              <a:t>thus improving the forecasting accuracy further</a:t>
            </a:r>
            <a:endParaRPr lang="zh-TW" altLang="en-US" sz="2500" dirty="0"/>
          </a:p>
          <a:p>
            <a:endParaRPr lang="en-US" altLang="zh-TW" sz="2500" dirty="0" smtClean="0"/>
          </a:p>
        </p:txBody>
      </p:sp>
      <p:sp>
        <p:nvSpPr>
          <p:cNvPr id="4" name="向右箭號 3"/>
          <p:cNvSpPr/>
          <p:nvPr/>
        </p:nvSpPr>
        <p:spPr>
          <a:xfrm>
            <a:off x="736600" y="2916161"/>
            <a:ext cx="307109" cy="212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36073" y="2837713"/>
            <a:ext cx="2419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Rapid Convergence</a:t>
            </a:r>
            <a:endParaRPr lang="zh-TW" altLang="en-US" sz="2000" dirty="0"/>
          </a:p>
        </p:txBody>
      </p:sp>
      <p:sp>
        <p:nvSpPr>
          <p:cNvPr id="6" name="向右箭號 5"/>
          <p:cNvSpPr/>
          <p:nvPr/>
        </p:nvSpPr>
        <p:spPr>
          <a:xfrm>
            <a:off x="736600" y="3834717"/>
            <a:ext cx="307109" cy="212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36073" y="3756269"/>
            <a:ext cx="459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Extract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feature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effectively 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20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222" y="25044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Hybrid Deep Learning Model </a:t>
            </a:r>
            <a:endParaRPr lang="zh-TW" altLang="en-US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1481" t="40864" r="13241" b="17243"/>
          <a:stretch/>
        </p:blipFill>
        <p:spPr>
          <a:xfrm>
            <a:off x="146736" y="2025073"/>
            <a:ext cx="12045264" cy="3770626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440873" y="4405745"/>
            <a:ext cx="1560945" cy="665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3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4" y="155214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Abstract</a:t>
            </a:r>
          </a:p>
          <a:p>
            <a:r>
              <a:rPr lang="en-US" altLang="zh-TW" dirty="0" smtClean="0"/>
              <a:t>Knowledge Base</a:t>
            </a:r>
          </a:p>
          <a:p>
            <a:pPr lvl="1"/>
            <a:r>
              <a:rPr lang="en-US" altLang="zh-TW" dirty="0" smtClean="0"/>
              <a:t>Data construction</a:t>
            </a:r>
          </a:p>
          <a:p>
            <a:pPr lvl="1"/>
            <a:r>
              <a:rPr lang="en-US" altLang="zh-TW" dirty="0" smtClean="0"/>
              <a:t>Feature extraction</a:t>
            </a:r>
          </a:p>
          <a:p>
            <a:r>
              <a:rPr lang="en-US" altLang="zh-TW" dirty="0" smtClean="0"/>
              <a:t>Hybrid Deep Learning Model</a:t>
            </a:r>
          </a:p>
          <a:p>
            <a:pPr lvl="1"/>
            <a:r>
              <a:rPr lang="en-US" altLang="zh-TW" dirty="0" smtClean="0"/>
              <a:t>MLP</a:t>
            </a:r>
          </a:p>
          <a:p>
            <a:pPr lvl="1"/>
            <a:r>
              <a:rPr lang="en-US" altLang="zh-TW" dirty="0" err="1" smtClean="0"/>
              <a:t>BiLSTM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AM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Evaluation Metrics</a:t>
            </a:r>
          </a:p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8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334" y="182036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Evaluation Metrics</a:t>
            </a:r>
            <a:endParaRPr lang="zh-TW" altLang="en-US" b="1" dirty="0">
              <a:latin typeface="+mn-lt"/>
            </a:endParaRPr>
          </a:p>
        </p:txBody>
      </p:sp>
      <p:sp>
        <p:nvSpPr>
          <p:cNvPr id="5" name="左大括弧 4"/>
          <p:cNvSpPr/>
          <p:nvPr/>
        </p:nvSpPr>
        <p:spPr>
          <a:xfrm flipH="1">
            <a:off x="6857996" y="1815442"/>
            <a:ext cx="317667" cy="2202376"/>
          </a:xfrm>
          <a:prstGeom prst="leftBrace">
            <a:avLst>
              <a:gd name="adj1" fmla="val 1057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/>
          <p:cNvSpPr/>
          <p:nvPr/>
        </p:nvSpPr>
        <p:spPr>
          <a:xfrm rot="10800000">
            <a:off x="7027719" y="4713902"/>
            <a:ext cx="296717" cy="1012642"/>
          </a:xfrm>
          <a:prstGeom prst="leftBrace">
            <a:avLst>
              <a:gd name="adj1" fmla="val 59848"/>
              <a:gd name="adj2" fmla="val 4880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433732" y="2651901"/>
            <a:ext cx="3992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Error: Smaller the better	</a:t>
            </a:r>
            <a:endParaRPr lang="zh-TW" altLang="en-US" sz="25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84206" y="4943540"/>
            <a:ext cx="40281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/>
              <a:t>Larger the better</a:t>
            </a:r>
            <a:endParaRPr lang="zh-TW" altLang="en-US" sz="25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/>
          <a:srcRect l="51342" t="53912" r="28744" b="38136"/>
          <a:stretch/>
        </p:blipFill>
        <p:spPr>
          <a:xfrm>
            <a:off x="1060474" y="1579418"/>
            <a:ext cx="3854289" cy="86574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51342" t="64169" r="29823" b="29469"/>
          <a:stretch/>
        </p:blipFill>
        <p:spPr>
          <a:xfrm>
            <a:off x="1060474" y="2344210"/>
            <a:ext cx="3645233" cy="6926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51342" t="76753" r="32351" b="20628"/>
          <a:stretch/>
        </p:blipFill>
        <p:spPr>
          <a:xfrm>
            <a:off x="1291588" y="3217005"/>
            <a:ext cx="3156051" cy="28521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l="51342" t="70558" r="19908" b="23360"/>
          <a:stretch/>
        </p:blipFill>
        <p:spPr>
          <a:xfrm>
            <a:off x="1156301" y="3568307"/>
            <a:ext cx="5564339" cy="66211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51342" t="61479" r="28620" b="35807"/>
          <a:stretch/>
        </p:blipFill>
        <p:spPr>
          <a:xfrm>
            <a:off x="1060474" y="4713902"/>
            <a:ext cx="4217950" cy="32129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/>
          <a:srcRect l="51342" t="79642" r="19908" b="13743"/>
          <a:stretch/>
        </p:blipFill>
        <p:spPr>
          <a:xfrm>
            <a:off x="875390" y="5179239"/>
            <a:ext cx="5735540" cy="74238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88581" y="694755"/>
            <a:ext cx="30192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I: number </a:t>
            </a:r>
            <a:r>
              <a:rPr lang="en-US" altLang="zh-TW" dirty="0"/>
              <a:t>of forecasting </a:t>
            </a:r>
            <a:r>
              <a:rPr lang="en-US" altLang="zh-TW" dirty="0" smtClean="0"/>
              <a:t>days </a:t>
            </a:r>
          </a:p>
          <a:p>
            <a:r>
              <a:rPr lang="en-US" altLang="zh-TW" dirty="0"/>
              <a:t>y</a:t>
            </a:r>
            <a:r>
              <a:rPr lang="en-US" altLang="zh-TW" dirty="0" smtClean="0"/>
              <a:t>: true value</a:t>
            </a:r>
            <a:endParaRPr lang="en-US" altLang="zh-TW" dirty="0"/>
          </a:p>
          <a:p>
            <a:r>
              <a:rPr lang="en-US" altLang="zh-TW" dirty="0"/>
              <a:t>p</a:t>
            </a:r>
            <a:r>
              <a:rPr lang="en-US" altLang="zh-TW" dirty="0" smtClean="0"/>
              <a:t>: </a:t>
            </a:r>
            <a:r>
              <a:rPr lang="en-US" altLang="zh-TW" dirty="0"/>
              <a:t>forecasting </a:t>
            </a:r>
            <a:r>
              <a:rPr lang="en-US" altLang="zh-TW" dirty="0" smtClean="0"/>
              <a:t>value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0334" y="1413305"/>
            <a:ext cx="29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Mean Squared Error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0334" y="2199013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Mean </a:t>
            </a:r>
            <a:r>
              <a:rPr lang="en-US" altLang="zh-TW" dirty="0" smtClean="0"/>
              <a:t>Absolute </a:t>
            </a:r>
            <a:r>
              <a:rPr lang="en-US" altLang="zh-TW" dirty="0"/>
              <a:t>Error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50334" y="2876325"/>
            <a:ext cx="231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Median Absolute Error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50333" y="3389582"/>
            <a:ext cx="2462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Mean Squared Log Error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50333" y="4217733"/>
            <a:ext cx="2286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Explain Variance Score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2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055" y="13650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Adjust Dimension-PCA </a:t>
            </a:r>
            <a:endParaRPr lang="zh-TW" altLang="en-US" b="1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854" t="29891" r="27649" b="51338"/>
          <a:stretch/>
        </p:blipFill>
        <p:spPr>
          <a:xfrm>
            <a:off x="264829" y="2899561"/>
            <a:ext cx="11777080" cy="273308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57846" y="6088306"/>
            <a:ext cx="89558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適當的</a:t>
            </a:r>
            <a:r>
              <a:rPr lang="en-US" altLang="zh-TW" sz="2500" dirty="0" smtClean="0"/>
              <a:t>k</a:t>
            </a:r>
            <a:r>
              <a:rPr lang="zh-TW" altLang="en-US" sz="2500" dirty="0" smtClean="0"/>
              <a:t>值可以提升</a:t>
            </a:r>
            <a:r>
              <a:rPr lang="en-US" altLang="zh-TW" sz="2500" dirty="0" err="1" smtClean="0"/>
              <a:t>acc</a:t>
            </a:r>
            <a:r>
              <a:rPr lang="zh-TW" altLang="en-US" sz="2500" dirty="0" smtClean="0"/>
              <a:t>，不適當的值反而比沒做</a:t>
            </a:r>
            <a:r>
              <a:rPr lang="en-US" altLang="zh-TW" sz="2500" dirty="0" smtClean="0"/>
              <a:t>PCA</a:t>
            </a:r>
            <a:r>
              <a:rPr lang="zh-TW" altLang="en-US" sz="2500" dirty="0" smtClean="0"/>
              <a:t>來的差</a:t>
            </a:r>
            <a:endParaRPr lang="zh-TW" altLang="en-US" sz="2500" dirty="0"/>
          </a:p>
        </p:txBody>
      </p:sp>
      <p:sp>
        <p:nvSpPr>
          <p:cNvPr id="6" name="矩形 5"/>
          <p:cNvSpPr/>
          <p:nvPr/>
        </p:nvSpPr>
        <p:spPr>
          <a:xfrm>
            <a:off x="9556611" y="1615349"/>
            <a:ext cx="2372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標的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S&amp;P 500 index</a:t>
            </a:r>
          </a:p>
          <a:p>
            <a:r>
              <a:rPr lang="en-US" altLang="zh-TW" dirty="0" smtClean="0"/>
              <a:t>time horizon : </a:t>
            </a:r>
            <a:r>
              <a:rPr lang="zh-TW" altLang="en-US" dirty="0" smtClean="0"/>
              <a:t>一天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83491" y="1615349"/>
            <a:ext cx="31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n</a:t>
            </a:r>
            <a:r>
              <a:rPr lang="en-US" altLang="zh-TW" sz="2800" dirty="0" smtClean="0"/>
              <a:t>=31 to k=?</a:t>
            </a:r>
            <a:endParaRPr lang="zh-TW" altLang="en-US" sz="2800" dirty="0"/>
          </a:p>
        </p:txBody>
      </p:sp>
      <p:sp>
        <p:nvSpPr>
          <p:cNvPr id="3" name="向下箭號 2"/>
          <p:cNvSpPr/>
          <p:nvPr/>
        </p:nvSpPr>
        <p:spPr>
          <a:xfrm>
            <a:off x="4350327" y="2523949"/>
            <a:ext cx="249382" cy="67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10864273" y="2523949"/>
            <a:ext cx="249382" cy="67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 flipH="1" flipV="1">
            <a:off x="6742545" y="5295516"/>
            <a:ext cx="223403" cy="67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7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3" y="1552142"/>
            <a:ext cx="10891983" cy="4691640"/>
          </a:xfrm>
        </p:spPr>
        <p:txBody>
          <a:bodyPr>
            <a:normAutofit/>
          </a:bodyPr>
          <a:lstStyle/>
          <a:p>
            <a:r>
              <a:rPr lang="en-US" altLang="zh-TW" sz="2500" dirty="0" smtClean="0">
                <a:solidFill>
                  <a:srgbClr val="0070C0"/>
                </a:solidFill>
              </a:rPr>
              <a:t>Abstract</a:t>
            </a:r>
          </a:p>
          <a:p>
            <a:r>
              <a:rPr lang="en-US" altLang="zh-TW" sz="2500" dirty="0" smtClean="0"/>
              <a:t>Knowledge Base</a:t>
            </a:r>
          </a:p>
          <a:p>
            <a:pPr lvl="1"/>
            <a:r>
              <a:rPr lang="en-US" altLang="zh-TW" sz="2500" dirty="0" smtClean="0"/>
              <a:t>Data construction</a:t>
            </a:r>
          </a:p>
          <a:p>
            <a:pPr lvl="1"/>
            <a:r>
              <a:rPr lang="en-US" altLang="zh-TW" sz="2500" dirty="0" smtClean="0"/>
              <a:t>Feature extraction</a:t>
            </a:r>
          </a:p>
          <a:p>
            <a:r>
              <a:rPr lang="en-US" altLang="zh-TW" sz="2500" dirty="0" smtClean="0"/>
              <a:t>Hybrid Deep Learning Model</a:t>
            </a:r>
          </a:p>
          <a:p>
            <a:pPr lvl="1"/>
            <a:r>
              <a:rPr lang="en-US" altLang="zh-TW" sz="2500" dirty="0" smtClean="0"/>
              <a:t>MLP</a:t>
            </a:r>
          </a:p>
          <a:p>
            <a:pPr lvl="1"/>
            <a:r>
              <a:rPr lang="en-US" altLang="zh-TW" sz="2500" dirty="0" err="1" smtClean="0"/>
              <a:t>BiLSTM</a:t>
            </a:r>
            <a:endParaRPr lang="en-US" altLang="zh-TW" sz="2500" dirty="0" smtClean="0"/>
          </a:p>
          <a:p>
            <a:pPr lvl="1"/>
            <a:r>
              <a:rPr lang="en-US" altLang="zh-TW" sz="2500" dirty="0" smtClean="0"/>
              <a:t>AM</a:t>
            </a:r>
          </a:p>
          <a:p>
            <a:r>
              <a:rPr lang="en-US" altLang="zh-TW" sz="2500" dirty="0" smtClean="0"/>
              <a:t>Evaluation Metrics</a:t>
            </a:r>
          </a:p>
          <a:p>
            <a:r>
              <a:rPr lang="en-US" altLang="zh-TW" sz="2500" dirty="0" smtClean="0"/>
              <a:t>Experimental Results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9290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404" t="23310" r="24018" b="18772"/>
          <a:stretch/>
        </p:blipFill>
        <p:spPr>
          <a:xfrm>
            <a:off x="845955" y="271588"/>
            <a:ext cx="10551718" cy="64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4" y="155214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Abstract</a:t>
            </a:r>
          </a:p>
          <a:p>
            <a:r>
              <a:rPr lang="en-US" altLang="zh-TW" dirty="0" smtClean="0"/>
              <a:t>Knowledge Base</a:t>
            </a:r>
          </a:p>
          <a:p>
            <a:pPr lvl="1"/>
            <a:r>
              <a:rPr lang="en-US" altLang="zh-TW" dirty="0" smtClean="0"/>
              <a:t>Data construction</a:t>
            </a:r>
          </a:p>
          <a:p>
            <a:pPr lvl="1"/>
            <a:r>
              <a:rPr lang="en-US" altLang="zh-TW" dirty="0" smtClean="0"/>
              <a:t>Feature extraction</a:t>
            </a:r>
          </a:p>
          <a:p>
            <a:r>
              <a:rPr lang="en-US" altLang="zh-TW" dirty="0" smtClean="0"/>
              <a:t>Hybrid Deep Learning Model</a:t>
            </a:r>
          </a:p>
          <a:p>
            <a:pPr lvl="1"/>
            <a:r>
              <a:rPr lang="en-US" altLang="zh-TW" dirty="0" smtClean="0"/>
              <a:t>MLP</a:t>
            </a:r>
          </a:p>
          <a:p>
            <a:pPr lvl="1"/>
            <a:r>
              <a:rPr lang="en-US" altLang="zh-TW" dirty="0" err="1" smtClean="0"/>
              <a:t>BiLSTM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AM</a:t>
            </a:r>
          </a:p>
          <a:p>
            <a:r>
              <a:rPr lang="en-US" altLang="zh-TW" dirty="0" smtClean="0"/>
              <a:t>Evaluation Metrics</a:t>
            </a:r>
          </a:p>
          <a:p>
            <a:r>
              <a:rPr lang="en-US" altLang="zh-TW" dirty="0" smtClean="0">
                <a:solidFill>
                  <a:srgbClr val="0070C0"/>
                </a:solidFill>
              </a:rPr>
              <a:t>Experimental Results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+mn-lt"/>
              </a:rPr>
              <a:t>Experimental Results</a:t>
            </a:r>
            <a:endParaRPr lang="zh-TW" altLang="en-US" b="1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733" t="30312" r="12373" b="25976"/>
          <a:stretch/>
        </p:blipFill>
        <p:spPr>
          <a:xfrm>
            <a:off x="137160" y="2204185"/>
            <a:ext cx="11917680" cy="366771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760016" y="1690688"/>
            <a:ext cx="222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標的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S&amp;P 500 index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30909" y="3435926"/>
            <a:ext cx="397164" cy="3694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30909" y="4284456"/>
            <a:ext cx="397164" cy="3694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7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n-lt"/>
              </a:rPr>
              <a:t>Experimental Results</a:t>
            </a:r>
            <a:endParaRPr lang="zh-TW" altLang="en-US" b="1" dirty="0"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404" t="23309" r="23333" b="52738"/>
          <a:stretch/>
        </p:blipFill>
        <p:spPr>
          <a:xfrm>
            <a:off x="532160" y="1990387"/>
            <a:ext cx="10992214" cy="272939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62709" y="2939447"/>
            <a:ext cx="905164" cy="277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32160" y="4027051"/>
            <a:ext cx="1293562" cy="27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9033164" y="1560945"/>
            <a:ext cx="240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Time horizon: 1Day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9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7634" y="70174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Experimental Results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134" y="1167355"/>
            <a:ext cx="11658600" cy="4351338"/>
          </a:xfrm>
        </p:spPr>
        <p:txBody>
          <a:bodyPr>
            <a:normAutofit/>
          </a:bodyPr>
          <a:lstStyle/>
          <a:p>
            <a:r>
              <a:rPr lang="en-US" altLang="zh-TW" sz="2500" dirty="0" smtClean="0"/>
              <a:t>Performance in comparison of different models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sz="2500" dirty="0" smtClean="0"/>
              <a:t>Performance in comparison of different models using </a:t>
            </a:r>
            <a:r>
              <a:rPr lang="en-US" altLang="zh-TW" sz="2500" dirty="0" smtClean="0">
                <a:solidFill>
                  <a:srgbClr val="FF0000"/>
                </a:solidFill>
              </a:rPr>
              <a:t>Diebold-Mariano test</a:t>
            </a:r>
            <a:endParaRPr lang="zh-TW" altLang="en-US" sz="25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1772" t="32573" r="23755" b="39722"/>
          <a:stretch/>
        </p:blipFill>
        <p:spPr>
          <a:xfrm>
            <a:off x="255286" y="1484077"/>
            <a:ext cx="11134838" cy="31855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1772" t="60922" r="26589" b="26071"/>
          <a:stretch/>
        </p:blipFill>
        <p:spPr>
          <a:xfrm>
            <a:off x="627202" y="5126461"/>
            <a:ext cx="10288005" cy="1457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802733" y="1484077"/>
            <a:ext cx="256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標的</a:t>
            </a:r>
            <a:r>
              <a:rPr lang="en-US" altLang="zh-TW" dirty="0" smtClean="0"/>
              <a:t>: S&amp;P 500 index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802734" y="5126079"/>
            <a:ext cx="256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標的</a:t>
            </a:r>
            <a:r>
              <a:rPr lang="en-US" altLang="zh-TW" dirty="0" smtClean="0"/>
              <a:t>: S&amp;P 500 index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762" y="263092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Abstract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571" y="1745674"/>
            <a:ext cx="11375737" cy="330661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2500" dirty="0" smtClean="0"/>
              <a:t>提出</a:t>
            </a:r>
            <a:r>
              <a:rPr lang="zh-TW" altLang="en-US" sz="2500" dirty="0"/>
              <a:t>由</a:t>
            </a:r>
            <a:r>
              <a:rPr lang="en-US" altLang="zh-TW" sz="2500" dirty="0" smtClean="0"/>
              <a:t>MLP(Multi-Layer </a:t>
            </a:r>
            <a:r>
              <a:rPr lang="en-US" altLang="zh-TW" sz="2500" dirty="0"/>
              <a:t>Perceptron), </a:t>
            </a:r>
            <a:r>
              <a:rPr lang="en-US" altLang="zh-TW" sz="2500" dirty="0" err="1"/>
              <a:t>BiLSTM</a:t>
            </a:r>
            <a:r>
              <a:rPr lang="en-US" altLang="zh-TW" sz="2500" dirty="0"/>
              <a:t>(Bidirectional LSTM), AM(Attention Mechanism)</a:t>
            </a:r>
            <a:r>
              <a:rPr lang="zh-TW" altLang="en-US" sz="2500" dirty="0"/>
              <a:t>所構成的</a:t>
            </a:r>
            <a:r>
              <a:rPr lang="en-US" altLang="zh-TW" sz="2500" dirty="0"/>
              <a:t>Hybrid Deep Learning </a:t>
            </a:r>
            <a:r>
              <a:rPr lang="en-US" altLang="zh-TW" sz="2500" dirty="0" smtClean="0"/>
              <a:t>Model</a:t>
            </a:r>
            <a:r>
              <a:rPr lang="zh-TW" altLang="en-US" sz="2500" dirty="0" smtClean="0"/>
              <a:t>對</a:t>
            </a:r>
            <a:r>
              <a:rPr lang="en-US" altLang="zh-TW" sz="2500" dirty="0"/>
              <a:t>S&amp;P 500, NASDAQ, Russell 2000, </a:t>
            </a:r>
            <a:r>
              <a:rPr lang="en-US" altLang="zh-TW" sz="2500" dirty="0" smtClean="0"/>
              <a:t>Dow Jones</a:t>
            </a:r>
            <a:r>
              <a:rPr lang="zh-TW" altLang="en-US" sz="2500" dirty="0" smtClean="0"/>
              <a:t>的收</a:t>
            </a:r>
            <a:r>
              <a:rPr lang="zh-TW" altLang="en-US" sz="2500" dirty="0"/>
              <a:t>盤</a:t>
            </a:r>
            <a:r>
              <a:rPr lang="zh-TW" altLang="en-US" sz="2500" dirty="0" smtClean="0"/>
              <a:t>價做預測。</a:t>
            </a:r>
            <a:endParaRPr lang="en-US" altLang="zh-TW" sz="2500" dirty="0" smtClean="0"/>
          </a:p>
        </p:txBody>
      </p:sp>
    </p:spTree>
    <p:extLst>
      <p:ext uri="{BB962C8B-B14F-4D97-AF65-F5344CB8AC3E}">
        <p14:creationId xmlns:p14="http://schemas.microsoft.com/office/powerpoint/2010/main" val="5727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4" y="1552142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2500" dirty="0" smtClean="0"/>
              <a:t>Abstract</a:t>
            </a:r>
          </a:p>
          <a:p>
            <a:r>
              <a:rPr lang="en-US" altLang="zh-TW" sz="2500" dirty="0" smtClean="0"/>
              <a:t>Knowledge Base</a:t>
            </a:r>
          </a:p>
          <a:p>
            <a:pPr lvl="1"/>
            <a:r>
              <a:rPr lang="en-US" altLang="zh-TW" sz="2500" dirty="0" smtClean="0">
                <a:solidFill>
                  <a:srgbClr val="0070C0"/>
                </a:solidFill>
              </a:rPr>
              <a:t>Data construction</a:t>
            </a:r>
          </a:p>
          <a:p>
            <a:pPr lvl="1"/>
            <a:r>
              <a:rPr lang="en-US" altLang="zh-TW" sz="2500" dirty="0" smtClean="0"/>
              <a:t>Feature extraction</a:t>
            </a:r>
          </a:p>
          <a:p>
            <a:r>
              <a:rPr lang="en-US" altLang="zh-TW" sz="2500" dirty="0" smtClean="0"/>
              <a:t>Hybrid Deep Learning Model</a:t>
            </a:r>
          </a:p>
          <a:p>
            <a:pPr lvl="1"/>
            <a:r>
              <a:rPr lang="en-US" altLang="zh-TW" sz="2500" dirty="0" smtClean="0"/>
              <a:t>MLP</a:t>
            </a:r>
          </a:p>
          <a:p>
            <a:pPr lvl="1"/>
            <a:r>
              <a:rPr lang="en-US" altLang="zh-TW" sz="2500" dirty="0" err="1" smtClean="0"/>
              <a:t>BiLSTM</a:t>
            </a:r>
            <a:endParaRPr lang="en-US" altLang="zh-TW" sz="2500" dirty="0" smtClean="0"/>
          </a:p>
          <a:p>
            <a:pPr lvl="1"/>
            <a:r>
              <a:rPr lang="en-US" altLang="zh-TW" sz="2500" dirty="0" smtClean="0"/>
              <a:t>AM</a:t>
            </a:r>
          </a:p>
          <a:p>
            <a:r>
              <a:rPr lang="en-US" altLang="zh-TW" sz="2500" dirty="0" smtClean="0"/>
              <a:t>Evaluation Metrics</a:t>
            </a:r>
          </a:p>
          <a:p>
            <a:r>
              <a:rPr lang="en-US" altLang="zh-TW" sz="2500" dirty="0" smtClean="0"/>
              <a:t>Experimental Results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1793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922" y="184728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Data Construction- 4 Dataset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2922" y="1417927"/>
            <a:ext cx="11381606" cy="50425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500" dirty="0" smtClean="0"/>
              <a:t>透過建立一個</a:t>
            </a:r>
            <a:r>
              <a:rPr lang="en-US" altLang="zh-TW" sz="2500" dirty="0" smtClean="0"/>
              <a:t> knowledge base</a:t>
            </a:r>
            <a:r>
              <a:rPr lang="zh-TW" altLang="en-US" sz="2500" dirty="0" smtClean="0"/>
              <a:t>蒐集可能影響股價走向的指標，再從中選出對於預測收盤價最有影響的指標</a:t>
            </a:r>
            <a:endParaRPr lang="en-US" altLang="zh-TW" sz="2500" dirty="0" smtClean="0"/>
          </a:p>
          <a:p>
            <a:pPr marL="0" indent="0">
              <a:buNone/>
            </a:pPr>
            <a:endParaRPr lang="en-US" altLang="zh-TW" sz="2500" dirty="0" smtClean="0"/>
          </a:p>
          <a:p>
            <a:r>
              <a:rPr lang="en-US" altLang="zh-TW" sz="2500" b="1" dirty="0" smtClean="0"/>
              <a:t>Historical prices of stock</a:t>
            </a:r>
            <a:r>
              <a:rPr lang="en-US" altLang="zh-TW" sz="2500" dirty="0" smtClean="0"/>
              <a:t>:</a:t>
            </a:r>
          </a:p>
          <a:p>
            <a:pPr marL="0" indent="0">
              <a:buNone/>
            </a:pPr>
            <a:r>
              <a:rPr lang="en-US" altLang="zh-TW" sz="2500" dirty="0" smtClean="0"/>
              <a:t>Derived from the daily </a:t>
            </a:r>
            <a:r>
              <a:rPr lang="en-US" altLang="zh-TW" sz="2500" dirty="0" smtClean="0">
                <a:solidFill>
                  <a:srgbClr val="0070C0"/>
                </a:solidFill>
              </a:rPr>
              <a:t>opening, highest, lowest, and closing prices </a:t>
            </a:r>
            <a:r>
              <a:rPr lang="en-US" altLang="zh-TW" sz="2500" dirty="0" smtClean="0"/>
              <a:t>of four stock indexes: </a:t>
            </a:r>
            <a:r>
              <a:rPr lang="en-US" altLang="zh-TW" sz="2500" dirty="0" smtClean="0">
                <a:solidFill>
                  <a:srgbClr val="0070C0"/>
                </a:solidFill>
              </a:rPr>
              <a:t>S&amp;P 500, NASDAQ, Russell 2000, and Dow Jones</a:t>
            </a:r>
            <a:r>
              <a:rPr lang="en-US" altLang="zh-TW" sz="2500" dirty="0" smtClean="0"/>
              <a:t>. </a:t>
            </a:r>
          </a:p>
          <a:p>
            <a:r>
              <a:rPr lang="en-US" altLang="zh-TW" sz="2500" b="1" dirty="0" smtClean="0"/>
              <a:t>Technical indicators of stock closing prices</a:t>
            </a:r>
            <a:r>
              <a:rPr lang="en-US" altLang="zh-TW" sz="2500" dirty="0" smtClean="0"/>
              <a:t>: </a:t>
            </a:r>
          </a:p>
          <a:p>
            <a:pPr marL="0" indent="0">
              <a:buNone/>
            </a:pPr>
            <a:r>
              <a:rPr lang="zh-TW" altLang="en-US" sz="2500" dirty="0" smtClean="0"/>
              <a:t>每個股票指數會建立</a:t>
            </a:r>
            <a:r>
              <a:rPr lang="en-US" altLang="zh-TW" sz="2500" dirty="0" smtClean="0"/>
              <a:t>27</a:t>
            </a:r>
            <a:r>
              <a:rPr lang="zh-TW" altLang="en-US" sz="2500" dirty="0" smtClean="0"/>
              <a:t>個</a:t>
            </a:r>
            <a:r>
              <a:rPr lang="en-US" altLang="zh-TW" sz="2500" dirty="0" smtClean="0"/>
              <a:t>technical indicators(SMA, RSI..)</a:t>
            </a:r>
            <a:r>
              <a:rPr lang="zh-TW" altLang="en-US" sz="2500" dirty="0" smtClean="0"/>
              <a:t>，但不是所有都能用來改善股價的</a:t>
            </a:r>
            <a:r>
              <a:rPr lang="zh-TW" altLang="en-US" sz="2500" dirty="0" smtClean="0"/>
              <a:t>預測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>
                <a:solidFill>
                  <a:srgbClr val="0070C0"/>
                </a:solidFill>
              </a:rPr>
              <a:t>	</a:t>
            </a:r>
            <a:r>
              <a:rPr lang="en-US" altLang="zh-TW" sz="2500" dirty="0" smtClean="0">
                <a:solidFill>
                  <a:srgbClr val="0070C0"/>
                </a:solidFill>
              </a:rPr>
              <a:t>Pearson correlation coefficient</a:t>
            </a:r>
            <a:endParaRPr lang="en-US" altLang="zh-TW" sz="2500" dirty="0" smtClean="0"/>
          </a:p>
          <a:p>
            <a:pPr marL="0" indent="0">
              <a:buNone/>
            </a:pPr>
            <a:endParaRPr lang="en-US" altLang="zh-TW" sz="2500" dirty="0" smtClean="0"/>
          </a:p>
          <a:p>
            <a:endParaRPr lang="zh-TW" altLang="en-US" sz="2500" dirty="0"/>
          </a:p>
        </p:txBody>
      </p:sp>
      <p:sp>
        <p:nvSpPr>
          <p:cNvPr id="5" name="向右箭號 4"/>
          <p:cNvSpPr/>
          <p:nvPr/>
        </p:nvSpPr>
        <p:spPr>
          <a:xfrm>
            <a:off x="1091670" y="5354422"/>
            <a:ext cx="258618" cy="221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7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4134" y="187589"/>
            <a:ext cx="10515600" cy="1325563"/>
          </a:xfrm>
        </p:spPr>
        <p:txBody>
          <a:bodyPr/>
          <a:lstStyle/>
          <a:p>
            <a:r>
              <a:rPr lang="en-US" altLang="zh-TW" b="1" dirty="0">
                <a:latin typeface="+mn-lt"/>
              </a:rPr>
              <a:t>Pearson correlation coefficient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4134" y="151315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en-US" sz="2500" dirty="0" smtClean="0"/>
              <a:t>度量變數</a:t>
            </a:r>
            <a:r>
              <a:rPr lang="en-US" altLang="zh-TW" sz="2500" dirty="0" smtClean="0"/>
              <a:t>X:</a:t>
            </a:r>
            <a:r>
              <a:rPr lang="zh-TW" altLang="en-US" sz="2500" dirty="0" smtClean="0"/>
              <a:t> </a:t>
            </a:r>
            <a:r>
              <a:rPr lang="en-US" altLang="zh-TW" sz="2500" dirty="0" smtClean="0"/>
              <a:t>stock </a:t>
            </a:r>
            <a:r>
              <a:rPr lang="en-US" altLang="zh-TW" sz="2500" dirty="0"/>
              <a:t>index closing </a:t>
            </a:r>
            <a:r>
              <a:rPr lang="en-US" altLang="zh-TW" sz="2500" dirty="0" smtClean="0"/>
              <a:t>prices</a:t>
            </a:r>
            <a:r>
              <a:rPr lang="zh-TW" altLang="en-US" sz="2500" dirty="0" smtClean="0"/>
              <a:t>和</a:t>
            </a:r>
            <a:r>
              <a:rPr lang="en-US" altLang="zh-TW" sz="2500" dirty="0" smtClean="0"/>
              <a:t>Y:</a:t>
            </a:r>
            <a:r>
              <a:rPr lang="zh-TW" altLang="en-US" sz="2500" dirty="0" smtClean="0"/>
              <a:t> </a:t>
            </a:r>
            <a:r>
              <a:rPr lang="en-US" altLang="zh-TW" sz="2500" dirty="0"/>
              <a:t>technical </a:t>
            </a:r>
            <a:r>
              <a:rPr lang="en-US" altLang="zh-TW" sz="2500" dirty="0" smtClean="0"/>
              <a:t>indicator</a:t>
            </a:r>
            <a:r>
              <a:rPr lang="zh-TW" altLang="en-US" sz="2500" dirty="0" smtClean="0"/>
              <a:t>之間</a:t>
            </a:r>
            <a:r>
              <a:rPr lang="zh-TW" altLang="en-US" sz="2500" dirty="0"/>
              <a:t>的</a:t>
            </a:r>
            <a:r>
              <a:rPr lang="zh-TW" altLang="en-US" sz="2500" dirty="0" smtClean="0"/>
              <a:t>相關程度，</a:t>
            </a:r>
            <a:r>
              <a:rPr lang="zh-TW" altLang="en-US" sz="2500" dirty="0"/>
              <a:t>其值介於</a:t>
            </a:r>
            <a:r>
              <a:rPr lang="en-US" altLang="zh-TW" sz="2500" dirty="0"/>
              <a:t>-1</a:t>
            </a:r>
            <a:r>
              <a:rPr lang="zh-TW" altLang="en-US" sz="2500" dirty="0"/>
              <a:t>與</a:t>
            </a:r>
            <a:r>
              <a:rPr lang="en-US" altLang="zh-TW" sz="2500" dirty="0"/>
              <a:t>1</a:t>
            </a:r>
            <a:r>
              <a:rPr lang="zh-TW" altLang="en-US" sz="2500" dirty="0" smtClean="0"/>
              <a:t>之間</a:t>
            </a:r>
            <a:endParaRPr lang="zh-TW" altLang="en-US" sz="2500" dirty="0"/>
          </a:p>
        </p:txBody>
      </p:sp>
      <p:grpSp>
        <p:nvGrpSpPr>
          <p:cNvPr id="8" name="群組 7"/>
          <p:cNvGrpSpPr/>
          <p:nvPr/>
        </p:nvGrpSpPr>
        <p:grpSpPr>
          <a:xfrm>
            <a:off x="856673" y="2724345"/>
            <a:ext cx="10051473" cy="1311945"/>
            <a:chOff x="474134" y="2971421"/>
            <a:chExt cx="10153017" cy="130093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/>
            <a:srcRect l="16734" t="32333" r="54948" b="59192"/>
            <a:stretch/>
          </p:blipFill>
          <p:spPr>
            <a:xfrm>
              <a:off x="474134" y="3158067"/>
              <a:ext cx="4224866" cy="7112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/>
            <a:srcRect l="18322" t="48980" r="60510" b="35103"/>
            <a:stretch/>
          </p:blipFill>
          <p:spPr>
            <a:xfrm>
              <a:off x="7551498" y="2971421"/>
              <a:ext cx="3075653" cy="1300937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22824" t="40288" r="23796" b="16479"/>
          <a:stretch/>
        </p:blipFill>
        <p:spPr>
          <a:xfrm>
            <a:off x="727364" y="4142936"/>
            <a:ext cx="5625085" cy="25626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5877" t="46152" r="41018" b="37661"/>
          <a:stretch/>
        </p:blipFill>
        <p:spPr>
          <a:xfrm>
            <a:off x="5136957" y="2761612"/>
            <a:ext cx="2741661" cy="10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351" y="263525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Data Construction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460" y="1824186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2500" b="1" dirty="0"/>
              <a:t>Natural </a:t>
            </a:r>
            <a:r>
              <a:rPr lang="en-US" altLang="zh-TW" sz="2500" b="1" dirty="0" smtClean="0"/>
              <a:t>resources </a:t>
            </a:r>
            <a:r>
              <a:rPr lang="en-US" altLang="zh-TW" sz="2500" b="1" dirty="0"/>
              <a:t>(gold, silver, and oil) prices</a:t>
            </a:r>
            <a:r>
              <a:rPr lang="en-US" altLang="zh-TW" sz="2500" dirty="0"/>
              <a:t>:</a:t>
            </a:r>
          </a:p>
          <a:p>
            <a:pPr marL="0" indent="0">
              <a:buNone/>
            </a:pPr>
            <a:r>
              <a:rPr lang="en-US" altLang="zh-TW" sz="2500" dirty="0"/>
              <a:t>daily opening, highest, lowest, and closing prices of natural resources (gold, silver, and oil) in dollars</a:t>
            </a:r>
          </a:p>
          <a:p>
            <a:r>
              <a:rPr lang="en-US" altLang="zh-TW" sz="2500" b="1" dirty="0" smtClean="0"/>
              <a:t>Historical </a:t>
            </a:r>
            <a:r>
              <a:rPr lang="en-US" altLang="zh-TW" sz="2500" b="1" dirty="0"/>
              <a:t>data of the Google index</a:t>
            </a:r>
            <a:r>
              <a:rPr lang="en-US" altLang="zh-TW" sz="2500" dirty="0"/>
              <a:t>:</a:t>
            </a:r>
          </a:p>
          <a:p>
            <a:pPr marL="0" indent="0">
              <a:buNone/>
            </a:pPr>
            <a:r>
              <a:rPr lang="zh-TW" altLang="en-US" sz="2500" dirty="0" smtClean="0"/>
              <a:t>股票在</a:t>
            </a:r>
            <a:r>
              <a:rPr lang="en-US" altLang="zh-TW" sz="2500" dirty="0" smtClean="0"/>
              <a:t>Google</a:t>
            </a:r>
            <a:r>
              <a:rPr lang="zh-TW" altLang="en-US" sz="2500" dirty="0" smtClean="0"/>
              <a:t>的每日搜尋次數</a:t>
            </a:r>
            <a:r>
              <a:rPr lang="en-US" altLang="zh-TW" sz="2500" dirty="0" smtClean="0"/>
              <a:t>(</a:t>
            </a:r>
            <a:r>
              <a:rPr lang="zh-TW" altLang="en-US" sz="2500" dirty="0" smtClean="0"/>
              <a:t>反映</a:t>
            </a:r>
            <a:r>
              <a:rPr lang="en-US" altLang="zh-TW" sz="2500" dirty="0"/>
              <a:t>daily popularity </a:t>
            </a:r>
            <a:r>
              <a:rPr lang="en-US" altLang="zh-TW" sz="2500" dirty="0" smtClean="0"/>
              <a:t>of stock</a:t>
            </a:r>
            <a:r>
              <a:rPr lang="en-US" altLang="zh-TW" sz="2500" dirty="0" smtClean="0"/>
              <a:t>)</a:t>
            </a:r>
            <a:endParaRPr lang="en-US" altLang="zh-TW" sz="2500" dirty="0" smtClean="0"/>
          </a:p>
        </p:txBody>
      </p:sp>
    </p:spTree>
    <p:extLst>
      <p:ext uri="{BB962C8B-B14F-4D97-AF65-F5344CB8AC3E}">
        <p14:creationId xmlns:p14="http://schemas.microsoft.com/office/powerpoint/2010/main" val="17471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7218" y="22657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4" y="155214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Abstract</a:t>
            </a:r>
          </a:p>
          <a:p>
            <a:r>
              <a:rPr lang="en-US" altLang="zh-TW" dirty="0" smtClean="0"/>
              <a:t>Knowledge Base</a:t>
            </a:r>
          </a:p>
          <a:p>
            <a:pPr lvl="1"/>
            <a:r>
              <a:rPr lang="en-US" altLang="zh-TW" dirty="0" smtClean="0"/>
              <a:t>Data construction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Feature extraction</a:t>
            </a:r>
          </a:p>
          <a:p>
            <a:r>
              <a:rPr lang="en-US" altLang="zh-TW" dirty="0" smtClean="0"/>
              <a:t>Hybrid Deep Learning Model</a:t>
            </a:r>
          </a:p>
          <a:p>
            <a:pPr lvl="1"/>
            <a:r>
              <a:rPr lang="en-US" altLang="zh-TW" dirty="0" smtClean="0"/>
              <a:t>MLP</a:t>
            </a:r>
          </a:p>
          <a:p>
            <a:pPr lvl="1"/>
            <a:r>
              <a:rPr lang="en-US" altLang="zh-TW" dirty="0" err="1" smtClean="0"/>
              <a:t>BiLSTM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AM</a:t>
            </a:r>
          </a:p>
          <a:p>
            <a:r>
              <a:rPr lang="en-US" altLang="zh-TW" dirty="0" smtClean="0"/>
              <a:t>Evaluation Metrics</a:t>
            </a:r>
          </a:p>
          <a:p>
            <a:r>
              <a:rPr lang="en-US" altLang="zh-TW" dirty="0" smtClean="0"/>
              <a:t>Experimental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53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72" y="12169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+mn-lt"/>
              </a:rPr>
              <a:t>Feature Extraction</a:t>
            </a:r>
            <a:endParaRPr lang="zh-TW" altLang="en-US" dirty="0">
              <a:latin typeface="+mn-l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4676" y="1177094"/>
            <a:ext cx="9424601" cy="5606682"/>
            <a:chOff x="215439" y="956734"/>
            <a:chExt cx="9424601" cy="560668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/>
            <a:srcRect l="14861" t="24856" r="23426" b="9876"/>
            <a:stretch/>
          </p:blipFill>
          <p:spPr>
            <a:xfrm>
              <a:off x="215439" y="956734"/>
              <a:ext cx="9424601" cy="5606682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1464734" y="1682158"/>
              <a:ext cx="270933" cy="14243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1538816" y="5444065"/>
              <a:ext cx="203200" cy="97418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1498601" y="4381281"/>
              <a:ext cx="275165" cy="19517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8317420" y="5505185"/>
            <a:ext cx="396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選出</a:t>
            </a:r>
            <a:r>
              <a:rPr lang="en-US" altLang="zh-TW" dirty="0" smtClean="0"/>
              <a:t>14</a:t>
            </a:r>
            <a:r>
              <a:rPr lang="zh-TW" altLang="en-US" dirty="0" smtClean="0"/>
              <a:t>個</a:t>
            </a:r>
            <a:r>
              <a:rPr lang="en-US" altLang="zh-TW" dirty="0" smtClean="0"/>
              <a:t>correlation </a:t>
            </a:r>
            <a:r>
              <a:rPr lang="en-US" altLang="zh-TW" dirty="0"/>
              <a:t>coefficient  </a:t>
            </a:r>
            <a:r>
              <a:rPr lang="en-US" altLang="zh-TW" dirty="0" smtClean="0"/>
              <a:t>&gt; 0.7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en-US" altLang="zh-TW" dirty="0" smtClean="0"/>
              <a:t>technical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indicator</a:t>
            </a:r>
            <a:r>
              <a:rPr lang="zh-TW" altLang="en-US" dirty="0" smtClean="0"/>
              <a:t>為</a:t>
            </a:r>
            <a:r>
              <a:rPr lang="en-US" altLang="zh-TW" dirty="0" smtClean="0"/>
              <a:t>  candidate </a:t>
            </a:r>
            <a:r>
              <a:rPr lang="en-US" altLang="zh-TW" dirty="0" smtClean="0"/>
              <a:t>features</a:t>
            </a:r>
            <a:endParaRPr lang="en-US" altLang="zh-TW" dirty="0" smtClean="0"/>
          </a:p>
        </p:txBody>
      </p:sp>
      <p:sp>
        <p:nvSpPr>
          <p:cNvPr id="5" name="矩形 4"/>
          <p:cNvSpPr/>
          <p:nvPr/>
        </p:nvSpPr>
        <p:spPr>
          <a:xfrm>
            <a:off x="1616364" y="1089892"/>
            <a:ext cx="1339272" cy="3140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156364" y="1089892"/>
            <a:ext cx="979054" cy="31403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01764" y="720560"/>
            <a:ext cx="7629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 </a:t>
            </a:r>
            <a:r>
              <a:rPr lang="en-US" altLang="zh-TW" dirty="0"/>
              <a:t>correlations between the technical indicators </a:t>
            </a:r>
            <a:r>
              <a:rPr lang="en-US" altLang="zh-TW" dirty="0" smtClean="0"/>
              <a:t>and </a:t>
            </a:r>
            <a:r>
              <a:rPr lang="en-US" altLang="zh-TW" dirty="0"/>
              <a:t>closing prices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6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741</Words>
  <Application>Microsoft Office PowerPoint</Application>
  <PresentationFormat>寬螢幕</PresentationFormat>
  <Paragraphs>172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微軟正黑體</vt:lpstr>
      <vt:lpstr>新細明體</vt:lpstr>
      <vt:lpstr>Arial</vt:lpstr>
      <vt:lpstr>Arial</vt:lpstr>
      <vt:lpstr>Calibri</vt:lpstr>
      <vt:lpstr>Calibri Light</vt:lpstr>
      <vt:lpstr>Cambria Math</vt:lpstr>
      <vt:lpstr>Office 佈景主題</vt:lpstr>
      <vt:lpstr>Forecasting Stock Prices Using a Hybrid Deep Learning Model</vt:lpstr>
      <vt:lpstr>Outline</vt:lpstr>
      <vt:lpstr>Abstract</vt:lpstr>
      <vt:lpstr>Outline</vt:lpstr>
      <vt:lpstr>Data Construction- 4 Dataset</vt:lpstr>
      <vt:lpstr>Pearson correlation coefficient</vt:lpstr>
      <vt:lpstr>Data Construction</vt:lpstr>
      <vt:lpstr>Outline</vt:lpstr>
      <vt:lpstr>Feature Extraction</vt:lpstr>
      <vt:lpstr>Feature Extraction</vt:lpstr>
      <vt:lpstr>Feature Extraction- S&amp;P 500</vt:lpstr>
      <vt:lpstr>Feature Extraction-PCA </vt:lpstr>
      <vt:lpstr>Dataset</vt:lpstr>
      <vt:lpstr>Outline</vt:lpstr>
      <vt:lpstr>Hybrid Deep Learning Model </vt:lpstr>
      <vt:lpstr>Hybrid Deep Learning Model </vt:lpstr>
      <vt:lpstr>Outline</vt:lpstr>
      <vt:lpstr>Evaluation Metrics</vt:lpstr>
      <vt:lpstr>Adjust Dimension-PCA </vt:lpstr>
      <vt:lpstr>PowerPoint 簡報</vt:lpstr>
      <vt:lpstr>Outline</vt:lpstr>
      <vt:lpstr>Experimental Results</vt:lpstr>
      <vt:lpstr>Experimental Results</vt:lpstr>
      <vt:lpstr>Experimental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Stock Prices Using a Hybrid Deep Learning Model Integrating Attention Mechanism, Multi-Layer Perceptron, and Bidirectional Long-Short Term Memory Neural Network</dc:title>
  <dc:creator>crystal</dc:creator>
  <cp:lastModifiedBy>crystal</cp:lastModifiedBy>
  <cp:revision>162</cp:revision>
  <dcterms:created xsi:type="dcterms:W3CDTF">2020-09-24T09:28:19Z</dcterms:created>
  <dcterms:modified xsi:type="dcterms:W3CDTF">2020-10-27T13:12:34Z</dcterms:modified>
</cp:coreProperties>
</file>