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96" r:id="rId4"/>
    <p:sldId id="265" r:id="rId5"/>
    <p:sldId id="267" r:id="rId6"/>
    <p:sldId id="263" r:id="rId7"/>
    <p:sldId id="262" r:id="rId8"/>
    <p:sldId id="279" r:id="rId9"/>
    <p:sldId id="277" r:id="rId10"/>
    <p:sldId id="280" r:id="rId11"/>
    <p:sldId id="270" r:id="rId12"/>
    <p:sldId id="271" r:id="rId13"/>
    <p:sldId id="283" r:id="rId14"/>
    <p:sldId id="275" r:id="rId15"/>
    <p:sldId id="291" r:id="rId16"/>
    <p:sldId id="282" r:id="rId17"/>
    <p:sldId id="293" r:id="rId18"/>
    <p:sldId id="281" r:id="rId19"/>
    <p:sldId id="292" r:id="rId20"/>
    <p:sldId id="268" r:id="rId21"/>
    <p:sldId id="274" r:id="rId22"/>
    <p:sldId id="273" r:id="rId23"/>
    <p:sldId id="294" r:id="rId24"/>
    <p:sldId id="272" r:id="rId25"/>
    <p:sldId id="295" r:id="rId26"/>
    <p:sldId id="278" r:id="rId27"/>
    <p:sldId id="286" r:id="rId28"/>
    <p:sldId id="288" r:id="rId29"/>
    <p:sldId id="297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黃敏涓 309552042" initials="黃敏涓" lastIdx="8" clrIdx="0">
    <p:extLst>
      <p:ext uri="{19B8F6BF-5375-455C-9EA6-DF929625EA0E}">
        <p15:presenceInfo xmlns:p15="http://schemas.microsoft.com/office/powerpoint/2012/main" userId="S::a870523tw.cs09g@o365.nctu.edu.tw::a8070caa-7be7-4547-a364-4b87fa6f4d79" providerId="AD"/>
      </p:ext>
    </p:extLst>
  </p:cmAuthor>
  <p:cmAuthor id="2" name="crystal" initials="c" lastIdx="10" clrIdx="1">
    <p:extLst>
      <p:ext uri="{19B8F6BF-5375-455C-9EA6-DF929625EA0E}">
        <p15:presenceInfo xmlns:p15="http://schemas.microsoft.com/office/powerpoint/2012/main" userId="cryst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11T18:44:33.500" idx="8">
    <p:pos x="3124" y="1728"/>
    <p:text>做多y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6T22:58:25.968" idx="4">
    <p:pos x="2658" y="2913"/>
    <p:text>?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6T23:17:15.244" idx="6">
    <p:pos x="6356" y="630"/>
    <p:text>希望在資料的維度數(變數)減少情況下，整體的效能不會差太多甚至更好</p:text>
    <p:extLst>
      <p:ext uri="{C676402C-5697-4E1C-873F-D02D1690AC5C}">
        <p15:threadingInfo xmlns:p15="http://schemas.microsoft.com/office/powerpoint/2012/main" timeZoneBias="-480"/>
      </p:ext>
    </p:extLst>
  </p:cm>
  <p:cm authorId="1" dt="2020-07-06T23:17:31.094" idx="7">
    <p:pos x="2612" y="610"/>
    <p:text>降維內特徵擷取的一種方法，主成分的數量用來表示每個asset的特徵數量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11T17:50:38.589" idx="5">
    <p:pos x="3762" y="656"/>
    <p:text>Broad Emerging Asia Pacific ETF 海外市場,包括China, India, Indonesia, India, Malaysia, Philippines, Thailand, and Vietnam.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6T23:47:36.212" idx="8">
    <p:pos x="502" y="1542"/>
    <p:text>AR 談的是與前期的關係，參數 p代表期數，假設當期與前面p期有關係，MA 是移動平均數(Moving Average)就是避免異常值影響過大，故利用前幾期的平均數來代表當期量，參數 q代表計算移動平均的期數。</p:text>
    <p:extLst>
      <p:ext uri="{C676402C-5697-4E1C-873F-D02D1690AC5C}">
        <p15:threadingInfo xmlns:p15="http://schemas.microsoft.com/office/powerpoint/2012/main" timeZoneBias="-480"/>
      </p:ext>
    </p:extLst>
  </p:cm>
  <p:cm authorId="2" dt="2020-10-08T17:33:52.351" idx="1">
    <p:pos x="2380" y="1012"/>
    <p:text>why預測spread可以避免長期獲利下降</p:text>
    <p:extLst>
      <p:ext uri="{C676402C-5697-4E1C-873F-D02D1690AC5C}">
        <p15:threadingInfo xmlns:p15="http://schemas.microsoft.com/office/powerpoint/2012/main" timeZoneBias="-480"/>
      </p:ext>
    </p:extLst>
  </p:cm>
  <p:cm authorId="2" dt="2020-10-11T18:31:02.383" idx="7">
    <p:pos x="1315" y="1297"/>
    <p:text>autoregression
AR(p) and the moving average MA(q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11T18:51:02.569" idx="9">
    <p:pos x="1408" y="3144"/>
    <p:text>A quintile is a statistical value of a data set that represents 20% of a given population, so the first quintile represents the lowest fifth of the data (1% to 20%); the second quintile represents the second fifth (21% to 40%) and so on.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06T17:55:29.454" idx="1">
    <p:pos x="2166" y="1284"/>
    <p:text>ARMA:根據p和q參數不同</p:text>
    <p:extLst>
      <p:ext uri="{C676402C-5697-4E1C-873F-D02D1690AC5C}">
        <p15:threadingInfo xmlns:p15="http://schemas.microsoft.com/office/powerpoint/2012/main" timeZoneBias="-480"/>
      </p:ext>
    </p:extLst>
  </p:cm>
  <p:cm authorId="1" dt="2020-07-06T17:56:17.469" idx="2">
    <p:pos x="2166" y="1420"/>
    <p:text>LSTM:根據input nodes, hidden nodes, hidden layers參數不同</p:text>
    <p:extLst>
      <p:ext uri="{C676402C-5697-4E1C-873F-D02D1690AC5C}">
        <p15:threadingInfo xmlns:p15="http://schemas.microsoft.com/office/powerpoint/2012/main" timeZoneBias="-480">
          <p15:parentCm authorId="1" idx="1"/>
        </p15:threadingInfo>
      </p:ext>
    </p:extLst>
  </p:cm>
  <p:cm authorId="1" dt="2020-07-06T17:57:10.976" idx="3">
    <p:pos x="2166" y="1556"/>
    <p:text>LSTM encoder-decoder: 根據input nodes, encoder nodes, decoder nodes參數不同</p:text>
    <p:extLst>
      <p:ext uri="{C676402C-5697-4E1C-873F-D02D1690AC5C}">
        <p15:threadingInfo xmlns:p15="http://schemas.microsoft.com/office/powerpoint/2012/main" timeZoneBias="-480">
          <p15:parentCm authorId="1" idx="1"/>
        </p15:threadingInfo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09T15:41:16.947" idx="4">
    <p:pos x="6895" y="2036"/>
    <p:text>(對avaliable pairs數目造成限制)</p:text>
    <p:extLst>
      <p:ext uri="{C676402C-5697-4E1C-873F-D02D1690AC5C}">
        <p15:threadingInfo xmlns:p15="http://schemas.microsoft.com/office/powerpoint/2012/main" timeZoneBias="-480"/>
      </p:ext>
    </p:extLst>
  </p:cm>
  <p:cm authorId="2" dt="2020-10-11T18:29:46.793" idx="6">
    <p:pos x="5393" y="431"/>
    <p:text>considered(commissions (8 bps), market impact (20 bps) and short-selling, constraints (1% per annum)</p:text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10-09T14:55:43.569" idx="2">
    <p:pos x="4241" y="2269"/>
    <p:text>We consider the average the 3-month treasury bill rate, taken from US (2019),
during the corresponding test period and converted to a daily basis for consistency
with the formula.</p:text>
    <p:extLst>
      <p:ext uri="{C676402C-5697-4E1C-873F-D02D1690AC5C}">
        <p15:threadingInfo xmlns:p15="http://schemas.microsoft.com/office/powerpoint/2012/main" timeZoneBias="-480"/>
      </p:ext>
    </p:extLst>
  </p:cm>
  <p:cm authorId="2" dt="2020-10-11T20:02:08.011" idx="10">
    <p:pos x="4241" y="2405"/>
    <p:text>無風險利率是將資金投資於某一項沒有任何風險的投資對象，而能得到的利息。這是一種理想的投資收益。美國國庫券（又稱國債，Treasury bond）的利率，通常被公認為市場上的無風險利率</p:text>
    <p:extLst>
      <p:ext uri="{C676402C-5697-4E1C-873F-D02D1690AC5C}">
        <p15:threadingInfo xmlns:p15="http://schemas.microsoft.com/office/powerpoint/2012/main" timeZoneBias="-480">
          <p15:parentCm authorId="2" idx="2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7C4D54-C173-43E2-B4A7-24B0A7C4F63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598AD30-07D4-4CF3-B25A-2847AED3A20F}">
      <dgm:prSet phldrT="[文字]"/>
      <dgm:spPr/>
      <dgm:t>
        <a:bodyPr/>
        <a:lstStyle/>
        <a:p>
          <a:r>
            <a:rPr lang="en-US" altLang="zh-TW" dirty="0"/>
            <a:t>problem1</a:t>
          </a:r>
          <a:endParaRPr lang="zh-TW" altLang="en-US" dirty="0"/>
        </a:p>
      </dgm:t>
    </dgm:pt>
    <dgm:pt modelId="{C8F2451F-3AAB-4676-8B21-BA53C0E5D964}" type="parTrans" cxnId="{D937578C-0430-4BEF-AB7C-CA1A0156754A}">
      <dgm:prSet/>
      <dgm:spPr/>
      <dgm:t>
        <a:bodyPr/>
        <a:lstStyle/>
        <a:p>
          <a:endParaRPr lang="zh-TW" altLang="en-US"/>
        </a:p>
      </dgm:t>
    </dgm:pt>
    <dgm:pt modelId="{A4E86622-B5BB-48EB-BDEC-36B10F3C7295}" type="sibTrans" cxnId="{D937578C-0430-4BEF-AB7C-CA1A0156754A}">
      <dgm:prSet/>
      <dgm:spPr/>
      <dgm:t>
        <a:bodyPr/>
        <a:lstStyle/>
        <a:p>
          <a:endParaRPr lang="zh-TW" altLang="en-US"/>
        </a:p>
      </dgm:t>
    </dgm:pt>
    <dgm:pt modelId="{E2E8E4F4-44F4-40A9-89CF-D995C5503C02}">
      <dgm:prSet phldrT="[文字]"/>
      <dgm:spPr/>
      <dgm:t>
        <a:bodyPr/>
        <a:lstStyle/>
        <a:p>
          <a:r>
            <a:rPr lang="en-US" altLang="zh-TW" b="1" dirty="0">
              <a:solidFill>
                <a:srgbClr val="FF0000"/>
              </a:solidFill>
            </a:rPr>
            <a:t>PCA</a:t>
          </a:r>
          <a:r>
            <a:rPr lang="en-US" altLang="zh-TW" dirty="0"/>
            <a:t>-</a:t>
          </a:r>
          <a:r>
            <a:rPr lang="en-US" b="0" i="0" dirty="0">
              <a:solidFill>
                <a:srgbClr val="FF0000"/>
              </a:solidFill>
            </a:rPr>
            <a:t>Dimension reduction </a:t>
          </a:r>
          <a:r>
            <a:rPr lang="en-US" b="0" i="0" dirty="0"/>
            <a:t>(return series)</a:t>
          </a:r>
          <a:endParaRPr lang="zh-TW" altLang="en-US" dirty="0"/>
        </a:p>
      </dgm:t>
    </dgm:pt>
    <dgm:pt modelId="{EA4784CB-9DA8-4340-8591-94A8BCC083A2}" type="parTrans" cxnId="{B078A623-C6FC-4B80-9E64-08D7DCCB9B56}">
      <dgm:prSet/>
      <dgm:spPr/>
      <dgm:t>
        <a:bodyPr/>
        <a:lstStyle/>
        <a:p>
          <a:endParaRPr lang="zh-TW" altLang="en-US"/>
        </a:p>
      </dgm:t>
    </dgm:pt>
    <dgm:pt modelId="{3AD0AE3F-13B4-414F-AFC3-2A6854D85125}" type="sibTrans" cxnId="{B078A623-C6FC-4B80-9E64-08D7DCCB9B56}">
      <dgm:prSet/>
      <dgm:spPr/>
      <dgm:t>
        <a:bodyPr/>
        <a:lstStyle/>
        <a:p>
          <a:endParaRPr lang="zh-TW" altLang="en-US"/>
        </a:p>
      </dgm:t>
    </dgm:pt>
    <dgm:pt modelId="{B1ADA452-3B2A-441B-B9A4-5ABAD89EFC95}">
      <dgm:prSet phldrT="[文字]"/>
      <dgm:spPr/>
      <dgm:t>
        <a:bodyPr/>
        <a:lstStyle/>
        <a:p>
          <a:r>
            <a: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避免</a:t>
          </a:r>
          <a:r>
            <a:rPr lang="zh-TW" altLang="en-US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維度詛咒</a:t>
          </a:r>
          <a:r>
            <a:rPr lang="en-US" altLang="zh-TW" dirty="0"/>
            <a:t>(max dimension: 15)</a:t>
          </a:r>
          <a:endParaRPr lang="zh-TW" altLang="en-US" dirty="0"/>
        </a:p>
      </dgm:t>
    </dgm:pt>
    <dgm:pt modelId="{B5AC0E93-399F-42FB-9D41-27274A8F0192}" type="parTrans" cxnId="{AA69932F-2A9C-43A2-99FC-56604520DC72}">
      <dgm:prSet/>
      <dgm:spPr/>
      <dgm:t>
        <a:bodyPr/>
        <a:lstStyle/>
        <a:p>
          <a:endParaRPr lang="zh-TW" altLang="en-US"/>
        </a:p>
      </dgm:t>
    </dgm:pt>
    <dgm:pt modelId="{930E56FE-5105-4B03-B2C6-4078DAC574E4}" type="sibTrans" cxnId="{AA69932F-2A9C-43A2-99FC-56604520DC72}">
      <dgm:prSet/>
      <dgm:spPr/>
      <dgm:t>
        <a:bodyPr/>
        <a:lstStyle/>
        <a:p>
          <a:endParaRPr lang="zh-TW" altLang="en-US"/>
        </a:p>
      </dgm:t>
    </dgm:pt>
    <dgm:pt modelId="{F0E88290-F8C0-4BB4-A0C6-0D5C20C21C55}">
      <dgm:prSet phldrT="[文字]"/>
      <dgm:spPr/>
      <dgm:t>
        <a:bodyPr/>
        <a:lstStyle/>
        <a:p>
          <a:r>
            <a:rPr lang="zh-TW" altLang="en-US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比較好</a:t>
          </a:r>
          <a:r>
            <a:rPr lang="en-US" altLang="zh-TW" b="0" i="0" dirty="0"/>
            <a:t>implement</a:t>
          </a:r>
          <a:r>
            <a:rPr lang="zh-TW" altLang="en-US" b="0" i="0" dirty="0"/>
            <a:t> </a:t>
          </a:r>
          <a:r>
            <a:rPr lang="en-US" b="0" i="0" dirty="0"/>
            <a:t>unsupervised learning</a:t>
          </a:r>
          <a:endParaRPr lang="zh-TW" altLang="en-US" dirty="0"/>
        </a:p>
      </dgm:t>
    </dgm:pt>
    <dgm:pt modelId="{D329B558-040F-4E63-84EB-4A1BBE79B563}" type="parTrans" cxnId="{5D6DF397-BEFB-4C90-BF82-3D41D490AC4A}">
      <dgm:prSet/>
      <dgm:spPr/>
      <dgm:t>
        <a:bodyPr/>
        <a:lstStyle/>
        <a:p>
          <a:endParaRPr lang="zh-TW" altLang="en-US"/>
        </a:p>
      </dgm:t>
    </dgm:pt>
    <dgm:pt modelId="{8E1BB8D5-EACA-437B-8BC8-80B22BB74778}" type="sibTrans" cxnId="{5D6DF397-BEFB-4C90-BF82-3D41D490AC4A}">
      <dgm:prSet/>
      <dgm:spPr/>
      <dgm:t>
        <a:bodyPr/>
        <a:lstStyle/>
        <a:p>
          <a:endParaRPr lang="zh-TW" altLang="en-US"/>
        </a:p>
      </dgm:t>
    </dgm:pt>
    <dgm:pt modelId="{CF222A51-7397-43F5-92D2-19F7332BA927}">
      <dgm:prSet phldrT="[文字]"/>
      <dgm:spPr/>
      <dgm:t>
        <a:bodyPr/>
        <a:lstStyle/>
        <a:p>
          <a:r>
            <a:rPr lang="en-US" altLang="zh-TW" dirty="0">
              <a:solidFill>
                <a:srgbClr val="FF0000"/>
              </a:solidFill>
            </a:rPr>
            <a:t>OPTICS</a:t>
          </a:r>
          <a:r>
            <a:rPr lang="en-US" altLang="zh-TW" dirty="0"/>
            <a:t> </a:t>
          </a:r>
        </a:p>
        <a:p>
          <a:r>
            <a:rPr lang="en-US" altLang="zh-TW" dirty="0"/>
            <a:t>(clustering </a:t>
          </a:r>
          <a:r>
            <a:rPr lang="en-US" altLang="zh-TW" dirty="0" err="1"/>
            <a:t>algo</a:t>
          </a:r>
          <a:r>
            <a:rPr lang="en-US" altLang="zh-TW" dirty="0"/>
            <a:t>.)</a:t>
          </a:r>
          <a:endParaRPr lang="zh-TW" altLang="en-US" dirty="0"/>
        </a:p>
      </dgm:t>
    </dgm:pt>
    <dgm:pt modelId="{05517194-B1EA-4995-A4A8-DF4B575FFC78}" type="parTrans" cxnId="{A011C596-41AE-4DD6-A124-A6F493500900}">
      <dgm:prSet/>
      <dgm:spPr/>
      <dgm:t>
        <a:bodyPr/>
        <a:lstStyle/>
        <a:p>
          <a:endParaRPr lang="zh-TW" altLang="en-US"/>
        </a:p>
      </dgm:t>
    </dgm:pt>
    <dgm:pt modelId="{72E9C56E-D200-40E4-9381-B8EB21122980}" type="sibTrans" cxnId="{A011C596-41AE-4DD6-A124-A6F493500900}">
      <dgm:prSet/>
      <dgm:spPr/>
      <dgm:t>
        <a:bodyPr/>
        <a:lstStyle/>
        <a:p>
          <a:endParaRPr lang="zh-TW" altLang="en-US"/>
        </a:p>
      </dgm:t>
    </dgm:pt>
    <dgm:pt modelId="{684960E9-7FF1-406C-8285-D9A24E36A118}">
      <dgm:prSet phldrT="[文字]"/>
      <dgm:spPr/>
      <dgm:t>
        <a:bodyPr/>
        <a:lstStyle/>
        <a:p>
          <a:r>
            <a: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以</a:t>
          </a:r>
          <a:r>
            <a:rPr lang="en-US" altLang="zh-TW" dirty="0"/>
            <a:t>DBSCAN</a:t>
          </a:r>
          <a:r>
            <a:rPr lang="zh-TW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演算法為基礎</a:t>
          </a:r>
          <a:endParaRPr lang="zh-TW" altLang="en-US" dirty="0"/>
        </a:p>
      </dgm:t>
    </dgm:pt>
    <dgm:pt modelId="{49634602-0D0E-4510-8F83-A5AFA6645885}" type="parTrans" cxnId="{13469FBD-DE29-4535-8A7B-542E45EB1E32}">
      <dgm:prSet/>
      <dgm:spPr/>
      <dgm:t>
        <a:bodyPr/>
        <a:lstStyle/>
        <a:p>
          <a:endParaRPr lang="zh-TW" altLang="en-US"/>
        </a:p>
      </dgm:t>
    </dgm:pt>
    <dgm:pt modelId="{DE1D1B1B-E90A-4013-BDF4-C8BBCFD5274E}" type="sibTrans" cxnId="{13469FBD-DE29-4535-8A7B-542E45EB1E32}">
      <dgm:prSet/>
      <dgm:spPr/>
      <dgm:t>
        <a:bodyPr/>
        <a:lstStyle/>
        <a:p>
          <a:endParaRPr lang="zh-TW" altLang="en-US"/>
        </a:p>
      </dgm:t>
    </dgm:pt>
    <dgm:pt modelId="{2FA1C42B-D59D-4695-99B3-CF57AB84A187}" type="pres">
      <dgm:prSet presAssocID="{7F7C4D54-C173-43E2-B4A7-24B0A7C4F63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2717F69-52E4-4061-8558-C3DE69FECCDC}" type="pres">
      <dgm:prSet presAssocID="{D598AD30-07D4-4CF3-B25A-2847AED3A20F}" presName="root1" presStyleCnt="0"/>
      <dgm:spPr/>
    </dgm:pt>
    <dgm:pt modelId="{357B2078-0264-4B0E-9B01-C8037595BC31}" type="pres">
      <dgm:prSet presAssocID="{D598AD30-07D4-4CF3-B25A-2847AED3A20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F514143-6EBD-4B93-8AA6-172CB2336687}" type="pres">
      <dgm:prSet presAssocID="{D598AD30-07D4-4CF3-B25A-2847AED3A20F}" presName="level2hierChild" presStyleCnt="0"/>
      <dgm:spPr/>
    </dgm:pt>
    <dgm:pt modelId="{4EAB9C95-5759-4F85-9381-DA14CC722D98}" type="pres">
      <dgm:prSet presAssocID="{EA4784CB-9DA8-4340-8591-94A8BCC083A2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54AC684C-7DF0-44A5-9E8B-26048378A59A}" type="pres">
      <dgm:prSet presAssocID="{EA4784CB-9DA8-4340-8591-94A8BCC083A2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3F6657B0-F893-419F-9E04-B5249D5F3C52}" type="pres">
      <dgm:prSet presAssocID="{E2E8E4F4-44F4-40A9-89CF-D995C5503C02}" presName="root2" presStyleCnt="0"/>
      <dgm:spPr/>
    </dgm:pt>
    <dgm:pt modelId="{34F7D308-02E8-4D53-BEB1-E596AD6668D4}" type="pres">
      <dgm:prSet presAssocID="{E2E8E4F4-44F4-40A9-89CF-D995C5503C0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7DA10A4-1E1C-40C8-AEF1-B912537391F9}" type="pres">
      <dgm:prSet presAssocID="{E2E8E4F4-44F4-40A9-89CF-D995C5503C02}" presName="level3hierChild" presStyleCnt="0"/>
      <dgm:spPr/>
    </dgm:pt>
    <dgm:pt modelId="{1E14EA15-DDBF-4E7A-9738-EE92989286F1}" type="pres">
      <dgm:prSet presAssocID="{B5AC0E93-399F-42FB-9D41-27274A8F0192}" presName="conn2-1" presStyleLbl="parChTrans1D3" presStyleIdx="0" presStyleCnt="3"/>
      <dgm:spPr/>
      <dgm:t>
        <a:bodyPr/>
        <a:lstStyle/>
        <a:p>
          <a:endParaRPr lang="zh-TW" altLang="en-US"/>
        </a:p>
      </dgm:t>
    </dgm:pt>
    <dgm:pt modelId="{5B25FEBF-8B6C-4264-8111-533CC340E217}" type="pres">
      <dgm:prSet presAssocID="{B5AC0E93-399F-42FB-9D41-27274A8F0192}" presName="connTx" presStyleLbl="parChTrans1D3" presStyleIdx="0" presStyleCnt="3"/>
      <dgm:spPr/>
      <dgm:t>
        <a:bodyPr/>
        <a:lstStyle/>
        <a:p>
          <a:endParaRPr lang="zh-TW" altLang="en-US"/>
        </a:p>
      </dgm:t>
    </dgm:pt>
    <dgm:pt modelId="{6557A080-969C-41E7-B1E1-793743F16CB4}" type="pres">
      <dgm:prSet presAssocID="{B1ADA452-3B2A-441B-B9A4-5ABAD89EFC95}" presName="root2" presStyleCnt="0"/>
      <dgm:spPr/>
    </dgm:pt>
    <dgm:pt modelId="{04B883B5-5EE3-4370-AEB3-BAD3D954484B}" type="pres">
      <dgm:prSet presAssocID="{B1ADA452-3B2A-441B-B9A4-5ABAD89EFC95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47A9F52-11C4-49FF-806D-A45D9E298369}" type="pres">
      <dgm:prSet presAssocID="{B1ADA452-3B2A-441B-B9A4-5ABAD89EFC95}" presName="level3hierChild" presStyleCnt="0"/>
      <dgm:spPr/>
    </dgm:pt>
    <dgm:pt modelId="{587E3D27-5845-4F5E-BCAD-150C5BBD6F74}" type="pres">
      <dgm:prSet presAssocID="{D329B558-040F-4E63-84EB-4A1BBE79B563}" presName="conn2-1" presStyleLbl="parChTrans1D3" presStyleIdx="1" presStyleCnt="3"/>
      <dgm:spPr/>
      <dgm:t>
        <a:bodyPr/>
        <a:lstStyle/>
        <a:p>
          <a:endParaRPr lang="zh-TW" altLang="en-US"/>
        </a:p>
      </dgm:t>
    </dgm:pt>
    <dgm:pt modelId="{F3FFBCFD-2FA5-4410-8EDE-392FA68A0D6C}" type="pres">
      <dgm:prSet presAssocID="{D329B558-040F-4E63-84EB-4A1BBE79B563}" presName="connTx" presStyleLbl="parChTrans1D3" presStyleIdx="1" presStyleCnt="3"/>
      <dgm:spPr/>
      <dgm:t>
        <a:bodyPr/>
        <a:lstStyle/>
        <a:p>
          <a:endParaRPr lang="zh-TW" altLang="en-US"/>
        </a:p>
      </dgm:t>
    </dgm:pt>
    <dgm:pt modelId="{62EF667D-EC12-46F6-BC6B-0B907D2B74CE}" type="pres">
      <dgm:prSet presAssocID="{F0E88290-F8C0-4BB4-A0C6-0D5C20C21C55}" presName="root2" presStyleCnt="0"/>
      <dgm:spPr/>
    </dgm:pt>
    <dgm:pt modelId="{11B2DEB3-14F9-4C91-B7A5-36D51DD25A04}" type="pres">
      <dgm:prSet presAssocID="{F0E88290-F8C0-4BB4-A0C6-0D5C20C21C5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D8990CF-69FD-4D51-B2B8-13BFA2F7FC71}" type="pres">
      <dgm:prSet presAssocID="{F0E88290-F8C0-4BB4-A0C6-0D5C20C21C55}" presName="level3hierChild" presStyleCnt="0"/>
      <dgm:spPr/>
    </dgm:pt>
    <dgm:pt modelId="{02664B9B-9AB4-4815-8B82-EBA52B56A575}" type="pres">
      <dgm:prSet presAssocID="{05517194-B1EA-4995-A4A8-DF4B575FFC78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E58E0A6B-1534-44EA-85DB-A68E9C86E93E}" type="pres">
      <dgm:prSet presAssocID="{05517194-B1EA-4995-A4A8-DF4B575FFC78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3B96F74B-4D25-4EF6-A4BF-C1E052ED8D16}" type="pres">
      <dgm:prSet presAssocID="{CF222A51-7397-43F5-92D2-19F7332BA927}" presName="root2" presStyleCnt="0"/>
      <dgm:spPr/>
    </dgm:pt>
    <dgm:pt modelId="{02B905E7-B3D8-46B7-9429-FCFC93DF98AC}" type="pres">
      <dgm:prSet presAssocID="{CF222A51-7397-43F5-92D2-19F7332BA927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95F15B5-12E3-4E4D-8CF1-432EED46D9C7}" type="pres">
      <dgm:prSet presAssocID="{CF222A51-7397-43F5-92D2-19F7332BA927}" presName="level3hierChild" presStyleCnt="0"/>
      <dgm:spPr/>
    </dgm:pt>
    <dgm:pt modelId="{A7606F9F-D8F9-4C30-A180-39DC9DD24747}" type="pres">
      <dgm:prSet presAssocID="{49634602-0D0E-4510-8F83-A5AFA6645885}" presName="conn2-1" presStyleLbl="parChTrans1D3" presStyleIdx="2" presStyleCnt="3"/>
      <dgm:spPr/>
      <dgm:t>
        <a:bodyPr/>
        <a:lstStyle/>
        <a:p>
          <a:endParaRPr lang="zh-TW" altLang="en-US"/>
        </a:p>
      </dgm:t>
    </dgm:pt>
    <dgm:pt modelId="{066C01D9-94AD-4431-B080-0887F8A594E5}" type="pres">
      <dgm:prSet presAssocID="{49634602-0D0E-4510-8F83-A5AFA6645885}" presName="connTx" presStyleLbl="parChTrans1D3" presStyleIdx="2" presStyleCnt="3"/>
      <dgm:spPr/>
      <dgm:t>
        <a:bodyPr/>
        <a:lstStyle/>
        <a:p>
          <a:endParaRPr lang="zh-TW" altLang="en-US"/>
        </a:p>
      </dgm:t>
    </dgm:pt>
    <dgm:pt modelId="{0EEAB87C-3BC3-4577-8C0C-055C06BB0CAC}" type="pres">
      <dgm:prSet presAssocID="{684960E9-7FF1-406C-8285-D9A24E36A118}" presName="root2" presStyleCnt="0"/>
      <dgm:spPr/>
    </dgm:pt>
    <dgm:pt modelId="{9DDD4948-072A-4858-A22A-C3ABF4577F41}" type="pres">
      <dgm:prSet presAssocID="{684960E9-7FF1-406C-8285-D9A24E36A118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CC9CD04-A01B-412C-AC01-CB78506B0832}" type="pres">
      <dgm:prSet presAssocID="{684960E9-7FF1-406C-8285-D9A24E36A118}" presName="level3hierChild" presStyleCnt="0"/>
      <dgm:spPr/>
    </dgm:pt>
  </dgm:ptLst>
  <dgm:cxnLst>
    <dgm:cxn modelId="{AA69932F-2A9C-43A2-99FC-56604520DC72}" srcId="{E2E8E4F4-44F4-40A9-89CF-D995C5503C02}" destId="{B1ADA452-3B2A-441B-B9A4-5ABAD89EFC95}" srcOrd="0" destOrd="0" parTransId="{B5AC0E93-399F-42FB-9D41-27274A8F0192}" sibTransId="{930E56FE-5105-4B03-B2C6-4078DAC574E4}"/>
    <dgm:cxn modelId="{A7D0F403-54BD-4F44-90D6-6C1BAC84763C}" type="presOf" srcId="{05517194-B1EA-4995-A4A8-DF4B575FFC78}" destId="{02664B9B-9AB4-4815-8B82-EBA52B56A575}" srcOrd="0" destOrd="0" presId="urn:microsoft.com/office/officeart/2005/8/layout/hierarchy2"/>
    <dgm:cxn modelId="{5A5774BB-0F7E-4D2E-86B0-E2F4BC703C03}" type="presOf" srcId="{F0E88290-F8C0-4BB4-A0C6-0D5C20C21C55}" destId="{11B2DEB3-14F9-4C91-B7A5-36D51DD25A04}" srcOrd="0" destOrd="0" presId="urn:microsoft.com/office/officeart/2005/8/layout/hierarchy2"/>
    <dgm:cxn modelId="{89179736-CBA1-471A-B753-B25024E7C9DF}" type="presOf" srcId="{7F7C4D54-C173-43E2-B4A7-24B0A7C4F63F}" destId="{2FA1C42B-D59D-4695-99B3-CF57AB84A187}" srcOrd="0" destOrd="0" presId="urn:microsoft.com/office/officeart/2005/8/layout/hierarchy2"/>
    <dgm:cxn modelId="{D937578C-0430-4BEF-AB7C-CA1A0156754A}" srcId="{7F7C4D54-C173-43E2-B4A7-24B0A7C4F63F}" destId="{D598AD30-07D4-4CF3-B25A-2847AED3A20F}" srcOrd="0" destOrd="0" parTransId="{C8F2451F-3AAB-4676-8B21-BA53C0E5D964}" sibTransId="{A4E86622-B5BB-48EB-BDEC-36B10F3C7295}"/>
    <dgm:cxn modelId="{3DC45EE8-A772-471F-B99E-7695E3866607}" type="presOf" srcId="{E2E8E4F4-44F4-40A9-89CF-D995C5503C02}" destId="{34F7D308-02E8-4D53-BEB1-E596AD6668D4}" srcOrd="0" destOrd="0" presId="urn:microsoft.com/office/officeart/2005/8/layout/hierarchy2"/>
    <dgm:cxn modelId="{99340A08-2A35-492A-B464-D4AAC038A2B3}" type="presOf" srcId="{05517194-B1EA-4995-A4A8-DF4B575FFC78}" destId="{E58E0A6B-1534-44EA-85DB-A68E9C86E93E}" srcOrd="1" destOrd="0" presId="urn:microsoft.com/office/officeart/2005/8/layout/hierarchy2"/>
    <dgm:cxn modelId="{362AE3D8-D4E0-4BEF-A836-474802A71A5A}" type="presOf" srcId="{D329B558-040F-4E63-84EB-4A1BBE79B563}" destId="{587E3D27-5845-4F5E-BCAD-150C5BBD6F74}" srcOrd="0" destOrd="0" presId="urn:microsoft.com/office/officeart/2005/8/layout/hierarchy2"/>
    <dgm:cxn modelId="{13469FBD-DE29-4535-8A7B-542E45EB1E32}" srcId="{CF222A51-7397-43F5-92D2-19F7332BA927}" destId="{684960E9-7FF1-406C-8285-D9A24E36A118}" srcOrd="0" destOrd="0" parTransId="{49634602-0D0E-4510-8F83-A5AFA6645885}" sibTransId="{DE1D1B1B-E90A-4013-BDF4-C8BBCFD5274E}"/>
    <dgm:cxn modelId="{3126BBFC-90EF-435D-B22A-9729CD50AB2D}" type="presOf" srcId="{49634602-0D0E-4510-8F83-A5AFA6645885}" destId="{066C01D9-94AD-4431-B080-0887F8A594E5}" srcOrd="1" destOrd="0" presId="urn:microsoft.com/office/officeart/2005/8/layout/hierarchy2"/>
    <dgm:cxn modelId="{B71C570A-1B4B-4547-9ED7-5E956EE8D78B}" type="presOf" srcId="{D598AD30-07D4-4CF3-B25A-2847AED3A20F}" destId="{357B2078-0264-4B0E-9B01-C8037595BC31}" srcOrd="0" destOrd="0" presId="urn:microsoft.com/office/officeart/2005/8/layout/hierarchy2"/>
    <dgm:cxn modelId="{66542AE5-CCD8-40D9-87B9-18C776DF876A}" type="presOf" srcId="{49634602-0D0E-4510-8F83-A5AFA6645885}" destId="{A7606F9F-D8F9-4C30-A180-39DC9DD24747}" srcOrd="0" destOrd="0" presId="urn:microsoft.com/office/officeart/2005/8/layout/hierarchy2"/>
    <dgm:cxn modelId="{95A2696A-7E47-45D4-865C-E3CD4EBB3B4F}" type="presOf" srcId="{EA4784CB-9DA8-4340-8591-94A8BCC083A2}" destId="{54AC684C-7DF0-44A5-9E8B-26048378A59A}" srcOrd="1" destOrd="0" presId="urn:microsoft.com/office/officeart/2005/8/layout/hierarchy2"/>
    <dgm:cxn modelId="{566DCE03-8036-43B3-831E-51D1536128F6}" type="presOf" srcId="{EA4784CB-9DA8-4340-8591-94A8BCC083A2}" destId="{4EAB9C95-5759-4F85-9381-DA14CC722D98}" srcOrd="0" destOrd="0" presId="urn:microsoft.com/office/officeart/2005/8/layout/hierarchy2"/>
    <dgm:cxn modelId="{2E1CAB1E-D3F7-4C35-A129-966EB4F4BC8B}" type="presOf" srcId="{D329B558-040F-4E63-84EB-4A1BBE79B563}" destId="{F3FFBCFD-2FA5-4410-8EDE-392FA68A0D6C}" srcOrd="1" destOrd="0" presId="urn:microsoft.com/office/officeart/2005/8/layout/hierarchy2"/>
    <dgm:cxn modelId="{A76CC63E-27CA-453A-B4DF-B33F96E69935}" type="presOf" srcId="{B5AC0E93-399F-42FB-9D41-27274A8F0192}" destId="{1E14EA15-DDBF-4E7A-9738-EE92989286F1}" srcOrd="0" destOrd="0" presId="urn:microsoft.com/office/officeart/2005/8/layout/hierarchy2"/>
    <dgm:cxn modelId="{A011C596-41AE-4DD6-A124-A6F493500900}" srcId="{D598AD30-07D4-4CF3-B25A-2847AED3A20F}" destId="{CF222A51-7397-43F5-92D2-19F7332BA927}" srcOrd="1" destOrd="0" parTransId="{05517194-B1EA-4995-A4A8-DF4B575FFC78}" sibTransId="{72E9C56E-D200-40E4-9381-B8EB21122980}"/>
    <dgm:cxn modelId="{5D6DF397-BEFB-4C90-BF82-3D41D490AC4A}" srcId="{E2E8E4F4-44F4-40A9-89CF-D995C5503C02}" destId="{F0E88290-F8C0-4BB4-A0C6-0D5C20C21C55}" srcOrd="1" destOrd="0" parTransId="{D329B558-040F-4E63-84EB-4A1BBE79B563}" sibTransId="{8E1BB8D5-EACA-437B-8BC8-80B22BB74778}"/>
    <dgm:cxn modelId="{B078A623-C6FC-4B80-9E64-08D7DCCB9B56}" srcId="{D598AD30-07D4-4CF3-B25A-2847AED3A20F}" destId="{E2E8E4F4-44F4-40A9-89CF-D995C5503C02}" srcOrd="0" destOrd="0" parTransId="{EA4784CB-9DA8-4340-8591-94A8BCC083A2}" sibTransId="{3AD0AE3F-13B4-414F-AFC3-2A6854D85125}"/>
    <dgm:cxn modelId="{D6F13A7F-581C-464B-93B0-6A9626EEEE0C}" type="presOf" srcId="{CF222A51-7397-43F5-92D2-19F7332BA927}" destId="{02B905E7-B3D8-46B7-9429-FCFC93DF98AC}" srcOrd="0" destOrd="0" presId="urn:microsoft.com/office/officeart/2005/8/layout/hierarchy2"/>
    <dgm:cxn modelId="{557453A4-8CCE-42AA-A1E8-CC2AB50DC44E}" type="presOf" srcId="{B5AC0E93-399F-42FB-9D41-27274A8F0192}" destId="{5B25FEBF-8B6C-4264-8111-533CC340E217}" srcOrd="1" destOrd="0" presId="urn:microsoft.com/office/officeart/2005/8/layout/hierarchy2"/>
    <dgm:cxn modelId="{8B3BB6BD-1039-468F-8618-210FC75883DE}" type="presOf" srcId="{684960E9-7FF1-406C-8285-D9A24E36A118}" destId="{9DDD4948-072A-4858-A22A-C3ABF4577F41}" srcOrd="0" destOrd="0" presId="urn:microsoft.com/office/officeart/2005/8/layout/hierarchy2"/>
    <dgm:cxn modelId="{16224F78-FDF2-4665-893B-D687D65C3DBF}" type="presOf" srcId="{B1ADA452-3B2A-441B-B9A4-5ABAD89EFC95}" destId="{04B883B5-5EE3-4370-AEB3-BAD3D954484B}" srcOrd="0" destOrd="0" presId="urn:microsoft.com/office/officeart/2005/8/layout/hierarchy2"/>
    <dgm:cxn modelId="{3484A1F4-F8B9-4429-AA77-36FE217F8EEA}" type="presParOf" srcId="{2FA1C42B-D59D-4695-99B3-CF57AB84A187}" destId="{52717F69-52E4-4061-8558-C3DE69FECCDC}" srcOrd="0" destOrd="0" presId="urn:microsoft.com/office/officeart/2005/8/layout/hierarchy2"/>
    <dgm:cxn modelId="{AAECF677-7BEB-4719-A33B-5AC4B663D6CE}" type="presParOf" srcId="{52717F69-52E4-4061-8558-C3DE69FECCDC}" destId="{357B2078-0264-4B0E-9B01-C8037595BC31}" srcOrd="0" destOrd="0" presId="urn:microsoft.com/office/officeart/2005/8/layout/hierarchy2"/>
    <dgm:cxn modelId="{BF87E855-C5F8-4FB6-B5EC-067A63ECA40F}" type="presParOf" srcId="{52717F69-52E4-4061-8558-C3DE69FECCDC}" destId="{FF514143-6EBD-4B93-8AA6-172CB2336687}" srcOrd="1" destOrd="0" presId="urn:microsoft.com/office/officeart/2005/8/layout/hierarchy2"/>
    <dgm:cxn modelId="{B49196FC-57EF-4F52-AD9C-D9BD9A7B3CA1}" type="presParOf" srcId="{FF514143-6EBD-4B93-8AA6-172CB2336687}" destId="{4EAB9C95-5759-4F85-9381-DA14CC722D98}" srcOrd="0" destOrd="0" presId="urn:microsoft.com/office/officeart/2005/8/layout/hierarchy2"/>
    <dgm:cxn modelId="{07C8B0D9-DCCB-48D7-BAA3-F2B132D24F96}" type="presParOf" srcId="{4EAB9C95-5759-4F85-9381-DA14CC722D98}" destId="{54AC684C-7DF0-44A5-9E8B-26048378A59A}" srcOrd="0" destOrd="0" presId="urn:microsoft.com/office/officeart/2005/8/layout/hierarchy2"/>
    <dgm:cxn modelId="{C679960C-F310-4867-B115-441DFAAE197B}" type="presParOf" srcId="{FF514143-6EBD-4B93-8AA6-172CB2336687}" destId="{3F6657B0-F893-419F-9E04-B5249D5F3C52}" srcOrd="1" destOrd="0" presId="urn:microsoft.com/office/officeart/2005/8/layout/hierarchy2"/>
    <dgm:cxn modelId="{FA12CE51-653E-4075-B427-10E777F6373A}" type="presParOf" srcId="{3F6657B0-F893-419F-9E04-B5249D5F3C52}" destId="{34F7D308-02E8-4D53-BEB1-E596AD6668D4}" srcOrd="0" destOrd="0" presId="urn:microsoft.com/office/officeart/2005/8/layout/hierarchy2"/>
    <dgm:cxn modelId="{25965C4F-830A-44DA-AB09-73F33104808B}" type="presParOf" srcId="{3F6657B0-F893-419F-9E04-B5249D5F3C52}" destId="{E7DA10A4-1E1C-40C8-AEF1-B912537391F9}" srcOrd="1" destOrd="0" presId="urn:microsoft.com/office/officeart/2005/8/layout/hierarchy2"/>
    <dgm:cxn modelId="{44E20FDF-9C55-4D49-BA02-E759E5A59C77}" type="presParOf" srcId="{E7DA10A4-1E1C-40C8-AEF1-B912537391F9}" destId="{1E14EA15-DDBF-4E7A-9738-EE92989286F1}" srcOrd="0" destOrd="0" presId="urn:microsoft.com/office/officeart/2005/8/layout/hierarchy2"/>
    <dgm:cxn modelId="{31FAE88D-1E73-4D11-B63D-706EACE0C8B6}" type="presParOf" srcId="{1E14EA15-DDBF-4E7A-9738-EE92989286F1}" destId="{5B25FEBF-8B6C-4264-8111-533CC340E217}" srcOrd="0" destOrd="0" presId="urn:microsoft.com/office/officeart/2005/8/layout/hierarchy2"/>
    <dgm:cxn modelId="{90C3C1DE-8BE9-4F1C-A11C-E6BC1217645E}" type="presParOf" srcId="{E7DA10A4-1E1C-40C8-AEF1-B912537391F9}" destId="{6557A080-969C-41E7-B1E1-793743F16CB4}" srcOrd="1" destOrd="0" presId="urn:microsoft.com/office/officeart/2005/8/layout/hierarchy2"/>
    <dgm:cxn modelId="{0D9F4F16-D1BE-45AE-97C2-8F76EA3E201D}" type="presParOf" srcId="{6557A080-969C-41E7-B1E1-793743F16CB4}" destId="{04B883B5-5EE3-4370-AEB3-BAD3D954484B}" srcOrd="0" destOrd="0" presId="urn:microsoft.com/office/officeart/2005/8/layout/hierarchy2"/>
    <dgm:cxn modelId="{DECA78B4-C008-4A10-9E3F-B14FFEE1F843}" type="presParOf" srcId="{6557A080-969C-41E7-B1E1-793743F16CB4}" destId="{547A9F52-11C4-49FF-806D-A45D9E298369}" srcOrd="1" destOrd="0" presId="urn:microsoft.com/office/officeart/2005/8/layout/hierarchy2"/>
    <dgm:cxn modelId="{5972AB5B-72D7-40BE-A376-CDE15D15045D}" type="presParOf" srcId="{E7DA10A4-1E1C-40C8-AEF1-B912537391F9}" destId="{587E3D27-5845-4F5E-BCAD-150C5BBD6F74}" srcOrd="2" destOrd="0" presId="urn:microsoft.com/office/officeart/2005/8/layout/hierarchy2"/>
    <dgm:cxn modelId="{DE736BF9-AD93-41D9-837E-34081B611226}" type="presParOf" srcId="{587E3D27-5845-4F5E-BCAD-150C5BBD6F74}" destId="{F3FFBCFD-2FA5-4410-8EDE-392FA68A0D6C}" srcOrd="0" destOrd="0" presId="urn:microsoft.com/office/officeart/2005/8/layout/hierarchy2"/>
    <dgm:cxn modelId="{BB36686B-7EB3-4B64-88E3-FE5C195537CF}" type="presParOf" srcId="{E7DA10A4-1E1C-40C8-AEF1-B912537391F9}" destId="{62EF667D-EC12-46F6-BC6B-0B907D2B74CE}" srcOrd="3" destOrd="0" presId="urn:microsoft.com/office/officeart/2005/8/layout/hierarchy2"/>
    <dgm:cxn modelId="{F53EAE94-CBA8-46BE-872A-14047D48CE1E}" type="presParOf" srcId="{62EF667D-EC12-46F6-BC6B-0B907D2B74CE}" destId="{11B2DEB3-14F9-4C91-B7A5-36D51DD25A04}" srcOrd="0" destOrd="0" presId="urn:microsoft.com/office/officeart/2005/8/layout/hierarchy2"/>
    <dgm:cxn modelId="{D0141101-E7B5-4A41-A09C-17CC9C1F91C7}" type="presParOf" srcId="{62EF667D-EC12-46F6-BC6B-0B907D2B74CE}" destId="{DD8990CF-69FD-4D51-B2B8-13BFA2F7FC71}" srcOrd="1" destOrd="0" presId="urn:microsoft.com/office/officeart/2005/8/layout/hierarchy2"/>
    <dgm:cxn modelId="{B94958DD-171B-4E9A-B8F2-DF237B14D145}" type="presParOf" srcId="{FF514143-6EBD-4B93-8AA6-172CB2336687}" destId="{02664B9B-9AB4-4815-8B82-EBA52B56A575}" srcOrd="2" destOrd="0" presId="urn:microsoft.com/office/officeart/2005/8/layout/hierarchy2"/>
    <dgm:cxn modelId="{83CB8174-2FCA-4F71-8B2F-3B9E208B29F7}" type="presParOf" srcId="{02664B9B-9AB4-4815-8B82-EBA52B56A575}" destId="{E58E0A6B-1534-44EA-85DB-A68E9C86E93E}" srcOrd="0" destOrd="0" presId="urn:microsoft.com/office/officeart/2005/8/layout/hierarchy2"/>
    <dgm:cxn modelId="{FFD4886C-5530-4D4E-91B7-4D33B86CC187}" type="presParOf" srcId="{FF514143-6EBD-4B93-8AA6-172CB2336687}" destId="{3B96F74B-4D25-4EF6-A4BF-C1E052ED8D16}" srcOrd="3" destOrd="0" presId="urn:microsoft.com/office/officeart/2005/8/layout/hierarchy2"/>
    <dgm:cxn modelId="{EAD3E0E6-91A3-4455-9A58-0A66662105A2}" type="presParOf" srcId="{3B96F74B-4D25-4EF6-A4BF-C1E052ED8D16}" destId="{02B905E7-B3D8-46B7-9429-FCFC93DF98AC}" srcOrd="0" destOrd="0" presId="urn:microsoft.com/office/officeart/2005/8/layout/hierarchy2"/>
    <dgm:cxn modelId="{5CA260E6-9E07-42F8-A19B-1E1E9ACFAE2D}" type="presParOf" srcId="{3B96F74B-4D25-4EF6-A4BF-C1E052ED8D16}" destId="{795F15B5-12E3-4E4D-8CF1-432EED46D9C7}" srcOrd="1" destOrd="0" presId="urn:microsoft.com/office/officeart/2005/8/layout/hierarchy2"/>
    <dgm:cxn modelId="{EC499A11-7506-4D8B-8ED9-6AC04B449EEA}" type="presParOf" srcId="{795F15B5-12E3-4E4D-8CF1-432EED46D9C7}" destId="{A7606F9F-D8F9-4C30-A180-39DC9DD24747}" srcOrd="0" destOrd="0" presId="urn:microsoft.com/office/officeart/2005/8/layout/hierarchy2"/>
    <dgm:cxn modelId="{BB5F1F3C-7796-4993-9761-DE2E49F6A79F}" type="presParOf" srcId="{A7606F9F-D8F9-4C30-A180-39DC9DD24747}" destId="{066C01D9-94AD-4431-B080-0887F8A594E5}" srcOrd="0" destOrd="0" presId="urn:microsoft.com/office/officeart/2005/8/layout/hierarchy2"/>
    <dgm:cxn modelId="{9DD30ACD-359C-4CB6-BCCD-17A8C0198BE8}" type="presParOf" srcId="{795F15B5-12E3-4E4D-8CF1-432EED46D9C7}" destId="{0EEAB87C-3BC3-4577-8C0C-055C06BB0CAC}" srcOrd="1" destOrd="0" presId="urn:microsoft.com/office/officeart/2005/8/layout/hierarchy2"/>
    <dgm:cxn modelId="{75B25D32-ECFF-4B84-95C0-46D1434819F9}" type="presParOf" srcId="{0EEAB87C-3BC3-4577-8C0C-055C06BB0CAC}" destId="{9DDD4948-072A-4858-A22A-C3ABF4577F41}" srcOrd="0" destOrd="0" presId="urn:microsoft.com/office/officeart/2005/8/layout/hierarchy2"/>
    <dgm:cxn modelId="{4914C476-6DB6-4C77-A107-1A90C4D236A3}" type="presParOf" srcId="{0EEAB87C-3BC3-4577-8C0C-055C06BB0CAC}" destId="{9CC9CD04-A01B-412C-AC01-CB78506B083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B2078-0264-4B0E-9B01-C8037595BC31}">
      <dsp:nvSpPr>
        <dsp:cNvPr id="0" name=""/>
        <dsp:cNvSpPr/>
      </dsp:nvSpPr>
      <dsp:spPr>
        <a:xfrm>
          <a:off x="187698" y="1698518"/>
          <a:ext cx="2360508" cy="1180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problem1</a:t>
          </a:r>
          <a:endParaRPr lang="zh-TW" altLang="en-US" sz="2200" kern="1200" dirty="0"/>
        </a:p>
      </dsp:txBody>
      <dsp:txXfrm>
        <a:off x="222266" y="1733086"/>
        <a:ext cx="2291372" cy="1111118"/>
      </dsp:txXfrm>
    </dsp:sp>
    <dsp:sp modelId="{4EAB9C95-5759-4F85-9381-DA14CC722D98}">
      <dsp:nvSpPr>
        <dsp:cNvPr id="0" name=""/>
        <dsp:cNvSpPr/>
      </dsp:nvSpPr>
      <dsp:spPr>
        <a:xfrm rot="18770822">
          <a:off x="2326085" y="1752415"/>
          <a:ext cx="138844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38844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985597" y="1744950"/>
        <a:ext cx="69422" cy="69422"/>
      </dsp:txXfrm>
    </dsp:sp>
    <dsp:sp modelId="{34F7D308-02E8-4D53-BEB1-E596AD6668D4}">
      <dsp:nvSpPr>
        <dsp:cNvPr id="0" name=""/>
        <dsp:cNvSpPr/>
      </dsp:nvSpPr>
      <dsp:spPr>
        <a:xfrm>
          <a:off x="3492410" y="680549"/>
          <a:ext cx="2360508" cy="1180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>
              <a:solidFill>
                <a:srgbClr val="FF0000"/>
              </a:solidFill>
            </a:rPr>
            <a:t>PCA</a:t>
          </a:r>
          <a:r>
            <a:rPr lang="en-US" altLang="zh-TW" sz="2200" kern="1200" dirty="0"/>
            <a:t>-</a:t>
          </a:r>
          <a:r>
            <a:rPr lang="en-US" sz="2200" b="0" i="0" kern="1200" dirty="0">
              <a:solidFill>
                <a:srgbClr val="FF0000"/>
              </a:solidFill>
            </a:rPr>
            <a:t>Dimension reduction </a:t>
          </a:r>
          <a:r>
            <a:rPr lang="en-US" sz="2200" b="0" i="0" kern="1200" dirty="0"/>
            <a:t>(return series)</a:t>
          </a:r>
          <a:endParaRPr lang="zh-TW" altLang="en-US" sz="2200" kern="1200" dirty="0"/>
        </a:p>
      </dsp:txBody>
      <dsp:txXfrm>
        <a:off x="3526978" y="715117"/>
        <a:ext cx="2291372" cy="1111118"/>
      </dsp:txXfrm>
    </dsp:sp>
    <dsp:sp modelId="{1E14EA15-DDBF-4E7A-9738-EE92989286F1}">
      <dsp:nvSpPr>
        <dsp:cNvPr id="0" name=""/>
        <dsp:cNvSpPr/>
      </dsp:nvSpPr>
      <dsp:spPr>
        <a:xfrm rot="19457599">
          <a:off x="5743625" y="904107"/>
          <a:ext cx="116278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62789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6295950" y="902284"/>
        <a:ext cx="58139" cy="58139"/>
      </dsp:txXfrm>
    </dsp:sp>
    <dsp:sp modelId="{04B883B5-5EE3-4370-AEB3-BAD3D954484B}">
      <dsp:nvSpPr>
        <dsp:cNvPr id="0" name=""/>
        <dsp:cNvSpPr/>
      </dsp:nvSpPr>
      <dsp:spPr>
        <a:xfrm>
          <a:off x="6797121" y="1903"/>
          <a:ext cx="2360508" cy="1180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避免</a:t>
          </a:r>
          <a:r>
            <a:rPr lang="zh-TW" altLang="en-US" sz="2200" kern="1200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維度詛咒</a:t>
          </a:r>
          <a:r>
            <a:rPr lang="en-US" altLang="zh-TW" sz="2200" kern="1200" dirty="0"/>
            <a:t>(max dimension: 15)</a:t>
          </a:r>
          <a:endParaRPr lang="zh-TW" altLang="en-US" sz="2200" kern="1200" dirty="0"/>
        </a:p>
      </dsp:txBody>
      <dsp:txXfrm>
        <a:off x="6831689" y="36471"/>
        <a:ext cx="2291372" cy="1111118"/>
      </dsp:txXfrm>
    </dsp:sp>
    <dsp:sp modelId="{587E3D27-5845-4F5E-BCAD-150C5BBD6F74}">
      <dsp:nvSpPr>
        <dsp:cNvPr id="0" name=""/>
        <dsp:cNvSpPr/>
      </dsp:nvSpPr>
      <dsp:spPr>
        <a:xfrm rot="2142401">
          <a:off x="5743625" y="1582753"/>
          <a:ext cx="116278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162789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6295950" y="1580930"/>
        <a:ext cx="58139" cy="58139"/>
      </dsp:txXfrm>
    </dsp:sp>
    <dsp:sp modelId="{11B2DEB3-14F9-4C91-B7A5-36D51DD25A04}">
      <dsp:nvSpPr>
        <dsp:cNvPr id="0" name=""/>
        <dsp:cNvSpPr/>
      </dsp:nvSpPr>
      <dsp:spPr>
        <a:xfrm>
          <a:off x="6797121" y="1359195"/>
          <a:ext cx="2360508" cy="1180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比較好</a:t>
          </a:r>
          <a:r>
            <a:rPr lang="en-US" altLang="zh-TW" sz="2200" b="0" i="0" kern="1200" dirty="0"/>
            <a:t>implement</a:t>
          </a:r>
          <a:r>
            <a:rPr lang="zh-TW" altLang="en-US" sz="2200" b="0" i="0" kern="1200" dirty="0"/>
            <a:t> </a:t>
          </a:r>
          <a:r>
            <a:rPr lang="en-US" sz="2200" b="0" i="0" kern="1200" dirty="0"/>
            <a:t>unsupervised learning</a:t>
          </a:r>
          <a:endParaRPr lang="zh-TW" altLang="en-US" sz="2200" kern="1200" dirty="0"/>
        </a:p>
      </dsp:txBody>
      <dsp:txXfrm>
        <a:off x="6831689" y="1393763"/>
        <a:ext cx="2291372" cy="1111118"/>
      </dsp:txXfrm>
    </dsp:sp>
    <dsp:sp modelId="{02664B9B-9AB4-4815-8B82-EBA52B56A575}">
      <dsp:nvSpPr>
        <dsp:cNvPr id="0" name=""/>
        <dsp:cNvSpPr/>
      </dsp:nvSpPr>
      <dsp:spPr>
        <a:xfrm rot="2829178">
          <a:off x="2326085" y="2770384"/>
          <a:ext cx="138844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38844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2985597" y="2762919"/>
        <a:ext cx="69422" cy="69422"/>
      </dsp:txXfrm>
    </dsp:sp>
    <dsp:sp modelId="{02B905E7-B3D8-46B7-9429-FCFC93DF98AC}">
      <dsp:nvSpPr>
        <dsp:cNvPr id="0" name=""/>
        <dsp:cNvSpPr/>
      </dsp:nvSpPr>
      <dsp:spPr>
        <a:xfrm>
          <a:off x="3492410" y="2716488"/>
          <a:ext cx="2360508" cy="1180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>
              <a:solidFill>
                <a:srgbClr val="FF0000"/>
              </a:solidFill>
            </a:rPr>
            <a:t>OPTICS</a:t>
          </a:r>
          <a:r>
            <a:rPr lang="en-US" altLang="zh-TW" sz="2200" kern="1200" dirty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kern="1200" dirty="0"/>
            <a:t>(clustering </a:t>
          </a:r>
          <a:r>
            <a:rPr lang="en-US" altLang="zh-TW" sz="2200" kern="1200" dirty="0" err="1"/>
            <a:t>algo</a:t>
          </a:r>
          <a:r>
            <a:rPr lang="en-US" altLang="zh-TW" sz="2200" kern="1200" dirty="0"/>
            <a:t>.)</a:t>
          </a:r>
          <a:endParaRPr lang="zh-TW" altLang="en-US" sz="2200" kern="1200" dirty="0"/>
        </a:p>
      </dsp:txBody>
      <dsp:txXfrm>
        <a:off x="3526978" y="2751056"/>
        <a:ext cx="2291372" cy="1111118"/>
      </dsp:txXfrm>
    </dsp:sp>
    <dsp:sp modelId="{A7606F9F-D8F9-4C30-A180-39DC9DD24747}">
      <dsp:nvSpPr>
        <dsp:cNvPr id="0" name=""/>
        <dsp:cNvSpPr/>
      </dsp:nvSpPr>
      <dsp:spPr>
        <a:xfrm>
          <a:off x="5852918" y="3279369"/>
          <a:ext cx="94420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944203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6301415" y="3283010"/>
        <a:ext cx="47210" cy="47210"/>
      </dsp:txXfrm>
    </dsp:sp>
    <dsp:sp modelId="{9DDD4948-072A-4858-A22A-C3ABF4577F41}">
      <dsp:nvSpPr>
        <dsp:cNvPr id="0" name=""/>
        <dsp:cNvSpPr/>
      </dsp:nvSpPr>
      <dsp:spPr>
        <a:xfrm>
          <a:off x="6797121" y="2716488"/>
          <a:ext cx="2360508" cy="1180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以</a:t>
          </a:r>
          <a:r>
            <a:rPr lang="en-US" altLang="zh-TW" sz="2200" kern="1200" dirty="0"/>
            <a:t>DBSCAN</a:t>
          </a:r>
          <a:r>
            <a:rPr lang="zh-TW" altLang="en-US" sz="220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演算法為基礎</a:t>
          </a:r>
          <a:endParaRPr lang="zh-TW" altLang="en-US" sz="2200" kern="1200" dirty="0"/>
        </a:p>
      </dsp:txBody>
      <dsp:txXfrm>
        <a:off x="6831689" y="2751056"/>
        <a:ext cx="2291372" cy="1111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DD9625-44D5-4F82-BB20-E469BEE04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57B2269-C475-41B8-913D-3CD122874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02C8AD-27AF-48B5-B513-482572D4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184407-532E-4799-A786-A2412220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13CD10-1C26-4B50-B144-DCE49C193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19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BA8235-DF03-48FE-A4F2-9217C6BA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0BC49A5-6B6A-4AB7-B097-216A338C3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B4295D-6B84-4910-8085-73C9594B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58FAA1E-0B23-403F-8E5C-A1A3B39C0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46A265-E256-4693-8A19-28EA91522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755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6EF248D-B6D1-4103-BF27-664D4E61B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BCB6A2D-49C2-432D-8F51-C9C055345F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484E47-2D6C-4634-AA8C-621C3D1D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1AA6BF-9D85-45A7-9A90-72480E4E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C55448-E9AC-418C-BFE9-FE1FE519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059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0CB62D-9A05-4C28-9F06-A00642B9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571468-F23C-437D-800A-7B8317AE3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8A8375-E4AF-4555-975B-609BC33A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0434AB-8EE3-405F-AEC1-D628BD75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B4A4EE-A239-4D06-BE11-26AD1C78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15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114FEA-FC66-4A62-8800-2E567C27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636AB0-D9E6-4D2A-A71C-83666D525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36E2D1-CDD8-4F3F-843E-4C6A1B8A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9B1ADA-3391-4592-98CE-95AB53B2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B532E0-746E-4379-B184-B7E488BD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05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10E8B2-4419-4FF2-8206-5186D423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4429D6-3BAC-4F2A-A64C-3EB7B3849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41A1E97-1BCA-4769-A06A-79057B2AE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FDA101A-C13F-42B9-A2D6-22EA3B2D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17E679-163D-4A62-932F-EAD8AB2D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8617B1A-D74D-450B-9F3C-9BABC05A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225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67332A-732E-4098-A880-24AC72CD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F8A8CD4-CF5F-4189-AF83-0698A0BA3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DEBD184-5B35-4501-A98D-48824CB44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7B20811-DAFD-4DA8-BAFD-BBBDFA711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DFD2819-1D01-4811-A95F-574BAC452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FD88E67-5A26-47EF-ACA9-C4C9891C0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3793096-30B3-4BED-A140-13D1CC71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F59EB27-17E9-4C8C-8895-B4AD0AB9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69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CC3817-8EDA-4CCA-9C9B-98231AD0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9922F-1AFD-4489-A4B2-E61F54439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4760145-68DC-42F0-9C85-BF476505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F0D0BA-A954-4765-9766-FE7C29A3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5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296862C-FECA-4C38-877A-04550DE20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B31773A-BD4F-441C-A925-7AFFB9C48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3EE7AE-D582-4DCB-98E9-2B091CFE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53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06E3C6-10F6-446A-BDF4-4BD58E8E6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D0C35A-C58C-44B9-82C6-CCDDAA36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4E133B-FF47-4685-804D-BCC30D860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3832B1A-034B-40E5-BC96-ABA15114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F76EE9-AFD0-4182-92DA-9CD0F1B72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A95BEBC-F92D-49F8-B4D2-34BB9D24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06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BDAF2E-BF6B-40D6-A8C2-6B609DAA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6BC1EFF-71E8-4FF6-B6B4-0483FCD80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4E489A-ACE7-4889-A111-C26BF4172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474DAF9-81A9-4AAA-9DDC-AE078D6D8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410F0A-6A71-4843-A8A3-90CA8509A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4EDCC3E-CB74-4FA6-B9BD-8D5117D3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84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9E3484-AB8D-43F3-8497-C519D01B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953659E-D2BF-48FD-BCE2-D2A269F4B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A11B36-B052-4EF7-88A5-78C54D97C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052F2-F79E-479D-AB63-83E2ACBA51C8}" type="datetimeFigureOut">
              <a:rPr lang="zh-TW" altLang="en-US" smtClean="0"/>
              <a:t>2022/1/17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867237-38F3-4D61-A1AC-3FF725CD7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6EC8CF-128F-4398-BC05-2C5B89A61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25E32-0BE0-47CA-9D0F-B6DF414C0B5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98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comments" Target="../comments/comment6.xm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9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16040F-BCE4-43CB-877C-FE049B30A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833" y="1122363"/>
            <a:ext cx="11961093" cy="3098656"/>
          </a:xfrm>
        </p:spPr>
        <p:txBody>
          <a:bodyPr>
            <a:noAutofit/>
          </a:bodyPr>
          <a:lstStyle/>
          <a:p>
            <a:r>
              <a:rPr lang="en-US" altLang="zh-TW" dirty="0" smtClean="0">
                <a:latin typeface="+mn-lt"/>
              </a:rPr>
              <a:t>Enhancing a Pairs Trading strategy with the application of Machine Learning</a:t>
            </a:r>
            <a:endParaRPr lang="zh-TW" altLang="en-US" dirty="0">
              <a:latin typeface="+mn-lt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AA03D84-5AD7-426C-8109-6AA892367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9379" y="4975339"/>
            <a:ext cx="9144000" cy="1655762"/>
          </a:xfrm>
        </p:spPr>
        <p:txBody>
          <a:bodyPr/>
          <a:lstStyle/>
          <a:p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黃敏涓</a:t>
            </a:r>
          </a:p>
        </p:txBody>
      </p:sp>
      <p:sp>
        <p:nvSpPr>
          <p:cNvPr id="4" name="矩形 3"/>
          <p:cNvSpPr/>
          <p:nvPr/>
        </p:nvSpPr>
        <p:spPr>
          <a:xfrm>
            <a:off x="4416598" y="4398124"/>
            <a:ext cx="3621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dirty="0"/>
              <a:t>Expert Systems with Applications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4580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11AC20-F337-4046-A881-1F40120FF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BA03BF-D071-454F-BEE1-C707D0CC2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BD6F70-9409-4CA4-93DB-82FC191D2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5" t="22597" r="20658" b="17333"/>
          <a:stretch/>
        </p:blipFill>
        <p:spPr>
          <a:xfrm>
            <a:off x="751368" y="560579"/>
            <a:ext cx="10515600" cy="56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22BB8-289B-4ED8-9D25-F9FCD768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37" y="-110278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Design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3FF1F5-456A-4743-880D-1C6E0C682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32" y="853621"/>
            <a:ext cx="12243334" cy="591492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ts val="3500"/>
              </a:lnSpc>
              <a:buNone/>
            </a:pPr>
            <a:r>
              <a:rPr lang="en-US" altLang="zh-TW" sz="10000" b="1" dirty="0"/>
              <a:t>Stage1-compare search</a:t>
            </a:r>
            <a:r>
              <a:rPr lang="zh-TW" altLang="en-US" sz="10000" b="1" dirty="0"/>
              <a:t> </a:t>
            </a:r>
            <a:r>
              <a:rPr lang="en-US" altLang="zh-TW" sz="10000" b="1" dirty="0"/>
              <a:t>techniques</a:t>
            </a:r>
          </a:p>
          <a:p>
            <a:pPr marL="0" indent="0">
              <a:lnSpc>
                <a:spcPts val="3500"/>
              </a:lnSpc>
              <a:buNone/>
            </a:pPr>
            <a:endParaRPr lang="en-US" altLang="zh-TW" sz="2500" b="1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b="1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b="1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b="1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b="1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000" dirty="0"/>
          </a:p>
          <a:p>
            <a:pPr marL="0" indent="0">
              <a:lnSpc>
                <a:spcPts val="3000"/>
              </a:lnSpc>
              <a:buNone/>
            </a:pPr>
            <a:endParaRPr lang="en-US" altLang="zh-TW" sz="8800" dirty="0"/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8800" dirty="0"/>
              <a:t>*</a:t>
            </a:r>
            <a:r>
              <a:rPr lang="en-US" altLang="zh-TW" sz="8800" dirty="0"/>
              <a:t>considered time complexity (</a:t>
            </a:r>
            <a:r>
              <a:rPr lang="zh-TW" altLang="en-US" sz="8800" dirty="0"/>
              <a:t>未提</a:t>
            </a:r>
            <a:r>
              <a:rPr lang="en-US" altLang="zh-TW" sz="8800" dirty="0"/>
              <a:t>)</a:t>
            </a:r>
          </a:p>
          <a:p>
            <a:pPr marL="0" indent="0">
              <a:lnSpc>
                <a:spcPts val="3000"/>
              </a:lnSpc>
              <a:buNone/>
            </a:pPr>
            <a:r>
              <a:rPr lang="en-US" altLang="zh-TW" sz="8800" dirty="0">
                <a:ea typeface="微軟正黑體 Light" panose="020B0304030504040204" pitchFamily="34" charset="-120"/>
              </a:rPr>
              <a:t>why 3 portfolio:</a:t>
            </a:r>
            <a:r>
              <a:rPr lang="zh-TW" altLang="en-US" sz="8800" dirty="0"/>
              <a:t>找最佳的</a:t>
            </a:r>
            <a:r>
              <a:rPr lang="en-US" altLang="zh-TW" sz="8800" dirty="0"/>
              <a:t>search</a:t>
            </a:r>
            <a:r>
              <a:rPr lang="zh-TW" altLang="en-US" sz="8800" dirty="0"/>
              <a:t> </a:t>
            </a:r>
            <a:r>
              <a:rPr lang="en-US" altLang="zh-TW" sz="8800" dirty="0"/>
              <a:t>technique</a:t>
            </a:r>
            <a:r>
              <a:rPr lang="zh-TW" altLang="en-US" sz="8800" dirty="0"/>
              <a:t>的同時，評估何情況下最適合用哪個</a:t>
            </a:r>
            <a:r>
              <a:rPr lang="en-US" altLang="zh-TW" sz="8800" dirty="0"/>
              <a:t>portfolio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8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採取</a:t>
            </a:r>
            <a:r>
              <a:rPr lang="zh-TW" altLang="en-US" sz="8800" dirty="0"/>
              <a:t> </a:t>
            </a:r>
            <a:r>
              <a:rPr lang="en-US" altLang="zh-TW" sz="8800" dirty="0"/>
              <a:t>standard threshold-based model,</a:t>
            </a:r>
            <a:r>
              <a:rPr lang="zh-TW" altLang="en-US" sz="8800" dirty="0"/>
              <a:t> 平均值和標準差根據</a:t>
            </a:r>
            <a:r>
              <a:rPr lang="en-US" altLang="zh-TW" sz="8800" dirty="0"/>
              <a:t>formation</a:t>
            </a:r>
            <a:r>
              <a:rPr lang="zh-TW" altLang="en-US" sz="8800" dirty="0"/>
              <a:t> </a:t>
            </a:r>
            <a:r>
              <a:rPr lang="en-US" altLang="zh-TW" sz="8800" dirty="0"/>
              <a:t>period</a:t>
            </a:r>
            <a:r>
              <a:rPr lang="zh-TW" altLang="en-US" sz="8800" dirty="0"/>
              <a:t>來計算</a:t>
            </a:r>
            <a:endParaRPr lang="en-US" altLang="zh-TW" sz="8800" dirty="0"/>
          </a:p>
          <a:p>
            <a:pPr marL="0" indent="0">
              <a:buNone/>
            </a:pPr>
            <a:endParaRPr lang="en-US" altLang="zh-TW" sz="8800" dirty="0"/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70624E3-CB99-4FC8-805A-2D421962F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9" t="25017" r="61031" b="53540"/>
          <a:stretch/>
        </p:blipFill>
        <p:spPr>
          <a:xfrm>
            <a:off x="7794057" y="3578086"/>
            <a:ext cx="3945259" cy="1941516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8656292-34F2-4211-92DC-83777524C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618326"/>
              </p:ext>
            </p:extLst>
          </p:nvPr>
        </p:nvGraphicFramePr>
        <p:xfrm>
          <a:off x="395437" y="1562588"/>
          <a:ext cx="6601710" cy="3732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0570">
                  <a:extLst>
                    <a:ext uri="{9D8B030D-6E8A-4147-A177-3AD203B41FA5}">
                      <a16:colId xmlns:a16="http://schemas.microsoft.com/office/drawing/2014/main" val="2987485590"/>
                    </a:ext>
                  </a:extLst>
                </a:gridCol>
                <a:gridCol w="2200570">
                  <a:extLst>
                    <a:ext uri="{9D8B030D-6E8A-4147-A177-3AD203B41FA5}">
                      <a16:colId xmlns:a16="http://schemas.microsoft.com/office/drawing/2014/main" val="1057243863"/>
                    </a:ext>
                  </a:extLst>
                </a:gridCol>
                <a:gridCol w="2200570">
                  <a:extLst>
                    <a:ext uri="{9D8B030D-6E8A-4147-A177-3AD203B41FA5}">
                      <a16:colId xmlns:a16="http://schemas.microsoft.com/office/drawing/2014/main" val="1925412074"/>
                    </a:ext>
                  </a:extLst>
                </a:gridCol>
              </a:tblGrid>
              <a:tr h="408540">
                <a:tc>
                  <a:txBody>
                    <a:bodyPr/>
                    <a:lstStyle/>
                    <a:p>
                      <a:r>
                        <a:rPr lang="en-US" altLang="zh-TW" dirty="0"/>
                        <a:t>Search technique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Search space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Portfolio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225116"/>
                  </a:ext>
                </a:extLst>
              </a:tr>
              <a:tr h="705151">
                <a:tc>
                  <a:txBody>
                    <a:bodyPr/>
                    <a:lstStyle/>
                    <a:p>
                      <a:r>
                        <a:rPr lang="en-US" altLang="zh-TW" dirty="0"/>
                        <a:t>No grouping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Asset pool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/>
                        <a:t>formation period</a:t>
                      </a:r>
                      <a:r>
                        <a:rPr lang="zh-TW" altLang="en-US" sz="180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中的所有</a:t>
                      </a:r>
                      <a:r>
                        <a:rPr lang="en-US" altLang="zh-TW" sz="1800" dirty="0"/>
                        <a:t>Pairs 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953404"/>
                  </a:ext>
                </a:extLst>
              </a:tr>
              <a:tr h="1611773">
                <a:tc>
                  <a:txBody>
                    <a:bodyPr/>
                    <a:lstStyle/>
                    <a:p>
                      <a:r>
                        <a:rPr lang="en-US" altLang="zh-TW" dirty="0"/>
                        <a:t>Grouping by 5 categories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Category</a:t>
                      </a:r>
                    </a:p>
                    <a:p>
                      <a:r>
                        <a:rPr lang="en-US" altLang="zh-TW" dirty="0"/>
                        <a:t>(</a:t>
                      </a:r>
                      <a:r>
                        <a:rPr lang="en-US" altLang="zh-TW" sz="1800" dirty="0"/>
                        <a:t>Agriculture, Broad Market, Energy, Industrial Metals and Precious Metal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/>
                        <a:t>validation</a:t>
                      </a:r>
                      <a:r>
                        <a:rPr lang="zh-TW" altLang="en-US" sz="1800" dirty="0"/>
                        <a:t> </a:t>
                      </a:r>
                      <a:r>
                        <a:rPr lang="en-US" altLang="zh-TW" sz="1800" dirty="0"/>
                        <a:t>set</a:t>
                      </a:r>
                      <a:r>
                        <a:rPr lang="zh-TW" altLang="en-US" sz="180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中有獲得收益的</a:t>
                      </a:r>
                      <a:r>
                        <a:rPr lang="en-US" altLang="zh-TW" sz="1800" dirty="0"/>
                        <a:t>pairs 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786208"/>
                  </a:ext>
                </a:extLst>
              </a:tr>
              <a:tr h="1007359">
                <a:tc>
                  <a:txBody>
                    <a:bodyPr/>
                    <a:lstStyle/>
                    <a:p>
                      <a:r>
                        <a:rPr lang="en-US" altLang="zh-TW" dirty="0"/>
                        <a:t>Group with OPTICS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Cluster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/>
                        <a:t>validation set</a:t>
                      </a:r>
                      <a:r>
                        <a:rPr lang="zh-TW" altLang="en-US" sz="180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中收益位居前</a:t>
                      </a:r>
                      <a:r>
                        <a:rPr lang="en-US" altLang="zh-TW" sz="1800" dirty="0"/>
                        <a:t>10</a:t>
                      </a:r>
                      <a:r>
                        <a:rPr lang="zh-TW" altLang="en-US" sz="1800" dirty="0"/>
                        <a:t>名</a:t>
                      </a:r>
                      <a:r>
                        <a:rPr lang="zh-TW" altLang="en-US" sz="1800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的</a:t>
                      </a:r>
                      <a:r>
                        <a:rPr lang="en-US" altLang="zh-TW" sz="1800" dirty="0"/>
                        <a:t>pairs 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607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9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F918EB-09F1-4727-9035-38EBB2E33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82" y="64033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Result-stage 1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BA86D5-B54D-40A5-B6FA-42F953676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82" y="1143167"/>
            <a:ext cx="11348186" cy="5085498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ea typeface="Microsoft JhengHei Light" panose="020B0304030504040204" pitchFamily="34" charset="-120"/>
              </a:rPr>
              <a:t>將每個</a:t>
            </a:r>
            <a:r>
              <a:rPr lang="en-US" altLang="zh-TW" sz="2000" dirty="0">
                <a:ea typeface="Microsoft JhengHei Light" panose="020B0304030504040204" pitchFamily="34" charset="-120"/>
              </a:rPr>
              <a:t>ETF</a:t>
            </a:r>
            <a:r>
              <a:rPr lang="zh-TW" altLang="en-US" sz="2000" dirty="0">
                <a:ea typeface="Microsoft JhengHei Light" panose="020B0304030504040204" pitchFamily="34" charset="-120"/>
              </a:rPr>
              <a:t>萃取出</a:t>
            </a:r>
            <a:r>
              <a:rPr lang="en-US" altLang="zh-TW" sz="2000" dirty="0">
                <a:ea typeface="Microsoft JhengHei Light" panose="020B0304030504040204" pitchFamily="34" charset="-120"/>
              </a:rPr>
              <a:t>5</a:t>
            </a:r>
            <a:r>
              <a:rPr lang="zh-TW" altLang="en-US" sz="2000" dirty="0">
                <a:ea typeface="Microsoft JhengHei Light" panose="020B0304030504040204" pitchFamily="34" charset="-120"/>
              </a:rPr>
              <a:t>個主成分，再</a:t>
            </a:r>
            <a:r>
              <a:rPr lang="en-US" altLang="zh-TW" sz="2000" dirty="0">
                <a:ea typeface="Microsoft JhengHei Light" panose="020B0304030504040204" pitchFamily="34" charset="-120"/>
              </a:rPr>
              <a:t>apply OPTICS</a:t>
            </a:r>
            <a:endParaRPr lang="en-US" altLang="zh-TW" sz="2000" dirty="0">
              <a:ea typeface="微軟正黑體 Light" panose="020B0304030504040204" pitchFamily="34" charset="-120"/>
            </a:endParaRPr>
          </a:p>
          <a:p>
            <a:r>
              <a:rPr lang="en-US" altLang="zh-TW" sz="2000" dirty="0">
                <a:ea typeface="微軟正黑體 Light" panose="020B0304030504040204" pitchFamily="34" charset="-120"/>
              </a:rPr>
              <a:t>OPTICS</a:t>
            </a:r>
            <a:r>
              <a:rPr lang="zh-TW" altLang="en-US" sz="2000" dirty="0">
                <a:ea typeface="微軟正黑體 Light" panose="020B0304030504040204" pitchFamily="34" charset="-120"/>
              </a:rPr>
              <a:t>所分出的</a:t>
            </a:r>
            <a:r>
              <a:rPr lang="en-US" altLang="zh-TW" sz="2000" dirty="0">
                <a:ea typeface="微軟正黑體 Light" panose="020B0304030504040204" pitchFamily="34" charset="-120"/>
              </a:rPr>
              <a:t>clusters</a:t>
            </a:r>
            <a:r>
              <a:rPr lang="zh-TW" altLang="en-US" sz="2000" dirty="0">
                <a:ea typeface="微軟正黑體 Light" panose="020B0304030504040204" pitchFamily="34" charset="-120"/>
              </a:rPr>
              <a:t>數目最多，但選出的</a:t>
            </a:r>
            <a:r>
              <a:rPr lang="en-US" altLang="zh-TW" sz="2000" dirty="0">
                <a:ea typeface="微軟正黑體 Light" panose="020B0304030504040204" pitchFamily="34" charset="-120"/>
              </a:rPr>
              <a:t>pairs</a:t>
            </a:r>
            <a:r>
              <a:rPr lang="zh-TW" altLang="en-US" sz="2000" dirty="0">
                <a:ea typeface="微軟正黑體 Light" panose="020B0304030504040204" pitchFamily="34" charset="-120"/>
              </a:rPr>
              <a:t>數目最少</a:t>
            </a:r>
            <a:endParaRPr lang="en-US" altLang="zh-TW" sz="2000" dirty="0">
              <a:ea typeface="Microsoft JhengHei Light" panose="020B0304030504040204" pitchFamily="34" charset="-120"/>
            </a:endParaRPr>
          </a:p>
          <a:p>
            <a:r>
              <a:rPr lang="zh-TW" altLang="en-US" sz="2000" dirty="0">
                <a:ea typeface="Microsoft JhengHei Light" panose="020B0304030504040204" pitchFamily="34" charset="-120"/>
              </a:rPr>
              <a:t>為將</a:t>
            </a:r>
            <a:r>
              <a:rPr lang="en-US" altLang="zh-TW" sz="2000" dirty="0">
                <a:ea typeface="Microsoft JhengHei Light" panose="020B0304030504040204" pitchFamily="34" charset="-120"/>
              </a:rPr>
              <a:t>cluster</a:t>
            </a:r>
            <a:r>
              <a:rPr lang="zh-TW" altLang="en-US" sz="2000" dirty="0">
                <a:ea typeface="Microsoft JhengHei Light" panose="020B0304030504040204" pitchFamily="34" charset="-120"/>
              </a:rPr>
              <a:t>的組成以</a:t>
            </a:r>
            <a:r>
              <a:rPr lang="en-US" altLang="zh-TW" sz="2000" dirty="0">
                <a:ea typeface="Microsoft JhengHei Light" panose="020B0304030504040204" pitchFamily="34" charset="-120"/>
              </a:rPr>
              <a:t>2D</a:t>
            </a:r>
            <a:r>
              <a:rPr lang="zh-TW" altLang="en-US" sz="2000" dirty="0">
                <a:ea typeface="Microsoft JhengHei Light" panose="020B0304030504040204" pitchFamily="34" charset="-120"/>
              </a:rPr>
              <a:t>方式展示，採</a:t>
            </a:r>
            <a:r>
              <a:rPr lang="en-US" altLang="zh-TW" sz="2000" dirty="0">
                <a:solidFill>
                  <a:srgbClr val="FF0000"/>
                </a:solidFill>
                <a:ea typeface="Microsoft JhengHei Light" panose="020B0304030504040204" pitchFamily="34" charset="-120"/>
              </a:rPr>
              <a:t>t-SNE</a:t>
            </a:r>
            <a:r>
              <a:rPr lang="zh-TW" altLang="en-US" sz="2000" dirty="0">
                <a:solidFill>
                  <a:srgbClr val="FF0000"/>
                </a:solidFill>
                <a:ea typeface="Microsoft JhengHei Light" panose="020B0304030504040204" pitchFamily="34" charset="-120"/>
              </a:rPr>
              <a:t>法</a:t>
            </a:r>
            <a:r>
              <a:rPr lang="zh-TW" altLang="en-US" sz="2000" dirty="0">
                <a:ea typeface="Microsoft JhengHei Light" panose="020B0304030504040204" pitchFamily="34" charset="-120"/>
              </a:rPr>
              <a:t>降維</a:t>
            </a:r>
            <a:r>
              <a:rPr lang="en-US" altLang="zh-TW" sz="2000" dirty="0">
                <a:ea typeface="Microsoft JhengHei Light" panose="020B0304030504040204" pitchFamily="34" charset="-120"/>
              </a:rPr>
              <a:t>(</a:t>
            </a:r>
            <a:r>
              <a:rPr lang="zh-TW" altLang="en-US" sz="2000" dirty="0">
                <a:ea typeface="Microsoft JhengHei Light" panose="020B0304030504040204" pitchFamily="34" charset="-120"/>
              </a:rPr>
              <a:t>非線性</a:t>
            </a:r>
            <a:endParaRPr lang="en-US" altLang="zh-TW" sz="2000" dirty="0">
              <a:ea typeface="Microsoft JhengHei Light" panose="020B0304030504040204" pitchFamily="34" charset="-120"/>
            </a:endParaRPr>
          </a:p>
          <a:p>
            <a:pPr marL="0" indent="0">
              <a:buNone/>
            </a:pPr>
            <a:r>
              <a:rPr lang="zh-TW" altLang="en-US" sz="2000" dirty="0">
                <a:ea typeface="Microsoft JhengHei Light" panose="020B0304030504040204" pitchFamily="34" charset="-120"/>
              </a:rPr>
              <a:t>降維，有時較</a:t>
            </a:r>
            <a:r>
              <a:rPr lang="en-US" altLang="zh-TW" sz="2000" dirty="0">
                <a:ea typeface="Microsoft JhengHei Light" panose="020B0304030504040204" pitchFamily="34" charset="-120"/>
              </a:rPr>
              <a:t>PCA</a:t>
            </a:r>
            <a:r>
              <a:rPr lang="zh-TW" altLang="en-US" sz="2000" dirty="0">
                <a:ea typeface="Microsoft JhengHei Light" panose="020B0304030504040204" pitchFamily="34" charset="-120"/>
              </a:rPr>
              <a:t>法佳</a:t>
            </a:r>
            <a:r>
              <a:rPr lang="en-US" altLang="zh-TW" sz="2000" dirty="0">
                <a:ea typeface="Microsoft JhengHei Light" panose="020B0304030504040204" pitchFamily="34" charset="-120"/>
              </a:rPr>
              <a:t>)</a:t>
            </a:r>
          </a:p>
          <a:p>
            <a:endParaRPr lang="en-US" altLang="zh-TW" sz="2000" dirty="0">
              <a:ea typeface="Microsoft JhengHei Light" panose="020B0304030504040204" pitchFamily="34" charset="-120"/>
            </a:endParaRPr>
          </a:p>
          <a:p>
            <a:pPr>
              <a:lnSpc>
                <a:spcPts val="3500"/>
              </a:lnSpc>
            </a:pPr>
            <a:endParaRPr lang="en-US" altLang="zh-TW" sz="2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zh-TW" altLang="en-US" sz="2700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3227AC5-31F2-4798-9C73-D9FFB8946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5" t="34730" r="51943" b="35089"/>
          <a:stretch/>
        </p:blipFill>
        <p:spPr>
          <a:xfrm>
            <a:off x="98254" y="3058347"/>
            <a:ext cx="6383187" cy="362265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DD4BFCF-750E-4A03-B7B5-E0F434B8B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69" t="26177" r="31634" b="8267"/>
          <a:stretch/>
        </p:blipFill>
        <p:spPr>
          <a:xfrm>
            <a:off x="7219507" y="1087986"/>
            <a:ext cx="5004390" cy="51406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079E00C-B333-46CB-BF15-AC593802F086}"/>
              </a:ext>
            </a:extLst>
          </p:cNvPr>
          <p:cNvSpPr txBox="1"/>
          <p:nvPr/>
        </p:nvSpPr>
        <p:spPr>
          <a:xfrm>
            <a:off x="8633637" y="3113529"/>
            <a:ext cx="8931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500" dirty="0">
                <a:solidFill>
                  <a:srgbClr val="FF0000"/>
                </a:solidFill>
              </a:rPr>
              <a:t>2</a:t>
            </a:r>
            <a:endParaRPr lang="zh-TW" altLang="en-US" sz="35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A3E5210-D019-4957-8377-FFBDDE464D5B}"/>
              </a:ext>
            </a:extLst>
          </p:cNvPr>
          <p:cNvSpPr/>
          <p:nvPr/>
        </p:nvSpPr>
        <p:spPr>
          <a:xfrm>
            <a:off x="8322426" y="2427406"/>
            <a:ext cx="41229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500" dirty="0">
                <a:solidFill>
                  <a:srgbClr val="FF0000"/>
                </a:solidFill>
              </a:rPr>
              <a:t>1</a:t>
            </a:r>
            <a:endParaRPr lang="zh-TW" altLang="en-US" sz="3500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4FD4D20-FEC1-4DFE-99D7-53E2BE7F5C61}"/>
              </a:ext>
            </a:extLst>
          </p:cNvPr>
          <p:cNvSpPr txBox="1"/>
          <p:nvPr/>
        </p:nvSpPr>
        <p:spPr>
          <a:xfrm>
            <a:off x="8917758" y="6323584"/>
            <a:ext cx="1743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2014~2017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EA2BDC-4A16-47D0-8DCE-48D2FD80FE02}"/>
              </a:ext>
            </a:extLst>
          </p:cNvPr>
          <p:cNvSpPr txBox="1"/>
          <p:nvPr/>
        </p:nvSpPr>
        <p:spPr>
          <a:xfrm>
            <a:off x="6237641" y="5254502"/>
            <a:ext cx="205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嚴謹的過濾，越好的方法越能找出高相關度且有利潤的</a:t>
            </a:r>
            <a:r>
              <a:rPr lang="en-US" altLang="zh-TW" dirty="0"/>
              <a:t>pairs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27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C10B1D-1414-44C6-82A2-B4FB119B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07" y="317277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Result-stage 1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A7ED31-5BC1-4887-B63C-DB2DBE4B4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3" t="31018" r="26184" b="21978"/>
          <a:stretch/>
        </p:blipFill>
        <p:spPr>
          <a:xfrm>
            <a:off x="5289624" y="144983"/>
            <a:ext cx="6902376" cy="36460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3B8D71-8E28-4741-BF27-F9327EA82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91" t="33501" r="22994" b="11162"/>
          <a:stretch/>
        </p:blipFill>
        <p:spPr>
          <a:xfrm>
            <a:off x="106326" y="3335698"/>
            <a:ext cx="6406526" cy="352230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015A76E-BF49-4EB7-8546-85801809909F}"/>
              </a:ext>
            </a:extLst>
          </p:cNvPr>
          <p:cNvSpPr txBox="1"/>
          <p:nvPr/>
        </p:nvSpPr>
        <p:spPr>
          <a:xfrm>
            <a:off x="337930" y="1169716"/>
            <a:ext cx="4951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>
                <a:ea typeface="Microsoft JhengHei Light" panose="020B0304030504040204" pitchFamily="34" charset="-120"/>
              </a:rPr>
              <a:t>OPTICS </a:t>
            </a:r>
            <a:r>
              <a:rPr lang="zh-TW" altLang="en-US" sz="2200" dirty="0">
                <a:ea typeface="Microsoft JhengHei Light" panose="020B0304030504040204" pitchFamily="34" charset="-120"/>
              </a:rPr>
              <a:t>能將不同種類的</a:t>
            </a:r>
            <a:r>
              <a:rPr lang="en-US" altLang="zh-TW" sz="2200" dirty="0">
                <a:ea typeface="Microsoft JhengHei Light" panose="020B0304030504040204" pitchFamily="34" charset="-120"/>
              </a:rPr>
              <a:t>ETF</a:t>
            </a:r>
            <a:r>
              <a:rPr lang="zh-TW" altLang="en-US" sz="2200" dirty="0">
                <a:ea typeface="Microsoft JhengHei Light" panose="020B0304030504040204" pitchFamily="34" charset="-120"/>
              </a:rPr>
              <a:t>區分在同個</a:t>
            </a:r>
            <a:endParaRPr lang="en-US" altLang="zh-TW" sz="2200" dirty="0">
              <a:ea typeface="Microsoft JhengHei Light" panose="020B0304030504040204" pitchFamily="34" charset="-120"/>
            </a:endParaRPr>
          </a:p>
          <a:p>
            <a:r>
              <a:rPr lang="en-US" altLang="zh-TW" sz="2200" dirty="0">
                <a:ea typeface="Microsoft JhengHei Light" panose="020B0304030504040204" pitchFamily="34" charset="-120"/>
              </a:rPr>
              <a:t>cluster :</a:t>
            </a:r>
            <a:r>
              <a:rPr lang="zh-TW" altLang="en-US" sz="2200" dirty="0">
                <a:ea typeface="Microsoft JhengHei Light" panose="020B0304030504040204" pitchFamily="34" charset="-120"/>
              </a:rPr>
              <a:t>農業</a:t>
            </a:r>
            <a:r>
              <a:rPr lang="en-US" altLang="zh-TW" sz="2200" dirty="0">
                <a:ea typeface="Microsoft JhengHei Light" panose="020B0304030504040204" pitchFamily="34" charset="-120"/>
              </a:rPr>
              <a:t> (CGW, FIW, PHO, and PIO), </a:t>
            </a:r>
          </a:p>
          <a:p>
            <a:r>
              <a:rPr lang="zh-TW" altLang="en-US" sz="2200" dirty="0">
                <a:ea typeface="Microsoft JhengHei Light" panose="020B0304030504040204" pitchFamily="34" charset="-120"/>
              </a:rPr>
              <a:t>工業金屬</a:t>
            </a:r>
            <a:r>
              <a:rPr lang="en-US" altLang="zh-TW" sz="2200" dirty="0">
                <a:ea typeface="Microsoft JhengHei Light" panose="020B0304030504040204" pitchFamily="34" charset="-120"/>
              </a:rPr>
              <a:t> (LIT and REMX) and </a:t>
            </a:r>
            <a:r>
              <a:rPr lang="zh-TW" altLang="en-US" sz="2200" dirty="0">
                <a:ea typeface="Microsoft JhengHei Light" panose="020B0304030504040204" pitchFamily="34" charset="-120"/>
              </a:rPr>
              <a:t>能源</a:t>
            </a:r>
            <a:r>
              <a:rPr lang="en-US" altLang="zh-TW" sz="2200" dirty="0">
                <a:ea typeface="Microsoft JhengHei Light" panose="020B0304030504040204" pitchFamily="34" charset="-120"/>
              </a:rPr>
              <a:t> (YMLI)</a:t>
            </a:r>
            <a:r>
              <a:rPr lang="zh-TW" altLang="en-US" sz="2200" dirty="0">
                <a:ea typeface="Microsoft JhengHei Light" panose="020B0304030504040204" pitchFamily="34" charset="-120"/>
              </a:rPr>
              <a:t>，</a:t>
            </a:r>
            <a:endParaRPr lang="en-US" altLang="zh-TW" sz="2200" dirty="0">
              <a:ea typeface="Microsoft JhengHei Light" panose="020B0304030504040204" pitchFamily="34" charset="-120"/>
            </a:endParaRPr>
          </a:p>
          <a:p>
            <a:r>
              <a:rPr lang="zh-TW" altLang="en-US" sz="2200" dirty="0">
                <a:ea typeface="Microsoft JhengHei Light" panose="020B0304030504040204" pitchFamily="34" charset="-120"/>
              </a:rPr>
              <a:t>且</a:t>
            </a:r>
            <a:r>
              <a:rPr lang="en-US" altLang="zh-TW" sz="2200" dirty="0">
                <a:ea typeface="Microsoft JhengHei Light" panose="020B0304030504040204" pitchFamily="34" charset="-120"/>
              </a:rPr>
              <a:t>price series</a:t>
            </a:r>
            <a:r>
              <a:rPr lang="zh-TW" altLang="en-US" sz="2200" dirty="0">
                <a:ea typeface="Microsoft JhengHei Light" panose="020B0304030504040204" pitchFamily="34" charset="-120"/>
              </a:rPr>
              <a:t>呈高度相關</a:t>
            </a:r>
            <a:r>
              <a:rPr lang="en-US" altLang="zh-TW" sz="2200" dirty="0">
                <a:ea typeface="Microsoft JhengHei Light" panose="020B0304030504040204" pitchFamily="34" charset="-120"/>
              </a:rPr>
              <a:t>-</a:t>
            </a:r>
            <a:r>
              <a:rPr lang="zh-TW" altLang="en-US" sz="2200" dirty="0">
                <a:ea typeface="Microsoft JhengHei Light" panose="020B0304030504040204" pitchFamily="34" charset="-120"/>
              </a:rPr>
              <a:t>圖</a:t>
            </a:r>
            <a:r>
              <a:rPr lang="en-US" altLang="zh-TW" sz="2200" dirty="0">
                <a:ea typeface="Microsoft JhengHei Light" panose="020B0304030504040204" pitchFamily="34" charset="-120"/>
              </a:rPr>
              <a:t>(b)</a:t>
            </a:r>
          </a:p>
          <a:p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AA091C-E3E8-4A07-8213-F7B1EA3602FC}"/>
              </a:ext>
            </a:extLst>
          </p:cNvPr>
          <p:cNvSpPr/>
          <p:nvPr/>
        </p:nvSpPr>
        <p:spPr>
          <a:xfrm>
            <a:off x="6795052" y="417036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200" dirty="0">
                <a:ea typeface="Microsoft JhengHei Light" panose="020B0304030504040204" pitchFamily="34" charset="-120"/>
              </a:rPr>
              <a:t>僅根據</a:t>
            </a:r>
            <a:r>
              <a:rPr lang="en-US" altLang="zh-TW" sz="2200" dirty="0">
                <a:ea typeface="Microsoft JhengHei Light" panose="020B0304030504040204" pitchFamily="34" charset="-120"/>
              </a:rPr>
              <a:t>prices series</a:t>
            </a:r>
            <a:r>
              <a:rPr lang="zh-TW" altLang="en-US" sz="2200" dirty="0">
                <a:ea typeface="Microsoft JhengHei Light" panose="020B0304030504040204" pitchFamily="34" charset="-120"/>
              </a:rPr>
              <a:t>，</a:t>
            </a:r>
            <a:r>
              <a:rPr lang="en-US" altLang="zh-TW" sz="2200" dirty="0">
                <a:ea typeface="Microsoft JhengHei Light" panose="020B0304030504040204" pitchFamily="34" charset="-120"/>
              </a:rPr>
              <a:t>OPTICS</a:t>
            </a:r>
            <a:r>
              <a:rPr lang="zh-TW" altLang="en-US" sz="2200" dirty="0">
                <a:ea typeface="Microsoft JhengHei Light" panose="020B0304030504040204" pitchFamily="34" charset="-120"/>
              </a:rPr>
              <a:t>就能將同</a:t>
            </a:r>
            <a:endParaRPr lang="en-US" altLang="zh-TW" sz="2200" dirty="0">
              <a:ea typeface="Microsoft JhengHei Light" panose="020B0304030504040204" pitchFamily="34" charset="-120"/>
            </a:endParaRPr>
          </a:p>
          <a:p>
            <a:r>
              <a:rPr lang="zh-TW" altLang="en-US" sz="2200" dirty="0">
                <a:ea typeface="Microsoft JhengHei Light" panose="020B0304030504040204" pitchFamily="34" charset="-120"/>
              </a:rPr>
              <a:t>類</a:t>
            </a:r>
            <a:r>
              <a:rPr lang="en-US" altLang="zh-TW" sz="2200" dirty="0">
                <a:ea typeface="Microsoft JhengHei Light" panose="020B0304030504040204" pitchFamily="34" charset="-120"/>
              </a:rPr>
              <a:t>(</a:t>
            </a:r>
            <a:r>
              <a:rPr lang="en-US" altLang="zh-TW" sz="2200" dirty="0" err="1">
                <a:ea typeface="Microsoft JhengHei Light" panose="020B0304030504040204" pitchFamily="34" charset="-120"/>
              </a:rPr>
              <a:t>eg.</a:t>
            </a:r>
            <a:r>
              <a:rPr lang="zh-TW" altLang="en-US" sz="2200" dirty="0">
                <a:ea typeface="Microsoft JhengHei Light" panose="020B0304030504040204" pitchFamily="34" charset="-120"/>
              </a:rPr>
              <a:t>農業</a:t>
            </a:r>
            <a:r>
              <a:rPr lang="en-US" altLang="zh-TW" sz="2200" dirty="0">
                <a:ea typeface="Microsoft JhengHei Light" panose="020B0304030504040204" pitchFamily="34" charset="-120"/>
              </a:rPr>
              <a:t>)</a:t>
            </a:r>
            <a:r>
              <a:rPr lang="zh-TW" altLang="en-US" sz="2200" dirty="0">
                <a:ea typeface="Microsoft JhengHei Light" panose="020B0304030504040204" pitchFamily="34" charset="-120"/>
              </a:rPr>
              <a:t>分在同個</a:t>
            </a:r>
            <a:r>
              <a:rPr lang="en-US" altLang="zh-TW" sz="2200" dirty="0">
                <a:ea typeface="Microsoft JhengHei Light" panose="020B0304030504040204" pitchFamily="34" charset="-120"/>
              </a:rPr>
              <a:t>cluster-</a:t>
            </a:r>
            <a:r>
              <a:rPr lang="zh-TW" altLang="en-US" sz="2200" dirty="0">
                <a:ea typeface="Microsoft JhengHei Light" panose="020B0304030504040204" pitchFamily="34" charset="-120"/>
              </a:rPr>
              <a:t>圖</a:t>
            </a:r>
            <a:r>
              <a:rPr lang="en-US" altLang="zh-TW" sz="2200" dirty="0">
                <a:ea typeface="Microsoft JhengHei Light" panose="020B0304030504040204" pitchFamily="34" charset="-120"/>
              </a:rPr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422956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F6CE7026-EFE5-48D5-8458-F5D4BB511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9" y="5423718"/>
            <a:ext cx="12162971" cy="4351338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zh-TW" altLang="en-US" sz="2000" dirty="0">
                <a:ea typeface="微軟正黑體 Light" panose="020B0304030504040204" pitchFamily="34" charset="-120"/>
              </a:rPr>
              <a:t>只考量</a:t>
            </a:r>
            <a:r>
              <a:rPr lang="en-US" altLang="zh-TW" sz="2000" dirty="0">
                <a:ea typeface="微軟正黑體 Light" panose="020B0304030504040204" pitchFamily="34" charset="-120"/>
              </a:rPr>
              <a:t>ROI</a:t>
            </a:r>
            <a:r>
              <a:rPr lang="zh-TW" altLang="en-US" sz="2000" dirty="0">
                <a:ea typeface="微軟正黑體 Light" panose="020B0304030504040204" pitchFamily="34" charset="-120"/>
              </a:rPr>
              <a:t>，</a:t>
            </a:r>
            <a:r>
              <a:rPr lang="en-US" altLang="zh-TW" sz="2000" dirty="0">
                <a:ea typeface="微軟正黑體 Light" panose="020B0304030504040204" pitchFamily="34" charset="-120"/>
              </a:rPr>
              <a:t>No clustering</a:t>
            </a:r>
            <a:r>
              <a:rPr lang="zh-TW" altLang="en-US" sz="2000" dirty="0">
                <a:ea typeface="微軟正黑體 Light" panose="020B0304030504040204" pitchFamily="34" charset="-120"/>
              </a:rPr>
              <a:t>看起來是不錯的，若將風險考量進來，</a:t>
            </a:r>
            <a:r>
              <a:rPr lang="en-US" altLang="zh-TW" sz="2000" dirty="0">
                <a:ea typeface="微軟正黑體 Light" panose="020B0304030504040204" pitchFamily="34" charset="-120"/>
              </a:rPr>
              <a:t>OPTICS</a:t>
            </a:r>
            <a:r>
              <a:rPr lang="zh-TW" altLang="en-US" sz="2000" dirty="0">
                <a:ea typeface="微軟正黑體 Light" panose="020B0304030504040204" pitchFamily="34" charset="-120"/>
              </a:rPr>
              <a:t>顯然比較好</a:t>
            </a:r>
            <a:r>
              <a:rPr lang="en-US" altLang="zh-TW" sz="2000" dirty="0">
                <a:ea typeface="微軟正黑體 Light" panose="020B0304030504040204" pitchFamily="34" charset="-120"/>
              </a:rPr>
              <a:t>(SR)</a:t>
            </a:r>
            <a:r>
              <a:rPr lang="zh-TW" altLang="en-US" sz="2000" dirty="0">
                <a:ea typeface="微軟正黑體 Light" panose="020B0304030504040204" pitchFamily="34" charset="-120"/>
              </a:rPr>
              <a:t>，且</a:t>
            </a:r>
            <a:r>
              <a:rPr lang="en-US" altLang="zh-TW" sz="2000" dirty="0">
                <a:ea typeface="微軟正黑體 Light" panose="020B0304030504040204" pitchFamily="34" charset="-120"/>
              </a:rPr>
              <a:t>drawdown</a:t>
            </a:r>
            <a:r>
              <a:rPr lang="zh-TW" altLang="en-US" sz="2000" dirty="0">
                <a:ea typeface="微軟正黑體 Light" panose="020B0304030504040204" pitchFamily="34" charset="-120"/>
              </a:rPr>
              <a:t>穩定，有最小的</a:t>
            </a:r>
            <a:r>
              <a:rPr lang="en-US" altLang="zh-TW" sz="2000" dirty="0">
                <a:ea typeface="微軟正黑體 Light" panose="020B0304030504040204" pitchFamily="34" charset="-120"/>
              </a:rPr>
              <a:t>MDD</a:t>
            </a:r>
            <a:r>
              <a:rPr lang="zh-TW" altLang="en-US" sz="2000" dirty="0">
                <a:ea typeface="微軟正黑體 Light" panose="020B0304030504040204" pitchFamily="34" charset="-120"/>
              </a:rPr>
              <a:t>值，此外，找出的高達</a:t>
            </a:r>
            <a:r>
              <a:rPr lang="en-US" altLang="zh-TW" sz="2000" dirty="0">
                <a:ea typeface="微軟正黑體 Light" panose="020B0304030504040204" pitchFamily="34" charset="-120"/>
              </a:rPr>
              <a:t>86%</a:t>
            </a:r>
            <a:r>
              <a:rPr lang="zh-TW" altLang="en-US" sz="2000" dirty="0">
                <a:ea typeface="微軟正黑體 Light" panose="020B0304030504040204" pitchFamily="34" charset="-120"/>
              </a:rPr>
              <a:t>為可獲利配對</a:t>
            </a:r>
            <a:endParaRPr lang="en-US" altLang="zh-TW" sz="2000" dirty="0">
              <a:ea typeface="微軟正黑體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000" dirty="0">
                <a:ea typeface="微軟正黑體 Light" panose="020B0304030504040204" pitchFamily="34" charset="-120"/>
              </a:rPr>
              <a:t>以</a:t>
            </a:r>
            <a:r>
              <a:rPr lang="en-US" altLang="zh-TW" sz="2000" dirty="0"/>
              <a:t>ROI</a:t>
            </a:r>
            <a:r>
              <a:rPr lang="zh-TW" altLang="en-US" sz="2000" dirty="0">
                <a:ea typeface="微軟正黑體 Light" panose="020B0304030504040204" pitchFamily="34" charset="-120"/>
              </a:rPr>
              <a:t>值來看</a:t>
            </a:r>
            <a:r>
              <a:rPr lang="zh-TW" altLang="en-US" sz="2000" dirty="0"/>
              <a:t>，</a:t>
            </a:r>
            <a:r>
              <a:rPr lang="en-US" altLang="zh-TW" sz="2000" dirty="0"/>
              <a:t> portfolio2 </a:t>
            </a:r>
            <a:r>
              <a:rPr lang="zh-TW" altLang="en-US" sz="2000" dirty="0">
                <a:ea typeface="微軟正黑體 Light" panose="020B0304030504040204" pitchFamily="34" charset="-120"/>
              </a:rPr>
              <a:t>和</a:t>
            </a:r>
            <a:r>
              <a:rPr lang="en-US" altLang="zh-TW" sz="2000" dirty="0"/>
              <a:t> 3</a:t>
            </a:r>
            <a:r>
              <a:rPr lang="zh-TW" altLang="en-US" sz="2000" dirty="0">
                <a:ea typeface="微軟正黑體 Light" panose="020B0304030504040204" pitchFamily="34" charset="-120"/>
              </a:rPr>
              <a:t>在每個</a:t>
            </a:r>
            <a:r>
              <a:rPr lang="en-US" altLang="zh-TW" sz="2000" dirty="0"/>
              <a:t>case</a:t>
            </a:r>
            <a:r>
              <a:rPr lang="zh-TW" altLang="en-US" sz="2000" dirty="0">
                <a:ea typeface="微軟正黑體 Light" panose="020B0304030504040204" pitchFamily="34" charset="-120"/>
              </a:rPr>
              <a:t>中都較</a:t>
            </a:r>
            <a:r>
              <a:rPr lang="en-US" altLang="zh-TW" sz="2000" dirty="0">
                <a:ea typeface="微軟正黑體 Light" panose="020B0304030504040204" pitchFamily="34" charset="-120"/>
              </a:rPr>
              <a:t> </a:t>
            </a:r>
            <a:r>
              <a:rPr lang="en-US" altLang="zh-TW" sz="2000" dirty="0"/>
              <a:t>portfolio 1</a:t>
            </a:r>
            <a:r>
              <a:rPr lang="zh-TW" altLang="en-US" sz="2000" dirty="0">
                <a:ea typeface="微軟正黑體 Light" panose="020B0304030504040204" pitchFamily="34" charset="-120"/>
              </a:rPr>
              <a:t>勝出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9CC68C5-EA21-4D43-93E0-C8E0644887FD}"/>
              </a:ext>
            </a:extLst>
          </p:cNvPr>
          <p:cNvSpPr/>
          <p:nvPr/>
        </p:nvSpPr>
        <p:spPr>
          <a:xfrm>
            <a:off x="340246" y="113461"/>
            <a:ext cx="34574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/>
              <a:t>Result-stage 1</a:t>
            </a:r>
            <a:endParaRPr lang="zh-TW" altLang="en-US" sz="4400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79BAACB-F718-469F-AF43-43D78B6B25D0}"/>
              </a:ext>
            </a:extLst>
          </p:cNvPr>
          <p:cNvGrpSpPr/>
          <p:nvPr/>
        </p:nvGrpSpPr>
        <p:grpSpPr>
          <a:xfrm>
            <a:off x="552450" y="882902"/>
            <a:ext cx="9154004" cy="4643411"/>
            <a:chOff x="1109008" y="928714"/>
            <a:chExt cx="9597571" cy="5000572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2C444EB-43D7-489A-A421-D37E32C00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580" t="30035" r="17105" b="8539"/>
            <a:stretch/>
          </p:blipFill>
          <p:spPr>
            <a:xfrm>
              <a:off x="1109008" y="928714"/>
              <a:ext cx="9597571" cy="5000572"/>
            </a:xfrm>
            <a:prstGeom prst="rect">
              <a:avLst/>
            </a:prstGeom>
          </p:spPr>
        </p:pic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6448BD04-CE35-4D83-92C8-D8D3411294EA}"/>
                </a:ext>
              </a:extLst>
            </p:cNvPr>
            <p:cNvSpPr/>
            <p:nvPr/>
          </p:nvSpPr>
          <p:spPr>
            <a:xfrm>
              <a:off x="1222254" y="1587444"/>
              <a:ext cx="759755" cy="5020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218F597A-B357-46A1-8A06-963D51043696}"/>
                </a:ext>
              </a:extLst>
            </p:cNvPr>
            <p:cNvSpPr/>
            <p:nvPr/>
          </p:nvSpPr>
          <p:spPr>
            <a:xfrm>
              <a:off x="1230275" y="3037590"/>
              <a:ext cx="759755" cy="5020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D147CC21-60DF-4A0E-A8FA-949E9F4C9DEE}"/>
                </a:ext>
              </a:extLst>
            </p:cNvPr>
            <p:cNvSpPr/>
            <p:nvPr/>
          </p:nvSpPr>
          <p:spPr>
            <a:xfrm>
              <a:off x="1262679" y="4517949"/>
              <a:ext cx="759755" cy="5020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16811FB4-EBD9-4B78-855E-B3CD7245A26D}"/>
                </a:ext>
              </a:extLst>
            </p:cNvPr>
            <p:cNvSpPr/>
            <p:nvPr/>
          </p:nvSpPr>
          <p:spPr>
            <a:xfrm>
              <a:off x="1281764" y="2198884"/>
              <a:ext cx="1290928" cy="23383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51B3684E-7CB0-44F2-B507-1E7CA40750A0}"/>
                </a:ext>
              </a:extLst>
            </p:cNvPr>
            <p:cNvSpPr/>
            <p:nvPr/>
          </p:nvSpPr>
          <p:spPr>
            <a:xfrm>
              <a:off x="1281764" y="5099889"/>
              <a:ext cx="1290928" cy="23383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066956BA-2369-4977-8236-99490A753EC8}"/>
                </a:ext>
              </a:extLst>
            </p:cNvPr>
            <p:cNvSpPr/>
            <p:nvPr/>
          </p:nvSpPr>
          <p:spPr>
            <a:xfrm>
              <a:off x="1239285" y="3643150"/>
              <a:ext cx="1290928" cy="23383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2D21BFE4-02DF-441E-8320-D81BA4E9654A}"/>
                </a:ext>
              </a:extLst>
            </p:cNvPr>
            <p:cNvSpPr/>
            <p:nvPr/>
          </p:nvSpPr>
          <p:spPr>
            <a:xfrm>
              <a:off x="9960014" y="2194942"/>
              <a:ext cx="453880" cy="23383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9981110D-A36C-4F0D-9342-F6B233FC0825}"/>
                </a:ext>
              </a:extLst>
            </p:cNvPr>
            <p:cNvSpPr/>
            <p:nvPr/>
          </p:nvSpPr>
          <p:spPr>
            <a:xfrm>
              <a:off x="10034016" y="3626420"/>
              <a:ext cx="453880" cy="23084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620D2A56-E6B3-4AF8-AA0B-F44E75D89092}"/>
                </a:ext>
              </a:extLst>
            </p:cNvPr>
            <p:cNvSpPr/>
            <p:nvPr/>
          </p:nvSpPr>
          <p:spPr>
            <a:xfrm>
              <a:off x="10034016" y="5085759"/>
              <a:ext cx="379878" cy="23383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AC6C4838-D452-4AD4-BA78-748945C61B98}"/>
                </a:ext>
              </a:extLst>
            </p:cNvPr>
            <p:cNvSpPr/>
            <p:nvPr/>
          </p:nvSpPr>
          <p:spPr>
            <a:xfrm>
              <a:off x="9905916" y="4506710"/>
              <a:ext cx="759755" cy="5020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96785204-76F9-4E86-8479-2D44314CBBDC}"/>
                </a:ext>
              </a:extLst>
            </p:cNvPr>
            <p:cNvSpPr/>
            <p:nvPr/>
          </p:nvSpPr>
          <p:spPr>
            <a:xfrm>
              <a:off x="9873387" y="1556426"/>
              <a:ext cx="759755" cy="5020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A7F5DF34-B924-4B47-B0E0-C5CBAB8272FE}"/>
                </a:ext>
              </a:extLst>
            </p:cNvPr>
            <p:cNvSpPr/>
            <p:nvPr/>
          </p:nvSpPr>
          <p:spPr>
            <a:xfrm>
              <a:off x="9881079" y="3014630"/>
              <a:ext cx="759755" cy="50208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602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Part II.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TW" sz="2500" dirty="0" smtClean="0">
                <a:solidFill>
                  <a:srgbClr val="0070C0"/>
                </a:solidFill>
              </a:rPr>
              <a:t>Dataset</a:t>
            </a:r>
          </a:p>
          <a:p>
            <a:r>
              <a:rPr lang="en-US" altLang="zh-TW" sz="2500" dirty="0" smtClean="0"/>
              <a:t>Predict spread</a:t>
            </a:r>
          </a:p>
          <a:p>
            <a:pPr lvl="1"/>
            <a:r>
              <a:rPr lang="en-US" altLang="zh-TW" sz="2500" dirty="0" smtClean="0"/>
              <a:t>ARMA</a:t>
            </a:r>
          </a:p>
          <a:p>
            <a:pPr lvl="1"/>
            <a:r>
              <a:rPr lang="en-US" altLang="zh-TW" sz="2500" dirty="0" smtClean="0"/>
              <a:t>LSTM</a:t>
            </a:r>
          </a:p>
          <a:p>
            <a:pPr lvl="1"/>
            <a:r>
              <a:rPr lang="en-US" altLang="zh-TW" sz="2500" dirty="0" smtClean="0"/>
              <a:t>LSTM Encoder-Decoder</a:t>
            </a:r>
          </a:p>
          <a:p>
            <a:r>
              <a:rPr lang="en-US" altLang="zh-TW" sz="2500" dirty="0"/>
              <a:t>Trading </a:t>
            </a:r>
            <a:r>
              <a:rPr lang="en-US" altLang="zh-TW" sz="2500" dirty="0" smtClean="0"/>
              <a:t>Strategy</a:t>
            </a:r>
          </a:p>
          <a:p>
            <a:r>
              <a:rPr lang="en-US" altLang="zh-TW" sz="2500" dirty="0" smtClean="0"/>
              <a:t>Threshold calculation</a:t>
            </a:r>
          </a:p>
          <a:p>
            <a:r>
              <a:rPr lang="en-US" altLang="zh-TW" sz="2500" dirty="0" smtClean="0"/>
              <a:t>Experiment Setup</a:t>
            </a:r>
          </a:p>
          <a:p>
            <a:r>
              <a:rPr lang="en-US" altLang="zh-TW" sz="2500" dirty="0" smtClean="0"/>
              <a:t>Experimental Results</a:t>
            </a:r>
            <a:endParaRPr lang="zh-TW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9032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843768-0FA5-4653-9D70-CA0D6D8F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34" y="225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4900" b="1" dirty="0" smtClean="0">
                <a:latin typeface="+mn-lt"/>
              </a:rPr>
              <a:t>Dataset</a:t>
            </a:r>
            <a:r>
              <a:rPr lang="en-US" altLang="zh-TW" sz="9600" b="1" dirty="0"/>
              <a:t/>
            </a:r>
            <a:br>
              <a:rPr lang="en-US" altLang="zh-TW" sz="9600" b="1" dirty="0"/>
            </a:b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FE228C-7239-4C28-B764-B3996176B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7" y="1303091"/>
            <a:ext cx="12007273" cy="5469473"/>
          </a:xfrm>
        </p:spPr>
        <p:txBody>
          <a:bodyPr>
            <a:normAutofit/>
          </a:bodyPr>
          <a:lstStyle/>
          <a:p>
            <a:pPr marL="0" indent="0">
              <a:lnSpc>
                <a:spcPts val="3500"/>
              </a:lnSpc>
              <a:buNone/>
            </a:pPr>
            <a:r>
              <a:rPr lang="en-US" altLang="zh-TW" sz="2500" dirty="0" smtClean="0"/>
              <a:t>208 </a:t>
            </a:r>
            <a:r>
              <a:rPr lang="zh-TW" altLang="en-US" sz="2500" dirty="0" smtClean="0"/>
              <a:t>支</a:t>
            </a:r>
            <a:r>
              <a:rPr lang="en-US" altLang="zh-TW" sz="2500" dirty="0" smtClean="0"/>
              <a:t> ETFs ,</a:t>
            </a:r>
            <a:r>
              <a:rPr lang="zh-TW" altLang="en-US" sz="2500" dirty="0" smtClean="0"/>
              <a:t>來自</a:t>
            </a:r>
            <a:r>
              <a:rPr lang="en-US" altLang="zh-TW" sz="2400" dirty="0" smtClean="0"/>
              <a:t> Agriculture</a:t>
            </a:r>
            <a:r>
              <a:rPr lang="en-US" altLang="zh-TW" sz="2400" dirty="0"/>
              <a:t>, Broad Market, Energy, Industrial Metals and Precious </a:t>
            </a:r>
            <a:r>
              <a:rPr lang="en-US" altLang="zh-TW" sz="2400" dirty="0" smtClean="0"/>
              <a:t>Metals</a:t>
            </a:r>
            <a:r>
              <a:rPr lang="zh-TW" altLang="en-US" sz="2400" dirty="0" smtClean="0"/>
              <a:t>等五個類別的盤中</a:t>
            </a:r>
            <a:r>
              <a:rPr lang="en-US" altLang="zh-TW" sz="2500" dirty="0" smtClean="0"/>
              <a:t>price series data, with 5min frequency</a:t>
            </a:r>
            <a:r>
              <a:rPr lang="en-US" altLang="zh-TW" sz="2400" dirty="0" smtClean="0"/>
              <a:t>.</a:t>
            </a:r>
            <a:endParaRPr lang="en-US" altLang="zh-TW" sz="2500" dirty="0" smtClean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pPr marL="0" indent="0">
              <a:lnSpc>
                <a:spcPts val="3500"/>
              </a:lnSpc>
              <a:buNone/>
            </a:pPr>
            <a:endParaRPr lang="en-US" altLang="zh-TW" sz="2500" dirty="0" smtClean="0"/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A5E4C0C-1952-455B-A8B2-EB09A31D2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1" t="38497" r="24477" b="15970"/>
          <a:stretch/>
        </p:blipFill>
        <p:spPr>
          <a:xfrm>
            <a:off x="1220503" y="2783802"/>
            <a:ext cx="8461433" cy="39887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023127" y="6338577"/>
            <a:ext cx="2649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資料來源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 http</a:t>
            </a:r>
            <a:r>
              <a:rPr lang="zh-TW" altLang="en-US" dirty="0"/>
              <a:t>://etf.com/</a:t>
            </a:r>
          </a:p>
        </p:txBody>
      </p:sp>
      <p:sp>
        <p:nvSpPr>
          <p:cNvPr id="6" name="笑臉 5"/>
          <p:cNvSpPr/>
          <p:nvPr/>
        </p:nvSpPr>
        <p:spPr>
          <a:xfrm>
            <a:off x="9998316" y="5162253"/>
            <a:ext cx="452582" cy="424873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5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Part II.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TW" sz="2500" dirty="0" smtClean="0"/>
              <a:t>Dataset</a:t>
            </a:r>
          </a:p>
          <a:p>
            <a:r>
              <a:rPr lang="en-US" altLang="zh-TW" sz="2500" dirty="0" smtClean="0">
                <a:solidFill>
                  <a:srgbClr val="0070C0"/>
                </a:solidFill>
              </a:rPr>
              <a:t>Predict spread</a:t>
            </a:r>
          </a:p>
          <a:p>
            <a:pPr lvl="1"/>
            <a:r>
              <a:rPr lang="en-US" altLang="zh-TW" sz="2500" dirty="0" smtClean="0"/>
              <a:t>ARMA</a:t>
            </a:r>
          </a:p>
          <a:p>
            <a:pPr lvl="1"/>
            <a:r>
              <a:rPr lang="en-US" altLang="zh-TW" sz="2500" dirty="0" smtClean="0"/>
              <a:t>LSTM</a:t>
            </a:r>
          </a:p>
          <a:p>
            <a:pPr lvl="1"/>
            <a:r>
              <a:rPr lang="en-US" altLang="zh-TW" sz="2500" dirty="0" smtClean="0"/>
              <a:t>LSTM Encoder-Decoder</a:t>
            </a:r>
          </a:p>
          <a:p>
            <a:r>
              <a:rPr lang="en-US" altLang="zh-TW" sz="2500" dirty="0"/>
              <a:t>Trading </a:t>
            </a:r>
            <a:r>
              <a:rPr lang="en-US" altLang="zh-TW" sz="2500" dirty="0" smtClean="0"/>
              <a:t>Strategy</a:t>
            </a:r>
          </a:p>
          <a:p>
            <a:r>
              <a:rPr lang="en-US" altLang="zh-TW" sz="2500" dirty="0" smtClean="0"/>
              <a:t>Threshold calculation</a:t>
            </a:r>
          </a:p>
          <a:p>
            <a:r>
              <a:rPr lang="en-US" altLang="zh-TW" sz="2500" dirty="0" smtClean="0"/>
              <a:t>Experiment Setup</a:t>
            </a:r>
          </a:p>
          <a:p>
            <a:r>
              <a:rPr lang="en-US" altLang="zh-TW" sz="2500" dirty="0" smtClean="0"/>
              <a:t>Experimental Results</a:t>
            </a:r>
            <a:endParaRPr lang="zh-TW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62812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64A832-F711-4B41-90C1-9633B2CC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48" y="324698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Predict Spread</a:t>
            </a:r>
            <a:endParaRPr lang="zh-TW" altLang="en-US" dirty="0">
              <a:latin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C242C34-1349-4392-9031-FC9A4E063233}"/>
              </a:ext>
            </a:extLst>
          </p:cNvPr>
          <p:cNvSpPr/>
          <p:nvPr/>
        </p:nvSpPr>
        <p:spPr>
          <a:xfrm>
            <a:off x="772548" y="1573276"/>
            <a:ext cx="10515600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5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使用</a:t>
            </a:r>
            <a:r>
              <a:rPr lang="en-US" altLang="zh-TW" sz="2500" dirty="0" smtClean="0"/>
              <a:t> </a:t>
            </a:r>
            <a:r>
              <a:rPr lang="en-US" altLang="zh-TW" sz="2500" dirty="0" err="1" smtClean="0"/>
              <a:t>forcasting</a:t>
            </a:r>
            <a:r>
              <a:rPr lang="en-US" altLang="zh-TW" sz="2500" dirty="0" smtClean="0"/>
              <a:t>-based model</a:t>
            </a:r>
            <a:r>
              <a:rPr lang="zh-TW" altLang="en-US" sz="25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來預測</a:t>
            </a:r>
            <a:r>
              <a:rPr lang="en-US" altLang="zh-TW" sz="2500" dirty="0" smtClean="0">
                <a:ea typeface="微軟正黑體 Light" panose="020B0304030504040204" pitchFamily="34" charset="-120"/>
              </a:rPr>
              <a:t>next time step</a:t>
            </a:r>
            <a:r>
              <a:rPr lang="zh-TW" altLang="en-US" sz="2500" dirty="0" smtClean="0">
                <a:ea typeface="微軟正黑體 Light" panose="020B0304030504040204" pitchFamily="34" charset="-120"/>
              </a:rPr>
              <a:t>該</a:t>
            </a:r>
            <a:r>
              <a:rPr lang="en-US" altLang="zh-TW" sz="2500" dirty="0" smtClean="0">
                <a:ea typeface="微軟正黑體 Light" panose="020B0304030504040204" pitchFamily="34" charset="-120"/>
              </a:rPr>
              <a:t>pairs</a:t>
            </a:r>
            <a:r>
              <a:rPr lang="zh-TW" altLang="en-US" sz="2500" dirty="0" smtClean="0">
                <a:ea typeface="微軟正黑體 Light" panose="020B0304030504040204" pitchFamily="34" charset="-120"/>
              </a:rPr>
              <a:t>的</a:t>
            </a:r>
            <a:r>
              <a:rPr lang="en-US" altLang="zh-TW" sz="2500" dirty="0" smtClean="0"/>
              <a:t>spread</a:t>
            </a:r>
            <a:endParaRPr lang="en-US" altLang="zh-TW" sz="25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altLang="zh-TW" sz="2500" dirty="0" smtClean="0"/>
              <a:t>ARMA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n-US" altLang="zh-TW" sz="2500" dirty="0"/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n-US" altLang="zh-TW" sz="2500" dirty="0" smtClean="0"/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altLang="zh-TW" sz="2500" dirty="0" smtClean="0"/>
              <a:t>LSTM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altLang="zh-TW" sz="2500" dirty="0"/>
              <a:t>LSTM Encoder-Decoder</a:t>
            </a:r>
            <a:endParaRPr lang="zh-TW" altLang="en-US" sz="2500" dirty="0"/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endParaRPr lang="en-US" altLang="zh-TW" sz="2500" dirty="0"/>
          </a:p>
          <a:p>
            <a:pPr>
              <a:lnSpc>
                <a:spcPts val="3500"/>
              </a:lnSpc>
            </a:pPr>
            <a:r>
              <a:rPr lang="en-US" altLang="zh-TW" sz="2500" dirty="0" smtClean="0"/>
              <a:t> 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9404" t="65041" r="69596" b="27661"/>
          <a:stretch/>
        </p:blipFill>
        <p:spPr>
          <a:xfrm>
            <a:off x="953775" y="2523453"/>
            <a:ext cx="3840480" cy="7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Part II.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TW" sz="2500" dirty="0" smtClean="0"/>
              <a:t>Dataset</a:t>
            </a:r>
          </a:p>
          <a:p>
            <a:r>
              <a:rPr lang="en-US" altLang="zh-TW" sz="2500" dirty="0" smtClean="0"/>
              <a:t>Predict spread</a:t>
            </a:r>
          </a:p>
          <a:p>
            <a:pPr lvl="1"/>
            <a:r>
              <a:rPr lang="en-US" altLang="zh-TW" sz="2500" dirty="0" smtClean="0"/>
              <a:t>ARMA</a:t>
            </a:r>
          </a:p>
          <a:p>
            <a:pPr lvl="1"/>
            <a:r>
              <a:rPr lang="en-US" altLang="zh-TW" sz="2500" dirty="0" smtClean="0"/>
              <a:t>LSTM</a:t>
            </a:r>
          </a:p>
          <a:p>
            <a:pPr lvl="1"/>
            <a:r>
              <a:rPr lang="en-US" altLang="zh-TW" sz="2500" dirty="0" smtClean="0"/>
              <a:t>LSTM Encoder-Decoder</a:t>
            </a:r>
          </a:p>
          <a:p>
            <a:r>
              <a:rPr lang="en-US" altLang="zh-TW" sz="2500" dirty="0">
                <a:solidFill>
                  <a:srgbClr val="0070C0"/>
                </a:solidFill>
              </a:rPr>
              <a:t>Trading </a:t>
            </a:r>
            <a:r>
              <a:rPr lang="en-US" altLang="zh-TW" sz="2500" dirty="0" smtClean="0">
                <a:solidFill>
                  <a:srgbClr val="0070C0"/>
                </a:solidFill>
              </a:rPr>
              <a:t>Strategy</a:t>
            </a:r>
          </a:p>
          <a:p>
            <a:r>
              <a:rPr lang="en-US" altLang="zh-TW" sz="2500" dirty="0" smtClean="0"/>
              <a:t>Threshold calculation</a:t>
            </a:r>
          </a:p>
          <a:p>
            <a:r>
              <a:rPr lang="en-US" altLang="zh-TW" sz="2500" dirty="0" smtClean="0"/>
              <a:t>Experiment Setup</a:t>
            </a:r>
          </a:p>
          <a:p>
            <a:r>
              <a:rPr lang="en-US" altLang="zh-TW" sz="2500" dirty="0" smtClean="0"/>
              <a:t>Experimental Results</a:t>
            </a:r>
            <a:endParaRPr lang="zh-TW" altLang="en-US" sz="2500" dirty="0"/>
          </a:p>
        </p:txBody>
      </p:sp>
    </p:spTree>
    <p:extLst>
      <p:ext uri="{BB962C8B-B14F-4D97-AF65-F5344CB8AC3E}">
        <p14:creationId xmlns:p14="http://schemas.microsoft.com/office/powerpoint/2010/main" val="23368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67638D-A995-4B0B-B1A5-B15FF4F7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345875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Problems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A58642-01A8-4AD4-A95B-AF608726C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ea typeface="微軟正黑體 Light" panose="020B0304030504040204" pitchFamily="34" charset="-120"/>
              </a:rPr>
              <a:t>如何在限制搜尋範圍</a:t>
            </a:r>
            <a:r>
              <a:rPr lang="en-US" altLang="zh-TW" dirty="0">
                <a:ea typeface="微軟正黑體 Light" panose="020B0304030504040204" pitchFamily="34" charset="-120"/>
              </a:rPr>
              <a:t>(limited search space)(</a:t>
            </a:r>
            <a:r>
              <a:rPr lang="en-US" altLang="zh-TW" dirty="0" err="1">
                <a:ea typeface="微軟正黑體 Light" panose="020B0304030504040204" pitchFamily="34" charset="-120"/>
              </a:rPr>
              <a:t>eg.</a:t>
            </a:r>
            <a:r>
              <a:rPr lang="zh-TW" altLang="en-US" dirty="0">
                <a:ea typeface="微軟正黑體 Light" panose="020B0304030504040204" pitchFamily="34" charset="-120"/>
              </a:rPr>
              <a:t>只須在同</a:t>
            </a:r>
            <a:r>
              <a:rPr lang="en-US" altLang="zh-TW" dirty="0">
                <a:ea typeface="微軟正黑體 Light" panose="020B0304030504040204" pitchFamily="34" charset="-120"/>
              </a:rPr>
              <a:t>cluster</a:t>
            </a:r>
            <a:r>
              <a:rPr lang="zh-TW" altLang="en-US" dirty="0">
                <a:ea typeface="微軟正黑體 Light" panose="020B0304030504040204" pitchFamily="34" charset="-120"/>
              </a:rPr>
              <a:t>中找，不需要</a:t>
            </a:r>
            <a:r>
              <a:rPr lang="en-US" altLang="zh-TW" dirty="0">
                <a:ea typeface="微軟正黑體 Light" panose="020B0304030504040204" pitchFamily="34" charset="-120"/>
              </a:rPr>
              <a:t>exhaustive</a:t>
            </a:r>
            <a:r>
              <a:rPr lang="zh-TW" altLang="en-US" dirty="0">
                <a:ea typeface="微軟正黑體 Light" panose="020B0304030504040204" pitchFamily="34" charset="-120"/>
              </a:rPr>
              <a:t> </a:t>
            </a:r>
            <a:r>
              <a:rPr lang="en-US" altLang="zh-TW" dirty="0">
                <a:ea typeface="微軟正黑體 Light" panose="020B0304030504040204" pitchFamily="34" charset="-120"/>
              </a:rPr>
              <a:t>search)</a:t>
            </a:r>
            <a:r>
              <a:rPr lang="zh-TW" altLang="en-US" dirty="0">
                <a:ea typeface="微軟正黑體 Light" panose="020B0304030504040204" pitchFamily="34" charset="-120"/>
              </a:rPr>
              <a:t>下找出有利潤的配對</a:t>
            </a:r>
            <a:endParaRPr lang="en-US" altLang="zh-TW" dirty="0">
              <a:ea typeface="微軟正黑體 Light" panose="020B0304030504040204" pitchFamily="34" charset="-120"/>
            </a:endParaRPr>
          </a:p>
          <a:p>
            <a:r>
              <a:rPr lang="zh-TW" altLang="en-US" dirty="0">
                <a:solidFill>
                  <a:srgbClr val="0070C0"/>
                </a:solidFill>
                <a:ea typeface="微軟正黑體 Light" panose="020B0304030504040204" pitchFamily="34" charset="-120"/>
              </a:rPr>
              <a:t>如何</a:t>
            </a:r>
            <a:r>
              <a:rPr lang="zh-TW" altLang="en-US" dirty="0" smtClean="0">
                <a:solidFill>
                  <a:srgbClr val="0070C0"/>
                </a:solidFill>
                <a:ea typeface="微軟正黑體 Light" panose="020B0304030504040204" pitchFamily="34" charset="-120"/>
              </a:rPr>
              <a:t>避免</a:t>
            </a:r>
            <a:r>
              <a:rPr lang="en-US" altLang="zh-TW" dirty="0" smtClean="0">
                <a:solidFill>
                  <a:srgbClr val="0070C0"/>
                </a:solidFill>
                <a:ea typeface="微軟正黑體 Light" panose="020B0304030504040204" pitchFamily="34" charset="-120"/>
              </a:rPr>
              <a:t>price</a:t>
            </a:r>
            <a:r>
              <a:rPr lang="zh-TW" altLang="en-US" dirty="0" smtClean="0">
                <a:solidFill>
                  <a:srgbClr val="0070C0"/>
                </a:solidFill>
                <a:ea typeface="微軟正黑體 Light" panose="020B0304030504040204" pitchFamily="34" charset="-120"/>
              </a:rPr>
              <a:t> </a:t>
            </a:r>
            <a:r>
              <a:rPr lang="en-US" altLang="zh-TW" dirty="0" smtClean="0">
                <a:solidFill>
                  <a:srgbClr val="0070C0"/>
                </a:solidFill>
                <a:ea typeface="微軟正黑體 Light" panose="020B0304030504040204" pitchFamily="34" charset="-120"/>
              </a:rPr>
              <a:t>series</a:t>
            </a:r>
            <a:r>
              <a:rPr lang="zh-TW" altLang="en-US" dirty="0" smtClean="0">
                <a:solidFill>
                  <a:srgbClr val="0070C0"/>
                </a:solidFill>
                <a:ea typeface="微軟正黑體 Light" panose="020B0304030504040204" pitchFamily="34" charset="-120"/>
              </a:rPr>
              <a:t>發散</a:t>
            </a:r>
            <a:r>
              <a:rPr lang="zh-TW" altLang="en-US" dirty="0">
                <a:solidFill>
                  <a:srgbClr val="0070C0"/>
                </a:solidFill>
                <a:ea typeface="微軟正黑體 Light" panose="020B0304030504040204" pitchFamily="34" charset="-120"/>
              </a:rPr>
              <a:t>所造成</a:t>
            </a:r>
            <a:r>
              <a:rPr lang="zh-TW" altLang="en-US" dirty="0" smtClean="0">
                <a:solidFill>
                  <a:srgbClr val="0070C0"/>
                </a:solidFill>
                <a:ea typeface="微軟正黑體 Light" panose="020B0304030504040204" pitchFamily="34" charset="-120"/>
              </a:rPr>
              <a:t>的長期利潤下降現象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58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F0BEE2-76F0-4F12-B980-5C9AECB3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73" y="217200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Trading Strategy</a:t>
            </a:r>
            <a:endParaRPr lang="zh-TW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1EFA9416-2DAA-4D10-9BDC-0088065BEC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473" y="1745963"/>
                <a:ext cx="11256309" cy="6333423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3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smtClean="0"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2500" dirty="0">
                            <a:latin typeface="新細明體" panose="02020500000000000000" pitchFamily="18" charset="-120"/>
                          </a:rPr>
                          <m:t>Δ</m:t>
                        </m:r>
                      </m:e>
                      <m:sub>
                        <m:r>
                          <a:rPr lang="en-US" altLang="zh-TW" sz="2500" b="0" i="1" smtClean="0"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𝑡</m:t>
                        </m:r>
                        <m:r>
                          <a:rPr lang="en-US" altLang="zh-TW" sz="2500" b="0" i="1" smtClean="0">
                            <a:latin typeface="Cambria Math" panose="02040503050406030204" pitchFamily="18" charset="0"/>
                            <a:ea typeface="新細明體" panose="02020500000000000000" pitchFamily="18" charset="-12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TW" sz="25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5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5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m:rPr>
                                <m:nor/>
                              </m:rPr>
                              <a:rPr lang="en-US" altLang="zh-TW" sz="25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zh-TW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TW" sz="25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TW" sz="25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5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zh-TW" sz="25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5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n-US" altLang="zh-TW" sz="25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den>
                    </m:f>
                    <m:r>
                      <a:rPr lang="en-US" altLang="zh-TW" sz="2500" b="0" i="1" dirty="0" smtClean="0">
                        <a:latin typeface="Cambria Math" panose="02040503050406030204" pitchFamily="18" charset="0"/>
                      </a:rPr>
                      <m:t>∗100</m:t>
                    </m:r>
                    <m:r>
                      <a:rPr lang="zh-TW" altLang="en-US" sz="25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5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500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nor/>
                          </m:rPr>
                          <a:rPr lang="en-US" altLang="zh-TW" sz="25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TW" sz="2500" dirty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:</a:t>
                </a:r>
                <a:r>
                  <a:rPr lang="zh-TW" altLang="en-US" sz="2500" dirty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預測</a:t>
                </a:r>
                <a:r>
                  <a:rPr lang="en-US" altLang="zh-TW" sz="2500" dirty="0"/>
                  <a:t>spread,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25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TW" sz="25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500" dirty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:</a:t>
                </a:r>
                <a:r>
                  <a:rPr lang="zh-TW" altLang="en-US" sz="2500" dirty="0">
                    <a:latin typeface="微軟正黑體 Light" panose="020B0304030504040204" pitchFamily="34" charset="-120"/>
                    <a:ea typeface="微軟正黑體 Light" panose="020B0304030504040204" pitchFamily="34" charset="-120"/>
                  </a:rPr>
                  <a:t>真實</a:t>
                </a:r>
                <a:r>
                  <a:rPr lang="en-US" altLang="zh-TW" sz="2500" dirty="0"/>
                  <a:t>spread</a:t>
                </a:r>
                <a:r>
                  <a:rPr lang="en-US" altLang="zh-TW" sz="2500" dirty="0" smtClean="0"/>
                  <a:t>):</a:t>
                </a:r>
                <a:r>
                  <a:rPr lang="zh-TW" altLang="en-US" sz="2500" dirty="0" smtClean="0"/>
                  <a:t> </a:t>
                </a:r>
                <a:r>
                  <a:rPr lang="en-US" altLang="zh-TW" sz="2500" dirty="0" smtClean="0"/>
                  <a:t>expected spread </a:t>
                </a:r>
                <a:r>
                  <a:rPr lang="en-US" altLang="zh-TW" sz="2500" dirty="0"/>
                  <a:t>percentage </a:t>
                </a:r>
                <a:r>
                  <a:rPr lang="en-US" altLang="zh-TW" sz="2500" dirty="0" smtClean="0"/>
                  <a:t>change </a:t>
                </a:r>
                <a:r>
                  <a:rPr lang="en-US" altLang="zh-TW" sz="2500" dirty="0"/>
                  <a:t>at time t+1</a:t>
                </a:r>
                <a:r>
                  <a:rPr lang="zh-TW" altLang="en-US" sz="2500" dirty="0"/>
                  <a:t> </a:t>
                </a:r>
                <a:endParaRPr lang="en-US" altLang="zh-TW" sz="2500" dirty="0"/>
              </a:p>
              <a:p>
                <a:pPr marL="0" indent="0">
                  <a:lnSpc>
                    <a:spcPts val="3000"/>
                  </a:lnSpc>
                  <a:buNone/>
                </a:pPr>
                <a:endParaRPr lang="en-US" altLang="zh-TW" sz="250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ts val="3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25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TW" sz="2500" dirty="0"/>
                  <a:t>(next position), </a:t>
                </a:r>
              </a:p>
              <a:p>
                <a:pPr marL="0" indent="0">
                  <a:lnSpc>
                    <a:spcPts val="3000"/>
                  </a:lnSpc>
                  <a:buNone/>
                </a:pPr>
                <a:r>
                  <a:rPr lang="en-US" altLang="zh-TW" sz="2500" dirty="0"/>
                  <a:t>         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2500" dirty="0">
                            <a:latin typeface="新細明體" panose="02020500000000000000" pitchFamily="18" charset="-120"/>
                          </a:rPr>
                          <m:t>Δ</m:t>
                        </m:r>
                      </m:e>
                      <m:sub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zh-TW" altLang="en-US" sz="2500" dirty="0">
                    <a:latin typeface="新細明體" panose="02020500000000000000" pitchFamily="18" charset="-120"/>
                    <a:ea typeface="新細明體" panose="02020500000000000000" pitchFamily="18" charset="-120"/>
                  </a:rPr>
                  <a:t>≧</a:t>
                </a:r>
                <a:r>
                  <a:rPr lang="en-US" altLang="zh-TW" sz="2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25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, </a:t>
                </a:r>
                <a:r>
                  <a:rPr lang="en-US" altLang="zh-TW" sz="2500" dirty="0"/>
                  <a:t>go long</a:t>
                </a:r>
              </a:p>
              <a:p>
                <a:pPr marL="0" indent="0">
                  <a:lnSpc>
                    <a:spcPts val="3000"/>
                  </a:lnSpc>
                  <a:buNone/>
                </a:pPr>
                <a:r>
                  <a:rPr lang="en-US" altLang="zh-TW" sz="2500" dirty="0"/>
                  <a:t>         ,if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2500" dirty="0">
                            <a:latin typeface="新細明體" panose="02020500000000000000" pitchFamily="18" charset="-120"/>
                          </a:rPr>
                          <m:t>Δ</m:t>
                        </m:r>
                      </m:e>
                      <m:sub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zh-TW" altLang="en-US" sz="2500" dirty="0">
                        <a:latin typeface="Cambria Math" panose="02040503050406030204" pitchFamily="18" charset="0"/>
                      </a:rPr>
                      <m:t>≦</m:t>
                    </m:r>
                  </m:oMath>
                </a14:m>
                <a:r>
                  <a:rPr lang="en-US" altLang="zh-TW" sz="2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TW" sz="25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5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500" dirty="0"/>
                  <a:t>, go short</a:t>
                </a:r>
              </a:p>
              <a:p>
                <a:pPr marL="0" indent="0">
                  <a:lnSpc>
                    <a:spcPts val="3000"/>
                  </a:lnSpc>
                  <a:buNone/>
                </a:pPr>
                <a:r>
                  <a:rPr lang="en-US" altLang="zh-TW" sz="2500" dirty="0"/>
                  <a:t>         </a:t>
                </a:r>
                <a:r>
                  <a:rPr lang="en-US" altLang="zh-TW" sz="2500" dirty="0" smtClean="0"/>
                  <a:t>, </a:t>
                </a:r>
                <a:r>
                  <a:rPr lang="en-US" altLang="zh-TW" sz="2500" dirty="0"/>
                  <a:t>otherwise, wait</a:t>
                </a:r>
                <a:r>
                  <a:rPr lang="zh-TW" altLang="en-US" sz="2500" dirty="0"/>
                  <a:t>        </a:t>
                </a:r>
                <a:endParaRPr lang="en-US" altLang="zh-TW" sz="2500" dirty="0"/>
              </a:p>
              <a:p>
                <a:pPr marL="0" indent="0">
                  <a:buNone/>
                </a:pPr>
                <a:endParaRPr lang="en-US" altLang="zh-TW" sz="8000" dirty="0"/>
              </a:p>
              <a:p>
                <a:pPr marL="0" indent="0">
                  <a:buNone/>
                </a:pPr>
                <a:endParaRPr lang="en-US" altLang="zh-TW" sz="8000" dirty="0"/>
              </a:p>
              <a:p>
                <a:pPr marL="0" indent="0">
                  <a:buNone/>
                </a:pPr>
                <a:endParaRPr lang="en-US" altLang="zh-TW" sz="8000" dirty="0"/>
              </a:p>
              <a:p>
                <a:pPr marL="0" indent="0">
                  <a:buNone/>
                </a:pPr>
                <a:endParaRPr lang="en-US" altLang="zh-TW" sz="8000" dirty="0"/>
              </a:p>
              <a:p>
                <a:pPr marL="0" indent="0">
                  <a:buNone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1EFA9416-2DAA-4D10-9BDC-0088065BEC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473" y="1745963"/>
                <a:ext cx="11256309" cy="6333423"/>
              </a:xfrm>
              <a:blipFill>
                <a:blip r:embed="rId2"/>
                <a:stretch>
                  <a:fillRect l="-866" t="-18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119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7C4B02-E08A-4002-9995-581C5A00B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222865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  <a:ea typeface="微軟正黑體 Light" panose="020B0304030504040204" pitchFamily="34" charset="-120"/>
              </a:rPr>
              <a:t>Threshold Calculation</a:t>
            </a:r>
            <a:endParaRPr lang="zh-TW" altLang="en-US" dirty="0">
              <a:latin typeface="+mn-lt"/>
              <a:ea typeface="微軟正黑體 Light" panose="020B03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221C8FE-C739-4D7F-AF73-AF00F83070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6736" y="1548428"/>
                <a:ext cx="11634355" cy="5085266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3000"/>
                  </a:lnSpc>
                  <a:buNone/>
                </a:pPr>
                <a:r>
                  <a:rPr lang="en-US" altLang="zh-TW" sz="2500" dirty="0" smtClean="0"/>
                  <a:t>Possible threshold</a:t>
                </a:r>
                <a:r>
                  <a:rPr lang="zh-TW" altLang="en-US" sz="2500" dirty="0"/>
                  <a:t>值之</a:t>
                </a:r>
                <a:r>
                  <a:rPr lang="zh-TW" altLang="en-US" sz="2500" dirty="0" smtClean="0"/>
                  <a:t>計算</a:t>
                </a:r>
                <a:r>
                  <a:rPr lang="en-US" altLang="zh-TW" sz="2500" dirty="0"/>
                  <a:t> </a:t>
                </a:r>
                <a:r>
                  <a:rPr lang="en-US" altLang="zh-TW" sz="2500" dirty="0" smtClean="0"/>
                  <a:t>     f(x</a:t>
                </a:r>
                <a:r>
                  <a:rPr lang="en-US" altLang="zh-TW" sz="2500" dirty="0"/>
                  <a:t>)</a:t>
                </a:r>
                <a:r>
                  <a:rPr lang="zh-TW" altLang="en-US" sz="2500" dirty="0"/>
                  <a:t> </a:t>
                </a:r>
                <a:r>
                  <a:rPr lang="en-US" altLang="zh-TW" sz="2500" dirty="0"/>
                  <a:t>: </a:t>
                </a:r>
                <a:r>
                  <a:rPr lang="zh-TW" altLang="en-US" sz="2500" dirty="0"/>
                  <a:t>在</a:t>
                </a:r>
                <a:r>
                  <a:rPr lang="en-US" altLang="zh-TW" sz="2500" dirty="0"/>
                  <a:t>formation</a:t>
                </a:r>
                <a:r>
                  <a:rPr lang="zh-TW" altLang="en-US" sz="2500" dirty="0"/>
                  <a:t> </a:t>
                </a:r>
                <a:r>
                  <a:rPr lang="en-US" altLang="zh-TW" sz="2500" dirty="0"/>
                  <a:t>period</a:t>
                </a:r>
                <a:r>
                  <a:rPr lang="zh-TW" altLang="en-US" sz="2500" dirty="0" smtClean="0"/>
                  <a:t>中</a:t>
                </a:r>
                <a:r>
                  <a:rPr lang="en-US" altLang="zh-TW" sz="2500" dirty="0" smtClean="0"/>
                  <a:t>,x</a:t>
                </a:r>
                <a14:m>
                  <m:oMath xmlns:m="http://schemas.openxmlformats.org/officeDocument/2006/math">
                    <m:r>
                      <a:rPr lang="zh-TW" altLang="en-US" sz="2500" i="1">
                        <a:latin typeface="Cambria Math" panose="02040503050406030204" pitchFamily="18" charset="0"/>
                      </a:rPr>
                      <m:t>在任意時間</m:t>
                    </m:r>
                    <m:r>
                      <a:rPr lang="en-US" altLang="zh-TW" sz="25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zh-TW" altLang="en-US" sz="2500" i="1">
                        <a:latin typeface="Cambria Math" panose="02040503050406030204" pitchFamily="18" charset="0"/>
                      </a:rPr>
                      <m:t>的</m:t>
                    </m:r>
                    <m:r>
                      <m:rPr>
                        <m:sty m:val="p"/>
                      </m:rPr>
                      <a:rPr lang="en-US" altLang="zh-TW" sz="2500" i="1">
                        <a:latin typeface="Cambria Math" panose="02040503050406030204" pitchFamily="18" charset="0"/>
                      </a:rPr>
                      <m:t>distribution</m:t>
                    </m:r>
                  </m:oMath>
                </a14:m>
                <a:endParaRPr lang="en-US" altLang="zh-TW" sz="2500" dirty="0" smtClean="0"/>
              </a:p>
              <a:p>
                <a:pPr marL="0" indent="0">
                  <a:lnSpc>
                    <a:spcPts val="3000"/>
                  </a:lnSpc>
                  <a:buNone/>
                </a:pPr>
                <a:endParaRPr lang="en-US" altLang="zh-TW" sz="2500" dirty="0"/>
              </a:p>
              <a:p>
                <a:pPr marL="0" indent="0">
                  <a:lnSpc>
                    <a:spcPts val="3000"/>
                  </a:lnSpc>
                  <a:buNone/>
                </a:pPr>
                <a:r>
                  <a:rPr lang="zh-TW" altLang="en-US" sz="2500" dirty="0"/>
                  <a:t>                             </a:t>
                </a:r>
                <a:r>
                  <a:rPr lang="zh-TW" altLang="en-US" sz="2500" dirty="0" smtClean="0"/>
                  <a:t>       </a:t>
                </a:r>
                <a:r>
                  <a:rPr lang="en-US" altLang="zh-TW" sz="2500" dirty="0" smtClean="0"/>
                  <a:t>, spread </a:t>
                </a:r>
                <a:r>
                  <a:rPr lang="en-US" altLang="zh-TW" sz="2500" dirty="0"/>
                  <a:t>percentage change at time </a:t>
                </a:r>
                <a:r>
                  <a:rPr lang="en-US" altLang="zh-TW" sz="2500" dirty="0" smtClean="0"/>
                  <a:t>t</a:t>
                </a:r>
              </a:p>
              <a:p>
                <a:pPr marL="0" indent="0">
                  <a:lnSpc>
                    <a:spcPts val="3000"/>
                  </a:lnSpc>
                  <a:buNone/>
                </a:pPr>
                <a:endParaRPr lang="en-US" altLang="zh-TW" sz="2500" dirty="0" smtClean="0"/>
              </a:p>
              <a:p>
                <a:pPr marL="0" indent="0">
                  <a:lnSpc>
                    <a:spcPts val="3000"/>
                  </a:lnSpc>
                  <a:buNone/>
                </a:pPr>
                <a:endParaRPr lang="en-US" altLang="zh-TW" sz="2500" dirty="0"/>
              </a:p>
              <a:p>
                <a:pPr marL="0" indent="0">
                  <a:lnSpc>
                    <a:spcPts val="3000"/>
                  </a:lnSpc>
                  <a:buNone/>
                </a:pPr>
                <a:endParaRPr lang="en-US" altLang="zh-TW" sz="2500" dirty="0"/>
              </a:p>
              <a:p>
                <a:pPr marL="0" indent="0">
                  <a:lnSpc>
                    <a:spcPts val="3000"/>
                  </a:lnSpc>
                  <a:buNone/>
                </a:pPr>
                <a:endParaRPr lang="en-US" altLang="zh-TW" sz="2500" dirty="0" smtClean="0"/>
              </a:p>
              <a:p>
                <a:pPr marL="0" indent="0">
                  <a:lnSpc>
                    <a:spcPts val="3000"/>
                  </a:lnSpc>
                  <a:buNone/>
                </a:pPr>
                <a:endParaRPr lang="en-US" altLang="zh-TW" sz="2500" dirty="0"/>
              </a:p>
              <a:p>
                <a:pPr marL="0" indent="0">
                  <a:lnSpc>
                    <a:spcPts val="3000"/>
                  </a:lnSpc>
                  <a:buNone/>
                </a:pPr>
                <a:r>
                  <a:rPr lang="zh-TW" altLang="en-US" sz="2500" dirty="0" smtClean="0"/>
                  <a:t>將兩種</a:t>
                </a:r>
                <a:r>
                  <a:rPr lang="en-US" altLang="zh-TW" sz="2500" dirty="0" smtClean="0"/>
                  <a:t>threshold</a:t>
                </a:r>
                <a:r>
                  <a:rPr lang="zh-TW" altLang="en-US" sz="2500" dirty="0" smtClean="0"/>
                  <a:t>值的組合在</a:t>
                </a:r>
                <a:r>
                  <a:rPr lang="en-US" altLang="zh-TW" sz="2500" dirty="0" smtClean="0"/>
                  <a:t>validation set</a:t>
                </a:r>
                <a:r>
                  <a:rPr lang="zh-TW" altLang="en-US" sz="2500" dirty="0" smtClean="0"/>
                  <a:t>中做測試，找出使</a:t>
                </a:r>
                <a:r>
                  <a:rPr lang="en-US" altLang="zh-TW" sz="2500" dirty="0" smtClean="0"/>
                  <a:t>return</a:t>
                </a:r>
                <a:r>
                  <a:rPr lang="zh-TW" altLang="en-US" sz="2500" dirty="0" smtClean="0"/>
                  <a:t>最高的組合</a:t>
                </a:r>
                <a:endParaRPr lang="en-US" altLang="zh-TW" sz="25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221C8FE-C739-4D7F-AF73-AF00F83070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6736" y="1548428"/>
                <a:ext cx="11634355" cy="5085266"/>
              </a:xfrm>
              <a:blipFill>
                <a:blip r:embed="rId2"/>
                <a:stretch>
                  <a:fillRect l="-891" t="-10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>
            <a:extLst>
              <a:ext uri="{FF2B5EF4-FFF2-40B4-BE49-F238E27FC236}">
                <a16:creationId xmlns:a16="http://schemas.microsoft.com/office/drawing/2014/main" id="{433641C6-C62C-4DE4-AF1D-5490B09A4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3" t="39175" r="36907" b="54227"/>
          <a:stretch/>
        </p:blipFill>
        <p:spPr>
          <a:xfrm>
            <a:off x="528375" y="2510207"/>
            <a:ext cx="2386829" cy="640045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119419" y="1735454"/>
            <a:ext cx="249382" cy="1662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528375" y="3420405"/>
            <a:ext cx="6631807" cy="1974971"/>
            <a:chOff x="786993" y="3999248"/>
            <a:chExt cx="6631807" cy="197497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/>
            <a:srcRect l="49666" t="68756" r="14071" b="20110"/>
            <a:stretch/>
          </p:blipFill>
          <p:spPr>
            <a:xfrm>
              <a:off x="786993" y="3999248"/>
              <a:ext cx="6631807" cy="1145405"/>
            </a:xfrm>
            <a:prstGeom prst="rect">
              <a:avLst/>
            </a:prstGeom>
          </p:spPr>
        </p:pic>
        <p:sp>
          <p:nvSpPr>
            <p:cNvPr id="7" name="向下箭號 6"/>
            <p:cNvSpPr/>
            <p:nvPr/>
          </p:nvSpPr>
          <p:spPr>
            <a:xfrm>
              <a:off x="2142836" y="5144653"/>
              <a:ext cx="138546" cy="3417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向下箭號 7"/>
            <p:cNvSpPr/>
            <p:nvPr/>
          </p:nvSpPr>
          <p:spPr>
            <a:xfrm>
              <a:off x="6515165" y="5158505"/>
              <a:ext cx="138546" cy="3417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向下箭號 8"/>
            <p:cNvSpPr/>
            <p:nvPr/>
          </p:nvSpPr>
          <p:spPr>
            <a:xfrm>
              <a:off x="5076195" y="5158505"/>
              <a:ext cx="138546" cy="3417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向下箭號 9"/>
            <p:cNvSpPr/>
            <p:nvPr/>
          </p:nvSpPr>
          <p:spPr>
            <a:xfrm>
              <a:off x="3498679" y="5144652"/>
              <a:ext cx="138546" cy="3417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/>
                <p:cNvSpPr/>
                <p:nvPr/>
              </p:nvSpPr>
              <p:spPr>
                <a:xfrm>
                  <a:off x="3329938" y="5569587"/>
                  <a:ext cx="5080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00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en-US" altLang="zh-TW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11" name="矩形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9938" y="5569587"/>
                  <a:ext cx="508088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矩形 14"/>
                <p:cNvSpPr/>
                <p:nvPr/>
              </p:nvSpPr>
              <p:spPr>
                <a:xfrm>
                  <a:off x="6277151" y="5569587"/>
                  <a:ext cx="5080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00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en-US" altLang="zh-TW" sz="2000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15" name="矩形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7151" y="5569587"/>
                  <a:ext cx="508088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/>
                <p:cNvSpPr/>
                <p:nvPr/>
              </p:nvSpPr>
              <p:spPr>
                <a:xfrm>
                  <a:off x="4907454" y="5574109"/>
                  <a:ext cx="50103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00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en-US" altLang="zh-TW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16" name="矩形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7454" y="5574109"/>
                  <a:ext cx="501035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/>
                <p:cNvSpPr/>
                <p:nvPr/>
              </p:nvSpPr>
              <p:spPr>
                <a:xfrm>
                  <a:off x="1993514" y="5569587"/>
                  <a:ext cx="50103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0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altLang="zh-TW" sz="200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  <m:sub>
                            <m:r>
                              <a:rPr lang="en-US" altLang="zh-TW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17" name="矩形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514" y="5569587"/>
                  <a:ext cx="501035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393500" y="3250061"/>
                <a:ext cx="4586448" cy="946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 smtClean="0"/>
                  <a:t>the set of negative percentage changes,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TW" dirty="0" smtClean="0"/>
                  <a:t>(x), </a:t>
                </a:r>
              </a:p>
              <a:p>
                <a:r>
                  <a:rPr lang="en-US" altLang="zh-TW" dirty="0"/>
                  <a:t>the set of </a:t>
                </a:r>
                <a:r>
                  <a:rPr lang="en-US" altLang="zh-TW" dirty="0" smtClean="0"/>
                  <a:t>positive </a:t>
                </a:r>
                <a:r>
                  <a:rPr lang="en-US" altLang="zh-TW" dirty="0"/>
                  <a:t>percentage changes, </a:t>
                </a:r>
                <a:r>
                  <a:rPr lang="en-US" altLang="zh-TW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TW" dirty="0"/>
                  <a:t>(x</a:t>
                </a:r>
                <a:r>
                  <a:rPr lang="en-US" altLang="zh-TW" dirty="0" smtClean="0"/>
                  <a:t>)</a:t>
                </a:r>
                <a:endParaRPr lang="zh-TW" altLang="en-US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500" y="3250061"/>
                <a:ext cx="4586448" cy="946991"/>
              </a:xfrm>
              <a:prstGeom prst="rect">
                <a:avLst/>
              </a:prstGeom>
              <a:blipFill>
                <a:blip r:embed="rId9"/>
                <a:stretch>
                  <a:fillRect l="-1197" t="-3226" r="-1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/>
          <p:nvPr/>
        </p:nvSpPr>
        <p:spPr>
          <a:xfrm>
            <a:off x="7280423" y="4409519"/>
            <a:ext cx="309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Decil</a:t>
            </a:r>
            <a:r>
              <a:rPr lang="en-US" altLang="zh-TW" dirty="0" smtClean="0"/>
              <a:t>-based &amp; Quintile-based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621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97DEC7A-F9CD-4359-8DA8-B9E6E5EFE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518" t="30378" r="21672" b="21622"/>
          <a:stretch/>
        </p:blipFill>
        <p:spPr>
          <a:xfrm>
            <a:off x="295564" y="1008550"/>
            <a:ext cx="11460177" cy="554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Part II.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TW" sz="2500" dirty="0" smtClean="0"/>
              <a:t>Dataset</a:t>
            </a:r>
          </a:p>
          <a:p>
            <a:r>
              <a:rPr lang="en-US" altLang="zh-TW" sz="2500" dirty="0" smtClean="0"/>
              <a:t>Predict spread</a:t>
            </a:r>
          </a:p>
          <a:p>
            <a:pPr lvl="1"/>
            <a:r>
              <a:rPr lang="en-US" altLang="zh-TW" sz="2500" dirty="0" smtClean="0"/>
              <a:t>ARMA</a:t>
            </a:r>
          </a:p>
          <a:p>
            <a:pPr lvl="1"/>
            <a:r>
              <a:rPr lang="en-US" altLang="zh-TW" sz="2500" dirty="0" smtClean="0"/>
              <a:t>LSTM</a:t>
            </a:r>
          </a:p>
          <a:p>
            <a:pPr lvl="1"/>
            <a:r>
              <a:rPr lang="en-US" altLang="zh-TW" sz="2500" dirty="0" smtClean="0"/>
              <a:t>LSTM Encoder-Decoder</a:t>
            </a:r>
          </a:p>
          <a:p>
            <a:r>
              <a:rPr lang="en-US" altLang="zh-TW" sz="2500" dirty="0"/>
              <a:t>Trading </a:t>
            </a:r>
            <a:r>
              <a:rPr lang="en-US" altLang="zh-TW" sz="2500" dirty="0" smtClean="0"/>
              <a:t>Strategy</a:t>
            </a:r>
          </a:p>
          <a:p>
            <a:r>
              <a:rPr lang="en-US" altLang="zh-TW" sz="2500" dirty="0" smtClean="0"/>
              <a:t>Threshold calculation</a:t>
            </a:r>
          </a:p>
          <a:p>
            <a:r>
              <a:rPr lang="en-US" altLang="zh-TW" sz="2500" dirty="0" smtClean="0">
                <a:solidFill>
                  <a:srgbClr val="0070C0"/>
                </a:solidFill>
              </a:rPr>
              <a:t>Experiment Setup</a:t>
            </a:r>
          </a:p>
          <a:p>
            <a:r>
              <a:rPr lang="en-US" altLang="zh-TW" sz="2500" dirty="0" smtClean="0"/>
              <a:t>Experimental Results</a:t>
            </a:r>
            <a:endParaRPr lang="zh-TW" altLang="en-US" sz="2500" dirty="0"/>
          </a:p>
        </p:txBody>
      </p:sp>
    </p:spTree>
    <p:extLst>
      <p:ext uri="{BB962C8B-B14F-4D97-AF65-F5344CB8AC3E}">
        <p14:creationId xmlns:p14="http://schemas.microsoft.com/office/powerpoint/2010/main" val="361343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4602A0-31AD-416E-83C2-C659BA2D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88" y="130129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Experiment Setup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BE726E-6FB5-4051-8E35-5CD73DDD5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020" y="925419"/>
            <a:ext cx="11087502" cy="4738805"/>
          </a:xfrm>
        </p:spPr>
        <p:txBody>
          <a:bodyPr>
            <a:normAutofit/>
          </a:bodyPr>
          <a:lstStyle/>
          <a:p>
            <a:pPr marL="0" indent="0">
              <a:lnSpc>
                <a:spcPts val="3500"/>
              </a:lnSpc>
              <a:buNone/>
            </a:pPr>
            <a:endParaRPr lang="en-US" altLang="zh-TW" sz="2500" dirty="0"/>
          </a:p>
          <a:p>
            <a:r>
              <a:rPr lang="zh-TW" altLang="en-US" sz="2500" dirty="0" smtClean="0"/>
              <a:t>從</a:t>
            </a:r>
            <a:r>
              <a:rPr lang="en-US" altLang="zh-TW" sz="2500" dirty="0" smtClean="0"/>
              <a:t>2009~2017</a:t>
            </a:r>
            <a:r>
              <a:rPr lang="zh-TW" altLang="en-US" sz="2500" dirty="0" smtClean="0"/>
              <a:t>年選出</a:t>
            </a:r>
            <a:r>
              <a:rPr lang="en-US" altLang="zh-TW" sz="2500" dirty="0" smtClean="0"/>
              <a:t>5</a:t>
            </a:r>
            <a:r>
              <a:rPr lang="zh-TW" altLang="en-US" sz="2500" dirty="0" smtClean="0"/>
              <a:t>個</a:t>
            </a:r>
            <a:r>
              <a:rPr lang="en-US" altLang="zh-TW" sz="2500" dirty="0" smtClean="0"/>
              <a:t>pair(by proposed method)</a:t>
            </a:r>
            <a:endParaRPr lang="en-US" altLang="zh-TW" sz="2500" dirty="0"/>
          </a:p>
          <a:p>
            <a:r>
              <a:rPr lang="zh-TW" altLang="en-US" sz="2500" dirty="0" smtClean="0"/>
              <a:t>將</a:t>
            </a:r>
            <a:r>
              <a:rPr lang="en-US" altLang="zh-TW" sz="2500" dirty="0"/>
              <a:t>5</a:t>
            </a:r>
            <a:r>
              <a:rPr lang="zh-TW" altLang="en-US" sz="2500" dirty="0"/>
              <a:t>個 </a:t>
            </a:r>
            <a:r>
              <a:rPr lang="en-US" altLang="zh-TW" sz="2500" dirty="0" smtClean="0"/>
              <a:t>pair</a:t>
            </a:r>
            <a:r>
              <a:rPr lang="zh-TW" altLang="en-US" sz="2500" dirty="0"/>
              <a:t>餵</a:t>
            </a:r>
            <a:r>
              <a:rPr lang="zh-TW" altLang="en-US" sz="2500" dirty="0" smtClean="0"/>
              <a:t>進</a:t>
            </a:r>
            <a:r>
              <a:rPr lang="en-US" altLang="zh-TW" sz="2500" dirty="0"/>
              <a:t>31</a:t>
            </a:r>
            <a:r>
              <a:rPr lang="zh-TW" altLang="en-US" sz="2500" dirty="0"/>
              <a:t>種架構中</a:t>
            </a:r>
            <a:r>
              <a:rPr lang="zh-TW" altLang="en-US" sz="2500" dirty="0" smtClean="0"/>
              <a:t>訓練，包</a:t>
            </a:r>
            <a:r>
              <a:rPr lang="zh-TW" altLang="en-US" sz="2500" dirty="0"/>
              <a:t>括</a:t>
            </a:r>
            <a:r>
              <a:rPr lang="en-US" altLang="zh-TW" sz="2500" dirty="0" smtClean="0"/>
              <a:t>9</a:t>
            </a:r>
            <a:r>
              <a:rPr lang="zh-TW" altLang="en-US" sz="2500" dirty="0" smtClean="0"/>
              <a:t>種</a:t>
            </a:r>
            <a:r>
              <a:rPr lang="en-US" altLang="zh-TW" sz="2500" dirty="0" smtClean="0"/>
              <a:t>ARMA</a:t>
            </a:r>
            <a:r>
              <a:rPr lang="zh-TW" altLang="en-US" sz="2500" dirty="0" smtClean="0"/>
              <a:t>架構</a:t>
            </a:r>
            <a:r>
              <a:rPr lang="en-US" altLang="zh-TW" sz="2500" dirty="0" smtClean="0"/>
              <a:t>,8</a:t>
            </a:r>
            <a:r>
              <a:rPr lang="zh-TW" altLang="en-US" sz="2500" dirty="0" smtClean="0"/>
              <a:t>種</a:t>
            </a:r>
            <a:r>
              <a:rPr lang="en-US" altLang="zh-TW" sz="2500" dirty="0" smtClean="0"/>
              <a:t>LSTM</a:t>
            </a:r>
            <a:r>
              <a:rPr lang="zh-TW" altLang="en-US" sz="2500" dirty="0" smtClean="0"/>
              <a:t>架構</a:t>
            </a:r>
            <a:r>
              <a:rPr lang="en-US" altLang="zh-TW" sz="2500" dirty="0" smtClean="0"/>
              <a:t>,14</a:t>
            </a:r>
            <a:r>
              <a:rPr lang="zh-TW" altLang="en-US" sz="2500" dirty="0" smtClean="0"/>
              <a:t>種</a:t>
            </a:r>
            <a:r>
              <a:rPr lang="en-US" altLang="zh-TW" sz="2500" dirty="0" smtClean="0"/>
              <a:t>LSTM Encoder-Decoder</a:t>
            </a:r>
            <a:r>
              <a:rPr lang="zh-TW" altLang="en-US" sz="2500" dirty="0" smtClean="0"/>
              <a:t>架構，根據參數設置不同所區分</a:t>
            </a:r>
            <a:endParaRPr lang="en-US" altLang="zh-TW" sz="25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615" t="37438" r="22228" b="11193"/>
          <a:stretch/>
        </p:blipFill>
        <p:spPr>
          <a:xfrm>
            <a:off x="1947023" y="2948149"/>
            <a:ext cx="7396229" cy="373897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513771" y="4266485"/>
            <a:ext cx="148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PXE-PXI</a:t>
            </a:r>
            <a:r>
              <a:rPr lang="zh-TW" altLang="en-US" dirty="0" smtClean="0"/>
              <a:t>能源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513771" y="4639119"/>
            <a:ext cx="2743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DBA-GCC</a:t>
            </a:r>
            <a:r>
              <a:rPr lang="zh-TW" altLang="en-US" dirty="0" smtClean="0"/>
              <a:t>農業</a:t>
            </a:r>
            <a:r>
              <a:rPr lang="en-US" altLang="zh-TW" dirty="0" smtClean="0"/>
              <a:t>,</a:t>
            </a:r>
            <a:r>
              <a:rPr lang="en-US" altLang="zh-TW" dirty="0" err="1" smtClean="0"/>
              <a:t>WisdomTree</a:t>
            </a:r>
            <a:r>
              <a:rPr lang="zh-TW" altLang="en-US" dirty="0"/>
              <a:t>連續商品指數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513770" y="5266512"/>
            <a:ext cx="1487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GCC-RJA</a:t>
            </a:r>
            <a:r>
              <a:rPr lang="zh-TW" altLang="en-US" dirty="0" smtClean="0"/>
              <a:t>農</a:t>
            </a:r>
            <a:r>
              <a:rPr lang="zh-TW" altLang="en-US" dirty="0"/>
              <a:t>業</a:t>
            </a:r>
          </a:p>
        </p:txBody>
      </p:sp>
      <p:sp>
        <p:nvSpPr>
          <p:cNvPr id="9" name="矩形 8"/>
          <p:cNvSpPr/>
          <p:nvPr/>
        </p:nvSpPr>
        <p:spPr>
          <a:xfrm>
            <a:off x="9513770" y="5635844"/>
            <a:ext cx="25955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GSP-RJI:</a:t>
            </a:r>
            <a:r>
              <a:rPr lang="zh-TW" altLang="en-US" sz="1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標</a:t>
            </a:r>
            <a:r>
              <a:rPr lang="zh-TW" altLang="en-US" sz="1500" dirty="0">
                <a:solidFill>
                  <a:srgbClr val="000000"/>
                </a:solidFill>
                <a:latin typeface="Verdana" panose="020B0604030504040204" pitchFamily="34" charset="0"/>
              </a:rPr>
              <a:t>普高盛商品</a:t>
            </a:r>
            <a:r>
              <a:rPr lang="zh-TW" altLang="en-US" sz="15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指數</a:t>
            </a:r>
            <a:endParaRPr lang="en-US" altLang="zh-TW" sz="15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en-US" altLang="zh-TW" sz="1500" dirty="0" smtClean="0">
                <a:solidFill>
                  <a:srgbClr val="050505"/>
                </a:solidFill>
                <a:latin typeface="Verdana" panose="020B0604030504040204" pitchFamily="34" charset="0"/>
              </a:rPr>
              <a:t>,Rogers</a:t>
            </a:r>
            <a:r>
              <a:rPr lang="zh-TW" altLang="en-US" sz="1500" dirty="0">
                <a:solidFill>
                  <a:srgbClr val="050505"/>
                </a:solidFill>
                <a:latin typeface="Verdana" panose="020B0604030504040204" pitchFamily="34" charset="0"/>
              </a:rPr>
              <a:t>國際商品指數</a:t>
            </a:r>
            <a:endParaRPr lang="zh-TW" altLang="en-US" sz="1500" dirty="0"/>
          </a:p>
          <a:p>
            <a:endParaRPr lang="zh-TW" altLang="en-US" sz="1500" dirty="0"/>
          </a:p>
        </p:txBody>
      </p:sp>
      <p:sp>
        <p:nvSpPr>
          <p:cNvPr id="11" name="矩形 10"/>
          <p:cNvSpPr/>
          <p:nvPr/>
        </p:nvSpPr>
        <p:spPr>
          <a:xfrm>
            <a:off x="9513770" y="6263237"/>
            <a:ext cx="15520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dirty="0" smtClean="0">
                <a:solidFill>
                  <a:srgbClr val="050505"/>
                </a:solidFill>
                <a:latin typeface="Verdana" panose="020B0604030504040204" pitchFamily="34" charset="0"/>
              </a:rPr>
              <a:t>DGP-UGL:</a:t>
            </a:r>
            <a:r>
              <a:rPr lang="zh-TW" altLang="en-US" sz="1500" dirty="0" smtClean="0">
                <a:solidFill>
                  <a:srgbClr val="050505"/>
                </a:solidFill>
                <a:latin typeface="Verdana" panose="020B0604030504040204" pitchFamily="34" charset="0"/>
              </a:rPr>
              <a:t>黃金</a:t>
            </a:r>
            <a:endParaRPr lang="zh-TW" altLang="en-US" sz="1500" dirty="0"/>
          </a:p>
        </p:txBody>
      </p:sp>
    </p:spTree>
    <p:extLst>
      <p:ext uri="{BB962C8B-B14F-4D97-AF65-F5344CB8AC3E}">
        <p14:creationId xmlns:p14="http://schemas.microsoft.com/office/powerpoint/2010/main" val="28816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81998"/>
            <a:ext cx="105156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Part II.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24433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zh-TW" sz="2500" dirty="0" smtClean="0"/>
              <a:t>Dataset</a:t>
            </a:r>
          </a:p>
          <a:p>
            <a:r>
              <a:rPr lang="en-US" altLang="zh-TW" sz="2500" dirty="0" smtClean="0"/>
              <a:t>Predict spread</a:t>
            </a:r>
          </a:p>
          <a:p>
            <a:pPr lvl="1"/>
            <a:r>
              <a:rPr lang="en-US" altLang="zh-TW" sz="2500" dirty="0" smtClean="0"/>
              <a:t>ARMA</a:t>
            </a:r>
          </a:p>
          <a:p>
            <a:pPr lvl="1"/>
            <a:r>
              <a:rPr lang="en-US" altLang="zh-TW" sz="2500" dirty="0" smtClean="0"/>
              <a:t>LSTM</a:t>
            </a:r>
          </a:p>
          <a:p>
            <a:pPr lvl="1"/>
            <a:r>
              <a:rPr lang="en-US" altLang="zh-TW" sz="2500" dirty="0" smtClean="0"/>
              <a:t>LSTM Encoder-Decoder</a:t>
            </a:r>
          </a:p>
          <a:p>
            <a:r>
              <a:rPr lang="en-US" altLang="zh-TW" sz="2500" dirty="0"/>
              <a:t>Trading </a:t>
            </a:r>
            <a:r>
              <a:rPr lang="en-US" altLang="zh-TW" sz="2500" dirty="0" smtClean="0"/>
              <a:t>Strategy</a:t>
            </a:r>
          </a:p>
          <a:p>
            <a:r>
              <a:rPr lang="en-US" altLang="zh-TW" sz="2500" dirty="0" smtClean="0"/>
              <a:t>Threshold calculation</a:t>
            </a:r>
          </a:p>
          <a:p>
            <a:r>
              <a:rPr lang="en-US" altLang="zh-TW" sz="2500" dirty="0" smtClean="0"/>
              <a:t>Experiment Setup</a:t>
            </a:r>
          </a:p>
          <a:p>
            <a:r>
              <a:rPr lang="en-US" altLang="zh-TW" sz="2500" dirty="0" smtClean="0">
                <a:solidFill>
                  <a:srgbClr val="0070C0"/>
                </a:solidFill>
              </a:rPr>
              <a:t>Experimental Results</a:t>
            </a:r>
            <a:endParaRPr lang="zh-TW" altLang="en-US" sz="25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70FACB-4ED7-42E5-9B13-E877695B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76" y="0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Experimental Results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D569F9-BDBB-4645-9DBA-4B0F5E82A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16" y="5391555"/>
            <a:ext cx="10515600" cy="1151574"/>
          </a:xfrm>
        </p:spPr>
        <p:txBody>
          <a:bodyPr>
            <a:noAutofit/>
          </a:bodyPr>
          <a:lstStyle/>
          <a:p>
            <a:r>
              <a:rPr lang="en-US" altLang="zh-TW" sz="2000" dirty="0"/>
              <a:t>Validation period</a:t>
            </a:r>
            <a:r>
              <a:rPr lang="zh-TW" altLang="en-US" sz="2000" dirty="0"/>
              <a:t>中，所有</a:t>
            </a:r>
            <a:r>
              <a:rPr lang="zh-TW" altLang="en-US" sz="2000" dirty="0" smtClean="0"/>
              <a:t>方法的</a:t>
            </a:r>
            <a:r>
              <a:rPr lang="zh-TW" altLang="en-US" sz="2000" dirty="0"/>
              <a:t>表現</a:t>
            </a:r>
            <a:r>
              <a:rPr lang="zh-TW" altLang="en-US" sz="2000" dirty="0" smtClean="0"/>
              <a:t>都</a:t>
            </a:r>
            <a:r>
              <a:rPr lang="zh-TW" altLang="en-US" sz="2000" dirty="0"/>
              <a:t>比</a:t>
            </a:r>
            <a:r>
              <a:rPr lang="en-US" altLang="zh-TW" sz="2000" dirty="0"/>
              <a:t>naïve</a:t>
            </a:r>
            <a:r>
              <a:rPr lang="zh-TW" altLang="en-US" sz="2000" dirty="0"/>
              <a:t>法好</a:t>
            </a:r>
            <a:endParaRPr lang="en-US" altLang="zh-TW" sz="2000" dirty="0"/>
          </a:p>
          <a:p>
            <a:r>
              <a:rPr lang="en-US" altLang="zh-TW" sz="2000" dirty="0"/>
              <a:t>LSTM, LSTM encoder-decoder</a:t>
            </a:r>
            <a:r>
              <a:rPr lang="zh-TW" altLang="en-US" sz="2000" dirty="0"/>
              <a:t>表現不如</a:t>
            </a:r>
            <a:r>
              <a:rPr lang="en-US" altLang="zh-TW" sz="2000" dirty="0"/>
              <a:t>ARMA</a:t>
            </a:r>
          </a:p>
          <a:p>
            <a:r>
              <a:rPr lang="zh-TW" altLang="en-US" sz="2000" dirty="0"/>
              <a:t>從</a:t>
            </a:r>
            <a:r>
              <a:rPr lang="en-US" altLang="zh-TW" sz="2000" dirty="0"/>
              <a:t>test</a:t>
            </a:r>
            <a:r>
              <a:rPr lang="zh-TW" altLang="en-US" sz="2000" dirty="0"/>
              <a:t>的數值看出，發生過擬和現象</a:t>
            </a:r>
            <a:r>
              <a:rPr lang="en-US" altLang="zh-TW" sz="2000" dirty="0"/>
              <a:t>(LSTM-based</a:t>
            </a:r>
            <a:r>
              <a:rPr lang="zh-TW" altLang="en-US" sz="2000" dirty="0"/>
              <a:t>表現較</a:t>
            </a:r>
            <a:r>
              <a:rPr lang="en-US" altLang="zh-TW" sz="2000" dirty="0"/>
              <a:t>naïve</a:t>
            </a:r>
            <a:r>
              <a:rPr lang="zh-TW" altLang="en-US" sz="2000" dirty="0"/>
              <a:t>法來的差</a:t>
            </a:r>
            <a:r>
              <a:rPr lang="en-US" altLang="zh-TW" sz="2000" dirty="0"/>
              <a:t>)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B5AC76C-E0F5-405D-A785-4EFB99D1A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30035" r="8895" b="17474"/>
          <a:stretch/>
        </p:blipFill>
        <p:spPr>
          <a:xfrm>
            <a:off x="157716" y="1077740"/>
            <a:ext cx="11917945" cy="417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3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A76524-C8DA-48F3-A1F7-E51789F7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48" y="83127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Experimental Results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3E9ACF-F8A9-467A-A405-E9EB40E47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422" y="1161630"/>
            <a:ext cx="12103056" cy="5370754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en-US" altLang="zh-TW" sz="2500" dirty="0" smtClean="0"/>
              <a:t>Standard-based model </a:t>
            </a:r>
            <a:r>
              <a:rPr lang="en-US" altLang="zh-TW" sz="2500" dirty="0" err="1" smtClean="0"/>
              <a:t>v.s</a:t>
            </a:r>
            <a:r>
              <a:rPr lang="en-US" altLang="zh-TW" sz="2500" dirty="0" smtClean="0"/>
              <a:t>. Proposed model</a:t>
            </a:r>
          </a:p>
          <a:p>
            <a:pPr>
              <a:lnSpc>
                <a:spcPts val="3500"/>
              </a:lnSpc>
            </a:pPr>
            <a:r>
              <a:rPr lang="zh-TW" altLang="en-US" sz="2500" dirty="0" smtClean="0"/>
              <a:t>根據</a:t>
            </a:r>
            <a:r>
              <a:rPr lang="en-US" altLang="zh-TW" sz="2500" dirty="0"/>
              <a:t>validation</a:t>
            </a:r>
            <a:r>
              <a:rPr lang="zh-TW" altLang="en-US" sz="2500" dirty="0"/>
              <a:t>結果</a:t>
            </a:r>
            <a:r>
              <a:rPr lang="en-US" altLang="zh-TW" sz="2500" dirty="0"/>
              <a:t>, ARMA</a:t>
            </a:r>
            <a:r>
              <a:rPr lang="zh-TW" altLang="en-US" sz="2500" dirty="0"/>
              <a:t>採用</a:t>
            </a:r>
            <a:r>
              <a:rPr lang="en-US" altLang="zh-TW" sz="2500" dirty="0"/>
              <a:t>quintile-based thresholds,</a:t>
            </a:r>
            <a:r>
              <a:rPr lang="zh-TW" altLang="en-US" sz="2500" dirty="0"/>
              <a:t> </a:t>
            </a:r>
            <a:r>
              <a:rPr lang="en-US" altLang="zh-TW" sz="2500" dirty="0"/>
              <a:t>LSTMs</a:t>
            </a:r>
            <a:r>
              <a:rPr lang="zh-TW" altLang="en-US" sz="2500" dirty="0"/>
              <a:t>採用</a:t>
            </a:r>
            <a:r>
              <a:rPr lang="en-US" altLang="zh-TW" sz="2500" dirty="0"/>
              <a:t> decile-based thresholds</a:t>
            </a:r>
          </a:p>
          <a:p>
            <a:pPr>
              <a:lnSpc>
                <a:spcPts val="3500"/>
              </a:lnSpc>
            </a:pPr>
            <a:r>
              <a:rPr lang="en-US" altLang="zh-TW" sz="2500" dirty="0"/>
              <a:t>forecasting-based model 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能夠決定更精確的</a:t>
            </a:r>
            <a:r>
              <a:rPr lang="en-US" altLang="zh-TW" sz="2500" dirty="0"/>
              <a:t>entry points</a:t>
            </a:r>
            <a:r>
              <a:rPr lang="zh-TW" altLang="en-US" sz="2500" dirty="0"/>
              <a:t>，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因此降低</a:t>
            </a: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500" dirty="0"/>
              <a:t>unprofitable days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的數目，付出的代價是</a:t>
            </a:r>
            <a:r>
              <a:rPr lang="en-US" altLang="zh-TW" sz="2500" dirty="0"/>
              <a:t>SR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值和</a:t>
            </a:r>
            <a:r>
              <a:rPr lang="en-US" altLang="zh-TW" sz="2500" dirty="0"/>
              <a:t>ROI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值的降低</a:t>
            </a:r>
            <a:r>
              <a:rPr lang="zh-TW" altLang="en-US" sz="2500" dirty="0"/>
              <a:t>，</a:t>
            </a:r>
            <a:r>
              <a:rPr lang="zh-TW" altLang="en-US" sz="2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</a:t>
            </a:r>
            <a:r>
              <a:rPr lang="en-US" altLang="zh-TW" sz="2500" dirty="0" smtClean="0"/>
              <a:t>formation</a:t>
            </a:r>
            <a:r>
              <a:rPr lang="zh-TW" altLang="en-US" sz="2500" dirty="0" smtClean="0"/>
              <a:t> </a:t>
            </a:r>
            <a:r>
              <a:rPr lang="en-US" altLang="zh-TW" sz="2500" dirty="0"/>
              <a:t>period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太長所</a:t>
            </a:r>
            <a:r>
              <a:rPr lang="zh-TW" altLang="en-US" sz="2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造成</a:t>
            </a:r>
            <a:endParaRPr lang="zh-TW" altLang="en-US" sz="25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226D64-EA05-4105-BB05-B41EEC4D2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27" t="33224" r="13634" b="34645"/>
          <a:stretch/>
        </p:blipFill>
        <p:spPr>
          <a:xfrm>
            <a:off x="168348" y="3847007"/>
            <a:ext cx="12103056" cy="2880591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648C4D0E-74F1-4066-8464-4ACBCC7AC127}"/>
              </a:ext>
            </a:extLst>
          </p:cNvPr>
          <p:cNvSpPr/>
          <p:nvPr/>
        </p:nvSpPr>
        <p:spPr>
          <a:xfrm>
            <a:off x="274422" y="5960065"/>
            <a:ext cx="2157409" cy="1987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動作按鈕: 下一項 5">
            <a:hlinkClick r:id="" action="ppaction://hlinkshowjump?jump=lastslide" highlightClick="1"/>
          </p:cNvPr>
          <p:cNvSpPr/>
          <p:nvPr/>
        </p:nvSpPr>
        <p:spPr>
          <a:xfrm>
            <a:off x="4479637" y="4378036"/>
            <a:ext cx="166254" cy="14778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動作按鈕: 下一項 6">
            <a:hlinkClick r:id="rId3" action="ppaction://hlinksldjump" highlightClick="1"/>
          </p:cNvPr>
          <p:cNvSpPr/>
          <p:nvPr/>
        </p:nvSpPr>
        <p:spPr>
          <a:xfrm>
            <a:off x="36659" y="5588000"/>
            <a:ext cx="131690" cy="101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849579" y="507794"/>
            <a:ext cx="5342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/>
              <a:t>交易設定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$1 </a:t>
            </a:r>
            <a:r>
              <a:rPr lang="en-US" altLang="zh-TW" dirty="0"/>
              <a:t>dollar initial investment for each pair, transaction costs </a:t>
            </a:r>
            <a:r>
              <a:rPr lang="zh-TW" altLang="en-US" dirty="0" smtClean="0"/>
              <a:t>，</a:t>
            </a:r>
            <a:r>
              <a:rPr lang="zh-TW" altLang="en-US" dirty="0"/>
              <a:t>未設立停損門檻</a:t>
            </a:r>
          </a:p>
        </p:txBody>
      </p:sp>
    </p:spTree>
    <p:extLst>
      <p:ext uri="{BB962C8B-B14F-4D97-AF65-F5344CB8AC3E}">
        <p14:creationId xmlns:p14="http://schemas.microsoft.com/office/powerpoint/2010/main" val="343701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0345" y="52777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4900" b="1" dirty="0" smtClean="0">
                <a:latin typeface="+mn-lt"/>
              </a:rPr>
              <a:t>Standard Model</a:t>
            </a:r>
            <a:r>
              <a:rPr lang="en-US" altLang="zh-TW" sz="4900" b="1" dirty="0" smtClean="0"/>
              <a:t/>
            </a:r>
            <a:br>
              <a:rPr lang="en-US" altLang="zh-TW" sz="4900" b="1" dirty="0" smtClean="0"/>
            </a:br>
            <a:endParaRPr lang="zh-TW" altLang="en-US" sz="49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773545" y="1853334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ts val="4000"/>
                  </a:lnSpc>
                </a:pPr>
                <a:r>
                  <a:rPr lang="en-US" altLang="zh-TW" sz="2500" dirty="0" smtClean="0"/>
                  <a:t>i. </a:t>
                </a:r>
                <a:r>
                  <a:rPr lang="zh-TW" altLang="en-US" sz="2500" dirty="0" smtClean="0"/>
                  <a:t>計算在</a:t>
                </a:r>
                <a:r>
                  <a:rPr lang="en-US" altLang="zh-TW" sz="2500" dirty="0" smtClean="0"/>
                  <a:t>formation period, pairs</a:t>
                </a:r>
                <a:r>
                  <a:rPr lang="zh-TW" altLang="en-US" sz="2500" dirty="0" smtClean="0"/>
                  <a:t>間的</a:t>
                </a:r>
                <a:r>
                  <a:rPr lang="en-US" altLang="zh-TW" sz="2500" dirty="0" smtClean="0"/>
                  <a:t>spread, mean</a:t>
                </a:r>
                <a:r>
                  <a:rPr lang="en-US" altLang="zh-TW" sz="2500" dirty="0"/>
                  <a:t>, </a:t>
                </a:r>
                <a:r>
                  <a:rPr lang="en-US" altLang="zh-TW" sz="2500" dirty="0" smtClean="0"/>
                  <a:t>standard deviation</a:t>
                </a:r>
              </a:p>
              <a:p>
                <a:pPr>
                  <a:lnSpc>
                    <a:spcPts val="4000"/>
                  </a:lnSpc>
                </a:pPr>
                <a:r>
                  <a:rPr lang="en-US" altLang="zh-TW" sz="2500" dirty="0"/>
                  <a:t>i</a:t>
                </a:r>
                <a:r>
                  <a:rPr lang="en-US" altLang="zh-TW" sz="2500" dirty="0" smtClean="0"/>
                  <a:t>i. </a:t>
                </a:r>
                <a:r>
                  <a:rPr lang="zh-TW" altLang="en-US" sz="2500" dirty="0" smtClean="0"/>
                  <a:t>定義</a:t>
                </a:r>
                <a:r>
                  <a:rPr lang="en-US" altLang="zh-TW" sz="2500" dirty="0" smtClean="0"/>
                  <a:t>model</a:t>
                </a:r>
                <a:r>
                  <a:rPr lang="zh-TW" altLang="en-US" sz="2500" dirty="0" smtClean="0"/>
                  <a:t> </a:t>
                </a:r>
                <a:r>
                  <a:rPr lang="en-US" altLang="zh-TW" sz="2500" dirty="0" smtClean="0"/>
                  <a:t>thresholds</a:t>
                </a:r>
                <a:r>
                  <a:rPr lang="en-US" altLang="zh-TW" sz="2500" dirty="0"/>
                  <a:t>: </a:t>
                </a:r>
                <a:endParaRPr lang="en-US" altLang="zh-TW" sz="2500" dirty="0" smtClean="0"/>
              </a:p>
              <a:p>
                <a:pPr marL="0" indent="0">
                  <a:lnSpc>
                    <a:spcPts val="4000"/>
                  </a:lnSpc>
                  <a:buNone/>
                </a:pPr>
                <a:r>
                  <a:rPr lang="en-US" altLang="zh-TW" sz="2500" dirty="0" smtClean="0"/>
                  <a:t>the </a:t>
                </a:r>
                <a:r>
                  <a:rPr lang="en-US" altLang="zh-TW" sz="2500" dirty="0"/>
                  <a:t>threshold that triggers a long </a:t>
                </a:r>
                <a:r>
                  <a:rPr lang="en-US" altLang="zh-TW" sz="2500" dirty="0" smtClean="0"/>
                  <a:t>position: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 dirty="0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5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 dirty="0" smtClean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altLang="zh-TW" sz="25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-2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TW" sz="2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;</a:t>
                </a:r>
              </a:p>
              <a:p>
                <a:pPr marL="0" indent="0">
                  <a:lnSpc>
                    <a:spcPts val="4000"/>
                  </a:lnSpc>
                  <a:buNone/>
                </a:pPr>
                <a:r>
                  <a:rPr lang="en-US" altLang="zh-TW" sz="2500" dirty="0" smtClean="0"/>
                  <a:t>the </a:t>
                </a:r>
                <a:r>
                  <a:rPr lang="en-US" altLang="zh-TW" sz="2500" dirty="0"/>
                  <a:t>threshold that triggers a short </a:t>
                </a:r>
                <a:r>
                  <a:rPr lang="en-US" altLang="zh-TW" sz="2500" dirty="0" smtClean="0"/>
                  <a:t>position: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5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TW" sz="25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 dirty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altLang="zh-TW" sz="25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+2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TW" sz="25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500" dirty="0"/>
                  <a:t> </a:t>
                </a:r>
                <a:r>
                  <a:rPr lang="en-US" altLang="zh-TW" sz="2500" dirty="0" smtClean="0"/>
                  <a:t>;</a:t>
                </a:r>
              </a:p>
              <a:p>
                <a:pPr marL="0" indent="0">
                  <a:lnSpc>
                    <a:spcPts val="4000"/>
                  </a:lnSpc>
                  <a:buNone/>
                </a:pPr>
                <a:r>
                  <a:rPr lang="en-US" altLang="zh-TW" sz="2500" dirty="0"/>
                  <a:t>t</a:t>
                </a:r>
                <a:r>
                  <a:rPr lang="en-US" altLang="zh-TW" sz="2500" dirty="0" smtClean="0"/>
                  <a:t>he exit threshold</a:t>
                </a:r>
                <a:r>
                  <a:rPr lang="en-US" altLang="zh-TW" sz="2500" dirty="0"/>
                  <a:t> 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5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altLang="zh-TW" sz="25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500" b="0" i="1" dirty="0" smtClean="0">
                            <a:latin typeface="Cambria Math" panose="02040503050406030204" pitchFamily="18" charset="0"/>
                          </a:rPr>
                          <m:t>𝐸𝑥𝑖𝑡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 dirty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altLang="zh-TW" sz="25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altLang="zh-TW" sz="2500" dirty="0" smtClean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3545" y="1853334"/>
                <a:ext cx="10515600" cy="4351338"/>
              </a:xfrm>
              <a:blipFill>
                <a:blip r:embed="rId2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58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7364" y="291559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Evaluation metrics</a:t>
            </a:r>
            <a:endParaRPr lang="zh-TW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96453" y="1724025"/>
                <a:ext cx="11593946" cy="4351338"/>
              </a:xfrm>
            </p:spPr>
            <p:txBody>
              <a:bodyPr/>
              <a:lstStyle/>
              <a:p>
                <a:r>
                  <a:rPr lang="en-US" altLang="zh-TW" sz="2500" dirty="0" smtClean="0"/>
                  <a:t>ROI(Return Of Investment): </a:t>
                </a:r>
                <a:r>
                  <a:rPr lang="en-US" altLang="zh-TW" sz="2400" dirty="0" smtClean="0"/>
                  <a:t>net </a:t>
                </a:r>
                <a:r>
                  <a:rPr lang="en-US" altLang="zh-TW" sz="2400" dirty="0"/>
                  <a:t>profit </a:t>
                </a:r>
                <a:r>
                  <a:rPr lang="en-US" altLang="zh-TW" sz="2400" dirty="0" smtClean="0"/>
                  <a:t>/initial capital</a:t>
                </a:r>
                <a:r>
                  <a:rPr lang="en-US" altLang="zh-TW" sz="2400" dirty="0"/>
                  <a:t> </a:t>
                </a:r>
                <a:r>
                  <a:rPr lang="en-US" altLang="zh-TW" sz="2400" dirty="0" smtClean="0"/>
                  <a:t>(we </a:t>
                </a:r>
                <a:r>
                  <a:rPr lang="en-US" altLang="zh-TW" sz="2400" dirty="0"/>
                  <a:t>enforced to be $</a:t>
                </a:r>
                <a:r>
                  <a:rPr lang="en-US" altLang="zh-TW" sz="2400" dirty="0" smtClean="0"/>
                  <a:t>1)</a:t>
                </a:r>
                <a:endParaRPr lang="en-US" altLang="zh-TW" sz="2500" dirty="0" smtClean="0"/>
              </a:p>
              <a:p>
                <a:r>
                  <a:rPr lang="en-US" altLang="zh-TW" sz="2500" dirty="0" smtClean="0"/>
                  <a:t>SR(Sharp Ratio)</a:t>
                </a:r>
              </a:p>
              <a:p>
                <a:endParaRPr lang="en-US" altLang="zh-TW" dirty="0" smtClean="0"/>
              </a:p>
              <a:p>
                <a:endParaRPr lang="en-US" altLang="zh-TW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5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5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sz="2500" b="0" i="1" smtClean="0">
                            <a:latin typeface="Cambria Math" panose="02040503050406030204" pitchFamily="18" charset="0"/>
                          </a:rPr>
                          <m:t>𝑝𝑜𝑟𝑡</m:t>
                        </m:r>
                      </m:sup>
                    </m:sSup>
                  </m:oMath>
                </a14:m>
                <a:r>
                  <a:rPr lang="en-US" altLang="zh-TW" sz="2500" dirty="0" smtClean="0"/>
                  <a:t> : daily </a:t>
                </a:r>
                <a:r>
                  <a:rPr lang="en-US" altLang="zh-TW" sz="2500" dirty="0"/>
                  <a:t>portfolio </a:t>
                </a:r>
                <a:r>
                  <a:rPr lang="en-US" altLang="zh-TW" sz="2500" dirty="0" smtClean="0"/>
                  <a:t>returns,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5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5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: risk-free rate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500" i="1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TW" sz="2500" b="0" i="1" smtClean="0">
                            <a:latin typeface="Cambria Math" panose="02040503050406030204" pitchFamily="18" charset="0"/>
                          </a:rPr>
                          <m:t>𝑝𝑜𝑟𝑡</m:t>
                        </m:r>
                      </m:sub>
                    </m:sSub>
                  </m:oMath>
                </a14:m>
                <a:r>
                  <a:rPr lang="en-US" altLang="zh-TW" sz="2500" dirty="0" smtClean="0"/>
                  <a:t>:</a:t>
                </a:r>
                <a:r>
                  <a:rPr lang="en-US" altLang="zh-TW" sz="2500" dirty="0"/>
                  <a:t> </a:t>
                </a:r>
                <a:r>
                  <a:rPr lang="en-US" altLang="zh-TW" sz="2500" dirty="0" smtClean="0"/>
                  <a:t>portfolio volatility,</a:t>
                </a: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 smtClean="0"/>
                  <a:t> </a:t>
                </a:r>
                <a:r>
                  <a:rPr lang="en-US" altLang="zh-TW" sz="2400" dirty="0"/>
                  <a:t>is the relative weight of asset </a:t>
                </a:r>
                <a:r>
                  <a:rPr lang="en-US" altLang="zh-TW" sz="2400" dirty="0" err="1"/>
                  <a:t>i</a:t>
                </a:r>
                <a:r>
                  <a:rPr lang="en-US" altLang="zh-TW" sz="2400" dirty="0"/>
                  <a:t> in the portfolio.</a:t>
                </a:r>
                <a:endParaRPr lang="en-US" altLang="zh-TW" sz="2500" dirty="0" smtClean="0"/>
              </a:p>
              <a:p>
                <a:r>
                  <a:rPr lang="en-US" altLang="zh-TW" sz="2500" dirty="0" smtClean="0"/>
                  <a:t>MDD(Maximum Drawdown)</a:t>
                </a:r>
                <a:endParaRPr lang="zh-TW" altLang="en-US" sz="25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6453" y="1724025"/>
                <a:ext cx="11593946" cy="4351338"/>
              </a:xfrm>
              <a:blipFill>
                <a:blip r:embed="rId2"/>
                <a:stretch>
                  <a:fillRect l="-736" t="-19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0193" t="45766" r="31496" b="44846"/>
          <a:stretch/>
        </p:blipFill>
        <p:spPr>
          <a:xfrm>
            <a:off x="4859890" y="2556326"/>
            <a:ext cx="3348789" cy="9657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50193" t="79196" r="13281" b="8480"/>
          <a:stretch/>
        </p:blipFill>
        <p:spPr>
          <a:xfrm>
            <a:off x="979151" y="5273326"/>
            <a:ext cx="6621947" cy="1256783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618503" y="2794179"/>
            <a:ext cx="4437247" cy="731520"/>
            <a:chOff x="979151" y="2897389"/>
            <a:chExt cx="4437247" cy="73152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4"/>
            <a:srcRect l="50877" t="60351" r="24859" b="32538"/>
            <a:stretch/>
          </p:blipFill>
          <p:spPr>
            <a:xfrm>
              <a:off x="979151" y="2897389"/>
              <a:ext cx="4437247" cy="731520"/>
            </a:xfrm>
            <a:prstGeom prst="rect">
              <a:avLst/>
            </a:prstGeom>
          </p:spPr>
        </p:pic>
        <p:cxnSp>
          <p:nvCxnSpPr>
            <p:cNvPr id="8" name="直線接點 7"/>
            <p:cNvCxnSpPr/>
            <p:nvPr/>
          </p:nvCxnSpPr>
          <p:spPr>
            <a:xfrm flipV="1">
              <a:off x="3197774" y="3445164"/>
              <a:ext cx="2022764" cy="923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08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9582" y="3153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4900" b="1" dirty="0" smtClean="0">
                <a:latin typeface="+mn-lt"/>
              </a:rPr>
              <a:t>Standard Model</a:t>
            </a:r>
            <a:r>
              <a:rPr lang="en-US" altLang="zh-TW" sz="4900" b="1" dirty="0" smtClean="0"/>
              <a:t/>
            </a:r>
            <a:br>
              <a:rPr lang="en-US" altLang="zh-TW" sz="4900" b="1" dirty="0" smtClean="0"/>
            </a:br>
            <a:endParaRPr lang="zh-TW" altLang="en-US" sz="49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579581" y="155777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ts val="4000"/>
                  </a:lnSpc>
                </a:pPr>
                <a:r>
                  <a:rPr lang="en-US" altLang="zh-TW" sz="2000" dirty="0" smtClean="0"/>
                  <a:t>i. </a:t>
                </a:r>
                <a:r>
                  <a:rPr lang="zh-TW" altLang="en-US" sz="2000" dirty="0" smtClean="0"/>
                  <a:t>計算在</a:t>
                </a:r>
                <a:r>
                  <a:rPr lang="en-US" altLang="zh-TW" sz="2000" dirty="0" smtClean="0"/>
                  <a:t>formation period, pairs</a:t>
                </a:r>
                <a:r>
                  <a:rPr lang="zh-TW" altLang="en-US" sz="2000" dirty="0" smtClean="0"/>
                  <a:t>間的</a:t>
                </a:r>
                <a:r>
                  <a:rPr lang="en-US" altLang="zh-TW" sz="2000" dirty="0" smtClean="0"/>
                  <a:t>spread, mean</a:t>
                </a:r>
                <a:r>
                  <a:rPr lang="en-US" altLang="zh-TW" sz="2000" dirty="0"/>
                  <a:t>, </a:t>
                </a:r>
                <a:r>
                  <a:rPr lang="en-US" altLang="zh-TW" sz="2000" dirty="0" smtClean="0"/>
                  <a:t>standard deviation</a:t>
                </a:r>
              </a:p>
              <a:p>
                <a:pPr>
                  <a:lnSpc>
                    <a:spcPts val="4000"/>
                  </a:lnSpc>
                </a:pPr>
                <a:r>
                  <a:rPr lang="en-US" altLang="zh-TW" sz="2000" dirty="0" smtClean="0"/>
                  <a:t>ii. </a:t>
                </a:r>
                <a:r>
                  <a:rPr lang="zh-TW" altLang="en-US" sz="2000" dirty="0" smtClean="0"/>
                  <a:t>定義</a:t>
                </a:r>
                <a:r>
                  <a:rPr lang="en-US" altLang="zh-TW" sz="2000" dirty="0" smtClean="0"/>
                  <a:t>thresholds</a:t>
                </a:r>
                <a:r>
                  <a:rPr lang="en-US" altLang="zh-TW" sz="2000" dirty="0"/>
                  <a:t>: </a:t>
                </a:r>
                <a:endParaRPr lang="en-US" altLang="zh-TW" sz="2000" dirty="0" smtClean="0"/>
              </a:p>
              <a:p>
                <a:pPr marL="0" indent="0">
                  <a:lnSpc>
                    <a:spcPts val="4000"/>
                  </a:lnSpc>
                  <a:buNone/>
                </a:pPr>
                <a:r>
                  <a:rPr lang="en-US" altLang="zh-TW" sz="2000" dirty="0" smtClean="0"/>
                  <a:t>the </a:t>
                </a:r>
                <a:r>
                  <a:rPr lang="en-US" altLang="zh-TW" sz="2000" dirty="0"/>
                  <a:t>threshold that triggers a long position: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TW" sz="20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000" dirty="0"/>
                  <a:t>-2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altLang="zh-TW" sz="2000" dirty="0"/>
              </a:p>
              <a:p>
                <a:pPr marL="0" indent="0">
                  <a:lnSpc>
                    <a:spcPts val="4000"/>
                  </a:lnSpc>
                  <a:buNone/>
                </a:pPr>
                <a:r>
                  <a:rPr lang="en-US" altLang="zh-TW" sz="2000" dirty="0"/>
                  <a:t>the threshold that triggers a short position: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TW" sz="20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000" dirty="0"/>
                  <a:t>+2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TW" sz="2000" dirty="0"/>
                  <a:t> </a:t>
                </a:r>
              </a:p>
              <a:p>
                <a:pPr marL="0" indent="0">
                  <a:lnSpc>
                    <a:spcPts val="4000"/>
                  </a:lnSpc>
                  <a:buNone/>
                </a:pPr>
                <a:r>
                  <a:rPr lang="en-US" altLang="zh-TW" sz="2000" dirty="0"/>
                  <a:t>the exit threshold 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𝐸𝑥𝑖𝑡</m:t>
                        </m:r>
                      </m:sub>
                    </m:sSub>
                  </m:oMath>
                </a14:m>
                <a:r>
                  <a:rPr lang="en-US" altLang="zh-TW" sz="20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altLang="zh-TW" sz="2000" dirty="0" smtClean="0"/>
              </a:p>
              <a:p>
                <a:pPr>
                  <a:lnSpc>
                    <a:spcPts val="4000"/>
                  </a:lnSpc>
                </a:pPr>
                <a:r>
                  <a:rPr lang="en-US" altLang="zh-TW" sz="2000" dirty="0"/>
                  <a:t>i</a:t>
                </a:r>
                <a:r>
                  <a:rPr lang="en-US" altLang="zh-TW" sz="2000" dirty="0" smtClean="0"/>
                  <a:t>ii.</a:t>
                </a:r>
                <a:r>
                  <a:rPr lang="en-US" altLang="zh-TW" sz="2000" dirty="0"/>
                  <a:t> </a:t>
                </a:r>
                <a:r>
                  <a:rPr lang="en-US" altLang="zh-TW" sz="2000" dirty="0" smtClean="0"/>
                  <a:t> </a:t>
                </a:r>
                <a:r>
                  <a:rPr lang="en-US" altLang="zh-TW" sz="2000" dirty="0"/>
                  <a:t>In case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TW" sz="2000" dirty="0"/>
                  <a:t> is crossed, go long the spread by buying Y and selling X.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TW" sz="2000" dirty="0"/>
                  <a:t> is crossed, short the spread by selling Y and buying X. Exit position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altLang="zh-TW" sz="2000" i="1" dirty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𝐸𝑥𝑖𝑡</m:t>
                        </m:r>
                      </m:sub>
                    </m:sSub>
                  </m:oMath>
                </a14:m>
                <a:r>
                  <a:rPr lang="en-US" altLang="zh-TW" sz="2000" dirty="0"/>
                  <a:t> is crossed</a:t>
                </a:r>
                <a:endParaRPr lang="en-US" altLang="zh-TW" sz="2000" dirty="0" smtClean="0"/>
              </a:p>
              <a:p>
                <a:pPr marL="0" indent="0">
                  <a:lnSpc>
                    <a:spcPts val="4000"/>
                  </a:lnSpc>
                  <a:buNone/>
                </a:pPr>
                <a:endParaRPr lang="en-US" altLang="zh-TW" sz="2500" dirty="0" smtClean="0"/>
              </a:p>
              <a:p>
                <a:pPr marL="0" indent="0">
                  <a:lnSpc>
                    <a:spcPts val="4000"/>
                  </a:lnSpc>
                  <a:buNone/>
                </a:pPr>
                <a:endParaRPr lang="en-US" altLang="zh-TW" sz="2500" dirty="0" smtClean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581" y="1557770"/>
                <a:ext cx="10515600" cy="4351338"/>
              </a:xfrm>
              <a:blipFill>
                <a:blip r:embed="rId2"/>
                <a:stretch>
                  <a:fillRect l="-5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1565563" y="6019945"/>
            <a:ext cx="9411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/>
              <a:t>未考慮</a:t>
            </a:r>
            <a:r>
              <a:rPr lang="en-US" altLang="zh-TW" sz="2000" dirty="0"/>
              <a:t> subsequent spread direction </a:t>
            </a:r>
            <a:r>
              <a:rPr lang="en-US" altLang="zh-TW" sz="2000" dirty="0" smtClean="0"/>
              <a:t>, </a:t>
            </a:r>
            <a:r>
              <a:rPr lang="zh-TW" altLang="en-US" sz="2000" dirty="0" smtClean="0"/>
              <a:t>因此</a:t>
            </a:r>
            <a:r>
              <a:rPr lang="en-US" altLang="zh-TW" sz="2000" dirty="0" smtClean="0"/>
              <a:t>the </a:t>
            </a:r>
            <a:r>
              <a:rPr lang="en-US" altLang="zh-TW" sz="2000" dirty="0"/>
              <a:t>entry points</a:t>
            </a:r>
            <a:r>
              <a:rPr lang="zh-TW" altLang="en-US" sz="2000" dirty="0"/>
              <a:t>可能不是最佳</a:t>
            </a:r>
            <a:r>
              <a:rPr lang="zh-TW" altLang="en-US" sz="2000" dirty="0" smtClean="0"/>
              <a:t>的</a:t>
            </a:r>
            <a:r>
              <a:rPr lang="zh-TW" altLang="en-US" sz="2000" dirty="0"/>
              <a:t>，</a:t>
            </a:r>
            <a:r>
              <a:rPr lang="zh-TW" altLang="en-US" sz="2000" dirty="0" smtClean="0"/>
              <a:t>所以可能導</a:t>
            </a:r>
            <a:r>
              <a:rPr lang="zh-TW" altLang="en-US" sz="2000" dirty="0"/>
              <a:t>致</a:t>
            </a:r>
            <a:r>
              <a:rPr lang="en-US" altLang="zh-TW" sz="2000" dirty="0" smtClean="0"/>
              <a:t>price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series</a:t>
            </a:r>
            <a:r>
              <a:rPr lang="zh-TW" altLang="en-US" sz="2000" dirty="0" smtClean="0"/>
              <a:t>發散造成長期利潤下降</a:t>
            </a:r>
            <a:endParaRPr lang="zh-TW" altLang="en-US" sz="2000" dirty="0"/>
          </a:p>
        </p:txBody>
      </p:sp>
      <p:sp>
        <p:nvSpPr>
          <p:cNvPr id="6" name="向右箭號 5"/>
          <p:cNvSpPr/>
          <p:nvPr/>
        </p:nvSpPr>
        <p:spPr>
          <a:xfrm>
            <a:off x="1080655" y="6234545"/>
            <a:ext cx="332509" cy="203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9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DC457-6920-4F00-91E1-6E5F8512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76" y="110691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Pair trading-selection</a:t>
            </a:r>
            <a:endParaRPr lang="zh-TW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90D2C509-21B4-4FA8-B650-8EC30BAE92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2768" y="1270535"/>
                <a:ext cx="11606463" cy="558746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TW" sz="2200" dirty="0"/>
                  <a:t>Pair selection( 2 step ):</a:t>
                </a:r>
              </a:p>
              <a:p>
                <a:pPr marL="0" indent="0">
                  <a:buNone/>
                </a:pPr>
                <a:r>
                  <a:rPr lang="en-US" altLang="zh-TW" sz="2200" dirty="0"/>
                  <a:t>1.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找出候選</a:t>
                </a:r>
                <a:r>
                  <a:rPr lang="en-US" altLang="zh-TW" sz="2200" dirty="0"/>
                  <a:t>pairs</a:t>
                </a:r>
              </a:p>
              <a:p>
                <a:pPr marL="0" indent="0">
                  <a:buNone/>
                </a:pPr>
                <a:r>
                  <a:rPr lang="zh-TW" altLang="en-US" sz="2200" dirty="0"/>
                  <a:t>試試所有可能的組合</a:t>
                </a:r>
                <a:r>
                  <a:rPr lang="en-US" altLang="zh-TW" sz="2200" dirty="0"/>
                  <a:t>,</a:t>
                </a:r>
                <a:r>
                  <a:rPr lang="zh-TW" altLang="en-US" sz="2200" dirty="0"/>
                  <a:t>將</a:t>
                </a:r>
                <a:r>
                  <a:rPr lang="en-US" altLang="zh-TW" sz="2200" dirty="0"/>
                  <a:t>asset</a:t>
                </a:r>
                <a:r>
                  <a:rPr lang="zh-TW" altLang="en-US" sz="2200" dirty="0"/>
                  <a:t>做分類再尋找</a:t>
                </a:r>
                <a:endParaRPr lang="en-US" altLang="zh-TW" sz="2200" dirty="0"/>
              </a:p>
              <a:p>
                <a:pPr marL="0" indent="0">
                  <a:buNone/>
                </a:pPr>
                <a:r>
                  <a:rPr lang="en-US" altLang="zh-TW" sz="2200" dirty="0"/>
                  <a:t>2.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選擇最有發展性的</a:t>
                </a:r>
                <a:r>
                  <a:rPr lang="en-US" altLang="zh-TW" sz="2200" dirty="0"/>
                  <a:t>pairs (3 approach)</a:t>
                </a:r>
              </a:p>
              <a:p>
                <a:pPr marL="0" indent="0">
                  <a:buNone/>
                </a:pPr>
                <a:r>
                  <a:rPr lang="en-US" altLang="zh-TW" sz="2200" dirty="0"/>
                  <a:t>- distance:</a:t>
                </a:r>
              </a:p>
              <a:p>
                <a:pPr marL="0" indent="0">
                  <a:buNone/>
                </a:pPr>
                <a:r>
                  <a:rPr lang="en-US" altLang="zh-TW" sz="22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TW" sz="2200" dirty="0"/>
                  <a:t>(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選擇的</a:t>
                </a:r>
                <a:r>
                  <a:rPr lang="en-US" altLang="zh-TW" sz="2200" dirty="0">
                    <a:ea typeface="微軟正黑體 Light" panose="020B0304030504040204" pitchFamily="34" charset="-120"/>
                  </a:rPr>
                  <a:t>asset </a:t>
                </a:r>
                <a:r>
                  <a:rPr lang="en-US" altLang="zh-TW" sz="2200" dirty="0" err="1">
                    <a:ea typeface="微軟正黑體 Light" panose="020B0304030504040204" pitchFamily="34" charset="-120"/>
                  </a:rPr>
                  <a:t>i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和</a:t>
                </a:r>
                <a:r>
                  <a:rPr lang="en-US" altLang="zh-TW" sz="2200" dirty="0">
                    <a:ea typeface="微軟正黑體 Light" panose="020B0304030504040204" pitchFamily="34" charset="-120"/>
                  </a:rPr>
                  <a:t>j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能使其正規化價格序列距離平方加總之平均值為最小</a:t>
                </a:r>
                <a:r>
                  <a:rPr lang="en-US" altLang="zh-TW" sz="2200" dirty="0"/>
                  <a:t>)</a:t>
                </a:r>
              </a:p>
              <a:p>
                <a:pPr marL="0" indent="0">
                  <a:buNone/>
                </a:pPr>
                <a:r>
                  <a:rPr lang="zh-TW" altLang="en-US" sz="2200" dirty="0">
                    <a:ea typeface="微軟正黑體 Light" panose="020B0304030504040204" pitchFamily="34" charset="-120"/>
                  </a:rPr>
                  <a:t>缺點</a:t>
                </a:r>
                <a:r>
                  <a:rPr lang="en-US" altLang="zh-TW" sz="2200" dirty="0"/>
                  <a:t>: zero spread pair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會是最佳，但實際上並不是，因為並無提供交易機會</a:t>
                </a:r>
                <a:endParaRPr lang="en-US" altLang="zh-TW" sz="2200" dirty="0">
                  <a:ea typeface="微軟正黑體 Light" panose="020B0304030504040204" pitchFamily="34" charset="-120"/>
                </a:endParaRPr>
              </a:p>
              <a:p>
                <a:pPr marL="0" indent="0">
                  <a:buNone/>
                </a:pPr>
                <a:r>
                  <a:rPr lang="en-US" altLang="zh-TW" sz="2200" dirty="0"/>
                  <a:t>- correlation: </a:t>
                </a:r>
              </a:p>
              <a:p>
                <a:pPr marL="0" indent="0">
                  <a:buNone/>
                </a:pPr>
                <a:r>
                  <a:rPr lang="zh-TW" altLang="en-US" sz="2200" dirty="0">
                    <a:ea typeface="微軟正黑體 Light" panose="020B0304030504040204" pitchFamily="34" charset="-120"/>
                  </a:rPr>
                  <a:t>優點</a:t>
                </a:r>
                <a:r>
                  <a:rPr lang="en-US" altLang="zh-TW" sz="2200" dirty="0"/>
                  <a:t>: 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較</a:t>
                </a:r>
                <a:r>
                  <a:rPr lang="en-US" altLang="zh-TW" sz="2200" dirty="0"/>
                  <a:t>distance</a:t>
                </a:r>
                <a:r>
                  <a:rPr lang="zh-TW" altLang="en-US" sz="2200" dirty="0"/>
                  <a:t> </a:t>
                </a:r>
                <a:r>
                  <a:rPr lang="en-US" altLang="zh-TW" sz="2200" dirty="0"/>
                  <a:t>approach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佳</a:t>
                </a:r>
                <a:endParaRPr lang="en-US" altLang="zh-TW" sz="2200" dirty="0">
                  <a:ea typeface="微軟正黑體 Light" panose="020B0304030504040204" pitchFamily="34" charset="-120"/>
                </a:endParaRPr>
              </a:p>
              <a:p>
                <a:pPr marL="0" indent="0">
                  <a:buNone/>
                </a:pPr>
                <a:r>
                  <a:rPr lang="zh-TW" altLang="en-US" sz="2200" dirty="0">
                    <a:ea typeface="微軟正黑體 Light" panose="020B0304030504040204" pitchFamily="34" charset="-120"/>
                  </a:rPr>
                  <a:t>缺點</a:t>
                </a:r>
                <a:r>
                  <a:rPr lang="en-US" altLang="zh-TW" sz="2200" dirty="0">
                    <a:ea typeface="微軟正黑體 Light" panose="020B0304030504040204" pitchFamily="34" charset="-120"/>
                  </a:rPr>
                  <a:t>: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兩個</a:t>
                </a:r>
                <a:r>
                  <a:rPr lang="en-US" altLang="zh-TW" sz="2200" dirty="0"/>
                  <a:t>asset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不一定擁有平衡關係</a:t>
                </a:r>
                <a:r>
                  <a:rPr lang="en-US" altLang="zh-TW" sz="2200" dirty="0"/>
                  <a:t>(equilibrium relationship)</a:t>
                </a:r>
              </a:p>
              <a:p>
                <a:pPr marL="0" indent="0">
                  <a:buNone/>
                </a:pPr>
                <a:r>
                  <a:rPr lang="en-US" altLang="zh-TW" sz="2200" dirty="0"/>
                  <a:t>- Cointegration: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TW" sz="2200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TW" sz="2200" dirty="0"/>
                  <a:t> -</a:t>
                </a:r>
                <a:r>
                  <a:rPr lang="en-US" altLang="zh-TW" sz="2200" dirty="0">
                    <a:ea typeface="新細明體" panose="02020500000000000000" pitchFamily="18" charset="-120"/>
                  </a:rPr>
                  <a:t>β</a:t>
                </a:r>
                <a:r>
                  <a:rPr lang="en-US" altLang="zh-TW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TW" sz="2200" b="0" i="0" smtClean="0">
                        <a:latin typeface="Cambria Math" panose="02040503050406030204" pitchFamily="18" charset="0"/>
                      </a:rPr>
                      <m:t>  (</m:t>
                    </m:r>
                    <m:r>
                      <m:rPr>
                        <m:nor/>
                      </m:rPr>
                      <a:rPr lang="en-US" altLang="zh-TW" sz="2200"/>
                      <m:t>β</m:t>
                    </m:r>
                    <m:r>
                      <m:rPr>
                        <m:nor/>
                      </m:rPr>
                      <a:rPr lang="en-US" altLang="zh-TW" sz="2200" smtClean="0"/>
                      <m:t> </m:t>
                    </m:r>
                    <m:r>
                      <m:rPr>
                        <m:nor/>
                      </m:rPr>
                      <a:rPr lang="en-US" altLang="zh-TW" sz="2200" smtClean="0"/>
                      <m:t>is</m:t>
                    </m:r>
                    <m:r>
                      <m:rPr>
                        <m:nor/>
                      </m:rPr>
                      <a:rPr lang="en-US" altLang="zh-TW" sz="2200" smtClean="0"/>
                      <m:t> </m:t>
                    </m:r>
                    <m:r>
                      <m:rPr>
                        <m:nor/>
                      </m:rPr>
                      <a:rPr lang="en-US" altLang="zh-TW" sz="2200" smtClean="0"/>
                      <m:t>the</m:t>
                    </m:r>
                    <m:r>
                      <m:rPr>
                        <m:nor/>
                      </m:rPr>
                      <a:rPr lang="en-US" altLang="zh-TW" sz="2200" smtClean="0"/>
                      <m:t> </m:t>
                    </m:r>
                    <m:r>
                      <m:rPr>
                        <m:nor/>
                      </m:rPr>
                      <a:rPr lang="en-US" altLang="zh-TW" sz="2200" smtClean="0"/>
                      <m:t>cointegration</m:t>
                    </m:r>
                    <m:r>
                      <m:rPr>
                        <m:nor/>
                      </m:rPr>
                      <a:rPr lang="en-US" altLang="zh-TW" sz="2200" smtClean="0"/>
                      <m:t> </m:t>
                    </m:r>
                    <m:r>
                      <m:rPr>
                        <m:nor/>
                      </m:rPr>
                      <a:rPr lang="en-US" altLang="zh-TW" sz="2200" smtClean="0"/>
                      <m:t>factor</m:t>
                    </m:r>
                    <m:r>
                      <a:rPr lang="en-US" altLang="zh-TW" sz="22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200" dirty="0"/>
                  <a:t> </a:t>
                </a:r>
              </a:p>
              <a:p>
                <a:pPr marL="0" indent="0">
                  <a:buNone/>
                </a:pPr>
                <a:r>
                  <a:rPr lang="zh-TW" altLang="en-US" sz="2200" dirty="0">
                    <a:ea typeface="微軟正黑體 Light" panose="020B0304030504040204" pitchFamily="34" charset="-120"/>
                  </a:rPr>
                  <a:t>優點</a:t>
                </a:r>
                <a:r>
                  <a:rPr lang="en-US" altLang="zh-TW" sz="2200" dirty="0"/>
                  <a:t>:</a:t>
                </a:r>
                <a:r>
                  <a:rPr lang="zh-TW" altLang="en-US" sz="2200" dirty="0"/>
                  <a:t> </a:t>
                </a:r>
                <a:r>
                  <a:rPr lang="en-US" altLang="zh-TW" sz="2200" dirty="0"/>
                  <a:t>assets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間有比較健全的平衡關係，明顯較</a:t>
                </a:r>
                <a:r>
                  <a:rPr lang="en-US" altLang="zh-TW" sz="2200" dirty="0"/>
                  <a:t>distance</a:t>
                </a:r>
                <a:r>
                  <a:rPr lang="zh-TW" altLang="en-US" sz="2200" dirty="0"/>
                  <a:t> </a:t>
                </a:r>
                <a:r>
                  <a:rPr lang="en-US" altLang="zh-TW" sz="2200" dirty="0"/>
                  <a:t>approach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表現佳</a:t>
                </a:r>
                <a:r>
                  <a:rPr lang="en-US" altLang="zh-TW" sz="2200" dirty="0">
                    <a:ea typeface="微軟正黑體 Light" panose="020B0304030504040204" pitchFamily="34" charset="-120"/>
                  </a:rPr>
                  <a:t>(</a:t>
                </a:r>
                <a:r>
                  <a:rPr lang="en-US" altLang="zh-TW" sz="2200" dirty="0" err="1">
                    <a:ea typeface="微軟正黑體 Light" panose="020B0304030504040204" pitchFamily="34" charset="-120"/>
                  </a:rPr>
                  <a:t>condition:Y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和</a:t>
                </a:r>
                <a:r>
                  <a:rPr lang="en-US" altLang="zh-TW" sz="2200" dirty="0">
                    <a:ea typeface="微軟正黑體 Light" panose="020B0304030504040204" pitchFamily="34" charset="-120"/>
                  </a:rPr>
                  <a:t>X</a:t>
                </a:r>
                <a:r>
                  <a:rPr lang="zh-TW" altLang="en-US" sz="2200" dirty="0">
                    <a:ea typeface="微軟正黑體 Light" panose="020B0304030504040204" pitchFamily="34" charset="-120"/>
                  </a:rPr>
                  <a:t>為共整合</a:t>
                </a:r>
                <a:r>
                  <a:rPr lang="en-US" altLang="zh-TW" sz="2200" dirty="0">
                    <a:ea typeface="微軟正黑體 Light" panose="020B0304030504040204" pitchFamily="34" charset="-120"/>
                  </a:rPr>
                  <a:t>,</a:t>
                </a:r>
                <a:r>
                  <a:rPr lang="en-US" altLang="zh-TW" sz="22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2200"/>
                      <m:t>β</m:t>
                    </m:r>
                    <m:r>
                      <m:rPr>
                        <m:nor/>
                      </m:rPr>
                      <a:rPr lang="en-US" altLang="zh-TW" sz="2200" b="0" i="0" smtClean="0"/>
                      <m:t> </m:t>
                    </m:r>
                    <m:r>
                      <m:rPr>
                        <m:nor/>
                      </m:rPr>
                      <a:rPr lang="en-US" altLang="zh-TW" sz="2200" b="0" i="0" smtClean="0"/>
                      <m:t>is</m:t>
                    </m:r>
                    <m:r>
                      <m:rPr>
                        <m:nor/>
                      </m:rPr>
                      <a:rPr lang="en-US" altLang="zh-TW" sz="2200" b="0" i="0" smtClean="0"/>
                      <m:t> </m:t>
                    </m:r>
                    <m:r>
                      <m:rPr>
                        <m:nor/>
                      </m:rPr>
                      <a:rPr lang="en-US" altLang="zh-TW" sz="2200" b="0" i="0" smtClean="0"/>
                      <m:t>stationary</m:t>
                    </m:r>
                    <m:r>
                      <m:rPr>
                        <m:nor/>
                      </m:rPr>
                      <a:rPr lang="en-US" altLang="zh-TW" sz="2200" b="0" i="0" smtClean="0"/>
                      <m:t>,</m:t>
                    </m:r>
                    <m:r>
                      <a:rPr lang="zh-TW" altLang="en-US" sz="2200" i="1">
                        <a:latin typeface="Cambria Math" panose="02040503050406030204" pitchFamily="18" charset="0"/>
                      </a:rPr>
                      <m:t>使</m:t>
                    </m:r>
                    <m:r>
                      <a:rPr lang="zh-TW" altLang="en-US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得</m:t>
                    </m:r>
                    <m:r>
                      <m:rPr>
                        <m:sty m:val="p"/>
                      </m:rPr>
                      <a:rPr lang="en-US" altLang="zh-TW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spread</m:t>
                    </m:r>
                    <m:r>
                      <a:rPr lang="zh-TW" altLang="en-US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seires</m:t>
                    </m:r>
                    <m:r>
                      <a:rPr lang="zh-TW" altLang="en-US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具</m:t>
                    </m:r>
                    <m:r>
                      <m:rPr>
                        <m:sty m:val="p"/>
                      </m:rPr>
                      <a:rPr lang="en-US" altLang="zh-TW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mean</m:t>
                    </m:r>
                    <m:r>
                      <a:rPr lang="en-US" altLang="zh-TW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reverting</m:t>
                    </m:r>
                    <m:r>
                      <a:rPr lang="zh-TW" altLang="en-US" sz="2200" i="1">
                        <a:latin typeface="Cambria Math" panose="02040503050406030204" pitchFamily="18" charset="0"/>
                        <a:ea typeface="微軟正黑體 Light" panose="020B0304030504040204" pitchFamily="34" charset="-120"/>
                      </a:rPr>
                      <m:t>特性</m:t>
                    </m:r>
                  </m:oMath>
                </a14:m>
                <a:r>
                  <a:rPr lang="en-US" altLang="zh-TW" sz="2200" dirty="0">
                    <a:ea typeface="微軟正黑體 Light" panose="020B0304030504040204" pitchFamily="34" charset="-120"/>
                  </a:rPr>
                  <a:t>)</a:t>
                </a:r>
                <a:endParaRPr lang="zh-TW" altLang="en-US" dirty="0">
                  <a:ea typeface="微軟正黑體 Light" panose="020B0304030504040204" pitchFamily="34" charset="-120"/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90D2C509-21B4-4FA8-B650-8EC30BAE92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2768" y="1270535"/>
                <a:ext cx="11606463" cy="5587465"/>
              </a:xfrm>
              <a:blipFill>
                <a:blip r:embed="rId2"/>
                <a:stretch>
                  <a:fillRect l="-525" t="-15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6103F17F-DEAC-4619-AF68-0A4E69890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6" t="65684" r="72289" b="28982"/>
          <a:stretch/>
        </p:blipFill>
        <p:spPr>
          <a:xfrm>
            <a:off x="1827458" y="2826301"/>
            <a:ext cx="3074767" cy="521612"/>
          </a:xfrm>
          <a:prstGeom prst="rect">
            <a:avLst/>
          </a:prstGeom>
        </p:spPr>
      </p:pic>
      <p:sp>
        <p:nvSpPr>
          <p:cNvPr id="10" name="箭號: 弧形右彎 9">
            <a:extLst>
              <a:ext uri="{FF2B5EF4-FFF2-40B4-BE49-F238E27FC236}">
                <a16:creationId xmlns:a16="http://schemas.microsoft.com/office/drawing/2014/main" id="{C1F0ED3C-A196-4DA1-BF53-3C5EC1108DFB}"/>
              </a:ext>
            </a:extLst>
          </p:cNvPr>
          <p:cNvSpPr/>
          <p:nvPr/>
        </p:nvSpPr>
        <p:spPr>
          <a:xfrm>
            <a:off x="133951" y="2069431"/>
            <a:ext cx="210151" cy="84702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06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1756BD-DE83-4C70-89A5-BDE266C8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39" y="229920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Pair trading-standard trading model </a:t>
            </a:r>
            <a:endParaRPr lang="zh-TW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977632E-B3E1-4FE7-8048-097E2C3E9C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8818" y="1619050"/>
                <a:ext cx="11077876" cy="4859755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ts val="3500"/>
                  </a:lnSpc>
                  <a:buNone/>
                </a:pPr>
                <a:r>
                  <a:rPr lang="zh-TW" altLang="en-US" sz="2000" dirty="0">
                    <a:ea typeface="微軟正黑體 Light" panose="020B0304030504040204" pitchFamily="34" charset="-120"/>
                  </a:rPr>
                  <a:t>機制</a:t>
                </a:r>
                <a:r>
                  <a:rPr lang="en-US" altLang="zh-TW" sz="2000" dirty="0">
                    <a:ea typeface="微軟正黑體 Light" panose="020B0304030504040204" pitchFamily="34" charset="-120"/>
                  </a:rPr>
                  <a:t>:</a:t>
                </a:r>
              </a:p>
              <a:p>
                <a:pPr>
                  <a:lnSpc>
                    <a:spcPts val="3500"/>
                  </a:lnSpc>
                </a:pPr>
                <a:r>
                  <a:rPr lang="en-US" altLang="zh-TW" sz="2000" dirty="0" err="1"/>
                  <a:t>i</a:t>
                </a:r>
                <a:r>
                  <a:rPr lang="en-US" altLang="zh-TW" sz="2000" dirty="0"/>
                  <a:t>.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計算</a:t>
                </a:r>
                <a:r>
                  <a:rPr lang="en-US" altLang="zh-TW" sz="2000" dirty="0"/>
                  <a:t>pairs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在</a:t>
                </a:r>
                <a:r>
                  <a:rPr lang="en-US" altLang="zh-TW" sz="2000" dirty="0"/>
                  <a:t>formation</a:t>
                </a:r>
                <a:r>
                  <a:rPr lang="zh-TW" altLang="en-US" sz="2000" dirty="0"/>
                  <a:t> </a:t>
                </a:r>
                <a:r>
                  <a:rPr lang="en-US" altLang="zh-TW" sz="2000" dirty="0"/>
                  <a:t>period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的差價</a:t>
                </a:r>
                <a:r>
                  <a:rPr lang="en-US" altLang="zh-TW" sz="2000" dirty="0">
                    <a:ea typeface="微軟正黑體 Light" panose="020B0304030504040204" pitchFamily="34" charset="-120"/>
                  </a:rPr>
                  <a:t> </a:t>
                </a:r>
                <a:r>
                  <a:rPr lang="en-US" altLang="zh-TW" sz="2000" dirty="0">
                    <a:ea typeface="PMingLiU" panose="02020500000000000000" pitchFamily="18" charset="-120"/>
                  </a:rPr>
                  <a:t>,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平均值</a:t>
                </a:r>
                <a:r>
                  <a:rPr lang="en-US" altLang="zh-TW" sz="2000" dirty="0">
                    <a:ea typeface="微軟正黑體 Light" panose="020B0304030504040204" pitchFamily="34" charset="-120"/>
                  </a:rPr>
                  <a:t>,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標準差</a:t>
                </a:r>
                <a:endParaRPr lang="en-US" altLang="zh-TW" sz="2000" dirty="0"/>
              </a:p>
              <a:p>
                <a:pPr>
                  <a:lnSpc>
                    <a:spcPts val="3500"/>
                  </a:lnSpc>
                </a:pPr>
                <a:r>
                  <a:rPr lang="en-US" altLang="zh-TW" sz="2000" dirty="0" err="1"/>
                  <a:t>i</a:t>
                </a:r>
                <a:r>
                  <a:rPr lang="en-US" altLang="zh-TW" sz="2000" dirty="0"/>
                  <a:t>.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定義</a:t>
                </a:r>
                <a:r>
                  <a:rPr lang="en-US" altLang="zh-TW" sz="2000" dirty="0"/>
                  <a:t>model thresholds: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TW" sz="20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TW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𝑒𝑥𝑖𝑡</m:t>
                        </m:r>
                      </m:sub>
                    </m:sSub>
                  </m:oMath>
                </a14:m>
                <a:endParaRPr lang="en-US" altLang="zh-TW" sz="2000" dirty="0"/>
              </a:p>
              <a:p>
                <a:pPr>
                  <a:lnSpc>
                    <a:spcPts val="3500"/>
                  </a:lnSpc>
                </a:pPr>
                <a:r>
                  <a:rPr lang="en-US" altLang="zh-TW" sz="2000" dirty="0"/>
                  <a:t>iii.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當任何跨過門檻，需做出反應</a:t>
                </a:r>
                <a:r>
                  <a:rPr lang="en-US" altLang="zh-TW" sz="2000" dirty="0">
                    <a:ea typeface="微軟正黑體 Light" panose="020B0304030504040204" pitchFamily="34" charset="-120"/>
                  </a:rPr>
                  <a:t> </a:t>
                </a:r>
              </a:p>
              <a:p>
                <a:pPr>
                  <a:lnSpc>
                    <a:spcPts val="3500"/>
                  </a:lnSpc>
                </a:pPr>
                <a:r>
                  <a:rPr lang="en-US" altLang="zh-TW" sz="2000" dirty="0"/>
                  <a:t>iv.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若跨</a:t>
                </a:r>
                <a14:m>
                  <m:oMath xmlns:m="http://schemas.openxmlformats.org/officeDocument/2006/math">
                    <m:r>
                      <a:rPr lang="zh-TW" altLang="en-US" sz="2000" i="1" smtClean="0">
                        <a:latin typeface="Cambria Math" panose="02040503050406030204" pitchFamily="18" charset="0"/>
                      </a:rPr>
                      <m:t>過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altLang="zh-TW" sz="2000" dirty="0">
                    <a:ea typeface="微軟正黑體 Light" panose="020B0304030504040204" pitchFamily="34" charset="-120"/>
                  </a:rPr>
                  <a:t>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則買入</a:t>
                </a:r>
                <a:r>
                  <a:rPr lang="en-US" altLang="zh-TW" sz="2000" dirty="0"/>
                  <a:t>Y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並賣出</a:t>
                </a:r>
                <a:r>
                  <a:rPr lang="en-US" altLang="zh-TW" sz="2000" dirty="0"/>
                  <a:t>X,</a:t>
                </a:r>
                <a:r>
                  <a:rPr lang="zh-TW" altLang="en-US" sz="2000" dirty="0"/>
                  <a:t>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若跨過</a:t>
                </a:r>
                <a:r>
                  <a:rPr lang="en-US" altLang="zh-TW" sz="2000" dirty="0">
                    <a:ea typeface="微軟正黑體 Light" panose="020B0304030504040204" pitchFamily="34" charset="-12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2000" dirty="0">
                    <a:ea typeface="微軟正黑體 Light" panose="020B0304030504040204" pitchFamily="34" charset="-120"/>
                  </a:rPr>
                  <a:t>則賣出</a:t>
                </a:r>
                <a:r>
                  <a:rPr lang="en-US" altLang="zh-TW" sz="2000" dirty="0"/>
                  <a:t>Y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並買入</a:t>
                </a:r>
                <a:r>
                  <a:rPr lang="en-US" altLang="zh-TW" sz="2000" dirty="0"/>
                  <a:t>X ,</a:t>
                </a:r>
                <a:r>
                  <a:rPr lang="zh-TW" altLang="en-US" sz="2000" dirty="0"/>
                  <a:t>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當跨</a:t>
                </a:r>
                <a14:m>
                  <m:oMath xmlns:m="http://schemas.openxmlformats.org/officeDocument/2006/math">
                    <m:r>
                      <a:rPr lang="zh-TW" altLang="en-US" sz="2000" i="1" smtClean="0">
                        <a:latin typeface="Cambria Math" panose="02040503050406030204" pitchFamily="18" charset="0"/>
                      </a:rPr>
                      <m:t>過</m:t>
                    </m:r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000" i="1" smtClean="0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𝑒𝑥𝑖𝑡</m:t>
                        </m:r>
                      </m:sub>
                    </m:sSub>
                    <m:r>
                      <a:rPr lang="zh-TW" altLang="en-US" sz="2000" i="1">
                        <a:latin typeface="Cambria Math" panose="02040503050406030204" pitchFamily="18" charset="0"/>
                      </a:rPr>
                      <m:t>則</m:t>
                    </m:r>
                    <m:r>
                      <m:rPr>
                        <m:nor/>
                      </m:rPr>
                      <a:rPr lang="zh-TW" altLang="en-US" sz="2000" dirty="0">
                        <a:ea typeface="微軟正黑體 Light" panose="020B0304030504040204" pitchFamily="34" charset="-120"/>
                      </a:rPr>
                      <m:t>離開</m:t>
                    </m:r>
                    <m:r>
                      <m:rPr>
                        <m:nor/>
                      </m:rPr>
                      <a:rPr lang="en-US" altLang="zh-TW" sz="2000" dirty="0"/>
                      <m:t>position</m:t>
                    </m:r>
                  </m:oMath>
                </a14:m>
                <a:r>
                  <a:rPr lang="en-US" altLang="zh-TW" sz="2000" dirty="0"/>
                  <a:t>.</a:t>
                </a:r>
              </a:p>
              <a:p>
                <a:pPr>
                  <a:lnSpc>
                    <a:spcPts val="3500"/>
                  </a:lnSpc>
                </a:pPr>
                <a:r>
                  <a:rPr lang="zh-TW" altLang="en-US" sz="2000" dirty="0"/>
                  <a:t>缺點</a:t>
                </a:r>
                <a:r>
                  <a:rPr lang="en-US" altLang="zh-TW" sz="2000" dirty="0"/>
                  <a:t>: </a:t>
                </a:r>
                <a:r>
                  <a:rPr lang="en-US" altLang="zh-TW" sz="2000" dirty="0">
                    <a:solidFill>
                      <a:srgbClr val="0070C0"/>
                    </a:solidFill>
                  </a:rPr>
                  <a:t>Entry point 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不一定最佳，因為</a:t>
                </a:r>
                <a:r>
                  <a:rPr lang="zh-TW" altLang="en-US" sz="2000" dirty="0">
                    <a:solidFill>
                      <a:srgbClr val="FF0000"/>
                    </a:solidFill>
                    <a:ea typeface="微軟正黑體 Light" panose="020B0304030504040204" pitchFamily="34" charset="-120"/>
                  </a:rPr>
                  <a:t>未來的差價走向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並未被考量在</a:t>
                </a:r>
                <a:r>
                  <a:rPr lang="en-US" altLang="zh-TW" sz="2000" dirty="0">
                    <a:ea typeface="微軟正黑體 Light" panose="020B0304030504040204" pitchFamily="34" charset="-120"/>
                  </a:rPr>
                  <a:t>trading</a:t>
                </a:r>
                <a:r>
                  <a:rPr lang="zh-TW" altLang="en-US" sz="2000" dirty="0">
                    <a:ea typeface="微軟正黑體 Light" panose="020B0304030504040204" pitchFamily="34" charset="-120"/>
                  </a:rPr>
                  <a:t>決策中</a:t>
                </a: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B977632E-B3E1-4FE7-8048-097E2C3E9C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8818" y="1619050"/>
                <a:ext cx="11077876" cy="4859755"/>
              </a:xfrm>
              <a:blipFill>
                <a:blip r:embed="rId2"/>
                <a:stretch>
                  <a:fillRect l="-5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65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BA7886-C8BD-4127-BC33-88F1C11A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32" y="267767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Structure</a:t>
            </a:r>
            <a:br>
              <a:rPr lang="en-US" altLang="zh-TW" b="1" dirty="0">
                <a:latin typeface="+mn-lt"/>
              </a:rPr>
            </a:br>
            <a:r>
              <a:rPr lang="en-US" altLang="zh-TW" b="1" dirty="0">
                <a:latin typeface="+mn-lt"/>
              </a:rPr>
              <a:t>-Pair selection framework</a:t>
            </a:r>
            <a:endParaRPr lang="zh-TW" altLang="en-US" b="1" dirty="0">
              <a:latin typeface="+mn-lt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71B6453B-9A0D-4130-8D0B-9262034C38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3548353"/>
              </p:ext>
            </p:extLst>
          </p:nvPr>
        </p:nvGraphicFramePr>
        <p:xfrm>
          <a:off x="1212268" y="1166039"/>
          <a:ext cx="9345329" cy="3898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群組 7">
            <a:extLst>
              <a:ext uri="{FF2B5EF4-FFF2-40B4-BE49-F238E27FC236}">
                <a16:creationId xmlns:a16="http://schemas.microsoft.com/office/drawing/2014/main" id="{D2C5A8B8-D2FC-4BAD-B913-C21B7F58B83F}"/>
              </a:ext>
            </a:extLst>
          </p:cNvPr>
          <p:cNvGrpSpPr/>
          <p:nvPr/>
        </p:nvGrpSpPr>
        <p:grpSpPr>
          <a:xfrm>
            <a:off x="4705557" y="5372539"/>
            <a:ext cx="2349761" cy="1180835"/>
            <a:chOff x="3237991" y="2570992"/>
            <a:chExt cx="2234079" cy="1117039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88D324C6-7D4E-4946-A04D-E4221E5E6401}"/>
                </a:ext>
              </a:extLst>
            </p:cNvPr>
            <p:cNvSpPr/>
            <p:nvPr/>
          </p:nvSpPr>
          <p:spPr>
            <a:xfrm>
              <a:off x="3237991" y="2570992"/>
              <a:ext cx="2234079" cy="11170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: 圓角 4">
              <a:extLst>
                <a:ext uri="{FF2B5EF4-FFF2-40B4-BE49-F238E27FC236}">
                  <a16:creationId xmlns:a16="http://schemas.microsoft.com/office/drawing/2014/main" id="{6CC5028D-3F87-44D9-9643-F4BD6BBF2D60}"/>
                </a:ext>
              </a:extLst>
            </p:cNvPr>
            <p:cNvSpPr txBox="1"/>
            <p:nvPr/>
          </p:nvSpPr>
          <p:spPr>
            <a:xfrm>
              <a:off x="3270708" y="2603709"/>
              <a:ext cx="2168645" cy="10516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2100" dirty="0"/>
                <a:t>Select pairs-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TW" sz="2100" dirty="0"/>
                <a:t> 4 criteria</a:t>
              </a:r>
              <a:endParaRPr lang="zh-TW" altLang="en-US" sz="2100" kern="1200" dirty="0"/>
            </a:p>
          </p:txBody>
        </p:sp>
      </p:grp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187F64B-AFF6-4A09-B52C-5CB5FA0A2B3E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752536" y="3426090"/>
            <a:ext cx="987432" cy="253686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AECCE2D6-5645-4837-8F6D-981D891D4BEC}"/>
              </a:ext>
            </a:extLst>
          </p:cNvPr>
          <p:cNvSpPr/>
          <p:nvPr/>
        </p:nvSpPr>
        <p:spPr>
          <a:xfrm>
            <a:off x="5550568" y="122585"/>
            <a:ext cx="6461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0" i="0" dirty="0">
                <a:solidFill>
                  <a:srgbClr val="292929"/>
                </a:solidFill>
                <a:effectLst/>
                <a:latin typeface="medium-content-serif-font"/>
              </a:rPr>
              <a:t>預測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medium-content-serif-font"/>
              </a:rPr>
              <a:t>/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medium-content-serif-font"/>
              </a:rPr>
              <a:t>分類能力增加到一定程度之後，會隨著維度的繼續增加而減小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351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59F0C6-46C5-4700-ABFA-18A2ACA3B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110167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Solution</a:t>
            </a:r>
            <a:endParaRPr lang="zh-TW" altLang="en-US" b="1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106C83-A2A7-4497-94CC-3BEC0B65C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41" y="1352568"/>
            <a:ext cx="11627318" cy="4735630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zh-TW" altLang="en-US" sz="2500" dirty="0">
                <a:ea typeface="微軟正黑體 Light" panose="020B0304030504040204" pitchFamily="34" charset="-120"/>
              </a:rPr>
              <a:t>找出可獲利配對</a:t>
            </a:r>
            <a:r>
              <a:rPr lang="en-US" altLang="zh-TW" sz="2500" dirty="0">
                <a:ea typeface="微軟正黑體 Light" panose="020B0304030504040204" pitchFamily="34" charset="-120"/>
              </a:rPr>
              <a:t>      </a:t>
            </a:r>
            <a:r>
              <a:rPr lang="zh-TW" altLang="en-US" sz="2500" dirty="0">
                <a:ea typeface="微軟正黑體 Light" panose="020B0304030504040204" pitchFamily="34" charset="-120"/>
              </a:rPr>
              <a:t> 使用</a:t>
            </a:r>
            <a:r>
              <a:rPr lang="en-US" altLang="zh-TW" sz="2500" dirty="0">
                <a:solidFill>
                  <a:srgbClr val="FF0000"/>
                </a:solidFill>
              </a:rPr>
              <a:t>PCA</a:t>
            </a:r>
            <a:r>
              <a:rPr lang="zh-TW" altLang="en-US" sz="2500" dirty="0">
                <a:ea typeface="微軟正黑體 Light" panose="020B0304030504040204" pitchFamily="34" charset="-120"/>
              </a:rPr>
              <a:t>對每個</a:t>
            </a:r>
            <a:r>
              <a:rPr lang="en-US" altLang="zh-TW" sz="2500" dirty="0"/>
              <a:t>asset</a:t>
            </a:r>
            <a:r>
              <a:rPr lang="zh-TW" altLang="en-US" sz="2500" dirty="0">
                <a:ea typeface="微軟正黑體 Light" panose="020B0304030504040204" pitchFamily="34" charset="-120"/>
              </a:rPr>
              <a:t>的</a:t>
            </a:r>
            <a:r>
              <a:rPr lang="en-US" altLang="zh-TW" sz="2500" dirty="0"/>
              <a:t>normalized  </a:t>
            </a:r>
            <a:r>
              <a:rPr lang="en-US" altLang="zh-TW" sz="2500" dirty="0">
                <a:ea typeface="微軟正黑體 Light" panose="020B0304030504040204" pitchFamily="34" charset="-120"/>
              </a:rPr>
              <a:t>return</a:t>
            </a:r>
            <a:r>
              <a:rPr lang="zh-TW" altLang="en-US" sz="2500" dirty="0"/>
              <a:t> </a:t>
            </a:r>
            <a:r>
              <a:rPr lang="en-US" altLang="zh-TW" sz="2500" dirty="0"/>
              <a:t>series</a:t>
            </a:r>
            <a:r>
              <a:rPr lang="zh-TW" altLang="en-US" sz="2500" dirty="0">
                <a:ea typeface="微軟正黑體 Light" panose="020B0304030504040204" pitchFamily="34" charset="-120"/>
              </a:rPr>
              <a:t>做</a:t>
            </a:r>
            <a:r>
              <a:rPr lang="zh-TW" altLang="en-US" sz="2500" dirty="0">
                <a:solidFill>
                  <a:srgbClr val="FF0000"/>
                </a:solidFill>
                <a:ea typeface="微軟正黑體 Light" panose="020B0304030504040204" pitchFamily="34" charset="-120"/>
              </a:rPr>
              <a:t>降維</a:t>
            </a:r>
            <a:r>
              <a:rPr lang="en-US" altLang="zh-TW" sz="2500" dirty="0">
                <a:ea typeface="微軟正黑體 Light" panose="020B0304030504040204" pitchFamily="34" charset="-120"/>
              </a:rPr>
              <a:t>(</a:t>
            </a:r>
            <a:r>
              <a:rPr lang="zh-TW" altLang="en-US" sz="2500" dirty="0">
                <a:ea typeface="微軟正黑體 Light" panose="020B0304030504040204" pitchFamily="34" charset="-120"/>
              </a:rPr>
              <a:t>留下重要的特徵，捨去不要的</a:t>
            </a:r>
            <a:r>
              <a:rPr lang="en-US" altLang="zh-TW" sz="2500" dirty="0">
                <a:ea typeface="微軟正黑體 Light" panose="020B0304030504040204" pitchFamily="34" charset="-120"/>
              </a:rPr>
              <a:t>)</a:t>
            </a:r>
            <a:r>
              <a:rPr lang="zh-TW" altLang="en-US" sz="2500" dirty="0">
                <a:ea typeface="微軟正黑體 Light" panose="020B0304030504040204" pitchFamily="34" charset="-120"/>
              </a:rPr>
              <a:t>，降維後的序列再使用</a:t>
            </a:r>
            <a:r>
              <a:rPr lang="en-US" altLang="zh-TW" sz="2500" dirty="0"/>
              <a:t>OPTICS</a:t>
            </a:r>
            <a:r>
              <a:rPr lang="zh-TW" altLang="en-US" sz="2500" dirty="0">
                <a:ea typeface="微軟正黑體 Light" panose="020B0304030504040204" pitchFamily="34" charset="-120"/>
              </a:rPr>
              <a:t>聚類演算法，依據</a:t>
            </a:r>
            <a:r>
              <a:rPr lang="en-US" altLang="zh-TW" sz="2500" dirty="0">
                <a:ea typeface="微軟正黑體 Light" panose="020B0304030504040204" pitchFamily="34" charset="-120"/>
              </a:rPr>
              <a:t>prices</a:t>
            </a:r>
            <a:r>
              <a:rPr lang="zh-TW" altLang="en-US" sz="2500" dirty="0">
                <a:ea typeface="微軟正黑體 Light" panose="020B0304030504040204" pitchFamily="34" charset="-120"/>
              </a:rPr>
              <a:t> </a:t>
            </a:r>
            <a:r>
              <a:rPr lang="en-US" altLang="zh-TW" sz="2500" dirty="0">
                <a:ea typeface="微軟正黑體 Light" panose="020B0304030504040204" pitchFamily="34" charset="-120"/>
              </a:rPr>
              <a:t>series</a:t>
            </a:r>
            <a:r>
              <a:rPr lang="zh-TW" altLang="en-US" sz="2500" dirty="0">
                <a:ea typeface="微軟正黑體 Light" panose="020B0304030504040204" pitchFamily="34" charset="-120"/>
              </a:rPr>
              <a:t>的走勢做分類</a:t>
            </a:r>
            <a:r>
              <a:rPr lang="en-US" altLang="zh-TW" sz="2500" dirty="0">
                <a:ea typeface="微軟正黑體 Light" panose="020B0304030504040204" pitchFamily="34" charset="-120"/>
              </a:rPr>
              <a:t>,</a:t>
            </a:r>
            <a:r>
              <a:rPr lang="zh-TW" altLang="en-US" sz="2500" dirty="0">
                <a:ea typeface="微軟正黑體 Light" panose="020B0304030504040204" pitchFamily="34" charset="-120"/>
              </a:rPr>
              <a:t>接著從同一類中根據四個原則來選取</a:t>
            </a:r>
            <a:r>
              <a:rPr lang="en-US" altLang="zh-TW" sz="2500" dirty="0"/>
              <a:t>pairs</a:t>
            </a:r>
            <a:r>
              <a:rPr lang="zh-TW" altLang="en-US" sz="2500" dirty="0"/>
              <a:t>。</a:t>
            </a:r>
            <a:endParaRPr lang="en-US" altLang="zh-TW" sz="2500" dirty="0"/>
          </a:p>
          <a:p>
            <a:pPr>
              <a:lnSpc>
                <a:spcPts val="3500"/>
              </a:lnSpc>
            </a:pPr>
            <a:r>
              <a:rPr lang="en-US" altLang="zh-TW" sz="2500" dirty="0"/>
              <a:t>Why</a:t>
            </a:r>
            <a:r>
              <a:rPr lang="zh-TW" altLang="en-US" sz="2500" dirty="0"/>
              <a:t>聚類演算法</a:t>
            </a:r>
            <a:r>
              <a:rPr lang="en-US" altLang="zh-TW" sz="2500" dirty="0"/>
              <a:t>?</a:t>
            </a:r>
          </a:p>
          <a:p>
            <a:pPr marL="0" indent="0">
              <a:lnSpc>
                <a:spcPts val="3500"/>
              </a:lnSpc>
              <a:buNone/>
            </a:pPr>
            <a:r>
              <a:rPr lang="zh-TW" altLang="en-US" sz="2500" dirty="0"/>
              <a:t>符合</a:t>
            </a:r>
            <a:r>
              <a:rPr lang="en-US" altLang="zh-TW" sz="2500" dirty="0"/>
              <a:t>:</a:t>
            </a:r>
          </a:p>
          <a:p>
            <a:pPr marL="0" indent="0">
              <a:lnSpc>
                <a:spcPts val="3500"/>
              </a:lnSpc>
              <a:buNone/>
            </a:pPr>
            <a:r>
              <a:rPr lang="zh-TW" altLang="en-US" sz="2500" dirty="0"/>
              <a:t>不須事先指定</a:t>
            </a:r>
            <a:r>
              <a:rPr lang="en-US" altLang="zh-TW" sz="2500" dirty="0"/>
              <a:t>clusters</a:t>
            </a:r>
            <a:r>
              <a:rPr lang="zh-TW" altLang="en-US" sz="2500" dirty="0"/>
              <a:t>的數量，不需要</a:t>
            </a:r>
            <a:r>
              <a:rPr lang="en-US" altLang="zh-TW" sz="2500" dirty="0"/>
              <a:t>group</a:t>
            </a:r>
            <a:r>
              <a:rPr lang="zh-TW" altLang="en-US" sz="2500" dirty="0"/>
              <a:t>所有的</a:t>
            </a:r>
            <a:r>
              <a:rPr lang="en-US" altLang="zh-TW" sz="2500" dirty="0"/>
              <a:t>assets(</a:t>
            </a:r>
            <a:r>
              <a:rPr lang="zh-TW" altLang="en-US" sz="2500" dirty="0"/>
              <a:t>因為離群值</a:t>
            </a:r>
            <a:r>
              <a:rPr lang="en-US" altLang="zh-TW" sz="2500" dirty="0"/>
              <a:t>(</a:t>
            </a:r>
            <a:r>
              <a:rPr lang="zh-TW" altLang="en-US" sz="2500" dirty="0"/>
              <a:t>噪值</a:t>
            </a:r>
            <a:r>
              <a:rPr lang="en-US" altLang="zh-TW" sz="2500" dirty="0"/>
              <a:t>)</a:t>
            </a:r>
            <a:r>
              <a:rPr lang="zh-TW" altLang="en-US" sz="2500" dirty="0"/>
              <a:t>不應該被包含在</a:t>
            </a:r>
            <a:r>
              <a:rPr lang="en-US" altLang="zh-TW" sz="2500" dirty="0"/>
              <a:t>clusters</a:t>
            </a:r>
            <a:r>
              <a:rPr lang="zh-TW" altLang="en-US" sz="2500" dirty="0"/>
              <a:t>中</a:t>
            </a:r>
            <a:r>
              <a:rPr lang="en-US" altLang="zh-TW" sz="2500" dirty="0"/>
              <a:t>)</a:t>
            </a:r>
            <a:r>
              <a:rPr lang="zh-TW" altLang="en-US" sz="2500" dirty="0"/>
              <a:t>，不預設</a:t>
            </a:r>
            <a:r>
              <a:rPr lang="en-US" altLang="zh-TW" sz="2500" dirty="0"/>
              <a:t>cluster</a:t>
            </a:r>
            <a:r>
              <a:rPr lang="zh-TW" altLang="en-US" sz="2500" dirty="0"/>
              <a:t>的形狀，對離群值要嚴格</a:t>
            </a:r>
            <a:r>
              <a:rPr lang="en-US" altLang="zh-TW" sz="2500" dirty="0"/>
              <a:t>(</a:t>
            </a:r>
            <a:r>
              <a:rPr lang="zh-TW" altLang="en-US" sz="2500" dirty="0"/>
              <a:t>否則可能的</a:t>
            </a:r>
            <a:r>
              <a:rPr lang="en-US" altLang="zh-TW" sz="2500" dirty="0"/>
              <a:t> pairs</a:t>
            </a:r>
            <a:r>
              <a:rPr lang="zh-TW" altLang="en-US" sz="2500" dirty="0"/>
              <a:t>數會增加</a:t>
            </a:r>
            <a:r>
              <a:rPr lang="en-US" altLang="zh-TW" sz="2500" dirty="0"/>
              <a:t>) </a:t>
            </a:r>
          </a:p>
          <a:p>
            <a:endParaRPr lang="zh-TW" altLang="en-US" dirty="0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0FF6F266-6D13-41EF-B5A0-840D60D05793}"/>
              </a:ext>
            </a:extLst>
          </p:cNvPr>
          <p:cNvSpPr/>
          <p:nvPr/>
        </p:nvSpPr>
        <p:spPr>
          <a:xfrm>
            <a:off x="2999723" y="1537377"/>
            <a:ext cx="202131" cy="166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7166708-3FA4-45FA-9A5F-68E05D61B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2" t="37669" r="79000" b="56631"/>
          <a:stretch/>
        </p:blipFill>
        <p:spPr>
          <a:xfrm>
            <a:off x="7595190" y="735818"/>
            <a:ext cx="1920314" cy="5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0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55D5A2-6B49-4D37-822F-35B15189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35" y="85992"/>
            <a:ext cx="10515600" cy="1325563"/>
          </a:xfrm>
        </p:spPr>
        <p:txBody>
          <a:bodyPr/>
          <a:lstStyle/>
          <a:p>
            <a:r>
              <a:rPr lang="en-US" altLang="zh-TW" b="1" dirty="0">
                <a:latin typeface="+mn-lt"/>
              </a:rPr>
              <a:t>Solution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CF1341-4436-49CA-81C2-CF7D8292A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155" y="1422187"/>
            <a:ext cx="7136194" cy="5180631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US" altLang="zh-TW" sz="2500" dirty="0"/>
              <a:t>density-based </a:t>
            </a:r>
            <a:r>
              <a:rPr lang="zh-TW" altLang="en-US" sz="2500" dirty="0"/>
              <a:t>聚類</a:t>
            </a:r>
            <a:r>
              <a:rPr lang="en-US" altLang="zh-TW" sz="2500" dirty="0"/>
              <a:t>(clustering) </a:t>
            </a:r>
            <a:r>
              <a:rPr lang="zh-TW" altLang="en-US" sz="2500" dirty="0"/>
              <a:t>演算法</a:t>
            </a:r>
            <a:r>
              <a:rPr lang="en-US" altLang="zh-TW" sz="2500" dirty="0"/>
              <a:t>:</a:t>
            </a:r>
            <a:r>
              <a:rPr lang="zh-TW" altLang="en-US" sz="2500" dirty="0"/>
              <a:t> </a:t>
            </a:r>
            <a:r>
              <a:rPr lang="en-US" altLang="zh-TW" sz="2500" dirty="0"/>
              <a:t>DBSCAN</a:t>
            </a:r>
            <a:endParaRPr lang="en-US" altLang="zh-TW" sz="2500" dirty="0">
              <a:ea typeface="微軟正黑體 Light" panose="020B03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en-US" altLang="zh-TW" sz="2500" dirty="0"/>
              <a:t>ε: </a:t>
            </a:r>
            <a:r>
              <a:rPr lang="zh-TW" altLang="en-US" sz="2500" dirty="0"/>
              <a:t>在</a:t>
            </a:r>
            <a:r>
              <a:rPr lang="en-US" altLang="zh-TW" sz="2500" dirty="0"/>
              <a:t>ε</a:t>
            </a:r>
            <a:r>
              <a:rPr lang="zh-TW" altLang="en-US" sz="2500" dirty="0"/>
              <a:t>距離內為同個</a:t>
            </a:r>
            <a:r>
              <a:rPr lang="en-US" altLang="zh-TW" sz="2500" dirty="0"/>
              <a:t>cluster </a:t>
            </a:r>
          </a:p>
          <a:p>
            <a:pPr>
              <a:lnSpc>
                <a:spcPts val="3500"/>
              </a:lnSpc>
            </a:pPr>
            <a:r>
              <a:rPr lang="zh-TW" altLang="en-US" sz="2500" dirty="0"/>
              <a:t>缺點</a:t>
            </a:r>
            <a:r>
              <a:rPr lang="en-US" altLang="zh-TW" sz="2500" dirty="0"/>
              <a:t>: </a:t>
            </a:r>
            <a:r>
              <a:rPr lang="zh-TW" altLang="en-US" sz="2500" dirty="0"/>
              <a:t>假設</a:t>
            </a:r>
            <a:r>
              <a:rPr lang="en-US" altLang="zh-TW" sz="2500" dirty="0"/>
              <a:t>clusters </a:t>
            </a:r>
            <a:r>
              <a:rPr lang="zh-TW" altLang="en-US" sz="2500" dirty="0"/>
              <a:t>密度平均下才可用</a:t>
            </a:r>
            <a:endParaRPr lang="en-US" altLang="zh-TW" sz="2500" dirty="0"/>
          </a:p>
          <a:p>
            <a:pPr>
              <a:lnSpc>
                <a:spcPts val="3500"/>
              </a:lnSpc>
            </a:pPr>
            <a:r>
              <a:rPr lang="en-US" altLang="zh-TW" sz="2500" dirty="0"/>
              <a:t>A, B, and C </a:t>
            </a:r>
            <a:r>
              <a:rPr lang="zh-TW" altLang="en-US" sz="2500" dirty="0"/>
              <a:t>可以用相同的</a:t>
            </a:r>
            <a:r>
              <a:rPr lang="en-US" altLang="zh-TW" sz="2500" dirty="0"/>
              <a:t>ε</a:t>
            </a:r>
            <a:r>
              <a:rPr lang="zh-TW" altLang="en-US" sz="2500" dirty="0"/>
              <a:t>被找出來</a:t>
            </a:r>
            <a:r>
              <a:rPr lang="en-US" altLang="zh-TW" sz="2500" dirty="0"/>
              <a:t>, </a:t>
            </a:r>
            <a:r>
              <a:rPr lang="zh-TW" altLang="en-US" sz="2500" dirty="0"/>
              <a:t>但</a:t>
            </a:r>
            <a:r>
              <a:rPr lang="en-US" altLang="zh-TW" sz="2500" dirty="0"/>
              <a:t> A1 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altLang="zh-TW" sz="2500" dirty="0"/>
              <a:t>and A2</a:t>
            </a:r>
            <a:r>
              <a:rPr lang="zh-TW" altLang="en-US" sz="2500" dirty="0"/>
              <a:t>不會被辨認出來</a:t>
            </a:r>
            <a:r>
              <a:rPr lang="en-US" altLang="zh-TW" sz="2500" dirty="0"/>
              <a:t>.</a:t>
            </a:r>
          </a:p>
          <a:p>
            <a:pPr>
              <a:lnSpc>
                <a:spcPts val="3500"/>
              </a:lnSpc>
            </a:pPr>
            <a:r>
              <a:rPr lang="en-US" altLang="zh-TW" sz="2500" dirty="0">
                <a:solidFill>
                  <a:srgbClr val="0070C0"/>
                </a:solidFill>
              </a:rPr>
              <a:t>Varying ε implementation</a:t>
            </a:r>
            <a:r>
              <a:rPr lang="en-US" altLang="zh-TW" sz="2500" dirty="0"/>
              <a:t>, OPTICS</a:t>
            </a:r>
            <a:r>
              <a:rPr lang="zh-TW" altLang="en-US" sz="2500" dirty="0"/>
              <a:t>有能力偵測出每個</a:t>
            </a:r>
            <a:r>
              <a:rPr lang="en-US" altLang="zh-TW" sz="2500" dirty="0"/>
              <a:t>cluster</a:t>
            </a:r>
            <a:r>
              <a:rPr lang="zh-TW" altLang="en-US" sz="2500" dirty="0"/>
              <a:t>最適當的</a:t>
            </a:r>
            <a:r>
              <a:rPr lang="en-US" altLang="zh-TW" sz="2500" dirty="0"/>
              <a:t>ε </a:t>
            </a:r>
            <a:r>
              <a:rPr lang="zh-TW" altLang="en-US" sz="2500" dirty="0"/>
              <a:t>值</a:t>
            </a:r>
            <a:endParaRPr lang="en-US" altLang="zh-TW" sz="25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6E0B1E-3615-40EE-9E6D-2D8AFD56B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1" t="48422" r="52400" b="11859"/>
          <a:stretch/>
        </p:blipFill>
        <p:spPr>
          <a:xfrm>
            <a:off x="7017025" y="445511"/>
            <a:ext cx="5025887" cy="35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3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D7B53C-3B3B-45AF-8A7A-D7F8E4900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445" y="1253330"/>
            <a:ext cx="11116376" cy="5359225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zh-TW" altLang="en-US" sz="2500" dirty="0"/>
              <a:t>選取 </a:t>
            </a:r>
            <a:r>
              <a:rPr lang="en-US" altLang="zh-TW" sz="2500" dirty="0"/>
              <a:t>pairs </a:t>
            </a:r>
            <a:r>
              <a:rPr lang="zh-TW" altLang="en-US" sz="2500" dirty="0"/>
              <a:t>標準</a:t>
            </a:r>
            <a:r>
              <a:rPr lang="en-US" altLang="zh-TW" sz="2500" dirty="0"/>
              <a:t>: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altLang="zh-TW" sz="2500" dirty="0"/>
              <a:t>1.</a:t>
            </a:r>
            <a:r>
              <a:rPr lang="zh-TW" altLang="en-US" sz="2500" dirty="0"/>
              <a:t> </a:t>
            </a:r>
            <a:r>
              <a:rPr lang="zh-TW" altLang="en-US" sz="2500" dirty="0">
                <a:ea typeface="微軟正黑體 Light" panose="020B0304030504040204" pitchFamily="34" charset="-120"/>
              </a:rPr>
              <a:t>形成</a:t>
            </a:r>
            <a:r>
              <a:rPr lang="en-US" altLang="zh-TW" sz="2500" dirty="0"/>
              <a:t>pair</a:t>
            </a:r>
            <a:r>
              <a:rPr lang="zh-TW" altLang="en-US" sz="2500" dirty="0">
                <a:ea typeface="微軟正黑體 Light" panose="020B0304030504040204" pitchFamily="34" charset="-120"/>
              </a:rPr>
              <a:t>的兩個</a:t>
            </a:r>
            <a:r>
              <a:rPr lang="en-US" altLang="zh-TW" sz="2500" dirty="0"/>
              <a:t>asset </a:t>
            </a:r>
            <a:r>
              <a:rPr lang="zh-TW" altLang="en-US" sz="2500" dirty="0">
                <a:ea typeface="微軟正黑體 Light" panose="020B0304030504040204" pitchFamily="34" charset="-120"/>
              </a:rPr>
              <a:t>為共整合</a:t>
            </a:r>
            <a:r>
              <a:rPr lang="en-US" altLang="zh-TW" sz="2500" dirty="0"/>
              <a:t>(cointegrated) (</a:t>
            </a:r>
            <a:r>
              <a:rPr lang="zh-TW" altLang="en-US" sz="2500" dirty="0" smtClean="0"/>
              <a:t>使用</a:t>
            </a:r>
            <a:r>
              <a:rPr lang="en-US" altLang="zh-TW" sz="2400" dirty="0" smtClean="0"/>
              <a:t>Engle-Granger </a:t>
            </a:r>
            <a:r>
              <a:rPr lang="en-US" altLang="zh-TW" sz="2400" dirty="0"/>
              <a:t>test</a:t>
            </a:r>
            <a:r>
              <a:rPr lang="en-US" altLang="zh-TW" sz="2500" dirty="0"/>
              <a:t>)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altLang="zh-TW" sz="2500" dirty="0"/>
              <a:t>2. </a:t>
            </a:r>
            <a:r>
              <a:rPr lang="zh-TW" altLang="en-US" sz="2500" dirty="0">
                <a:ea typeface="微軟正黑體 Light" panose="020B0304030504040204" pitchFamily="34" charset="-120"/>
              </a:rPr>
              <a:t>採用</a:t>
            </a:r>
            <a:r>
              <a:rPr lang="en-US" altLang="zh-TW" sz="2500" dirty="0"/>
              <a:t>Hurst exponent</a:t>
            </a:r>
            <a:r>
              <a:rPr lang="zh-TW" altLang="en-US" sz="2500" dirty="0">
                <a:ea typeface="微軟正黑體 Light" panose="020B0304030504040204" pitchFamily="34" charset="-120"/>
              </a:rPr>
              <a:t>以確保</a:t>
            </a:r>
            <a:r>
              <a:rPr lang="en-US" altLang="zh-TW" sz="2500" dirty="0">
                <a:ea typeface="微軟正黑體 Light" panose="020B0304030504040204" pitchFamily="34" charset="-120"/>
              </a:rPr>
              <a:t>spread series</a:t>
            </a:r>
            <a:r>
              <a:rPr lang="zh-TW" altLang="en-US" sz="2500" dirty="0">
                <a:ea typeface="微軟正黑體 Light" panose="020B0304030504040204" pitchFamily="34" charset="-120"/>
              </a:rPr>
              <a:t>有</a:t>
            </a:r>
            <a:r>
              <a:rPr lang="en-US" altLang="zh-TW" sz="2500" dirty="0"/>
              <a:t>mean-reversion</a:t>
            </a:r>
            <a:r>
              <a:rPr lang="zh-TW" altLang="en-US" sz="2500" dirty="0">
                <a:ea typeface="微軟正黑體 Light" panose="020B0304030504040204" pitchFamily="34" charset="-120"/>
              </a:rPr>
              <a:t>的性質</a:t>
            </a:r>
            <a:r>
              <a:rPr lang="en-US" altLang="zh-TW" sz="2500" dirty="0">
                <a:ea typeface="微軟正黑體 Light" panose="020B0304030504040204" pitchFamily="34" charset="-120"/>
              </a:rPr>
              <a:t>(</a:t>
            </a:r>
            <a:r>
              <a:rPr lang="en-US" altLang="zh-TW" sz="2500" dirty="0"/>
              <a:t>H</a:t>
            </a:r>
            <a:r>
              <a:rPr lang="zh-TW" altLang="en-US" sz="2500" dirty="0">
                <a:ea typeface="微軟正黑體 Light" panose="020B0304030504040204" pitchFamily="34" charset="-120"/>
              </a:rPr>
              <a:t>在</a:t>
            </a:r>
            <a:r>
              <a:rPr lang="en-US" altLang="zh-TW" sz="2500" dirty="0"/>
              <a:t>0~0.5</a:t>
            </a:r>
            <a:r>
              <a:rPr lang="zh-TW" altLang="en-US" sz="2500" dirty="0">
                <a:ea typeface="微軟正黑體 Light" panose="020B0304030504040204" pitchFamily="34" charset="-120"/>
              </a:rPr>
              <a:t>之間顯示具該特性</a:t>
            </a:r>
            <a:r>
              <a:rPr lang="en-US" altLang="zh-TW" sz="2500" dirty="0">
                <a:ea typeface="微軟正黑體 Light" panose="020B0304030504040204" pitchFamily="34" charset="-120"/>
              </a:rPr>
              <a:t>)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altLang="zh-TW" sz="2500" dirty="0">
                <a:solidFill>
                  <a:srgbClr val="FF0000"/>
                </a:solidFill>
              </a:rPr>
              <a:t>3.</a:t>
            </a:r>
            <a:r>
              <a:rPr lang="en-US" altLang="zh-TW" sz="2500" dirty="0"/>
              <a:t> mean-reversion time</a:t>
            </a:r>
            <a:r>
              <a:rPr lang="zh-TW" altLang="en-US" sz="2500" dirty="0">
                <a:ea typeface="微軟正黑體 Light" panose="020B0304030504040204" pitchFamily="34" charset="-120"/>
              </a:rPr>
              <a:t>半生期小於一天或多於一年的過濾掉</a:t>
            </a:r>
            <a:r>
              <a:rPr lang="en-US" altLang="zh-TW" sz="2500" dirty="0"/>
              <a:t> 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altLang="zh-TW" sz="2500" dirty="0"/>
              <a:t>(time series</a:t>
            </a:r>
            <a:r>
              <a:rPr lang="zh-TW" altLang="en-US" sz="2500" dirty="0">
                <a:ea typeface="微軟正黑體 Light" panose="020B0304030504040204" pitchFamily="34" charset="-120"/>
              </a:rPr>
              <a:t>花費多少時間能達到</a:t>
            </a:r>
            <a:r>
              <a:rPr lang="en-US" altLang="zh-TW" sz="2500" dirty="0"/>
              <a:t>mean-reverting</a:t>
            </a:r>
            <a:r>
              <a:rPr lang="zh-TW" altLang="en-US" sz="2500" dirty="0">
                <a:ea typeface="微軟正黑體 Light" panose="020B0304030504040204" pitchFamily="34" charset="-120"/>
              </a:rPr>
              <a:t>的指標</a:t>
            </a:r>
            <a:r>
              <a:rPr lang="en-US" altLang="zh-TW" sz="2500" dirty="0">
                <a:ea typeface="微軟正黑體 Light" panose="020B0304030504040204" pitchFamily="34" charset="-120"/>
              </a:rPr>
              <a:t>)</a:t>
            </a:r>
          </a:p>
          <a:p>
            <a:pPr marL="0" indent="0">
              <a:lnSpc>
                <a:spcPts val="3500"/>
              </a:lnSpc>
              <a:buNone/>
            </a:pPr>
            <a:r>
              <a:rPr lang="en-US" altLang="zh-TW" sz="2500" dirty="0">
                <a:solidFill>
                  <a:srgbClr val="FF0000"/>
                </a:solidFill>
              </a:rPr>
              <a:t>4. </a:t>
            </a:r>
            <a:r>
              <a:rPr lang="zh-TW" altLang="en-US" sz="2500" dirty="0">
                <a:ea typeface="微軟正黑體 Light" panose="020B0304030504040204" pitchFamily="34" charset="-120"/>
              </a:rPr>
              <a:t>要求每個</a:t>
            </a:r>
            <a:r>
              <a:rPr lang="en-US" altLang="zh-TW" sz="2500" dirty="0"/>
              <a:t>spread</a:t>
            </a:r>
            <a:r>
              <a:rPr lang="zh-TW" altLang="en-US" sz="2500" dirty="0">
                <a:ea typeface="微軟正黑體 Light" panose="020B0304030504040204" pitchFamily="34" charset="-120"/>
              </a:rPr>
              <a:t>一年中必須跨過平均值至少</a:t>
            </a:r>
            <a:r>
              <a:rPr lang="en-US" altLang="zh-TW" sz="2500" dirty="0"/>
              <a:t>12</a:t>
            </a:r>
            <a:r>
              <a:rPr lang="zh-TW" altLang="en-US" sz="2500" dirty="0">
                <a:ea typeface="微軟正黑體 Light" panose="020B0304030504040204" pitchFamily="34" charset="-120"/>
              </a:rPr>
              <a:t>次，每月至少交易一次</a:t>
            </a:r>
            <a:endParaRPr lang="en-US" altLang="zh-TW" sz="2500" dirty="0">
              <a:ea typeface="微軟正黑體 Light" panose="020B03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C9CFF2-2751-4C9B-A045-B6EEE741A161}"/>
              </a:ext>
            </a:extLst>
          </p:cNvPr>
          <p:cNvSpPr/>
          <p:nvPr/>
        </p:nvSpPr>
        <p:spPr>
          <a:xfrm>
            <a:off x="427729" y="387637"/>
            <a:ext cx="21339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/>
              <a:t>Solution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40906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54140</TotalTime>
  <Words>1378</Words>
  <Application>Microsoft Office PowerPoint</Application>
  <PresentationFormat>寬螢幕</PresentationFormat>
  <Paragraphs>241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1" baseType="lpstr">
      <vt:lpstr>medium-content-serif-font</vt:lpstr>
      <vt:lpstr>Microsoft JhengHei Light</vt:lpstr>
      <vt:lpstr>微軟正黑體</vt:lpstr>
      <vt:lpstr>微軟正黑體 Light</vt:lpstr>
      <vt:lpstr>新細明體</vt:lpstr>
      <vt:lpstr>新細明體</vt:lpstr>
      <vt:lpstr>Arial</vt:lpstr>
      <vt:lpstr>Calibri</vt:lpstr>
      <vt:lpstr>Calibri Light</vt:lpstr>
      <vt:lpstr>Cambria Math</vt:lpstr>
      <vt:lpstr>Verdana</vt:lpstr>
      <vt:lpstr>Office 佈景主題</vt:lpstr>
      <vt:lpstr>Enhancing a Pairs Trading strategy with the application of Machine Learning</vt:lpstr>
      <vt:lpstr>Problems</vt:lpstr>
      <vt:lpstr> Standard Model </vt:lpstr>
      <vt:lpstr>Pair trading-selection</vt:lpstr>
      <vt:lpstr>Pair trading-standard trading model </vt:lpstr>
      <vt:lpstr>Structure -Pair selection framework</vt:lpstr>
      <vt:lpstr>Solution</vt:lpstr>
      <vt:lpstr>Solution</vt:lpstr>
      <vt:lpstr>PowerPoint 簡報</vt:lpstr>
      <vt:lpstr>PowerPoint 簡報</vt:lpstr>
      <vt:lpstr>Design</vt:lpstr>
      <vt:lpstr>Result-stage 1</vt:lpstr>
      <vt:lpstr>Result-stage 1 </vt:lpstr>
      <vt:lpstr>PowerPoint 簡報</vt:lpstr>
      <vt:lpstr>Part II.</vt:lpstr>
      <vt:lpstr>Dataset </vt:lpstr>
      <vt:lpstr>Part II.</vt:lpstr>
      <vt:lpstr>Predict Spread</vt:lpstr>
      <vt:lpstr>Part II.</vt:lpstr>
      <vt:lpstr>Trading Strategy</vt:lpstr>
      <vt:lpstr>Threshold Calculation</vt:lpstr>
      <vt:lpstr>PowerPoint 簡報</vt:lpstr>
      <vt:lpstr>Part II.</vt:lpstr>
      <vt:lpstr>Experiment Setup</vt:lpstr>
      <vt:lpstr>Part II.</vt:lpstr>
      <vt:lpstr>Experimental Results</vt:lpstr>
      <vt:lpstr>Experimental Results</vt:lpstr>
      <vt:lpstr> Standard Model </vt:lpstr>
      <vt:lpstr>Evaluation metrics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敏涓 黃</dc:creator>
  <cp:lastModifiedBy>crystal</cp:lastModifiedBy>
  <cp:revision>380</cp:revision>
  <dcterms:created xsi:type="dcterms:W3CDTF">2020-06-09T08:01:46Z</dcterms:created>
  <dcterms:modified xsi:type="dcterms:W3CDTF">2022-01-17T11:00:15Z</dcterms:modified>
</cp:coreProperties>
</file>