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57ED4B-1C7A-4F30-9CA0-FC3616350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C25A61C-D1B6-43E9-BB0C-2FED88722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91C92F-D10D-46E1-B316-67497D7B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4B5125-A6DF-44FA-BE77-8E81D6B2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EF02D7-9D06-4E1F-ABF4-AE8740F4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76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E7E6E-9736-4A66-A8B4-81CEE915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C86AC27-674C-4921-A71E-9D6A8B6BE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07FF9B-A6D3-4280-93E6-32D0019A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62140C-DA68-41DF-8712-613025A6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A25325-C6D5-487F-AC9F-EC32BDE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7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4DF5E8-052B-41FB-979A-71862C55D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A40B7F-4FC1-4B78-8803-D8118A295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A9907E-CFAC-4164-B20C-4145D82A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2B5C66-CEE9-43CE-9CBA-33267CDD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0EAA27-0F6E-4FE3-A0D4-F7E8D8C2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4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538ACE-9511-4A3D-9432-5DBED7A5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90B474-3D28-4F99-85EA-696660600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7B54B9-EA06-462A-976B-7EABF824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770DF9-7B3D-4EB8-9146-A6A7ED42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44ED79-2463-4EDA-9836-498E5CCF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14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1B279-BA53-449E-8A82-9430B250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54D678-6D6D-4527-AC27-D4AA4F5A8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78A9CA-B9D1-42C5-AD63-12CBE5F3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DBCE1D-E9EC-4390-8EF2-131BFC78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B4AF09-6B6C-4E22-92CF-EBA008B6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1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1D2B40-DA07-4C84-9F47-EF7071B0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B2290C-BB10-4350-B12F-9BF4ECD7E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5FE91C-6237-4890-B405-F787F9E4A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7E53A8-E932-4FBE-905F-CAC36292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1717FE-934E-4D79-8AAF-33B86FB1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5DD28F-6065-4F39-8E34-98A288EB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82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A8F3D-02BE-4900-A649-A05A1C6E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AF7132-2BFD-4C01-847E-028B7534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D5DE36-8F8F-4A6D-9CAF-76179E20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E5C94A-231A-4CA5-B7D4-44647AE28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33C3191-5191-47F5-956B-9C45257A7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73CE872-3703-40BF-A73D-B0419E8A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593E0C1-5E20-4CF0-8E2D-22FF209A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4B2C47-47E9-4460-9A17-6DBF7EE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00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702775-8F2F-4DFD-8AC6-F107640F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91B01-6C37-4ED7-A9F8-F60F062A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F8BC26-F58C-436B-8A5C-AA932777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6A89AB-54E2-428E-825B-5B099DEF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5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DDA7086-53E8-4A95-8BB3-9BD87C0D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2B65F2-9621-4258-A3BB-62A56004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9B31E0-4FF7-478A-B4BF-0462A309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18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25C320-69F8-4CDC-B0F5-36FF8406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BC2E22-6C83-4DDE-99CD-3B945069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AE7EDF-891B-4649-AC19-1477114F9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01FECA-CB9A-44C1-B344-841307F0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F9F1D3-1B89-4F16-B53D-7EE94416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20CB6F-1FE5-4399-B404-7C40041C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67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03D5CA-4F4C-458E-95D1-A4BBC344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A889ADD-51F4-41F3-967A-65B399833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2963C4-78DB-41A4-B404-167F7FEB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936071-9911-48B6-AB1C-4386CE61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D0AB26-94B5-46B3-B8B2-32BF3371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C7D13E-2323-42BD-914E-A2462006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7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5B76FA-D9D5-47A8-AB89-1963265E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A4CF64-C638-4E42-800F-91D125203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F407D7-6B69-41C6-905A-4844E843A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A93D-7F0B-4427-96F9-066576AC441D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383ADB-4F47-40CF-A553-73393065B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0A7E2D-0D1B-4273-8B6D-E00EC6FFC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FEEF-C18A-4484-B161-5360D23A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78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0B2D4-2F9A-49F8-9345-14EB326E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2461554"/>
            <a:ext cx="10515600" cy="1325563"/>
          </a:xfrm>
        </p:spPr>
        <p:txBody>
          <a:bodyPr/>
          <a:lstStyle/>
          <a:p>
            <a:r>
              <a:rPr lang="en-US" altLang="zh-TW" dirty="0"/>
              <a:t>Kalman Filter and EM Algorithm Approach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23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8">
                <a:extLst>
                  <a:ext uri="{FF2B5EF4-FFF2-40B4-BE49-F238E27FC236}">
                    <a16:creationId xmlns:a16="http://schemas.microsoft.com/office/drawing/2014/main" id="{37D399C2-FB95-4F05-A314-AC114E0C1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5064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and initial values for the Kalman Filter, the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are calculate as follows: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𝛼𝛾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𝛿𝛽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,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𝛾𝛿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內容版面配置區 8">
                <a:extLst>
                  <a:ext uri="{FF2B5EF4-FFF2-40B4-BE49-F238E27FC236}">
                    <a16:creationId xmlns:a16="http://schemas.microsoft.com/office/drawing/2014/main" id="{37D399C2-FB95-4F05-A314-AC114E0C1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506403"/>
              </a:xfrm>
              <a:blipFill>
                <a:blip r:embed="rId2"/>
                <a:stretch>
                  <a:fillRect l="-1217" t="-1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6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38320-F51C-43E2-81CC-D86294B9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80A539D7-217B-4C29-B008-C93CEFDC9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66633" r="15326" b="19606"/>
          <a:stretch/>
        </p:blipFill>
        <p:spPr>
          <a:xfrm>
            <a:off x="2925409" y="1850777"/>
            <a:ext cx="6341181" cy="14155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5AAFC14-5BBC-43A2-BADD-B8FE871BE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3" t="30588" r="52333" b="41333"/>
          <a:stretch/>
        </p:blipFill>
        <p:spPr>
          <a:xfrm>
            <a:off x="3027680" y="2757488"/>
            <a:ext cx="5532286" cy="27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A8958-CAB5-430C-8AC2-23E378E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Spread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A2EA295-C751-44DD-B2DA-DB54D5EC0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We studied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, the simplest spread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, with the assumption that it is a noisy observation of a latent mean reverting state process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Here </a:t>
                </a:r>
                <a14:m>
                  <m:oMath xmlns:m="http://schemas.openxmlformats.org/officeDocument/2006/math">
                    <m:r>
                      <m:rPr>
                        <m:lit/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 stands for one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is some variable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altLang="zh-TW" dirty="0"/>
                  <a:t>   for k = 0,1,2 , satisfying the following mean-reverting dynamic (discrete version of OU process).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rad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≥0,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≥0,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dirty="0"/>
                  <a:t> and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} is </a:t>
                </a:r>
                <a:r>
                  <a:rPr lang="en-US" altLang="zh-TW" dirty="0" err="1"/>
                  <a:t>i.i.d</a:t>
                </a:r>
                <a:r>
                  <a:rPr lang="en-US" altLang="zh-TW" dirty="0"/>
                  <a:t> Gaussian N(0,1) . Thus,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 in the above equation is independent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A2EA295-C751-44DD-B2DA-DB54D5EC0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87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3056B1A-6CD1-4260-AE40-998A47A39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892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And the process mean reverts to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TW" dirty="0"/>
                  <a:t> with "speed" b. Therefore, we can rewrite (3.1) as follows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is hidden, which needs observations to estimate.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We assume the spread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 is the observation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} with Gaussian noise,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where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} are also </a:t>
                </a:r>
                <a:r>
                  <a:rPr lang="en-US" altLang="zh-TW" dirty="0" err="1"/>
                  <a:t>i.i.d</a:t>
                </a:r>
                <a:r>
                  <a:rPr lang="en-US" altLang="zh-TW" dirty="0"/>
                  <a:t> Gaussian N(0,1) and independent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} 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3056B1A-6CD1-4260-AE40-998A47A39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8923"/>
                <a:ext cx="10515600" cy="4351338"/>
              </a:xfrm>
              <a:blipFill>
                <a:blip r:embed="rId2"/>
                <a:stretch>
                  <a:fillRect l="-1217" t="-1120" b="-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5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22230C-0395-4D5E-B50A-63D02263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Kalman Filter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C01937-E247-4D8C-878D-53416A9AB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In order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 the prediction of the next day at time t, we will start from time 0 and the initialization 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0|0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zh-TW" dirty="0"/>
                  <a:t> D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Define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b="0" dirty="0"/>
                  <a:t>  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</m:nary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Then perform the following procedure iteratively until k = 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C01937-E247-4D8C-878D-53416A9AB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0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540F9F0-ED8E-43CC-BD25-A05E2E843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513"/>
                <a:ext cx="10515600" cy="5244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/>
                  <a:t>In the prediction step, we would compute the "prediction"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b="0" dirty="0"/>
              </a:p>
              <a:p>
                <a:pPr marL="0" indent="0">
                  <a:buNone/>
                </a:pPr>
                <a:r>
                  <a:rPr lang="en-US" altLang="zh-TW" b="0" dirty="0"/>
                  <a:t> 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 optimal Kalman gain is</a:t>
                </a:r>
              </a:p>
              <a:p>
                <a:pPr marL="0" indent="0">
                  <a:buNone/>
                </a:pPr>
                <a:r>
                  <a:rPr lang="en-US" altLang="zh-TW" b="0" dirty="0"/>
                  <a:t>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+1|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Then we can compute our estimation with the new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/>
                  <a:t> in the following update step: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err="1"/>
                  <a:t>epeat</a:t>
                </a:r>
                <a:r>
                  <a:rPr lang="en-US" altLang="zh-TW" dirty="0"/>
                  <a:t> the above process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540F9F0-ED8E-43CC-BD25-A05E2E843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513"/>
                <a:ext cx="10515600" cy="5244248"/>
              </a:xfrm>
              <a:blipFill>
                <a:blip r:embed="rId2"/>
                <a:stretch>
                  <a:fillRect l="-1217" t="-1860" r="-1565" b="-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42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C2365-2A64-4454-8B2B-82A160A3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Kalman filter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92BA782-831D-4985-86BA-7CA20DA8A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17" t="23906" r="50000" b="43395"/>
          <a:stretch/>
        </p:blipFill>
        <p:spPr>
          <a:xfrm>
            <a:off x="2029887" y="1863801"/>
            <a:ext cx="813222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0925B-54C6-424E-BE48-555CB381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Estimation using EM Algorithm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CDEFCFB-1EBA-4910-A2A8-97266BBEE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360" y="182562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m:rPr>
                        <m:nor/>
                      </m:rPr>
                      <a:rPr lang="en-US" altLang="zh-TW"/>
                      <m:t>based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on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the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observations</m:t>
                    </m:r>
                    <m:r>
                      <m:rPr>
                        <m:nor/>
                      </m:rPr>
                      <a:rPr lang="en-US" altLang="zh-TW" b="0" i="0" smtClean="0"/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nor/>
                      </m:rPr>
                      <a:rPr lang="en-US" altLang="zh-TW"/>
                      <m:t>is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a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probability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measure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with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/>
                      <m:t>parameter</m:t>
                    </m:r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sty m:val="p"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b="0" dirty="0"/>
              </a:p>
              <a:p>
                <a:pPr marL="0" indent="0">
                  <a:buNone/>
                </a:pPr>
                <a:r>
                  <a:rPr lang="en-US" altLang="zh-TW" dirty="0"/>
                  <a:t>Step 1 (E-step)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/>
                        <m:t>Compute</m:t>
                      </m:r>
                      <m:r>
                        <m:rPr>
                          <m:nor/>
                        </m:rPr>
                        <a:rPr lang="en-US" altLang="zh-TW"/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Step 2 (M-step)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by maximizing conditional expectation.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CDEFCFB-1EBA-4910-A2A8-97266BBEE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360" y="1825625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42A4B0A2-0945-48CB-A11C-3BA94CC48D59}"/>
              </a:ext>
            </a:extLst>
          </p:cNvPr>
          <p:cNvSpPr txBox="1"/>
          <p:nvPr/>
        </p:nvSpPr>
        <p:spPr>
          <a:xfrm>
            <a:off x="56369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167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422766D-7CEF-41F7-9C32-BBFFBE898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3827"/>
                <a:ext cx="10515600" cy="52503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/>
                  <a:t>Here we are going to use </a:t>
                </a:r>
                <a:r>
                  <a:rPr lang="en-US" altLang="zh-TW" dirty="0" err="1"/>
                  <a:t>Shumwau</a:t>
                </a:r>
                <a:r>
                  <a:rPr lang="en-US" altLang="zh-TW" dirty="0"/>
                  <a:t> and </a:t>
                </a:r>
                <a:r>
                  <a:rPr lang="en-US" altLang="zh-TW" dirty="0" err="1"/>
                  <a:t>Stoffer</a:t>
                </a:r>
                <a:r>
                  <a:rPr lang="en-US" altLang="zh-TW" dirty="0"/>
                  <a:t> smoother to implement EM algorithm. We define smoothers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b="0" dirty="0"/>
              </a:p>
              <a:p>
                <a:pPr marL="0" indent="0">
                  <a:buNone/>
                </a:pPr>
                <a:endParaRPr lang="en-US" altLang="zh-TW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−1|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They can be computed backwards, meaning that</a:t>
                </a: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dirty="0"/>
                  <a:t>  can be obtained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422766D-7CEF-41F7-9C32-BBFFBE898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3827"/>
                <a:ext cx="10515600" cy="5250346"/>
              </a:xfrm>
              <a:blipFill>
                <a:blip r:embed="rId2"/>
                <a:stretch>
                  <a:fillRect l="-1217" t="-2671" r="-1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41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87D92F-DDF7-4202-8B6A-7E3F4E45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 algorithm works in the form of Kalman smoother/filter.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 descr="s">
                <a:extLst>
                  <a:ext uri="{FF2B5EF4-FFF2-40B4-BE49-F238E27FC236}">
                    <a16:creationId xmlns:a16="http://schemas.microsoft.com/office/drawing/2014/main" id="{1963FE47-440F-4F39-AC66-3A2B13322722}"/>
                  </a:ext>
                </a:extLst>
              </p:cNvPr>
              <p:cNvSpPr/>
              <p:nvPr/>
            </p:nvSpPr>
            <p:spPr>
              <a:xfrm>
                <a:off x="1381760" y="1759036"/>
                <a:ext cx="2489200" cy="9638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:=0</a:t>
                </a:r>
              </a:p>
              <a:p>
                <a:pPr algn="ctr"/>
                <a:r>
                  <a:rPr lang="en-US" altLang="zh-TW" dirty="0">
                    <a:solidFill>
                      <a:schemeClr val="tx1"/>
                    </a:solidFill>
                  </a:rPr>
                  <a:t>Random A,B,C,D</a:t>
                </a:r>
              </a:p>
            </p:txBody>
          </p:sp>
        </mc:Choice>
        <mc:Fallback xmlns="">
          <p:sp>
            <p:nvSpPr>
              <p:cNvPr id="6" name="矩形: 圓角 5" descr="s">
                <a:extLst>
                  <a:ext uri="{FF2B5EF4-FFF2-40B4-BE49-F238E27FC236}">
                    <a16:creationId xmlns:a16="http://schemas.microsoft.com/office/drawing/2014/main" id="{1963FE47-440F-4F39-AC66-3A2B13322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0" y="1759036"/>
                <a:ext cx="2489200" cy="9638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 descr="s">
                <a:extLst>
                  <a:ext uri="{FF2B5EF4-FFF2-40B4-BE49-F238E27FC236}">
                    <a16:creationId xmlns:a16="http://schemas.microsoft.com/office/drawing/2014/main" id="{31EFAB56-EAD5-4E13-A18B-63EE6C0C733B}"/>
                  </a:ext>
                </a:extLst>
              </p:cNvPr>
              <p:cNvSpPr/>
              <p:nvPr/>
            </p:nvSpPr>
            <p:spPr>
              <a:xfrm>
                <a:off x="5229860" y="1759037"/>
                <a:ext cx="1587500" cy="9638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2|2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2|2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: 圓角 6" descr="s">
                <a:extLst>
                  <a:ext uri="{FF2B5EF4-FFF2-40B4-BE49-F238E27FC236}">
                    <a16:creationId xmlns:a16="http://schemas.microsoft.com/office/drawing/2014/main" id="{31EFAB56-EAD5-4E13-A18B-63EE6C0C7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60" y="1759037"/>
                <a:ext cx="1587500" cy="9638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 descr="s">
                <a:extLst>
                  <a:ext uri="{FF2B5EF4-FFF2-40B4-BE49-F238E27FC236}">
                    <a16:creationId xmlns:a16="http://schemas.microsoft.com/office/drawing/2014/main" id="{E523A600-8BAF-4C0B-9F31-5D2AFB48375F}"/>
                  </a:ext>
                </a:extLst>
              </p:cNvPr>
              <p:cNvSpPr/>
              <p:nvPr/>
            </p:nvSpPr>
            <p:spPr>
              <a:xfrm>
                <a:off x="8613140" y="1769197"/>
                <a:ext cx="1587500" cy="9638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3|3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3|3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2,3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: 圓角 7" descr="s">
                <a:extLst>
                  <a:ext uri="{FF2B5EF4-FFF2-40B4-BE49-F238E27FC236}">
                    <a16:creationId xmlns:a16="http://schemas.microsoft.com/office/drawing/2014/main" id="{E523A600-8BAF-4C0B-9F31-5D2AFB483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40" y="1769197"/>
                <a:ext cx="1587500" cy="96384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圓角 8" descr="s">
                <a:extLst>
                  <a:ext uri="{FF2B5EF4-FFF2-40B4-BE49-F238E27FC236}">
                    <a16:creationId xmlns:a16="http://schemas.microsoft.com/office/drawing/2014/main" id="{6AD28753-9692-46BF-9579-421CEE11D9FC}"/>
                  </a:ext>
                </a:extLst>
              </p:cNvPr>
              <p:cNvSpPr/>
              <p:nvPr/>
            </p:nvSpPr>
            <p:spPr>
              <a:xfrm>
                <a:off x="8613140" y="3555056"/>
                <a:ext cx="1587500" cy="9638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2|3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2|3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: 圓角 8" descr="s">
                <a:extLst>
                  <a:ext uri="{FF2B5EF4-FFF2-40B4-BE49-F238E27FC236}">
                    <a16:creationId xmlns:a16="http://schemas.microsoft.com/office/drawing/2014/main" id="{6AD28753-9692-46BF-9579-421CEE11D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40" y="3555056"/>
                <a:ext cx="1587500" cy="96384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圓角 9" descr="s">
                <a:extLst>
                  <a:ext uri="{FF2B5EF4-FFF2-40B4-BE49-F238E27FC236}">
                    <a16:creationId xmlns:a16="http://schemas.microsoft.com/office/drawing/2014/main" id="{14563E28-EC89-45B4-97C0-1BACF2F85151}"/>
                  </a:ext>
                </a:extLst>
              </p:cNvPr>
              <p:cNvSpPr/>
              <p:nvPr/>
            </p:nvSpPr>
            <p:spPr>
              <a:xfrm>
                <a:off x="8613140" y="5469427"/>
                <a:ext cx="1587500" cy="9638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1|3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: 圓角 9" descr="s">
                <a:extLst>
                  <a:ext uri="{FF2B5EF4-FFF2-40B4-BE49-F238E27FC236}">
                    <a16:creationId xmlns:a16="http://schemas.microsoft.com/office/drawing/2014/main" id="{14563E28-EC89-45B4-97C0-1BACF2F85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40" y="5469427"/>
                <a:ext cx="1587500" cy="9638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圓角 10" descr="s">
                <a:extLst>
                  <a:ext uri="{FF2B5EF4-FFF2-40B4-BE49-F238E27FC236}">
                    <a16:creationId xmlns:a16="http://schemas.microsoft.com/office/drawing/2014/main" id="{6549B8B3-27D9-47AA-A78B-8A46EFDD1B59}"/>
                  </a:ext>
                </a:extLst>
              </p:cNvPr>
              <p:cNvSpPr/>
              <p:nvPr/>
            </p:nvSpPr>
            <p:spPr>
              <a:xfrm>
                <a:off x="5229860" y="3548029"/>
                <a:ext cx="1587500" cy="97789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1|2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: 圓角 10" descr="s">
                <a:extLst>
                  <a:ext uri="{FF2B5EF4-FFF2-40B4-BE49-F238E27FC236}">
                    <a16:creationId xmlns:a16="http://schemas.microsoft.com/office/drawing/2014/main" id="{6549B8B3-27D9-47AA-A78B-8A46EFDD1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60" y="3548029"/>
                <a:ext cx="1587500" cy="97789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4D36E1F-0813-48EC-804B-569142CAD6A6}"/>
              </a:ext>
            </a:extLst>
          </p:cNvPr>
          <p:cNvSpPr/>
          <p:nvPr/>
        </p:nvSpPr>
        <p:spPr>
          <a:xfrm>
            <a:off x="3870960" y="1652356"/>
            <a:ext cx="1358900" cy="119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Kalman</a:t>
            </a:r>
          </a:p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FF1D0598-EDF2-426F-A040-B013898AC6DA}"/>
              </a:ext>
            </a:extLst>
          </p:cNvPr>
          <p:cNvSpPr/>
          <p:nvPr/>
        </p:nvSpPr>
        <p:spPr>
          <a:xfrm>
            <a:off x="7122160" y="1642195"/>
            <a:ext cx="1358900" cy="119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Kalman</a:t>
            </a:r>
          </a:p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B6232212-61E9-4811-9BFA-FE381A5E9D92}"/>
              </a:ext>
            </a:extLst>
          </p:cNvPr>
          <p:cNvSpPr/>
          <p:nvPr/>
        </p:nvSpPr>
        <p:spPr>
          <a:xfrm>
            <a:off x="5229860" y="2765840"/>
            <a:ext cx="1465580" cy="7393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smoother</a:t>
            </a:r>
            <a:endParaRPr lang="zh-TW" altLang="en-US" dirty="0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9F598FFC-B567-4E13-A0E6-CE8ECF1A065F}"/>
              </a:ext>
            </a:extLst>
          </p:cNvPr>
          <p:cNvSpPr/>
          <p:nvPr/>
        </p:nvSpPr>
        <p:spPr>
          <a:xfrm>
            <a:off x="8674100" y="2756695"/>
            <a:ext cx="1465580" cy="74850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smoother</a:t>
            </a:r>
            <a:endParaRPr lang="zh-TW" altLang="en-US" dirty="0"/>
          </a:p>
        </p:txBody>
      </p:sp>
      <p:sp>
        <p:nvSpPr>
          <p:cNvPr id="21" name="箭號: 向下 20">
            <a:extLst>
              <a:ext uri="{FF2B5EF4-FFF2-40B4-BE49-F238E27FC236}">
                <a16:creationId xmlns:a16="http://schemas.microsoft.com/office/drawing/2014/main" id="{51A80271-C0DE-421A-AE4B-5F99975BE469}"/>
              </a:ext>
            </a:extLst>
          </p:cNvPr>
          <p:cNvSpPr/>
          <p:nvPr/>
        </p:nvSpPr>
        <p:spPr>
          <a:xfrm>
            <a:off x="8735060" y="4616173"/>
            <a:ext cx="1465580" cy="72862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smoother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59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588</Words>
  <Application>Microsoft Office PowerPoint</Application>
  <PresentationFormat>寬螢幕</PresentationFormat>
  <Paragraphs>74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佈景主題</vt:lpstr>
      <vt:lpstr>Kalman Filter and EM Algorithm Approach</vt:lpstr>
      <vt:lpstr>The Spread Model</vt:lpstr>
      <vt:lpstr>PowerPoint 簡報</vt:lpstr>
      <vt:lpstr>Kalman Filter</vt:lpstr>
      <vt:lpstr>PowerPoint 簡報</vt:lpstr>
      <vt:lpstr>Kalman filter</vt:lpstr>
      <vt:lpstr>Estimation using EM Algorithm</vt:lpstr>
      <vt:lpstr>PowerPoint 簡報</vt:lpstr>
      <vt:lpstr>EM algorithm works in the form of Kalman smoother/filter.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Kalman Filter and EM Algorithm Approach</dc:title>
  <dc:creator>宏聖</dc:creator>
  <cp:lastModifiedBy>宏聖</cp:lastModifiedBy>
  <cp:revision>2</cp:revision>
  <dcterms:created xsi:type="dcterms:W3CDTF">2021-10-04T14:51:47Z</dcterms:created>
  <dcterms:modified xsi:type="dcterms:W3CDTF">2021-10-04T14:53:53Z</dcterms:modified>
</cp:coreProperties>
</file>