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2" r:id="rId8"/>
    <p:sldId id="265" r:id="rId9"/>
    <p:sldId id="266" r:id="rId10"/>
    <p:sldId id="267" r:id="rId11"/>
    <p:sldId id="263" r:id="rId12"/>
    <p:sldId id="268" r:id="rId13"/>
    <p:sldId id="269" r:id="rId14"/>
    <p:sldId id="261" r:id="rId15"/>
    <p:sldId id="270"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 id="287" r:id="rId3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4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DB50A0-C1BD-4BAD-8558-95C9EB6C70C6}"/>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BBAF66E-97BA-469B-A582-C92536C3D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42DC745-9C88-46B9-AD28-BF1C21AA89F0}"/>
              </a:ext>
            </a:extLst>
          </p:cNvPr>
          <p:cNvSpPr>
            <a:spLocks noGrp="1"/>
          </p:cNvSpPr>
          <p:nvPr>
            <p:ph type="dt" sz="half" idx="10"/>
          </p:nvPr>
        </p:nvSpPr>
        <p:spPr/>
        <p:txBody>
          <a:bodyPr/>
          <a:lstStyle/>
          <a:p>
            <a:fld id="{E9AD7BDC-D993-44F7-BFC1-E0CBCFD1B8A5}" type="datetimeFigureOut">
              <a:rPr lang="zh-TW" altLang="en-US" smtClean="0"/>
              <a:t>2019/12/3</a:t>
            </a:fld>
            <a:endParaRPr lang="zh-TW" altLang="en-US"/>
          </a:p>
        </p:txBody>
      </p:sp>
      <p:sp>
        <p:nvSpPr>
          <p:cNvPr id="5" name="頁尾版面配置區 4">
            <a:extLst>
              <a:ext uri="{FF2B5EF4-FFF2-40B4-BE49-F238E27FC236}">
                <a16:creationId xmlns:a16="http://schemas.microsoft.com/office/drawing/2014/main" id="{DA74ADB8-4516-458C-A8AD-ECC5B211CBA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C87B8B6-B920-4C61-BB97-FEB0E9895926}"/>
              </a:ext>
            </a:extLst>
          </p:cNvPr>
          <p:cNvSpPr>
            <a:spLocks noGrp="1"/>
          </p:cNvSpPr>
          <p:nvPr>
            <p:ph type="sldNum" sz="quarter" idx="12"/>
          </p:nvPr>
        </p:nvSpPr>
        <p:spPr/>
        <p:txBody>
          <a:bodyPr/>
          <a:lstStyle/>
          <a:p>
            <a:fld id="{B4A4526D-85F2-4AEE-9661-D25BB4470566}" type="slidenum">
              <a:rPr lang="zh-TW" altLang="en-US" smtClean="0"/>
              <a:t>‹#›</a:t>
            </a:fld>
            <a:endParaRPr lang="zh-TW" altLang="en-US"/>
          </a:p>
        </p:txBody>
      </p:sp>
    </p:spTree>
    <p:extLst>
      <p:ext uri="{BB962C8B-B14F-4D97-AF65-F5344CB8AC3E}">
        <p14:creationId xmlns:p14="http://schemas.microsoft.com/office/powerpoint/2010/main" val="296598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B96557-FB96-476D-885F-45DB6419065A}"/>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23FEF11C-6299-47A3-B0D5-2610FA9E94B4}"/>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AD5DB4C-0054-410B-9E25-4A52AA1ADA68}"/>
              </a:ext>
            </a:extLst>
          </p:cNvPr>
          <p:cNvSpPr>
            <a:spLocks noGrp="1"/>
          </p:cNvSpPr>
          <p:nvPr>
            <p:ph type="dt" sz="half" idx="10"/>
          </p:nvPr>
        </p:nvSpPr>
        <p:spPr/>
        <p:txBody>
          <a:bodyPr/>
          <a:lstStyle/>
          <a:p>
            <a:fld id="{E9AD7BDC-D993-44F7-BFC1-E0CBCFD1B8A5}" type="datetimeFigureOut">
              <a:rPr lang="zh-TW" altLang="en-US" smtClean="0"/>
              <a:t>2019/12/3</a:t>
            </a:fld>
            <a:endParaRPr lang="zh-TW" altLang="en-US"/>
          </a:p>
        </p:txBody>
      </p:sp>
      <p:sp>
        <p:nvSpPr>
          <p:cNvPr id="5" name="頁尾版面配置區 4">
            <a:extLst>
              <a:ext uri="{FF2B5EF4-FFF2-40B4-BE49-F238E27FC236}">
                <a16:creationId xmlns:a16="http://schemas.microsoft.com/office/drawing/2014/main" id="{6AD88175-90DC-4226-9DD4-11BDDAA6775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DED9ECA-A4E0-4FEB-8E83-87313EBF1B79}"/>
              </a:ext>
            </a:extLst>
          </p:cNvPr>
          <p:cNvSpPr>
            <a:spLocks noGrp="1"/>
          </p:cNvSpPr>
          <p:nvPr>
            <p:ph type="sldNum" sz="quarter" idx="12"/>
          </p:nvPr>
        </p:nvSpPr>
        <p:spPr/>
        <p:txBody>
          <a:bodyPr/>
          <a:lstStyle/>
          <a:p>
            <a:fld id="{B4A4526D-85F2-4AEE-9661-D25BB4470566}" type="slidenum">
              <a:rPr lang="zh-TW" altLang="en-US" smtClean="0"/>
              <a:t>‹#›</a:t>
            </a:fld>
            <a:endParaRPr lang="zh-TW" altLang="en-US"/>
          </a:p>
        </p:txBody>
      </p:sp>
    </p:spTree>
    <p:extLst>
      <p:ext uri="{BB962C8B-B14F-4D97-AF65-F5344CB8AC3E}">
        <p14:creationId xmlns:p14="http://schemas.microsoft.com/office/powerpoint/2010/main" val="97255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5540DAA-7988-4B3D-98C1-595A83B4C75F}"/>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78A92DD-B9DD-48FE-8D0F-CEED3F2A8089}"/>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385E3C1-C904-4545-91F5-BDD679E0BC1C}"/>
              </a:ext>
            </a:extLst>
          </p:cNvPr>
          <p:cNvSpPr>
            <a:spLocks noGrp="1"/>
          </p:cNvSpPr>
          <p:nvPr>
            <p:ph type="dt" sz="half" idx="10"/>
          </p:nvPr>
        </p:nvSpPr>
        <p:spPr/>
        <p:txBody>
          <a:bodyPr/>
          <a:lstStyle/>
          <a:p>
            <a:fld id="{E9AD7BDC-D993-44F7-BFC1-E0CBCFD1B8A5}" type="datetimeFigureOut">
              <a:rPr lang="zh-TW" altLang="en-US" smtClean="0"/>
              <a:t>2019/12/3</a:t>
            </a:fld>
            <a:endParaRPr lang="zh-TW" altLang="en-US"/>
          </a:p>
        </p:txBody>
      </p:sp>
      <p:sp>
        <p:nvSpPr>
          <p:cNvPr id="5" name="頁尾版面配置區 4">
            <a:extLst>
              <a:ext uri="{FF2B5EF4-FFF2-40B4-BE49-F238E27FC236}">
                <a16:creationId xmlns:a16="http://schemas.microsoft.com/office/drawing/2014/main" id="{C52E039F-960A-4D21-A253-3750E773164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52CDCD4-DEC4-4B72-B191-4337ACE98A37}"/>
              </a:ext>
            </a:extLst>
          </p:cNvPr>
          <p:cNvSpPr>
            <a:spLocks noGrp="1"/>
          </p:cNvSpPr>
          <p:nvPr>
            <p:ph type="sldNum" sz="quarter" idx="12"/>
          </p:nvPr>
        </p:nvSpPr>
        <p:spPr/>
        <p:txBody>
          <a:bodyPr/>
          <a:lstStyle/>
          <a:p>
            <a:fld id="{B4A4526D-85F2-4AEE-9661-D25BB4470566}" type="slidenum">
              <a:rPr lang="zh-TW" altLang="en-US" smtClean="0"/>
              <a:t>‹#›</a:t>
            </a:fld>
            <a:endParaRPr lang="zh-TW" altLang="en-US"/>
          </a:p>
        </p:txBody>
      </p:sp>
    </p:spTree>
    <p:extLst>
      <p:ext uri="{BB962C8B-B14F-4D97-AF65-F5344CB8AC3E}">
        <p14:creationId xmlns:p14="http://schemas.microsoft.com/office/powerpoint/2010/main" val="288926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AC7734-9ED3-4D17-8C2C-255331B7DF7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4003BB1-8006-473D-B8DC-870C53C11550}"/>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885701C-D100-4EC5-9BF1-8EEB2FA9C3C5}"/>
              </a:ext>
            </a:extLst>
          </p:cNvPr>
          <p:cNvSpPr>
            <a:spLocks noGrp="1"/>
          </p:cNvSpPr>
          <p:nvPr>
            <p:ph type="dt" sz="half" idx="10"/>
          </p:nvPr>
        </p:nvSpPr>
        <p:spPr/>
        <p:txBody>
          <a:bodyPr/>
          <a:lstStyle/>
          <a:p>
            <a:fld id="{E9AD7BDC-D993-44F7-BFC1-E0CBCFD1B8A5}" type="datetimeFigureOut">
              <a:rPr lang="zh-TW" altLang="en-US" smtClean="0"/>
              <a:t>2019/12/3</a:t>
            </a:fld>
            <a:endParaRPr lang="zh-TW" altLang="en-US"/>
          </a:p>
        </p:txBody>
      </p:sp>
      <p:sp>
        <p:nvSpPr>
          <p:cNvPr id="5" name="頁尾版面配置區 4">
            <a:extLst>
              <a:ext uri="{FF2B5EF4-FFF2-40B4-BE49-F238E27FC236}">
                <a16:creationId xmlns:a16="http://schemas.microsoft.com/office/drawing/2014/main" id="{B4E56F56-0055-44E0-B0DE-3FCB3E1125C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462AA9A-021F-4731-A671-C5A4CCBF7838}"/>
              </a:ext>
            </a:extLst>
          </p:cNvPr>
          <p:cNvSpPr>
            <a:spLocks noGrp="1"/>
          </p:cNvSpPr>
          <p:nvPr>
            <p:ph type="sldNum" sz="quarter" idx="12"/>
          </p:nvPr>
        </p:nvSpPr>
        <p:spPr/>
        <p:txBody>
          <a:bodyPr/>
          <a:lstStyle/>
          <a:p>
            <a:fld id="{B4A4526D-85F2-4AEE-9661-D25BB4470566}" type="slidenum">
              <a:rPr lang="zh-TW" altLang="en-US" smtClean="0"/>
              <a:t>‹#›</a:t>
            </a:fld>
            <a:endParaRPr lang="zh-TW" altLang="en-US"/>
          </a:p>
        </p:txBody>
      </p:sp>
    </p:spTree>
    <p:extLst>
      <p:ext uri="{BB962C8B-B14F-4D97-AF65-F5344CB8AC3E}">
        <p14:creationId xmlns:p14="http://schemas.microsoft.com/office/powerpoint/2010/main" val="365619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D3F6B0-B969-45B0-A775-64213C72964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EEF509A1-8361-41E3-A61C-252C3B7A00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50222B38-EDBF-4EE7-9C4C-40BEB2B68ADA}"/>
              </a:ext>
            </a:extLst>
          </p:cNvPr>
          <p:cNvSpPr>
            <a:spLocks noGrp="1"/>
          </p:cNvSpPr>
          <p:nvPr>
            <p:ph type="dt" sz="half" idx="10"/>
          </p:nvPr>
        </p:nvSpPr>
        <p:spPr/>
        <p:txBody>
          <a:bodyPr/>
          <a:lstStyle/>
          <a:p>
            <a:fld id="{E9AD7BDC-D993-44F7-BFC1-E0CBCFD1B8A5}" type="datetimeFigureOut">
              <a:rPr lang="zh-TW" altLang="en-US" smtClean="0"/>
              <a:t>2019/12/3</a:t>
            </a:fld>
            <a:endParaRPr lang="zh-TW" altLang="en-US"/>
          </a:p>
        </p:txBody>
      </p:sp>
      <p:sp>
        <p:nvSpPr>
          <p:cNvPr id="5" name="頁尾版面配置區 4">
            <a:extLst>
              <a:ext uri="{FF2B5EF4-FFF2-40B4-BE49-F238E27FC236}">
                <a16:creationId xmlns:a16="http://schemas.microsoft.com/office/drawing/2014/main" id="{2AE3BD69-A8C9-4404-82FC-445D52BD08E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06C21FD-D6A8-44CB-9F40-8F959987F2AB}"/>
              </a:ext>
            </a:extLst>
          </p:cNvPr>
          <p:cNvSpPr>
            <a:spLocks noGrp="1"/>
          </p:cNvSpPr>
          <p:nvPr>
            <p:ph type="sldNum" sz="quarter" idx="12"/>
          </p:nvPr>
        </p:nvSpPr>
        <p:spPr/>
        <p:txBody>
          <a:bodyPr/>
          <a:lstStyle/>
          <a:p>
            <a:fld id="{B4A4526D-85F2-4AEE-9661-D25BB4470566}" type="slidenum">
              <a:rPr lang="zh-TW" altLang="en-US" smtClean="0"/>
              <a:t>‹#›</a:t>
            </a:fld>
            <a:endParaRPr lang="zh-TW" altLang="en-US"/>
          </a:p>
        </p:txBody>
      </p:sp>
    </p:spTree>
    <p:extLst>
      <p:ext uri="{BB962C8B-B14F-4D97-AF65-F5344CB8AC3E}">
        <p14:creationId xmlns:p14="http://schemas.microsoft.com/office/powerpoint/2010/main" val="341284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0BB951-C5BB-4061-9311-68E1320F203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361C193-13DB-48E3-8D56-B4D26F61CCC2}"/>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09BAD822-54C3-4DA7-B5BA-1F9D3C809BD5}"/>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8728403-329B-4759-A5E3-7350C23A03E0}"/>
              </a:ext>
            </a:extLst>
          </p:cNvPr>
          <p:cNvSpPr>
            <a:spLocks noGrp="1"/>
          </p:cNvSpPr>
          <p:nvPr>
            <p:ph type="dt" sz="half" idx="10"/>
          </p:nvPr>
        </p:nvSpPr>
        <p:spPr/>
        <p:txBody>
          <a:bodyPr/>
          <a:lstStyle/>
          <a:p>
            <a:fld id="{E9AD7BDC-D993-44F7-BFC1-E0CBCFD1B8A5}" type="datetimeFigureOut">
              <a:rPr lang="zh-TW" altLang="en-US" smtClean="0"/>
              <a:t>2019/12/3</a:t>
            </a:fld>
            <a:endParaRPr lang="zh-TW" altLang="en-US"/>
          </a:p>
        </p:txBody>
      </p:sp>
      <p:sp>
        <p:nvSpPr>
          <p:cNvPr id="6" name="頁尾版面配置區 5">
            <a:extLst>
              <a:ext uri="{FF2B5EF4-FFF2-40B4-BE49-F238E27FC236}">
                <a16:creationId xmlns:a16="http://schemas.microsoft.com/office/drawing/2014/main" id="{082CF87B-692E-48D1-9535-2149F12EE0D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8A428AD-F3A5-4EA4-9075-B7AA2A5532A6}"/>
              </a:ext>
            </a:extLst>
          </p:cNvPr>
          <p:cNvSpPr>
            <a:spLocks noGrp="1"/>
          </p:cNvSpPr>
          <p:nvPr>
            <p:ph type="sldNum" sz="quarter" idx="12"/>
          </p:nvPr>
        </p:nvSpPr>
        <p:spPr/>
        <p:txBody>
          <a:bodyPr/>
          <a:lstStyle/>
          <a:p>
            <a:fld id="{B4A4526D-85F2-4AEE-9661-D25BB4470566}" type="slidenum">
              <a:rPr lang="zh-TW" altLang="en-US" smtClean="0"/>
              <a:t>‹#›</a:t>
            </a:fld>
            <a:endParaRPr lang="zh-TW" altLang="en-US"/>
          </a:p>
        </p:txBody>
      </p:sp>
    </p:spTree>
    <p:extLst>
      <p:ext uri="{BB962C8B-B14F-4D97-AF65-F5344CB8AC3E}">
        <p14:creationId xmlns:p14="http://schemas.microsoft.com/office/powerpoint/2010/main" val="1216867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09A8F6-FF56-4C9F-8167-318C78CF89D0}"/>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ACE45DF-CCA9-457D-BB43-CBB8108BD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F7E337C7-7CA0-432C-9E7D-B86C2CE72113}"/>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CD3A07C7-08C2-4F92-A2D1-C8813AABA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7ABEC499-8FCE-4040-826C-7A9D8438670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A3C55144-B06A-4451-B56A-08A3FB752936}"/>
              </a:ext>
            </a:extLst>
          </p:cNvPr>
          <p:cNvSpPr>
            <a:spLocks noGrp="1"/>
          </p:cNvSpPr>
          <p:nvPr>
            <p:ph type="dt" sz="half" idx="10"/>
          </p:nvPr>
        </p:nvSpPr>
        <p:spPr/>
        <p:txBody>
          <a:bodyPr/>
          <a:lstStyle/>
          <a:p>
            <a:fld id="{E9AD7BDC-D993-44F7-BFC1-E0CBCFD1B8A5}" type="datetimeFigureOut">
              <a:rPr lang="zh-TW" altLang="en-US" smtClean="0"/>
              <a:t>2019/12/3</a:t>
            </a:fld>
            <a:endParaRPr lang="zh-TW" altLang="en-US"/>
          </a:p>
        </p:txBody>
      </p:sp>
      <p:sp>
        <p:nvSpPr>
          <p:cNvPr id="8" name="頁尾版面配置區 7">
            <a:extLst>
              <a:ext uri="{FF2B5EF4-FFF2-40B4-BE49-F238E27FC236}">
                <a16:creationId xmlns:a16="http://schemas.microsoft.com/office/drawing/2014/main" id="{FBD0B7F2-473C-4E1D-BE6F-0DB07B90197D}"/>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08744AD-3EE0-4C67-A832-EAC4B4848F6D}"/>
              </a:ext>
            </a:extLst>
          </p:cNvPr>
          <p:cNvSpPr>
            <a:spLocks noGrp="1"/>
          </p:cNvSpPr>
          <p:nvPr>
            <p:ph type="sldNum" sz="quarter" idx="12"/>
          </p:nvPr>
        </p:nvSpPr>
        <p:spPr/>
        <p:txBody>
          <a:bodyPr/>
          <a:lstStyle/>
          <a:p>
            <a:fld id="{B4A4526D-85F2-4AEE-9661-D25BB4470566}" type="slidenum">
              <a:rPr lang="zh-TW" altLang="en-US" smtClean="0"/>
              <a:t>‹#›</a:t>
            </a:fld>
            <a:endParaRPr lang="zh-TW" altLang="en-US"/>
          </a:p>
        </p:txBody>
      </p:sp>
    </p:spTree>
    <p:extLst>
      <p:ext uri="{BB962C8B-B14F-4D97-AF65-F5344CB8AC3E}">
        <p14:creationId xmlns:p14="http://schemas.microsoft.com/office/powerpoint/2010/main" val="66222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FFDA99-3BA4-4F72-A638-EE83B2D5CE9C}"/>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62B4BEBD-3ADB-4843-B87E-1766FFBDB79C}"/>
              </a:ext>
            </a:extLst>
          </p:cNvPr>
          <p:cNvSpPr>
            <a:spLocks noGrp="1"/>
          </p:cNvSpPr>
          <p:nvPr>
            <p:ph type="dt" sz="half" idx="10"/>
          </p:nvPr>
        </p:nvSpPr>
        <p:spPr/>
        <p:txBody>
          <a:bodyPr/>
          <a:lstStyle/>
          <a:p>
            <a:fld id="{E9AD7BDC-D993-44F7-BFC1-E0CBCFD1B8A5}" type="datetimeFigureOut">
              <a:rPr lang="zh-TW" altLang="en-US" smtClean="0"/>
              <a:t>2019/12/3</a:t>
            </a:fld>
            <a:endParaRPr lang="zh-TW" altLang="en-US"/>
          </a:p>
        </p:txBody>
      </p:sp>
      <p:sp>
        <p:nvSpPr>
          <p:cNvPr id="4" name="頁尾版面配置區 3">
            <a:extLst>
              <a:ext uri="{FF2B5EF4-FFF2-40B4-BE49-F238E27FC236}">
                <a16:creationId xmlns:a16="http://schemas.microsoft.com/office/drawing/2014/main" id="{F3109D14-E08E-4DAE-98C9-EFB37DF0E25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80EAE4C-C35C-410E-8CAD-8A3D31541A38}"/>
              </a:ext>
            </a:extLst>
          </p:cNvPr>
          <p:cNvSpPr>
            <a:spLocks noGrp="1"/>
          </p:cNvSpPr>
          <p:nvPr>
            <p:ph type="sldNum" sz="quarter" idx="12"/>
          </p:nvPr>
        </p:nvSpPr>
        <p:spPr/>
        <p:txBody>
          <a:bodyPr/>
          <a:lstStyle/>
          <a:p>
            <a:fld id="{B4A4526D-85F2-4AEE-9661-D25BB4470566}" type="slidenum">
              <a:rPr lang="zh-TW" altLang="en-US" smtClean="0"/>
              <a:t>‹#›</a:t>
            </a:fld>
            <a:endParaRPr lang="zh-TW" altLang="en-US"/>
          </a:p>
        </p:txBody>
      </p:sp>
    </p:spTree>
    <p:extLst>
      <p:ext uri="{BB962C8B-B14F-4D97-AF65-F5344CB8AC3E}">
        <p14:creationId xmlns:p14="http://schemas.microsoft.com/office/powerpoint/2010/main" val="67483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43AE0B1-8212-4ECF-A5F3-BCF63BD32ADB}"/>
              </a:ext>
            </a:extLst>
          </p:cNvPr>
          <p:cNvSpPr>
            <a:spLocks noGrp="1"/>
          </p:cNvSpPr>
          <p:nvPr>
            <p:ph type="dt" sz="half" idx="10"/>
          </p:nvPr>
        </p:nvSpPr>
        <p:spPr/>
        <p:txBody>
          <a:bodyPr/>
          <a:lstStyle/>
          <a:p>
            <a:fld id="{E9AD7BDC-D993-44F7-BFC1-E0CBCFD1B8A5}" type="datetimeFigureOut">
              <a:rPr lang="zh-TW" altLang="en-US" smtClean="0"/>
              <a:t>2019/12/3</a:t>
            </a:fld>
            <a:endParaRPr lang="zh-TW" altLang="en-US"/>
          </a:p>
        </p:txBody>
      </p:sp>
      <p:sp>
        <p:nvSpPr>
          <p:cNvPr id="3" name="頁尾版面配置區 2">
            <a:extLst>
              <a:ext uri="{FF2B5EF4-FFF2-40B4-BE49-F238E27FC236}">
                <a16:creationId xmlns:a16="http://schemas.microsoft.com/office/drawing/2014/main" id="{FBA9DF88-CA29-4C96-BE79-BD1DB9F4B93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A9E1BB9B-9FAB-4873-B7A4-D721D9ED331E}"/>
              </a:ext>
            </a:extLst>
          </p:cNvPr>
          <p:cNvSpPr>
            <a:spLocks noGrp="1"/>
          </p:cNvSpPr>
          <p:nvPr>
            <p:ph type="sldNum" sz="quarter" idx="12"/>
          </p:nvPr>
        </p:nvSpPr>
        <p:spPr/>
        <p:txBody>
          <a:bodyPr/>
          <a:lstStyle/>
          <a:p>
            <a:fld id="{B4A4526D-85F2-4AEE-9661-D25BB4470566}" type="slidenum">
              <a:rPr lang="zh-TW" altLang="en-US" smtClean="0"/>
              <a:t>‹#›</a:t>
            </a:fld>
            <a:endParaRPr lang="zh-TW" altLang="en-US"/>
          </a:p>
        </p:txBody>
      </p:sp>
    </p:spTree>
    <p:extLst>
      <p:ext uri="{BB962C8B-B14F-4D97-AF65-F5344CB8AC3E}">
        <p14:creationId xmlns:p14="http://schemas.microsoft.com/office/powerpoint/2010/main" val="397473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9D7886-491E-4955-979B-6E0C30B7C56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58B15D4-06F5-4AE1-86C8-C02729104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BC466847-437D-432F-A439-BC1A3A45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7438FAA-D34E-4B76-8E1E-7B2DFFE213F3}"/>
              </a:ext>
            </a:extLst>
          </p:cNvPr>
          <p:cNvSpPr>
            <a:spLocks noGrp="1"/>
          </p:cNvSpPr>
          <p:nvPr>
            <p:ph type="dt" sz="half" idx="10"/>
          </p:nvPr>
        </p:nvSpPr>
        <p:spPr/>
        <p:txBody>
          <a:bodyPr/>
          <a:lstStyle/>
          <a:p>
            <a:fld id="{E9AD7BDC-D993-44F7-BFC1-E0CBCFD1B8A5}" type="datetimeFigureOut">
              <a:rPr lang="zh-TW" altLang="en-US" smtClean="0"/>
              <a:t>2019/12/3</a:t>
            </a:fld>
            <a:endParaRPr lang="zh-TW" altLang="en-US"/>
          </a:p>
        </p:txBody>
      </p:sp>
      <p:sp>
        <p:nvSpPr>
          <p:cNvPr id="6" name="頁尾版面配置區 5">
            <a:extLst>
              <a:ext uri="{FF2B5EF4-FFF2-40B4-BE49-F238E27FC236}">
                <a16:creationId xmlns:a16="http://schemas.microsoft.com/office/drawing/2014/main" id="{A73B4B8E-4818-49C3-8673-5E215C2D115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CCF9ADF-A85F-4468-BAC8-B76EDB513582}"/>
              </a:ext>
            </a:extLst>
          </p:cNvPr>
          <p:cNvSpPr>
            <a:spLocks noGrp="1"/>
          </p:cNvSpPr>
          <p:nvPr>
            <p:ph type="sldNum" sz="quarter" idx="12"/>
          </p:nvPr>
        </p:nvSpPr>
        <p:spPr/>
        <p:txBody>
          <a:bodyPr/>
          <a:lstStyle/>
          <a:p>
            <a:fld id="{B4A4526D-85F2-4AEE-9661-D25BB4470566}" type="slidenum">
              <a:rPr lang="zh-TW" altLang="en-US" smtClean="0"/>
              <a:t>‹#›</a:t>
            </a:fld>
            <a:endParaRPr lang="zh-TW" altLang="en-US"/>
          </a:p>
        </p:txBody>
      </p:sp>
    </p:spTree>
    <p:extLst>
      <p:ext uri="{BB962C8B-B14F-4D97-AF65-F5344CB8AC3E}">
        <p14:creationId xmlns:p14="http://schemas.microsoft.com/office/powerpoint/2010/main" val="28053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86D0A8-87AF-49AD-967D-B94A034CFBA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0E09D01-742F-44A1-9DB9-D09ED2A47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804E6538-2702-4BE8-AD3C-69ACC78FC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0196DDB-CBEC-48F9-801D-541640580CA5}"/>
              </a:ext>
            </a:extLst>
          </p:cNvPr>
          <p:cNvSpPr>
            <a:spLocks noGrp="1"/>
          </p:cNvSpPr>
          <p:nvPr>
            <p:ph type="dt" sz="half" idx="10"/>
          </p:nvPr>
        </p:nvSpPr>
        <p:spPr/>
        <p:txBody>
          <a:bodyPr/>
          <a:lstStyle/>
          <a:p>
            <a:fld id="{E9AD7BDC-D993-44F7-BFC1-E0CBCFD1B8A5}" type="datetimeFigureOut">
              <a:rPr lang="zh-TW" altLang="en-US" smtClean="0"/>
              <a:t>2019/12/3</a:t>
            </a:fld>
            <a:endParaRPr lang="zh-TW" altLang="en-US"/>
          </a:p>
        </p:txBody>
      </p:sp>
      <p:sp>
        <p:nvSpPr>
          <p:cNvPr id="6" name="頁尾版面配置區 5">
            <a:extLst>
              <a:ext uri="{FF2B5EF4-FFF2-40B4-BE49-F238E27FC236}">
                <a16:creationId xmlns:a16="http://schemas.microsoft.com/office/drawing/2014/main" id="{DECF97FB-D902-477F-9011-B2F3DC9F6B7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9176710-F0D7-4CA3-9A04-D6487A99B6D8}"/>
              </a:ext>
            </a:extLst>
          </p:cNvPr>
          <p:cNvSpPr>
            <a:spLocks noGrp="1"/>
          </p:cNvSpPr>
          <p:nvPr>
            <p:ph type="sldNum" sz="quarter" idx="12"/>
          </p:nvPr>
        </p:nvSpPr>
        <p:spPr/>
        <p:txBody>
          <a:bodyPr/>
          <a:lstStyle/>
          <a:p>
            <a:fld id="{B4A4526D-85F2-4AEE-9661-D25BB4470566}" type="slidenum">
              <a:rPr lang="zh-TW" altLang="en-US" smtClean="0"/>
              <a:t>‹#›</a:t>
            </a:fld>
            <a:endParaRPr lang="zh-TW" altLang="en-US"/>
          </a:p>
        </p:txBody>
      </p:sp>
    </p:spTree>
    <p:extLst>
      <p:ext uri="{BB962C8B-B14F-4D97-AF65-F5344CB8AC3E}">
        <p14:creationId xmlns:p14="http://schemas.microsoft.com/office/powerpoint/2010/main" val="338644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E06E07B-28B7-44B5-9848-1EEF36A43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305E232-836E-4329-B0D5-F6EEB4B104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979D25F-F1EE-47D1-B9E7-6F453879C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D7BDC-D993-44F7-BFC1-E0CBCFD1B8A5}" type="datetimeFigureOut">
              <a:rPr lang="zh-TW" altLang="en-US" smtClean="0"/>
              <a:t>2019/12/3</a:t>
            </a:fld>
            <a:endParaRPr lang="zh-TW" altLang="en-US"/>
          </a:p>
        </p:txBody>
      </p:sp>
      <p:sp>
        <p:nvSpPr>
          <p:cNvPr id="5" name="頁尾版面配置區 4">
            <a:extLst>
              <a:ext uri="{FF2B5EF4-FFF2-40B4-BE49-F238E27FC236}">
                <a16:creationId xmlns:a16="http://schemas.microsoft.com/office/drawing/2014/main" id="{D1A07754-9835-4C8F-8F66-E1CA28029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51F6E1B3-6822-417E-90AA-3A6A0C91A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4526D-85F2-4AEE-9661-D25BB4470566}" type="slidenum">
              <a:rPr lang="zh-TW" altLang="en-US" smtClean="0"/>
              <a:t>‹#›</a:t>
            </a:fld>
            <a:endParaRPr lang="zh-TW" altLang="en-US"/>
          </a:p>
        </p:txBody>
      </p:sp>
    </p:spTree>
    <p:extLst>
      <p:ext uri="{BB962C8B-B14F-4D97-AF65-F5344CB8AC3E}">
        <p14:creationId xmlns:p14="http://schemas.microsoft.com/office/powerpoint/2010/main" val="1407691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EEB3F3-B652-4DC8-8B2C-2A42FBD154E2}"/>
              </a:ext>
            </a:extLst>
          </p:cNvPr>
          <p:cNvSpPr>
            <a:spLocks noGrp="1"/>
          </p:cNvSpPr>
          <p:nvPr>
            <p:ph type="ctrTitle"/>
          </p:nvPr>
        </p:nvSpPr>
        <p:spPr>
          <a:xfrm>
            <a:off x="896645" y="1540852"/>
            <a:ext cx="10164931" cy="4220177"/>
          </a:xfrm>
        </p:spPr>
        <p:txBody>
          <a:bodyPr>
            <a:normAutofit fontScale="90000"/>
          </a:bodyPr>
          <a:lstStyle/>
          <a:p>
            <a:r>
              <a:rPr lang="en-US" altLang="zh-TW" dirty="0"/>
              <a:t>Interest Rate Derivatives:</a:t>
            </a:r>
            <a:br>
              <a:rPr lang="en-US" altLang="zh-TW" dirty="0"/>
            </a:br>
            <a:r>
              <a:rPr lang="en-US" altLang="zh-TW" dirty="0"/>
              <a:t>The Standard Market Models</a:t>
            </a:r>
            <a:br>
              <a:rPr lang="en-US" altLang="zh-TW" sz="5400" dirty="0"/>
            </a:br>
            <a:br>
              <a:rPr lang="en-US" altLang="zh-TW" sz="5400" dirty="0"/>
            </a:br>
            <a:br>
              <a:rPr lang="en-US" altLang="zh-TW" sz="5400" dirty="0"/>
            </a:br>
            <a:br>
              <a:rPr lang="en-US" altLang="zh-TW" sz="5400" dirty="0"/>
            </a:br>
            <a:r>
              <a:rPr lang="zh-TW" altLang="en-US" sz="4400" dirty="0"/>
              <a:t>張歆樺</a:t>
            </a:r>
            <a:endParaRPr lang="zh-TW" altLang="en-US" sz="5400" dirty="0"/>
          </a:p>
        </p:txBody>
      </p:sp>
    </p:spTree>
    <p:extLst>
      <p:ext uri="{BB962C8B-B14F-4D97-AF65-F5344CB8AC3E}">
        <p14:creationId xmlns:p14="http://schemas.microsoft.com/office/powerpoint/2010/main" val="899489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313B7C-304C-409C-BF49-B2E902B1AB7E}"/>
              </a:ext>
            </a:extLst>
          </p:cNvPr>
          <p:cNvSpPr>
            <a:spLocks noGrp="1"/>
          </p:cNvSpPr>
          <p:nvPr>
            <p:ph type="title"/>
          </p:nvPr>
        </p:nvSpPr>
        <p:spPr/>
        <p:txBody>
          <a:bodyPr/>
          <a:lstStyle/>
          <a:p>
            <a:r>
              <a:rPr lang="en-US" altLang="zh-TW" dirty="0"/>
              <a:t>The Equivalent Martingale Measure Result</a:t>
            </a:r>
            <a:endParaRPr lang="zh-TW" altLang="en-US" dirty="0"/>
          </a:p>
        </p:txBody>
      </p:sp>
      <p:pic>
        <p:nvPicPr>
          <p:cNvPr id="5" name="圖片 4">
            <a:extLst>
              <a:ext uri="{FF2B5EF4-FFF2-40B4-BE49-F238E27FC236}">
                <a16:creationId xmlns:a16="http://schemas.microsoft.com/office/drawing/2014/main" id="{50CCA8C8-D987-427D-8144-CF7D189700DA}"/>
              </a:ext>
            </a:extLst>
          </p:cNvPr>
          <p:cNvPicPr>
            <a:picLocks noChangeAspect="1"/>
          </p:cNvPicPr>
          <p:nvPr/>
        </p:nvPicPr>
        <p:blipFill rotWithShape="1">
          <a:blip r:embed="rId2"/>
          <a:srcRect l="10194" t="19676" r="14547" b="55858"/>
          <a:stretch/>
        </p:blipFill>
        <p:spPr>
          <a:xfrm>
            <a:off x="720941" y="2312633"/>
            <a:ext cx="9175812" cy="1677878"/>
          </a:xfrm>
          <a:prstGeom prst="rect">
            <a:avLst/>
          </a:prstGeom>
        </p:spPr>
      </p:pic>
      <p:sp>
        <p:nvSpPr>
          <p:cNvPr id="6" name="矩形 5">
            <a:extLst>
              <a:ext uri="{FF2B5EF4-FFF2-40B4-BE49-F238E27FC236}">
                <a16:creationId xmlns:a16="http://schemas.microsoft.com/office/drawing/2014/main" id="{E0E44C9C-3744-4DE2-9130-CF5CBFC4D6EC}"/>
              </a:ext>
            </a:extLst>
          </p:cNvPr>
          <p:cNvSpPr/>
          <p:nvPr/>
        </p:nvSpPr>
        <p:spPr>
          <a:xfrm>
            <a:off x="3258105" y="3599894"/>
            <a:ext cx="1961965" cy="3906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5128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5A6C62-2CED-45CA-AC33-D5CCFC9E1EE5}"/>
              </a:ext>
            </a:extLst>
          </p:cNvPr>
          <p:cNvSpPr>
            <a:spLocks noGrp="1"/>
          </p:cNvSpPr>
          <p:nvPr>
            <p:ph type="title"/>
          </p:nvPr>
        </p:nvSpPr>
        <p:spPr/>
        <p:txBody>
          <a:bodyPr/>
          <a:lstStyle/>
          <a:p>
            <a:r>
              <a:rPr lang="en-US" altLang="zh-TW" dirty="0"/>
              <a:t>Black’s model revisited</a:t>
            </a:r>
            <a:endParaRPr lang="zh-TW" altLang="en-US" dirty="0"/>
          </a:p>
        </p:txBody>
      </p:sp>
      <p:pic>
        <p:nvPicPr>
          <p:cNvPr id="4" name="圖片 3">
            <a:extLst>
              <a:ext uri="{FF2B5EF4-FFF2-40B4-BE49-F238E27FC236}">
                <a16:creationId xmlns:a16="http://schemas.microsoft.com/office/drawing/2014/main" id="{74661C49-421B-46FA-BCED-6E8F1EBCFC07}"/>
              </a:ext>
            </a:extLst>
          </p:cNvPr>
          <p:cNvPicPr>
            <a:picLocks noChangeAspect="1"/>
          </p:cNvPicPr>
          <p:nvPr/>
        </p:nvPicPr>
        <p:blipFill rotWithShape="1">
          <a:blip r:embed="rId2"/>
          <a:srcRect l="14708" t="24181" r="14006" b="18789"/>
          <a:stretch/>
        </p:blipFill>
        <p:spPr>
          <a:xfrm>
            <a:off x="700781" y="1690688"/>
            <a:ext cx="9859392" cy="4436799"/>
          </a:xfrm>
          <a:prstGeom prst="rect">
            <a:avLst/>
          </a:prstGeom>
        </p:spPr>
        <p:style>
          <a:lnRef idx="2">
            <a:schemeClr val="accent1"/>
          </a:lnRef>
          <a:fillRef idx="1">
            <a:schemeClr val="lt1"/>
          </a:fillRef>
          <a:effectRef idx="0">
            <a:schemeClr val="accent1"/>
          </a:effectRef>
          <a:fontRef idx="minor">
            <a:schemeClr val="dk1"/>
          </a:fontRef>
        </p:style>
      </p:pic>
      <p:sp>
        <p:nvSpPr>
          <p:cNvPr id="5" name="矩形 4">
            <a:extLst>
              <a:ext uri="{FF2B5EF4-FFF2-40B4-BE49-F238E27FC236}">
                <a16:creationId xmlns:a16="http://schemas.microsoft.com/office/drawing/2014/main" id="{735B76C4-BDB0-4654-BA04-69969A3D29BB}"/>
              </a:ext>
            </a:extLst>
          </p:cNvPr>
          <p:cNvSpPr/>
          <p:nvPr/>
        </p:nvSpPr>
        <p:spPr>
          <a:xfrm>
            <a:off x="6329779" y="2476870"/>
            <a:ext cx="3968318" cy="3018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3" name="圖片 2">
            <a:extLst>
              <a:ext uri="{FF2B5EF4-FFF2-40B4-BE49-F238E27FC236}">
                <a16:creationId xmlns:a16="http://schemas.microsoft.com/office/drawing/2014/main" id="{6D29C010-B5F8-439F-940A-3B9C7D5227E5}"/>
              </a:ext>
            </a:extLst>
          </p:cNvPr>
          <p:cNvPicPr>
            <a:picLocks noChangeAspect="1"/>
          </p:cNvPicPr>
          <p:nvPr/>
        </p:nvPicPr>
        <p:blipFill rotWithShape="1">
          <a:blip r:embed="rId3"/>
          <a:srcRect l="14345" t="41942" r="11312" b="27379"/>
          <a:stretch/>
        </p:blipFill>
        <p:spPr>
          <a:xfrm>
            <a:off x="4122273" y="1396197"/>
            <a:ext cx="8069727" cy="1873188"/>
          </a:xfrm>
          <a:prstGeom prst="rect">
            <a:avLst/>
          </a:prstGeom>
        </p:spPr>
      </p:pic>
    </p:spTree>
    <p:extLst>
      <p:ext uri="{BB962C8B-B14F-4D97-AF65-F5344CB8AC3E}">
        <p14:creationId xmlns:p14="http://schemas.microsoft.com/office/powerpoint/2010/main" val="120175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CBB709-4516-405A-A4A9-4CB7D47F53FD}"/>
              </a:ext>
            </a:extLst>
          </p:cNvPr>
          <p:cNvSpPr>
            <a:spLocks noGrp="1"/>
          </p:cNvSpPr>
          <p:nvPr>
            <p:ph type="title"/>
          </p:nvPr>
        </p:nvSpPr>
        <p:spPr/>
        <p:txBody>
          <a:bodyPr/>
          <a:lstStyle/>
          <a:p>
            <a:r>
              <a:rPr lang="en-US" altLang="zh-TW" dirty="0"/>
              <a:t>Black’s model revisited</a:t>
            </a:r>
            <a:endParaRPr lang="zh-TW" altLang="en-US" dirty="0"/>
          </a:p>
        </p:txBody>
      </p:sp>
      <p:sp>
        <p:nvSpPr>
          <p:cNvPr id="6" name="內容版面配置區 5">
            <a:extLst>
              <a:ext uri="{FF2B5EF4-FFF2-40B4-BE49-F238E27FC236}">
                <a16:creationId xmlns:a16="http://schemas.microsoft.com/office/drawing/2014/main" id="{8AEACE8D-9DF4-4393-B4B2-4254D23E0CB6}"/>
              </a:ext>
            </a:extLst>
          </p:cNvPr>
          <p:cNvSpPr>
            <a:spLocks noGrp="1"/>
          </p:cNvSpPr>
          <p:nvPr>
            <p:ph idx="1"/>
          </p:nvPr>
        </p:nvSpPr>
        <p:spPr/>
        <p:txBody>
          <a:bodyPr/>
          <a:lstStyle/>
          <a:p>
            <a:endParaRPr lang="zh-TW" altLang="en-US"/>
          </a:p>
        </p:txBody>
      </p:sp>
      <p:pic>
        <p:nvPicPr>
          <p:cNvPr id="7" name="圖片 6">
            <a:extLst>
              <a:ext uri="{FF2B5EF4-FFF2-40B4-BE49-F238E27FC236}">
                <a16:creationId xmlns:a16="http://schemas.microsoft.com/office/drawing/2014/main" id="{625F38AF-9277-4CE8-977A-948DA06BE34A}"/>
              </a:ext>
            </a:extLst>
          </p:cNvPr>
          <p:cNvPicPr>
            <a:picLocks noChangeAspect="1"/>
          </p:cNvPicPr>
          <p:nvPr/>
        </p:nvPicPr>
        <p:blipFill rotWithShape="1">
          <a:blip r:embed="rId2"/>
          <a:srcRect l="11796" t="18382" r="13203" b="5324"/>
          <a:stretch/>
        </p:blipFill>
        <p:spPr>
          <a:xfrm>
            <a:off x="1136342" y="1447061"/>
            <a:ext cx="8554597" cy="4894986"/>
          </a:xfrm>
          <a:prstGeom prst="rect">
            <a:avLst/>
          </a:prstGeom>
        </p:spPr>
      </p:pic>
      <p:pic>
        <p:nvPicPr>
          <p:cNvPr id="3" name="圖片 2">
            <a:extLst>
              <a:ext uri="{FF2B5EF4-FFF2-40B4-BE49-F238E27FC236}">
                <a16:creationId xmlns:a16="http://schemas.microsoft.com/office/drawing/2014/main" id="{93626E98-34AF-4F01-8110-951E28111C84}"/>
              </a:ext>
            </a:extLst>
          </p:cNvPr>
          <p:cNvPicPr>
            <a:picLocks noChangeAspect="1"/>
          </p:cNvPicPr>
          <p:nvPr/>
        </p:nvPicPr>
        <p:blipFill rotWithShape="1">
          <a:blip r:embed="rId3"/>
          <a:srcRect l="35317" t="45049" r="13277" b="25436"/>
          <a:stretch/>
        </p:blipFill>
        <p:spPr>
          <a:xfrm>
            <a:off x="5317724" y="192704"/>
            <a:ext cx="6523108" cy="2106613"/>
          </a:xfrm>
          <a:prstGeom prst="rect">
            <a:avLst/>
          </a:prstGeom>
        </p:spPr>
      </p:pic>
    </p:spTree>
    <p:extLst>
      <p:ext uri="{BB962C8B-B14F-4D97-AF65-F5344CB8AC3E}">
        <p14:creationId xmlns:p14="http://schemas.microsoft.com/office/powerpoint/2010/main" val="357173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CF1F21-2C45-4D6E-8F54-35B8CC762AC1}"/>
              </a:ext>
            </a:extLst>
          </p:cNvPr>
          <p:cNvSpPr>
            <a:spLocks noGrp="1"/>
          </p:cNvSpPr>
          <p:nvPr>
            <p:ph type="title"/>
          </p:nvPr>
        </p:nvSpPr>
        <p:spPr/>
        <p:txBody>
          <a:bodyPr/>
          <a:lstStyle/>
          <a:p>
            <a:r>
              <a:rPr lang="en-US" altLang="zh-TW" dirty="0"/>
              <a:t>Black’s model revisited</a:t>
            </a:r>
            <a:endParaRPr lang="zh-TW" altLang="en-US" dirty="0"/>
          </a:p>
        </p:txBody>
      </p:sp>
      <p:pic>
        <p:nvPicPr>
          <p:cNvPr id="4" name="內容版面配置區 3">
            <a:extLst>
              <a:ext uri="{FF2B5EF4-FFF2-40B4-BE49-F238E27FC236}">
                <a16:creationId xmlns:a16="http://schemas.microsoft.com/office/drawing/2014/main" id="{5E70994F-C437-4E62-8130-6A43B79D92DC}"/>
              </a:ext>
            </a:extLst>
          </p:cNvPr>
          <p:cNvPicPr>
            <a:picLocks noGrp="1" noChangeAspect="1"/>
          </p:cNvPicPr>
          <p:nvPr>
            <p:ph idx="1"/>
          </p:nvPr>
        </p:nvPicPr>
        <p:blipFill rotWithShape="1">
          <a:blip r:embed="rId2"/>
          <a:srcRect l="15496" t="53119" r="13352" b="16418"/>
          <a:stretch/>
        </p:blipFill>
        <p:spPr>
          <a:xfrm>
            <a:off x="838200" y="2121762"/>
            <a:ext cx="8847099" cy="2130643"/>
          </a:xfrm>
          <a:prstGeom prst="rect">
            <a:avLst/>
          </a:prstGeom>
        </p:spPr>
      </p:pic>
      <p:sp>
        <p:nvSpPr>
          <p:cNvPr id="3" name="矩形 2">
            <a:extLst>
              <a:ext uri="{FF2B5EF4-FFF2-40B4-BE49-F238E27FC236}">
                <a16:creationId xmlns:a16="http://schemas.microsoft.com/office/drawing/2014/main" id="{4CE23E07-B5FE-418D-BAAB-D1FFC6CB0D72}"/>
              </a:ext>
            </a:extLst>
          </p:cNvPr>
          <p:cNvSpPr/>
          <p:nvPr/>
        </p:nvSpPr>
        <p:spPr>
          <a:xfrm>
            <a:off x="838200" y="3293617"/>
            <a:ext cx="9069280" cy="95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833318F3-A903-4F20-8D45-9783F71521E8}"/>
              </a:ext>
            </a:extLst>
          </p:cNvPr>
          <p:cNvSpPr/>
          <p:nvPr/>
        </p:nvSpPr>
        <p:spPr>
          <a:xfrm>
            <a:off x="4740676" y="3071674"/>
            <a:ext cx="4758431" cy="35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4980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539F76-31CA-4CC4-9AF8-878FA5837B29}"/>
              </a:ext>
            </a:extLst>
          </p:cNvPr>
          <p:cNvSpPr>
            <a:spLocks noGrp="1"/>
          </p:cNvSpPr>
          <p:nvPr>
            <p:ph type="title"/>
          </p:nvPr>
        </p:nvSpPr>
        <p:spPr/>
        <p:txBody>
          <a:bodyPr/>
          <a:lstStyle/>
          <a:p>
            <a:r>
              <a:rPr lang="en-US" altLang="zh-TW" dirty="0"/>
              <a:t>European Bond Options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FC8CAA9-5311-4228-8878-4D8686FFA562}"/>
                  </a:ext>
                </a:extLst>
              </p:cNvPr>
              <p:cNvSpPr>
                <a:spLocks noGrp="1"/>
              </p:cNvSpPr>
              <p:nvPr>
                <p:ph idx="1"/>
              </p:nvPr>
            </p:nvSpPr>
            <p:spPr/>
            <p:txBody>
              <a:bodyPr/>
              <a:lstStyle/>
              <a:p>
                <a:r>
                  <a:rPr lang="en-US" altLang="zh-TW" dirty="0"/>
                  <a:t>In equations (28.28) and (28.29), F is set equal to </a:t>
                </a:r>
                <a14:m>
                  <m:oMath xmlns:m="http://schemas.openxmlformats.org/officeDocument/2006/math">
                    <m:sSub>
                      <m:sSubPr>
                        <m:ctrlPr>
                          <a:rPr lang="en-US" altLang="zh-TW" i="1" dirty="0" smtClean="0">
                            <a:latin typeface="Cambria Math" panose="02040503050406030204" pitchFamily="18" charset="0"/>
                          </a:rPr>
                        </m:ctrlPr>
                      </m:sSubPr>
                      <m:e>
                        <m:r>
                          <a:rPr lang="zh-TW" altLang="en-US" i="1" dirty="0" smtClean="0">
                            <a:latin typeface="Cambria Math" panose="02040503050406030204" pitchFamily="18" charset="0"/>
                          </a:rPr>
                          <m:t>𝜎</m:t>
                        </m:r>
                      </m:e>
                      <m:sub>
                        <m:r>
                          <a:rPr lang="en-US" altLang="zh-TW" i="1" dirty="0" smtClean="0">
                            <a:latin typeface="Cambria Math" panose="02040503050406030204" pitchFamily="18" charset="0"/>
                          </a:rPr>
                          <m:t>𝐵</m:t>
                        </m:r>
                      </m:sub>
                    </m:sSub>
                  </m:oMath>
                </a14:m>
                <a:r>
                  <a:rPr lang="en-US" altLang="zh-TW" dirty="0"/>
                  <a:t> and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𝐹</m:t>
                        </m:r>
                      </m:e>
                      <m:sub>
                        <m:r>
                          <a:rPr lang="en-US" altLang="zh-TW" b="0" i="1" smtClean="0">
                            <a:latin typeface="Cambria Math" panose="02040503050406030204" pitchFamily="18" charset="0"/>
                          </a:rPr>
                          <m:t>0</m:t>
                        </m:r>
                      </m:sub>
                    </m:sSub>
                  </m:oMath>
                </a14:m>
                <a:r>
                  <a:rPr lang="en-US" altLang="zh-TW" dirty="0"/>
                  <a:t> is set equal to the forward bond price </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𝐹</m:t>
                        </m:r>
                      </m:e>
                      <m:sub>
                        <m:r>
                          <a:rPr lang="en-US" altLang="zh-TW" b="0" i="1" dirty="0" smtClean="0">
                            <a:latin typeface="Cambria Math" panose="02040503050406030204" pitchFamily="18" charset="0"/>
                          </a:rPr>
                          <m:t>𝐵</m:t>
                        </m:r>
                      </m:sub>
                    </m:sSub>
                  </m:oMath>
                </a14:m>
                <a:r>
                  <a:rPr lang="en-US" altLang="zh-TW" dirty="0"/>
                  <a:t>, so that</a:t>
                </a:r>
              </a:p>
              <a:p>
                <a:endParaRPr lang="zh-TW" altLang="en-US" dirty="0"/>
              </a:p>
            </p:txBody>
          </p:sp>
        </mc:Choice>
        <mc:Fallback xmlns="">
          <p:sp>
            <p:nvSpPr>
              <p:cNvPr id="3" name="內容版面配置區 2">
                <a:extLst>
                  <a:ext uri="{FF2B5EF4-FFF2-40B4-BE49-F238E27FC236}">
                    <a16:creationId xmlns:a16="http://schemas.microsoft.com/office/drawing/2014/main" id="{5FC8CAA9-5311-4228-8878-4D8686FFA562}"/>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CD60B135-85D4-4079-8390-6DD09516606C}"/>
              </a:ext>
            </a:extLst>
          </p:cNvPr>
          <p:cNvPicPr>
            <a:picLocks noChangeAspect="1"/>
          </p:cNvPicPr>
          <p:nvPr/>
        </p:nvPicPr>
        <p:blipFill rotWithShape="1">
          <a:blip r:embed="rId3"/>
          <a:srcRect l="12379" t="55274" r="14224" b="7964"/>
          <a:stretch/>
        </p:blipFill>
        <p:spPr>
          <a:xfrm>
            <a:off x="989120" y="3146116"/>
            <a:ext cx="9504182" cy="2677636"/>
          </a:xfrm>
          <a:prstGeom prst="rect">
            <a:avLst/>
          </a:prstGeom>
        </p:spPr>
      </p:pic>
    </p:spTree>
    <p:extLst>
      <p:ext uri="{BB962C8B-B14F-4D97-AF65-F5344CB8AC3E}">
        <p14:creationId xmlns:p14="http://schemas.microsoft.com/office/powerpoint/2010/main" val="118966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FB41D6-CEA4-41E0-A77F-F5103146738C}"/>
              </a:ext>
            </a:extLst>
          </p:cNvPr>
          <p:cNvSpPr>
            <a:spLocks noGrp="1"/>
          </p:cNvSpPr>
          <p:nvPr>
            <p:ph type="title"/>
          </p:nvPr>
        </p:nvSpPr>
        <p:spPr/>
        <p:txBody>
          <a:bodyPr/>
          <a:lstStyle/>
          <a:p>
            <a:r>
              <a:rPr lang="en-US" altLang="zh-TW" dirty="0"/>
              <a:t>European Bond Options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2908932-8F68-404E-8DE7-8E092FBAC030}"/>
                  </a:ext>
                </a:extLst>
              </p:cNvPr>
              <p:cNvSpPr>
                <a:spLocks noGrp="1"/>
              </p:cNvSpPr>
              <p:nvPr>
                <p:ph idx="1"/>
              </p:nvPr>
            </p:nvSpPr>
            <p:spPr>
              <a:xfrm>
                <a:off x="612559" y="5055870"/>
                <a:ext cx="10515600" cy="4351338"/>
              </a:xfrm>
            </p:spPr>
            <p:txBody>
              <a:bodyPr/>
              <a:lstStyle/>
              <a:p>
                <a:pPr marL="0" indent="0">
                  <a:buNone/>
                </a:pPr>
                <a:r>
                  <a:rPr lang="en-US" altLang="zh-TW" dirty="0"/>
                  <a:t>where </a:t>
                </a:r>
                <a14:m>
                  <m:oMath xmlns:m="http://schemas.openxmlformats.org/officeDocument/2006/math">
                    <m:sSub>
                      <m:sSubPr>
                        <m:ctrlPr>
                          <a:rPr lang="en-US" altLang="zh-TW" i="1" dirty="0" smtClean="0">
                            <a:solidFill>
                              <a:srgbClr val="FF0000"/>
                            </a:solidFill>
                            <a:latin typeface="Cambria Math" panose="02040503050406030204" pitchFamily="18" charset="0"/>
                          </a:rPr>
                        </m:ctrlPr>
                      </m:sSubPr>
                      <m:e>
                        <m:r>
                          <a:rPr lang="en-US" altLang="zh-TW" b="0" i="1" dirty="0" smtClean="0">
                            <a:solidFill>
                              <a:srgbClr val="FF0000"/>
                            </a:solidFill>
                            <a:latin typeface="Cambria Math" panose="02040503050406030204" pitchFamily="18" charset="0"/>
                          </a:rPr>
                          <m:t>𝐵</m:t>
                        </m:r>
                      </m:e>
                      <m:sub>
                        <m:r>
                          <a:rPr lang="en-US" altLang="zh-TW" b="0" i="1" dirty="0" smtClean="0">
                            <a:solidFill>
                              <a:srgbClr val="FF0000"/>
                            </a:solidFill>
                            <a:latin typeface="Cambria Math" panose="02040503050406030204" pitchFamily="18" charset="0"/>
                          </a:rPr>
                          <m:t>0</m:t>
                        </m:r>
                      </m:sub>
                    </m:sSub>
                  </m:oMath>
                </a14:m>
                <a:r>
                  <a:rPr lang="en-US" altLang="zh-TW" dirty="0">
                    <a:solidFill>
                      <a:srgbClr val="FF0000"/>
                    </a:solidFill>
                  </a:rPr>
                  <a:t> is the bond price at time zero </a:t>
                </a:r>
                <a:r>
                  <a:rPr lang="en-US" altLang="zh-TW" dirty="0"/>
                  <a:t>and </a:t>
                </a:r>
                <a:r>
                  <a:rPr lang="en-US" altLang="zh-TW" dirty="0">
                    <a:solidFill>
                      <a:srgbClr val="FF0000"/>
                    </a:solidFill>
                  </a:rPr>
                  <a:t>I is the present value of the coupons that will be paid during the life of the option</a:t>
                </a:r>
                <a:r>
                  <a:rPr lang="en-US" altLang="zh-TW" dirty="0"/>
                  <a:t>. In this formula, both the spot bond price and the forward bond price are cash prices rather than quoted prices.</a:t>
                </a:r>
              </a:p>
            </p:txBody>
          </p:sp>
        </mc:Choice>
        <mc:Fallback xmlns="">
          <p:sp>
            <p:nvSpPr>
              <p:cNvPr id="3" name="內容版面配置區 2">
                <a:extLst>
                  <a:ext uri="{FF2B5EF4-FFF2-40B4-BE49-F238E27FC236}">
                    <a16:creationId xmlns:a16="http://schemas.microsoft.com/office/drawing/2014/main" id="{12908932-8F68-404E-8DE7-8E092FBAC030}"/>
                  </a:ext>
                </a:extLst>
              </p:cNvPr>
              <p:cNvSpPr>
                <a:spLocks noGrp="1" noRot="1" noChangeAspect="1" noMove="1" noResize="1" noEditPoints="1" noAdjustHandles="1" noChangeArrowheads="1" noChangeShapeType="1" noTextEdit="1"/>
              </p:cNvSpPr>
              <p:nvPr>
                <p:ph idx="1"/>
              </p:nvPr>
            </p:nvSpPr>
            <p:spPr>
              <a:xfrm>
                <a:off x="612559" y="5055870"/>
                <a:ext cx="10515600" cy="4351338"/>
              </a:xfrm>
              <a:blipFill>
                <a:blip r:embed="rId2"/>
                <a:stretch>
                  <a:fillRect l="-1159" t="-2241" r="-1739"/>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EFB17080-A95F-4145-AFA1-0C86FCD60E49}"/>
              </a:ext>
            </a:extLst>
          </p:cNvPr>
          <p:cNvPicPr>
            <a:picLocks noChangeAspect="1"/>
          </p:cNvPicPr>
          <p:nvPr/>
        </p:nvPicPr>
        <p:blipFill rotWithShape="1">
          <a:blip r:embed="rId3"/>
          <a:srcRect l="25194" t="27703" r="34758" b="60388"/>
          <a:stretch/>
        </p:blipFill>
        <p:spPr>
          <a:xfrm>
            <a:off x="133166" y="3615916"/>
            <a:ext cx="8608419" cy="1439954"/>
          </a:xfrm>
          <a:prstGeom prst="rect">
            <a:avLst/>
          </a:prstGeom>
        </p:spPr>
      </p:pic>
      <p:pic>
        <p:nvPicPr>
          <p:cNvPr id="5" name="圖片 4">
            <a:extLst>
              <a:ext uri="{FF2B5EF4-FFF2-40B4-BE49-F238E27FC236}">
                <a16:creationId xmlns:a16="http://schemas.microsoft.com/office/drawing/2014/main" id="{269ACC1B-85E0-4B83-8489-C0F925B3F6AF}"/>
              </a:ext>
            </a:extLst>
          </p:cNvPr>
          <p:cNvPicPr>
            <a:picLocks noChangeAspect="1"/>
          </p:cNvPicPr>
          <p:nvPr/>
        </p:nvPicPr>
        <p:blipFill rotWithShape="1">
          <a:blip r:embed="rId4"/>
          <a:srcRect l="55729" t="68584" r="34721" b="26257"/>
          <a:stretch/>
        </p:blipFill>
        <p:spPr>
          <a:xfrm>
            <a:off x="2974019" y="1403812"/>
            <a:ext cx="2337160" cy="710213"/>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57CC6A61-B776-4E77-B5CE-AE69FFF9F9B8}"/>
                  </a:ext>
                </a:extLst>
              </p:cNvPr>
              <p:cNvSpPr/>
              <p:nvPr/>
            </p:nvSpPr>
            <p:spPr>
              <a:xfrm>
                <a:off x="722790" y="1523035"/>
                <a:ext cx="10295138" cy="2092881"/>
              </a:xfrm>
              <a:prstGeom prst="rect">
                <a:avLst/>
              </a:prstGeom>
            </p:spPr>
            <p:txBody>
              <a:bodyPr wrap="square">
                <a:spAutoFit/>
              </a:bodyPr>
              <a:lstStyle/>
              <a:p>
                <a:r>
                  <a:rPr lang="en-US" altLang="zh-TW" sz="2800" dirty="0"/>
                  <a:t>Sec 5.5:</a:t>
                </a:r>
              </a:p>
              <a:p>
                <a:endParaRPr lang="en-US" altLang="zh-TW" dirty="0"/>
              </a:p>
              <a:p>
                <a:r>
                  <a:rPr lang="en-US" altLang="zh-TW" sz="2800" dirty="0"/>
                  <a:t>consider a forward contract on an investment asset with price </a:t>
                </a:r>
                <a14:m>
                  <m:oMath xmlns:m="http://schemas.openxmlformats.org/officeDocument/2006/math">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𝑆</m:t>
                        </m:r>
                      </m:e>
                      <m:sub>
                        <m:r>
                          <a:rPr lang="en-US" altLang="zh-TW" sz="2800" i="1" dirty="0">
                            <a:latin typeface="Cambria Math" panose="02040503050406030204" pitchFamily="18" charset="0"/>
                          </a:rPr>
                          <m:t>0</m:t>
                        </m:r>
                      </m:sub>
                    </m:sSub>
                    <m:r>
                      <a:rPr lang="en-US" altLang="zh-TW" sz="2800" i="1" dirty="0">
                        <a:latin typeface="Cambria Math" panose="02040503050406030204" pitchFamily="18" charset="0"/>
                      </a:rPr>
                      <m:t>.</m:t>
                    </m:r>
                  </m:oMath>
                </a14:m>
                <a:endParaRPr lang="en-US" altLang="zh-TW" sz="2800" dirty="0"/>
              </a:p>
              <a:p>
                <a:r>
                  <a:rPr lang="en-US" altLang="zh-TW" sz="2800" dirty="0"/>
                  <a:t>T is the time to maturity, r is the risk-free rate, and </a:t>
                </a:r>
                <a14:m>
                  <m:oMath xmlns:m="http://schemas.openxmlformats.org/officeDocument/2006/math">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𝐹</m:t>
                        </m:r>
                      </m:e>
                      <m:sub>
                        <m:r>
                          <a:rPr lang="en-US" altLang="zh-TW" sz="2800" i="1" dirty="0">
                            <a:latin typeface="Cambria Math" panose="02040503050406030204" pitchFamily="18" charset="0"/>
                          </a:rPr>
                          <m:t>0</m:t>
                        </m:r>
                      </m:sub>
                    </m:sSub>
                  </m:oMath>
                </a14:m>
                <a:r>
                  <a:rPr lang="en-US" altLang="zh-TW" sz="2800" dirty="0"/>
                  <a:t> is the forward price.</a:t>
                </a:r>
              </a:p>
            </p:txBody>
          </p:sp>
        </mc:Choice>
        <mc:Fallback xmlns="">
          <p:sp>
            <p:nvSpPr>
              <p:cNvPr id="6" name="矩形 5">
                <a:extLst>
                  <a:ext uri="{FF2B5EF4-FFF2-40B4-BE49-F238E27FC236}">
                    <a16:creationId xmlns:a16="http://schemas.microsoft.com/office/drawing/2014/main" id="{57CC6A61-B776-4E77-B5CE-AE69FFF9F9B8}"/>
                  </a:ext>
                </a:extLst>
              </p:cNvPr>
              <p:cNvSpPr>
                <a:spLocks noRot="1" noChangeAspect="1" noMove="1" noResize="1" noEditPoints="1" noAdjustHandles="1" noChangeArrowheads="1" noChangeShapeType="1" noTextEdit="1"/>
              </p:cNvSpPr>
              <p:nvPr/>
            </p:nvSpPr>
            <p:spPr>
              <a:xfrm>
                <a:off x="722790" y="1523035"/>
                <a:ext cx="10295138" cy="2092881"/>
              </a:xfrm>
              <a:prstGeom prst="rect">
                <a:avLst/>
              </a:prstGeom>
              <a:blipFill>
                <a:blip r:embed="rId5"/>
                <a:stretch>
                  <a:fillRect l="-1244" t="-2915" b="-758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5273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B9AFF9-AD4E-4FE2-BD3D-6129CA21AAB8}"/>
              </a:ext>
            </a:extLst>
          </p:cNvPr>
          <p:cNvSpPr>
            <a:spLocks noGrp="1"/>
          </p:cNvSpPr>
          <p:nvPr>
            <p:ph type="title"/>
          </p:nvPr>
        </p:nvSpPr>
        <p:spPr>
          <a:xfrm>
            <a:off x="838200" y="595945"/>
            <a:ext cx="10515600" cy="1325563"/>
          </a:xfrm>
        </p:spPr>
        <p:txBody>
          <a:bodyPr/>
          <a:lstStyle/>
          <a:p>
            <a:r>
              <a:rPr lang="en-US" altLang="zh-TW" dirty="0"/>
              <a:t>Interest rate caps and floors </a:t>
            </a:r>
            <a:br>
              <a:rPr lang="en-US" altLang="zh-TW" dirty="0"/>
            </a:br>
            <a:endParaRPr lang="zh-TW" altLang="en-US" dirty="0"/>
          </a:p>
        </p:txBody>
      </p:sp>
      <p:sp>
        <p:nvSpPr>
          <p:cNvPr id="3" name="內容版面配置區 2">
            <a:extLst>
              <a:ext uri="{FF2B5EF4-FFF2-40B4-BE49-F238E27FC236}">
                <a16:creationId xmlns:a16="http://schemas.microsoft.com/office/drawing/2014/main" id="{87B9C04D-9021-4B65-8BD6-3BB9A43608E5}"/>
              </a:ext>
            </a:extLst>
          </p:cNvPr>
          <p:cNvSpPr>
            <a:spLocks noGrp="1"/>
          </p:cNvSpPr>
          <p:nvPr>
            <p:ph idx="1"/>
          </p:nvPr>
        </p:nvSpPr>
        <p:spPr/>
        <p:txBody>
          <a:bodyPr>
            <a:normAutofit/>
          </a:bodyPr>
          <a:lstStyle/>
          <a:p>
            <a:r>
              <a:rPr lang="en-US" altLang="zh-TW" dirty="0"/>
              <a:t>Interest rate caps can best be understood by first considering a </a:t>
            </a:r>
            <a:r>
              <a:rPr lang="en-US" altLang="zh-TW" dirty="0">
                <a:solidFill>
                  <a:srgbClr val="FF0000"/>
                </a:solidFill>
              </a:rPr>
              <a:t>floating-rate note where the interest rate is reset periodically equal to LIBOR</a:t>
            </a:r>
            <a:r>
              <a:rPr lang="en-US" altLang="zh-TW" dirty="0"/>
              <a:t>. The time between resets is known as the </a:t>
            </a:r>
            <a:r>
              <a:rPr lang="en-US" altLang="zh-TW" dirty="0">
                <a:solidFill>
                  <a:srgbClr val="FF0000"/>
                </a:solidFill>
              </a:rPr>
              <a:t>tenor</a:t>
            </a:r>
            <a:r>
              <a:rPr lang="en-US" altLang="zh-TW" dirty="0"/>
              <a:t>. Suppose the tenor is 3 months. The interest rate on the note for the first 3 months is the initial 3-month LIBOR rate; the interest rate for the next 3 months is set equal to the 3-month LIBOR rate prevailing in the market at the 3-month point; and so on.</a:t>
            </a:r>
          </a:p>
          <a:p>
            <a:r>
              <a:rPr lang="en-US" altLang="zh-TW" dirty="0"/>
              <a:t>An interest rate cap is designed to </a:t>
            </a:r>
            <a:r>
              <a:rPr lang="en-US" altLang="zh-TW" dirty="0">
                <a:solidFill>
                  <a:srgbClr val="FF0000"/>
                </a:solidFill>
              </a:rPr>
              <a:t>provide insurance against the rate of interest on the floating-rate note rising above a certain level</a:t>
            </a:r>
            <a:r>
              <a:rPr lang="en-US" altLang="zh-TW" dirty="0"/>
              <a:t>. This level is known as the cap rate.</a:t>
            </a:r>
            <a:endParaRPr lang="zh-TW" altLang="en-US" dirty="0"/>
          </a:p>
        </p:txBody>
      </p:sp>
    </p:spTree>
    <p:extLst>
      <p:ext uri="{BB962C8B-B14F-4D97-AF65-F5344CB8AC3E}">
        <p14:creationId xmlns:p14="http://schemas.microsoft.com/office/powerpoint/2010/main" val="170957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0818F5-864C-46EE-8952-26267A3F3B55}"/>
              </a:ext>
            </a:extLst>
          </p:cNvPr>
          <p:cNvSpPr>
            <a:spLocks noGrp="1"/>
          </p:cNvSpPr>
          <p:nvPr>
            <p:ph type="title"/>
          </p:nvPr>
        </p:nvSpPr>
        <p:spPr/>
        <p:txBody>
          <a:bodyPr/>
          <a:lstStyle/>
          <a:p>
            <a:r>
              <a:rPr lang="en-US" altLang="zh-TW" dirty="0"/>
              <a:t>Interest rate caps example</a:t>
            </a:r>
            <a:endParaRPr lang="zh-TW" altLang="en-US" dirty="0"/>
          </a:p>
        </p:txBody>
      </p:sp>
      <p:sp>
        <p:nvSpPr>
          <p:cNvPr id="3" name="內容版面配置區 2">
            <a:extLst>
              <a:ext uri="{FF2B5EF4-FFF2-40B4-BE49-F238E27FC236}">
                <a16:creationId xmlns:a16="http://schemas.microsoft.com/office/drawing/2014/main" id="{E2589ED5-E9DB-4514-9935-B436643FDF74}"/>
              </a:ext>
            </a:extLst>
          </p:cNvPr>
          <p:cNvSpPr>
            <a:spLocks noGrp="1"/>
          </p:cNvSpPr>
          <p:nvPr>
            <p:ph idx="1"/>
          </p:nvPr>
        </p:nvSpPr>
        <p:spPr>
          <a:xfrm>
            <a:off x="736847" y="1690688"/>
            <a:ext cx="10616953" cy="4486275"/>
          </a:xfrm>
        </p:spPr>
        <p:txBody>
          <a:bodyPr>
            <a:normAutofit lnSpcReduction="10000"/>
          </a:bodyPr>
          <a:lstStyle/>
          <a:p>
            <a:r>
              <a:rPr lang="en-US" altLang="zh-TW" dirty="0"/>
              <a:t>Suppose that the principal amount is $10 million, the tenor is 3 months, the life of the cap is 5 years, and the cap rate is 4%. (Because the payments are made quarterly, this cap rate is expressed with quarterly compounding.) The cap provides insurance against the interest on the floating rate note rising above 4%.</a:t>
            </a:r>
          </a:p>
          <a:p>
            <a:r>
              <a:rPr lang="en-US" altLang="zh-TW" dirty="0"/>
              <a:t>For the moment we ignore day count issues and assume that there is exactly 0.25 year between each payment date. </a:t>
            </a:r>
          </a:p>
          <a:p>
            <a:r>
              <a:rPr lang="en-US" altLang="zh-TW" dirty="0"/>
              <a:t>Suppose that on a particular reset date the 3-month LIBOR interest rate is 5%. The floating rate note would require</a:t>
            </a:r>
          </a:p>
          <a:p>
            <a:endParaRPr lang="en-US" altLang="zh-TW" dirty="0"/>
          </a:p>
          <a:p>
            <a:pPr marL="0" indent="0">
              <a:buNone/>
            </a:pPr>
            <a:r>
              <a:rPr lang="en-US" altLang="zh-TW" dirty="0"/>
              <a:t>of interest to be paid 3 months later.</a:t>
            </a:r>
            <a:endParaRPr lang="zh-TW" altLang="en-US" dirty="0"/>
          </a:p>
        </p:txBody>
      </p:sp>
      <p:sp>
        <p:nvSpPr>
          <p:cNvPr id="4" name="矩形 3">
            <a:extLst>
              <a:ext uri="{FF2B5EF4-FFF2-40B4-BE49-F238E27FC236}">
                <a16:creationId xmlns:a16="http://schemas.microsoft.com/office/drawing/2014/main" id="{7248BD5B-058A-4256-B617-F269EBC24114}"/>
              </a:ext>
            </a:extLst>
          </p:cNvPr>
          <p:cNvSpPr/>
          <p:nvPr/>
        </p:nvSpPr>
        <p:spPr>
          <a:xfrm>
            <a:off x="2614771" y="5064256"/>
            <a:ext cx="6360554" cy="523220"/>
          </a:xfrm>
          <a:prstGeom prst="rect">
            <a:avLst/>
          </a:prstGeom>
        </p:spPr>
        <p:txBody>
          <a:bodyPr wrap="square">
            <a:spAutoFit/>
          </a:bodyPr>
          <a:lstStyle/>
          <a:p>
            <a:r>
              <a:rPr lang="en-US" altLang="zh-TW" sz="2800" dirty="0">
                <a:latin typeface="AdvTimes"/>
              </a:rPr>
              <a:t>0</a:t>
            </a:r>
            <a:r>
              <a:rPr lang="en-US" altLang="zh-TW" sz="2800" dirty="0">
                <a:latin typeface="AdvMT_MI"/>
              </a:rPr>
              <a:t>.</a:t>
            </a:r>
            <a:r>
              <a:rPr lang="en-US" altLang="zh-TW" sz="2800" dirty="0">
                <a:latin typeface="AdvTimes"/>
              </a:rPr>
              <a:t>25 x</a:t>
            </a:r>
            <a:r>
              <a:rPr lang="zh-TW" altLang="en-US" sz="2800" dirty="0">
                <a:latin typeface="AdvMT_SY"/>
              </a:rPr>
              <a:t> </a:t>
            </a:r>
            <a:r>
              <a:rPr lang="en-US" altLang="zh-TW" sz="2800" dirty="0">
                <a:latin typeface="AdvTimes"/>
              </a:rPr>
              <a:t>0</a:t>
            </a:r>
            <a:r>
              <a:rPr lang="en-US" altLang="zh-TW" sz="2800" dirty="0">
                <a:latin typeface="AdvMT_MI"/>
              </a:rPr>
              <a:t>.</a:t>
            </a:r>
            <a:r>
              <a:rPr lang="en-US" altLang="zh-TW" sz="2800" dirty="0">
                <a:latin typeface="AdvTimes"/>
              </a:rPr>
              <a:t>05 x</a:t>
            </a:r>
            <a:r>
              <a:rPr lang="zh-TW" altLang="en-US" sz="2800" dirty="0">
                <a:latin typeface="AdvMT_SY"/>
              </a:rPr>
              <a:t> </a:t>
            </a:r>
            <a:r>
              <a:rPr lang="en-US" altLang="zh-TW" sz="2800" dirty="0">
                <a:latin typeface="AdvTimes"/>
              </a:rPr>
              <a:t>$10,000,000 </a:t>
            </a:r>
            <a:r>
              <a:rPr lang="en-US" altLang="zh-TW" sz="2800" dirty="0">
                <a:latin typeface="AdvMT_SY"/>
              </a:rPr>
              <a:t> = </a:t>
            </a:r>
            <a:r>
              <a:rPr lang="en-US" altLang="zh-TW" sz="2800" dirty="0">
                <a:latin typeface="AdvTimes"/>
              </a:rPr>
              <a:t>$125,000</a:t>
            </a:r>
            <a:endParaRPr lang="zh-TW" altLang="en-US" sz="2800" dirty="0"/>
          </a:p>
        </p:txBody>
      </p:sp>
    </p:spTree>
    <p:extLst>
      <p:ext uri="{BB962C8B-B14F-4D97-AF65-F5344CB8AC3E}">
        <p14:creationId xmlns:p14="http://schemas.microsoft.com/office/powerpoint/2010/main" val="15334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BE80B1-B545-4EBA-BBB9-79BD2CA6AA90}"/>
              </a:ext>
            </a:extLst>
          </p:cNvPr>
          <p:cNvSpPr>
            <a:spLocks noGrp="1"/>
          </p:cNvSpPr>
          <p:nvPr>
            <p:ph type="title"/>
          </p:nvPr>
        </p:nvSpPr>
        <p:spPr/>
        <p:txBody>
          <a:bodyPr/>
          <a:lstStyle/>
          <a:p>
            <a:r>
              <a:rPr lang="en-US" altLang="zh-TW" dirty="0"/>
              <a:t>Interest rate caps</a:t>
            </a:r>
            <a:endParaRPr lang="zh-TW" altLang="en-US" dirty="0"/>
          </a:p>
        </p:txBody>
      </p:sp>
      <p:sp>
        <p:nvSpPr>
          <p:cNvPr id="3" name="內容版面配置區 2">
            <a:extLst>
              <a:ext uri="{FF2B5EF4-FFF2-40B4-BE49-F238E27FC236}">
                <a16:creationId xmlns:a16="http://schemas.microsoft.com/office/drawing/2014/main" id="{1285B033-83F3-43A3-9223-FF2E203D754B}"/>
              </a:ext>
            </a:extLst>
          </p:cNvPr>
          <p:cNvSpPr>
            <a:spLocks noGrp="1"/>
          </p:cNvSpPr>
          <p:nvPr>
            <p:ph idx="1"/>
          </p:nvPr>
        </p:nvSpPr>
        <p:spPr/>
        <p:txBody>
          <a:bodyPr>
            <a:normAutofit/>
          </a:bodyPr>
          <a:lstStyle/>
          <a:p>
            <a:r>
              <a:rPr lang="en-US" altLang="zh-TW" dirty="0"/>
              <a:t>With a 3-month LIBOR rate of 4% the interest payment would be</a:t>
            </a:r>
          </a:p>
          <a:p>
            <a:pPr marL="0" indent="0">
              <a:buNone/>
            </a:pPr>
            <a:r>
              <a:rPr lang="en-US" altLang="zh-TW" dirty="0">
                <a:latin typeface="AdvTimes"/>
              </a:rPr>
              <a:t>                  0</a:t>
            </a:r>
            <a:r>
              <a:rPr lang="en-US" altLang="zh-TW" dirty="0">
                <a:latin typeface="AdvMT_MI"/>
              </a:rPr>
              <a:t>.</a:t>
            </a:r>
            <a:r>
              <a:rPr lang="en-US" altLang="zh-TW" dirty="0">
                <a:latin typeface="AdvTimes"/>
              </a:rPr>
              <a:t>25 x</a:t>
            </a:r>
            <a:r>
              <a:rPr lang="zh-TW" altLang="en-US" dirty="0">
                <a:latin typeface="AdvMT_SY"/>
              </a:rPr>
              <a:t> </a:t>
            </a:r>
            <a:r>
              <a:rPr lang="en-US" altLang="zh-TW" dirty="0">
                <a:latin typeface="AdvTimes"/>
              </a:rPr>
              <a:t>0</a:t>
            </a:r>
            <a:r>
              <a:rPr lang="en-US" altLang="zh-TW" dirty="0">
                <a:latin typeface="AdvMT_MI"/>
              </a:rPr>
              <a:t>.</a:t>
            </a:r>
            <a:r>
              <a:rPr lang="en-US" altLang="zh-TW" dirty="0">
                <a:latin typeface="AdvTimes"/>
              </a:rPr>
              <a:t>04 x</a:t>
            </a:r>
            <a:r>
              <a:rPr lang="zh-TW" altLang="en-US" dirty="0">
                <a:latin typeface="AdvMT_SY"/>
              </a:rPr>
              <a:t> </a:t>
            </a:r>
            <a:r>
              <a:rPr lang="en-US" altLang="zh-TW" dirty="0">
                <a:latin typeface="AdvTimes"/>
              </a:rPr>
              <a:t>$10,000,000 </a:t>
            </a:r>
            <a:r>
              <a:rPr lang="en-US" altLang="zh-TW" dirty="0">
                <a:latin typeface="AdvMT_SY"/>
              </a:rPr>
              <a:t> = </a:t>
            </a:r>
            <a:r>
              <a:rPr lang="en-US" altLang="zh-TW" dirty="0">
                <a:latin typeface="AdvTimes"/>
              </a:rPr>
              <a:t>$100,000</a:t>
            </a:r>
          </a:p>
          <a:p>
            <a:r>
              <a:rPr lang="en-US" altLang="zh-TW" dirty="0"/>
              <a:t>The cap therefore provides a payoff of $25,000. The payoff does not occur on the reset date when the 5% is observed: it occurs 3 months later. This reflects the usual time lag between an interest rate being observed and the corresponding payment being required.</a:t>
            </a:r>
          </a:p>
          <a:p>
            <a:r>
              <a:rPr lang="en-US" altLang="zh-TW" dirty="0"/>
              <a:t>At </a:t>
            </a:r>
            <a:r>
              <a:rPr lang="en-US" altLang="zh-TW" dirty="0">
                <a:solidFill>
                  <a:srgbClr val="FF0000"/>
                </a:solidFill>
              </a:rPr>
              <a:t>each reset date </a:t>
            </a:r>
            <a:r>
              <a:rPr lang="en-US" altLang="zh-TW" dirty="0"/>
              <a:t>during the life of the cap, LIBOR is observed. If </a:t>
            </a:r>
            <a:r>
              <a:rPr lang="en-US" altLang="zh-TW" dirty="0">
                <a:solidFill>
                  <a:srgbClr val="FF0000"/>
                </a:solidFill>
              </a:rPr>
              <a:t>LIBOR is less than 4%, there is no payoff </a:t>
            </a:r>
            <a:r>
              <a:rPr lang="en-US" altLang="zh-TW" dirty="0"/>
              <a:t>from the cap three months later. If </a:t>
            </a:r>
            <a:r>
              <a:rPr lang="en-US" altLang="zh-TW" dirty="0">
                <a:solidFill>
                  <a:srgbClr val="FF0000"/>
                </a:solidFill>
              </a:rPr>
              <a:t>LIBOR is greater than 4%, the payoff is one quarter of the excess applied to the principal of $10 million.</a:t>
            </a:r>
            <a:endParaRPr lang="zh-TW" altLang="en-US" dirty="0">
              <a:solidFill>
                <a:srgbClr val="FF0000"/>
              </a:solidFill>
            </a:endParaRPr>
          </a:p>
          <a:p>
            <a:pPr marL="0" indent="0">
              <a:buNone/>
            </a:pPr>
            <a:endParaRPr lang="zh-TW" altLang="en-US" dirty="0"/>
          </a:p>
        </p:txBody>
      </p:sp>
    </p:spTree>
    <p:extLst>
      <p:ext uri="{BB962C8B-B14F-4D97-AF65-F5344CB8AC3E}">
        <p14:creationId xmlns:p14="http://schemas.microsoft.com/office/powerpoint/2010/main" val="1305851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2AC385-CC3C-4459-AB0F-D8D6A7564FD8}"/>
              </a:ext>
            </a:extLst>
          </p:cNvPr>
          <p:cNvSpPr>
            <a:spLocks noGrp="1"/>
          </p:cNvSpPr>
          <p:nvPr>
            <p:ph type="title"/>
          </p:nvPr>
        </p:nvSpPr>
        <p:spPr/>
        <p:txBody>
          <a:bodyPr/>
          <a:lstStyle/>
          <a:p>
            <a:r>
              <a:rPr lang="en-US" altLang="zh-TW" dirty="0"/>
              <a:t>The Cap as a Portfolio of Interest Rate Options</a:t>
            </a:r>
            <a:endParaRPr lang="zh-TW" altLang="en-US" dirty="0"/>
          </a:p>
        </p:txBody>
      </p:sp>
      <p:pic>
        <p:nvPicPr>
          <p:cNvPr id="4" name="圖片 3">
            <a:extLst>
              <a:ext uri="{FF2B5EF4-FFF2-40B4-BE49-F238E27FC236}">
                <a16:creationId xmlns:a16="http://schemas.microsoft.com/office/drawing/2014/main" id="{6F400DAE-78D2-4295-990A-AD828D33DD7E}"/>
              </a:ext>
            </a:extLst>
          </p:cNvPr>
          <p:cNvPicPr>
            <a:picLocks noChangeAspect="1"/>
          </p:cNvPicPr>
          <p:nvPr/>
        </p:nvPicPr>
        <p:blipFill rotWithShape="1">
          <a:blip r:embed="rId2"/>
          <a:srcRect l="18202" t="51003" r="19102" b="20000"/>
          <a:stretch/>
        </p:blipFill>
        <p:spPr>
          <a:xfrm>
            <a:off x="605135" y="1690688"/>
            <a:ext cx="10352153" cy="2693109"/>
          </a:xfrm>
          <a:prstGeom prst="rect">
            <a:avLst/>
          </a:prstGeom>
        </p:spPr>
      </p:pic>
      <p:pic>
        <p:nvPicPr>
          <p:cNvPr id="7" name="內容版面配置區 6">
            <a:extLst>
              <a:ext uri="{FF2B5EF4-FFF2-40B4-BE49-F238E27FC236}">
                <a16:creationId xmlns:a16="http://schemas.microsoft.com/office/drawing/2014/main" id="{5797A5F0-5897-4ACD-A537-7D3231DE2016}"/>
              </a:ext>
            </a:extLst>
          </p:cNvPr>
          <p:cNvPicPr>
            <a:picLocks noGrp="1" noChangeAspect="1"/>
          </p:cNvPicPr>
          <p:nvPr>
            <p:ph idx="1"/>
          </p:nvPr>
        </p:nvPicPr>
        <p:blipFill rotWithShape="1">
          <a:blip r:embed="rId3"/>
          <a:srcRect l="16541" t="34959" r="13121" b="46066"/>
          <a:stretch/>
        </p:blipFill>
        <p:spPr>
          <a:xfrm>
            <a:off x="958787" y="4628796"/>
            <a:ext cx="9998501" cy="1537631"/>
          </a:xfrm>
          <a:prstGeom prst="rect">
            <a:avLst/>
          </a:prstGeom>
        </p:spPr>
      </p:pic>
      <p:sp>
        <p:nvSpPr>
          <p:cNvPr id="8" name="矩形 7">
            <a:extLst>
              <a:ext uri="{FF2B5EF4-FFF2-40B4-BE49-F238E27FC236}">
                <a16:creationId xmlns:a16="http://schemas.microsoft.com/office/drawing/2014/main" id="{BFDDCA7F-A8B5-410D-9116-DEEF2E5DB9E0}"/>
              </a:ext>
            </a:extLst>
          </p:cNvPr>
          <p:cNvSpPr/>
          <p:nvPr/>
        </p:nvSpPr>
        <p:spPr>
          <a:xfrm>
            <a:off x="3586579" y="5646198"/>
            <a:ext cx="6622741" cy="3906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8551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FA33E2-759C-4597-9274-8C526FE9DE4B}"/>
              </a:ext>
            </a:extLst>
          </p:cNvPr>
          <p:cNvSpPr>
            <a:spLocks noGrp="1"/>
          </p:cNvSpPr>
          <p:nvPr>
            <p:ph type="title"/>
          </p:nvPr>
        </p:nvSpPr>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4446E4AF-A643-4232-82B7-1C5E132947BD}"/>
              </a:ext>
            </a:extLst>
          </p:cNvPr>
          <p:cNvSpPr>
            <a:spLocks noGrp="1"/>
          </p:cNvSpPr>
          <p:nvPr>
            <p:ph idx="1"/>
          </p:nvPr>
        </p:nvSpPr>
        <p:spPr/>
        <p:txBody>
          <a:bodyPr>
            <a:normAutofit/>
          </a:bodyPr>
          <a:lstStyle/>
          <a:p>
            <a:r>
              <a:rPr lang="en-US" altLang="zh-TW" sz="3600" dirty="0"/>
              <a:t>Bond options</a:t>
            </a:r>
          </a:p>
          <a:p>
            <a:r>
              <a:rPr lang="en-US" altLang="zh-TW" sz="3600" dirty="0"/>
              <a:t>Interest rate caps and floors </a:t>
            </a:r>
          </a:p>
          <a:p>
            <a:r>
              <a:rPr lang="en-US" altLang="zh-TW" sz="3600" dirty="0"/>
              <a:t>European swap options</a:t>
            </a:r>
          </a:p>
        </p:txBody>
      </p:sp>
    </p:spTree>
    <p:extLst>
      <p:ext uri="{BB962C8B-B14F-4D97-AF65-F5344CB8AC3E}">
        <p14:creationId xmlns:p14="http://schemas.microsoft.com/office/powerpoint/2010/main" val="2202754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E0704B-DC4C-486B-AE5C-FC9936C7F861}"/>
              </a:ext>
            </a:extLst>
          </p:cNvPr>
          <p:cNvSpPr>
            <a:spLocks noGrp="1"/>
          </p:cNvSpPr>
          <p:nvPr>
            <p:ph type="title"/>
          </p:nvPr>
        </p:nvSpPr>
        <p:spPr/>
        <p:txBody>
          <a:bodyPr/>
          <a:lstStyle/>
          <a:p>
            <a:r>
              <a:rPr lang="en-US" altLang="zh-TW" dirty="0"/>
              <a:t>Floors and Collars</a:t>
            </a:r>
            <a:endParaRPr lang="zh-TW" altLang="en-US" dirty="0"/>
          </a:p>
        </p:txBody>
      </p:sp>
      <p:sp>
        <p:nvSpPr>
          <p:cNvPr id="3" name="內容版面配置區 2">
            <a:extLst>
              <a:ext uri="{FF2B5EF4-FFF2-40B4-BE49-F238E27FC236}">
                <a16:creationId xmlns:a16="http://schemas.microsoft.com/office/drawing/2014/main" id="{AA35B0F7-C48E-4DCC-9A1D-91C4627BEF6A}"/>
              </a:ext>
            </a:extLst>
          </p:cNvPr>
          <p:cNvSpPr>
            <a:spLocks noGrp="1"/>
          </p:cNvSpPr>
          <p:nvPr>
            <p:ph idx="1"/>
          </p:nvPr>
        </p:nvSpPr>
        <p:spPr/>
        <p:txBody>
          <a:bodyPr/>
          <a:lstStyle/>
          <a:p>
            <a:r>
              <a:rPr lang="en-US" altLang="zh-TW" dirty="0"/>
              <a:t>Interest rate floors and interest rate collars (sometimes called floor–ceiling agreements) are defined analogously to caps. A floor provides a payoff when the interest rate on the underlying floating-rate note falls below a certain rate. With the notation already introduced,</a:t>
            </a:r>
          </a:p>
          <a:p>
            <a:endParaRPr lang="en-US" altLang="zh-TW" dirty="0"/>
          </a:p>
          <a:p>
            <a:endParaRPr lang="en-US" altLang="zh-TW" dirty="0"/>
          </a:p>
          <a:p>
            <a:r>
              <a:rPr lang="en-US" altLang="zh-TW" dirty="0"/>
              <a:t>Analogously to an interest rate cap, an interest rate floor is a portfolio of put options on interest rates. Each of the individual options comprising a floor is known as a floorlet.</a:t>
            </a:r>
          </a:p>
          <a:p>
            <a:endParaRPr lang="zh-TW" altLang="en-US" dirty="0"/>
          </a:p>
        </p:txBody>
      </p:sp>
      <p:pic>
        <p:nvPicPr>
          <p:cNvPr id="4" name="圖片 3">
            <a:extLst>
              <a:ext uri="{FF2B5EF4-FFF2-40B4-BE49-F238E27FC236}">
                <a16:creationId xmlns:a16="http://schemas.microsoft.com/office/drawing/2014/main" id="{A39E413B-CD22-483E-98F9-03129129104C}"/>
              </a:ext>
            </a:extLst>
          </p:cNvPr>
          <p:cNvPicPr>
            <a:picLocks noChangeAspect="1"/>
          </p:cNvPicPr>
          <p:nvPr/>
        </p:nvPicPr>
        <p:blipFill rotWithShape="1">
          <a:blip r:embed="rId2"/>
          <a:srcRect l="24902" t="40069" r="20267" b="47185"/>
          <a:stretch/>
        </p:blipFill>
        <p:spPr>
          <a:xfrm>
            <a:off x="1189606" y="3502565"/>
            <a:ext cx="7228028" cy="945148"/>
          </a:xfrm>
          <a:prstGeom prst="rect">
            <a:avLst/>
          </a:prstGeom>
        </p:spPr>
      </p:pic>
    </p:spTree>
    <p:extLst>
      <p:ext uri="{BB962C8B-B14F-4D97-AF65-F5344CB8AC3E}">
        <p14:creationId xmlns:p14="http://schemas.microsoft.com/office/powerpoint/2010/main" val="364721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3E3E20-90BA-44A3-B328-6A34CCE904AE}"/>
              </a:ext>
            </a:extLst>
          </p:cNvPr>
          <p:cNvSpPr>
            <a:spLocks noGrp="1"/>
          </p:cNvSpPr>
          <p:nvPr>
            <p:ph type="title"/>
          </p:nvPr>
        </p:nvSpPr>
        <p:spPr/>
        <p:txBody>
          <a:bodyPr/>
          <a:lstStyle/>
          <a:p>
            <a:r>
              <a:rPr lang="en-US" altLang="zh-TW" dirty="0"/>
              <a:t>Collar</a:t>
            </a:r>
            <a:endParaRPr lang="zh-TW" altLang="en-US" dirty="0"/>
          </a:p>
        </p:txBody>
      </p:sp>
      <p:sp>
        <p:nvSpPr>
          <p:cNvPr id="3" name="內容版面配置區 2">
            <a:extLst>
              <a:ext uri="{FF2B5EF4-FFF2-40B4-BE49-F238E27FC236}">
                <a16:creationId xmlns:a16="http://schemas.microsoft.com/office/drawing/2014/main" id="{0E8CAF58-F6B9-4A15-B207-BB9A10F9AAFE}"/>
              </a:ext>
            </a:extLst>
          </p:cNvPr>
          <p:cNvSpPr>
            <a:spLocks noGrp="1"/>
          </p:cNvSpPr>
          <p:nvPr>
            <p:ph idx="1"/>
          </p:nvPr>
        </p:nvSpPr>
        <p:spPr/>
        <p:txBody>
          <a:bodyPr/>
          <a:lstStyle/>
          <a:p>
            <a:r>
              <a:rPr lang="en-US" altLang="zh-TW" dirty="0"/>
              <a:t>A collar is an instrument designed to guarantee that </a:t>
            </a:r>
            <a:r>
              <a:rPr lang="en-US" altLang="zh-TW" dirty="0">
                <a:solidFill>
                  <a:srgbClr val="FF0000"/>
                </a:solidFill>
              </a:rPr>
              <a:t>the interest rate on the underlying LIBOR floating-rate note always lies between two levels</a:t>
            </a:r>
            <a:r>
              <a:rPr lang="en-US" altLang="zh-TW" dirty="0"/>
              <a:t>. A collar is a combination of a </a:t>
            </a:r>
            <a:r>
              <a:rPr lang="en-US" altLang="zh-TW" dirty="0">
                <a:solidFill>
                  <a:srgbClr val="FF0000"/>
                </a:solidFill>
              </a:rPr>
              <a:t>long position in a cap and a short position in a floor</a:t>
            </a:r>
            <a:r>
              <a:rPr lang="en-US" altLang="zh-TW" dirty="0"/>
              <a:t>. It is usually constructed so that the price of the cap is initially equal to the price of the floor. The cost of entering into the collar is then zero.</a:t>
            </a:r>
            <a:endParaRPr lang="zh-TW" altLang="en-US" dirty="0"/>
          </a:p>
        </p:txBody>
      </p:sp>
    </p:spTree>
    <p:extLst>
      <p:ext uri="{BB962C8B-B14F-4D97-AF65-F5344CB8AC3E}">
        <p14:creationId xmlns:p14="http://schemas.microsoft.com/office/powerpoint/2010/main" val="997319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317A66-A71A-43E3-AEED-01AAFBCBE663}"/>
              </a:ext>
            </a:extLst>
          </p:cNvPr>
          <p:cNvSpPr>
            <a:spLocks noGrp="1"/>
          </p:cNvSpPr>
          <p:nvPr>
            <p:ph type="title"/>
          </p:nvPr>
        </p:nvSpPr>
        <p:spPr>
          <a:xfrm>
            <a:off x="878888" y="365125"/>
            <a:ext cx="10474911" cy="1325563"/>
          </a:xfrm>
        </p:spPr>
        <p:txBody>
          <a:bodyPr/>
          <a:lstStyle/>
          <a:p>
            <a:r>
              <a:rPr lang="en-US" altLang="zh-TW" dirty="0"/>
              <a:t>Valuation of Caps and Floors</a:t>
            </a:r>
            <a:endParaRPr lang="zh-TW" altLang="en-US" dirty="0"/>
          </a:p>
        </p:txBody>
      </p:sp>
      <p:pic>
        <p:nvPicPr>
          <p:cNvPr id="4" name="內容版面配置區 3">
            <a:extLst>
              <a:ext uri="{FF2B5EF4-FFF2-40B4-BE49-F238E27FC236}">
                <a16:creationId xmlns:a16="http://schemas.microsoft.com/office/drawing/2014/main" id="{EC9BD527-FB3D-477F-8685-FFD3543A32CA}"/>
              </a:ext>
            </a:extLst>
          </p:cNvPr>
          <p:cNvPicPr>
            <a:picLocks noGrp="1" noChangeAspect="1"/>
          </p:cNvPicPr>
          <p:nvPr>
            <p:ph idx="1"/>
          </p:nvPr>
        </p:nvPicPr>
        <p:blipFill rotWithShape="1">
          <a:blip r:embed="rId2"/>
          <a:srcRect l="13430" t="19863" r="10369" b="9341"/>
          <a:stretch/>
        </p:blipFill>
        <p:spPr>
          <a:xfrm>
            <a:off x="767178" y="2102887"/>
            <a:ext cx="9069280" cy="4739518"/>
          </a:xfrm>
          <a:prstGeom prst="rect">
            <a:avLst/>
          </a:prstGeom>
        </p:spPr>
      </p:pic>
      <p:pic>
        <p:nvPicPr>
          <p:cNvPr id="5" name="圖片 4">
            <a:extLst>
              <a:ext uri="{FF2B5EF4-FFF2-40B4-BE49-F238E27FC236}">
                <a16:creationId xmlns:a16="http://schemas.microsoft.com/office/drawing/2014/main" id="{28465672-4816-4E5E-8DBB-5BA02F997A2F}"/>
              </a:ext>
            </a:extLst>
          </p:cNvPr>
          <p:cNvPicPr>
            <a:picLocks noChangeAspect="1"/>
          </p:cNvPicPr>
          <p:nvPr/>
        </p:nvPicPr>
        <p:blipFill rotWithShape="1">
          <a:blip r:embed="rId3"/>
          <a:srcRect l="42388" t="65728" r="21536" b="28488"/>
          <a:stretch/>
        </p:blipFill>
        <p:spPr>
          <a:xfrm>
            <a:off x="838200" y="1565666"/>
            <a:ext cx="5956917" cy="537221"/>
          </a:xfrm>
          <a:prstGeom prst="rect">
            <a:avLst/>
          </a:prstGeom>
        </p:spPr>
      </p:pic>
      <p:sp>
        <p:nvSpPr>
          <p:cNvPr id="6" name="矩形 5">
            <a:extLst>
              <a:ext uri="{FF2B5EF4-FFF2-40B4-BE49-F238E27FC236}">
                <a16:creationId xmlns:a16="http://schemas.microsoft.com/office/drawing/2014/main" id="{7A4907EF-CEFA-4161-8D39-752C5621377A}"/>
              </a:ext>
            </a:extLst>
          </p:cNvPr>
          <p:cNvSpPr/>
          <p:nvPr/>
        </p:nvSpPr>
        <p:spPr>
          <a:xfrm>
            <a:off x="1491449" y="4722920"/>
            <a:ext cx="7430609" cy="3728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58AA15B5-A118-4094-A4A3-490F43E16E51}"/>
              </a:ext>
            </a:extLst>
          </p:cNvPr>
          <p:cNvSpPr/>
          <p:nvPr/>
        </p:nvSpPr>
        <p:spPr>
          <a:xfrm>
            <a:off x="905522" y="5095783"/>
            <a:ext cx="4776187" cy="2752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a:extLst>
              <a:ext uri="{FF2B5EF4-FFF2-40B4-BE49-F238E27FC236}">
                <a16:creationId xmlns:a16="http://schemas.microsoft.com/office/drawing/2014/main" id="{2B94DF0D-64D2-4E3E-BD3E-7812FA3C8701}"/>
              </a:ext>
            </a:extLst>
          </p:cNvPr>
          <p:cNvPicPr>
            <a:picLocks noChangeAspect="1"/>
          </p:cNvPicPr>
          <p:nvPr/>
        </p:nvPicPr>
        <p:blipFill rotWithShape="1">
          <a:blip r:embed="rId4"/>
          <a:srcRect l="35317" t="45049" r="13277" b="25436"/>
          <a:stretch/>
        </p:blipFill>
        <p:spPr>
          <a:xfrm>
            <a:off x="5317724" y="192704"/>
            <a:ext cx="6523108" cy="2106613"/>
          </a:xfrm>
          <a:prstGeom prst="rect">
            <a:avLst/>
          </a:prstGeom>
        </p:spPr>
      </p:pic>
    </p:spTree>
    <p:extLst>
      <p:ext uri="{BB962C8B-B14F-4D97-AF65-F5344CB8AC3E}">
        <p14:creationId xmlns:p14="http://schemas.microsoft.com/office/powerpoint/2010/main" val="382362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FDB0CA-9B99-400A-9DD8-CEEF2E08A54B}"/>
              </a:ext>
            </a:extLst>
          </p:cNvPr>
          <p:cNvSpPr>
            <a:spLocks noGrp="1"/>
          </p:cNvSpPr>
          <p:nvPr>
            <p:ph type="title"/>
          </p:nvPr>
        </p:nvSpPr>
        <p:spPr/>
        <p:txBody>
          <a:bodyPr/>
          <a:lstStyle/>
          <a:p>
            <a:r>
              <a:rPr lang="en-US" altLang="zh-TW" dirty="0"/>
              <a:t>Theoretical Justification for the Model</a:t>
            </a:r>
            <a:endParaRPr lang="zh-TW" altLang="en-US" dirty="0"/>
          </a:p>
        </p:txBody>
      </p:sp>
      <p:pic>
        <p:nvPicPr>
          <p:cNvPr id="4" name="圖片 3">
            <a:extLst>
              <a:ext uri="{FF2B5EF4-FFF2-40B4-BE49-F238E27FC236}">
                <a16:creationId xmlns:a16="http://schemas.microsoft.com/office/drawing/2014/main" id="{4064C3E0-9A0A-4AE6-AE54-83203539AB4C}"/>
              </a:ext>
            </a:extLst>
          </p:cNvPr>
          <p:cNvPicPr>
            <a:picLocks noChangeAspect="1"/>
          </p:cNvPicPr>
          <p:nvPr/>
        </p:nvPicPr>
        <p:blipFill rotWithShape="1">
          <a:blip r:embed="rId2"/>
          <a:srcRect l="12160" t="33010" r="11383" b="11326"/>
          <a:stretch/>
        </p:blipFill>
        <p:spPr>
          <a:xfrm>
            <a:off x="669523" y="1825624"/>
            <a:ext cx="10283141" cy="4211191"/>
          </a:xfrm>
          <a:prstGeom prst="rect">
            <a:avLst/>
          </a:prstGeom>
        </p:spPr>
      </p:pic>
      <p:sp>
        <p:nvSpPr>
          <p:cNvPr id="5" name="矩形 4">
            <a:extLst>
              <a:ext uri="{FF2B5EF4-FFF2-40B4-BE49-F238E27FC236}">
                <a16:creationId xmlns:a16="http://schemas.microsoft.com/office/drawing/2014/main" id="{B3F09DB3-9C6F-44BD-8A9B-5FFFE3199926}"/>
              </a:ext>
            </a:extLst>
          </p:cNvPr>
          <p:cNvSpPr/>
          <p:nvPr/>
        </p:nvSpPr>
        <p:spPr>
          <a:xfrm>
            <a:off x="2192784" y="2183907"/>
            <a:ext cx="8558074" cy="2574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4348F86A-2535-439B-82CD-3292C0355309}"/>
              </a:ext>
            </a:extLst>
          </p:cNvPr>
          <p:cNvSpPr/>
          <p:nvPr/>
        </p:nvSpPr>
        <p:spPr>
          <a:xfrm>
            <a:off x="1029810" y="2441359"/>
            <a:ext cx="4651899" cy="358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659CE0DF-B68C-4AB3-99B1-F9BE57C10DA1}"/>
              </a:ext>
            </a:extLst>
          </p:cNvPr>
          <p:cNvPicPr>
            <a:picLocks noChangeAspect="1"/>
          </p:cNvPicPr>
          <p:nvPr/>
        </p:nvPicPr>
        <p:blipFill rotWithShape="1">
          <a:blip r:embed="rId3"/>
          <a:srcRect l="14345" t="41942" r="11312" b="27379"/>
          <a:stretch/>
        </p:blipFill>
        <p:spPr>
          <a:xfrm>
            <a:off x="4282323" y="1103233"/>
            <a:ext cx="8069727" cy="1873188"/>
          </a:xfrm>
          <a:prstGeom prst="rect">
            <a:avLst/>
          </a:prstGeom>
        </p:spPr>
      </p:pic>
      <p:pic>
        <p:nvPicPr>
          <p:cNvPr id="8" name="圖片 7">
            <a:extLst>
              <a:ext uri="{FF2B5EF4-FFF2-40B4-BE49-F238E27FC236}">
                <a16:creationId xmlns:a16="http://schemas.microsoft.com/office/drawing/2014/main" id="{4542D25B-2C2F-4079-AD2F-0844BD132C69}"/>
              </a:ext>
            </a:extLst>
          </p:cNvPr>
          <p:cNvPicPr>
            <a:picLocks noChangeAspect="1"/>
          </p:cNvPicPr>
          <p:nvPr/>
        </p:nvPicPr>
        <p:blipFill rotWithShape="1">
          <a:blip r:embed="rId4"/>
          <a:srcRect l="37428" t="52481" r="16408" b="17769"/>
          <a:stretch/>
        </p:blipFill>
        <p:spPr>
          <a:xfrm>
            <a:off x="4521859" y="1103233"/>
            <a:ext cx="7590653" cy="2751514"/>
          </a:xfrm>
          <a:prstGeom prst="rect">
            <a:avLst/>
          </a:prstGeom>
        </p:spPr>
      </p:pic>
    </p:spTree>
    <p:extLst>
      <p:ext uri="{BB962C8B-B14F-4D97-AF65-F5344CB8AC3E}">
        <p14:creationId xmlns:p14="http://schemas.microsoft.com/office/powerpoint/2010/main" val="24627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FEBD33-580E-4778-8355-89B22BFC1C62}"/>
              </a:ext>
            </a:extLst>
          </p:cNvPr>
          <p:cNvSpPr>
            <a:spLocks noGrp="1"/>
          </p:cNvSpPr>
          <p:nvPr>
            <p:ph type="title"/>
          </p:nvPr>
        </p:nvSpPr>
        <p:spPr/>
        <p:txBody>
          <a:bodyPr/>
          <a:lstStyle/>
          <a:p>
            <a:r>
              <a:rPr lang="en-US" altLang="zh-TW" dirty="0"/>
              <a:t>Theoretical Justification for the Model</a:t>
            </a:r>
            <a:endParaRPr lang="zh-TW" altLang="en-US" dirty="0"/>
          </a:p>
        </p:txBody>
      </p:sp>
      <p:pic>
        <p:nvPicPr>
          <p:cNvPr id="4" name="內容版面配置區 3">
            <a:extLst>
              <a:ext uri="{FF2B5EF4-FFF2-40B4-BE49-F238E27FC236}">
                <a16:creationId xmlns:a16="http://schemas.microsoft.com/office/drawing/2014/main" id="{E12400FB-82DD-4E55-8E58-8B6C8744E98E}"/>
              </a:ext>
            </a:extLst>
          </p:cNvPr>
          <p:cNvPicPr>
            <a:picLocks noGrp="1" noChangeAspect="1"/>
          </p:cNvPicPr>
          <p:nvPr>
            <p:ph idx="1"/>
          </p:nvPr>
        </p:nvPicPr>
        <p:blipFill rotWithShape="1">
          <a:blip r:embed="rId2"/>
          <a:srcRect l="27774" t="20883" r="10025" b="21837"/>
          <a:stretch/>
        </p:blipFill>
        <p:spPr>
          <a:xfrm>
            <a:off x="224957" y="1744464"/>
            <a:ext cx="9794917" cy="4332303"/>
          </a:xfrm>
          <a:prstGeom prst="rect">
            <a:avLst/>
          </a:prstGeom>
        </p:spPr>
      </p:pic>
      <p:pic>
        <p:nvPicPr>
          <p:cNvPr id="5" name="圖片 4">
            <a:extLst>
              <a:ext uri="{FF2B5EF4-FFF2-40B4-BE49-F238E27FC236}">
                <a16:creationId xmlns:a16="http://schemas.microsoft.com/office/drawing/2014/main" id="{1A621E73-9FF3-45F2-8E50-9379CA94590C}"/>
              </a:ext>
            </a:extLst>
          </p:cNvPr>
          <p:cNvPicPr>
            <a:picLocks noChangeAspect="1"/>
          </p:cNvPicPr>
          <p:nvPr/>
        </p:nvPicPr>
        <p:blipFill rotWithShape="1">
          <a:blip r:embed="rId3"/>
          <a:srcRect l="35036" t="81868" r="12356" b="11326"/>
          <a:stretch/>
        </p:blipFill>
        <p:spPr>
          <a:xfrm>
            <a:off x="982463" y="1429304"/>
            <a:ext cx="5855596" cy="426128"/>
          </a:xfrm>
          <a:prstGeom prst="rect">
            <a:avLst/>
          </a:prstGeom>
        </p:spPr>
      </p:pic>
      <p:sp>
        <p:nvSpPr>
          <p:cNvPr id="6" name="矩形 5">
            <a:extLst>
              <a:ext uri="{FF2B5EF4-FFF2-40B4-BE49-F238E27FC236}">
                <a16:creationId xmlns:a16="http://schemas.microsoft.com/office/drawing/2014/main" id="{4581F50D-707A-4EB8-B24E-B2DD708A381A}"/>
              </a:ext>
            </a:extLst>
          </p:cNvPr>
          <p:cNvSpPr/>
          <p:nvPr/>
        </p:nvSpPr>
        <p:spPr>
          <a:xfrm>
            <a:off x="4657817" y="5317215"/>
            <a:ext cx="1538797" cy="3595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BF1A7CE4-7BEB-42C2-B3C6-C5FBF950B718}"/>
              </a:ext>
            </a:extLst>
          </p:cNvPr>
          <p:cNvSpPr/>
          <p:nvPr/>
        </p:nvSpPr>
        <p:spPr>
          <a:xfrm>
            <a:off x="1195527" y="5841507"/>
            <a:ext cx="8569910" cy="248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9260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AA4BA7-9A2F-4C84-834A-14ADE8B88DB0}"/>
              </a:ext>
            </a:extLst>
          </p:cNvPr>
          <p:cNvSpPr>
            <a:spLocks noGrp="1"/>
          </p:cNvSpPr>
          <p:nvPr>
            <p:ph type="title"/>
          </p:nvPr>
        </p:nvSpPr>
        <p:spPr/>
        <p:txBody>
          <a:bodyPr/>
          <a:lstStyle/>
          <a:p>
            <a:r>
              <a:rPr lang="en-US" altLang="zh-TW" dirty="0"/>
              <a:t>European Swap Option</a:t>
            </a:r>
            <a:endParaRPr lang="zh-TW" altLang="en-US" dirty="0"/>
          </a:p>
        </p:txBody>
      </p:sp>
      <p:sp>
        <p:nvSpPr>
          <p:cNvPr id="3" name="內容版面配置區 2">
            <a:extLst>
              <a:ext uri="{FF2B5EF4-FFF2-40B4-BE49-F238E27FC236}">
                <a16:creationId xmlns:a16="http://schemas.microsoft.com/office/drawing/2014/main" id="{EC4E75F1-808C-4F32-B815-8B86EA27D73C}"/>
              </a:ext>
            </a:extLst>
          </p:cNvPr>
          <p:cNvSpPr>
            <a:spLocks noGrp="1"/>
          </p:cNvSpPr>
          <p:nvPr>
            <p:ph idx="1"/>
          </p:nvPr>
        </p:nvSpPr>
        <p:spPr/>
        <p:txBody>
          <a:bodyPr>
            <a:normAutofit/>
          </a:bodyPr>
          <a:lstStyle/>
          <a:p>
            <a:r>
              <a:rPr lang="en-US" altLang="zh-TW" dirty="0"/>
              <a:t>Swap options, or swaptions, are </a:t>
            </a:r>
            <a:r>
              <a:rPr lang="en-US" altLang="zh-TW" dirty="0">
                <a:solidFill>
                  <a:srgbClr val="FF0000"/>
                </a:solidFill>
              </a:rPr>
              <a:t>options on interest rate swaps</a:t>
            </a:r>
            <a:r>
              <a:rPr lang="en-US" altLang="zh-TW" dirty="0"/>
              <a:t> and are another popular type of interest rate option. They </a:t>
            </a:r>
            <a:r>
              <a:rPr lang="en-US" altLang="zh-TW" dirty="0">
                <a:solidFill>
                  <a:srgbClr val="FF0000"/>
                </a:solidFill>
              </a:rPr>
              <a:t>give the holder the right to enter into a certain interest rate swap at a certain time in the future</a:t>
            </a:r>
            <a:r>
              <a:rPr lang="en-US" altLang="zh-TW" dirty="0"/>
              <a:t>. (The holder does not, of course, have to exercise this right.)</a:t>
            </a:r>
            <a:endParaRPr lang="zh-TW" altLang="en-US" dirty="0"/>
          </a:p>
        </p:txBody>
      </p:sp>
    </p:spTree>
    <p:extLst>
      <p:ext uri="{BB962C8B-B14F-4D97-AF65-F5344CB8AC3E}">
        <p14:creationId xmlns:p14="http://schemas.microsoft.com/office/powerpoint/2010/main" val="3248257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391CA4-DFE2-43A9-9E81-E624BA24851E}"/>
              </a:ext>
            </a:extLst>
          </p:cNvPr>
          <p:cNvSpPr>
            <a:spLocks noGrp="1"/>
          </p:cNvSpPr>
          <p:nvPr>
            <p:ph type="title"/>
          </p:nvPr>
        </p:nvSpPr>
        <p:spPr/>
        <p:txBody>
          <a:bodyPr/>
          <a:lstStyle/>
          <a:p>
            <a:r>
              <a:rPr lang="en-US" altLang="zh-TW" dirty="0"/>
              <a:t>An example of how a swaption might be used</a:t>
            </a:r>
            <a:endParaRPr lang="zh-TW" altLang="en-US" dirty="0"/>
          </a:p>
        </p:txBody>
      </p:sp>
      <p:sp>
        <p:nvSpPr>
          <p:cNvPr id="3" name="內容版面配置區 2">
            <a:extLst>
              <a:ext uri="{FF2B5EF4-FFF2-40B4-BE49-F238E27FC236}">
                <a16:creationId xmlns:a16="http://schemas.microsoft.com/office/drawing/2014/main" id="{0D6399CB-E724-496E-B524-A922650275FB}"/>
              </a:ext>
            </a:extLst>
          </p:cNvPr>
          <p:cNvSpPr>
            <a:spLocks noGrp="1"/>
          </p:cNvSpPr>
          <p:nvPr>
            <p:ph idx="1"/>
          </p:nvPr>
        </p:nvSpPr>
        <p:spPr>
          <a:xfrm>
            <a:off x="838199" y="1825624"/>
            <a:ext cx="10756037" cy="4752729"/>
          </a:xfrm>
        </p:spPr>
        <p:txBody>
          <a:bodyPr>
            <a:normAutofit fontScale="92500" lnSpcReduction="10000"/>
          </a:bodyPr>
          <a:lstStyle/>
          <a:p>
            <a:pPr marL="0" indent="0">
              <a:buNone/>
            </a:pPr>
            <a:r>
              <a:rPr lang="en-US" altLang="zh-TW" dirty="0"/>
              <a:t>Consider a company that knows that in 6 months it will enter into a 5-year floating-rate loan agreement and knows that it will wish to </a:t>
            </a:r>
            <a:r>
              <a:rPr lang="en-US" altLang="zh-TW" dirty="0">
                <a:solidFill>
                  <a:srgbClr val="FF0000"/>
                </a:solidFill>
              </a:rPr>
              <a:t>swap the floating interest payments for fixed interest payments to convert the loan into a fixed-rate loan.</a:t>
            </a:r>
            <a:r>
              <a:rPr lang="en-US" altLang="zh-TW" dirty="0"/>
              <a:t> </a:t>
            </a:r>
          </a:p>
          <a:p>
            <a:pPr marL="0" indent="0">
              <a:buNone/>
            </a:pPr>
            <a:r>
              <a:rPr lang="en-US" altLang="zh-TW" dirty="0"/>
              <a:t>At a cost, the company could enter into a swaption </a:t>
            </a:r>
            <a:r>
              <a:rPr lang="en-US" altLang="zh-TW" dirty="0">
                <a:solidFill>
                  <a:srgbClr val="FF0000"/>
                </a:solidFill>
              </a:rPr>
              <a:t>giving it the right to receive 6-month LIBOR and pay a certain fixed rate of interest, say 3% per annum</a:t>
            </a:r>
            <a:r>
              <a:rPr lang="en-US" altLang="zh-TW" dirty="0"/>
              <a:t>, for a 5-year period starting in 6 months. </a:t>
            </a:r>
          </a:p>
          <a:p>
            <a:pPr marL="0" indent="0">
              <a:buNone/>
            </a:pPr>
            <a:r>
              <a:rPr lang="en-US" altLang="zh-TW" dirty="0"/>
              <a:t>If the </a:t>
            </a:r>
            <a:r>
              <a:rPr lang="en-US" altLang="zh-TW" dirty="0">
                <a:solidFill>
                  <a:srgbClr val="FF0000"/>
                </a:solidFill>
              </a:rPr>
              <a:t>fixed rate exchanged for floating </a:t>
            </a:r>
            <a:r>
              <a:rPr lang="en-US" altLang="zh-TW" dirty="0"/>
              <a:t>on a regular 5-year swap in 6 months turns out to </a:t>
            </a:r>
            <a:r>
              <a:rPr lang="en-US" altLang="zh-TW" dirty="0">
                <a:solidFill>
                  <a:srgbClr val="FF0000"/>
                </a:solidFill>
              </a:rPr>
              <a:t>be less than 3% </a:t>
            </a:r>
            <a:r>
              <a:rPr lang="en-US" altLang="zh-TW" dirty="0"/>
              <a:t>per annum, the company will choose </a:t>
            </a:r>
            <a:r>
              <a:rPr lang="en-US" altLang="zh-TW" dirty="0">
                <a:solidFill>
                  <a:srgbClr val="FF0000"/>
                </a:solidFill>
              </a:rPr>
              <a:t>not to exercise the swaption</a:t>
            </a:r>
            <a:r>
              <a:rPr lang="en-US" altLang="zh-TW" dirty="0"/>
              <a:t> and will enter into a swap agreement in the usual way. </a:t>
            </a:r>
          </a:p>
          <a:p>
            <a:pPr marL="0" indent="0">
              <a:buNone/>
            </a:pPr>
            <a:r>
              <a:rPr lang="en-US" altLang="zh-TW" dirty="0"/>
              <a:t>However, if it turns out to </a:t>
            </a:r>
            <a:r>
              <a:rPr lang="en-US" altLang="zh-TW" dirty="0">
                <a:solidFill>
                  <a:srgbClr val="FF0000"/>
                </a:solidFill>
              </a:rPr>
              <a:t>be greater than 3%</a:t>
            </a:r>
            <a:r>
              <a:rPr lang="en-US" altLang="zh-TW" dirty="0"/>
              <a:t> per annum, the company will choose to </a:t>
            </a:r>
            <a:r>
              <a:rPr lang="en-US" altLang="zh-TW" dirty="0">
                <a:solidFill>
                  <a:srgbClr val="FF0000"/>
                </a:solidFill>
              </a:rPr>
              <a:t>exercise the swaption </a:t>
            </a:r>
            <a:r>
              <a:rPr lang="en-US" altLang="zh-TW" dirty="0"/>
              <a:t>and will obtain a swap at more favorable terms than those available in the market.</a:t>
            </a:r>
            <a:endParaRPr lang="zh-TW" altLang="en-US" dirty="0"/>
          </a:p>
        </p:txBody>
      </p:sp>
    </p:spTree>
    <p:extLst>
      <p:ext uri="{BB962C8B-B14F-4D97-AF65-F5344CB8AC3E}">
        <p14:creationId xmlns:p14="http://schemas.microsoft.com/office/powerpoint/2010/main" val="73693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82F167-C616-4E73-864B-68C585629E64}"/>
              </a:ext>
            </a:extLst>
          </p:cNvPr>
          <p:cNvSpPr>
            <a:spLocks noGrp="1"/>
          </p:cNvSpPr>
          <p:nvPr>
            <p:ph type="title"/>
          </p:nvPr>
        </p:nvSpPr>
        <p:spPr>
          <a:xfrm>
            <a:off x="838200" y="29546"/>
            <a:ext cx="10515600" cy="1325563"/>
          </a:xfrm>
        </p:spPr>
        <p:txBody>
          <a:bodyPr/>
          <a:lstStyle/>
          <a:p>
            <a:r>
              <a:rPr lang="en-US" altLang="zh-TW" dirty="0"/>
              <a:t>Valuation of European Swaptions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D201DD5-E40D-4E66-BF5E-566FAC20A59A}"/>
                  </a:ext>
                </a:extLst>
              </p:cNvPr>
              <p:cNvSpPr>
                <a:spLocks noGrp="1"/>
              </p:cNvSpPr>
              <p:nvPr>
                <p:ph idx="1"/>
              </p:nvPr>
            </p:nvSpPr>
            <p:spPr>
              <a:xfrm>
                <a:off x="838200" y="1079900"/>
                <a:ext cx="10720526" cy="4575175"/>
              </a:xfrm>
            </p:spPr>
            <p:txBody>
              <a:bodyPr>
                <a:normAutofit/>
              </a:bodyPr>
              <a:lstStyle/>
              <a:p>
                <a:r>
                  <a:rPr lang="en-US" altLang="zh-TW" dirty="0"/>
                  <a:t>Consider a swaption where the holder has the right </a:t>
                </a:r>
                <a:r>
                  <a:rPr lang="en-US" altLang="zh-TW" dirty="0">
                    <a:solidFill>
                      <a:srgbClr val="FF0000"/>
                    </a:solidFill>
                  </a:rPr>
                  <a:t>to pay a rate </a:t>
                </a:r>
                <a14:m>
                  <m:oMath xmlns:m="http://schemas.openxmlformats.org/officeDocument/2006/math">
                    <m:sSub>
                      <m:sSubPr>
                        <m:ctrlPr>
                          <a:rPr lang="en-US" altLang="zh-TW" i="1" dirty="0" smtClean="0">
                            <a:solidFill>
                              <a:srgbClr val="FF0000"/>
                            </a:solidFill>
                            <a:latin typeface="Cambria Math" panose="02040503050406030204" pitchFamily="18" charset="0"/>
                          </a:rPr>
                        </m:ctrlPr>
                      </m:sSubPr>
                      <m:e>
                        <m:r>
                          <a:rPr lang="en-US" altLang="zh-TW" b="0" i="1" dirty="0" smtClean="0">
                            <a:solidFill>
                              <a:srgbClr val="FF0000"/>
                            </a:solidFill>
                            <a:latin typeface="Cambria Math" panose="02040503050406030204" pitchFamily="18" charset="0"/>
                          </a:rPr>
                          <m:t>𝑠</m:t>
                        </m:r>
                      </m:e>
                      <m:sub>
                        <m:r>
                          <a:rPr lang="en-US" altLang="zh-TW" b="0" i="1" dirty="0" smtClean="0">
                            <a:solidFill>
                              <a:srgbClr val="FF0000"/>
                            </a:solidFill>
                            <a:latin typeface="Cambria Math" panose="02040503050406030204" pitchFamily="18" charset="0"/>
                          </a:rPr>
                          <m:t>𝐾</m:t>
                        </m:r>
                      </m:sub>
                    </m:sSub>
                  </m:oMath>
                </a14:m>
                <a:r>
                  <a:rPr lang="en-US" altLang="zh-TW" dirty="0">
                    <a:solidFill>
                      <a:srgbClr val="FF0000"/>
                    </a:solidFill>
                  </a:rPr>
                  <a:t> </a:t>
                </a:r>
                <a:r>
                  <a:rPr lang="en-US" altLang="zh-TW" dirty="0"/>
                  <a:t>and </a:t>
                </a:r>
                <a:r>
                  <a:rPr lang="en-US" altLang="zh-TW" dirty="0">
                    <a:solidFill>
                      <a:srgbClr val="FF0000"/>
                    </a:solidFill>
                  </a:rPr>
                  <a:t>receive LIBOR</a:t>
                </a:r>
                <a:r>
                  <a:rPr lang="en-US" altLang="zh-TW" dirty="0"/>
                  <a:t> on a swap that will last n years starting in T years. We suppose that there are m payments per year under the swap and that the notional principal is L.</a:t>
                </a:r>
              </a:p>
              <a:p>
                <a:r>
                  <a:rPr lang="en-US" altLang="zh-TW" dirty="0"/>
                  <a:t>For now we will ignore the effect of day count conventions and assume that </a:t>
                </a:r>
                <a:r>
                  <a:rPr lang="en-US" altLang="zh-TW" dirty="0">
                    <a:solidFill>
                      <a:srgbClr val="FF0000"/>
                    </a:solidFill>
                  </a:rPr>
                  <a:t>each fixed payment on the swap is the fixed rate times L/m.</a:t>
                </a:r>
                <a:endParaRPr lang="zh-TW" altLang="en-US" dirty="0">
                  <a:solidFill>
                    <a:srgbClr val="FF0000"/>
                  </a:solidFill>
                </a:endParaRPr>
              </a:p>
            </p:txBody>
          </p:sp>
        </mc:Choice>
        <mc:Fallback xmlns="">
          <p:sp>
            <p:nvSpPr>
              <p:cNvPr id="3" name="內容版面配置區 2">
                <a:extLst>
                  <a:ext uri="{FF2B5EF4-FFF2-40B4-BE49-F238E27FC236}">
                    <a16:creationId xmlns:a16="http://schemas.microsoft.com/office/drawing/2014/main" id="{1D201DD5-E40D-4E66-BF5E-566FAC20A59A}"/>
                  </a:ext>
                </a:extLst>
              </p:cNvPr>
              <p:cNvSpPr>
                <a:spLocks noGrp="1" noRot="1" noChangeAspect="1" noMove="1" noResize="1" noEditPoints="1" noAdjustHandles="1" noChangeArrowheads="1" noChangeShapeType="1" noTextEdit="1"/>
              </p:cNvSpPr>
              <p:nvPr>
                <p:ph idx="1"/>
              </p:nvPr>
            </p:nvSpPr>
            <p:spPr>
              <a:xfrm>
                <a:off x="838200" y="1079900"/>
                <a:ext cx="10720526" cy="4575175"/>
              </a:xfrm>
              <a:blipFill>
                <a:blip r:embed="rId2"/>
                <a:stretch>
                  <a:fillRect l="-1024" t="-2130" r="-1308"/>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F87F6214-0302-4A0F-9471-1B6E8973F7F3}"/>
              </a:ext>
            </a:extLst>
          </p:cNvPr>
          <p:cNvPicPr>
            <a:picLocks noChangeAspect="1"/>
          </p:cNvPicPr>
          <p:nvPr/>
        </p:nvPicPr>
        <p:blipFill rotWithShape="1">
          <a:blip r:embed="rId3"/>
          <a:srcRect l="14199" t="28867" r="12185" b="27379"/>
          <a:stretch/>
        </p:blipFill>
        <p:spPr>
          <a:xfrm>
            <a:off x="838200" y="3599020"/>
            <a:ext cx="8927237" cy="2984577"/>
          </a:xfrm>
          <a:prstGeom prst="rect">
            <a:avLst/>
          </a:prstGeom>
        </p:spPr>
      </p:pic>
    </p:spTree>
    <p:extLst>
      <p:ext uri="{BB962C8B-B14F-4D97-AF65-F5344CB8AC3E}">
        <p14:creationId xmlns:p14="http://schemas.microsoft.com/office/powerpoint/2010/main" val="1245451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C4EDC4-607D-4AC4-A2D4-A1EBE7E43749}"/>
              </a:ext>
            </a:extLst>
          </p:cNvPr>
          <p:cNvSpPr>
            <a:spLocks noGrp="1"/>
          </p:cNvSpPr>
          <p:nvPr>
            <p:ph type="title"/>
          </p:nvPr>
        </p:nvSpPr>
        <p:spPr/>
        <p:txBody>
          <a:bodyPr/>
          <a:lstStyle/>
          <a:p>
            <a:r>
              <a:rPr lang="en-US" altLang="zh-TW" dirty="0"/>
              <a:t>Valuation of European Swaptions</a:t>
            </a:r>
            <a:endParaRPr lang="zh-TW" altLang="en-US" dirty="0"/>
          </a:p>
        </p:txBody>
      </p:sp>
      <p:sp>
        <p:nvSpPr>
          <p:cNvPr id="3" name="內容版面配置區 2">
            <a:extLst>
              <a:ext uri="{FF2B5EF4-FFF2-40B4-BE49-F238E27FC236}">
                <a16:creationId xmlns:a16="http://schemas.microsoft.com/office/drawing/2014/main" id="{930083D6-9524-4600-B381-2AFA3A924B0E}"/>
              </a:ext>
            </a:extLst>
          </p:cNvPr>
          <p:cNvSpPr>
            <a:spLocks noGrp="1"/>
          </p:cNvSpPr>
          <p:nvPr>
            <p:ph idx="1"/>
          </p:nvPr>
        </p:nvSpPr>
        <p:spPr/>
        <p:txBody>
          <a:bodyPr/>
          <a:lstStyle/>
          <a:p>
            <a:endParaRPr lang="zh-TW" altLang="en-US" dirty="0"/>
          </a:p>
        </p:txBody>
      </p:sp>
      <p:pic>
        <p:nvPicPr>
          <p:cNvPr id="4" name="圖片 3">
            <a:extLst>
              <a:ext uri="{FF2B5EF4-FFF2-40B4-BE49-F238E27FC236}">
                <a16:creationId xmlns:a16="http://schemas.microsoft.com/office/drawing/2014/main" id="{8636FFF2-04FD-4159-90D6-C977DA4D85E5}"/>
              </a:ext>
            </a:extLst>
          </p:cNvPr>
          <p:cNvPicPr>
            <a:picLocks noChangeAspect="1"/>
          </p:cNvPicPr>
          <p:nvPr/>
        </p:nvPicPr>
        <p:blipFill rotWithShape="1">
          <a:blip r:embed="rId2"/>
          <a:srcRect l="13762" t="22136" r="12185" b="6407"/>
          <a:stretch/>
        </p:blipFill>
        <p:spPr>
          <a:xfrm>
            <a:off x="838200" y="1624614"/>
            <a:ext cx="9150324" cy="4966547"/>
          </a:xfrm>
          <a:prstGeom prst="rect">
            <a:avLst/>
          </a:prstGeom>
        </p:spPr>
      </p:pic>
      <p:sp>
        <p:nvSpPr>
          <p:cNvPr id="5" name="矩形 4">
            <a:extLst>
              <a:ext uri="{FF2B5EF4-FFF2-40B4-BE49-F238E27FC236}">
                <a16:creationId xmlns:a16="http://schemas.microsoft.com/office/drawing/2014/main" id="{B82853D0-875D-4362-A9C5-612A31AEE79C}"/>
              </a:ext>
            </a:extLst>
          </p:cNvPr>
          <p:cNvSpPr/>
          <p:nvPr/>
        </p:nvSpPr>
        <p:spPr>
          <a:xfrm>
            <a:off x="967666" y="5166804"/>
            <a:ext cx="3950563" cy="3994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30952DEA-CC0B-409D-971F-16064BCEECD0}"/>
              </a:ext>
            </a:extLst>
          </p:cNvPr>
          <p:cNvSpPr/>
          <p:nvPr/>
        </p:nvSpPr>
        <p:spPr>
          <a:xfrm>
            <a:off x="967666" y="5566299"/>
            <a:ext cx="4110361" cy="2574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FF28CB71-5509-4841-AD7F-392BA07A66D7}"/>
              </a:ext>
            </a:extLst>
          </p:cNvPr>
          <p:cNvSpPr/>
          <p:nvPr/>
        </p:nvSpPr>
        <p:spPr>
          <a:xfrm>
            <a:off x="9570128" y="5233386"/>
            <a:ext cx="248575" cy="3329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86940D25-B6C7-49C9-956C-F749241FF204}"/>
              </a:ext>
            </a:extLst>
          </p:cNvPr>
          <p:cNvSpPr/>
          <p:nvPr/>
        </p:nvSpPr>
        <p:spPr>
          <a:xfrm>
            <a:off x="1482571" y="6072326"/>
            <a:ext cx="5948039" cy="3462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5ECCFFBA-CCF9-4270-929C-ED37AC80071C}"/>
              </a:ext>
            </a:extLst>
          </p:cNvPr>
          <p:cNvSpPr/>
          <p:nvPr/>
        </p:nvSpPr>
        <p:spPr>
          <a:xfrm>
            <a:off x="7430610" y="6072326"/>
            <a:ext cx="2459114" cy="346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83659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E22A73-10A8-4D2F-90A1-A577A17584F1}"/>
              </a:ext>
            </a:extLst>
          </p:cNvPr>
          <p:cNvSpPr>
            <a:spLocks noGrp="1"/>
          </p:cNvSpPr>
          <p:nvPr>
            <p:ph type="title"/>
          </p:nvPr>
        </p:nvSpPr>
        <p:spPr/>
        <p:txBody>
          <a:bodyPr/>
          <a:lstStyle/>
          <a:p>
            <a:r>
              <a:rPr lang="en-US" altLang="zh-TW" dirty="0"/>
              <a:t>Valuation of European Swaptions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95D70E76-5BF0-47DA-B4D9-0FA7D48EAA5F}"/>
                  </a:ext>
                </a:extLst>
              </p:cNvPr>
              <p:cNvSpPr>
                <a:spLocks noGrp="1"/>
              </p:cNvSpPr>
              <p:nvPr>
                <p:ph idx="1"/>
              </p:nvPr>
            </p:nvSpPr>
            <p:spPr/>
            <p:txBody>
              <a:bodyPr/>
              <a:lstStyle/>
              <a:p>
                <a:r>
                  <a:rPr lang="en-US" altLang="zh-TW" dirty="0"/>
                  <a:t>Defining A as the value of a contract that pays 1/m at times </a:t>
                </a:r>
                <a:r>
                  <a:rPr lang="en-US" altLang="zh-TW" dirty="0" err="1"/>
                  <a:t>Ti</a:t>
                </a:r>
                <a:r>
                  <a:rPr lang="en-US" altLang="zh-TW" dirty="0"/>
                  <a:t>            (1 </a:t>
                </a:r>
                <a14:m>
                  <m:oMath xmlns:m="http://schemas.openxmlformats.org/officeDocument/2006/math">
                    <m:r>
                      <a:rPr lang="en-US" altLang="zh-TW" i="1" dirty="0" smtClean="0">
                        <a:latin typeface="Cambria Math" panose="02040503050406030204" pitchFamily="18" charset="0"/>
                        <a:ea typeface="Cambria Math" panose="02040503050406030204" pitchFamily="18" charset="0"/>
                      </a:rPr>
                      <m:t>≤</m:t>
                    </m:r>
                  </m:oMath>
                </a14:m>
                <a:r>
                  <a:rPr lang="en-US" altLang="zh-TW" dirty="0"/>
                  <a:t> </a:t>
                </a:r>
                <a14:m>
                  <m:oMath xmlns:m="http://schemas.openxmlformats.org/officeDocument/2006/math">
                    <m:r>
                      <m:rPr>
                        <m:sty m:val="p"/>
                      </m:rPr>
                      <a:rPr lang="en-US" altLang="zh-TW" dirty="0">
                        <a:latin typeface="Cambria Math" panose="02040503050406030204" pitchFamily="18" charset="0"/>
                        <a:ea typeface="Cambria Math" panose="02040503050406030204" pitchFamily="18" charset="0"/>
                      </a:rPr>
                      <m:t>i</m:t>
                    </m:r>
                    <m:r>
                      <a:rPr lang="en-US" altLang="zh-TW" i="1" dirty="0" smtClean="0">
                        <a:latin typeface="Cambria Math" panose="02040503050406030204" pitchFamily="18" charset="0"/>
                        <a:ea typeface="Cambria Math" panose="02040503050406030204" pitchFamily="18" charset="0"/>
                      </a:rPr>
                      <m:t>≤</m:t>
                    </m:r>
                  </m:oMath>
                </a14:m>
                <a:r>
                  <a:rPr lang="en-US" altLang="zh-TW" dirty="0"/>
                  <a:t> </a:t>
                </a:r>
                <a:r>
                  <a:rPr lang="en-US" altLang="zh-TW" dirty="0" err="1"/>
                  <a:t>mn</a:t>
                </a:r>
                <a:r>
                  <a:rPr lang="en-US" altLang="zh-TW" dirty="0"/>
                  <a:t>), the value of the swaption becomes</a:t>
                </a:r>
              </a:p>
              <a:p>
                <a:endParaRPr lang="zh-TW" altLang="en-US" dirty="0"/>
              </a:p>
            </p:txBody>
          </p:sp>
        </mc:Choice>
        <mc:Fallback xmlns="">
          <p:sp>
            <p:nvSpPr>
              <p:cNvPr id="3" name="內容版面配置區 2">
                <a:extLst>
                  <a:ext uri="{FF2B5EF4-FFF2-40B4-BE49-F238E27FC236}">
                    <a16:creationId xmlns:a16="http://schemas.microsoft.com/office/drawing/2014/main" id="{95D70E76-5BF0-47DA-B4D9-0FA7D48EAA5F}"/>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BE1E086C-4EF4-484E-A971-4308810B4B3E}"/>
              </a:ext>
            </a:extLst>
          </p:cNvPr>
          <p:cNvPicPr>
            <a:picLocks noChangeAspect="1"/>
          </p:cNvPicPr>
          <p:nvPr/>
        </p:nvPicPr>
        <p:blipFill rotWithShape="1">
          <a:blip r:embed="rId3"/>
          <a:srcRect l="12597" t="19547" r="12258" b="18576"/>
          <a:stretch/>
        </p:blipFill>
        <p:spPr>
          <a:xfrm>
            <a:off x="838200" y="2634701"/>
            <a:ext cx="8696417" cy="4027991"/>
          </a:xfrm>
          <a:prstGeom prst="rect">
            <a:avLst/>
          </a:prstGeom>
        </p:spPr>
      </p:pic>
      <p:sp>
        <p:nvSpPr>
          <p:cNvPr id="5" name="矩形 4">
            <a:extLst>
              <a:ext uri="{FF2B5EF4-FFF2-40B4-BE49-F238E27FC236}">
                <a16:creationId xmlns:a16="http://schemas.microsoft.com/office/drawing/2014/main" id="{9CFF945C-3BBC-468F-B25F-848C9982D775}"/>
              </a:ext>
            </a:extLst>
          </p:cNvPr>
          <p:cNvSpPr/>
          <p:nvPr/>
        </p:nvSpPr>
        <p:spPr>
          <a:xfrm>
            <a:off x="2601157" y="4225771"/>
            <a:ext cx="6818051" cy="3284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61EC81DB-F183-4C3D-A904-8AE1F824B5F7}"/>
              </a:ext>
            </a:extLst>
          </p:cNvPr>
          <p:cNvSpPr/>
          <p:nvPr/>
        </p:nvSpPr>
        <p:spPr>
          <a:xfrm>
            <a:off x="1802167" y="5530786"/>
            <a:ext cx="1837678" cy="3284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0713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89DFAF-F365-4FCD-8512-DD19D593780D}"/>
              </a:ext>
            </a:extLst>
          </p:cNvPr>
          <p:cNvSpPr>
            <a:spLocks noGrp="1"/>
          </p:cNvSpPr>
          <p:nvPr>
            <p:ph type="title"/>
          </p:nvPr>
        </p:nvSpPr>
        <p:spPr>
          <a:xfrm>
            <a:off x="838200" y="533801"/>
            <a:ext cx="10515600" cy="1325563"/>
          </a:xfrm>
        </p:spPr>
        <p:txBody>
          <a:bodyPr/>
          <a:lstStyle/>
          <a:p>
            <a:r>
              <a:rPr lang="en-US" altLang="zh-TW" dirty="0"/>
              <a:t>Bond options</a:t>
            </a:r>
            <a:br>
              <a:rPr lang="en-US" altLang="zh-TW" dirty="0"/>
            </a:br>
            <a:endParaRPr lang="zh-TW" altLang="en-US" dirty="0"/>
          </a:p>
        </p:txBody>
      </p:sp>
      <p:sp>
        <p:nvSpPr>
          <p:cNvPr id="3" name="內容版面配置區 2">
            <a:extLst>
              <a:ext uri="{FF2B5EF4-FFF2-40B4-BE49-F238E27FC236}">
                <a16:creationId xmlns:a16="http://schemas.microsoft.com/office/drawing/2014/main" id="{E717EBF8-56F1-4EED-8C0F-984AA3461B86}"/>
              </a:ext>
            </a:extLst>
          </p:cNvPr>
          <p:cNvSpPr>
            <a:spLocks noGrp="1"/>
          </p:cNvSpPr>
          <p:nvPr>
            <p:ph idx="1"/>
          </p:nvPr>
        </p:nvSpPr>
        <p:spPr>
          <a:xfrm>
            <a:off x="838200" y="1690688"/>
            <a:ext cx="10515600" cy="4351338"/>
          </a:xfrm>
        </p:spPr>
        <p:txBody>
          <a:bodyPr>
            <a:normAutofit/>
          </a:bodyPr>
          <a:lstStyle/>
          <a:p>
            <a:r>
              <a:rPr lang="en-US" altLang="zh-TW" sz="3200" dirty="0"/>
              <a:t>A bond option is </a:t>
            </a:r>
            <a:r>
              <a:rPr lang="en-US" altLang="zh-TW" sz="3200" dirty="0">
                <a:solidFill>
                  <a:srgbClr val="FF0000"/>
                </a:solidFill>
              </a:rPr>
              <a:t>an option to buy or sell a particular bond by a particular date for a particular price. </a:t>
            </a:r>
            <a:r>
              <a:rPr lang="en-US" altLang="zh-TW" sz="3200" dirty="0"/>
              <a:t>In addition to trading in the over-the-counter market, bond options are frequently embedded in bonds when they are issued to make them more attractive to either the issuer or potential purchasers.</a:t>
            </a:r>
            <a:endParaRPr lang="zh-TW" altLang="en-US" sz="3200" dirty="0"/>
          </a:p>
        </p:txBody>
      </p:sp>
    </p:spTree>
    <p:extLst>
      <p:ext uri="{BB962C8B-B14F-4D97-AF65-F5344CB8AC3E}">
        <p14:creationId xmlns:p14="http://schemas.microsoft.com/office/powerpoint/2010/main" val="3257453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C98BEB-2F40-48CC-A1F7-69AB566B7BF7}"/>
              </a:ext>
            </a:extLst>
          </p:cNvPr>
          <p:cNvSpPr>
            <a:spLocks noGrp="1"/>
          </p:cNvSpPr>
          <p:nvPr>
            <p:ph type="title"/>
          </p:nvPr>
        </p:nvSpPr>
        <p:spPr/>
        <p:txBody>
          <a:bodyPr/>
          <a:lstStyle/>
          <a:p>
            <a:r>
              <a:rPr lang="en-US" altLang="zh-TW" dirty="0"/>
              <a:t>Callable bond</a:t>
            </a:r>
            <a:endParaRPr lang="zh-TW" altLang="en-US" dirty="0"/>
          </a:p>
        </p:txBody>
      </p:sp>
      <p:sp>
        <p:nvSpPr>
          <p:cNvPr id="3" name="內容版面配置區 2">
            <a:extLst>
              <a:ext uri="{FF2B5EF4-FFF2-40B4-BE49-F238E27FC236}">
                <a16:creationId xmlns:a16="http://schemas.microsoft.com/office/drawing/2014/main" id="{E87F38B9-C424-49A2-B50D-8858BBDD2B53}"/>
              </a:ext>
            </a:extLst>
          </p:cNvPr>
          <p:cNvSpPr>
            <a:spLocks noGrp="1"/>
          </p:cNvSpPr>
          <p:nvPr>
            <p:ph idx="1"/>
          </p:nvPr>
        </p:nvSpPr>
        <p:spPr/>
        <p:txBody>
          <a:bodyPr>
            <a:normAutofit/>
          </a:bodyPr>
          <a:lstStyle/>
          <a:p>
            <a:r>
              <a:rPr lang="en-US" altLang="zh-TW" dirty="0"/>
              <a:t>This is a bond that </a:t>
            </a:r>
            <a:r>
              <a:rPr lang="en-US" altLang="zh-TW" dirty="0">
                <a:solidFill>
                  <a:srgbClr val="FF0000"/>
                </a:solidFill>
              </a:rPr>
              <a:t>contains provisions allowing the issuing firm to buy back the bond at a predetermined price at certain times in the future.</a:t>
            </a:r>
            <a:r>
              <a:rPr lang="en-US" altLang="zh-TW" dirty="0"/>
              <a:t> The holder of such a bond has sold a call option to the issuer. The strike price or call price in the option is the predetermined price that must be paid by the issuer to the holder. </a:t>
            </a:r>
          </a:p>
          <a:p>
            <a:r>
              <a:rPr lang="en-US" altLang="zh-TW" dirty="0"/>
              <a:t>Callable bonds </a:t>
            </a:r>
            <a:r>
              <a:rPr lang="en-US" altLang="zh-TW" dirty="0">
                <a:solidFill>
                  <a:srgbClr val="FF0000"/>
                </a:solidFill>
              </a:rPr>
              <a:t>cannot usually be called for the first few years </a:t>
            </a:r>
            <a:r>
              <a:rPr lang="en-US" altLang="zh-TW" dirty="0"/>
              <a:t>of their life. (This is known as the lockout period.) After that, </a:t>
            </a:r>
            <a:r>
              <a:rPr lang="en-US" altLang="zh-TW" dirty="0">
                <a:solidFill>
                  <a:srgbClr val="FF0000"/>
                </a:solidFill>
              </a:rPr>
              <a:t>the call price is usually a decreasing function of time.</a:t>
            </a:r>
          </a:p>
          <a:p>
            <a:r>
              <a:rPr lang="en-US" altLang="zh-TW" dirty="0"/>
              <a:t>Bonds with call features generally offer higher yields than bonds with no call features</a:t>
            </a:r>
            <a:endParaRPr lang="zh-TW" altLang="en-US" dirty="0">
              <a:solidFill>
                <a:srgbClr val="FF0000"/>
              </a:solidFill>
            </a:endParaRPr>
          </a:p>
        </p:txBody>
      </p:sp>
    </p:spTree>
    <p:extLst>
      <p:ext uri="{BB962C8B-B14F-4D97-AF65-F5344CB8AC3E}">
        <p14:creationId xmlns:p14="http://schemas.microsoft.com/office/powerpoint/2010/main" val="14517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C9BBBF-8227-4242-83EE-9D60D4C79A09}"/>
              </a:ext>
            </a:extLst>
          </p:cNvPr>
          <p:cNvSpPr>
            <a:spLocks noGrp="1"/>
          </p:cNvSpPr>
          <p:nvPr>
            <p:ph type="title"/>
          </p:nvPr>
        </p:nvSpPr>
        <p:spPr/>
        <p:txBody>
          <a:bodyPr/>
          <a:lstStyle/>
          <a:p>
            <a:r>
              <a:rPr lang="en-US" altLang="zh-TW" dirty="0"/>
              <a:t>Puttable bond</a:t>
            </a:r>
            <a:endParaRPr lang="zh-TW" altLang="en-US" dirty="0"/>
          </a:p>
        </p:txBody>
      </p:sp>
      <p:sp>
        <p:nvSpPr>
          <p:cNvPr id="3" name="內容版面配置區 2">
            <a:extLst>
              <a:ext uri="{FF2B5EF4-FFF2-40B4-BE49-F238E27FC236}">
                <a16:creationId xmlns:a16="http://schemas.microsoft.com/office/drawing/2014/main" id="{21B89E7A-4350-4B42-808D-41FF7DB2092B}"/>
              </a:ext>
            </a:extLst>
          </p:cNvPr>
          <p:cNvSpPr>
            <a:spLocks noGrp="1"/>
          </p:cNvSpPr>
          <p:nvPr>
            <p:ph idx="1"/>
          </p:nvPr>
        </p:nvSpPr>
        <p:spPr/>
        <p:txBody>
          <a:bodyPr>
            <a:normAutofit/>
          </a:bodyPr>
          <a:lstStyle/>
          <a:p>
            <a:r>
              <a:rPr lang="en-US" altLang="zh-TW" dirty="0"/>
              <a:t>This contains</a:t>
            </a:r>
            <a:r>
              <a:rPr lang="zh-TW" altLang="en-US" dirty="0"/>
              <a:t> </a:t>
            </a:r>
            <a:r>
              <a:rPr lang="en-US" altLang="zh-TW" dirty="0"/>
              <a:t>provisions that </a:t>
            </a:r>
            <a:r>
              <a:rPr lang="en-US" altLang="zh-TW" dirty="0">
                <a:solidFill>
                  <a:srgbClr val="FF0000"/>
                </a:solidFill>
              </a:rPr>
              <a:t>allow the holder to demand early redemption at a predetermined price</a:t>
            </a:r>
            <a:r>
              <a:rPr lang="zh-TW" altLang="en-US" dirty="0">
                <a:solidFill>
                  <a:srgbClr val="FF0000"/>
                </a:solidFill>
              </a:rPr>
              <a:t> </a:t>
            </a:r>
            <a:r>
              <a:rPr lang="en-US" altLang="zh-TW" dirty="0">
                <a:solidFill>
                  <a:srgbClr val="FF0000"/>
                </a:solidFill>
              </a:rPr>
              <a:t>at certain times in the future</a:t>
            </a:r>
            <a:r>
              <a:rPr lang="en-US" altLang="zh-TW" dirty="0"/>
              <a:t>. The holder of such a bond has purchased a put option on</a:t>
            </a:r>
            <a:r>
              <a:rPr lang="zh-TW" altLang="en-US" dirty="0"/>
              <a:t> </a:t>
            </a:r>
            <a:r>
              <a:rPr lang="en-US" altLang="zh-TW" dirty="0"/>
              <a:t>the bond as well as the bond itself. Because the put option increases the value of the</a:t>
            </a:r>
            <a:r>
              <a:rPr lang="zh-TW" altLang="en-US" dirty="0"/>
              <a:t> </a:t>
            </a:r>
            <a:r>
              <a:rPr lang="en-US" altLang="zh-TW" dirty="0"/>
              <a:t>bond to the holder, </a:t>
            </a:r>
            <a:r>
              <a:rPr lang="en-US" altLang="zh-TW" dirty="0">
                <a:solidFill>
                  <a:srgbClr val="FF0000"/>
                </a:solidFill>
              </a:rPr>
              <a:t>bonds with put features provide lower yields </a:t>
            </a:r>
            <a:r>
              <a:rPr lang="en-US" altLang="zh-TW" dirty="0"/>
              <a:t>than bonds with no</a:t>
            </a:r>
            <a:r>
              <a:rPr lang="zh-TW" altLang="en-US" dirty="0"/>
              <a:t> </a:t>
            </a:r>
            <a:r>
              <a:rPr lang="en-US" altLang="zh-TW" dirty="0"/>
              <a:t>put features.</a:t>
            </a:r>
            <a:endParaRPr lang="zh-TW" altLang="en-US" dirty="0"/>
          </a:p>
        </p:txBody>
      </p:sp>
    </p:spTree>
    <p:extLst>
      <p:ext uri="{BB962C8B-B14F-4D97-AF65-F5344CB8AC3E}">
        <p14:creationId xmlns:p14="http://schemas.microsoft.com/office/powerpoint/2010/main" val="1943914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EF9F7A-483C-413A-884F-CBE8E24EB6BF}"/>
              </a:ext>
            </a:extLst>
          </p:cNvPr>
          <p:cNvSpPr>
            <a:spLocks noGrp="1"/>
          </p:cNvSpPr>
          <p:nvPr>
            <p:ph type="title"/>
          </p:nvPr>
        </p:nvSpPr>
        <p:spPr/>
        <p:txBody>
          <a:bodyPr/>
          <a:lstStyle/>
          <a:p>
            <a:r>
              <a:rPr lang="en-US" altLang="zh-TW" dirty="0"/>
              <a:t>European Bond Options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77E97035-AE6D-4D02-A5D1-7CA555ACEA11}"/>
                  </a:ext>
                </a:extLst>
              </p:cNvPr>
              <p:cNvSpPr>
                <a:spLocks noGrp="1"/>
              </p:cNvSpPr>
              <p:nvPr>
                <p:ph idx="1"/>
              </p:nvPr>
            </p:nvSpPr>
            <p:spPr/>
            <p:txBody>
              <a:bodyPr/>
              <a:lstStyle/>
              <a:p>
                <a:r>
                  <a:rPr lang="en-US" altLang="zh-TW" dirty="0"/>
                  <a:t>The assumption made in the standard market model for valuing European bond</a:t>
                </a:r>
                <a:r>
                  <a:rPr lang="zh-TW" altLang="en-US" dirty="0"/>
                  <a:t> </a:t>
                </a:r>
                <a:r>
                  <a:rPr lang="en-US" altLang="zh-TW" dirty="0"/>
                  <a:t>options is that </a:t>
                </a:r>
                <a:r>
                  <a:rPr lang="en-US" altLang="zh-TW" dirty="0">
                    <a:solidFill>
                      <a:srgbClr val="FF0000"/>
                    </a:solidFill>
                  </a:rPr>
                  <a:t>the forward bond price has a volatility </a:t>
                </a:r>
                <a14:m>
                  <m:oMath xmlns:m="http://schemas.openxmlformats.org/officeDocument/2006/math">
                    <m:sSub>
                      <m:sSubPr>
                        <m:ctrlPr>
                          <a:rPr lang="en-US" altLang="zh-TW" i="1" dirty="0" smtClean="0">
                            <a:solidFill>
                              <a:srgbClr val="FF0000"/>
                            </a:solidFill>
                            <a:latin typeface="Cambria Math" panose="02040503050406030204" pitchFamily="18" charset="0"/>
                          </a:rPr>
                        </m:ctrlPr>
                      </m:sSubPr>
                      <m:e>
                        <m:r>
                          <a:rPr lang="zh-TW" altLang="en-US" i="1" dirty="0" smtClean="0">
                            <a:solidFill>
                              <a:srgbClr val="FF0000"/>
                            </a:solidFill>
                            <a:latin typeface="Cambria Math" panose="02040503050406030204" pitchFamily="18" charset="0"/>
                          </a:rPr>
                          <m:t>𝜎</m:t>
                        </m:r>
                      </m:e>
                      <m:sub>
                        <m:r>
                          <a:rPr lang="en-US" altLang="zh-TW" i="1" dirty="0" smtClean="0">
                            <a:solidFill>
                              <a:srgbClr val="FF0000"/>
                            </a:solidFill>
                            <a:latin typeface="Cambria Math" panose="02040503050406030204" pitchFamily="18" charset="0"/>
                          </a:rPr>
                          <m:t>𝐵</m:t>
                        </m:r>
                      </m:sub>
                    </m:sSub>
                  </m:oMath>
                </a14:m>
                <a:r>
                  <a:rPr lang="en-US" altLang="zh-TW" dirty="0"/>
                  <a:t>. This allows Black’s model</a:t>
                </a:r>
                <a:r>
                  <a:rPr lang="zh-TW" altLang="en-US" dirty="0"/>
                  <a:t> </a:t>
                </a:r>
                <a:r>
                  <a:rPr lang="en-US" altLang="zh-TW" dirty="0"/>
                  <a:t>in Section 28.6 to be used.</a:t>
                </a:r>
                <a:endParaRPr lang="zh-TW" altLang="en-US" dirty="0"/>
              </a:p>
            </p:txBody>
          </p:sp>
        </mc:Choice>
        <mc:Fallback xmlns="">
          <p:sp>
            <p:nvSpPr>
              <p:cNvPr id="3" name="內容版面配置區 2">
                <a:extLst>
                  <a:ext uri="{FF2B5EF4-FFF2-40B4-BE49-F238E27FC236}">
                    <a16:creationId xmlns:a16="http://schemas.microsoft.com/office/drawing/2014/main" id="{77E97035-AE6D-4D02-A5D1-7CA555ACEA11}"/>
                  </a:ext>
                </a:extLst>
              </p:cNvPr>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25938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34FB3B-8144-4E7B-B498-C4F2723EDBA5}"/>
              </a:ext>
            </a:extLst>
          </p:cNvPr>
          <p:cNvSpPr>
            <a:spLocks noGrp="1"/>
          </p:cNvSpPr>
          <p:nvPr>
            <p:ph type="title"/>
          </p:nvPr>
        </p:nvSpPr>
        <p:spPr/>
        <p:txBody>
          <a:bodyPr/>
          <a:lstStyle/>
          <a:p>
            <a:r>
              <a:rPr lang="en-US" altLang="zh-TW" dirty="0"/>
              <a:t>The Equivalent Martingale Measure Result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50223DC-EBB3-4E2A-9F23-14C2DC88A8BA}"/>
                  </a:ext>
                </a:extLst>
              </p:cNvPr>
              <p:cNvSpPr>
                <a:spLocks noGrp="1"/>
              </p:cNvSpPr>
              <p:nvPr>
                <p:ph idx="1"/>
              </p:nvPr>
            </p:nvSpPr>
            <p:spPr/>
            <p:txBody>
              <a:bodyPr/>
              <a:lstStyle/>
              <a:p>
                <a:r>
                  <a:rPr lang="en-US" altLang="zh-TW" dirty="0"/>
                  <a:t>Suppose </a:t>
                </a:r>
                <a:r>
                  <a:rPr lang="en-US" altLang="zh-TW" dirty="0">
                    <a:solidFill>
                      <a:srgbClr val="FF0000"/>
                    </a:solidFill>
                  </a:rPr>
                  <a:t>that f and g are the prices of traded securities dependent on a single source of uncertainty</a:t>
                </a:r>
                <a:r>
                  <a:rPr lang="en-US" altLang="zh-TW" dirty="0"/>
                  <a:t>. Assume that the securities provide no income during the time period under consideration and define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m:t>
                    </m:r>
                    <m:f>
                      <m:fPr>
                        <m:ctrlPr>
                          <a:rPr lang="en-US" altLang="zh-TW" b="0" i="1" smtClean="0">
                            <a:latin typeface="Cambria Math" panose="02040503050406030204" pitchFamily="18" charset="0"/>
                            <a:ea typeface="Cambria Math" panose="02040503050406030204" pitchFamily="18" charset="0"/>
                          </a:rPr>
                        </m:ctrlPr>
                      </m:fPr>
                      <m:num>
                        <m:r>
                          <a:rPr lang="en-US" altLang="zh-TW" b="0" i="1" smtClean="0">
                            <a:latin typeface="Cambria Math" panose="02040503050406030204" pitchFamily="18" charset="0"/>
                            <a:ea typeface="Cambria Math" panose="02040503050406030204" pitchFamily="18" charset="0"/>
                          </a:rPr>
                          <m:t>𝑓</m:t>
                        </m:r>
                      </m:num>
                      <m:den>
                        <m:r>
                          <a:rPr lang="en-US" altLang="zh-TW" b="0" i="1" smtClean="0">
                            <a:latin typeface="Cambria Math" panose="02040503050406030204" pitchFamily="18" charset="0"/>
                            <a:ea typeface="Cambria Math" panose="02040503050406030204" pitchFamily="18" charset="0"/>
                          </a:rPr>
                          <m:t>𝑔</m:t>
                        </m:r>
                      </m:den>
                    </m:f>
                  </m:oMath>
                </a14:m>
                <a:endParaRPr lang="en-US" altLang="zh-TW" b="0" dirty="0">
                  <a:ea typeface="Cambria Math" panose="02040503050406030204" pitchFamily="18" charset="0"/>
                </a:endParaRPr>
              </a:p>
              <a:p>
                <a:r>
                  <a:rPr lang="en-US" altLang="zh-TW" dirty="0"/>
                  <a:t>The variable  is </a:t>
                </a:r>
                <a:r>
                  <a:rPr lang="en-US" altLang="zh-TW" dirty="0">
                    <a:solidFill>
                      <a:srgbClr val="FF0000"/>
                    </a:solidFill>
                  </a:rPr>
                  <a:t>the relative price of f with respect to g</a:t>
                </a:r>
                <a:r>
                  <a:rPr lang="en-US" altLang="zh-TW" dirty="0"/>
                  <a:t>. It can be thought of as </a:t>
                </a:r>
                <a:r>
                  <a:rPr lang="en-US" altLang="zh-TW" dirty="0">
                    <a:solidFill>
                      <a:srgbClr val="FF0000"/>
                    </a:solidFill>
                  </a:rPr>
                  <a:t>measuring the price of f in units of g rather than dollars.</a:t>
                </a:r>
              </a:p>
              <a:p>
                <a:r>
                  <a:rPr lang="en-US" altLang="zh-TW" dirty="0"/>
                  <a:t>The security price g is referred to as the </a:t>
                </a:r>
                <a:r>
                  <a:rPr lang="en-US" altLang="zh-TW" dirty="0">
                    <a:solidFill>
                      <a:srgbClr val="FF0000"/>
                    </a:solidFill>
                  </a:rPr>
                  <a:t>numeraire.</a:t>
                </a:r>
                <a:endParaRPr lang="zh-TW" altLang="en-US" dirty="0">
                  <a:solidFill>
                    <a:srgbClr val="FF0000"/>
                  </a:solidFill>
                </a:endParaRPr>
              </a:p>
            </p:txBody>
          </p:sp>
        </mc:Choice>
        <mc:Fallback xmlns="">
          <p:sp>
            <p:nvSpPr>
              <p:cNvPr id="3" name="內容版面配置區 2">
                <a:extLst>
                  <a:ext uri="{FF2B5EF4-FFF2-40B4-BE49-F238E27FC236}">
                    <a16:creationId xmlns:a16="http://schemas.microsoft.com/office/drawing/2014/main" id="{850223DC-EBB3-4E2A-9F23-14C2DC88A8BA}"/>
                  </a:ext>
                </a:extLst>
              </p:cNvPr>
              <p:cNvSpPr>
                <a:spLocks noGrp="1" noRot="1" noChangeAspect="1" noMove="1" noResize="1" noEditPoints="1" noAdjustHandles="1" noChangeArrowheads="1" noChangeShapeType="1" noTextEdit="1"/>
              </p:cNvSpPr>
              <p:nvPr>
                <p:ph idx="1"/>
              </p:nvPr>
            </p:nvSpPr>
            <p:spPr>
              <a:blipFill>
                <a:blip r:embed="rId2"/>
                <a:stretch>
                  <a:fillRect l="-1043" t="-2241" r="-98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9207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609434-1406-4226-AB00-0D62D3385EDB}"/>
              </a:ext>
            </a:extLst>
          </p:cNvPr>
          <p:cNvSpPr>
            <a:spLocks noGrp="1"/>
          </p:cNvSpPr>
          <p:nvPr>
            <p:ph type="title"/>
          </p:nvPr>
        </p:nvSpPr>
        <p:spPr/>
        <p:txBody>
          <a:bodyPr/>
          <a:lstStyle/>
          <a:p>
            <a:r>
              <a:rPr lang="en-US" altLang="zh-TW" dirty="0"/>
              <a:t>The Equivalent Martingale Measure Result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E8F1AD8-4E3E-489C-969C-44891060DCA7}"/>
                  </a:ext>
                </a:extLst>
              </p:cNvPr>
              <p:cNvSpPr>
                <a:spLocks noGrp="1"/>
              </p:cNvSpPr>
              <p:nvPr>
                <p:ph idx="1"/>
              </p:nvPr>
            </p:nvSpPr>
            <p:spPr/>
            <p:txBody>
              <a:bodyPr>
                <a:normAutofit lnSpcReduction="10000"/>
              </a:bodyPr>
              <a:lstStyle/>
              <a:p>
                <a:r>
                  <a:rPr lang="en-US" altLang="zh-TW" dirty="0"/>
                  <a:t>The equivalent martingale measure result shows that, when there are no arbitrage opportunities,  </a:t>
                </a:r>
                <a14:m>
                  <m:oMath xmlns:m="http://schemas.openxmlformats.org/officeDocument/2006/math">
                    <m:r>
                      <a:rPr lang="en-US" altLang="zh-TW" i="1" smtClean="0">
                        <a:solidFill>
                          <a:srgbClr val="FF0000"/>
                        </a:solidFill>
                        <a:latin typeface="Cambria Math" panose="02040503050406030204" pitchFamily="18" charset="0"/>
                        <a:ea typeface="Cambria Math" panose="02040503050406030204" pitchFamily="18" charset="0"/>
                      </a:rPr>
                      <m:t>∅</m:t>
                    </m:r>
                    <m:r>
                      <a:rPr lang="en-US" altLang="zh-TW" b="0" i="1" smtClean="0">
                        <a:solidFill>
                          <a:srgbClr val="FF0000"/>
                        </a:solidFill>
                        <a:latin typeface="Cambria Math" panose="02040503050406030204" pitchFamily="18" charset="0"/>
                        <a:ea typeface="Cambria Math" panose="02040503050406030204" pitchFamily="18" charset="0"/>
                      </a:rPr>
                      <m:t> </m:t>
                    </m:r>
                  </m:oMath>
                </a14:m>
                <a:r>
                  <a:rPr lang="en-US" altLang="zh-TW" dirty="0">
                    <a:solidFill>
                      <a:srgbClr val="FF0000"/>
                    </a:solidFill>
                  </a:rPr>
                  <a:t>is a martingale for some choice of the market price of risk</a:t>
                </a:r>
                <a:r>
                  <a:rPr lang="en-US" altLang="zh-TW" dirty="0"/>
                  <a:t>. </a:t>
                </a:r>
              </a:p>
              <a:p>
                <a:r>
                  <a:rPr lang="en-US" altLang="zh-TW" dirty="0"/>
                  <a:t>What is more, </a:t>
                </a:r>
                <a:r>
                  <a:rPr lang="en-US" altLang="zh-TW" dirty="0">
                    <a:solidFill>
                      <a:srgbClr val="FF0000"/>
                    </a:solidFill>
                  </a:rPr>
                  <a:t>for a given numeraire security g, the same choice of the market price of risk makes  a martingale for all securities f</a:t>
                </a:r>
                <a:r>
                  <a:rPr lang="en-US" altLang="zh-TW" dirty="0"/>
                  <a:t>. </a:t>
                </a:r>
              </a:p>
              <a:p>
                <a:r>
                  <a:rPr lang="en-US" altLang="zh-TW" dirty="0"/>
                  <a:t>This choice of the market price of risk is the volatility of g. In other words, when the market price of risk is set equal to the volatility of g, the ratio f/g is a martingale for all security prices f. </a:t>
                </a:r>
              </a:p>
              <a:p>
                <a:r>
                  <a:rPr lang="en-US" altLang="zh-TW" dirty="0"/>
                  <a:t>To prove this result, suppose that the volatilities of f and g are </a:t>
                </a: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𝑓</m:t>
                        </m:r>
                      </m:sub>
                    </m:sSub>
                  </m:oMath>
                </a14:m>
                <a:r>
                  <a:rPr lang="en-US" altLang="zh-TW" dirty="0"/>
                  <a:t> and </a:t>
                </a: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𝑔</m:t>
                        </m:r>
                      </m:sub>
                    </m:sSub>
                  </m:oMath>
                </a14:m>
                <a:r>
                  <a:rPr lang="en-US" altLang="zh-TW" dirty="0"/>
                  <a:t>. </a:t>
                </a:r>
                <a:endParaRPr lang="zh-TW" altLang="en-US" dirty="0"/>
              </a:p>
            </p:txBody>
          </p:sp>
        </mc:Choice>
        <mc:Fallback xmlns="">
          <p:sp>
            <p:nvSpPr>
              <p:cNvPr id="3" name="內容版面配置區 2">
                <a:extLst>
                  <a:ext uri="{FF2B5EF4-FFF2-40B4-BE49-F238E27FC236}">
                    <a16:creationId xmlns:a16="http://schemas.microsoft.com/office/drawing/2014/main" id="{8E8F1AD8-4E3E-489C-969C-44891060DCA7}"/>
                  </a:ext>
                </a:extLst>
              </p:cNvPr>
              <p:cNvSpPr>
                <a:spLocks noGrp="1" noRot="1" noChangeAspect="1" noMove="1" noResize="1" noEditPoints="1" noAdjustHandles="1" noChangeArrowheads="1" noChangeShapeType="1" noTextEdit="1"/>
              </p:cNvSpPr>
              <p:nvPr>
                <p:ph idx="1"/>
              </p:nvPr>
            </p:nvSpPr>
            <p:spPr>
              <a:blipFill>
                <a:blip r:embed="rId2"/>
                <a:stretch>
                  <a:fillRect l="-1043" t="-3081" r="-139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9612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504A9CF8-2DD5-4197-A8FC-C734FA6AAD0C}"/>
              </a:ext>
            </a:extLst>
          </p:cNvPr>
          <p:cNvPicPr>
            <a:picLocks noChangeAspect="1"/>
          </p:cNvPicPr>
          <p:nvPr/>
        </p:nvPicPr>
        <p:blipFill rotWithShape="1">
          <a:blip r:embed="rId2"/>
          <a:srcRect l="15584" t="26619" r="15166" b="24231"/>
          <a:stretch/>
        </p:blipFill>
        <p:spPr>
          <a:xfrm>
            <a:off x="1632316" y="3043901"/>
            <a:ext cx="8639148" cy="3448974"/>
          </a:xfrm>
          <a:prstGeom prst="rect">
            <a:avLst/>
          </a:prstGeom>
        </p:spPr>
      </p:pic>
      <p:sp>
        <p:nvSpPr>
          <p:cNvPr id="2" name="標題 1">
            <a:extLst>
              <a:ext uri="{FF2B5EF4-FFF2-40B4-BE49-F238E27FC236}">
                <a16:creationId xmlns:a16="http://schemas.microsoft.com/office/drawing/2014/main" id="{A764E88D-97D9-411C-9A6E-FA4562ED8BC0}"/>
              </a:ext>
            </a:extLst>
          </p:cNvPr>
          <p:cNvSpPr>
            <a:spLocks noGrp="1"/>
          </p:cNvSpPr>
          <p:nvPr>
            <p:ph type="title"/>
          </p:nvPr>
        </p:nvSpPr>
        <p:spPr/>
        <p:txBody>
          <a:bodyPr/>
          <a:lstStyle/>
          <a:p>
            <a:r>
              <a:rPr lang="en-US" altLang="zh-TW" dirty="0"/>
              <a:t>The Equivalent Martingale Measure Result</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97B2C20-D3BB-45C5-8D24-7746204B56AC}"/>
                  </a:ext>
                </a:extLst>
              </p:cNvPr>
              <p:cNvSpPr>
                <a:spLocks noGrp="1"/>
              </p:cNvSpPr>
              <p:nvPr>
                <p:ph idx="1"/>
              </p:nvPr>
            </p:nvSpPr>
            <p:spPr>
              <a:xfrm>
                <a:off x="823275" y="1585928"/>
                <a:ext cx="10515600" cy="4351338"/>
              </a:xfrm>
            </p:spPr>
            <p:txBody>
              <a:bodyPr/>
              <a:lstStyle/>
              <a:p>
                <a:r>
                  <a:rPr lang="en-US" altLang="zh-TW" dirty="0"/>
                  <a:t>From equation                                              , the parameter </a:t>
                </a:r>
                <a14:m>
                  <m:oMath xmlns:m="http://schemas.openxmlformats.org/officeDocument/2006/math">
                    <m:r>
                      <a:rPr lang="zh-TW" altLang="en-US" i="1">
                        <a:latin typeface="Cambria Math" panose="02040503050406030204" pitchFamily="18" charset="0"/>
                      </a:rPr>
                      <m:t>𝜆</m:t>
                    </m:r>
                  </m:oMath>
                </a14:m>
                <a:r>
                  <a:rPr lang="en-US" altLang="zh-TW" dirty="0"/>
                  <a:t> is known as the market price of risk. Consider a world where the market price of risk is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𝜎</m:t>
                        </m:r>
                      </m:e>
                      <m:sub>
                        <m:r>
                          <a:rPr lang="en-US" altLang="zh-TW" i="1">
                            <a:latin typeface="Cambria Math" panose="02040503050406030204" pitchFamily="18" charset="0"/>
                          </a:rPr>
                          <m:t>𝑔</m:t>
                        </m:r>
                      </m:sub>
                    </m:sSub>
                    <m:r>
                      <a:rPr lang="en-US" altLang="zh-TW" b="0" i="0" smtClean="0">
                        <a:latin typeface="Cambria Math" panose="02040503050406030204" pitchFamily="18" charset="0"/>
                      </a:rPr>
                      <m:t>.</m:t>
                    </m:r>
                  </m:oMath>
                </a14:m>
                <a:endParaRPr lang="zh-TW" altLang="en-US" dirty="0"/>
              </a:p>
            </p:txBody>
          </p:sp>
        </mc:Choice>
        <mc:Fallback xmlns="">
          <p:sp>
            <p:nvSpPr>
              <p:cNvPr id="3" name="內容版面配置區 2">
                <a:extLst>
                  <a:ext uri="{FF2B5EF4-FFF2-40B4-BE49-F238E27FC236}">
                    <a16:creationId xmlns:a16="http://schemas.microsoft.com/office/drawing/2014/main" id="{897B2C20-D3BB-45C5-8D24-7746204B56AC}"/>
                  </a:ext>
                </a:extLst>
              </p:cNvPr>
              <p:cNvSpPr>
                <a:spLocks noGrp="1" noRot="1" noChangeAspect="1" noMove="1" noResize="1" noEditPoints="1" noAdjustHandles="1" noChangeArrowheads="1" noChangeShapeType="1" noTextEdit="1"/>
              </p:cNvSpPr>
              <p:nvPr>
                <p:ph idx="1"/>
              </p:nvPr>
            </p:nvSpPr>
            <p:spPr>
              <a:xfrm>
                <a:off x="823275" y="1585928"/>
                <a:ext cx="10515600" cy="4351338"/>
              </a:xfrm>
              <a:blipFill>
                <a:blip r:embed="rId3"/>
                <a:stretch>
                  <a:fillRect l="-1043" t="-2241"/>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E96986FA-16E0-436A-AE40-CBA4A6FBA20B}"/>
              </a:ext>
            </a:extLst>
          </p:cNvPr>
          <p:cNvPicPr>
            <a:picLocks noChangeAspect="1"/>
          </p:cNvPicPr>
          <p:nvPr/>
        </p:nvPicPr>
        <p:blipFill rotWithShape="1">
          <a:blip r:embed="rId4"/>
          <a:srcRect l="40049" t="31716" r="38907" b="64401"/>
          <a:stretch/>
        </p:blipFill>
        <p:spPr>
          <a:xfrm>
            <a:off x="3271989" y="1589859"/>
            <a:ext cx="3677440" cy="381741"/>
          </a:xfrm>
          <a:prstGeom prst="rect">
            <a:avLst/>
          </a:prstGeom>
        </p:spPr>
      </p:pic>
    </p:spTree>
    <p:extLst>
      <p:ext uri="{BB962C8B-B14F-4D97-AF65-F5344CB8AC3E}">
        <p14:creationId xmlns:p14="http://schemas.microsoft.com/office/powerpoint/2010/main" val="83700311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1635</Words>
  <Application>Microsoft Office PowerPoint</Application>
  <PresentationFormat>寬螢幕</PresentationFormat>
  <Paragraphs>77</Paragraphs>
  <Slides>29</Slides>
  <Notes>0</Notes>
  <HiddenSlides>2</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29</vt:i4>
      </vt:variant>
    </vt:vector>
  </HeadingPairs>
  <TitlesOfParts>
    <vt:vector size="37" baseType="lpstr">
      <vt:lpstr>AdvMT_MI</vt:lpstr>
      <vt:lpstr>AdvMT_SY</vt:lpstr>
      <vt:lpstr>AdvTimes</vt:lpstr>
      <vt:lpstr>Arial</vt:lpstr>
      <vt:lpstr>Calibri</vt:lpstr>
      <vt:lpstr>Calibri Light</vt:lpstr>
      <vt:lpstr>Cambria Math</vt:lpstr>
      <vt:lpstr>Office 佈景主題</vt:lpstr>
      <vt:lpstr>Interest Rate Derivatives: The Standard Market Models    張歆樺</vt:lpstr>
      <vt:lpstr>Outline</vt:lpstr>
      <vt:lpstr>Bond options </vt:lpstr>
      <vt:lpstr>Callable bond</vt:lpstr>
      <vt:lpstr>Puttable bond</vt:lpstr>
      <vt:lpstr>European Bond Options</vt:lpstr>
      <vt:lpstr>The Equivalent Martingale Measure Result</vt:lpstr>
      <vt:lpstr>The Equivalent Martingale Measure Result</vt:lpstr>
      <vt:lpstr>The Equivalent Martingale Measure Result</vt:lpstr>
      <vt:lpstr>The Equivalent Martingale Measure Result</vt:lpstr>
      <vt:lpstr>Black’s model revisited</vt:lpstr>
      <vt:lpstr>Black’s model revisited</vt:lpstr>
      <vt:lpstr>Black’s model revisited</vt:lpstr>
      <vt:lpstr>European Bond Options</vt:lpstr>
      <vt:lpstr>European Bond Options</vt:lpstr>
      <vt:lpstr>Interest rate caps and floors  </vt:lpstr>
      <vt:lpstr>Interest rate caps example</vt:lpstr>
      <vt:lpstr>Interest rate caps</vt:lpstr>
      <vt:lpstr>The Cap as a Portfolio of Interest Rate Options</vt:lpstr>
      <vt:lpstr>Floors and Collars</vt:lpstr>
      <vt:lpstr>Collar</vt:lpstr>
      <vt:lpstr>Valuation of Caps and Floors</vt:lpstr>
      <vt:lpstr>Theoretical Justification for the Model</vt:lpstr>
      <vt:lpstr>Theoretical Justification for the Model</vt:lpstr>
      <vt:lpstr>European Swap Option</vt:lpstr>
      <vt:lpstr>An example of how a swaption might be used</vt:lpstr>
      <vt:lpstr>Valuation of European Swaptions</vt:lpstr>
      <vt:lpstr>Valuation of European Swaptions</vt:lpstr>
      <vt:lpstr>Valuation of European Swaptions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 Rate Derivatives: The StandardMarket Models    張歆樺</dc:title>
  <dc:creator>歆樺 張</dc:creator>
  <cp:lastModifiedBy>歆樺 張</cp:lastModifiedBy>
  <cp:revision>40</cp:revision>
  <dcterms:created xsi:type="dcterms:W3CDTF">2019-12-02T01:04:18Z</dcterms:created>
  <dcterms:modified xsi:type="dcterms:W3CDTF">2019-12-03T05:26:09Z</dcterms:modified>
</cp:coreProperties>
</file>