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67" r:id="rId5"/>
    <p:sldId id="268" r:id="rId6"/>
    <p:sldId id="256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72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25A-6F09-412E-8786-9A8513CB1B43}" type="datetimeFigureOut">
              <a:rPr lang="zh-TW" altLang="en-US" smtClean="0"/>
              <a:t>2020/8/5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786B-8E89-4A11-BE40-3FBAE58E9C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8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25A-6F09-412E-8786-9A8513CB1B43}" type="datetimeFigureOut">
              <a:rPr lang="zh-TW" altLang="en-US" smtClean="0"/>
              <a:t>2020/8/5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786B-8E89-4A11-BE40-3FBAE58E9C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72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25A-6F09-412E-8786-9A8513CB1B43}" type="datetimeFigureOut">
              <a:rPr lang="zh-TW" altLang="en-US" smtClean="0"/>
              <a:t>2020/8/5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786B-8E89-4A11-BE40-3FBAE58E9C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1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25A-6F09-412E-8786-9A8513CB1B43}" type="datetimeFigureOut">
              <a:rPr lang="zh-TW" altLang="en-US" smtClean="0"/>
              <a:t>2020/8/5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786B-8E89-4A11-BE40-3FBAE58E9C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01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25A-6F09-412E-8786-9A8513CB1B43}" type="datetimeFigureOut">
              <a:rPr lang="zh-TW" altLang="en-US" smtClean="0"/>
              <a:t>2020/8/5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786B-8E89-4A11-BE40-3FBAE58E9C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25A-6F09-412E-8786-9A8513CB1B43}" type="datetimeFigureOut">
              <a:rPr lang="zh-TW" altLang="en-US" smtClean="0"/>
              <a:t>2020/8/5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786B-8E89-4A11-BE40-3FBAE58E9C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79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25A-6F09-412E-8786-9A8513CB1B43}" type="datetimeFigureOut">
              <a:rPr lang="zh-TW" altLang="en-US" smtClean="0"/>
              <a:t>2020/8/5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786B-8E89-4A11-BE40-3FBAE58E9C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3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25A-6F09-412E-8786-9A8513CB1B43}" type="datetimeFigureOut">
              <a:rPr lang="zh-TW" altLang="en-US" smtClean="0"/>
              <a:t>2020/8/5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786B-8E89-4A11-BE40-3FBAE58E9C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78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25A-6F09-412E-8786-9A8513CB1B43}" type="datetimeFigureOut">
              <a:rPr lang="zh-TW" altLang="en-US" smtClean="0"/>
              <a:t>2020/8/5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786B-8E89-4A11-BE40-3FBAE58E9C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84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25A-6F09-412E-8786-9A8513CB1B43}" type="datetimeFigureOut">
              <a:rPr lang="zh-TW" altLang="en-US" smtClean="0"/>
              <a:t>2020/8/5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786B-8E89-4A11-BE40-3FBAE58E9C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4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825A-6F09-412E-8786-9A8513CB1B43}" type="datetimeFigureOut">
              <a:rPr lang="zh-TW" altLang="en-US" smtClean="0"/>
              <a:t>2020/8/5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0786B-8E89-4A11-BE40-3FBAE58E9C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85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A825A-6F09-412E-8786-9A8513CB1B43}" type="datetimeFigureOut">
              <a:rPr lang="zh-TW" altLang="en-US" smtClean="0"/>
              <a:t>2020/8/5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0786B-8E89-4A11-BE40-3FBAE58E9C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22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935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Why do some firms give stock options to all employees?: An empirical examination of alternative theories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修正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smtClean="0"/>
              <a:t>Paul </a:t>
            </a:r>
            <a:r>
              <a:rPr lang="en-US" altLang="zh-TW" sz="3200" dirty="0" err="1" smtClean="0"/>
              <a:t>Oyer</a:t>
            </a:r>
            <a:r>
              <a:rPr lang="en-US" altLang="zh-TW" sz="3200" dirty="0"/>
              <a:t>, Scott Schaefer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377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4036"/>
                <a:ext cx="10515600" cy="64285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L.H.S = R.H.S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/>
                  <a:t>E[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U(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] = U (E[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 -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 smtClean="0"/>
                  <a:t>)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U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(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] )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′’(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]) </m:t>
                        </m:r>
                      </m:num>
                      <m:den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* Var(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) =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U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(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] )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U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’(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[</m:t>
                    </m:r>
                    <m:acc>
                      <m:accPr>
                        <m:chr m:val="̃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]) 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*</a:t>
                </a:r>
                <a14:m>
                  <m:oMath xmlns:m="http://schemas.openxmlformats.org/officeDocument/2006/math">
                    <m:r>
                      <a:rPr lang="zh-TW" alt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′’(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]) 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zh-TW" dirty="0"/>
                  <a:t>* Var(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-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U</m:t>
                    </m:r>
                    <m:r>
                      <m:rPr>
                        <m:nor/>
                      </m:rPr>
                      <a:rPr lang="en-US" altLang="zh-TW" dirty="0"/>
                      <m:t>’(</m:t>
                    </m:r>
                    <m:r>
                      <m:rPr>
                        <m:nor/>
                      </m:rPr>
                      <a:rPr lang="en-US" altLang="zh-TW" dirty="0"/>
                      <m:t>E</m:t>
                    </m:r>
                    <m:r>
                      <m:rPr>
                        <m:nor/>
                      </m:rPr>
                      <a:rPr lang="en-US" altLang="zh-TW" dirty="0"/>
                      <m:t>[</m:t>
                    </m:r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lang="en-US" altLang="zh-TW" dirty="0"/>
                      <m:t>]) </m:t>
                    </m:r>
                  </m:oMath>
                </a14:m>
                <a:r>
                  <a:rPr lang="en-US" altLang="zh-TW" dirty="0"/>
                  <a:t>*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)</a:t>
                </a:r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(1/2)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′’(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])</m:t>
                        </m:r>
                      </m:den>
                    </m:f>
                  </m:oMath>
                </a14:m>
                <a:r>
                  <a:rPr lang="en-US" altLang="zh-TW" dirty="0" smtClean="0"/>
                  <a:t>) *</a:t>
                </a:r>
                <a:r>
                  <a:rPr lang="en-US" altLang="zh-TW" dirty="0"/>
                  <a:t> Var(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=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 (</a:t>
                </a:r>
                <a:r>
                  <a:rPr lang="en-US" altLang="zh-TW" dirty="0"/>
                  <a:t>1/2</a:t>
                </a:r>
                <a:r>
                  <a:rPr lang="en-US" altLang="zh-TW" dirty="0" smtClean="0"/>
                  <a:t>)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TW" dirty="0"/>
                  <a:t>Var(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</a:p>
              <a:p>
                <a:endParaRPr lang="en-US" altLang="zh-TW" dirty="0"/>
              </a:p>
              <a:p>
                <a:endParaRPr lang="en-US" altLang="zh-TW" dirty="0">
                  <a:solidFill>
                    <a:schemeClr val="tx1"/>
                  </a:solidFill>
                </a:endParaRPr>
              </a:p>
              <a:p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4036"/>
                <a:ext cx="10515600" cy="6428509"/>
              </a:xfrm>
              <a:blipFill>
                <a:blip r:embed="rId2"/>
                <a:stretch>
                  <a:fillRect l="-1217" t="-1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4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7" y="537790"/>
            <a:ext cx="10532214" cy="1380511"/>
          </a:xfrm>
        </p:spPr>
      </p:pic>
      <p:cxnSp>
        <p:nvCxnSpPr>
          <p:cNvPr id="3" name="直線接點 2"/>
          <p:cNvCxnSpPr/>
          <p:nvPr/>
        </p:nvCxnSpPr>
        <p:spPr>
          <a:xfrm>
            <a:off x="5693790" y="1583703"/>
            <a:ext cx="5387641" cy="9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631596" y="1918302"/>
            <a:ext cx="1941922" cy="9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244436" y="1246519"/>
            <a:ext cx="2632364" cy="355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31596" y="2401455"/>
                <a:ext cx="10449835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risk premium of employees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altLang="zh-TW" dirty="0"/>
                  <a:t>( 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) </a:t>
                </a:r>
                <a:r>
                  <a:rPr lang="en-US" altLang="zh-TW" dirty="0" smtClean="0"/>
                  <a:t>= U </a:t>
                </a:r>
                <a:r>
                  <a:rPr lang="en-US" altLang="zh-TW" dirty="0"/>
                  <a:t>( CE(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+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)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en-US" dirty="0" smtClean="0"/>
                  <a:t>則 </a:t>
                </a:r>
                <a:r>
                  <a:rPr lang="en-US" altLang="zh-TW" dirty="0"/>
                  <a:t>CE(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E</a:t>
                </a:r>
                <a:r>
                  <a:rPr lang="en-US" altLang="zh-TW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</a:t>
                </a:r>
                <a:r>
                  <a:rPr lang="en-US" altLang="zh-TW" dirty="0" smtClean="0"/>
                  <a:t> -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  <a:endParaRPr lang="en-US" altLang="zh-TW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dirty="0" smtClean="0"/>
                  <a:t>根據剛剛推得的結果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=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- (1/2)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TW" dirty="0"/>
                  <a:t>Var(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 ，帶入上式</a:t>
                </a:r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 </a:t>
                </a:r>
                <a:r>
                  <a:rPr lang="en-US" altLang="zh-TW" dirty="0"/>
                  <a:t>CE(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=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 -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- (1/2)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TW" dirty="0"/>
                  <a:t>Var(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</a:t>
                </a:r>
                <a:r>
                  <a:rPr lang="en-US" altLang="zh-TW" dirty="0" smtClean="0"/>
                  <a:t>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	=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- (1/2)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𝜑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en-US" dirty="0" smtClean="0"/>
                  <a:t>其中</a:t>
                </a:r>
                <a:r>
                  <a:rPr lang="en-US" altLang="zh-TW" dirty="0" smtClean="0"/>
                  <a:t>: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zh-TW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the variance of </a:t>
                </a:r>
                <a:r>
                  <a:rPr lang="en-US" altLang="zh-TW" dirty="0" smtClean="0"/>
                  <a:t>max[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 , 0]</a:t>
                </a:r>
                <a:br>
                  <a:rPr lang="en-US" altLang="zh-TW" dirty="0" smtClean="0"/>
                </a:br>
                <a:r>
                  <a:rPr lang="en-US" altLang="zh-TW" dirty="0"/>
                  <a:t>Var(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) = </a:t>
                </a:r>
                <a:r>
                  <a:rPr lang="en-US" altLang="zh-TW" dirty="0" err="1" smtClean="0"/>
                  <a:t>Var</a:t>
                </a:r>
                <a:r>
                  <a:rPr lang="en-US" altLang="zh-TW" dirty="0" smtClean="0"/>
                  <a:t>(max[b(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/>
                  <a:t>) </a:t>
                </a:r>
                <a:r>
                  <a:rPr lang="en-US" altLang="zh-TW" dirty="0"/>
                  <a:t>, 0</a:t>
                </a:r>
                <a:r>
                  <a:rPr lang="en-US" altLang="zh-TW" dirty="0" smtClean="0"/>
                  <a:t>]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* </a:t>
                </a:r>
                <a:r>
                  <a:rPr lang="en-US" altLang="zh-TW" dirty="0" err="1" smtClean="0"/>
                  <a:t>Var</a:t>
                </a:r>
                <a:r>
                  <a:rPr lang="en-US" altLang="zh-TW" dirty="0" smtClean="0"/>
                  <a:t>(</a:t>
                </a:r>
                <a:r>
                  <a:rPr lang="en-US" altLang="zh-TW" dirty="0"/>
                  <a:t>max[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, 0</a:t>
                </a:r>
                <a:r>
                  <a:rPr lang="en-US" altLang="zh-TW" dirty="0" smtClean="0"/>
                  <a:t>] 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zh-TW" dirty="0"/>
                  <a:t/>
                </a:r>
                <a:br>
                  <a:rPr lang="en-US" altLang="zh-TW" dirty="0"/>
                </a:br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96" y="2401455"/>
                <a:ext cx="10449835" cy="4893647"/>
              </a:xfrm>
              <a:prstGeom prst="rect">
                <a:avLst/>
              </a:prstGeom>
              <a:blipFill>
                <a:blip r:embed="rId3"/>
                <a:stretch>
                  <a:fillRect l="-408" t="-7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9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80" y="165965"/>
            <a:ext cx="7790530" cy="3170083"/>
          </a:xfrm>
        </p:spPr>
      </p:pic>
      <p:cxnSp>
        <p:nvCxnSpPr>
          <p:cNvPr id="5" name="直線接點 4"/>
          <p:cNvCxnSpPr/>
          <p:nvPr/>
        </p:nvCxnSpPr>
        <p:spPr>
          <a:xfrm flipV="1">
            <a:off x="1777572" y="1163782"/>
            <a:ext cx="7578864" cy="13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777572" y="1422067"/>
            <a:ext cx="476101" cy="3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8880335" y="919018"/>
            <a:ext cx="476101" cy="3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777572" y="3336048"/>
                <a:ext cx="9301018" cy="3844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/>
                  <a:t>透過選擇 </a:t>
                </a:r>
                <a:r>
                  <a:rPr lang="en-US" altLang="zh-TW" dirty="0" smtClean="0"/>
                  <a:t>b</a:t>
                </a:r>
                <a:r>
                  <a:rPr lang="zh-TW" altLang="en-US" dirty="0" smtClean="0"/>
                  <a:t> 比例，極大化勞資雙方的 </a:t>
                </a:r>
                <a:r>
                  <a:rPr lang="en-US" altLang="zh-TW" dirty="0" smtClean="0"/>
                  <a:t>CE: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c</a:t>
                </a:r>
                <a:r>
                  <a:rPr lang="en-US" altLang="zh-TW" dirty="0" smtClean="0"/>
                  <a:t>(e)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zh-TW" dirty="0" smtClean="0"/>
                  <a:t> effort cost , </a:t>
                </a:r>
                <a:r>
                  <a:rPr lang="zh-TW" altLang="en-US" dirty="0" smtClean="0"/>
                  <a:t>員工付出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e </a:t>
                </a:r>
                <a:r>
                  <a:rPr lang="zh-TW" altLang="en-US" dirty="0" smtClean="0"/>
                  <a:t>單位的努力所花的成本</a:t>
                </a:r>
                <a:r>
                  <a:rPr lang="en-US" altLang="zh-TW" dirty="0" smtClean="0"/>
                  <a:t> </a:t>
                </a:r>
              </a:p>
              <a:p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|e)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– </a:t>
                </a:r>
                <a:r>
                  <a:rPr lang="en-US" altLang="zh-TW" dirty="0"/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</a:t>
                </a:r>
                <a:r>
                  <a:rPr lang="en-US" altLang="zh-TW" dirty="0" smtClean="0"/>
                  <a:t> + CE(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) – c(e)</a:t>
                </a:r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en-US" altLang="zh-TW" dirty="0"/>
                  <a:t/>
                </a:r>
                <a:br>
                  <a:rPr lang="en-US" altLang="zh-TW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|e)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– 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 + 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 -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– c(e</a:t>
                </a:r>
                <a:r>
                  <a:rPr lang="en-US" altLang="zh-TW" dirty="0" smtClean="0"/>
                  <a:t>)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nary>
                      <m:nary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nary>
                    <m:r>
                      <m:rPr>
                        <m:nor/>
                      </m:rPr>
                      <a:rPr lang="en-US" altLang="zh-TW" dirty="0"/>
                      <m:t>F</m:t>
                    </m:r>
                    <m:r>
                      <m:rPr>
                        <m:nor/>
                      </m:rPr>
                      <a:rPr lang="en-US" altLang="zh-TW" dirty="0"/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altLang="zh-TW" dirty="0"/>
                      <m:t>|</m:t>
                    </m:r>
                    <m:r>
                      <m:rPr>
                        <m:nor/>
                      </m:rPr>
                      <a:rPr lang="en-US" altLang="zh-TW" dirty="0"/>
                      <m:t>e</m:t>
                    </m:r>
                    <m:r>
                      <m:rPr>
                        <m:nor/>
                      </m:rPr>
                      <a:rPr lang="en-US" altLang="zh-TW" dirty="0"/>
                      <m:t>)</m:t>
                    </m:r>
                  </m:oMath>
                </a14:m>
                <a:r>
                  <a:rPr lang="en-US" altLang="zh-TW" dirty="0" smtClean="0"/>
                  <a:t> -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– c(e</a:t>
                </a:r>
                <a:r>
                  <a:rPr lang="en-US" altLang="zh-TW" dirty="0" smtClean="0"/>
                  <a:t>)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nary>
                      <m:nary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nary>
                    <m:r>
                      <m:rPr>
                        <m:nor/>
                      </m:rPr>
                      <a:rPr lang="en-US" altLang="zh-TW" dirty="0"/>
                      <m:t>F</m:t>
                    </m:r>
                    <m:r>
                      <m:rPr>
                        <m:nor/>
                      </m:rPr>
                      <a:rPr lang="en-US" altLang="zh-TW" dirty="0"/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altLang="zh-TW" dirty="0"/>
                      <m:t>|</m:t>
                    </m:r>
                    <m:r>
                      <m:rPr>
                        <m:nor/>
                      </m:rPr>
                      <a:rPr lang="en-US" altLang="zh-TW" dirty="0"/>
                      <m:t>e</m:t>
                    </m:r>
                    <m:r>
                      <m:rPr>
                        <m:nor/>
                      </m:rPr>
                      <a:rPr lang="en-US" altLang="zh-TW" dirty="0"/>
                      <m:t>)</m:t>
                    </m:r>
                  </m:oMath>
                </a14:m>
                <a:r>
                  <a:rPr lang="en-US" altLang="zh-TW" dirty="0"/>
                  <a:t> - (1/2)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𝜑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zh-TW" dirty="0" smtClean="0"/>
                  <a:t>– </a:t>
                </a:r>
                <a:r>
                  <a:rPr lang="en-US" altLang="zh-TW" dirty="0"/>
                  <a:t>c(e)</a:t>
                </a:r>
                <a:br>
                  <a:rPr lang="en-US" altLang="zh-TW" dirty="0"/>
                </a:br>
                <a:r>
                  <a:rPr lang="en-US" altLang="zh-TW" dirty="0"/>
                  <a:t/>
                </a:r>
                <a:br>
                  <a:rPr lang="en-US" altLang="zh-TW" dirty="0"/>
                </a:br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572" y="3336048"/>
                <a:ext cx="9301018" cy="3844770"/>
              </a:xfrm>
              <a:prstGeom prst="rect">
                <a:avLst/>
              </a:prstGeom>
              <a:blipFill>
                <a:blip r:embed="rId3"/>
                <a:stretch>
                  <a:fillRect l="-590" t="-792" b="-5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5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16" y="265429"/>
            <a:ext cx="6297302" cy="226770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23637" y="2533132"/>
                <a:ext cx="10474036" cy="4507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/>
                  <a:t>加強敘述員工決策行為的敘述</a:t>
                </a:r>
                <a:r>
                  <a:rPr lang="en-US" altLang="zh-TW" dirty="0" smtClean="0"/>
                  <a:t>:</a:t>
                </a:r>
              </a:p>
              <a:p>
                <a:endParaRPr lang="en-US" altLang="zh-TW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Case1: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CE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payoff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 -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)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altLang="zh-TW" dirty="0"/>
                  <a:t> {b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nary>
                    <m:r>
                      <m:rPr>
                        <m:nor/>
                      </m:rPr>
                      <a:rPr lang="en-US" altLang="zh-TW" dirty="0"/>
                      <m:t>F</m:t>
                    </m:r>
                    <m:r>
                      <m:rPr>
                        <m:nor/>
                      </m:rPr>
                      <a:rPr lang="en-US" altLang="zh-TW" dirty="0"/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altLang="zh-TW" dirty="0"/>
                      <m:t>|</m:t>
                    </m:r>
                    <m:r>
                      <m:rPr>
                        <m:nor/>
                      </m:rPr>
                      <a:rPr lang="en-US" altLang="zh-TW" dirty="0"/>
                      <m:t>e</m:t>
                    </m:r>
                    <m:r>
                      <m:rPr>
                        <m:nor/>
                      </m:rPr>
                      <a:rPr lang="en-US" altLang="zh-TW" b="0" i="0" dirty="0" smtClean="0"/>
                      <m:t>)</m:t>
                    </m:r>
                  </m:oMath>
                </a14:m>
                <a:r>
                  <a:rPr lang="en-US" altLang="zh-TW" dirty="0"/>
                  <a:t> - (1/2)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𝜑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zh-TW" dirty="0" smtClean="0"/>
                  <a:t>} = 0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其實直觀來想這不存在均衡解，員工多努力一單位都可以使公司多一些價值。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>
                    <a:solidFill>
                      <a:schemeClr val="tx1"/>
                    </a:solidFill>
                  </a:rPr>
                  <a:t/>
                </a:r>
                <a:br>
                  <a:rPr lang="en-US" altLang="zh-TW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altLang="zh-TW" dirty="0"/>
                  <a:t> {b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nary>
                    <m:r>
                      <m:rPr>
                        <m:nor/>
                      </m:rPr>
                      <a:rPr lang="en-US" altLang="zh-TW" dirty="0"/>
                      <m:t>F</m:t>
                    </m:r>
                    <m:r>
                      <m:rPr>
                        <m:nor/>
                      </m:rPr>
                      <a:rPr lang="en-US" altLang="zh-TW" dirty="0"/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altLang="zh-TW" dirty="0"/>
                      <m:t>|</m:t>
                    </m:r>
                    <m:r>
                      <m:rPr>
                        <m:nor/>
                      </m:rPr>
                      <a:rPr lang="en-US" altLang="zh-TW" dirty="0"/>
                      <m:t>e</m:t>
                    </m:r>
                    <m:r>
                      <m:rPr>
                        <m:nor/>
                      </m:rPr>
                      <a:rPr lang="en-US" altLang="zh-TW" dirty="0"/>
                      <m:t>)</m:t>
                    </m:r>
                  </m:oMath>
                </a14:m>
                <a:r>
                  <a:rPr lang="en-US" altLang="zh-TW" dirty="0"/>
                  <a:t> - (1/2)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𝜑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zh-TW" dirty="0" smtClean="0"/>
                  <a:t>} &gt; 0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 此式看出員工會提升</a:t>
                </a:r>
                <a:r>
                  <a:rPr lang="en-US" altLang="zh-TW" dirty="0" smtClean="0"/>
                  <a:t>ESO</a:t>
                </a:r>
                <a:r>
                  <a:rPr lang="zh-TW" altLang="en-US" dirty="0" smtClean="0"/>
                  <a:t>價值付出無限的努力</a:t>
                </a:r>
                <a:r>
                  <a:rPr lang="en-US" altLang="zh-TW" dirty="0" smtClean="0"/>
                  <a:t>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en-US" dirty="0" smtClean="0"/>
                  <a:t>顯然不合理，所以必須加入員工努力的成本。</a:t>
                </a: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7" y="2533132"/>
                <a:ext cx="10474036" cy="4507772"/>
              </a:xfrm>
              <a:prstGeom prst="rect">
                <a:avLst/>
              </a:prstGeom>
              <a:blipFill>
                <a:blip r:embed="rId3"/>
                <a:stretch>
                  <a:fillRect l="-524" t="-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3011055" y="1745673"/>
            <a:ext cx="5652654" cy="683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132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16" y="265429"/>
            <a:ext cx="6297302" cy="226770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23637" y="2533132"/>
                <a:ext cx="10474036" cy="4230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/>
                  <a:t>加強敘述員工決策行為的敘述</a:t>
                </a:r>
                <a:r>
                  <a:rPr lang="en-US" altLang="zh-TW" dirty="0" smtClean="0"/>
                  <a:t>:</a:t>
                </a:r>
              </a:p>
              <a:p>
                <a:endParaRPr lang="en-US" altLang="zh-TW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Case2: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CE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payoff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– c(e)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 -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) – </a:t>
                </a:r>
                <a:r>
                  <a:rPr lang="en-US" altLang="zh-TW" dirty="0"/>
                  <a:t>c(e)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altLang="zh-TW" dirty="0"/>
                  <a:t> {b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nary>
                    <m:r>
                      <m:rPr>
                        <m:nor/>
                      </m:rPr>
                      <a:rPr lang="en-US" altLang="zh-TW" dirty="0"/>
                      <m:t>F</m:t>
                    </m:r>
                    <m:r>
                      <m:rPr>
                        <m:nor/>
                      </m:rPr>
                      <a:rPr lang="en-US" altLang="zh-TW" dirty="0"/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altLang="zh-TW" dirty="0"/>
                      <m:t>|</m:t>
                    </m:r>
                    <m:r>
                      <m:rPr>
                        <m:nor/>
                      </m:rPr>
                      <a:rPr lang="en-US" altLang="zh-TW" dirty="0"/>
                      <m:t>e</m:t>
                    </m:r>
                    <m:r>
                      <m:rPr>
                        <m:nor/>
                      </m:rPr>
                      <a:rPr lang="en-US" altLang="zh-TW" b="0" i="0" dirty="0" smtClean="0"/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/>
                  <a:t>- (1/2)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𝜑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zh-TW" dirty="0" smtClean="0"/>
                  <a:t> – </a:t>
                </a:r>
                <a:r>
                  <a:rPr lang="en-US" altLang="zh-TW" dirty="0"/>
                  <a:t>c(e)</a:t>
                </a:r>
                <a:r>
                  <a:rPr lang="en-US" altLang="zh-TW" dirty="0" smtClean="0"/>
                  <a:t>} </a:t>
                </a:r>
                <a:r>
                  <a:rPr lang="en-US" altLang="zh-TW" dirty="0"/>
                  <a:t>= </a:t>
                </a:r>
                <a:r>
                  <a:rPr lang="en-US" altLang="zh-TW" dirty="0" smtClean="0"/>
                  <a:t>0</a:t>
                </a:r>
                <a:r>
                  <a:rPr lang="en-US" altLang="zh-TW" dirty="0"/>
                  <a:t> </a:t>
                </a:r>
                <a:br>
                  <a:rPr lang="en-US" altLang="zh-TW" dirty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{ CE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payoff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}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{</a:t>
                </a:r>
                <a:r>
                  <a:rPr lang="en-US" altLang="zh-TW" dirty="0"/>
                  <a:t>c(e</a:t>
                </a:r>
                <a:r>
                  <a:rPr lang="en-US" altLang="zh-TW" dirty="0" smtClean="0"/>
                  <a:t>)}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, </a:t>
                </a:r>
                <a:r>
                  <a:rPr lang="zh-TW" altLang="en-US" dirty="0" smtClean="0"/>
                  <a:t>員工增加一單位努力所增加的</a:t>
                </a:r>
                <a:r>
                  <a:rPr lang="en-US" altLang="zh-TW" dirty="0"/>
                  <a:t>certainty equivalent</a:t>
                </a:r>
                <a:r>
                  <a:rPr lang="zh-TW" altLang="en-US" dirty="0" smtClean="0"/>
                  <a:t> 等於增加的努力</a:t>
                </a:r>
                <a:r>
                  <a:rPr lang="zh-TW" altLang="en-US" smtClean="0"/>
                  <a:t>成本時，即均衡。</a:t>
                </a:r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en-US" altLang="zh-TW" dirty="0"/>
                  <a:t/>
                </a:r>
                <a:br>
                  <a:rPr lang="en-US" altLang="zh-TW" dirty="0"/>
                </a:br>
                <a:endParaRPr lang="en-US" altLang="zh-TW" dirty="0" smtClean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37" y="2533132"/>
                <a:ext cx="10474036" cy="4230774"/>
              </a:xfrm>
              <a:prstGeom prst="rect">
                <a:avLst/>
              </a:prstGeom>
              <a:blipFill>
                <a:blip r:embed="rId3"/>
                <a:stretch>
                  <a:fillRect l="-524" t="-8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3011055" y="1745673"/>
            <a:ext cx="5652654" cy="683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7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4309" y="3546763"/>
            <a:ext cx="10515600" cy="3175145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This equation has an intuitive interpretation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The left-hand side is the amount by which the value captured by the firm increases when b increases by a small amount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The right-hand side is the amount by which the employee’s risk premium increases when the firm increases b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26" y="2277609"/>
            <a:ext cx="9017001" cy="831029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最終均衡解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332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錯誤驗證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If CE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E[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]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+ (1/2)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(1/2)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&gt;0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E[U(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)] = U(CE) = U(</a:t>
                </a:r>
                <a:r>
                  <a:rPr lang="en-US" altLang="zh-TW" dirty="0"/>
                  <a:t>E[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]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+ (1/2)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)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) &gt; </a:t>
                </a:r>
                <a:r>
                  <a:rPr lang="en-US" altLang="zh-TW" dirty="0"/>
                  <a:t>U(E[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]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)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 smtClean="0"/>
                  <a:t>Risk averse : </a:t>
                </a:r>
                <a:r>
                  <a:rPr lang="en-US" altLang="zh-TW" dirty="0"/>
                  <a:t>E[U(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 smtClean="0"/>
                  <a:t>)] &lt; </a:t>
                </a:r>
                <a:r>
                  <a:rPr lang="en-US" altLang="zh-TW" dirty="0"/>
                  <a:t>U(E[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]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)</a:t>
                </a:r>
              </a:p>
              <a:p>
                <a:r>
                  <a:rPr lang="en-US" altLang="zh-TW" dirty="0" smtClean="0"/>
                  <a:t>Risk lover : </a:t>
                </a:r>
                <a:r>
                  <a:rPr lang="en-US" altLang="zh-TW" dirty="0"/>
                  <a:t>E[U(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)] </a:t>
                </a:r>
                <a:r>
                  <a:rPr lang="en-US" altLang="zh-TW" dirty="0" smtClean="0"/>
                  <a:t>&gt; </a:t>
                </a:r>
                <a:r>
                  <a:rPr lang="en-US" altLang="zh-TW" dirty="0"/>
                  <a:t>U(E[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]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)</a:t>
                </a:r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/>
                </a:r>
                <a:br>
                  <a:rPr lang="en-US" altLang="zh-TW" dirty="0"/>
                </a:b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更新上次的作法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TW" altLang="en-US" dirty="0"/>
                  <a:t>定義</a:t>
                </a:r>
                <a:r>
                  <a:rPr lang="en-US" altLang="zh-TW" dirty="0"/>
                  <a:t>certainty equivalent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(CE)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E[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u(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] = u(c*)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, c*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constant</m:t>
                    </m:r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=&gt; c*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 smtClean="0"/>
                  <a:t>(E[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u(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] )</a:t>
                </a:r>
              </a:p>
              <a:p>
                <a:endParaRPr lang="en-US" altLang="zh-TW" dirty="0"/>
              </a:p>
              <a:p>
                <a:r>
                  <a:rPr lang="zh-TW" altLang="en-US" dirty="0" smtClean="0"/>
                  <a:t>令 </a:t>
                </a:r>
                <a:r>
                  <a:rPr lang="en-US" altLang="zh-TW" dirty="0" smtClean="0"/>
                  <a:t>c*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 smtClean="0"/>
                  <a:t>(E[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u(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] 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 g(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 ) 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, </a:t>
                </a:r>
                <a:r>
                  <a:rPr lang="zh-TW" altLang="en-US" b="1" dirty="0" smtClean="0"/>
                  <a:t>雖</a:t>
                </a:r>
                <a:r>
                  <a:rPr lang="en-US" altLang="zh-TW" b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zh-TW" b="1" dirty="0" smtClean="0"/>
                  <a:t> </a:t>
                </a:r>
                <a:r>
                  <a:rPr lang="zh-TW" altLang="en-US" b="1" dirty="0" smtClean="0"/>
                  <a:t>為</a:t>
                </a:r>
                <a:r>
                  <a:rPr lang="en-US" altLang="zh-TW" b="1" dirty="0" err="1" smtClean="0"/>
                  <a:t>r.v</a:t>
                </a:r>
                <a:r>
                  <a:rPr lang="zh-TW" altLang="en-US" b="1" dirty="0" smtClean="0"/>
                  <a:t> 但 </a:t>
                </a:r>
                <a:r>
                  <a:rPr lang="en-US" altLang="zh-TW" b="1" dirty="0" smtClean="0"/>
                  <a:t>g(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zh-TW" b="1" dirty="0" smtClean="0"/>
                  <a:t> )</a:t>
                </a:r>
                <a:r>
                  <a:rPr lang="zh-TW" altLang="en-US" b="1" dirty="0" smtClean="0"/>
                  <a:t>為常數</a:t>
                </a:r>
                <a:r>
                  <a:rPr lang="zh-TW" altLang="en-US" dirty="0" smtClean="0"/>
                  <a:t>。</a:t>
                </a:r>
                <a:r>
                  <a:rPr lang="en-US" altLang="zh-TW" dirty="0" smtClean="0"/>
                  <a:t>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zh-TW" altLang="en-US" dirty="0" smtClean="0">
                    <a:solidFill>
                      <a:srgbClr val="FF0000"/>
                    </a:solidFill>
                  </a:rPr>
                  <a:t>我對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c*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 常數值做泰勒展開不合理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5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727"/>
                <a:ext cx="10515600" cy="5484236"/>
              </a:xfrm>
            </p:spPr>
            <p:txBody>
              <a:bodyPr/>
              <a:lstStyle/>
              <a:p>
                <a:r>
                  <a:rPr lang="en-US" altLang="zh-TW" dirty="0" smtClean="0"/>
                  <a:t>E[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u(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] = </a:t>
                </a:r>
                <a:r>
                  <a:rPr lang="en-US" altLang="zh-TW" dirty="0" smtClean="0"/>
                  <a:t>u(c)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, </a:t>
                </a:r>
                <a:r>
                  <a:rPr lang="en-US" altLang="zh-TW" dirty="0" smtClean="0"/>
                  <a:t>c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constant</m:t>
                    </m:r>
                  </m:oMath>
                </a14:m>
                <a:endParaRPr lang="en-US" altLang="zh-TW" dirty="0" smtClean="0">
                  <a:ea typeface="Cambria Math" panose="02040503050406030204" pitchFamily="18" charset="0"/>
                </a:endParaRP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L.H.S:</a:t>
                </a:r>
                <a:br>
                  <a:rPr lang="en-US" altLang="zh-TW" dirty="0" smtClean="0"/>
                </a:br>
                <a:r>
                  <a:rPr lang="en-US" altLang="zh-TW" dirty="0"/>
                  <a:t>E[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u(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] = E[u(E[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])+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1!</m:t>
                        </m:r>
                      </m:den>
                    </m:f>
                  </m:oMath>
                </a14:m>
                <a:r>
                  <a:rPr lang="en-US" altLang="zh-TW" dirty="0" smtClean="0"/>
                  <a:t>*(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-</a:t>
                </a:r>
                <a:r>
                  <a:rPr lang="en-US" altLang="zh-TW" dirty="0"/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])+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’′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zh-TW" dirty="0" smtClean="0"/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−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])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 ]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/>
                  <a:t>E[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u(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] = </a:t>
                </a:r>
                <a:r>
                  <a:rPr lang="en-US" altLang="zh-TW" dirty="0" smtClean="0"/>
                  <a:t>u(E</a:t>
                </a:r>
                <a:r>
                  <a:rPr lang="en-US" altLang="zh-TW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])+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’′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</m:oMath>
                </a14:m>
                <a:r>
                  <a:rPr lang="en-US" altLang="zh-TW" dirty="0"/>
                  <a:t>*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𝑉𝑎𝑟</m:t>
                    </m:r>
                  </m:oMath>
                </a14:m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) ]</a:t>
                </a:r>
              </a:p>
              <a:p>
                <a:r>
                  <a:rPr lang="en-US" altLang="zh-TW" dirty="0" smtClean="0"/>
                  <a:t>R.H.S: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u(c)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u(E[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1!</m:t>
                        </m:r>
                      </m:den>
                    </m:f>
                  </m:oMath>
                </a14:m>
                <a:r>
                  <a:rPr lang="en-US" altLang="zh-TW" dirty="0" smtClean="0"/>
                  <a:t>*(c-E</a:t>
                </a:r>
                <a:r>
                  <a:rPr lang="en-US" altLang="zh-TW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’′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</m:oMath>
                </a14:m>
                <a:r>
                  <a:rPr lang="en-US" altLang="zh-TW" dirty="0"/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c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−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])</m:t>
                        </m:r>
                      </m:e>
                      <m:sup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/>
                  <a:t/>
                </a:r>
                <a:br>
                  <a:rPr lang="en-US" altLang="zh-TW" dirty="0"/>
                </a:b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727"/>
                <a:ext cx="10515600" cy="5484236"/>
              </a:xfrm>
              <a:blipFill>
                <a:blip r:embed="rId2"/>
                <a:stretch>
                  <a:fillRect l="-1043" t="-18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5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92727"/>
                <a:ext cx="10515600" cy="548423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E[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u(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] = </a:t>
                </a:r>
                <a:r>
                  <a:rPr lang="en-US" altLang="zh-TW" dirty="0" smtClean="0"/>
                  <a:t>u(c)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u(E</a:t>
                </a:r>
                <a:r>
                  <a:rPr lang="en-US" altLang="zh-TW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])+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’′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</m:oMath>
                </a14:m>
                <a:r>
                  <a:rPr lang="en-US" altLang="zh-TW" dirty="0"/>
                  <a:t>*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𝑉𝑎𝑟</m:t>
                    </m:r>
                  </m:oMath>
                </a14:m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)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			=</a:t>
                </a:r>
                <a:r>
                  <a:rPr lang="zh-TW" altLang="en-US" dirty="0" smtClean="0"/>
                  <a:t> </a:t>
                </a:r>
                <a:r>
                  <a:rPr lang="en-US" altLang="zh-TW" dirty="0"/>
                  <a:t>u(E[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1!</m:t>
                        </m:r>
                      </m:den>
                    </m:f>
                  </m:oMath>
                </a14:m>
                <a:r>
                  <a:rPr lang="en-US" altLang="zh-TW" dirty="0" smtClean="0"/>
                  <a:t>*(c-E</a:t>
                </a:r>
                <a:r>
                  <a:rPr lang="en-US" altLang="zh-TW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’′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</m:oMath>
                </a14:m>
                <a:r>
                  <a:rPr lang="en-US" altLang="zh-TW" dirty="0"/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c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−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])</m:t>
                        </m:r>
                      </m:e>
                      <m:sup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’′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</m:oMath>
                </a14:m>
                <a:r>
                  <a:rPr lang="en-US" altLang="zh-TW" dirty="0"/>
                  <a:t>*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𝑉𝑎𝑟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1!</m:t>
                        </m:r>
                      </m:den>
                    </m:f>
                  </m:oMath>
                </a14:m>
                <a:r>
                  <a:rPr lang="en-US" altLang="zh-TW" dirty="0"/>
                  <a:t>*(c-E[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])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- (1/2)*(-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’′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dirty="0" smtClean="0"/>
                  <a:t> )</a:t>
                </a:r>
                <a:r>
                  <a:rPr lang="en-US" altLang="zh-TW" dirty="0"/>
                  <a:t> *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𝑉𝑎𝑟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 smtClean="0"/>
                  <a:t>= (</a:t>
                </a:r>
                <a:r>
                  <a:rPr lang="en-US" altLang="zh-TW" dirty="0"/>
                  <a:t>c-E[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])</a:t>
                </a:r>
                <a:br>
                  <a:rPr lang="en-US" altLang="zh-TW" dirty="0" smtClean="0"/>
                </a:b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c = E</a:t>
                </a:r>
                <a:r>
                  <a:rPr lang="en-US" altLang="zh-TW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] </a:t>
                </a:r>
                <a:r>
                  <a:rPr lang="en-US" altLang="zh-TW" dirty="0"/>
                  <a:t>- (1/2</a:t>
                </a:r>
                <a:r>
                  <a:rPr lang="en-US" altLang="zh-TW" dirty="0" smtClean="0"/>
                  <a:t>)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𝑉𝑎𝑟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 smtClean="0"/>
                  <a:t> , </a:t>
                </a:r>
                <a:r>
                  <a:rPr lang="zh-TW" altLang="en-US" dirty="0" smtClean="0"/>
                  <a:t>定義</a:t>
                </a:r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’′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dirty="0"/>
                  <a:t> ) </a:t>
                </a:r>
                <a:br>
                  <a:rPr lang="en-US" altLang="zh-TW" dirty="0"/>
                </a:br>
                <a:r>
                  <a:rPr lang="en-US" altLang="zh-TW" dirty="0"/>
                  <a:t/>
                </a:r>
                <a:br>
                  <a:rPr lang="en-US" altLang="zh-TW" dirty="0"/>
                </a:b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92727"/>
                <a:ext cx="10515600" cy="5484236"/>
              </a:xfrm>
              <a:blipFill>
                <a:blip r:embed="rId2"/>
                <a:stretch>
                  <a:fillRect l="-1043" t="-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單箭頭接點 3"/>
          <p:cNvCxnSpPr/>
          <p:nvPr/>
        </p:nvCxnSpPr>
        <p:spPr>
          <a:xfrm flipV="1">
            <a:off x="7512306" y="2015241"/>
            <a:ext cx="1574277" cy="6598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9086583" y="1628742"/>
            <a:ext cx="65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302327" y="1560945"/>
            <a:ext cx="757382" cy="6373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4028625" y="2198255"/>
            <a:ext cx="757382" cy="6373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3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7" y="537790"/>
            <a:ext cx="10532214" cy="1380511"/>
          </a:xfrm>
        </p:spPr>
      </p:pic>
      <p:cxnSp>
        <p:nvCxnSpPr>
          <p:cNvPr id="3" name="直線接點 2"/>
          <p:cNvCxnSpPr/>
          <p:nvPr/>
        </p:nvCxnSpPr>
        <p:spPr>
          <a:xfrm>
            <a:off x="5693790" y="1583703"/>
            <a:ext cx="5387641" cy="9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631596" y="1918302"/>
            <a:ext cx="1941922" cy="9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244436" y="1246519"/>
            <a:ext cx="2632364" cy="355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2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投資學定義方式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更有解釋性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285750" indent="-285750"/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risk premium of employees</a:t>
                </a:r>
                <a:br>
                  <a:rPr lang="en-US" altLang="zh-TW" dirty="0"/>
                </a:br>
                <a:r>
                  <a:rPr lang="en-US" altLang="zh-TW" dirty="0"/>
                  <a:t/>
                </a:r>
                <a:br>
                  <a:rPr lang="en-US" altLang="zh-TW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altLang="zh-TW" dirty="0"/>
                  <a:t>( 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) = U ( CE(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+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) </a:t>
                </a:r>
                <a:br>
                  <a:rPr lang="en-US" altLang="zh-TW" dirty="0"/>
                </a:br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zh-TW" altLang="en-US" dirty="0"/>
                  <a:t>則 </a:t>
                </a:r>
                <a:r>
                  <a:rPr lang="en-US" altLang="zh-TW" dirty="0"/>
                  <a:t>CE(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=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 -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</a:p>
              <a:p>
                <a:pPr marL="285750" indent="-285750"/>
                <a:endParaRPr lang="en-US" altLang="zh-TW" dirty="0"/>
              </a:p>
              <a:p>
                <a:pPr marL="285750" indent="-285750"/>
                <a:r>
                  <a:rPr lang="zh-TW" altLang="en-US" dirty="0"/>
                  <a:t>依照我之前定義 </a:t>
                </a:r>
                <a:r>
                  <a:rPr lang="en-US" altLang="zh-TW" dirty="0"/>
                  <a:t>certainty equivalent </a:t>
                </a:r>
                <a:r>
                  <a:rPr lang="zh-TW" altLang="en-US" dirty="0"/>
                  <a:t>方式</a:t>
                </a:r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en-US" altLang="zh-TW" dirty="0"/>
                  <a:t>E[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U(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] = U ( CE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) </a:t>
                </a:r>
                <a:br>
                  <a:rPr lang="en-US" altLang="zh-TW" dirty="0"/>
                </a:br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en-US" altLang="zh-TW" dirty="0"/>
                  <a:t>	= U (E[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 -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 smtClean="0"/>
                  <a:t>)</a:t>
                </a:r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zh-TW" altLang="en-US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2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0291"/>
                <a:ext cx="10515600" cy="56966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E[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U(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] = U (E[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 -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 smtClean="0"/>
                  <a:t>)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R.H.S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 對 </a:t>
                </a:r>
                <a:r>
                  <a:rPr lang="en-US" altLang="zh-TW" dirty="0"/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</a:t>
                </a:r>
                <a:r>
                  <a:rPr lang="zh-TW" altLang="en-US" dirty="0" smtClean="0"/>
                  <a:t>進行泰勒展開近似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U (E[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 -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U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E</a:t>
                </a:r>
                <a:r>
                  <a:rPr lang="en-US" altLang="zh-TW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</a:t>
                </a:r>
                <a:r>
                  <a:rPr lang="en-US" altLang="zh-TW" dirty="0" smtClean="0"/>
                  <a:t>)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+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 smtClean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’(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1!</m:t>
                        </m:r>
                      </m:den>
                    </m:f>
                  </m:oMath>
                </a14:m>
                <a:r>
                  <a:rPr lang="en-US" altLang="zh-TW" dirty="0"/>
                  <a:t>*{(E[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 -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/>
                  <a:t>)) - E</a:t>
                </a:r>
                <a:r>
                  <a:rPr lang="en-US" altLang="zh-TW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]}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						+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′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’(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]) 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zh-TW" dirty="0" smtClean="0"/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dirty="0"/>
                          <m:t>{(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  −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)) −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]} 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/>
              </a:p>
              <a:p>
                <a:pPr marL="0" indent="0">
                  <a:buNone/>
                </a:pPr>
                <a:r>
                  <a:rPr lang="en-US" altLang="zh-TW" dirty="0"/>
                  <a:t>U (E[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 -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=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	 U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</a:t>
                </a:r>
                <a:r>
                  <a:rPr lang="en-US" altLang="zh-TW" dirty="0" smtClean="0"/>
                  <a:t>)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U</m:t>
                    </m:r>
                    <m:r>
                      <m:rPr>
                        <m:nor/>
                      </m:rPr>
                      <a:rPr lang="en-US" altLang="zh-TW" dirty="0"/>
                      <m:t>’(</m:t>
                    </m:r>
                    <m:r>
                      <m:rPr>
                        <m:nor/>
                      </m:rPr>
                      <a:rPr lang="en-US" altLang="zh-TW" dirty="0"/>
                      <m:t>E</m:t>
                    </m:r>
                    <m:r>
                      <m:rPr>
                        <m:nor/>
                      </m:rPr>
                      <a:rPr lang="en-US" altLang="zh-TW" dirty="0"/>
                      <m:t>[</m:t>
                    </m:r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lang="en-US" altLang="zh-TW" dirty="0"/>
                      <m:t>]) </m:t>
                    </m:r>
                  </m:oMath>
                </a14:m>
                <a:r>
                  <a:rPr lang="en-US" altLang="zh-TW" dirty="0" smtClean="0"/>
                  <a:t>*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(</a:t>
                </a:r>
                <a:r>
                  <a:rPr lang="en-US" altLang="zh-TW" dirty="0"/>
                  <a:t>-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)) </a:t>
                </a:r>
                <a:r>
                  <a:rPr lang="en-US" altLang="zh-TW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U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′’(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E</m:t>
                        </m:r>
                        <m:r>
                          <m:rPr>
                            <m:nor/>
                          </m:rPr>
                          <a:rPr lang="en-US" altLang="zh-TW" dirty="0"/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]) </m:t>
                        </m:r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 smtClean="0"/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dirty="0"/>
                          <m:t>(−</m:t>
                        </m:r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/>
                          <m:t>))</m:t>
                        </m:r>
                      </m:e>
                      <m:sup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zh-TW" altLang="en-US" dirty="0" smtClean="0"/>
                  <a:t>投資學課本假設</a:t>
                </a:r>
                <a:r>
                  <a:rPr lang="en-US" altLang="zh-TW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Pratt assumes that second order and higher terms are insignificant.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0291"/>
                <a:ext cx="10515600" cy="5696672"/>
              </a:xfrm>
              <a:blipFill>
                <a:blip r:embed="rId2"/>
                <a:stretch>
                  <a:fillRect l="-1217" t="-18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單箭頭接點 3"/>
          <p:cNvCxnSpPr/>
          <p:nvPr/>
        </p:nvCxnSpPr>
        <p:spPr>
          <a:xfrm flipV="1">
            <a:off x="7983361" y="3880987"/>
            <a:ext cx="1574277" cy="6598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9557638" y="3476015"/>
            <a:ext cx="65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0291"/>
                <a:ext cx="10515600" cy="56966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E[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U(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] = U (E[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 -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 </a:t>
                </a:r>
                <a:r>
                  <a:rPr lang="en-US" altLang="zh-TW" dirty="0" smtClean="0"/>
                  <a:t>)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L</a:t>
                </a:r>
                <a:r>
                  <a:rPr lang="en-US" altLang="zh-TW" dirty="0" smtClean="0"/>
                  <a:t>.H.S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,</a:t>
                </a:r>
                <a:r>
                  <a:rPr lang="zh-TW" altLang="en-US" dirty="0" smtClean="0"/>
                  <a:t> 期望值</a:t>
                </a:r>
                <a:r>
                  <a:rPr lang="zh-TW" altLang="en-US" dirty="0"/>
                  <a:t>的</a:t>
                </a:r>
                <a:r>
                  <a:rPr lang="en-US" altLang="zh-TW" dirty="0" smtClean="0"/>
                  <a:t>U</a:t>
                </a:r>
                <a:r>
                  <a:rPr lang="zh-TW" altLang="en-US" dirty="0" smtClean="0"/>
                  <a:t>函數對 </a:t>
                </a:r>
                <a:r>
                  <a:rPr lang="en-US" altLang="zh-TW" dirty="0"/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] </a:t>
                </a:r>
                <a:r>
                  <a:rPr lang="zh-TW" altLang="en-US" dirty="0" smtClean="0"/>
                  <a:t>進行泰勒展開近似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E[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U(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)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]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E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[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U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] )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+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’(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altLang="zh-TW" b="0" i="0" dirty="0" smtClean="0">
                            <a:solidFill>
                              <a:srgbClr val="FF0000"/>
                            </a:solidFill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1!</m:t>
                        </m:r>
                      </m:den>
                    </m:f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*{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-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]}</a:t>
                </a:r>
                <a:r>
                  <a:rPr lang="zh-TW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′’(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]) </m:t>
                        </m:r>
                      </m:num>
                      <m:den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{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]} </m:t>
                        </m:r>
                      </m:e>
                      <m:sup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]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	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	</a:t>
                </a:r>
                <a:r>
                  <a:rPr lang="en-US" altLang="zh-TW" dirty="0" smtClean="0"/>
                  <a:t>=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U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(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] )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U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’(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[</m:t>
                    </m:r>
                    <m:acc>
                      <m:accPr>
                        <m:chr m:val="̃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nor/>
                      </m:rPr>
                      <a:rPr lang="en-US" altLang="zh-TW" dirty="0">
                        <a:solidFill>
                          <a:schemeClr val="tx1"/>
                        </a:solidFill>
                      </a:rPr>
                      <m:t>]</m:t>
                    </m:r>
                    <m:r>
                      <m:rPr>
                        <m:nor/>
                      </m:rPr>
                      <a:rPr lang="en-US" altLang="zh-TW" b="0" i="0" dirty="0" smtClean="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*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E[{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- 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]}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]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′’(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]) </m:t>
                        </m:r>
                      </m:num>
                      <m:den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*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{(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rgbClr val="FF0000"/>
                            </a:solidFill>
                          </a:rPr>
                          <m:t>]</m:t>
                        </m:r>
                        <m:r>
                          <a:rPr lang="en-US" altLang="zh-TW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TW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zh-TW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solidFill>
                      <a:srgbClr val="FF0000"/>
                    </a:solidFill>
                  </a:rPr>
                  <a:t>	</a:t>
                </a:r>
                <a:r>
                  <a:rPr lang="en-US" altLang="zh-TW" dirty="0"/>
                  <a:t> =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U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(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E[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] )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′’(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[</m:t>
                        </m:r>
                        <m:acc>
                          <m:accPr>
                            <m:chr m:val="̃"/>
                            <m:ctrlP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TW" dirty="0">
                            <a:solidFill>
                              <a:schemeClr val="tx1"/>
                            </a:solidFill>
                          </a:rPr>
                          <m:t>]) </m:t>
                        </m:r>
                      </m:num>
                      <m:den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*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Var(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0291"/>
                <a:ext cx="10515600" cy="5696672"/>
              </a:xfrm>
              <a:blipFill>
                <a:blip r:embed="rId2"/>
                <a:stretch>
                  <a:fillRect l="-1217" t="-18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 flipV="1">
            <a:off x="5009251" y="3317569"/>
            <a:ext cx="1574277" cy="6598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583528" y="2931070"/>
            <a:ext cx="65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0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197</Words>
  <Application>Microsoft Office PowerPoint</Application>
  <PresentationFormat>寬螢幕</PresentationFormat>
  <Paragraphs>86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Cambria Math</vt:lpstr>
      <vt:lpstr>Office 佈景主題</vt:lpstr>
      <vt:lpstr>Why do some firms give stock options to all employees?: An empirical examination of alternative theories (修正)</vt:lpstr>
      <vt:lpstr>錯誤驗證</vt:lpstr>
      <vt:lpstr>更新上次的作法</vt:lpstr>
      <vt:lpstr>PowerPoint 簡報</vt:lpstr>
      <vt:lpstr>PowerPoint 簡報</vt:lpstr>
      <vt:lpstr>PowerPoint 簡報</vt:lpstr>
      <vt:lpstr>投資學定義方式(更有解釋性)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最終均衡解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chou</dc:creator>
  <cp:lastModifiedBy>chou</cp:lastModifiedBy>
  <cp:revision>54</cp:revision>
  <dcterms:created xsi:type="dcterms:W3CDTF">2020-07-26T14:15:18Z</dcterms:created>
  <dcterms:modified xsi:type="dcterms:W3CDTF">2020-08-05T14:54:29Z</dcterms:modified>
</cp:coreProperties>
</file>