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A9183F2-029F-4C90-8B8B-4AD620F13C1D}" type="datetimeFigureOut">
              <a:rPr lang="zh-TW" altLang="en-US" smtClean="0"/>
              <a:t>2020/9/9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8DAD61-6A81-4A7F-97BD-82481C1644AD}" type="slidenum">
              <a:rPr lang="zh-TW" altLang="en-US" smtClean="0"/>
              <a:t>‹#›</a:t>
            </a:fld>
            <a:endParaRPr lang="zh-TW" altLang="en-US"/>
          </a:p>
        </p:txBody>
      </p:sp>
    </p:spTree>
    <p:extLst>
      <p:ext uri="{BB962C8B-B14F-4D97-AF65-F5344CB8AC3E}">
        <p14:creationId xmlns:p14="http://schemas.microsoft.com/office/powerpoint/2010/main" val="1797167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A9183F2-029F-4C90-8B8B-4AD620F13C1D}" type="datetimeFigureOut">
              <a:rPr lang="zh-TW" altLang="en-US" smtClean="0"/>
              <a:t>2020/9/9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8DAD61-6A81-4A7F-97BD-82481C1644AD}" type="slidenum">
              <a:rPr lang="zh-TW" altLang="en-US" smtClean="0"/>
              <a:t>‹#›</a:t>
            </a:fld>
            <a:endParaRPr lang="zh-TW" altLang="en-US"/>
          </a:p>
        </p:txBody>
      </p:sp>
    </p:spTree>
    <p:extLst>
      <p:ext uri="{BB962C8B-B14F-4D97-AF65-F5344CB8AC3E}">
        <p14:creationId xmlns:p14="http://schemas.microsoft.com/office/powerpoint/2010/main" val="209269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A9183F2-029F-4C90-8B8B-4AD620F13C1D}" type="datetimeFigureOut">
              <a:rPr lang="zh-TW" altLang="en-US" smtClean="0"/>
              <a:t>2020/9/9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8DAD61-6A81-4A7F-97BD-82481C1644AD}" type="slidenum">
              <a:rPr lang="zh-TW" altLang="en-US" smtClean="0"/>
              <a:t>‹#›</a:t>
            </a:fld>
            <a:endParaRPr lang="zh-TW" altLang="en-US"/>
          </a:p>
        </p:txBody>
      </p:sp>
    </p:spTree>
    <p:extLst>
      <p:ext uri="{BB962C8B-B14F-4D97-AF65-F5344CB8AC3E}">
        <p14:creationId xmlns:p14="http://schemas.microsoft.com/office/powerpoint/2010/main" val="253002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A9183F2-029F-4C90-8B8B-4AD620F13C1D}" type="datetimeFigureOut">
              <a:rPr lang="zh-TW" altLang="en-US" smtClean="0"/>
              <a:t>2020/9/9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8DAD61-6A81-4A7F-97BD-82481C1644AD}" type="slidenum">
              <a:rPr lang="zh-TW" altLang="en-US" smtClean="0"/>
              <a:t>‹#›</a:t>
            </a:fld>
            <a:endParaRPr lang="zh-TW" altLang="en-US"/>
          </a:p>
        </p:txBody>
      </p:sp>
    </p:spTree>
    <p:extLst>
      <p:ext uri="{BB962C8B-B14F-4D97-AF65-F5344CB8AC3E}">
        <p14:creationId xmlns:p14="http://schemas.microsoft.com/office/powerpoint/2010/main" val="247773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0A9183F2-029F-4C90-8B8B-4AD620F13C1D}" type="datetimeFigureOut">
              <a:rPr lang="zh-TW" altLang="en-US" smtClean="0"/>
              <a:t>2020/9/9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8DAD61-6A81-4A7F-97BD-82481C1644AD}" type="slidenum">
              <a:rPr lang="zh-TW" altLang="en-US" smtClean="0"/>
              <a:t>‹#›</a:t>
            </a:fld>
            <a:endParaRPr lang="zh-TW" altLang="en-US"/>
          </a:p>
        </p:txBody>
      </p:sp>
    </p:spTree>
    <p:extLst>
      <p:ext uri="{BB962C8B-B14F-4D97-AF65-F5344CB8AC3E}">
        <p14:creationId xmlns:p14="http://schemas.microsoft.com/office/powerpoint/2010/main" val="342677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A9183F2-029F-4C90-8B8B-4AD620F13C1D}" type="datetimeFigureOut">
              <a:rPr lang="zh-TW" altLang="en-US" smtClean="0"/>
              <a:t>2020/9/9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8DAD61-6A81-4A7F-97BD-82481C1644AD}" type="slidenum">
              <a:rPr lang="zh-TW" altLang="en-US" smtClean="0"/>
              <a:t>‹#›</a:t>
            </a:fld>
            <a:endParaRPr lang="zh-TW" altLang="en-US"/>
          </a:p>
        </p:txBody>
      </p:sp>
    </p:spTree>
    <p:extLst>
      <p:ext uri="{BB962C8B-B14F-4D97-AF65-F5344CB8AC3E}">
        <p14:creationId xmlns:p14="http://schemas.microsoft.com/office/powerpoint/2010/main" val="240328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A9183F2-029F-4C90-8B8B-4AD620F13C1D}" type="datetimeFigureOut">
              <a:rPr lang="zh-TW" altLang="en-US" smtClean="0"/>
              <a:t>2020/9/9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28DAD61-6A81-4A7F-97BD-82481C1644AD}" type="slidenum">
              <a:rPr lang="zh-TW" altLang="en-US" smtClean="0"/>
              <a:t>‹#›</a:t>
            </a:fld>
            <a:endParaRPr lang="zh-TW" altLang="en-US"/>
          </a:p>
        </p:txBody>
      </p:sp>
    </p:spTree>
    <p:extLst>
      <p:ext uri="{BB962C8B-B14F-4D97-AF65-F5344CB8AC3E}">
        <p14:creationId xmlns:p14="http://schemas.microsoft.com/office/powerpoint/2010/main" val="129280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A9183F2-029F-4C90-8B8B-4AD620F13C1D}" type="datetimeFigureOut">
              <a:rPr lang="zh-TW" altLang="en-US" smtClean="0"/>
              <a:t>2020/9/9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28DAD61-6A81-4A7F-97BD-82481C1644AD}" type="slidenum">
              <a:rPr lang="zh-TW" altLang="en-US" smtClean="0"/>
              <a:t>‹#›</a:t>
            </a:fld>
            <a:endParaRPr lang="zh-TW" altLang="en-US"/>
          </a:p>
        </p:txBody>
      </p:sp>
    </p:spTree>
    <p:extLst>
      <p:ext uri="{BB962C8B-B14F-4D97-AF65-F5344CB8AC3E}">
        <p14:creationId xmlns:p14="http://schemas.microsoft.com/office/powerpoint/2010/main" val="295498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A9183F2-029F-4C90-8B8B-4AD620F13C1D}" type="datetimeFigureOut">
              <a:rPr lang="zh-TW" altLang="en-US" smtClean="0"/>
              <a:t>2020/9/9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28DAD61-6A81-4A7F-97BD-82481C1644AD}" type="slidenum">
              <a:rPr lang="zh-TW" altLang="en-US" smtClean="0"/>
              <a:t>‹#›</a:t>
            </a:fld>
            <a:endParaRPr lang="zh-TW" altLang="en-US"/>
          </a:p>
        </p:txBody>
      </p:sp>
    </p:spTree>
    <p:extLst>
      <p:ext uri="{BB962C8B-B14F-4D97-AF65-F5344CB8AC3E}">
        <p14:creationId xmlns:p14="http://schemas.microsoft.com/office/powerpoint/2010/main" val="275613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0A9183F2-029F-4C90-8B8B-4AD620F13C1D}" type="datetimeFigureOut">
              <a:rPr lang="zh-TW" altLang="en-US" smtClean="0"/>
              <a:t>2020/9/9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8DAD61-6A81-4A7F-97BD-82481C1644AD}" type="slidenum">
              <a:rPr lang="zh-TW" altLang="en-US" smtClean="0"/>
              <a:t>‹#›</a:t>
            </a:fld>
            <a:endParaRPr lang="zh-TW" altLang="en-US"/>
          </a:p>
        </p:txBody>
      </p:sp>
    </p:spTree>
    <p:extLst>
      <p:ext uri="{BB962C8B-B14F-4D97-AF65-F5344CB8AC3E}">
        <p14:creationId xmlns:p14="http://schemas.microsoft.com/office/powerpoint/2010/main" val="413407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0A9183F2-029F-4C90-8B8B-4AD620F13C1D}" type="datetimeFigureOut">
              <a:rPr lang="zh-TW" altLang="en-US" smtClean="0"/>
              <a:t>2020/9/9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8DAD61-6A81-4A7F-97BD-82481C1644AD}" type="slidenum">
              <a:rPr lang="zh-TW" altLang="en-US" smtClean="0"/>
              <a:t>‹#›</a:t>
            </a:fld>
            <a:endParaRPr lang="zh-TW" altLang="en-US"/>
          </a:p>
        </p:txBody>
      </p:sp>
    </p:spTree>
    <p:extLst>
      <p:ext uri="{BB962C8B-B14F-4D97-AF65-F5344CB8AC3E}">
        <p14:creationId xmlns:p14="http://schemas.microsoft.com/office/powerpoint/2010/main" val="260472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183F2-029F-4C90-8B8B-4AD620F13C1D}" type="datetimeFigureOut">
              <a:rPr lang="zh-TW" altLang="en-US" smtClean="0"/>
              <a:t>2020/9/9</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DAD61-6A81-4A7F-97BD-82481C1644AD}" type="slidenum">
              <a:rPr lang="zh-TW" altLang="en-US" smtClean="0"/>
              <a:t>‹#›</a:t>
            </a:fld>
            <a:endParaRPr lang="zh-TW" altLang="en-US"/>
          </a:p>
        </p:txBody>
      </p:sp>
    </p:spTree>
    <p:extLst>
      <p:ext uri="{BB962C8B-B14F-4D97-AF65-F5344CB8AC3E}">
        <p14:creationId xmlns:p14="http://schemas.microsoft.com/office/powerpoint/2010/main" val="604472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tmp"/></Relationships>
</file>

<file path=ppt/slides/_rels/slide1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smtClean="0"/>
              <a:t>Why do some firms give stock options to all employees, An empirical examination of theories</a:t>
            </a:r>
            <a:endParaRPr lang="zh-TW" altLang="en-US" dirty="0"/>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1882300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option-based compensation package</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An option-based compensation package consists of a salary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𝑆</m:t>
                        </m:r>
                      </m:e>
                      <m:sub>
                        <m:r>
                          <a:rPr lang="en-US" altLang="zh-TW" b="0" i="1" smtClean="0">
                            <a:latin typeface="Cambria Math" panose="02040503050406030204" pitchFamily="18" charset="0"/>
                          </a:rPr>
                          <m:t>𝑜𝑝𝑡</m:t>
                        </m:r>
                      </m:sub>
                    </m:sSub>
                    <m:r>
                      <a:rPr lang="en-US" altLang="zh-TW" b="0" i="1" smtClean="0">
                        <a:latin typeface="Cambria Math" panose="02040503050406030204" pitchFamily="18" charset="0"/>
                      </a:rPr>
                      <m:t> </m:t>
                    </m:r>
                  </m:oMath>
                </a14:m>
                <a:r>
                  <a:rPr lang="en-US" altLang="zh-TW" dirty="0" smtClean="0"/>
                  <a:t>and an option grant consisting of n options with initial Black-Scholes value BS(</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0</m:t>
                        </m:r>
                      </m:sub>
                    </m:sSub>
                  </m:oMath>
                </a14:m>
                <a:r>
                  <a:rPr lang="en-US" altLang="zh-TW" dirty="0" smtClean="0"/>
                  <a:t>)</a:t>
                </a:r>
              </a:p>
              <a:p>
                <a:r>
                  <a:rPr lang="en-US" altLang="zh-TW" dirty="0" smtClean="0"/>
                  <a:t>The firm designs its option package with the aim of preventing the employee from seeking an outside offer in any state of the world.</a:t>
                </a:r>
              </a:p>
              <a:p>
                <a:r>
                  <a:rPr lang="en-US" altLang="zh-TW" dirty="0" smtClean="0"/>
                  <a:t>If the good state is realized, then the employee will choose not to seek an outside offer if, in expectation, the employee values compensation from the current job at more than that at the next-best job.</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043" t="-1961" r="-173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58238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46652"/>
            <a:ext cx="10515600" cy="946439"/>
          </a:xfrm>
        </p:spPr>
        <p:txBody>
          <a:bodyPr/>
          <a:lstStyle/>
          <a:p>
            <a:r>
              <a:rPr lang="en-US" altLang="zh-TW" dirty="0"/>
              <a:t>option-based compensation package</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293092"/>
                <a:ext cx="10515600" cy="5564908"/>
              </a:xfrm>
            </p:spPr>
            <p:txBody>
              <a:bodyPr>
                <a:normAutofit fontScale="92500" lnSpcReduction="10000"/>
              </a:bodyPr>
              <a:lstStyle/>
              <a:p>
                <a:r>
                  <a:rPr lang="en-US" altLang="zh-TW" dirty="0" smtClean="0"/>
                  <a:t>If the employee does not seek another offer, then he or she remains with the firm and does not exercise any options until t = 4.</a:t>
                </a:r>
                <a:endParaRPr lang="en-US" altLang="zh-TW" dirty="0"/>
              </a:p>
              <a:p>
                <a:r>
                  <a:rPr lang="en-US" altLang="zh-TW" dirty="0" smtClean="0"/>
                  <a:t>If the employee seeks an offer and takes it, then he or she exercises one-quarter of the options immediately. </a:t>
                </a:r>
                <a:endParaRPr lang="en-US" altLang="zh-TW" dirty="0"/>
              </a:p>
              <a:p>
                <a:r>
                  <a:rPr lang="en-US" altLang="zh-TW" dirty="0" smtClean="0"/>
                  <a:t>Thus, the employee will not seek an outside offer in state s if</a:t>
                </a:r>
              </a:p>
              <a:p>
                <a:endParaRPr lang="en-US" altLang="zh-TW" dirty="0"/>
              </a:p>
              <a:p>
                <a:pPr marL="0" indent="0">
                  <a:buNone/>
                </a:pPr>
                <a:endParaRPr lang="en-US" altLang="zh-TW" dirty="0"/>
              </a:p>
              <a:p>
                <a:pPr marL="0" indent="0">
                  <a:buNone/>
                </a:pPr>
                <a:r>
                  <a:rPr lang="en-US" altLang="zh-TW" dirty="0" smtClean="0"/>
                  <a:t/>
                </a:r>
                <a:br>
                  <a:rPr lang="en-US" altLang="zh-TW" dirty="0" smtClean="0"/>
                </a:br>
                <a:endParaRPr lang="en-US" altLang="zh-TW" dirty="0" smtClean="0"/>
              </a:p>
              <a:p>
                <a:endParaRPr lang="en-US" altLang="zh-TW" dirty="0" smtClean="0"/>
              </a:p>
              <a:p>
                <a:r>
                  <a:rPr lang="en-US" altLang="zh-TW" dirty="0" smtClean="0"/>
                  <a:t> f(</a:t>
                </a:r>
                <a:r>
                  <a:rPr lang="zh-TW" altLang="en-US" dirty="0" smtClean="0"/>
                  <a:t>．</a:t>
                </a:r>
                <a:r>
                  <a:rPr lang="en-US" altLang="zh-TW" dirty="0" smtClean="0"/>
                  <a:t>|s) ~ log-normal(</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𝑠</m:t>
                        </m:r>
                      </m:sub>
                    </m:sSub>
                  </m:oMath>
                </a14:m>
                <a:r>
                  <a:rPr lang="en-US" altLang="zh-TW" dirty="0" smtClean="0"/>
                  <a:t>,</a:t>
                </a:r>
                <a14:m>
                  <m:oMath xmlns:m="http://schemas.openxmlformats.org/officeDocument/2006/math">
                    <m:f>
                      <m:fPr>
                        <m:ctrlPr>
                          <a:rPr lang="en-US" altLang="zh-TW" i="1" dirty="0" smtClean="0">
                            <a:latin typeface="Cambria Math" panose="02040503050406030204" pitchFamily="18" charset="0"/>
                          </a:rPr>
                        </m:ctrlPr>
                      </m:fPr>
                      <m:num>
                        <m:r>
                          <a:rPr lang="en-US" altLang="zh-TW" b="0" i="1" dirty="0" smtClean="0">
                            <a:latin typeface="Cambria Math" panose="02040503050406030204" pitchFamily="18" charset="0"/>
                          </a:rPr>
                          <m:t>3</m:t>
                        </m:r>
                      </m:num>
                      <m:den>
                        <m:r>
                          <a:rPr lang="en-US" altLang="zh-TW" b="0" i="1" dirty="0" smtClean="0">
                            <a:latin typeface="Cambria Math" panose="02040503050406030204" pitchFamily="18" charset="0"/>
                          </a:rPr>
                          <m:t>5</m:t>
                        </m:r>
                      </m:den>
                    </m:f>
                    <m:sSup>
                      <m:sSupPr>
                        <m:ctrlPr>
                          <a:rPr lang="en-US" altLang="zh-TW" i="1" dirty="0" smtClean="0">
                            <a:latin typeface="Cambria Math" panose="02040503050406030204" pitchFamily="18" charset="0"/>
                          </a:rPr>
                        </m:ctrlPr>
                      </m:sSupPr>
                      <m:e>
                        <m:r>
                          <a:rPr lang="zh-TW" altLang="en-US" i="1" dirty="0" smtClean="0">
                            <a:latin typeface="Cambria Math" panose="02040503050406030204" pitchFamily="18" charset="0"/>
                          </a:rPr>
                          <m:t>𝜎</m:t>
                        </m:r>
                      </m:e>
                      <m:sup>
                        <m:r>
                          <a:rPr lang="en-US" altLang="zh-TW" b="0" i="1" dirty="0" smtClean="0">
                            <a:latin typeface="Cambria Math" panose="02040503050406030204" pitchFamily="18" charset="0"/>
                          </a:rPr>
                          <m:t>2</m:t>
                        </m:r>
                      </m:sup>
                    </m:sSup>
                  </m:oMath>
                </a14:m>
                <a:r>
                  <a:rPr lang="en-US" altLang="zh-TW" dirty="0" smtClean="0"/>
                  <a:t>v)</a:t>
                </a:r>
              </a:p>
              <a:p>
                <a:r>
                  <a:rPr lang="en-US" altLang="zh-TW" dirty="0" smtClean="0"/>
                  <a:t>g(</a:t>
                </a:r>
                <a:r>
                  <a:rPr lang="zh-TW" altLang="en-US" dirty="0" smtClean="0"/>
                  <a:t>．</a:t>
                </a:r>
                <a:r>
                  <a:rPr lang="en-US" altLang="zh-TW" dirty="0" smtClean="0"/>
                  <a:t>|</a:t>
                </a:r>
                <a:r>
                  <a:rPr lang="zh-TW" altLang="en-US" dirty="0" smtClean="0"/>
                  <a:t> ．</a:t>
                </a:r>
                <a:r>
                  <a:rPr lang="en-US" altLang="zh-TW" dirty="0" smtClean="0"/>
                  <a:t>) ~ log-normal(</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(1+</m:t>
                        </m:r>
                        <m:r>
                          <a:rPr lang="en-US" altLang="zh-TW" b="0" i="1" smtClean="0">
                            <a:latin typeface="Cambria Math" panose="02040503050406030204" pitchFamily="18" charset="0"/>
                          </a:rPr>
                          <m:t>𝑟</m:t>
                        </m:r>
                        <m:r>
                          <a:rPr lang="en-US" altLang="zh-TW" b="0" i="1" smtClean="0">
                            <a:latin typeface="Cambria Math" panose="02040503050406030204" pitchFamily="18" charset="0"/>
                          </a:rPr>
                          <m:t>)</m:t>
                        </m:r>
                      </m:e>
                      <m:sup>
                        <m:r>
                          <a:rPr lang="en-US" altLang="zh-TW" b="0" i="1" smtClean="0">
                            <a:latin typeface="Cambria Math" panose="02040503050406030204" pitchFamily="18" charset="0"/>
                          </a:rPr>
                          <m:t>3</m:t>
                        </m:r>
                      </m:sup>
                    </m:sSup>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oMath>
                </a14:m>
                <a:r>
                  <a:rPr lang="en-US" altLang="zh-TW" dirty="0" smtClean="0"/>
                  <a:t>,3</a:t>
                </a:r>
                <a14:m>
                  <m:oMath xmlns:m="http://schemas.openxmlformats.org/officeDocument/2006/math">
                    <m:r>
                      <a:rPr lang="en-US" altLang="zh-TW" i="1" dirty="0" smtClean="0">
                        <a:latin typeface="Cambria Math" panose="02040503050406030204" pitchFamily="18" charset="0"/>
                      </a:rPr>
                      <m:t> </m:t>
                    </m:r>
                    <m:sSup>
                      <m:sSupPr>
                        <m:ctrlPr>
                          <a:rPr lang="en-US" altLang="zh-TW" i="1" dirty="0" smtClean="0">
                            <a:latin typeface="Cambria Math" panose="02040503050406030204" pitchFamily="18" charset="0"/>
                          </a:rPr>
                        </m:ctrlPr>
                      </m:sSupPr>
                      <m:e>
                        <m:r>
                          <a:rPr lang="zh-TW" altLang="en-US" i="1" dirty="0" smtClean="0">
                            <a:latin typeface="Cambria Math" panose="02040503050406030204" pitchFamily="18" charset="0"/>
                          </a:rPr>
                          <m:t>𝜎</m:t>
                        </m:r>
                      </m:e>
                      <m:sup>
                        <m:r>
                          <a:rPr lang="en-US" altLang="zh-TW" b="0" i="1" dirty="0" smtClean="0">
                            <a:latin typeface="Cambria Math" panose="02040503050406030204" pitchFamily="18" charset="0"/>
                          </a:rPr>
                          <m:t>2</m:t>
                        </m:r>
                      </m:sup>
                    </m:sSup>
                  </m:oMath>
                </a14:m>
                <a:r>
                  <a:rPr lang="en-US" altLang="zh-TW" dirty="0" smtClean="0"/>
                  <a:t>v)</a:t>
                </a:r>
                <a:br>
                  <a:rPr lang="en-US" altLang="zh-TW" dirty="0" smtClean="0"/>
                </a:b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293092"/>
                <a:ext cx="10515600" cy="5564908"/>
              </a:xfrm>
              <a:blipFill>
                <a:blip r:embed="rId2"/>
                <a:stretch>
                  <a:fillRect l="-928" t="-2191"/>
                </a:stretch>
              </a:blipFill>
            </p:spPr>
            <p:txBody>
              <a:bodyPr/>
              <a:lstStyle/>
              <a:p>
                <a:r>
                  <a:rPr lang="zh-TW" altLang="en-US">
                    <a:noFill/>
                  </a:rPr>
                  <a:t> </a:t>
                </a:r>
              </a:p>
            </p:txBody>
          </p:sp>
        </mc:Fallback>
      </mc:AlternateContent>
      <p:pic>
        <p:nvPicPr>
          <p:cNvPr id="4" name="圖片 3"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717" y="3357091"/>
            <a:ext cx="9203391" cy="1600886"/>
          </a:xfrm>
          <a:prstGeom prst="rect">
            <a:avLst/>
          </a:prstGeom>
        </p:spPr>
      </p:pic>
      <p:pic>
        <p:nvPicPr>
          <p:cNvPr id="5" name="圖片 4"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8368" y="4925322"/>
            <a:ext cx="7169518" cy="349268"/>
          </a:xfrm>
          <a:prstGeom prst="rect">
            <a:avLst/>
          </a:prstGeom>
        </p:spPr>
      </p:pic>
      <p:sp>
        <p:nvSpPr>
          <p:cNvPr id="6" name="橢圓 5"/>
          <p:cNvSpPr/>
          <p:nvPr/>
        </p:nvSpPr>
        <p:spPr>
          <a:xfrm>
            <a:off x="2927927" y="3519055"/>
            <a:ext cx="314038" cy="3971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1312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option-based compensation </a:t>
            </a:r>
            <a:r>
              <a:rPr lang="en-US" altLang="zh-TW" dirty="0" smtClean="0"/>
              <a:t>package</a:t>
            </a:r>
            <a:r>
              <a:rPr lang="en-US" altLang="zh-TW" sz="3200" dirty="0" smtClean="0"/>
              <a:t>(</a:t>
            </a:r>
            <a:r>
              <a:rPr lang="zh-TW" altLang="en-US" sz="3200" dirty="0" smtClean="0"/>
              <a:t>公司角度</a:t>
            </a:r>
            <a:r>
              <a:rPr lang="en-US" altLang="zh-TW" sz="3200" dirty="0"/>
              <a:t>)</a:t>
            </a:r>
            <a:endParaRPr lang="zh-TW" altLang="en-US" sz="3200" dirty="0"/>
          </a:p>
        </p:txBody>
      </p:sp>
      <p:sp>
        <p:nvSpPr>
          <p:cNvPr id="3" name="內容版面配置區 2"/>
          <p:cNvSpPr>
            <a:spLocks noGrp="1"/>
          </p:cNvSpPr>
          <p:nvPr>
            <p:ph idx="1"/>
          </p:nvPr>
        </p:nvSpPr>
        <p:spPr/>
        <p:txBody>
          <a:bodyPr/>
          <a:lstStyle/>
          <a:p>
            <a:r>
              <a:rPr lang="en-US" altLang="zh-TW" dirty="0"/>
              <a:t>The firm </a:t>
            </a:r>
            <a:r>
              <a:rPr lang="en-US" altLang="zh-TW"/>
              <a:t>prefers </a:t>
            </a:r>
            <a:r>
              <a:rPr lang="en-US" altLang="zh-TW" smtClean="0"/>
              <a:t>offering the </a:t>
            </a:r>
            <a:r>
              <a:rPr lang="en-US" altLang="zh-TW" dirty="0"/>
              <a:t>option-based job to </a:t>
            </a:r>
            <a:r>
              <a:rPr lang="en-US" altLang="zh-TW" dirty="0" smtClean="0"/>
              <a:t>the</a:t>
            </a:r>
            <a:r>
              <a:rPr lang="zh-TW" altLang="en-US" dirty="0" smtClean="0"/>
              <a:t> </a:t>
            </a:r>
            <a:r>
              <a:rPr lang="en-US" altLang="zh-TW" dirty="0"/>
              <a:t>spot wage job </a:t>
            </a:r>
            <a:r>
              <a:rPr lang="en-US" altLang="zh-TW" dirty="0" smtClean="0"/>
              <a:t>if</a:t>
            </a:r>
            <a:br>
              <a:rPr lang="en-US" altLang="zh-TW" dirty="0" smtClean="0"/>
            </a:br>
            <a:r>
              <a:rPr lang="en-US" altLang="zh-TW" dirty="0" smtClean="0"/>
              <a:t/>
            </a:r>
            <a:br>
              <a:rPr lang="en-US" altLang="zh-TW" dirty="0" smtClean="0"/>
            </a:br>
            <a:endParaRPr lang="en-US" altLang="zh-TW" dirty="0" smtClean="0"/>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589" y="3148145"/>
            <a:ext cx="7608982" cy="574110"/>
          </a:xfrm>
          <a:prstGeom prst="rect">
            <a:avLst/>
          </a:prstGeom>
        </p:spPr>
      </p:pic>
    </p:spTree>
    <p:extLst>
      <p:ext uri="{BB962C8B-B14F-4D97-AF65-F5344CB8AC3E}">
        <p14:creationId xmlns:p14="http://schemas.microsoft.com/office/powerpoint/2010/main" val="320717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量化 </a:t>
            </a:r>
            <a:r>
              <a:rPr lang="en-US" altLang="zh-TW" dirty="0" smtClean="0"/>
              <a:t>retention</a:t>
            </a:r>
            <a:endParaRPr lang="zh-TW" altLang="en-US" dirty="0"/>
          </a:p>
        </p:txBody>
      </p:sp>
      <p:sp>
        <p:nvSpPr>
          <p:cNvPr id="3" name="內容版面配置區 2"/>
          <p:cNvSpPr>
            <a:spLocks noGrp="1"/>
          </p:cNvSpPr>
          <p:nvPr>
            <p:ph idx="1"/>
          </p:nvPr>
        </p:nvSpPr>
        <p:spPr/>
        <p:txBody>
          <a:bodyPr/>
          <a:lstStyle/>
          <a:p>
            <a:endParaRPr lang="en-US" altLang="zh-TW" dirty="0" smtClean="0"/>
          </a:p>
          <a:p>
            <a:r>
              <a:rPr lang="en-US" altLang="zh-TW" dirty="0" smtClean="0"/>
              <a:t>We </a:t>
            </a:r>
            <a:r>
              <a:rPr lang="en-US" altLang="zh-TW" dirty="0"/>
              <a:t>also compute the ‘‘retention value’’—that is</a:t>
            </a:r>
            <a:r>
              <a:rPr lang="en-US" altLang="zh-TW" dirty="0">
                <a:solidFill>
                  <a:srgbClr val="FF0000"/>
                </a:solidFill>
              </a:rPr>
              <a:t>, the Black-Scholes dollar value of options forfeited in the event the employee leaves</a:t>
            </a:r>
            <a:r>
              <a:rPr lang="en-US" altLang="zh-TW" dirty="0"/>
              <a:t>—under the good and bad industry states.</a:t>
            </a:r>
            <a:endParaRPr lang="zh-TW" altLang="en-US" dirty="0"/>
          </a:p>
        </p:txBody>
      </p:sp>
    </p:spTree>
    <p:extLst>
      <p:ext uri="{BB962C8B-B14F-4D97-AF65-F5344CB8AC3E}">
        <p14:creationId xmlns:p14="http://schemas.microsoft.com/office/powerpoint/2010/main" val="867333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問</a:t>
            </a:r>
            <a:r>
              <a:rPr lang="zh-TW" altLang="en-US" dirty="0"/>
              <a:t>題</a:t>
            </a:r>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dirty="0" smtClean="0"/>
                  <a:t>These </a:t>
                </a:r>
                <a:r>
                  <a:rPr lang="en-US" altLang="zh-TW" dirty="0"/>
                  <a:t>inequalities allow us to compute upper bounds on </a:t>
                </a:r>
                <a14:m>
                  <m:oMath xmlns:m="http://schemas.openxmlformats.org/officeDocument/2006/math">
                    <m:sSub>
                      <m:sSubPr>
                        <m:ctrlPr>
                          <a:rPr lang="en-US" altLang="zh-TW" i="1">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𝑔</m:t>
                        </m:r>
                      </m:sub>
                    </m:sSub>
                  </m:oMath>
                </a14:m>
                <a:r>
                  <a:rPr lang="en-US" altLang="zh-TW" dirty="0"/>
                  <a:t>; </a:t>
                </a:r>
                <a14:m>
                  <m:oMath xmlns:m="http://schemas.openxmlformats.org/officeDocument/2006/math">
                    <m:sSub>
                      <m:sSubPr>
                        <m:ctrlPr>
                          <a:rPr lang="en-US" altLang="zh-TW" i="1">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i="1">
                            <a:latin typeface="Cambria Math" panose="02040503050406030204" pitchFamily="18" charset="0"/>
                          </a:rPr>
                          <m:t>𝑢</m:t>
                        </m:r>
                      </m:sub>
                    </m:sSub>
                  </m:oMath>
                </a14:m>
                <a:r>
                  <a:rPr lang="en-US" altLang="zh-TW" dirty="0"/>
                  <a:t>; and </a:t>
                </a:r>
                <a14:m>
                  <m:oMath xmlns:m="http://schemas.openxmlformats.org/officeDocument/2006/math">
                    <m:sSub>
                      <m:sSubPr>
                        <m:ctrlPr>
                          <a:rPr lang="en-US" altLang="zh-TW" i="1">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𝑏</m:t>
                        </m:r>
                      </m:sub>
                    </m:sSub>
                  </m:oMath>
                </a14:m>
                <a:r>
                  <a:rPr lang="en-US" altLang="zh-TW" dirty="0"/>
                  <a:t>; and a lower bound on k.</a:t>
                </a: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zh-TW" altLang="en-US">
                    <a:noFill/>
                  </a:rPr>
                  <a:t> </a:t>
                </a:r>
              </a:p>
            </p:txBody>
          </p:sp>
        </mc:Fallback>
      </mc:AlternateContent>
      <p:pic>
        <p:nvPicPr>
          <p:cNvPr id="4" name="圖片 3"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504" y="3611851"/>
            <a:ext cx="6998060" cy="1251014"/>
          </a:xfrm>
          <a:prstGeom prst="rect">
            <a:avLst/>
          </a:prstGeom>
        </p:spPr>
      </p:pic>
      <p:pic>
        <p:nvPicPr>
          <p:cNvPr id="5" name="圖片 4"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8351" y="5248329"/>
            <a:ext cx="7055213" cy="400071"/>
          </a:xfrm>
          <a:prstGeom prst="rect">
            <a:avLst/>
          </a:prstGeom>
        </p:spPr>
      </p:pic>
    </p:spTree>
    <p:extLst>
      <p:ext uri="{BB962C8B-B14F-4D97-AF65-F5344CB8AC3E}">
        <p14:creationId xmlns:p14="http://schemas.microsoft.com/office/powerpoint/2010/main" val="1371304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255" y="0"/>
            <a:ext cx="5842362" cy="4978400"/>
          </a:xfrm>
          <a:prstGeom prst="rect">
            <a:avLst/>
          </a:prstGeom>
        </p:spPr>
      </p:pic>
      <p:pic>
        <p:nvPicPr>
          <p:cNvPr id="5" name="圖片 4"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071" y="5066145"/>
            <a:ext cx="7184730" cy="1791855"/>
          </a:xfrm>
          <a:prstGeom prst="rect">
            <a:avLst/>
          </a:prstGeom>
        </p:spPr>
      </p:pic>
    </p:spTree>
    <p:extLst>
      <p:ext uri="{BB962C8B-B14F-4D97-AF65-F5344CB8AC3E}">
        <p14:creationId xmlns:p14="http://schemas.microsoft.com/office/powerpoint/2010/main" val="2899248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dirty="0" smtClean="0"/>
              <a:t>retention</a:t>
            </a:r>
            <a:endParaRPr lang="zh-TW" altLang="en-US" dirty="0"/>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2124759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spot wages</a:t>
            </a:r>
            <a:endParaRPr lang="zh-TW" altLang="en-US" dirty="0"/>
          </a:p>
        </p:txBody>
      </p:sp>
      <p:sp>
        <p:nvSpPr>
          <p:cNvPr id="3" name="內容版面配置區 2"/>
          <p:cNvSpPr>
            <a:spLocks noGrp="1"/>
          </p:cNvSpPr>
          <p:nvPr>
            <p:ph idx="1"/>
          </p:nvPr>
        </p:nvSpPr>
        <p:spPr/>
        <p:txBody>
          <a:bodyPr>
            <a:normAutofit/>
          </a:bodyPr>
          <a:lstStyle/>
          <a:p>
            <a:r>
              <a:rPr lang="en-US" altLang="zh-TW" dirty="0" smtClean="0"/>
              <a:t>If options are intended to help firms index wages to market conditions, then short</a:t>
            </a:r>
            <a:r>
              <a:rPr lang="zh-TW" altLang="en-US" dirty="0" smtClean="0"/>
              <a:t> </a:t>
            </a:r>
            <a:r>
              <a:rPr lang="en-US" altLang="zh-TW" dirty="0" smtClean="0"/>
              <a:t>run variation in the value of option packages must be of the same order of magnitude as short-run variation in spot wages. </a:t>
            </a:r>
          </a:p>
          <a:p>
            <a:r>
              <a:rPr lang="en-US" altLang="zh-TW" dirty="0" smtClean="0"/>
              <a:t>Given our detailed NCEO data on option grants, we can compute the short-run variation in the value of option packages, and use this to infer firms’ expectations regarding wage variation.</a:t>
            </a:r>
          </a:p>
        </p:txBody>
      </p:sp>
    </p:spTree>
    <p:extLst>
      <p:ext uri="{BB962C8B-B14F-4D97-AF65-F5344CB8AC3E}">
        <p14:creationId xmlns:p14="http://schemas.microsoft.com/office/powerpoint/2010/main" val="865107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a:t>
            </a:r>
            <a:r>
              <a:rPr lang="zh-TW" altLang="en-US" dirty="0"/>
              <a:t>定</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t = 0,1,2,3,4</a:t>
                </a:r>
              </a:p>
              <a:p>
                <a:endParaRPr lang="en-US" altLang="zh-TW" dirty="0"/>
              </a:p>
              <a:p>
                <a:r>
                  <a:rPr lang="en-US" altLang="zh-TW" dirty="0" smtClean="0"/>
                  <a:t>S (state) = {</a:t>
                </a:r>
                <a:r>
                  <a:rPr lang="en-US" altLang="zh-TW" dirty="0" err="1" smtClean="0"/>
                  <a:t>good,unchanged,bad</a:t>
                </a:r>
                <a:r>
                  <a:rPr lang="en-US" altLang="zh-TW" dirty="0" smtClean="0"/>
                  <a:t>}</a:t>
                </a:r>
              </a:p>
              <a:p>
                <a:endParaRPr lang="en-US" altLang="zh-TW" dirty="0" smtClean="0"/>
              </a:p>
              <a:p>
                <a:r>
                  <a:rPr lang="en-US" altLang="zh-TW" dirty="0" smtClean="0"/>
                  <a:t>Between t = 0 and 1, one of three states of the world is realized.</a:t>
                </a:r>
              </a:p>
              <a:p>
                <a:endParaRPr lang="en-US" altLang="zh-TW" dirty="0" smtClean="0"/>
              </a:p>
              <a:p>
                <a:r>
                  <a:rPr lang="en-US" altLang="zh-TW" dirty="0" smtClean="0"/>
                  <a:t>P(s=good) =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𝑔</m:t>
                        </m:r>
                      </m:sub>
                    </m:sSub>
                  </m:oMath>
                </a14:m>
                <a:r>
                  <a:rPr lang="zh-TW" altLang="en-US" dirty="0" smtClean="0"/>
                  <a:t> </a:t>
                </a:r>
                <a:r>
                  <a:rPr lang="en-US" altLang="zh-TW" dirty="0" smtClean="0"/>
                  <a:t>;</a:t>
                </a:r>
                <a:r>
                  <a:rPr lang="zh-TW" altLang="en-US" dirty="0" smtClean="0"/>
                  <a:t> </a:t>
                </a:r>
                <a:r>
                  <a:rPr lang="en-US" altLang="zh-TW" dirty="0" smtClean="0"/>
                  <a:t>P(s=bad) =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𝑏</m:t>
                        </m:r>
                      </m:sub>
                    </m:sSub>
                  </m:oMath>
                </a14:m>
                <a:r>
                  <a:rPr lang="en-US" altLang="zh-TW" dirty="0" smtClean="0"/>
                  <a:t> ; P(s=unchanged) = 1-</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𝑔</m:t>
                        </m:r>
                      </m:sub>
                    </m:sSub>
                  </m:oMath>
                </a14:m>
                <a:r>
                  <a:rPr lang="en-US" altLang="zh-TW" dirty="0" smtClean="0"/>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𝑏</m:t>
                        </m:r>
                      </m:sub>
                    </m:sSub>
                  </m:oMath>
                </a14:m>
                <a:endParaRPr lang="en-US" altLang="zh-TW" dirty="0" smtClean="0"/>
              </a:p>
              <a:p>
                <a:endParaRPr lang="en-US" altLang="zh-TW"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93467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a:t>
            </a:r>
            <a:r>
              <a:rPr lang="zh-TW" altLang="en-US" dirty="0"/>
              <a:t>定</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We assume a firm hires an employee at time t = 0: Between t = 0 and 1, one of three states of the world is realized.</a:t>
                </a:r>
              </a:p>
              <a:p>
                <a:endParaRPr lang="en-US" altLang="zh-TW" dirty="0"/>
              </a:p>
              <a:p>
                <a:r>
                  <a:rPr lang="en-US" altLang="zh-TW" dirty="0" smtClean="0"/>
                  <a:t>If industry conditions are good, then the employee could, at time t = 1; obtain a job offer from another employer that pays wage </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𝑔</m:t>
                        </m:r>
                      </m:sub>
                    </m:sSub>
                    <m:r>
                      <a:rPr lang="en-US" altLang="zh-TW" b="0" i="0" smtClean="0">
                        <a:latin typeface="Cambria Math" panose="02040503050406030204" pitchFamily="18" charset="0"/>
                      </a:rPr>
                      <m:t>.</m:t>
                    </m:r>
                  </m:oMath>
                </a14:m>
                <a:endParaRPr lang="en-US" altLang="zh-TW" b="0" dirty="0" smtClean="0"/>
              </a:p>
              <a:p>
                <a:r>
                  <a:rPr lang="en-US" altLang="zh-TW" dirty="0" smtClean="0"/>
                  <a:t>If conditions are unchanged or bad, then the best offer the employee can get is </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oMath>
                </a14:m>
                <a:r>
                  <a:rPr lang="en-US" altLang="zh-TW" dirty="0" smtClean="0"/>
                  <a:t> or </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𝑏</m:t>
                        </m:r>
                      </m:sub>
                    </m:sSub>
                  </m:oMath>
                </a14:m>
                <a:r>
                  <a:rPr lang="en-US" altLang="zh-TW" dirty="0" smtClean="0"/>
                  <a:t>; respectively,</a:t>
                </a:r>
              </a:p>
              <a:p>
                <a:endParaRPr lang="en-US" altLang="zh-TW" dirty="0"/>
              </a:p>
              <a:p>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𝑔</m:t>
                        </m:r>
                      </m:sub>
                    </m:sSub>
                  </m:oMath>
                </a14:m>
                <a:r>
                  <a:rPr lang="en-US" altLang="zh-TW" dirty="0" smtClean="0"/>
                  <a:t>&gt;</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oMath>
                </a14:m>
                <a:r>
                  <a:rPr lang="en-US" altLang="zh-TW" dirty="0" smtClean="0"/>
                  <a:t>&gt;</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𝑏</m:t>
                        </m:r>
                      </m:sub>
                    </m:sSub>
                  </m:oMath>
                </a14:m>
                <a:endParaRPr lang="en-US" altLang="zh-TW"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043" t="-2241" r="-2783" b="-112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635535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a:t>
            </a:r>
            <a:r>
              <a:rPr lang="zh-TW" altLang="en-US" dirty="0"/>
              <a:t>定</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85000" lnSpcReduction="20000"/>
              </a:bodyPr>
              <a:lstStyle/>
              <a:p>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1</m:t>
                        </m:r>
                      </m:sub>
                    </m:sSub>
                  </m:oMath>
                </a14:m>
                <a:r>
                  <a:rPr lang="en-US" altLang="zh-TW" dirty="0" smtClean="0"/>
                  <a:t> </a:t>
                </a:r>
                <a14:m>
                  <m:oMath xmlns:m="http://schemas.openxmlformats.org/officeDocument/2006/math">
                    <m:r>
                      <a:rPr lang="en-US" altLang="zh-TW" i="1" dirty="0" smtClean="0">
                        <a:latin typeface="Cambria Math" panose="02040503050406030204" pitchFamily="18" charset="0"/>
                        <a:ea typeface="Cambria Math" panose="02040503050406030204" pitchFamily="18" charset="0"/>
                      </a:rPr>
                      <m:t>≡</m:t>
                    </m:r>
                  </m:oMath>
                </a14:m>
                <a:r>
                  <a:rPr lang="en-US" altLang="zh-TW" dirty="0" smtClean="0"/>
                  <a:t> stock price , t=1</a:t>
                </a:r>
              </a:p>
              <a:p>
                <a:endParaRPr lang="en-US" altLang="zh-TW" dirty="0" smtClean="0"/>
              </a:p>
              <a:p>
                <a:r>
                  <a:rPr lang="en-US" altLang="zh-TW" dirty="0" smtClean="0"/>
                  <a:t>E[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oMath>
                </a14:m>
                <a:r>
                  <a:rPr lang="en-US" altLang="zh-TW" dirty="0" smtClean="0"/>
                  <a:t> |good state] =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𝑔</m:t>
                        </m:r>
                      </m:sub>
                    </m:sSub>
                  </m:oMath>
                </a14:m>
                <a:r>
                  <a:rPr lang="en-US" altLang="zh-TW" dirty="0" smtClean="0"/>
                  <a:t/>
                </a:r>
                <a:br>
                  <a:rPr lang="en-US" altLang="zh-TW" dirty="0" smtClean="0"/>
                </a:br>
                <a:r>
                  <a:rPr lang="en-US" altLang="zh-TW" dirty="0" smtClean="0"/>
                  <a:t/>
                </a:r>
                <a:br>
                  <a:rPr lang="en-US" altLang="zh-TW" dirty="0" smtClean="0"/>
                </a:br>
                <a:r>
                  <a:rPr lang="en-US" altLang="zh-TW" dirty="0" smtClean="0"/>
                  <a:t>E[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oMath>
                </a14:m>
                <a:r>
                  <a:rPr lang="en-US" altLang="zh-TW" dirty="0" smtClean="0"/>
                  <a:t> |</a:t>
                </a:r>
                <a:r>
                  <a:rPr lang="en-US" altLang="zh-TW" dirty="0" err="1" smtClean="0"/>
                  <a:t>unchange</a:t>
                </a:r>
                <a:r>
                  <a:rPr lang="en-US" altLang="zh-TW" dirty="0" smtClean="0"/>
                  <a:t> state] =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𝑢</m:t>
                        </m:r>
                      </m:sub>
                    </m:sSub>
                  </m:oMath>
                </a14:m>
                <a:r>
                  <a:rPr lang="en-US" altLang="zh-TW" dirty="0" smtClean="0"/>
                  <a:t/>
                </a:r>
                <a:br>
                  <a:rPr lang="en-US" altLang="zh-TW" dirty="0" smtClean="0"/>
                </a:br>
                <a:r>
                  <a:rPr lang="en-US" altLang="zh-TW" dirty="0" smtClean="0"/>
                  <a:t/>
                </a:r>
                <a:br>
                  <a:rPr lang="en-US" altLang="zh-TW" dirty="0" smtClean="0"/>
                </a:br>
                <a:r>
                  <a:rPr lang="en-US" altLang="zh-TW" dirty="0" smtClean="0"/>
                  <a:t>E[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oMath>
                </a14:m>
                <a:r>
                  <a:rPr lang="en-US" altLang="zh-TW" dirty="0" smtClean="0"/>
                  <a:t> |bad state] =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𝑏</m:t>
                        </m:r>
                      </m:sub>
                    </m:sSub>
                  </m:oMath>
                </a14:m>
                <a:endParaRPr lang="en-US" altLang="zh-TW" dirty="0" smtClean="0"/>
              </a:p>
              <a:p>
                <a:endParaRPr lang="en-US" altLang="zh-TW" dirty="0"/>
              </a:p>
              <a:p>
                <a:r>
                  <a:rPr lang="en-US" altLang="zh-TW" dirty="0" smtClean="0"/>
                  <a:t>E[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oMath>
                </a14:m>
                <a:r>
                  <a:rPr lang="en-US" altLang="zh-TW" dirty="0" smtClean="0"/>
                  <a:t>] =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𝑢</m:t>
                        </m:r>
                      </m:sub>
                    </m:sSub>
                  </m:oMath>
                </a14:m>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58818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a:t>
            </a:r>
            <a:r>
              <a:rPr lang="zh-TW" altLang="en-US" dirty="0"/>
              <a:t>定</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533236"/>
                <a:ext cx="10515600" cy="5024582"/>
              </a:xfrm>
            </p:spPr>
            <p:txBody>
              <a:bodyPr>
                <a:normAutofit/>
              </a:bodyPr>
              <a:lstStyle/>
              <a:p>
                <a:r>
                  <a:rPr lang="en-US" altLang="zh-TW" dirty="0" smtClean="0"/>
                  <a:t>Var(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oMath>
                </a14:m>
                <a:r>
                  <a:rPr lang="en-US" altLang="zh-TW" dirty="0" smtClean="0"/>
                  <a:t> ) = </a:t>
                </a:r>
                <a14:m>
                  <m:oMath xmlns:m="http://schemas.openxmlformats.org/officeDocument/2006/math">
                    <m:sSup>
                      <m:sSupPr>
                        <m:ctrlPr>
                          <a:rPr lang="en-US" altLang="zh-TW" i="1" smtClean="0">
                            <a:latin typeface="Cambria Math" panose="02040503050406030204" pitchFamily="18" charset="0"/>
                          </a:rPr>
                        </m:ctrlPr>
                      </m:sSupPr>
                      <m:e>
                        <m:r>
                          <a:rPr lang="zh-TW" altLang="en-US" i="1" smtClean="0">
                            <a:latin typeface="Cambria Math" panose="02040503050406030204" pitchFamily="18" charset="0"/>
                          </a:rPr>
                          <m:t>𝜎</m:t>
                        </m:r>
                      </m:e>
                      <m:sup>
                        <m:r>
                          <a:rPr lang="en-US" altLang="zh-TW" b="0" i="1" smtClean="0">
                            <a:latin typeface="Cambria Math" panose="02040503050406030204" pitchFamily="18" charset="0"/>
                          </a:rPr>
                          <m:t>2</m:t>
                        </m:r>
                      </m:sup>
                    </m:sSup>
                  </m:oMath>
                </a14:m>
                <a:endParaRPr lang="en-US" altLang="zh-TW" dirty="0" smtClean="0"/>
              </a:p>
              <a:p>
                <a:r>
                  <a:rPr lang="en-US" altLang="zh-TW" dirty="0" smtClean="0"/>
                  <a:t>Var(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oMath>
                </a14:m>
                <a:r>
                  <a:rPr lang="en-US" altLang="zh-TW" dirty="0" smtClean="0"/>
                  <a:t> | s ) =(3/5) </a:t>
                </a:r>
                <a14:m>
                  <m:oMath xmlns:m="http://schemas.openxmlformats.org/officeDocument/2006/math">
                    <m:sSup>
                      <m:sSupPr>
                        <m:ctrlPr>
                          <a:rPr lang="en-US" altLang="zh-TW" i="1" smtClean="0">
                            <a:latin typeface="Cambria Math" panose="02040503050406030204" pitchFamily="18" charset="0"/>
                          </a:rPr>
                        </m:ctrlPr>
                      </m:sSupPr>
                      <m:e>
                        <m:r>
                          <a:rPr lang="zh-TW" altLang="en-US" i="1" smtClean="0">
                            <a:latin typeface="Cambria Math" panose="02040503050406030204" pitchFamily="18" charset="0"/>
                          </a:rPr>
                          <m:t>𝜎</m:t>
                        </m:r>
                      </m:e>
                      <m:sup>
                        <m:r>
                          <a:rPr lang="en-US" altLang="zh-TW" b="0" i="1" smtClean="0">
                            <a:latin typeface="Cambria Math" panose="02040503050406030204" pitchFamily="18" charset="0"/>
                          </a:rPr>
                          <m:t>2</m:t>
                        </m:r>
                      </m:sup>
                    </m:sSup>
                  </m:oMath>
                </a14:m>
                <a:endParaRPr lang="en-US" altLang="zh-TW" dirty="0" smtClean="0"/>
              </a:p>
              <a:p>
                <a:endParaRPr lang="en-US" altLang="zh-TW" dirty="0" smtClean="0"/>
              </a:p>
              <a:p>
                <a:r>
                  <a:rPr lang="zh-TW" altLang="en-US" dirty="0" smtClean="0"/>
                  <a:t>變異數分解公式</a:t>
                </a:r>
                <a:r>
                  <a:rPr lang="en-US" altLang="zh-TW" dirty="0" smtClean="0"/>
                  <a:t>:</a:t>
                </a:r>
                <a:br>
                  <a:rPr lang="en-US" altLang="zh-TW" dirty="0" smtClean="0"/>
                </a:br>
                <a:r>
                  <a:rPr lang="en-US" altLang="zh-TW" dirty="0" err="1" smtClean="0"/>
                  <a:t>Var</a:t>
                </a:r>
                <a:r>
                  <a:rPr lang="en-US" altLang="zh-TW" dirty="0" smtClean="0"/>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oMath>
                </a14:m>
                <a:r>
                  <a:rPr lang="en-US" altLang="zh-TW" dirty="0" smtClean="0"/>
                  <a:t> ) = E[ </a:t>
                </a:r>
                <a:r>
                  <a:rPr lang="en-US" altLang="zh-TW" dirty="0" err="1" smtClean="0"/>
                  <a:t>Var</a:t>
                </a:r>
                <a:r>
                  <a:rPr lang="en-US" altLang="zh-TW" dirty="0" smtClean="0"/>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oMath>
                </a14:m>
                <a:r>
                  <a:rPr lang="en-US" altLang="zh-TW" dirty="0" smtClean="0"/>
                  <a:t> | s ) ] + </a:t>
                </a:r>
                <a:r>
                  <a:rPr lang="en-US" altLang="zh-TW" dirty="0" err="1" smtClean="0"/>
                  <a:t>Var</a:t>
                </a:r>
                <a:r>
                  <a:rPr lang="en-US" altLang="zh-TW" dirty="0" smtClean="0"/>
                  <a:t>(E[</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oMath>
                </a14:m>
                <a:r>
                  <a:rPr lang="en-US" altLang="zh-TW" dirty="0" smtClean="0"/>
                  <a:t> | s ])</a:t>
                </a:r>
                <a:endParaRPr lang="en-US" altLang="zh-TW" dirty="0"/>
              </a:p>
              <a:p>
                <a:r>
                  <a:rPr lang="en-US" altLang="zh-TW" dirty="0" smtClean="0"/>
                  <a:t>the variance of firm value conditional on industry prospects is equal to 60% of the unconditional variance.</a:t>
                </a:r>
              </a:p>
              <a:p>
                <a:r>
                  <a:rPr lang="en-US" altLang="zh-TW" dirty="0" smtClean="0"/>
                  <a:t>40% of the total variance is determined by industry conditions.</a:t>
                </a:r>
              </a:p>
              <a:p>
                <a:endParaRPr lang="en-US" altLang="zh-TW" dirty="0"/>
              </a:p>
              <a:p>
                <a:r>
                  <a:rPr lang="en-US" altLang="zh-TW" dirty="0" smtClean="0"/>
                  <a:t>E[</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oMath>
                </a14:m>
                <a:r>
                  <a:rPr lang="en-US" altLang="zh-TW" dirty="0" smtClean="0"/>
                  <a:t>] =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𝑢</m:t>
                        </m:r>
                      </m:sub>
                    </m:sSub>
                  </m:oMath>
                </a14:m>
                <a:r>
                  <a:rPr lang="en-US" altLang="zh-TW" dirty="0" smtClean="0"/>
                  <a:t> = (1+r)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0</m:t>
                        </m:r>
                      </m:sub>
                    </m:sSub>
                  </m:oMath>
                </a14:m>
                <a:endParaRPr lang="en-US" altLang="zh-TW" dirty="0" smtClean="0"/>
              </a:p>
              <a:p>
                <a:pPr marL="0" indent="0">
                  <a:buNone/>
                </a:pPr>
                <a:endParaRPr lang="en-US" altLang="zh-TW"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533236"/>
                <a:ext cx="10515600" cy="5024582"/>
              </a:xfrm>
              <a:blipFill>
                <a:blip r:embed="rId2"/>
                <a:stretch>
                  <a:fillRect l="-1043" t="-206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19260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a:t>
            </a:r>
            <a:r>
              <a:rPr lang="zh-TW" altLang="en-US" dirty="0"/>
              <a:t>定</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If the firm chooses spot wages, then it pays the employee </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oMath>
                </a14:m>
                <a:r>
                  <a:rPr lang="en-US" altLang="zh-TW" dirty="0" smtClean="0"/>
                  <a:t> in the first year.</a:t>
                </a:r>
                <a:endParaRPr lang="en-US" altLang="zh-TW" dirty="0"/>
              </a:p>
              <a:p>
                <a:r>
                  <a:rPr lang="en-US" altLang="zh-TW" dirty="0" smtClean="0"/>
                  <a:t>If industry conditions then turn good, the employee seeks an outside offer prior to t = 1.</a:t>
                </a:r>
              </a:p>
              <a:p>
                <a:r>
                  <a:rPr lang="en-US" altLang="zh-TW" dirty="0" smtClean="0"/>
                  <a:t>The firm matches the offer and incurs transaction cost k in doing so.</a:t>
                </a:r>
              </a:p>
              <a:p>
                <a:r>
                  <a:rPr lang="en-US" altLang="zh-TW" dirty="0" smtClean="0"/>
                  <a:t>If conditions turn bad, then the firm cannot adjust the employee’s wage downward. </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043" t="-2241" r="-29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58786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expected cost to the firm of offering the spot wage job</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smtClean="0"/>
                  <a:t>State:</a:t>
                </a:r>
              </a:p>
              <a:p>
                <a:pPr marL="514350" indent="-514350">
                  <a:buFont typeface="+mj-lt"/>
                  <a:buAutoNum type="arabicPeriod"/>
                </a:pPr>
                <a:r>
                  <a:rPr lang="en-US" altLang="zh-TW" dirty="0" smtClean="0"/>
                  <a:t>(good) </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oMath>
                </a14:m>
                <a:r>
                  <a:rPr lang="en-US" altLang="zh-TW" dirty="0" smtClean="0"/>
                  <a:t>+ k + 3</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𝑔</m:t>
                        </m:r>
                      </m:sub>
                    </m:sSub>
                  </m:oMath>
                </a14:m>
                <a:endParaRPr lang="en-US" altLang="zh-TW" dirty="0" smtClean="0"/>
              </a:p>
              <a:p>
                <a:pPr marL="514350" indent="-514350">
                  <a:buFont typeface="+mj-lt"/>
                  <a:buAutoNum type="arabicPeriod"/>
                </a:pPr>
                <a:r>
                  <a:rPr lang="en-US" altLang="zh-TW" dirty="0" smtClean="0"/>
                  <a:t>(unchanged) </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oMath>
                </a14:m>
                <a:r>
                  <a:rPr lang="en-US" altLang="zh-TW" dirty="0" smtClean="0"/>
                  <a:t> + 3</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oMath>
                </a14:m>
                <a:endParaRPr lang="en-US" altLang="zh-TW" dirty="0" smtClean="0"/>
              </a:p>
              <a:p>
                <a:pPr marL="514350" indent="-514350">
                  <a:buFont typeface="+mj-lt"/>
                  <a:buAutoNum type="arabicPeriod"/>
                </a:pPr>
                <a:r>
                  <a:rPr lang="en-US" altLang="zh-TW" dirty="0" smtClean="0"/>
                  <a:t>(bad) </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r>
                      <m:rPr>
                        <m:nor/>
                      </m:rPr>
                      <a:rPr lang="en-US" altLang="zh-TW" dirty="0" smtClean="0"/>
                      <m:t>+ 3</m:t>
                    </m:r>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oMath>
                </a14:m>
                <a:endParaRPr lang="en-US" altLang="zh-TW" b="0" dirty="0" smtClean="0"/>
              </a:p>
              <a:p>
                <a:pPr marL="514350" indent="-514350">
                  <a:buFont typeface="+mj-lt"/>
                  <a:buAutoNum type="arabicPeriod"/>
                </a:pPr>
                <a:endParaRPr lang="en-US" altLang="zh-TW" dirty="0" smtClean="0"/>
              </a:p>
              <a:p>
                <a:pPr marL="0" indent="0">
                  <a:buNone/>
                </a:pPr>
                <a:r>
                  <a:rPr lang="en-US" altLang="zh-TW" dirty="0" smtClean="0"/>
                  <a:t>E(cost of wage) =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𝑔</m:t>
                        </m:r>
                      </m:sub>
                    </m:sSub>
                  </m:oMath>
                </a14:m>
                <a:r>
                  <a:rPr lang="en-US" altLang="zh-TW" dirty="0" smtClean="0"/>
                  <a:t>{</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oMath>
                </a14:m>
                <a:r>
                  <a:rPr lang="en-US" altLang="zh-TW" dirty="0" smtClean="0"/>
                  <a:t>+ k + 3</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𝑔</m:t>
                        </m:r>
                      </m:sub>
                    </m:sSub>
                  </m:oMath>
                </a14:m>
                <a:r>
                  <a:rPr lang="en-US" altLang="zh-TW" dirty="0" smtClean="0"/>
                  <a:t>} +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𝑏</m:t>
                        </m:r>
                      </m:sub>
                    </m:sSub>
                  </m:oMath>
                </a14:m>
                <a:r>
                  <a:rPr lang="en-US" altLang="zh-TW" dirty="0" smtClean="0"/>
                  <a:t>{</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r>
                      <m:rPr>
                        <m:nor/>
                      </m:rPr>
                      <a:rPr lang="en-US" altLang="zh-TW" dirty="0" smtClean="0"/>
                      <m:t>+ 3</m:t>
                    </m:r>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oMath>
                </a14:m>
                <a:r>
                  <a:rPr lang="en-US" altLang="zh-TW" dirty="0" smtClean="0"/>
                  <a:t>} + (1-</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𝑏</m:t>
                        </m:r>
                      </m:sub>
                    </m:sSub>
                  </m:oMath>
                </a14:m>
                <a:r>
                  <a:rPr lang="en-US" altLang="zh-TW" dirty="0" smtClean="0"/>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𝑔</m:t>
                        </m:r>
                      </m:sub>
                    </m:sSub>
                  </m:oMath>
                </a14:m>
                <a:r>
                  <a:rPr lang="en-US" altLang="zh-TW" dirty="0" smtClean="0"/>
                  <a:t>){</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r>
                      <m:rPr>
                        <m:nor/>
                      </m:rPr>
                      <a:rPr lang="en-US" altLang="zh-TW" dirty="0" smtClean="0"/>
                      <m:t>+ 3</m:t>
                    </m:r>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oMath>
                </a14:m>
                <a:r>
                  <a:rPr lang="en-US" altLang="zh-TW" dirty="0" smtClean="0"/>
                  <a:t>}</a:t>
                </a:r>
              </a:p>
              <a:p>
                <a:pPr marL="0" indent="0">
                  <a:buNone/>
                </a:pPr>
                <a:r>
                  <a:rPr lang="en-US" altLang="zh-TW" dirty="0"/>
                  <a:t>	</a:t>
                </a:r>
                <a:r>
                  <a:rPr lang="en-US" altLang="zh-TW" dirty="0" smtClean="0"/>
                  <a:t>		= </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oMath>
                </a14:m>
                <a:r>
                  <a:rPr lang="en-US" altLang="zh-TW" dirty="0" smtClean="0"/>
                  <a:t>+ 3[</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𝑔</m:t>
                        </m:r>
                      </m:sub>
                    </m:sSub>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𝑔</m:t>
                        </m:r>
                      </m:sub>
                    </m:sSub>
                  </m:oMath>
                </a14:m>
                <a:r>
                  <a:rPr lang="en-US" altLang="zh-TW" dirty="0" smtClean="0"/>
                  <a:t> + (1-</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𝑔</m:t>
                        </m:r>
                      </m:sub>
                    </m:sSub>
                  </m:oMath>
                </a14:m>
                <a:r>
                  <a:rPr lang="en-US" altLang="zh-TW" dirty="0" smtClean="0"/>
                  <a:t>) </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S</m:t>
                        </m:r>
                      </m:e>
                      <m:sub>
                        <m:r>
                          <a:rPr lang="en-US" altLang="zh-TW" b="0" i="1" smtClean="0">
                            <a:latin typeface="Cambria Math" panose="02040503050406030204" pitchFamily="18" charset="0"/>
                          </a:rPr>
                          <m:t>𝑢</m:t>
                        </m:r>
                      </m:sub>
                    </m:sSub>
                  </m:oMath>
                </a14:m>
                <a:r>
                  <a:rPr lang="en-US" altLang="zh-TW" dirty="0" smtClean="0"/>
                  <a:t>] +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𝑔</m:t>
                        </m:r>
                      </m:sub>
                    </m:sSub>
                  </m:oMath>
                </a14:m>
                <a:r>
                  <a:rPr lang="en-US" altLang="zh-TW" dirty="0" smtClean="0"/>
                  <a:t>k</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80430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356</Words>
  <Application>Microsoft Office PowerPoint</Application>
  <PresentationFormat>寬螢幕</PresentationFormat>
  <Paragraphs>69</Paragraphs>
  <Slides>15</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15</vt:i4>
      </vt:variant>
    </vt:vector>
  </HeadingPairs>
  <TitlesOfParts>
    <vt:vector size="21" baseType="lpstr">
      <vt:lpstr>新細明體</vt:lpstr>
      <vt:lpstr>Arial</vt:lpstr>
      <vt:lpstr>Calibri</vt:lpstr>
      <vt:lpstr>Calibri Light</vt:lpstr>
      <vt:lpstr>Cambria Math</vt:lpstr>
      <vt:lpstr>Office 佈景主題</vt:lpstr>
      <vt:lpstr>Why do some firms give stock options to all employees, An empirical examination of theories</vt:lpstr>
      <vt:lpstr>retention</vt:lpstr>
      <vt:lpstr>The spot wages</vt:lpstr>
      <vt:lpstr>設定</vt:lpstr>
      <vt:lpstr>設定</vt:lpstr>
      <vt:lpstr>設定</vt:lpstr>
      <vt:lpstr>設定</vt:lpstr>
      <vt:lpstr>設定</vt:lpstr>
      <vt:lpstr>the expected cost to the firm of offering the spot wage job</vt:lpstr>
      <vt:lpstr>option-based compensation package</vt:lpstr>
      <vt:lpstr>option-based compensation package</vt:lpstr>
      <vt:lpstr>option-based compensation package(公司角度)</vt:lpstr>
      <vt:lpstr>量化 retention</vt:lpstr>
      <vt:lpstr>問題</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some firms give stock options to all employees, An empirical examination of theories</dc:title>
  <dc:creator>chou</dc:creator>
  <cp:lastModifiedBy>chou</cp:lastModifiedBy>
  <cp:revision>27</cp:revision>
  <dcterms:created xsi:type="dcterms:W3CDTF">2020-08-11T09:11:32Z</dcterms:created>
  <dcterms:modified xsi:type="dcterms:W3CDTF">2020-09-09T15:27:42Z</dcterms:modified>
</cp:coreProperties>
</file>