
<file path=[Content_Types].xml><?xml version="1.0" encoding="utf-8"?>
<Types xmlns="http://schemas.openxmlformats.org/package/2006/content-types">
  <Default Extension="tmp" ContentType="image/png"/>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2"/>
  </p:notesMasterIdLst>
  <p:sldIdLst>
    <p:sldId id="257" r:id="rId2"/>
    <p:sldId id="258" r:id="rId3"/>
    <p:sldId id="261" r:id="rId4"/>
    <p:sldId id="260" r:id="rId5"/>
    <p:sldId id="263" r:id="rId6"/>
    <p:sldId id="262" r:id="rId7"/>
    <p:sldId id="265" r:id="rId8"/>
    <p:sldId id="297" r:id="rId9"/>
    <p:sldId id="266" r:id="rId10"/>
    <p:sldId id="267" r:id="rId11"/>
    <p:sldId id="275" r:id="rId12"/>
    <p:sldId id="269" r:id="rId13"/>
    <p:sldId id="268" r:id="rId14"/>
    <p:sldId id="273" r:id="rId15"/>
    <p:sldId id="315" r:id="rId16"/>
    <p:sldId id="317" r:id="rId17"/>
    <p:sldId id="316" r:id="rId18"/>
    <p:sldId id="318" r:id="rId19"/>
    <p:sldId id="274" r:id="rId20"/>
    <p:sldId id="319" r:id="rId21"/>
    <p:sldId id="320" r:id="rId22"/>
    <p:sldId id="321" r:id="rId23"/>
    <p:sldId id="272" r:id="rId24"/>
    <p:sldId id="270" r:id="rId25"/>
    <p:sldId id="276" r:id="rId26"/>
    <p:sldId id="277" r:id="rId27"/>
    <p:sldId id="278" r:id="rId28"/>
    <p:sldId id="298" r:id="rId29"/>
    <p:sldId id="279" r:id="rId30"/>
    <p:sldId id="280" r:id="rId31"/>
    <p:sldId id="282" r:id="rId32"/>
    <p:sldId id="281" r:id="rId33"/>
    <p:sldId id="283" r:id="rId34"/>
    <p:sldId id="284" r:id="rId35"/>
    <p:sldId id="285" r:id="rId36"/>
    <p:sldId id="287" r:id="rId37"/>
    <p:sldId id="286" r:id="rId38"/>
    <p:sldId id="288" r:id="rId39"/>
    <p:sldId id="289" r:id="rId40"/>
    <p:sldId id="290" r:id="rId41"/>
    <p:sldId id="299" r:id="rId42"/>
    <p:sldId id="291" r:id="rId43"/>
    <p:sldId id="300" r:id="rId44"/>
    <p:sldId id="301" r:id="rId45"/>
    <p:sldId id="292" r:id="rId46"/>
    <p:sldId id="293" r:id="rId47"/>
    <p:sldId id="302" r:id="rId48"/>
    <p:sldId id="303" r:id="rId49"/>
    <p:sldId id="304" r:id="rId50"/>
    <p:sldId id="296" r:id="rId51"/>
    <p:sldId id="305" r:id="rId52"/>
    <p:sldId id="307" r:id="rId53"/>
    <p:sldId id="322" r:id="rId54"/>
    <p:sldId id="323" r:id="rId55"/>
    <p:sldId id="306" r:id="rId56"/>
    <p:sldId id="324" r:id="rId57"/>
    <p:sldId id="325" r:id="rId58"/>
    <p:sldId id="326" r:id="rId59"/>
    <p:sldId id="327" r:id="rId60"/>
    <p:sldId id="264" r:id="rId61"/>
  </p:sldIdLst>
  <p:sldSz cx="12192000" cy="6858000"/>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4033" autoAdjust="0"/>
    <p:restoredTop sz="77457" autoAdjust="0"/>
  </p:normalViewPr>
  <p:slideViewPr>
    <p:cSldViewPr snapToGrid="0">
      <p:cViewPr varScale="1">
        <p:scale>
          <a:sx n="69" d="100"/>
          <a:sy n="69" d="100"/>
        </p:scale>
        <p:origin x="216" y="40"/>
      </p:cViewPr>
      <p:guideLst/>
    </p:cSldViewPr>
  </p:slideViewPr>
  <p:outlineViewPr>
    <p:cViewPr>
      <p:scale>
        <a:sx n="33" d="100"/>
        <a:sy n="33" d="100"/>
      </p:scale>
      <p:origin x="0" y="-22972"/>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CDCACC-4D45-4C98-96AB-32C52F376C0B}" type="datetimeFigureOut">
              <a:rPr lang="zh-TW" altLang="en-US" smtClean="0"/>
              <a:t>2020/9/29</a:t>
            </a:fld>
            <a:endParaRPr lang="zh-TW" altLang="en-US"/>
          </a:p>
        </p:txBody>
      </p:sp>
      <p:sp>
        <p:nvSpPr>
          <p:cNvPr id="4" name="投影片圖像版面配置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0B7A458-5B9B-4B6B-ACA3-460450D8DD8E}" type="slidenum">
              <a:rPr lang="zh-TW" altLang="en-US" smtClean="0"/>
              <a:t>‹#›</a:t>
            </a:fld>
            <a:endParaRPr lang="zh-TW" altLang="en-US"/>
          </a:p>
        </p:txBody>
      </p:sp>
    </p:spTree>
    <p:extLst>
      <p:ext uri="{BB962C8B-B14F-4D97-AF65-F5344CB8AC3E}">
        <p14:creationId xmlns:p14="http://schemas.microsoft.com/office/powerpoint/2010/main" val="25098280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40B7A458-5B9B-4B6B-ACA3-460450D8DD8E}" type="slidenum">
              <a:rPr lang="zh-TW" altLang="en-US" smtClean="0"/>
              <a:t>4</a:t>
            </a:fld>
            <a:endParaRPr lang="zh-TW" altLang="en-US"/>
          </a:p>
        </p:txBody>
      </p:sp>
    </p:spTree>
    <p:extLst>
      <p:ext uri="{BB962C8B-B14F-4D97-AF65-F5344CB8AC3E}">
        <p14:creationId xmlns:p14="http://schemas.microsoft.com/office/powerpoint/2010/main" val="6852378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40B7A458-5B9B-4B6B-ACA3-460450D8DD8E}" type="slidenum">
              <a:rPr lang="zh-TW" altLang="en-US" smtClean="0"/>
              <a:t>35</a:t>
            </a:fld>
            <a:endParaRPr lang="zh-TW" altLang="en-US"/>
          </a:p>
        </p:txBody>
      </p:sp>
    </p:spTree>
    <p:extLst>
      <p:ext uri="{BB962C8B-B14F-4D97-AF65-F5344CB8AC3E}">
        <p14:creationId xmlns:p14="http://schemas.microsoft.com/office/powerpoint/2010/main" val="26782828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en-US" altLang="zh-TW" dirty="0" smtClean="0"/>
          </a:p>
        </p:txBody>
      </p:sp>
      <p:sp>
        <p:nvSpPr>
          <p:cNvPr id="4" name="投影片編號版面配置區 3"/>
          <p:cNvSpPr>
            <a:spLocks noGrp="1"/>
          </p:cNvSpPr>
          <p:nvPr>
            <p:ph type="sldNum" sz="quarter" idx="10"/>
          </p:nvPr>
        </p:nvSpPr>
        <p:spPr/>
        <p:txBody>
          <a:bodyPr/>
          <a:lstStyle/>
          <a:p>
            <a:fld id="{40B7A458-5B9B-4B6B-ACA3-460450D8DD8E}" type="slidenum">
              <a:rPr lang="zh-TW" altLang="en-US" smtClean="0"/>
              <a:t>46</a:t>
            </a:fld>
            <a:endParaRPr lang="zh-TW" altLang="en-US"/>
          </a:p>
        </p:txBody>
      </p:sp>
    </p:spTree>
    <p:extLst>
      <p:ext uri="{BB962C8B-B14F-4D97-AF65-F5344CB8AC3E}">
        <p14:creationId xmlns:p14="http://schemas.microsoft.com/office/powerpoint/2010/main" val="42438605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en-US" altLang="zh-TW" dirty="0" smtClean="0"/>
          </a:p>
        </p:txBody>
      </p:sp>
      <p:sp>
        <p:nvSpPr>
          <p:cNvPr id="4" name="投影片編號版面配置區 3"/>
          <p:cNvSpPr>
            <a:spLocks noGrp="1"/>
          </p:cNvSpPr>
          <p:nvPr>
            <p:ph type="sldNum" sz="quarter" idx="10"/>
          </p:nvPr>
        </p:nvSpPr>
        <p:spPr/>
        <p:txBody>
          <a:bodyPr/>
          <a:lstStyle/>
          <a:p>
            <a:fld id="{40B7A458-5B9B-4B6B-ACA3-460450D8DD8E}" type="slidenum">
              <a:rPr lang="zh-TW" altLang="en-US" smtClean="0"/>
              <a:t>47</a:t>
            </a:fld>
            <a:endParaRPr lang="zh-TW" altLang="en-US"/>
          </a:p>
        </p:txBody>
      </p:sp>
    </p:spTree>
    <p:extLst>
      <p:ext uri="{BB962C8B-B14F-4D97-AF65-F5344CB8AC3E}">
        <p14:creationId xmlns:p14="http://schemas.microsoft.com/office/powerpoint/2010/main" val="5667205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en-US" altLang="zh-TW" dirty="0" smtClean="0"/>
          </a:p>
        </p:txBody>
      </p:sp>
      <p:sp>
        <p:nvSpPr>
          <p:cNvPr id="4" name="投影片編號版面配置區 3"/>
          <p:cNvSpPr>
            <a:spLocks noGrp="1"/>
          </p:cNvSpPr>
          <p:nvPr>
            <p:ph type="sldNum" sz="quarter" idx="10"/>
          </p:nvPr>
        </p:nvSpPr>
        <p:spPr/>
        <p:txBody>
          <a:bodyPr/>
          <a:lstStyle/>
          <a:p>
            <a:fld id="{40B7A458-5B9B-4B6B-ACA3-460450D8DD8E}" type="slidenum">
              <a:rPr lang="zh-TW" altLang="en-US" smtClean="0"/>
              <a:t>48</a:t>
            </a:fld>
            <a:endParaRPr lang="zh-TW" altLang="en-US"/>
          </a:p>
        </p:txBody>
      </p:sp>
    </p:spTree>
    <p:extLst>
      <p:ext uri="{BB962C8B-B14F-4D97-AF65-F5344CB8AC3E}">
        <p14:creationId xmlns:p14="http://schemas.microsoft.com/office/powerpoint/2010/main" val="21913609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dirty="0" smtClean="0"/>
              <a:t>(</a:t>
            </a:r>
            <a:r>
              <a:rPr lang="zh-TW" altLang="en-US" dirty="0" smtClean="0"/>
              <a:t>刪掉的論述</a:t>
            </a:r>
            <a:r>
              <a:rPr lang="en-US" altLang="zh-TW" dirty="0" smtClean="0"/>
              <a:t>)</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TW" dirty="0" smtClean="0"/>
              <a:t>Therefore, the results suggest that the retention model can justify the use of stock options if market wages for managers in this sample really vary by as much as Table 4 suggests.</a:t>
            </a:r>
            <a:endParaRPr lang="zh-TW" altLang="en-US" dirty="0" smtClean="0"/>
          </a:p>
          <a:p>
            <a:endParaRPr lang="zh-TW" altLang="en-US" dirty="0"/>
          </a:p>
        </p:txBody>
      </p:sp>
      <p:sp>
        <p:nvSpPr>
          <p:cNvPr id="4" name="投影片編號版面配置區 3"/>
          <p:cNvSpPr>
            <a:spLocks noGrp="1"/>
          </p:cNvSpPr>
          <p:nvPr>
            <p:ph type="sldNum" sz="quarter" idx="10"/>
          </p:nvPr>
        </p:nvSpPr>
        <p:spPr/>
        <p:txBody>
          <a:bodyPr/>
          <a:lstStyle/>
          <a:p>
            <a:fld id="{40B7A458-5B9B-4B6B-ACA3-460450D8DD8E}" type="slidenum">
              <a:rPr lang="zh-TW" altLang="en-US" smtClean="0"/>
              <a:t>49</a:t>
            </a:fld>
            <a:endParaRPr lang="zh-TW" altLang="en-US"/>
          </a:p>
        </p:txBody>
      </p:sp>
    </p:spTree>
    <p:extLst>
      <p:ext uri="{BB962C8B-B14F-4D97-AF65-F5344CB8AC3E}">
        <p14:creationId xmlns:p14="http://schemas.microsoft.com/office/powerpoint/2010/main" val="24914179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第二點，因薪水變動幅度大，員工仍不離職，就可以聲稱員工看到自己手上</a:t>
            </a:r>
            <a:r>
              <a:rPr lang="en-US" altLang="zh-TW" dirty="0" smtClean="0"/>
              <a:t>retention</a:t>
            </a:r>
            <a:r>
              <a:rPr lang="zh-TW" altLang="en-US" dirty="0" smtClean="0"/>
              <a:t> </a:t>
            </a:r>
            <a:r>
              <a:rPr lang="en-US" altLang="zh-TW" smtClean="0"/>
              <a:t>value</a:t>
            </a:r>
            <a:r>
              <a:rPr lang="zh-TW" altLang="en-US" smtClean="0"/>
              <a:t>非常</a:t>
            </a:r>
            <a:r>
              <a:rPr lang="zh-TW" altLang="en-US" dirty="0" smtClean="0"/>
              <a:t>大。</a:t>
            </a:r>
            <a:endParaRPr lang="zh-TW" altLang="en-US" dirty="0"/>
          </a:p>
        </p:txBody>
      </p:sp>
      <p:sp>
        <p:nvSpPr>
          <p:cNvPr id="4" name="投影片編號版面配置區 3"/>
          <p:cNvSpPr>
            <a:spLocks noGrp="1"/>
          </p:cNvSpPr>
          <p:nvPr>
            <p:ph type="sldNum" sz="quarter" idx="10"/>
          </p:nvPr>
        </p:nvSpPr>
        <p:spPr/>
        <p:txBody>
          <a:bodyPr/>
          <a:lstStyle/>
          <a:p>
            <a:fld id="{40B7A458-5B9B-4B6B-ACA3-460450D8DD8E}" type="slidenum">
              <a:rPr lang="zh-TW" altLang="en-US" smtClean="0"/>
              <a:t>51</a:t>
            </a:fld>
            <a:endParaRPr lang="zh-TW" altLang="en-US"/>
          </a:p>
        </p:txBody>
      </p:sp>
    </p:spTree>
    <p:extLst>
      <p:ext uri="{BB962C8B-B14F-4D97-AF65-F5344CB8AC3E}">
        <p14:creationId xmlns:p14="http://schemas.microsoft.com/office/powerpoint/2010/main" val="20087370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第二點</a:t>
            </a:r>
            <a:r>
              <a:rPr lang="en-US" altLang="zh-TW" dirty="0" smtClean="0"/>
              <a:t>:</a:t>
            </a:r>
            <a:r>
              <a:rPr lang="zh-TW" altLang="en-US" dirty="0" smtClean="0"/>
              <a:t> </a:t>
            </a:r>
            <a:endParaRPr lang="en-US" altLang="zh-TW" dirty="0" smtClean="0"/>
          </a:p>
          <a:p>
            <a:r>
              <a:rPr lang="zh-TW" altLang="en-US" dirty="0" smtClean="0"/>
              <a:t>解那兩條方程式，除了 </a:t>
            </a:r>
            <a:r>
              <a:rPr lang="en-US" altLang="zh-TW" dirty="0" smtClean="0"/>
              <a:t>e</a:t>
            </a:r>
            <a:r>
              <a:rPr lang="zh-TW" altLang="en-US" dirty="0" smtClean="0"/>
              <a:t> 和 </a:t>
            </a:r>
            <a:r>
              <a:rPr lang="en-US" altLang="zh-TW" dirty="0" smtClean="0"/>
              <a:t>c’’(e)=c</a:t>
            </a:r>
            <a:r>
              <a:rPr lang="zh-TW" altLang="en-US" dirty="0" smtClean="0"/>
              <a:t> 都是外升變數。</a:t>
            </a:r>
            <a:endParaRPr lang="en-US" altLang="zh-TW" dirty="0" smtClean="0"/>
          </a:p>
          <a:p>
            <a:r>
              <a:rPr lang="zh-TW" altLang="en-US" dirty="0" smtClean="0"/>
              <a:t>調整偏好程度，給予</a:t>
            </a:r>
            <a:r>
              <a:rPr lang="en-US" altLang="zh-TW" dirty="0" smtClean="0"/>
              <a:t>ESO</a:t>
            </a:r>
            <a:r>
              <a:rPr lang="zh-TW" altLang="en-US" dirty="0" smtClean="0"/>
              <a:t>數量還是固定</a:t>
            </a:r>
            <a:r>
              <a:rPr lang="en-US" altLang="zh-TW" dirty="0" smtClean="0"/>
              <a:t>(b)</a:t>
            </a:r>
            <a:r>
              <a:rPr lang="zh-TW" altLang="en-US" dirty="0" smtClean="0"/>
              <a:t>，因仍然外生給定，</a:t>
            </a:r>
            <a:endParaRPr lang="en-US" altLang="zh-TW" dirty="0" smtClean="0"/>
          </a:p>
          <a:p>
            <a:r>
              <a:rPr lang="zh-TW" altLang="en-US" dirty="0" smtClean="0"/>
              <a:t>數值方法解出來，</a:t>
            </a:r>
            <a:r>
              <a:rPr lang="en-US" altLang="zh-TW" dirty="0" smtClean="0"/>
              <a:t>e</a:t>
            </a:r>
            <a:r>
              <a:rPr lang="zh-TW" altLang="en-US" dirty="0" smtClean="0"/>
              <a:t>應該要較大，</a:t>
            </a:r>
            <a:endParaRPr lang="en-US" altLang="zh-TW" dirty="0" smtClean="0"/>
          </a:p>
          <a:p>
            <a:r>
              <a:rPr lang="zh-TW" altLang="en-US" dirty="0" smtClean="0"/>
              <a:t>因員工風險偏好程度增加，</a:t>
            </a:r>
            <a:r>
              <a:rPr lang="en-US" altLang="zh-TW" dirty="0" smtClean="0"/>
              <a:t>ESO</a:t>
            </a:r>
            <a:r>
              <a:rPr lang="zh-TW" altLang="en-US" dirty="0" smtClean="0"/>
              <a:t>對員工價值較小，若仍然要維持相同的</a:t>
            </a:r>
            <a:r>
              <a:rPr lang="en-US" altLang="zh-TW" dirty="0" smtClean="0"/>
              <a:t>ESO</a:t>
            </a:r>
            <a:r>
              <a:rPr lang="zh-TW" altLang="en-US" dirty="0" smtClean="0"/>
              <a:t>數量</a:t>
            </a:r>
            <a:r>
              <a:rPr lang="en-US" altLang="zh-TW" dirty="0" smtClean="0"/>
              <a:t>(b)</a:t>
            </a:r>
            <a:r>
              <a:rPr lang="zh-TW" altLang="en-US" dirty="0" smtClean="0"/>
              <a:t>，</a:t>
            </a:r>
            <a:endParaRPr lang="en-US" altLang="zh-TW" dirty="0" smtClean="0"/>
          </a:p>
          <a:p>
            <a:r>
              <a:rPr lang="zh-TW" altLang="en-US" dirty="0" smtClean="0"/>
              <a:t>勢必</a:t>
            </a:r>
            <a:r>
              <a:rPr lang="en-US" altLang="zh-TW" dirty="0" smtClean="0"/>
              <a:t>incentive</a:t>
            </a:r>
            <a:r>
              <a:rPr lang="zh-TW" altLang="en-US" dirty="0" smtClean="0"/>
              <a:t>的效果要更顯著，從報表來看</a:t>
            </a:r>
            <a:r>
              <a:rPr lang="en-US" altLang="zh-TW" dirty="0" smtClean="0"/>
              <a:t>effort</a:t>
            </a:r>
            <a:r>
              <a:rPr lang="zh-TW" altLang="en-US" dirty="0" smtClean="0"/>
              <a:t>較大。</a:t>
            </a:r>
            <a:endParaRPr lang="en-US" altLang="zh-TW" dirty="0" smtClean="0"/>
          </a:p>
          <a:p>
            <a:endParaRPr lang="en-US" altLang="zh-TW" dirty="0" smtClean="0"/>
          </a:p>
          <a:p>
            <a:r>
              <a:rPr lang="zh-TW" altLang="en-US" dirty="0" smtClean="0"/>
              <a:t>刪掉的部分</a:t>
            </a:r>
            <a:r>
              <a:rPr lang="en-US" altLang="zh-TW" dirty="0" smtClean="0"/>
              <a:t>:</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TW" dirty="0" smtClean="0"/>
              <a:t>To see the intuition for this, recall that our model solves for effort using the firm’s first-order condition, which states that the marginal benefit and marginal cost associated with additional option grants must be equal.</a:t>
            </a:r>
          </a:p>
          <a:p>
            <a:endParaRPr lang="zh-TW" altLang="en-US" dirty="0"/>
          </a:p>
        </p:txBody>
      </p:sp>
      <p:sp>
        <p:nvSpPr>
          <p:cNvPr id="4" name="投影片編號版面配置區 3"/>
          <p:cNvSpPr>
            <a:spLocks noGrp="1"/>
          </p:cNvSpPr>
          <p:nvPr>
            <p:ph type="sldNum" sz="quarter" idx="10"/>
          </p:nvPr>
        </p:nvSpPr>
        <p:spPr/>
        <p:txBody>
          <a:bodyPr/>
          <a:lstStyle/>
          <a:p>
            <a:fld id="{40B7A458-5B9B-4B6B-ACA3-460450D8DD8E}" type="slidenum">
              <a:rPr lang="zh-TW" altLang="en-US" smtClean="0"/>
              <a:t>14</a:t>
            </a:fld>
            <a:endParaRPr lang="zh-TW" altLang="en-US"/>
          </a:p>
        </p:txBody>
      </p:sp>
    </p:spTree>
    <p:extLst>
      <p:ext uri="{BB962C8B-B14F-4D97-AF65-F5344CB8AC3E}">
        <p14:creationId xmlns:p14="http://schemas.microsoft.com/office/powerpoint/2010/main" val="2507530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flatter</a:t>
            </a:r>
            <a:r>
              <a:rPr lang="zh-TW" altLang="en-US" dirty="0" smtClean="0"/>
              <a:t>的原因是，</a:t>
            </a:r>
            <a:endParaRPr lang="en-US" altLang="zh-TW" dirty="0" smtClean="0"/>
          </a:p>
          <a:p>
            <a:r>
              <a:rPr lang="en-US" altLang="zh-TW" dirty="0" smtClean="0"/>
              <a:t>c</a:t>
            </a:r>
            <a:r>
              <a:rPr lang="zh-TW" altLang="en-US" dirty="0" smtClean="0"/>
              <a:t>是方程式數值解出來的，</a:t>
            </a:r>
            <a:endParaRPr lang="en-US" altLang="zh-TW" dirty="0" smtClean="0"/>
          </a:p>
          <a:p>
            <a:r>
              <a:rPr lang="zh-TW" altLang="en-US" dirty="0" smtClean="0"/>
              <a:t>雖 </a:t>
            </a:r>
            <a:r>
              <a:rPr lang="en-US" altLang="zh-TW" dirty="0" smtClean="0"/>
              <a:t>case3</a:t>
            </a:r>
            <a:r>
              <a:rPr lang="zh-TW" altLang="en-US" dirty="0" smtClean="0"/>
              <a:t> 是</a:t>
            </a:r>
            <a:r>
              <a:rPr lang="en-US" altLang="zh-TW" dirty="0" smtClean="0"/>
              <a:t>4</a:t>
            </a:r>
            <a:r>
              <a:rPr lang="zh-TW" altLang="en-US" dirty="0" smtClean="0"/>
              <a:t>次方，由於解出來的</a:t>
            </a:r>
            <a:r>
              <a:rPr lang="en-US" altLang="zh-TW" dirty="0" smtClean="0"/>
              <a:t>c*</a:t>
            </a:r>
            <a:r>
              <a:rPr lang="zh-TW" altLang="en-US" dirty="0" smtClean="0"/>
              <a:t>非常小，</a:t>
            </a:r>
            <a:endParaRPr lang="en-US" altLang="zh-TW" dirty="0" smtClean="0"/>
          </a:p>
          <a:p>
            <a:r>
              <a:rPr lang="zh-TW" altLang="en-US" dirty="0" smtClean="0"/>
              <a:t>在</a:t>
            </a:r>
            <a:r>
              <a:rPr lang="en-US" altLang="zh-TW" dirty="0" smtClean="0"/>
              <a:t>e*</a:t>
            </a:r>
            <a:r>
              <a:rPr lang="zh-TW" altLang="en-US" dirty="0" smtClean="0"/>
              <a:t>不大的時候，</a:t>
            </a:r>
            <a:r>
              <a:rPr lang="en-US" altLang="zh-TW" dirty="0" smtClean="0"/>
              <a:t>function</a:t>
            </a:r>
            <a:r>
              <a:rPr lang="zh-TW" altLang="en-US" dirty="0" smtClean="0"/>
              <a:t>其實是更</a:t>
            </a:r>
            <a:r>
              <a:rPr lang="en-US" altLang="zh-TW" dirty="0" smtClean="0"/>
              <a:t>flatter</a:t>
            </a:r>
            <a:r>
              <a:rPr lang="zh-TW" altLang="en-US" dirty="0" smtClean="0"/>
              <a:t>的。</a:t>
            </a:r>
            <a:endParaRPr lang="zh-TW" altLang="en-US" dirty="0"/>
          </a:p>
        </p:txBody>
      </p:sp>
      <p:sp>
        <p:nvSpPr>
          <p:cNvPr id="4" name="投影片編號版面配置區 3"/>
          <p:cNvSpPr>
            <a:spLocks noGrp="1"/>
          </p:cNvSpPr>
          <p:nvPr>
            <p:ph type="sldNum" sz="quarter" idx="10"/>
          </p:nvPr>
        </p:nvSpPr>
        <p:spPr/>
        <p:txBody>
          <a:bodyPr/>
          <a:lstStyle/>
          <a:p>
            <a:fld id="{40B7A458-5B9B-4B6B-ACA3-460450D8DD8E}" type="slidenum">
              <a:rPr lang="zh-TW" altLang="en-US" smtClean="0"/>
              <a:t>19</a:t>
            </a:fld>
            <a:endParaRPr lang="zh-TW" altLang="en-US"/>
          </a:p>
        </p:txBody>
      </p:sp>
    </p:spTree>
    <p:extLst>
      <p:ext uri="{BB962C8B-B14F-4D97-AF65-F5344CB8AC3E}">
        <p14:creationId xmlns:p14="http://schemas.microsoft.com/office/powerpoint/2010/main" val="28879088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flatter</a:t>
            </a:r>
            <a:r>
              <a:rPr lang="zh-TW" altLang="en-US" dirty="0" smtClean="0"/>
              <a:t>的原因是，</a:t>
            </a:r>
            <a:endParaRPr lang="en-US" altLang="zh-TW" dirty="0" smtClean="0"/>
          </a:p>
          <a:p>
            <a:r>
              <a:rPr lang="en-US" altLang="zh-TW" dirty="0" smtClean="0"/>
              <a:t>c</a:t>
            </a:r>
            <a:r>
              <a:rPr lang="zh-TW" altLang="en-US" dirty="0" smtClean="0"/>
              <a:t>是方程式數值解出來的，</a:t>
            </a:r>
            <a:endParaRPr lang="en-US" altLang="zh-TW" dirty="0" smtClean="0"/>
          </a:p>
          <a:p>
            <a:r>
              <a:rPr lang="zh-TW" altLang="en-US" dirty="0" smtClean="0"/>
              <a:t>雖 </a:t>
            </a:r>
            <a:r>
              <a:rPr lang="en-US" altLang="zh-TW" dirty="0" smtClean="0"/>
              <a:t>case3</a:t>
            </a:r>
            <a:r>
              <a:rPr lang="zh-TW" altLang="en-US" dirty="0" smtClean="0"/>
              <a:t> 是</a:t>
            </a:r>
            <a:r>
              <a:rPr lang="en-US" altLang="zh-TW" dirty="0" smtClean="0"/>
              <a:t>4</a:t>
            </a:r>
            <a:r>
              <a:rPr lang="zh-TW" altLang="en-US" dirty="0" smtClean="0"/>
              <a:t>次方，由於解出來的</a:t>
            </a:r>
            <a:r>
              <a:rPr lang="en-US" altLang="zh-TW" dirty="0" smtClean="0"/>
              <a:t>c*</a:t>
            </a:r>
            <a:r>
              <a:rPr lang="zh-TW" altLang="en-US" dirty="0" smtClean="0"/>
              <a:t>非常小，</a:t>
            </a:r>
            <a:endParaRPr lang="en-US" altLang="zh-TW" dirty="0" smtClean="0"/>
          </a:p>
          <a:p>
            <a:r>
              <a:rPr lang="zh-TW" altLang="en-US" dirty="0" smtClean="0"/>
              <a:t>在</a:t>
            </a:r>
            <a:r>
              <a:rPr lang="en-US" altLang="zh-TW" dirty="0" smtClean="0"/>
              <a:t>e*</a:t>
            </a:r>
            <a:r>
              <a:rPr lang="zh-TW" altLang="en-US" dirty="0" smtClean="0"/>
              <a:t>不大的時候，</a:t>
            </a:r>
            <a:r>
              <a:rPr lang="en-US" altLang="zh-TW" dirty="0" smtClean="0"/>
              <a:t>function</a:t>
            </a:r>
            <a:r>
              <a:rPr lang="zh-TW" altLang="en-US" dirty="0" smtClean="0"/>
              <a:t>其實是更</a:t>
            </a:r>
            <a:r>
              <a:rPr lang="en-US" altLang="zh-TW" dirty="0" smtClean="0"/>
              <a:t>flatter</a:t>
            </a:r>
            <a:r>
              <a:rPr lang="zh-TW" altLang="en-US" dirty="0" smtClean="0"/>
              <a:t>的。</a:t>
            </a:r>
            <a:endParaRPr lang="zh-TW" altLang="en-US" dirty="0"/>
          </a:p>
        </p:txBody>
      </p:sp>
      <p:sp>
        <p:nvSpPr>
          <p:cNvPr id="4" name="投影片編號版面配置區 3"/>
          <p:cNvSpPr>
            <a:spLocks noGrp="1"/>
          </p:cNvSpPr>
          <p:nvPr>
            <p:ph type="sldNum" sz="quarter" idx="10"/>
          </p:nvPr>
        </p:nvSpPr>
        <p:spPr/>
        <p:txBody>
          <a:bodyPr/>
          <a:lstStyle/>
          <a:p>
            <a:fld id="{40B7A458-5B9B-4B6B-ACA3-460450D8DD8E}" type="slidenum">
              <a:rPr lang="zh-TW" altLang="en-US" smtClean="0"/>
              <a:t>20</a:t>
            </a:fld>
            <a:endParaRPr lang="zh-TW" altLang="en-US"/>
          </a:p>
        </p:txBody>
      </p:sp>
    </p:spTree>
    <p:extLst>
      <p:ext uri="{BB962C8B-B14F-4D97-AF65-F5344CB8AC3E}">
        <p14:creationId xmlns:p14="http://schemas.microsoft.com/office/powerpoint/2010/main" val="26522737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flatter</a:t>
            </a:r>
            <a:r>
              <a:rPr lang="zh-TW" altLang="en-US" dirty="0" smtClean="0"/>
              <a:t>的原因是，</a:t>
            </a:r>
            <a:endParaRPr lang="en-US" altLang="zh-TW" dirty="0" smtClean="0"/>
          </a:p>
          <a:p>
            <a:r>
              <a:rPr lang="en-US" altLang="zh-TW" dirty="0" smtClean="0"/>
              <a:t>c</a:t>
            </a:r>
            <a:r>
              <a:rPr lang="zh-TW" altLang="en-US" dirty="0" smtClean="0"/>
              <a:t>是方程式數值解出來的，</a:t>
            </a:r>
            <a:endParaRPr lang="en-US" altLang="zh-TW" dirty="0" smtClean="0"/>
          </a:p>
          <a:p>
            <a:r>
              <a:rPr lang="zh-TW" altLang="en-US" dirty="0" smtClean="0"/>
              <a:t>雖 </a:t>
            </a:r>
            <a:r>
              <a:rPr lang="en-US" altLang="zh-TW" dirty="0" smtClean="0"/>
              <a:t>case3</a:t>
            </a:r>
            <a:r>
              <a:rPr lang="zh-TW" altLang="en-US" dirty="0" smtClean="0"/>
              <a:t> 是</a:t>
            </a:r>
            <a:r>
              <a:rPr lang="en-US" altLang="zh-TW" dirty="0" smtClean="0"/>
              <a:t>4</a:t>
            </a:r>
            <a:r>
              <a:rPr lang="zh-TW" altLang="en-US" dirty="0" smtClean="0"/>
              <a:t>次方，由於解出來的</a:t>
            </a:r>
            <a:r>
              <a:rPr lang="en-US" altLang="zh-TW" dirty="0" smtClean="0"/>
              <a:t>c*</a:t>
            </a:r>
            <a:r>
              <a:rPr lang="zh-TW" altLang="en-US" dirty="0" smtClean="0"/>
              <a:t>非常小，</a:t>
            </a:r>
            <a:endParaRPr lang="en-US" altLang="zh-TW" dirty="0" smtClean="0"/>
          </a:p>
          <a:p>
            <a:r>
              <a:rPr lang="zh-TW" altLang="en-US" dirty="0" smtClean="0"/>
              <a:t>在</a:t>
            </a:r>
            <a:r>
              <a:rPr lang="en-US" altLang="zh-TW" dirty="0" smtClean="0"/>
              <a:t>e*</a:t>
            </a:r>
            <a:r>
              <a:rPr lang="zh-TW" altLang="en-US" dirty="0" smtClean="0"/>
              <a:t>不大的時候，</a:t>
            </a:r>
            <a:r>
              <a:rPr lang="en-US" altLang="zh-TW" dirty="0" smtClean="0"/>
              <a:t>function</a:t>
            </a:r>
            <a:r>
              <a:rPr lang="zh-TW" altLang="en-US" dirty="0" smtClean="0"/>
              <a:t>其實是更</a:t>
            </a:r>
            <a:r>
              <a:rPr lang="en-US" altLang="zh-TW" dirty="0" smtClean="0"/>
              <a:t>flatter</a:t>
            </a:r>
            <a:r>
              <a:rPr lang="zh-TW" altLang="en-US" dirty="0" smtClean="0"/>
              <a:t>的。</a:t>
            </a:r>
            <a:endParaRPr lang="zh-TW" altLang="en-US" dirty="0"/>
          </a:p>
        </p:txBody>
      </p:sp>
      <p:sp>
        <p:nvSpPr>
          <p:cNvPr id="4" name="投影片編號版面配置區 3"/>
          <p:cNvSpPr>
            <a:spLocks noGrp="1"/>
          </p:cNvSpPr>
          <p:nvPr>
            <p:ph type="sldNum" sz="quarter" idx="10"/>
          </p:nvPr>
        </p:nvSpPr>
        <p:spPr/>
        <p:txBody>
          <a:bodyPr/>
          <a:lstStyle/>
          <a:p>
            <a:fld id="{40B7A458-5B9B-4B6B-ACA3-460450D8DD8E}" type="slidenum">
              <a:rPr lang="zh-TW" altLang="en-US" smtClean="0"/>
              <a:t>22</a:t>
            </a:fld>
            <a:endParaRPr lang="zh-TW" altLang="en-US"/>
          </a:p>
        </p:txBody>
      </p:sp>
    </p:spTree>
    <p:extLst>
      <p:ext uri="{BB962C8B-B14F-4D97-AF65-F5344CB8AC3E}">
        <p14:creationId xmlns:p14="http://schemas.microsoft.com/office/powerpoint/2010/main" val="40305848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40B7A458-5B9B-4B6B-ACA3-460450D8DD8E}" type="slidenum">
              <a:rPr lang="zh-TW" altLang="en-US" smtClean="0"/>
              <a:t>23</a:t>
            </a:fld>
            <a:endParaRPr lang="zh-TW" altLang="en-US"/>
          </a:p>
        </p:txBody>
      </p:sp>
    </p:spTree>
    <p:extLst>
      <p:ext uri="{BB962C8B-B14F-4D97-AF65-F5344CB8AC3E}">
        <p14:creationId xmlns:p14="http://schemas.microsoft.com/office/powerpoint/2010/main" val="7973544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既然這個</a:t>
            </a:r>
            <a:r>
              <a:rPr lang="en-US" altLang="zh-TW" dirty="0" smtClean="0"/>
              <a:t>model</a:t>
            </a:r>
            <a:r>
              <a:rPr lang="zh-TW" altLang="en-US" dirty="0" smtClean="0"/>
              <a:t>都已經是利用</a:t>
            </a:r>
            <a:r>
              <a:rPr lang="en-US" altLang="zh-TW" dirty="0" smtClean="0"/>
              <a:t>ESO</a:t>
            </a:r>
            <a:r>
              <a:rPr lang="zh-TW" altLang="en-US" dirty="0" smtClean="0"/>
              <a:t>極大化</a:t>
            </a:r>
            <a:r>
              <a:rPr lang="en-US" altLang="zh-TW" dirty="0" smtClean="0"/>
              <a:t>incentive</a:t>
            </a:r>
            <a:r>
              <a:rPr lang="zh-TW" altLang="en-US" dirty="0" smtClean="0"/>
              <a:t>，</a:t>
            </a:r>
            <a:endParaRPr lang="en-US" altLang="zh-TW" dirty="0" smtClean="0"/>
          </a:p>
          <a:p>
            <a:r>
              <a:rPr lang="zh-TW" altLang="en-US" dirty="0" smtClean="0"/>
              <a:t>結果還會這麼戲劇化，</a:t>
            </a:r>
            <a:endParaRPr lang="en-US" altLang="zh-TW" dirty="0" smtClean="0"/>
          </a:p>
          <a:p>
            <a:r>
              <a:rPr lang="zh-TW" altLang="en-US" dirty="0" smtClean="0"/>
              <a:t>員工付出那麼少努力，公司可以多賺到這麼多，</a:t>
            </a:r>
            <a:endParaRPr lang="en-US" altLang="zh-TW" dirty="0" smtClean="0"/>
          </a:p>
          <a:p>
            <a:r>
              <a:rPr lang="zh-TW" altLang="en-US" dirty="0" smtClean="0"/>
              <a:t>直觀來看公司並沒有最佳化</a:t>
            </a:r>
            <a:r>
              <a:rPr lang="en-US" altLang="zh-TW" dirty="0" smtClean="0"/>
              <a:t>incentive</a:t>
            </a:r>
            <a:r>
              <a:rPr lang="zh-TW" altLang="en-US" dirty="0" smtClean="0"/>
              <a:t>，</a:t>
            </a:r>
            <a:endParaRPr lang="en-US" altLang="zh-TW" dirty="0" smtClean="0"/>
          </a:p>
          <a:p>
            <a:r>
              <a:rPr lang="zh-TW" altLang="en-US" dirty="0" smtClean="0"/>
              <a:t>似乎公司可以多給一些錢使員工更努力，公司能夠賺更多錢才對。</a:t>
            </a:r>
            <a:endParaRPr lang="zh-TW" altLang="en-US" dirty="0"/>
          </a:p>
        </p:txBody>
      </p:sp>
      <p:sp>
        <p:nvSpPr>
          <p:cNvPr id="4" name="投影片編號版面配置區 3"/>
          <p:cNvSpPr>
            <a:spLocks noGrp="1"/>
          </p:cNvSpPr>
          <p:nvPr>
            <p:ph type="sldNum" sz="quarter" idx="10"/>
          </p:nvPr>
        </p:nvSpPr>
        <p:spPr/>
        <p:txBody>
          <a:bodyPr/>
          <a:lstStyle/>
          <a:p>
            <a:fld id="{40B7A458-5B9B-4B6B-ACA3-460450D8DD8E}" type="slidenum">
              <a:rPr lang="zh-TW" altLang="en-US" smtClean="0"/>
              <a:t>24</a:t>
            </a:fld>
            <a:endParaRPr lang="zh-TW" altLang="en-US"/>
          </a:p>
        </p:txBody>
      </p:sp>
    </p:spTree>
    <p:extLst>
      <p:ext uri="{BB962C8B-B14F-4D97-AF65-F5344CB8AC3E}">
        <p14:creationId xmlns:p14="http://schemas.microsoft.com/office/powerpoint/2010/main" val="20001893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40B7A458-5B9B-4B6B-ACA3-460450D8DD8E}" type="slidenum">
              <a:rPr lang="zh-TW" altLang="en-US" smtClean="0"/>
              <a:t>30</a:t>
            </a:fld>
            <a:endParaRPr lang="zh-TW" altLang="en-US"/>
          </a:p>
        </p:txBody>
      </p:sp>
    </p:spTree>
    <p:extLst>
      <p:ext uri="{BB962C8B-B14F-4D97-AF65-F5344CB8AC3E}">
        <p14:creationId xmlns:p14="http://schemas.microsoft.com/office/powerpoint/2010/main" val="38893949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40B7A458-5B9B-4B6B-ACA3-460450D8DD8E}" type="slidenum">
              <a:rPr lang="zh-TW" altLang="en-US" smtClean="0"/>
              <a:t>33</a:t>
            </a:fld>
            <a:endParaRPr lang="zh-TW" altLang="en-US"/>
          </a:p>
        </p:txBody>
      </p:sp>
    </p:spTree>
    <p:extLst>
      <p:ext uri="{BB962C8B-B14F-4D97-AF65-F5344CB8AC3E}">
        <p14:creationId xmlns:p14="http://schemas.microsoft.com/office/powerpoint/2010/main" val="23886910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1524000" y="1122363"/>
            <a:ext cx="9144000" cy="2387600"/>
          </a:xfrm>
        </p:spPr>
        <p:txBody>
          <a:bodyPr anchor="b"/>
          <a:lstStyle>
            <a:lvl1pPr algn="ctr">
              <a:defRPr sz="6000"/>
            </a:lvl1p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fld id="{E1E4AE88-D93C-485C-A952-1778766A2E15}" type="datetimeFigureOut">
              <a:rPr lang="zh-TW" altLang="en-US" smtClean="0"/>
              <a:t>2020/9/29</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49681A5F-BC61-4413-AFE3-5283E0375B19}" type="slidenum">
              <a:rPr lang="zh-TW" altLang="en-US" smtClean="0"/>
              <a:t>‹#›</a:t>
            </a:fld>
            <a:endParaRPr lang="zh-TW" altLang="en-US"/>
          </a:p>
        </p:txBody>
      </p:sp>
    </p:spTree>
    <p:extLst>
      <p:ext uri="{BB962C8B-B14F-4D97-AF65-F5344CB8AC3E}">
        <p14:creationId xmlns:p14="http://schemas.microsoft.com/office/powerpoint/2010/main" val="35047198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E1E4AE88-D93C-485C-A952-1778766A2E15}" type="datetimeFigureOut">
              <a:rPr lang="zh-TW" altLang="en-US" smtClean="0"/>
              <a:t>2020/9/29</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49681A5F-BC61-4413-AFE3-5283E0375B19}" type="slidenum">
              <a:rPr lang="zh-TW" altLang="en-US" smtClean="0"/>
              <a:t>‹#›</a:t>
            </a:fld>
            <a:endParaRPr lang="zh-TW" altLang="en-US"/>
          </a:p>
        </p:txBody>
      </p:sp>
    </p:spTree>
    <p:extLst>
      <p:ext uri="{BB962C8B-B14F-4D97-AF65-F5344CB8AC3E}">
        <p14:creationId xmlns:p14="http://schemas.microsoft.com/office/powerpoint/2010/main" val="33187391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8724900" y="365125"/>
            <a:ext cx="2628900" cy="5811838"/>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838200" y="365125"/>
            <a:ext cx="7734300" cy="5811838"/>
          </a:xfrm>
        </p:spPr>
        <p:txBody>
          <a:bodyPr vert="eaVert"/>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E1E4AE88-D93C-485C-A952-1778766A2E15}" type="datetimeFigureOut">
              <a:rPr lang="zh-TW" altLang="en-US" smtClean="0"/>
              <a:t>2020/9/29</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49681A5F-BC61-4413-AFE3-5283E0375B19}" type="slidenum">
              <a:rPr lang="zh-TW" altLang="en-US" smtClean="0"/>
              <a:t>‹#›</a:t>
            </a:fld>
            <a:endParaRPr lang="zh-TW" altLang="en-US"/>
          </a:p>
        </p:txBody>
      </p:sp>
    </p:spTree>
    <p:extLst>
      <p:ext uri="{BB962C8B-B14F-4D97-AF65-F5344CB8AC3E}">
        <p14:creationId xmlns:p14="http://schemas.microsoft.com/office/powerpoint/2010/main" val="13229191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E1E4AE88-D93C-485C-A952-1778766A2E15}" type="datetimeFigureOut">
              <a:rPr lang="zh-TW" altLang="en-US" smtClean="0"/>
              <a:t>2020/9/29</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49681A5F-BC61-4413-AFE3-5283E0375B19}" type="slidenum">
              <a:rPr lang="zh-TW" altLang="en-US" smtClean="0"/>
              <a:t>‹#›</a:t>
            </a:fld>
            <a:endParaRPr lang="zh-TW" altLang="en-US"/>
          </a:p>
        </p:txBody>
      </p:sp>
    </p:spTree>
    <p:extLst>
      <p:ext uri="{BB962C8B-B14F-4D97-AF65-F5344CB8AC3E}">
        <p14:creationId xmlns:p14="http://schemas.microsoft.com/office/powerpoint/2010/main" val="1089407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831850" y="1709738"/>
            <a:ext cx="10515600" cy="2852737"/>
          </a:xfrm>
        </p:spPr>
        <p:txBody>
          <a:bodyPr anchor="b"/>
          <a:lstStyle>
            <a:lvl1pPr>
              <a:defRPr sz="6000"/>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smtClean="0"/>
              <a:t>編輯母片文字樣式</a:t>
            </a:r>
          </a:p>
        </p:txBody>
      </p:sp>
      <p:sp>
        <p:nvSpPr>
          <p:cNvPr id="4" name="日期版面配置區 3"/>
          <p:cNvSpPr>
            <a:spLocks noGrp="1"/>
          </p:cNvSpPr>
          <p:nvPr>
            <p:ph type="dt" sz="half" idx="10"/>
          </p:nvPr>
        </p:nvSpPr>
        <p:spPr/>
        <p:txBody>
          <a:bodyPr/>
          <a:lstStyle/>
          <a:p>
            <a:fld id="{E1E4AE88-D93C-485C-A952-1778766A2E15}" type="datetimeFigureOut">
              <a:rPr lang="zh-TW" altLang="en-US" smtClean="0"/>
              <a:t>2020/9/29</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49681A5F-BC61-4413-AFE3-5283E0375B19}" type="slidenum">
              <a:rPr lang="zh-TW" altLang="en-US" smtClean="0"/>
              <a:t>‹#›</a:t>
            </a:fld>
            <a:endParaRPr lang="zh-TW" altLang="en-US"/>
          </a:p>
        </p:txBody>
      </p:sp>
    </p:spTree>
    <p:extLst>
      <p:ext uri="{BB962C8B-B14F-4D97-AF65-F5344CB8AC3E}">
        <p14:creationId xmlns:p14="http://schemas.microsoft.com/office/powerpoint/2010/main" val="12131836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838200" y="1825625"/>
            <a:ext cx="5181600" cy="4351338"/>
          </a:xfrm>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6172200" y="1825625"/>
            <a:ext cx="5181600" cy="4351338"/>
          </a:xfrm>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fld id="{E1E4AE88-D93C-485C-A952-1778766A2E15}" type="datetimeFigureOut">
              <a:rPr lang="zh-TW" altLang="en-US" smtClean="0"/>
              <a:t>2020/9/29</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49681A5F-BC61-4413-AFE3-5283E0375B19}" type="slidenum">
              <a:rPr lang="zh-TW" altLang="en-US" smtClean="0"/>
              <a:t>‹#›</a:t>
            </a:fld>
            <a:endParaRPr lang="zh-TW" altLang="en-US"/>
          </a:p>
        </p:txBody>
      </p:sp>
    </p:spTree>
    <p:extLst>
      <p:ext uri="{BB962C8B-B14F-4D97-AF65-F5344CB8AC3E}">
        <p14:creationId xmlns:p14="http://schemas.microsoft.com/office/powerpoint/2010/main" val="12083368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839788" y="365125"/>
            <a:ext cx="10515600" cy="1325563"/>
          </a:xfrm>
        </p:spPr>
        <p:txBody>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編輯母片文字樣式</a:t>
            </a:r>
          </a:p>
        </p:txBody>
      </p:sp>
      <p:sp>
        <p:nvSpPr>
          <p:cNvPr id="4" name="內容版面配置區 3"/>
          <p:cNvSpPr>
            <a:spLocks noGrp="1"/>
          </p:cNvSpPr>
          <p:nvPr>
            <p:ph sz="half" idx="2"/>
          </p:nvPr>
        </p:nvSpPr>
        <p:spPr>
          <a:xfrm>
            <a:off x="839788" y="2505075"/>
            <a:ext cx="5157787" cy="3684588"/>
          </a:xfrm>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編輯母片文字樣式</a:t>
            </a:r>
          </a:p>
        </p:txBody>
      </p:sp>
      <p:sp>
        <p:nvSpPr>
          <p:cNvPr id="6" name="內容版面配置區 5"/>
          <p:cNvSpPr>
            <a:spLocks noGrp="1"/>
          </p:cNvSpPr>
          <p:nvPr>
            <p:ph sz="quarter" idx="4"/>
          </p:nvPr>
        </p:nvSpPr>
        <p:spPr>
          <a:xfrm>
            <a:off x="6172200" y="2505075"/>
            <a:ext cx="5183188" cy="3684588"/>
          </a:xfrm>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fld id="{E1E4AE88-D93C-485C-A952-1778766A2E15}" type="datetimeFigureOut">
              <a:rPr lang="zh-TW" altLang="en-US" smtClean="0"/>
              <a:t>2020/9/29</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49681A5F-BC61-4413-AFE3-5283E0375B19}" type="slidenum">
              <a:rPr lang="zh-TW" altLang="en-US" smtClean="0"/>
              <a:t>‹#›</a:t>
            </a:fld>
            <a:endParaRPr lang="zh-TW" altLang="en-US"/>
          </a:p>
        </p:txBody>
      </p:sp>
    </p:spTree>
    <p:extLst>
      <p:ext uri="{BB962C8B-B14F-4D97-AF65-F5344CB8AC3E}">
        <p14:creationId xmlns:p14="http://schemas.microsoft.com/office/powerpoint/2010/main" val="19495007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fld id="{E1E4AE88-D93C-485C-A952-1778766A2E15}" type="datetimeFigureOut">
              <a:rPr lang="zh-TW" altLang="en-US" smtClean="0"/>
              <a:t>2020/9/29</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49681A5F-BC61-4413-AFE3-5283E0375B19}" type="slidenum">
              <a:rPr lang="zh-TW" altLang="en-US" smtClean="0"/>
              <a:t>‹#›</a:t>
            </a:fld>
            <a:endParaRPr lang="zh-TW" altLang="en-US"/>
          </a:p>
        </p:txBody>
      </p:sp>
    </p:spTree>
    <p:extLst>
      <p:ext uri="{BB962C8B-B14F-4D97-AF65-F5344CB8AC3E}">
        <p14:creationId xmlns:p14="http://schemas.microsoft.com/office/powerpoint/2010/main" val="5663765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E1E4AE88-D93C-485C-A952-1778766A2E15}" type="datetimeFigureOut">
              <a:rPr lang="zh-TW" altLang="en-US" smtClean="0"/>
              <a:t>2020/9/29</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49681A5F-BC61-4413-AFE3-5283E0375B19}" type="slidenum">
              <a:rPr lang="zh-TW" altLang="en-US" smtClean="0"/>
              <a:t>‹#›</a:t>
            </a:fld>
            <a:endParaRPr lang="zh-TW" altLang="en-US"/>
          </a:p>
        </p:txBody>
      </p:sp>
    </p:spTree>
    <p:extLst>
      <p:ext uri="{BB962C8B-B14F-4D97-AF65-F5344CB8AC3E}">
        <p14:creationId xmlns:p14="http://schemas.microsoft.com/office/powerpoint/2010/main" val="34373932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839788" y="457200"/>
            <a:ext cx="3932237" cy="1600200"/>
          </a:xfrm>
        </p:spPr>
        <p:txBody>
          <a:bodyPr anchor="b"/>
          <a:lstStyle>
            <a:lvl1pPr>
              <a:defRPr sz="3200"/>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編輯母片文字樣式</a:t>
            </a:r>
          </a:p>
        </p:txBody>
      </p:sp>
      <p:sp>
        <p:nvSpPr>
          <p:cNvPr id="5" name="日期版面配置區 4"/>
          <p:cNvSpPr>
            <a:spLocks noGrp="1"/>
          </p:cNvSpPr>
          <p:nvPr>
            <p:ph type="dt" sz="half" idx="10"/>
          </p:nvPr>
        </p:nvSpPr>
        <p:spPr/>
        <p:txBody>
          <a:bodyPr/>
          <a:lstStyle/>
          <a:p>
            <a:fld id="{E1E4AE88-D93C-485C-A952-1778766A2E15}" type="datetimeFigureOut">
              <a:rPr lang="zh-TW" altLang="en-US" smtClean="0"/>
              <a:t>2020/9/29</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49681A5F-BC61-4413-AFE3-5283E0375B19}" type="slidenum">
              <a:rPr lang="zh-TW" altLang="en-US" smtClean="0"/>
              <a:t>‹#›</a:t>
            </a:fld>
            <a:endParaRPr lang="zh-TW" altLang="en-US"/>
          </a:p>
        </p:txBody>
      </p:sp>
    </p:spTree>
    <p:extLst>
      <p:ext uri="{BB962C8B-B14F-4D97-AF65-F5344CB8AC3E}">
        <p14:creationId xmlns:p14="http://schemas.microsoft.com/office/powerpoint/2010/main" val="23874496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839788" y="457200"/>
            <a:ext cx="3932237" cy="1600200"/>
          </a:xfrm>
        </p:spPr>
        <p:txBody>
          <a:bodyPr anchor="b"/>
          <a:lstStyle>
            <a:lvl1pPr>
              <a:defRPr sz="3200"/>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編輯母片文字樣式</a:t>
            </a:r>
          </a:p>
        </p:txBody>
      </p:sp>
      <p:sp>
        <p:nvSpPr>
          <p:cNvPr id="5" name="日期版面配置區 4"/>
          <p:cNvSpPr>
            <a:spLocks noGrp="1"/>
          </p:cNvSpPr>
          <p:nvPr>
            <p:ph type="dt" sz="half" idx="10"/>
          </p:nvPr>
        </p:nvSpPr>
        <p:spPr/>
        <p:txBody>
          <a:bodyPr/>
          <a:lstStyle/>
          <a:p>
            <a:fld id="{E1E4AE88-D93C-485C-A952-1778766A2E15}" type="datetimeFigureOut">
              <a:rPr lang="zh-TW" altLang="en-US" smtClean="0"/>
              <a:t>2020/9/29</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49681A5F-BC61-4413-AFE3-5283E0375B19}" type="slidenum">
              <a:rPr lang="zh-TW" altLang="en-US" smtClean="0"/>
              <a:t>‹#›</a:t>
            </a:fld>
            <a:endParaRPr lang="zh-TW" altLang="en-US"/>
          </a:p>
        </p:txBody>
      </p:sp>
    </p:spTree>
    <p:extLst>
      <p:ext uri="{BB962C8B-B14F-4D97-AF65-F5344CB8AC3E}">
        <p14:creationId xmlns:p14="http://schemas.microsoft.com/office/powerpoint/2010/main" val="37184305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E4AE88-D93C-485C-A952-1778766A2E15}" type="datetimeFigureOut">
              <a:rPr lang="zh-TW" altLang="en-US" smtClean="0"/>
              <a:t>2020/9/29</a:t>
            </a:fld>
            <a:endParaRPr lang="zh-TW" altLang="en-US"/>
          </a:p>
        </p:txBody>
      </p:sp>
      <p:sp>
        <p:nvSpPr>
          <p:cNvPr id="5" name="頁尾版面配置區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681A5F-BC61-4413-AFE3-5283E0375B19}" type="slidenum">
              <a:rPr lang="zh-TW" altLang="en-US" smtClean="0"/>
              <a:t>‹#›</a:t>
            </a:fld>
            <a:endParaRPr lang="zh-TW" altLang="en-US"/>
          </a:p>
        </p:txBody>
      </p:sp>
    </p:spTree>
    <p:extLst>
      <p:ext uri="{BB962C8B-B14F-4D97-AF65-F5344CB8AC3E}">
        <p14:creationId xmlns:p14="http://schemas.microsoft.com/office/powerpoint/2010/main" val="3410554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tmp"/><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6.tmp"/></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7.tmp"/><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tmp"/><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tmp"/><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tmp"/><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tmp"/><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tmp"/><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tmp"/><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tmp"/></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5.tmp"/><Relationship Id="rId4" Type="http://schemas.openxmlformats.org/officeDocument/2006/relationships/image" Target="../media/image8.tmp"/></Relationships>
</file>

<file path=ppt/slides/_rels/slide23.xml.rels><?xml version="1.0" encoding="UTF-8" standalone="yes"?>
<Relationships xmlns="http://schemas.openxmlformats.org/package/2006/relationships"><Relationship Id="rId3" Type="http://schemas.openxmlformats.org/officeDocument/2006/relationships/image" Target="../media/image8.tmp"/><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tmp"/><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1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5.tmp"/><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6.tmp"/><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7.tmp"/><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8.tmp"/><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5.tmp"/><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6.tmp"/><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8.tmp"/><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7.tmp"/><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tmp"/><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19.tmp"/><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tmp"/></Relationships>
</file>

<file path=ppt/slides/_rels/slide44.xml.rels><?xml version="1.0" encoding="UTF-8" standalone="yes"?>
<Relationships xmlns="http://schemas.openxmlformats.org/package/2006/relationships"><Relationship Id="rId3" Type="http://schemas.openxmlformats.org/officeDocument/2006/relationships/image" Target="../media/image20.tmp"/><Relationship Id="rId2" Type="http://schemas.openxmlformats.org/officeDocument/2006/relationships/image" Target="../media/image19.tmp"/><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2.tmp"/><Relationship Id="rId2" Type="http://schemas.openxmlformats.org/officeDocument/2006/relationships/image" Target="../media/image21.tmp"/><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1.tmp"/></Relationships>
</file>

<file path=ppt/slides/_rels/slide4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1.tmp"/><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2.tmp"/><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2.tmp"/><Relationship Id="rId2" Type="http://schemas.openxmlformats.org/officeDocument/2006/relationships/image" Target="../media/image21.tmp"/><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2.tmp"/><Relationship Id="rId2" Type="http://schemas.openxmlformats.org/officeDocument/2006/relationships/image" Target="../media/image21.tmp"/><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tmp"/><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tmp"/><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1524000" y="1935163"/>
            <a:ext cx="9144000" cy="2387600"/>
          </a:xfrm>
        </p:spPr>
        <p:txBody>
          <a:bodyPr>
            <a:normAutofit fontScale="90000"/>
          </a:bodyPr>
          <a:lstStyle/>
          <a:p>
            <a:r>
              <a:rPr lang="en-US" altLang="zh-TW" dirty="0" smtClean="0"/>
              <a:t>Why do some firms give stock options to all employees?: An empirical examination of alternative theories</a:t>
            </a:r>
            <a:endParaRPr lang="zh-TW" altLang="en-US" dirty="0"/>
          </a:p>
        </p:txBody>
      </p:sp>
      <p:sp>
        <p:nvSpPr>
          <p:cNvPr id="3" name="副標題 2"/>
          <p:cNvSpPr>
            <a:spLocks noGrp="1"/>
          </p:cNvSpPr>
          <p:nvPr>
            <p:ph type="subTitle" idx="1"/>
          </p:nvPr>
        </p:nvSpPr>
        <p:spPr/>
        <p:txBody>
          <a:bodyPr>
            <a:normAutofit lnSpcReduction="10000"/>
          </a:bodyPr>
          <a:lstStyle/>
          <a:p>
            <a:endParaRPr lang="en-US" altLang="zh-TW" sz="3200" dirty="0" smtClean="0"/>
          </a:p>
          <a:p>
            <a:endParaRPr lang="en-US" altLang="zh-TW" sz="3200" dirty="0"/>
          </a:p>
          <a:p>
            <a:r>
              <a:rPr lang="en-US" altLang="zh-TW" sz="3200" dirty="0" smtClean="0"/>
              <a:t>Paul </a:t>
            </a:r>
            <a:r>
              <a:rPr lang="en-US" altLang="zh-TW" sz="3200" dirty="0" err="1" smtClean="0"/>
              <a:t>Oyer</a:t>
            </a:r>
            <a:r>
              <a:rPr lang="en-US" altLang="zh-TW" sz="3200" dirty="0"/>
              <a:t>, Scott Schaefer</a:t>
            </a:r>
            <a:endParaRPr lang="zh-TW" altLang="en-US" sz="3200" dirty="0"/>
          </a:p>
        </p:txBody>
      </p:sp>
    </p:spTree>
    <p:extLst>
      <p:ext uri="{BB962C8B-B14F-4D97-AF65-F5344CB8AC3E}">
        <p14:creationId xmlns:p14="http://schemas.microsoft.com/office/powerpoint/2010/main" val="32098520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Incentive </a:t>
            </a:r>
            <a:r>
              <a:rPr lang="zh-TW" altLang="en-US" dirty="0" smtClean="0"/>
              <a:t>實證設定</a:t>
            </a:r>
            <a:endParaRPr lang="zh-TW" altLang="en-US" dirty="0"/>
          </a:p>
        </p:txBody>
      </p:sp>
      <mc:AlternateContent xmlns:mc="http://schemas.openxmlformats.org/markup-compatibility/2006" xmlns:a14="http://schemas.microsoft.com/office/drawing/2010/main">
        <mc:Choice Requires="a14">
          <p:sp>
            <p:nvSpPr>
              <p:cNvPr id="3" name="內容版面配置區 2"/>
              <p:cNvSpPr>
                <a:spLocks noGrp="1"/>
              </p:cNvSpPr>
              <p:nvPr>
                <p:ph idx="1"/>
              </p:nvPr>
            </p:nvSpPr>
            <p:spPr>
              <a:xfrm>
                <a:off x="838200" y="1446934"/>
                <a:ext cx="10515600" cy="4351338"/>
              </a:xfrm>
            </p:spPr>
            <p:txBody>
              <a:bodyPr/>
              <a:lstStyle/>
              <a:p>
                <a:r>
                  <a:rPr lang="en-US" altLang="zh-TW" dirty="0"/>
                  <a:t>We take characteristics of the firm and its option grants from our NCEO data and </a:t>
                </a:r>
                <a:r>
                  <a:rPr lang="en-US" altLang="zh-TW" dirty="0" smtClean="0">
                    <a:solidFill>
                      <a:srgbClr val="FF0000"/>
                    </a:solidFill>
                  </a:rPr>
                  <a:t>make assumptions regarding the distribution of the terminal value of the firm (f) and the risk aversion of the employee (</a:t>
                </a:r>
                <a14:m>
                  <m:oMath xmlns:m="http://schemas.openxmlformats.org/officeDocument/2006/math">
                    <m:r>
                      <a:rPr lang="zh-TW" altLang="en-US" i="1" smtClean="0">
                        <a:solidFill>
                          <a:srgbClr val="FF0000"/>
                        </a:solidFill>
                        <a:latin typeface="Cambria Math" panose="02040503050406030204" pitchFamily="18" charset="0"/>
                      </a:rPr>
                      <m:t>𝜌</m:t>
                    </m:r>
                  </m:oMath>
                </a14:m>
                <a:r>
                  <a:rPr lang="en-US" altLang="zh-TW" dirty="0" smtClean="0">
                    <a:solidFill>
                      <a:srgbClr val="FF0000"/>
                    </a:solidFill>
                  </a:rPr>
                  <a:t>). </a:t>
                </a:r>
              </a:p>
              <a:p>
                <a:r>
                  <a:rPr lang="en-US" altLang="zh-TW" dirty="0" smtClean="0">
                    <a:solidFill>
                      <a:srgbClr val="FF0000"/>
                    </a:solidFill>
                  </a:rPr>
                  <a:t>Given </a:t>
                </a:r>
                <a:r>
                  <a:rPr lang="en-US" altLang="zh-TW" dirty="0">
                    <a:solidFill>
                      <a:srgbClr val="FF0000"/>
                    </a:solidFill>
                  </a:rPr>
                  <a:t>this, the only unknowns in this pair of first-order conditions are the employee’s effort level e and the marginal cost of effort </a:t>
                </a:r>
                <a:r>
                  <a:rPr lang="en-US" altLang="zh-TW" dirty="0" smtClean="0">
                    <a:solidFill>
                      <a:srgbClr val="FF0000"/>
                    </a:solidFill>
                  </a:rPr>
                  <a:t>c’(e). Assuming effort </a:t>
                </a:r>
                <a:r>
                  <a:rPr lang="en-US" altLang="zh-TW" dirty="0">
                    <a:solidFill>
                      <a:srgbClr val="FF0000"/>
                    </a:solidFill>
                  </a:rPr>
                  <a:t>costs are quadratic with second derivative c</a:t>
                </a:r>
                <a:r>
                  <a:rPr lang="en-US" altLang="zh-TW" dirty="0"/>
                  <a:t>, we then have two equations with two unknowns, which we can solve </a:t>
                </a:r>
                <a:r>
                  <a:rPr lang="en-US" altLang="zh-TW" dirty="0" smtClean="0"/>
                  <a:t>numerically.</a:t>
                </a:r>
                <a:endParaRPr lang="zh-TW" altLang="en-US" dirty="0"/>
              </a:p>
            </p:txBody>
          </p:sp>
        </mc:Choice>
        <mc:Fallback xmlns="">
          <p:sp>
            <p:nvSpPr>
              <p:cNvPr id="3" name="內容版面配置區 2"/>
              <p:cNvSpPr>
                <a:spLocks noGrp="1" noRot="1" noChangeAspect="1" noMove="1" noResize="1" noEditPoints="1" noAdjustHandles="1" noChangeArrowheads="1" noChangeShapeType="1" noTextEdit="1"/>
              </p:cNvSpPr>
              <p:nvPr>
                <p:ph idx="1"/>
              </p:nvPr>
            </p:nvSpPr>
            <p:spPr>
              <a:xfrm>
                <a:off x="838200" y="1446934"/>
                <a:ext cx="10515600" cy="4351338"/>
              </a:xfrm>
              <a:blipFill>
                <a:blip r:embed="rId2"/>
                <a:stretch>
                  <a:fillRect l="-1043" t="-2241" r="-1043"/>
                </a:stretch>
              </a:blipFill>
            </p:spPr>
            <p:txBody>
              <a:bodyPr/>
              <a:lstStyle/>
              <a:p>
                <a:r>
                  <a:rPr lang="zh-TW" altLang="en-US">
                    <a:noFill/>
                  </a:rPr>
                  <a:t> </a:t>
                </a:r>
              </a:p>
            </p:txBody>
          </p:sp>
        </mc:Fallback>
      </mc:AlternateContent>
      <p:pic>
        <p:nvPicPr>
          <p:cNvPr id="4" name="圖片 3" descr="畫面剪輯"/>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76512" y="4818914"/>
            <a:ext cx="5768523" cy="979358"/>
          </a:xfrm>
          <a:prstGeom prst="rect">
            <a:avLst/>
          </a:prstGeom>
        </p:spPr>
      </p:pic>
      <p:pic>
        <p:nvPicPr>
          <p:cNvPr id="5" name="圖片 4" descr="畫面剪輯"/>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76512" y="5798272"/>
            <a:ext cx="8183671" cy="877526"/>
          </a:xfrm>
          <a:prstGeom prst="rect">
            <a:avLst/>
          </a:prstGeom>
        </p:spPr>
      </p:pic>
    </p:spTree>
    <p:extLst>
      <p:ext uri="{BB962C8B-B14F-4D97-AF65-F5344CB8AC3E}">
        <p14:creationId xmlns:p14="http://schemas.microsoft.com/office/powerpoint/2010/main" val="198488942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p:txBody>
          <a:bodyPr/>
          <a:lstStyle/>
          <a:p>
            <a:r>
              <a:rPr lang="en-US" altLang="zh-TW" dirty="0" smtClean="0"/>
              <a:t>incentive</a:t>
            </a:r>
            <a:r>
              <a:rPr lang="zh-TW" altLang="en-US" dirty="0" smtClean="0"/>
              <a:t>實證結果</a:t>
            </a:r>
            <a:endParaRPr lang="zh-TW" altLang="en-US" dirty="0"/>
          </a:p>
        </p:txBody>
      </p:sp>
      <p:sp>
        <p:nvSpPr>
          <p:cNvPr id="3" name="副標題 2"/>
          <p:cNvSpPr>
            <a:spLocks noGrp="1"/>
          </p:cNvSpPr>
          <p:nvPr>
            <p:ph type="subTitle" idx="1"/>
          </p:nvPr>
        </p:nvSpPr>
        <p:spPr/>
        <p:txBody>
          <a:bodyPr/>
          <a:lstStyle/>
          <a:p>
            <a:endParaRPr lang="zh-TW" altLang="en-US"/>
          </a:p>
        </p:txBody>
      </p:sp>
    </p:spTree>
    <p:extLst>
      <p:ext uri="{BB962C8B-B14F-4D97-AF65-F5344CB8AC3E}">
        <p14:creationId xmlns:p14="http://schemas.microsoft.com/office/powerpoint/2010/main" val="288200776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內容版面配置區 3" descr="畫面剪輯"/>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53404" y="609599"/>
            <a:ext cx="6641578" cy="5569513"/>
          </a:xfrm>
        </p:spPr>
      </p:pic>
    </p:spTree>
    <p:extLst>
      <p:ext uri="{BB962C8B-B14F-4D97-AF65-F5344CB8AC3E}">
        <p14:creationId xmlns:p14="http://schemas.microsoft.com/office/powerpoint/2010/main" val="267857433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Incentive </a:t>
            </a:r>
            <a:r>
              <a:rPr lang="zh-TW" altLang="en-US" dirty="0" smtClean="0"/>
              <a:t>實證結論</a:t>
            </a:r>
            <a:endParaRPr lang="zh-TW" altLang="en-US" dirty="0"/>
          </a:p>
        </p:txBody>
      </p:sp>
      <p:sp>
        <p:nvSpPr>
          <p:cNvPr id="3" name="內容版面配置區 2"/>
          <p:cNvSpPr>
            <a:spLocks noGrp="1"/>
          </p:cNvSpPr>
          <p:nvPr>
            <p:ph idx="1"/>
          </p:nvPr>
        </p:nvSpPr>
        <p:spPr>
          <a:xfrm>
            <a:off x="838200" y="1825625"/>
            <a:ext cx="6975764" cy="4351338"/>
          </a:xfrm>
        </p:spPr>
        <p:txBody>
          <a:bodyPr>
            <a:normAutofit lnSpcReduction="10000"/>
          </a:bodyPr>
          <a:lstStyle/>
          <a:p>
            <a:r>
              <a:rPr lang="en-US" altLang="zh-TW" dirty="0"/>
              <a:t>We focus first on the smallest firm, listed in Column (1). This firm has a small number of </a:t>
            </a:r>
            <a:r>
              <a:rPr lang="en-US" altLang="zh-TW" dirty="0" smtClean="0"/>
              <a:t>employees.</a:t>
            </a:r>
          </a:p>
          <a:p>
            <a:r>
              <a:rPr lang="en-US" altLang="zh-TW" dirty="0"/>
              <a:t>our model computes that the employee’s additional productivity </a:t>
            </a:r>
            <a:r>
              <a:rPr lang="en-US" altLang="zh-TW" dirty="0" smtClean="0"/>
              <a:t>arising</a:t>
            </a:r>
            <a:r>
              <a:rPr lang="zh-TW" altLang="en-US" dirty="0" smtClean="0"/>
              <a:t> </a:t>
            </a:r>
            <a:r>
              <a:rPr lang="en-US" altLang="zh-TW" dirty="0" smtClean="0"/>
              <a:t>as </a:t>
            </a:r>
            <a:r>
              <a:rPr lang="en-US" altLang="zh-TW" dirty="0"/>
              <a:t>a result of the option grant is $</a:t>
            </a:r>
            <a:r>
              <a:rPr lang="en-US" altLang="zh-TW" dirty="0">
                <a:solidFill>
                  <a:srgbClr val="FF0000"/>
                </a:solidFill>
              </a:rPr>
              <a:t>10,200</a:t>
            </a:r>
            <a:r>
              <a:rPr lang="en-US" altLang="zh-TW" dirty="0"/>
              <a:t>, annually. The risk premium the employee attaches to annual compensation on account of the option grant is $</a:t>
            </a:r>
            <a:r>
              <a:rPr lang="en-US" altLang="zh-TW" dirty="0">
                <a:solidFill>
                  <a:srgbClr val="FF0000"/>
                </a:solidFill>
              </a:rPr>
              <a:t>4,600</a:t>
            </a:r>
            <a:r>
              <a:rPr lang="en-US" altLang="zh-TW" dirty="0"/>
              <a:t>. The annual cost to the employee of </a:t>
            </a:r>
            <a:r>
              <a:rPr lang="en-US" altLang="zh-TW" dirty="0" smtClean="0"/>
              <a:t>exerting this </a:t>
            </a:r>
            <a:r>
              <a:rPr lang="en-US" altLang="zh-TW" dirty="0"/>
              <a:t>additional effort is $</a:t>
            </a:r>
            <a:r>
              <a:rPr lang="en-US" altLang="zh-TW" dirty="0">
                <a:solidFill>
                  <a:srgbClr val="FF0000"/>
                </a:solidFill>
              </a:rPr>
              <a:t>2.60</a:t>
            </a:r>
            <a:r>
              <a:rPr lang="en-US" altLang="zh-TW" dirty="0"/>
              <a:t>.</a:t>
            </a:r>
            <a:endParaRPr lang="zh-TW" altLang="en-US" dirty="0"/>
          </a:p>
        </p:txBody>
      </p:sp>
      <p:pic>
        <p:nvPicPr>
          <p:cNvPr id="5" name="圖片 4" descr="畫面剪輯"/>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61400" y="1027906"/>
            <a:ext cx="3392400" cy="5210805"/>
          </a:xfrm>
          <a:prstGeom prst="rect">
            <a:avLst/>
          </a:prstGeom>
        </p:spPr>
      </p:pic>
      <p:sp>
        <p:nvSpPr>
          <p:cNvPr id="4" name="矩形 3"/>
          <p:cNvSpPr/>
          <p:nvPr/>
        </p:nvSpPr>
        <p:spPr>
          <a:xfrm>
            <a:off x="7961400" y="3057236"/>
            <a:ext cx="3288491" cy="107141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251795135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Incentive </a:t>
            </a:r>
            <a:r>
              <a:rPr lang="zh-TW" altLang="en-US" dirty="0" smtClean="0"/>
              <a:t>實證結論</a:t>
            </a:r>
            <a:endParaRPr lang="zh-TW" altLang="en-US" dirty="0"/>
          </a:p>
        </p:txBody>
      </p:sp>
      <p:sp>
        <p:nvSpPr>
          <p:cNvPr id="3" name="內容版面配置區 2"/>
          <p:cNvSpPr>
            <a:spLocks noGrp="1"/>
          </p:cNvSpPr>
          <p:nvPr>
            <p:ph idx="1"/>
          </p:nvPr>
        </p:nvSpPr>
        <p:spPr>
          <a:xfrm>
            <a:off x="838200" y="1825625"/>
            <a:ext cx="6975764" cy="4351338"/>
          </a:xfrm>
        </p:spPr>
        <p:txBody>
          <a:bodyPr>
            <a:normAutofit fontScale="92500"/>
          </a:bodyPr>
          <a:lstStyle/>
          <a:p>
            <a:r>
              <a:rPr lang="zh-TW" altLang="en-US" dirty="0" smtClean="0"/>
              <a:t>假設員工員更風險趨避，帶入解未知數 </a:t>
            </a:r>
            <a:r>
              <a:rPr lang="en-US" altLang="zh-TW" dirty="0" smtClean="0"/>
              <a:t>e , c</a:t>
            </a:r>
          </a:p>
          <a:p>
            <a:r>
              <a:rPr lang="zh-TW" altLang="en-US" dirty="0" smtClean="0"/>
              <a:t>這個結果看起來相當的不合理，更趨避</a:t>
            </a:r>
            <a:r>
              <a:rPr lang="en-US" altLang="zh-TW" dirty="0" smtClean="0"/>
              <a:t>ESO</a:t>
            </a:r>
            <a:r>
              <a:rPr lang="zh-TW" altLang="en-US" dirty="0" smtClean="0"/>
              <a:t>的價值應該對於員工來說更沒價值，為何會付出更多努力呢</a:t>
            </a:r>
            <a:r>
              <a:rPr lang="en-US" altLang="zh-TW" dirty="0" smtClean="0"/>
              <a:t>?</a:t>
            </a:r>
          </a:p>
          <a:p>
            <a:r>
              <a:rPr lang="zh-TW" altLang="en-US" dirty="0" smtClean="0"/>
              <a:t>論文中的說法</a:t>
            </a:r>
            <a:r>
              <a:rPr lang="en-US" altLang="zh-TW" dirty="0" smtClean="0"/>
              <a:t>:</a:t>
            </a:r>
            <a:br>
              <a:rPr lang="en-US" altLang="zh-TW" dirty="0" smtClean="0"/>
            </a:br>
            <a:r>
              <a:rPr lang="en-US" altLang="zh-TW" dirty="0" smtClean="0"/>
              <a:t>If </a:t>
            </a:r>
            <a:r>
              <a:rPr lang="en-US" altLang="zh-TW" dirty="0"/>
              <a:t>employees are more risk averse, then </a:t>
            </a:r>
            <a:r>
              <a:rPr lang="en-US" altLang="zh-TW" dirty="0">
                <a:solidFill>
                  <a:srgbClr val="FF0000"/>
                </a:solidFill>
              </a:rPr>
              <a:t>the marginal cost to the firm of using option-based pay is higher. Hence, firms are </a:t>
            </a:r>
            <a:r>
              <a:rPr lang="en-US" altLang="zh-TW" dirty="0" smtClean="0">
                <a:solidFill>
                  <a:srgbClr val="FF0000"/>
                </a:solidFill>
              </a:rPr>
              <a:t>willing</a:t>
            </a:r>
            <a:r>
              <a:rPr lang="zh-TW" altLang="en-US" dirty="0" smtClean="0">
                <a:solidFill>
                  <a:srgbClr val="FF0000"/>
                </a:solidFill>
              </a:rPr>
              <a:t> </a:t>
            </a:r>
            <a:r>
              <a:rPr lang="en-US" altLang="zh-TW" dirty="0" smtClean="0">
                <a:solidFill>
                  <a:srgbClr val="FF0000"/>
                </a:solidFill>
              </a:rPr>
              <a:t>to </a:t>
            </a:r>
            <a:r>
              <a:rPr lang="en-US" altLang="zh-TW" dirty="0">
                <a:solidFill>
                  <a:srgbClr val="FF0000"/>
                </a:solidFill>
              </a:rPr>
              <a:t>make the observed grants only if the responsiveness of effort to incentives is higher.</a:t>
            </a:r>
            <a:endParaRPr lang="en-US" altLang="zh-TW" dirty="0" smtClean="0">
              <a:solidFill>
                <a:srgbClr val="FF0000"/>
              </a:solidFill>
            </a:endParaRPr>
          </a:p>
          <a:p>
            <a:endParaRPr lang="zh-TW" altLang="en-US" dirty="0"/>
          </a:p>
        </p:txBody>
      </p:sp>
      <p:pic>
        <p:nvPicPr>
          <p:cNvPr id="5" name="圖片 4" descr="畫面剪輯"/>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61400" y="1027906"/>
            <a:ext cx="3392400" cy="5210805"/>
          </a:xfrm>
          <a:prstGeom prst="rect">
            <a:avLst/>
          </a:prstGeom>
        </p:spPr>
      </p:pic>
      <p:sp>
        <p:nvSpPr>
          <p:cNvPr id="4" name="矩形 3"/>
          <p:cNvSpPr/>
          <p:nvPr/>
        </p:nvSpPr>
        <p:spPr>
          <a:xfrm>
            <a:off x="7887509" y="4110181"/>
            <a:ext cx="3288491" cy="107141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153617913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Incentive </a:t>
            </a:r>
            <a:r>
              <a:rPr lang="zh-TW" altLang="en-US" dirty="0"/>
              <a:t>實證結論</a:t>
            </a:r>
          </a:p>
        </p:txBody>
      </p:sp>
      <p:sp>
        <p:nvSpPr>
          <p:cNvPr id="3" name="內容版面配置區 2"/>
          <p:cNvSpPr>
            <a:spLocks noGrp="1"/>
          </p:cNvSpPr>
          <p:nvPr>
            <p:ph idx="1"/>
          </p:nvPr>
        </p:nvSpPr>
        <p:spPr>
          <a:xfrm>
            <a:off x="838200" y="1825625"/>
            <a:ext cx="6777789" cy="4351338"/>
          </a:xfrm>
        </p:spPr>
        <p:txBody>
          <a:bodyPr>
            <a:normAutofit/>
          </a:bodyPr>
          <a:lstStyle/>
          <a:p>
            <a:r>
              <a:rPr lang="zh-TW" altLang="en-US" sz="2400" dirty="0" smtClean="0"/>
              <a:t>其實我們相信這是數學解出來的解即可</a:t>
            </a:r>
            <a:endParaRPr lang="en-US" altLang="zh-TW" sz="2400" dirty="0" smtClean="0"/>
          </a:p>
          <a:p>
            <a:r>
              <a:rPr lang="zh-TW" altLang="en-US" sz="2400" dirty="0" smtClean="0"/>
              <a:t>論文中，為解釋這個不直觀的結果，給出來的解釋為 </a:t>
            </a:r>
            <a:r>
              <a:rPr lang="en-US" altLang="zh-TW" sz="2400" dirty="0" smtClean="0"/>
              <a:t>:</a:t>
            </a:r>
            <a:br>
              <a:rPr lang="en-US" altLang="zh-TW" sz="2400" dirty="0" smtClean="0"/>
            </a:br>
            <a:r>
              <a:rPr lang="en-US" altLang="zh-TW" sz="2400" dirty="0">
                <a:solidFill>
                  <a:srgbClr val="FF0000"/>
                </a:solidFill>
              </a:rPr>
              <a:t>firms are willing</a:t>
            </a:r>
            <a:r>
              <a:rPr lang="zh-TW" altLang="en-US" sz="2400" dirty="0">
                <a:solidFill>
                  <a:srgbClr val="FF0000"/>
                </a:solidFill>
              </a:rPr>
              <a:t> </a:t>
            </a:r>
            <a:r>
              <a:rPr lang="en-US" altLang="zh-TW" sz="2400" dirty="0">
                <a:solidFill>
                  <a:srgbClr val="FF0000"/>
                </a:solidFill>
              </a:rPr>
              <a:t>to make the observed grants only if the responsiveness of effort to incentives is higher.</a:t>
            </a:r>
          </a:p>
          <a:p>
            <a:r>
              <a:rPr lang="zh-TW" altLang="en-US" sz="2400" dirty="0" smtClean="0"/>
              <a:t>那我們分解他模型的數學，觀察何謂 </a:t>
            </a:r>
            <a:r>
              <a:rPr lang="en-US" altLang="zh-TW" sz="2400" dirty="0"/>
              <a:t/>
            </a:r>
            <a:br>
              <a:rPr lang="en-US" altLang="zh-TW" sz="2400" dirty="0"/>
            </a:br>
            <a:r>
              <a:rPr lang="en-US" altLang="zh-TW" sz="2400" dirty="0" smtClean="0">
                <a:solidFill>
                  <a:srgbClr val="FF0000"/>
                </a:solidFill>
              </a:rPr>
              <a:t>the </a:t>
            </a:r>
            <a:r>
              <a:rPr lang="en-US" altLang="zh-TW" sz="2400" dirty="0">
                <a:solidFill>
                  <a:srgbClr val="FF0000"/>
                </a:solidFill>
              </a:rPr>
              <a:t>responsiveness of effort to </a:t>
            </a:r>
            <a:r>
              <a:rPr lang="en-US" altLang="zh-TW" sz="2400" dirty="0" smtClean="0">
                <a:solidFill>
                  <a:srgbClr val="FF0000"/>
                </a:solidFill>
              </a:rPr>
              <a:t>incentives ?</a:t>
            </a:r>
            <a:r>
              <a:rPr lang="en-US" altLang="zh-TW" sz="2400" dirty="0"/>
              <a:t/>
            </a:r>
            <a:br>
              <a:rPr lang="en-US" altLang="zh-TW" sz="2400" dirty="0"/>
            </a:br>
            <a:endParaRPr lang="en-US" altLang="zh-TW" sz="2400" dirty="0"/>
          </a:p>
          <a:p>
            <a:pPr marL="0" indent="0">
              <a:buNone/>
            </a:pPr>
            <a:endParaRPr lang="en-US" altLang="zh-TW" sz="1800" dirty="0"/>
          </a:p>
        </p:txBody>
      </p:sp>
      <p:pic>
        <p:nvPicPr>
          <p:cNvPr id="5" name="圖片 4" descr="畫面剪輯"/>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94537" y="1051969"/>
            <a:ext cx="3392400" cy="5210805"/>
          </a:xfrm>
          <a:prstGeom prst="rect">
            <a:avLst/>
          </a:prstGeom>
        </p:spPr>
      </p:pic>
      <p:sp>
        <p:nvSpPr>
          <p:cNvPr id="6" name="矩形 5"/>
          <p:cNvSpPr/>
          <p:nvPr/>
        </p:nvSpPr>
        <p:spPr>
          <a:xfrm>
            <a:off x="8320646" y="4134244"/>
            <a:ext cx="3288491" cy="107141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16883076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根據報表計算一些必要的數值</a:t>
            </a:r>
            <a:endParaRPr lang="zh-TW" altLang="en-US" dirty="0"/>
          </a:p>
        </p:txBody>
      </p:sp>
      <mc:AlternateContent xmlns:mc="http://schemas.openxmlformats.org/markup-compatibility/2006">
        <mc:Choice xmlns:a14="http://schemas.microsoft.com/office/drawing/2010/main" Requires="a14">
          <p:sp>
            <p:nvSpPr>
              <p:cNvPr id="3" name="內容版面配置區 2"/>
              <p:cNvSpPr>
                <a:spLocks noGrp="1"/>
              </p:cNvSpPr>
              <p:nvPr>
                <p:ph idx="1"/>
              </p:nvPr>
            </p:nvSpPr>
            <p:spPr>
              <a:xfrm>
                <a:off x="838200" y="1825624"/>
                <a:ext cx="10515600" cy="4683460"/>
              </a:xfrm>
            </p:spPr>
            <p:txBody>
              <a:bodyPr>
                <a:normAutofit/>
              </a:bodyPr>
              <a:lstStyle/>
              <a:p>
                <a:r>
                  <a:rPr lang="en-US" altLang="zh-TW" sz="1800" dirty="0" smtClean="0"/>
                  <a:t>Case 1:</a:t>
                </a:r>
                <a:br>
                  <a:rPr lang="en-US" altLang="zh-TW" sz="1800" dirty="0" smtClean="0"/>
                </a:br>
                <a14:m>
                  <m:oMath xmlns:m="http://schemas.openxmlformats.org/officeDocument/2006/math">
                    <m:f>
                      <m:fPr>
                        <m:ctrlPr>
                          <a:rPr lang="en-US" altLang="zh-TW" sz="1800" i="1">
                            <a:latin typeface="Cambria Math" panose="02040503050406030204" pitchFamily="18" charset="0"/>
                          </a:rPr>
                        </m:ctrlPr>
                      </m:fPr>
                      <m:num>
                        <m:r>
                          <a:rPr lang="en-US" altLang="zh-TW" sz="1800" i="1">
                            <a:latin typeface="Cambria Math" panose="02040503050406030204" pitchFamily="18" charset="0"/>
                          </a:rPr>
                          <m:t>𝜕</m:t>
                        </m:r>
                      </m:num>
                      <m:den>
                        <m:r>
                          <a:rPr lang="en-US" altLang="zh-TW" sz="1800" i="1">
                            <a:latin typeface="Cambria Math" panose="02040503050406030204" pitchFamily="18" charset="0"/>
                          </a:rPr>
                          <m:t>𝜕</m:t>
                        </m:r>
                        <m:r>
                          <a:rPr lang="en-US" altLang="zh-TW" sz="1800" i="1">
                            <a:latin typeface="Cambria Math" panose="02040503050406030204" pitchFamily="18" charset="0"/>
                          </a:rPr>
                          <m:t>𝑒</m:t>
                        </m:r>
                      </m:den>
                    </m:f>
                  </m:oMath>
                </a14:m>
                <a:r>
                  <a:rPr lang="en-US" altLang="zh-TW" sz="1800" dirty="0"/>
                  <a:t> {b</a:t>
                </a:r>
                <a14:m>
                  <m:oMath xmlns:m="http://schemas.openxmlformats.org/officeDocument/2006/math">
                    <m:nary>
                      <m:naryPr>
                        <m:ctrlPr>
                          <a:rPr lang="zh-TW" altLang="en-US" sz="1800" i="1">
                            <a:latin typeface="Cambria Math" panose="02040503050406030204" pitchFamily="18" charset="0"/>
                          </a:rPr>
                        </m:ctrlPr>
                      </m:naryPr>
                      <m:sub>
                        <m:sSub>
                          <m:sSubPr>
                            <m:ctrlPr>
                              <a:rPr lang="en-US" altLang="zh-TW" sz="1800" i="1">
                                <a:latin typeface="Cambria Math" panose="02040503050406030204" pitchFamily="18" charset="0"/>
                              </a:rPr>
                            </m:ctrlPr>
                          </m:sSubPr>
                          <m:e>
                            <m:r>
                              <a:rPr lang="en-US" altLang="zh-TW" sz="1800" i="1">
                                <a:latin typeface="Cambria Math" panose="02040503050406030204" pitchFamily="18" charset="0"/>
                              </a:rPr>
                              <m:t>𝑣</m:t>
                            </m:r>
                          </m:e>
                          <m:sub>
                            <m:r>
                              <a:rPr lang="en-US" altLang="zh-TW" sz="1800" i="1">
                                <a:latin typeface="Cambria Math" panose="02040503050406030204" pitchFamily="18" charset="0"/>
                              </a:rPr>
                              <m:t>0</m:t>
                            </m:r>
                          </m:sub>
                        </m:sSub>
                      </m:sub>
                      <m:sup>
                        <m:r>
                          <a:rPr lang="en-US" altLang="zh-TW" sz="1800" i="1">
                            <a:latin typeface="Cambria Math" panose="02040503050406030204" pitchFamily="18" charset="0"/>
                            <a:ea typeface="Cambria Math" panose="02040503050406030204" pitchFamily="18" charset="0"/>
                          </a:rPr>
                          <m:t>∞</m:t>
                        </m:r>
                      </m:sup>
                      <m:e>
                        <m:sSub>
                          <m:sSubPr>
                            <m:ctrlPr>
                              <a:rPr lang="en-US" altLang="zh-TW" sz="1800" i="1">
                                <a:latin typeface="Cambria Math" panose="02040503050406030204" pitchFamily="18" charset="0"/>
                              </a:rPr>
                            </m:ctrlPr>
                          </m:sSubPr>
                          <m:e>
                            <m:r>
                              <a:rPr lang="en-US" altLang="zh-TW" sz="1800" i="1">
                                <a:latin typeface="Cambria Math" panose="02040503050406030204" pitchFamily="18" charset="0"/>
                              </a:rPr>
                              <m:t>𝑣</m:t>
                            </m:r>
                          </m:e>
                          <m:sub>
                            <m:r>
                              <a:rPr lang="en-US" altLang="zh-TW" sz="1800" i="1">
                                <a:latin typeface="Cambria Math" panose="02040503050406030204" pitchFamily="18" charset="0"/>
                              </a:rPr>
                              <m:t>1</m:t>
                            </m:r>
                          </m:sub>
                        </m:sSub>
                        <m:r>
                          <a:rPr lang="en-US" altLang="zh-TW" sz="1800" i="1">
                            <a:latin typeface="Cambria Math" panose="02040503050406030204" pitchFamily="18" charset="0"/>
                          </a:rPr>
                          <m:t>𝑓</m:t>
                        </m:r>
                        <m:d>
                          <m:dPr>
                            <m:ctrlPr>
                              <a:rPr lang="en-US" altLang="zh-TW" sz="1800" i="1">
                                <a:latin typeface="Cambria Math" panose="02040503050406030204" pitchFamily="18" charset="0"/>
                              </a:rPr>
                            </m:ctrlPr>
                          </m:dPr>
                          <m:e>
                            <m:sSub>
                              <m:sSubPr>
                                <m:ctrlPr>
                                  <a:rPr lang="en-US" altLang="zh-TW" sz="1800" i="1">
                                    <a:latin typeface="Cambria Math" panose="02040503050406030204" pitchFamily="18" charset="0"/>
                                  </a:rPr>
                                </m:ctrlPr>
                              </m:sSubPr>
                              <m:e>
                                <m:r>
                                  <a:rPr lang="en-US" altLang="zh-TW" sz="1800" i="1">
                                    <a:latin typeface="Cambria Math" panose="02040503050406030204" pitchFamily="18" charset="0"/>
                                  </a:rPr>
                                  <m:t>𝑣</m:t>
                                </m:r>
                              </m:e>
                              <m:sub>
                                <m:r>
                                  <a:rPr lang="en-US" altLang="zh-TW" sz="1800" i="1">
                                    <a:latin typeface="Cambria Math" panose="02040503050406030204" pitchFamily="18" charset="0"/>
                                  </a:rPr>
                                  <m:t>1</m:t>
                                </m:r>
                              </m:sub>
                            </m:sSub>
                          </m:e>
                          <m:e>
                            <m:r>
                              <a:rPr lang="en-US" altLang="zh-TW" sz="1800" i="1">
                                <a:latin typeface="Cambria Math" panose="02040503050406030204" pitchFamily="18" charset="0"/>
                              </a:rPr>
                              <m:t>𝑒</m:t>
                            </m:r>
                          </m:e>
                        </m:d>
                        <m:r>
                          <m:rPr>
                            <m:nor/>
                          </m:rPr>
                          <a:rPr lang="zh-TW" altLang="en-US" sz="1800" i="1" dirty="0"/>
                          <m:t> </m:t>
                        </m:r>
                        <m:r>
                          <a:rPr lang="en-US" altLang="zh-TW" sz="1800" i="1">
                            <a:latin typeface="Cambria Math" panose="02040503050406030204" pitchFamily="18" charset="0"/>
                          </a:rPr>
                          <m:t>𝑑</m:t>
                        </m:r>
                        <m:sSub>
                          <m:sSubPr>
                            <m:ctrlPr>
                              <a:rPr lang="en-US" altLang="zh-TW" sz="1800" i="1">
                                <a:latin typeface="Cambria Math" panose="02040503050406030204" pitchFamily="18" charset="0"/>
                              </a:rPr>
                            </m:ctrlPr>
                          </m:sSubPr>
                          <m:e>
                            <m:r>
                              <a:rPr lang="en-US" altLang="zh-TW" sz="1800" i="1">
                                <a:latin typeface="Cambria Math" panose="02040503050406030204" pitchFamily="18" charset="0"/>
                              </a:rPr>
                              <m:t>𝑣</m:t>
                            </m:r>
                          </m:e>
                          <m:sub>
                            <m:r>
                              <a:rPr lang="en-US" altLang="zh-TW" sz="1800" i="1">
                                <a:latin typeface="Cambria Math" panose="02040503050406030204" pitchFamily="18" charset="0"/>
                              </a:rPr>
                              <m:t>1</m:t>
                            </m:r>
                          </m:sub>
                        </m:sSub>
                      </m:e>
                    </m:nary>
                  </m:oMath>
                </a14:m>
                <a:r>
                  <a:rPr lang="en-US" altLang="zh-TW" sz="1800" dirty="0"/>
                  <a:t>- c(e) - (1/2)</a:t>
                </a:r>
                <a14:m>
                  <m:oMath xmlns:m="http://schemas.openxmlformats.org/officeDocument/2006/math">
                    <m:r>
                      <a:rPr lang="zh-TW" altLang="en-US" sz="1800" i="1">
                        <a:latin typeface="Cambria Math" panose="02040503050406030204" pitchFamily="18" charset="0"/>
                      </a:rPr>
                      <m:t>𝜑</m:t>
                    </m:r>
                    <m:r>
                      <a:rPr lang="en-US" altLang="zh-TW" sz="1800" i="1">
                        <a:latin typeface="Cambria Math" panose="02040503050406030204" pitchFamily="18" charset="0"/>
                      </a:rPr>
                      <m:t> </m:t>
                    </m:r>
                    <m:sSup>
                      <m:sSupPr>
                        <m:ctrlPr>
                          <a:rPr lang="en-US" altLang="zh-TW" sz="1800" i="1">
                            <a:latin typeface="Cambria Math" panose="02040503050406030204" pitchFamily="18" charset="0"/>
                          </a:rPr>
                        </m:ctrlPr>
                      </m:sSupPr>
                      <m:e>
                        <m:r>
                          <a:rPr lang="en-US" altLang="zh-TW" sz="1800" i="1">
                            <a:latin typeface="Cambria Math" panose="02040503050406030204" pitchFamily="18" charset="0"/>
                          </a:rPr>
                          <m:t>𝑏</m:t>
                        </m:r>
                      </m:e>
                      <m:sup>
                        <m:r>
                          <a:rPr lang="en-US" altLang="zh-TW" sz="1800" i="1">
                            <a:latin typeface="Cambria Math" panose="02040503050406030204" pitchFamily="18" charset="0"/>
                          </a:rPr>
                          <m:t>2</m:t>
                        </m:r>
                      </m:sup>
                    </m:sSup>
                    <m:r>
                      <a:rPr lang="zh-TW" altLang="en-US" sz="1800" i="1">
                        <a:latin typeface="Cambria Math" panose="02040503050406030204" pitchFamily="18" charset="0"/>
                      </a:rPr>
                      <m:t>𝜉</m:t>
                    </m:r>
                    <m:d>
                      <m:dPr>
                        <m:ctrlPr>
                          <a:rPr lang="en-US" altLang="zh-TW" sz="1800" i="1">
                            <a:latin typeface="Cambria Math" panose="02040503050406030204" pitchFamily="18" charset="0"/>
                          </a:rPr>
                        </m:ctrlPr>
                      </m:dPr>
                      <m:e>
                        <m:r>
                          <a:rPr lang="en-US" altLang="zh-TW" sz="1800" i="1">
                            <a:latin typeface="Cambria Math" panose="02040503050406030204" pitchFamily="18" charset="0"/>
                          </a:rPr>
                          <m:t>𝑒</m:t>
                        </m:r>
                      </m:e>
                    </m:d>
                  </m:oMath>
                </a14:m>
                <a:r>
                  <a:rPr lang="en-US" altLang="zh-TW" sz="1800" dirty="0"/>
                  <a:t> } = </a:t>
                </a:r>
                <a:r>
                  <a:rPr lang="en-US" altLang="zh-TW" sz="1800" dirty="0" smtClean="0"/>
                  <a:t>0</a:t>
                </a:r>
                <a:br>
                  <a:rPr lang="en-US" altLang="zh-TW" sz="1800" dirty="0" smtClean="0"/>
                </a:br>
                <a:r>
                  <a:rPr lang="en-US" altLang="zh-TW" sz="1800" dirty="0"/>
                  <a:t/>
                </a:r>
                <a:br>
                  <a:rPr lang="en-US" altLang="zh-TW" sz="1800" dirty="0"/>
                </a:br>
                <a14:m>
                  <m:oMath xmlns:m="http://schemas.openxmlformats.org/officeDocument/2006/math">
                    <m:f>
                      <m:fPr>
                        <m:ctrlPr>
                          <a:rPr lang="en-US" altLang="zh-TW" sz="1800" i="1">
                            <a:latin typeface="Cambria Math" panose="02040503050406030204" pitchFamily="18" charset="0"/>
                          </a:rPr>
                        </m:ctrlPr>
                      </m:fPr>
                      <m:num>
                        <m:r>
                          <a:rPr lang="en-US" altLang="zh-TW" sz="1800" i="1">
                            <a:latin typeface="Cambria Math" panose="02040503050406030204" pitchFamily="18" charset="0"/>
                          </a:rPr>
                          <m:t>𝑑</m:t>
                        </m:r>
                      </m:num>
                      <m:den>
                        <m:r>
                          <a:rPr lang="en-US" altLang="zh-TW" sz="1800" i="1">
                            <a:latin typeface="Cambria Math" panose="02040503050406030204" pitchFamily="18" charset="0"/>
                          </a:rPr>
                          <m:t>𝑑𝑏</m:t>
                        </m:r>
                      </m:den>
                    </m:f>
                  </m:oMath>
                </a14:m>
                <a:r>
                  <a:rPr lang="zh-TW" altLang="en-US" sz="1800" dirty="0"/>
                  <a:t> </a:t>
                </a:r>
                <a:r>
                  <a:rPr lang="en-US" altLang="zh-TW" sz="1800" dirty="0"/>
                  <a:t>{</a:t>
                </a:r>
                <a14:m>
                  <m:oMath xmlns:m="http://schemas.openxmlformats.org/officeDocument/2006/math">
                    <m:nary>
                      <m:naryPr>
                        <m:ctrlPr>
                          <a:rPr lang="zh-TW" altLang="en-US" sz="1800" i="1">
                            <a:latin typeface="Cambria Math" panose="02040503050406030204" pitchFamily="18" charset="0"/>
                          </a:rPr>
                        </m:ctrlPr>
                      </m:naryPr>
                      <m:sub>
                        <m:r>
                          <a:rPr lang="en-US" altLang="zh-TW" sz="1800" i="1">
                            <a:latin typeface="Cambria Math" panose="02040503050406030204" pitchFamily="18" charset="0"/>
                          </a:rPr>
                          <m:t>0</m:t>
                        </m:r>
                      </m:sub>
                      <m:sup>
                        <m:r>
                          <a:rPr lang="en-US" altLang="zh-TW" sz="1800" i="1">
                            <a:latin typeface="Cambria Math" panose="02040503050406030204" pitchFamily="18" charset="0"/>
                            <a:ea typeface="Cambria Math" panose="02040503050406030204" pitchFamily="18" charset="0"/>
                          </a:rPr>
                          <m:t>∞</m:t>
                        </m:r>
                      </m:sup>
                      <m:e>
                        <m:sSub>
                          <m:sSubPr>
                            <m:ctrlPr>
                              <a:rPr lang="en-US" altLang="zh-TW" sz="1800" i="1">
                                <a:latin typeface="Cambria Math" panose="02040503050406030204" pitchFamily="18" charset="0"/>
                              </a:rPr>
                            </m:ctrlPr>
                          </m:sSubPr>
                          <m:e>
                            <m:r>
                              <a:rPr lang="en-US" altLang="zh-TW" sz="1800" i="1">
                                <a:latin typeface="Cambria Math" panose="02040503050406030204" pitchFamily="18" charset="0"/>
                              </a:rPr>
                              <m:t>𝑣</m:t>
                            </m:r>
                          </m:e>
                          <m:sub>
                            <m:r>
                              <a:rPr lang="en-US" altLang="zh-TW" sz="1800" i="1">
                                <a:latin typeface="Cambria Math" panose="02040503050406030204" pitchFamily="18" charset="0"/>
                              </a:rPr>
                              <m:t>1</m:t>
                            </m:r>
                          </m:sub>
                        </m:sSub>
                        <m:r>
                          <a:rPr lang="en-US" altLang="zh-TW" sz="1800" i="1">
                            <a:latin typeface="Cambria Math" panose="02040503050406030204" pitchFamily="18" charset="0"/>
                          </a:rPr>
                          <m:t>𝑓</m:t>
                        </m:r>
                        <m:d>
                          <m:dPr>
                            <m:ctrlPr>
                              <a:rPr lang="en-US" altLang="zh-TW" sz="1800" i="1">
                                <a:latin typeface="Cambria Math" panose="02040503050406030204" pitchFamily="18" charset="0"/>
                              </a:rPr>
                            </m:ctrlPr>
                          </m:dPr>
                          <m:e>
                            <m:sSub>
                              <m:sSubPr>
                                <m:ctrlPr>
                                  <a:rPr lang="en-US" altLang="zh-TW" sz="1800" i="1">
                                    <a:latin typeface="Cambria Math" panose="02040503050406030204" pitchFamily="18" charset="0"/>
                                  </a:rPr>
                                </m:ctrlPr>
                              </m:sSubPr>
                              <m:e>
                                <m:r>
                                  <a:rPr lang="en-US" altLang="zh-TW" sz="1800" i="1">
                                    <a:latin typeface="Cambria Math" panose="02040503050406030204" pitchFamily="18" charset="0"/>
                                  </a:rPr>
                                  <m:t>𝑣</m:t>
                                </m:r>
                              </m:e>
                              <m:sub>
                                <m:r>
                                  <a:rPr lang="en-US" altLang="zh-TW" sz="1800" i="1">
                                    <a:latin typeface="Cambria Math" panose="02040503050406030204" pitchFamily="18" charset="0"/>
                                  </a:rPr>
                                  <m:t>1</m:t>
                                </m:r>
                              </m:sub>
                            </m:sSub>
                          </m:e>
                          <m:e>
                            <m:acc>
                              <m:accPr>
                                <m:chr m:val="̂"/>
                                <m:ctrlPr>
                                  <a:rPr lang="en-US" altLang="zh-TW" sz="1800" i="1">
                                    <a:latin typeface="Cambria Math" panose="02040503050406030204" pitchFamily="18" charset="0"/>
                                  </a:rPr>
                                </m:ctrlPr>
                              </m:accPr>
                              <m:e>
                                <m:r>
                                  <a:rPr lang="en-US" altLang="zh-TW" sz="1800" i="1">
                                    <a:latin typeface="Cambria Math" panose="02040503050406030204" pitchFamily="18" charset="0"/>
                                  </a:rPr>
                                  <m:t>𝑒</m:t>
                                </m:r>
                              </m:e>
                            </m:acc>
                            <m:r>
                              <m:rPr>
                                <m:nor/>
                              </m:rPr>
                              <a:rPr lang="en-US" altLang="zh-TW" sz="1800" dirty="0"/>
                              <m:t> ( </m:t>
                            </m:r>
                            <m:r>
                              <m:rPr>
                                <m:nor/>
                              </m:rPr>
                              <a:rPr lang="en-US" altLang="zh-TW" sz="1800" dirty="0"/>
                              <m:t>b</m:t>
                            </m:r>
                            <m:r>
                              <a:rPr lang="en-US" altLang="zh-TW" sz="1800" i="1" dirty="0">
                                <a:latin typeface="Cambria Math" panose="02040503050406030204" pitchFamily="18" charset="0"/>
                              </a:rPr>
                              <m:t>)</m:t>
                            </m:r>
                          </m:e>
                        </m:d>
                        <m:r>
                          <m:rPr>
                            <m:nor/>
                          </m:rPr>
                          <a:rPr lang="zh-TW" altLang="en-US" sz="1800" i="1" dirty="0"/>
                          <m:t> </m:t>
                        </m:r>
                        <m:r>
                          <a:rPr lang="en-US" altLang="zh-TW" sz="1800" i="1">
                            <a:latin typeface="Cambria Math" panose="02040503050406030204" pitchFamily="18" charset="0"/>
                          </a:rPr>
                          <m:t>𝑑</m:t>
                        </m:r>
                        <m:sSub>
                          <m:sSubPr>
                            <m:ctrlPr>
                              <a:rPr lang="en-US" altLang="zh-TW" sz="1800" i="1">
                                <a:latin typeface="Cambria Math" panose="02040503050406030204" pitchFamily="18" charset="0"/>
                              </a:rPr>
                            </m:ctrlPr>
                          </m:sSubPr>
                          <m:e>
                            <m:r>
                              <a:rPr lang="en-US" altLang="zh-TW" sz="1800" i="1">
                                <a:latin typeface="Cambria Math" panose="02040503050406030204" pitchFamily="18" charset="0"/>
                              </a:rPr>
                              <m:t>𝑣</m:t>
                            </m:r>
                          </m:e>
                          <m:sub>
                            <m:r>
                              <a:rPr lang="en-US" altLang="zh-TW" sz="1800" i="1">
                                <a:latin typeface="Cambria Math" panose="02040503050406030204" pitchFamily="18" charset="0"/>
                              </a:rPr>
                              <m:t>1</m:t>
                            </m:r>
                          </m:sub>
                        </m:sSub>
                      </m:e>
                    </m:nary>
                    <m:r>
                      <m:rPr>
                        <m:nor/>
                      </m:rPr>
                      <a:rPr lang="en-US" altLang="zh-TW" sz="1800" dirty="0"/>
                      <m:t>− </m:t>
                    </m:r>
                    <m:r>
                      <m:rPr>
                        <m:nor/>
                      </m:rPr>
                      <a:rPr lang="en-US" altLang="zh-TW" sz="1800" dirty="0"/>
                      <m:t>c</m:t>
                    </m:r>
                    <m:r>
                      <m:rPr>
                        <m:nor/>
                      </m:rPr>
                      <a:rPr lang="en-US" altLang="zh-TW" sz="1800" dirty="0"/>
                      <m:t>(</m:t>
                    </m:r>
                    <m:acc>
                      <m:accPr>
                        <m:chr m:val="̂"/>
                        <m:ctrlPr>
                          <a:rPr lang="en-US" altLang="zh-TW" sz="1800" i="1">
                            <a:latin typeface="Cambria Math" panose="02040503050406030204" pitchFamily="18" charset="0"/>
                          </a:rPr>
                        </m:ctrlPr>
                      </m:accPr>
                      <m:e>
                        <m:r>
                          <a:rPr lang="en-US" altLang="zh-TW" sz="1800" i="1">
                            <a:latin typeface="Cambria Math" panose="02040503050406030204" pitchFamily="18" charset="0"/>
                          </a:rPr>
                          <m:t>𝑒</m:t>
                        </m:r>
                      </m:e>
                    </m:acc>
                    <m:r>
                      <m:rPr>
                        <m:nor/>
                      </m:rPr>
                      <a:rPr lang="en-US" altLang="zh-TW" sz="1800" dirty="0"/>
                      <m:t> ( </m:t>
                    </m:r>
                    <m:r>
                      <m:rPr>
                        <m:nor/>
                      </m:rPr>
                      <a:rPr lang="en-US" altLang="zh-TW" sz="1800" dirty="0"/>
                      <m:t>b</m:t>
                    </m:r>
                    <m:r>
                      <m:rPr>
                        <m:nor/>
                      </m:rPr>
                      <a:rPr lang="en-US" altLang="zh-TW" sz="1800" dirty="0"/>
                      <m:t> )) − (1/2)</m:t>
                    </m:r>
                    <m:r>
                      <a:rPr lang="zh-TW" altLang="en-US" sz="1800" i="1">
                        <a:latin typeface="Cambria Math" panose="02040503050406030204" pitchFamily="18" charset="0"/>
                      </a:rPr>
                      <m:t>𝜑</m:t>
                    </m:r>
                    <m:r>
                      <a:rPr lang="en-US" altLang="zh-TW" sz="1800" i="1">
                        <a:latin typeface="Cambria Math" panose="02040503050406030204" pitchFamily="18" charset="0"/>
                      </a:rPr>
                      <m:t> </m:t>
                    </m:r>
                    <m:sSup>
                      <m:sSupPr>
                        <m:ctrlPr>
                          <a:rPr lang="en-US" altLang="zh-TW" sz="1800" i="1">
                            <a:latin typeface="Cambria Math" panose="02040503050406030204" pitchFamily="18" charset="0"/>
                          </a:rPr>
                        </m:ctrlPr>
                      </m:sSupPr>
                      <m:e>
                        <m:r>
                          <a:rPr lang="en-US" altLang="zh-TW" sz="1800" i="1">
                            <a:latin typeface="Cambria Math" panose="02040503050406030204" pitchFamily="18" charset="0"/>
                          </a:rPr>
                          <m:t>𝑏</m:t>
                        </m:r>
                      </m:e>
                      <m:sup>
                        <m:r>
                          <a:rPr lang="en-US" altLang="zh-TW" sz="1800" i="1">
                            <a:latin typeface="Cambria Math" panose="02040503050406030204" pitchFamily="18" charset="0"/>
                          </a:rPr>
                          <m:t>2</m:t>
                        </m:r>
                      </m:sup>
                    </m:sSup>
                    <m:r>
                      <a:rPr lang="zh-TW" altLang="en-US" sz="1800" i="1">
                        <a:latin typeface="Cambria Math" panose="02040503050406030204" pitchFamily="18" charset="0"/>
                      </a:rPr>
                      <m:t>𝜉</m:t>
                    </m:r>
                    <m:d>
                      <m:dPr>
                        <m:ctrlPr>
                          <a:rPr lang="en-US" altLang="zh-TW" sz="1800" i="1">
                            <a:latin typeface="Cambria Math" panose="02040503050406030204" pitchFamily="18" charset="0"/>
                          </a:rPr>
                        </m:ctrlPr>
                      </m:dPr>
                      <m:e>
                        <m:acc>
                          <m:accPr>
                            <m:chr m:val="̂"/>
                            <m:ctrlPr>
                              <a:rPr lang="en-US" altLang="zh-TW" sz="1800" i="1">
                                <a:latin typeface="Cambria Math" panose="02040503050406030204" pitchFamily="18" charset="0"/>
                              </a:rPr>
                            </m:ctrlPr>
                          </m:accPr>
                          <m:e>
                            <m:r>
                              <a:rPr lang="en-US" altLang="zh-TW" sz="1800" i="1">
                                <a:latin typeface="Cambria Math" panose="02040503050406030204" pitchFamily="18" charset="0"/>
                              </a:rPr>
                              <m:t>𝑒</m:t>
                            </m:r>
                          </m:e>
                        </m:acc>
                        <m:r>
                          <m:rPr>
                            <m:nor/>
                          </m:rPr>
                          <a:rPr lang="en-US" altLang="zh-TW" sz="1800" dirty="0"/>
                          <m:t> ( </m:t>
                        </m:r>
                        <m:r>
                          <m:rPr>
                            <m:nor/>
                          </m:rPr>
                          <a:rPr lang="en-US" altLang="zh-TW" sz="1800" dirty="0"/>
                          <m:t>b</m:t>
                        </m:r>
                        <m:r>
                          <m:rPr>
                            <m:nor/>
                          </m:rPr>
                          <a:rPr lang="en-US" altLang="zh-TW" sz="1800" dirty="0"/>
                          <m:t> )</m:t>
                        </m:r>
                      </m:e>
                    </m:d>
                  </m:oMath>
                </a14:m>
                <a:r>
                  <a:rPr lang="en-US" altLang="zh-TW" sz="1800" dirty="0"/>
                  <a:t> } = </a:t>
                </a:r>
                <a:r>
                  <a:rPr lang="en-US" altLang="zh-TW" sz="1800" dirty="0" smtClean="0"/>
                  <a:t>0</a:t>
                </a:r>
                <a:br>
                  <a:rPr lang="en-US" altLang="zh-TW" sz="1800" dirty="0" smtClean="0"/>
                </a:br>
                <a:r>
                  <a:rPr lang="en-US" altLang="zh-TW" sz="1800" dirty="0"/>
                  <a:t/>
                </a:r>
                <a:br>
                  <a:rPr lang="en-US" altLang="zh-TW" sz="1800" dirty="0"/>
                </a:br>
                <a:r>
                  <a:rPr lang="zh-TW" altLang="en-US" sz="1800" dirty="0"/>
                  <a:t>其中， </a:t>
                </a:r>
                <a14:m>
                  <m:oMath xmlns:m="http://schemas.openxmlformats.org/officeDocument/2006/math">
                    <m:r>
                      <a:rPr lang="zh-TW" altLang="en-US" sz="1800" i="1" smtClean="0">
                        <a:solidFill>
                          <a:srgbClr val="FF0000"/>
                        </a:solidFill>
                        <a:latin typeface="Cambria Math" panose="02040503050406030204" pitchFamily="18" charset="0"/>
                      </a:rPr>
                      <m:t>𝜌</m:t>
                    </m:r>
                  </m:oMath>
                </a14:m>
                <a:r>
                  <a:rPr lang="zh-TW" altLang="en-US" sz="1800" dirty="0">
                    <a:solidFill>
                      <a:srgbClr val="FF0000"/>
                    </a:solidFill>
                  </a:rPr>
                  <a:t> </a:t>
                </a:r>
                <a:r>
                  <a:rPr lang="en-US" altLang="zh-TW" sz="1800" dirty="0">
                    <a:solidFill>
                      <a:srgbClr val="FF0000"/>
                    </a:solidFill>
                  </a:rPr>
                  <a:t>=</a:t>
                </a:r>
                <a:r>
                  <a:rPr lang="zh-TW" altLang="en-US" sz="1800" dirty="0">
                    <a:solidFill>
                      <a:srgbClr val="FF0000"/>
                    </a:solidFill>
                  </a:rPr>
                  <a:t> </a:t>
                </a:r>
                <a:r>
                  <a:rPr lang="en-US" altLang="zh-TW" sz="1800" dirty="0">
                    <a:solidFill>
                      <a:srgbClr val="FF0000"/>
                    </a:solidFill>
                  </a:rPr>
                  <a:t>1</a:t>
                </a:r>
                <a:r>
                  <a:rPr lang="en-US" altLang="zh-TW" sz="1800" dirty="0" smtClean="0">
                    <a:solidFill>
                      <a:srgbClr val="FF0000"/>
                    </a:solidFill>
                  </a:rPr>
                  <a:t> </a:t>
                </a:r>
                <a:r>
                  <a:rPr lang="en-US" altLang="zh-TW" sz="1800" dirty="0"/>
                  <a:t>, c(e) =  0.5*c*</a:t>
                </a:r>
                <a14:m>
                  <m:oMath xmlns:m="http://schemas.openxmlformats.org/officeDocument/2006/math">
                    <m:sSup>
                      <m:sSupPr>
                        <m:ctrlPr>
                          <a:rPr lang="en-US" altLang="zh-TW" sz="1800" i="1">
                            <a:latin typeface="Cambria Math" panose="02040503050406030204" pitchFamily="18" charset="0"/>
                          </a:rPr>
                        </m:ctrlPr>
                      </m:sSupPr>
                      <m:e>
                        <m:r>
                          <a:rPr lang="en-US" altLang="zh-TW" sz="1800" i="1">
                            <a:latin typeface="Cambria Math" panose="02040503050406030204" pitchFamily="18" charset="0"/>
                          </a:rPr>
                          <m:t>𝑒</m:t>
                        </m:r>
                      </m:e>
                      <m:sup>
                        <m:r>
                          <a:rPr lang="en-US" altLang="zh-TW" sz="1800" i="1">
                            <a:latin typeface="Cambria Math" panose="02040503050406030204" pitchFamily="18" charset="0"/>
                          </a:rPr>
                          <m:t>2</m:t>
                        </m:r>
                      </m:sup>
                    </m:sSup>
                  </m:oMath>
                </a14:m>
                <a:r>
                  <a:rPr lang="en-US" altLang="zh-TW" sz="1800" dirty="0"/>
                  <a:t> </a:t>
                </a:r>
                <a:br>
                  <a:rPr lang="en-US" altLang="zh-TW" sz="1800" dirty="0"/>
                </a:br>
                <a:r>
                  <a:rPr lang="zh-TW" altLang="en-US" sz="1800" dirty="0"/>
                  <a:t>解 </a:t>
                </a:r>
                <a:r>
                  <a:rPr lang="en-US" altLang="zh-TW" sz="1800" dirty="0"/>
                  <a:t>e</a:t>
                </a:r>
                <a:r>
                  <a:rPr lang="zh-TW" altLang="en-US" sz="1800" dirty="0"/>
                  <a:t> 和 </a:t>
                </a:r>
                <a:r>
                  <a:rPr lang="en-US" altLang="zh-TW" sz="1800" dirty="0"/>
                  <a:t>c </a:t>
                </a:r>
                <a:r>
                  <a:rPr lang="zh-TW" altLang="en-US" sz="1800" dirty="0">
                    <a:solidFill>
                      <a:srgbClr val="FF0000"/>
                    </a:solidFill>
                  </a:rPr>
                  <a:t>， </a:t>
                </a:r>
                <a14:m>
                  <m:oMath xmlns:m="http://schemas.openxmlformats.org/officeDocument/2006/math">
                    <m:sSub>
                      <m:sSubPr>
                        <m:ctrlPr>
                          <a:rPr lang="en-US" altLang="zh-TW" sz="1800" i="1">
                            <a:solidFill>
                              <a:srgbClr val="FF0000"/>
                            </a:solidFill>
                            <a:latin typeface="Cambria Math" panose="02040503050406030204" pitchFamily="18" charset="0"/>
                          </a:rPr>
                        </m:ctrlPr>
                      </m:sSubPr>
                      <m:e>
                        <m:r>
                          <a:rPr lang="en-US" altLang="zh-TW" sz="1800" i="1">
                            <a:solidFill>
                              <a:srgbClr val="FF0000"/>
                            </a:solidFill>
                            <a:latin typeface="Cambria Math" panose="02040503050406030204" pitchFamily="18" charset="0"/>
                          </a:rPr>
                          <m:t>𝑒</m:t>
                        </m:r>
                      </m:e>
                      <m:sub>
                        <m:r>
                          <a:rPr lang="en-US" altLang="zh-TW" sz="1800" i="1">
                            <a:solidFill>
                              <a:srgbClr val="FF0000"/>
                            </a:solidFill>
                            <a:latin typeface="Cambria Math" panose="02040503050406030204" pitchFamily="18" charset="0"/>
                          </a:rPr>
                          <m:t>1</m:t>
                        </m:r>
                      </m:sub>
                    </m:sSub>
                  </m:oMath>
                </a14:m>
                <a:r>
                  <a:rPr lang="en-US" altLang="zh-TW" sz="1800" dirty="0">
                    <a:solidFill>
                      <a:srgbClr val="FF0000"/>
                    </a:solidFill>
                  </a:rPr>
                  <a:t>* = </a:t>
                </a:r>
                <a:r>
                  <a:rPr lang="en-US" altLang="zh-TW" sz="1800" dirty="0" smtClean="0">
                    <a:solidFill>
                      <a:srgbClr val="FF0000"/>
                    </a:solidFill>
                  </a:rPr>
                  <a:t>10.2 </a:t>
                </a:r>
                <a:r>
                  <a:rPr lang="en-US" altLang="zh-TW" sz="1800" dirty="0">
                    <a:solidFill>
                      <a:srgbClr val="FF0000"/>
                    </a:solidFill>
                  </a:rPr>
                  <a:t>, </a:t>
                </a:r>
                <a14:m>
                  <m:oMath xmlns:m="http://schemas.openxmlformats.org/officeDocument/2006/math">
                    <m:sSub>
                      <m:sSubPr>
                        <m:ctrlPr>
                          <a:rPr lang="en-US" altLang="zh-TW" sz="1800" i="1">
                            <a:solidFill>
                              <a:srgbClr val="FF0000"/>
                            </a:solidFill>
                            <a:latin typeface="Cambria Math" panose="02040503050406030204" pitchFamily="18" charset="0"/>
                          </a:rPr>
                        </m:ctrlPr>
                      </m:sSubPr>
                      <m:e>
                        <m:r>
                          <a:rPr lang="en-US" altLang="zh-TW" sz="1800" i="1">
                            <a:solidFill>
                              <a:srgbClr val="FF0000"/>
                            </a:solidFill>
                            <a:latin typeface="Cambria Math" panose="02040503050406030204" pitchFamily="18" charset="0"/>
                          </a:rPr>
                          <m:t>𝑐</m:t>
                        </m:r>
                      </m:e>
                      <m:sub>
                        <m:r>
                          <a:rPr lang="en-US" altLang="zh-TW" sz="1800" i="1">
                            <a:solidFill>
                              <a:srgbClr val="FF0000"/>
                            </a:solidFill>
                            <a:latin typeface="Cambria Math" panose="02040503050406030204" pitchFamily="18" charset="0"/>
                          </a:rPr>
                          <m:t>1</m:t>
                        </m:r>
                      </m:sub>
                    </m:sSub>
                  </m:oMath>
                </a14:m>
                <a:r>
                  <a:rPr lang="en-US" altLang="zh-TW" sz="1800" dirty="0">
                    <a:solidFill>
                      <a:srgbClr val="FF0000"/>
                    </a:solidFill>
                  </a:rPr>
                  <a:t>* =  </a:t>
                </a:r>
                <a:r>
                  <a:rPr lang="en-US" altLang="zh-TW" sz="1800" dirty="0" smtClean="0">
                    <a:solidFill>
                      <a:srgbClr val="FF0000"/>
                    </a:solidFill>
                  </a:rPr>
                  <a:t>4.998078*</a:t>
                </a:r>
                <a14:m>
                  <m:oMath xmlns:m="http://schemas.openxmlformats.org/officeDocument/2006/math">
                    <m:sSup>
                      <m:sSupPr>
                        <m:ctrlPr>
                          <a:rPr lang="en-US" altLang="zh-TW" sz="1800" i="1">
                            <a:solidFill>
                              <a:srgbClr val="FF0000"/>
                            </a:solidFill>
                            <a:latin typeface="Cambria Math" panose="02040503050406030204" pitchFamily="18" charset="0"/>
                          </a:rPr>
                        </m:ctrlPr>
                      </m:sSupPr>
                      <m:e>
                        <m:r>
                          <a:rPr lang="en-US" altLang="zh-TW" sz="1800" i="1">
                            <a:solidFill>
                              <a:srgbClr val="FF0000"/>
                            </a:solidFill>
                            <a:latin typeface="Cambria Math" panose="02040503050406030204" pitchFamily="18" charset="0"/>
                          </a:rPr>
                          <m:t>10</m:t>
                        </m:r>
                      </m:e>
                      <m:sup>
                        <m:r>
                          <a:rPr lang="en-US" altLang="zh-TW" sz="1800" i="1">
                            <a:solidFill>
                              <a:srgbClr val="FF0000"/>
                            </a:solidFill>
                            <a:latin typeface="Cambria Math" panose="02040503050406030204" pitchFamily="18" charset="0"/>
                          </a:rPr>
                          <m:t>−</m:t>
                        </m:r>
                        <m:r>
                          <a:rPr lang="en-US" altLang="zh-TW" sz="1800" b="0" i="1" smtClean="0">
                            <a:solidFill>
                              <a:srgbClr val="FF0000"/>
                            </a:solidFill>
                            <a:latin typeface="Cambria Math" panose="02040503050406030204" pitchFamily="18" charset="0"/>
                          </a:rPr>
                          <m:t>5</m:t>
                        </m:r>
                      </m:sup>
                    </m:sSup>
                  </m:oMath>
                </a14:m>
                <a:r>
                  <a:rPr lang="en-US" altLang="zh-TW" sz="1800" dirty="0"/>
                  <a:t>      (</a:t>
                </a:r>
                <a:r>
                  <a:rPr lang="en-US" altLang="zh-TW" sz="1800" dirty="0" smtClean="0"/>
                  <a:t>0.0026 </a:t>
                </a:r>
                <a:r>
                  <a:rPr lang="en-US" altLang="zh-TW" sz="1800" dirty="0"/>
                  <a:t>= 0.5 * c*</a:t>
                </a:r>
                <a14:m>
                  <m:oMath xmlns:m="http://schemas.openxmlformats.org/officeDocument/2006/math">
                    <m:sSup>
                      <m:sSupPr>
                        <m:ctrlPr>
                          <a:rPr lang="en-US" altLang="zh-TW" sz="1800" i="1">
                            <a:latin typeface="Cambria Math" panose="02040503050406030204" pitchFamily="18" charset="0"/>
                          </a:rPr>
                        </m:ctrlPr>
                      </m:sSupPr>
                      <m:e>
                        <m:r>
                          <m:rPr>
                            <m:nor/>
                          </m:rPr>
                          <a:rPr lang="en-US" altLang="zh-TW" sz="1800" b="0" i="0" smtClean="0">
                            <a:latin typeface="Cambria Math" panose="02040503050406030204" pitchFamily="18" charset="0"/>
                          </a:rPr>
                          <m:t>10.2</m:t>
                        </m:r>
                      </m:e>
                      <m:sup>
                        <m:r>
                          <a:rPr lang="en-US" altLang="zh-TW" sz="1800" i="1">
                            <a:latin typeface="Cambria Math" panose="02040503050406030204" pitchFamily="18" charset="0"/>
                          </a:rPr>
                          <m:t>2</m:t>
                        </m:r>
                      </m:sup>
                    </m:sSup>
                  </m:oMath>
                </a14:m>
                <a:r>
                  <a:rPr lang="en-US" altLang="zh-TW" sz="1800" dirty="0"/>
                  <a:t>)</a:t>
                </a:r>
              </a:p>
              <a:p>
                <a:r>
                  <a:rPr lang="en-US" altLang="zh-TW" sz="1800" dirty="0"/>
                  <a:t>Case 2:</a:t>
                </a:r>
                <a:br>
                  <a:rPr lang="en-US" altLang="zh-TW" sz="1800" dirty="0"/>
                </a:br>
                <a14:m>
                  <m:oMath xmlns:m="http://schemas.openxmlformats.org/officeDocument/2006/math">
                    <m:f>
                      <m:fPr>
                        <m:ctrlPr>
                          <a:rPr lang="en-US" altLang="zh-TW" sz="1800" i="1">
                            <a:latin typeface="Cambria Math" panose="02040503050406030204" pitchFamily="18" charset="0"/>
                          </a:rPr>
                        </m:ctrlPr>
                      </m:fPr>
                      <m:num>
                        <m:r>
                          <a:rPr lang="en-US" altLang="zh-TW" sz="1800" i="1">
                            <a:latin typeface="Cambria Math" panose="02040503050406030204" pitchFamily="18" charset="0"/>
                          </a:rPr>
                          <m:t>𝜕</m:t>
                        </m:r>
                      </m:num>
                      <m:den>
                        <m:r>
                          <a:rPr lang="en-US" altLang="zh-TW" sz="1800" i="1">
                            <a:latin typeface="Cambria Math" panose="02040503050406030204" pitchFamily="18" charset="0"/>
                          </a:rPr>
                          <m:t>𝜕</m:t>
                        </m:r>
                        <m:r>
                          <a:rPr lang="en-US" altLang="zh-TW" sz="1800" i="1">
                            <a:latin typeface="Cambria Math" panose="02040503050406030204" pitchFamily="18" charset="0"/>
                          </a:rPr>
                          <m:t>𝑒</m:t>
                        </m:r>
                      </m:den>
                    </m:f>
                  </m:oMath>
                </a14:m>
                <a:r>
                  <a:rPr lang="en-US" altLang="zh-TW" sz="1800" dirty="0"/>
                  <a:t> {b</a:t>
                </a:r>
                <a14:m>
                  <m:oMath xmlns:m="http://schemas.openxmlformats.org/officeDocument/2006/math">
                    <m:nary>
                      <m:naryPr>
                        <m:ctrlPr>
                          <a:rPr lang="zh-TW" altLang="en-US" sz="1800" i="1">
                            <a:latin typeface="Cambria Math" panose="02040503050406030204" pitchFamily="18" charset="0"/>
                          </a:rPr>
                        </m:ctrlPr>
                      </m:naryPr>
                      <m:sub>
                        <m:sSub>
                          <m:sSubPr>
                            <m:ctrlPr>
                              <a:rPr lang="en-US" altLang="zh-TW" sz="1800" i="1">
                                <a:latin typeface="Cambria Math" panose="02040503050406030204" pitchFamily="18" charset="0"/>
                              </a:rPr>
                            </m:ctrlPr>
                          </m:sSubPr>
                          <m:e>
                            <m:r>
                              <a:rPr lang="en-US" altLang="zh-TW" sz="1800" i="1">
                                <a:latin typeface="Cambria Math" panose="02040503050406030204" pitchFamily="18" charset="0"/>
                              </a:rPr>
                              <m:t>𝑣</m:t>
                            </m:r>
                          </m:e>
                          <m:sub>
                            <m:r>
                              <a:rPr lang="en-US" altLang="zh-TW" sz="1800" i="1">
                                <a:latin typeface="Cambria Math" panose="02040503050406030204" pitchFamily="18" charset="0"/>
                              </a:rPr>
                              <m:t>0</m:t>
                            </m:r>
                          </m:sub>
                        </m:sSub>
                      </m:sub>
                      <m:sup>
                        <m:r>
                          <a:rPr lang="en-US" altLang="zh-TW" sz="1800" i="1">
                            <a:latin typeface="Cambria Math" panose="02040503050406030204" pitchFamily="18" charset="0"/>
                            <a:ea typeface="Cambria Math" panose="02040503050406030204" pitchFamily="18" charset="0"/>
                          </a:rPr>
                          <m:t>∞</m:t>
                        </m:r>
                      </m:sup>
                      <m:e>
                        <m:sSub>
                          <m:sSubPr>
                            <m:ctrlPr>
                              <a:rPr lang="en-US" altLang="zh-TW" sz="1800" i="1">
                                <a:latin typeface="Cambria Math" panose="02040503050406030204" pitchFamily="18" charset="0"/>
                              </a:rPr>
                            </m:ctrlPr>
                          </m:sSubPr>
                          <m:e>
                            <m:r>
                              <a:rPr lang="en-US" altLang="zh-TW" sz="1800" i="1">
                                <a:latin typeface="Cambria Math" panose="02040503050406030204" pitchFamily="18" charset="0"/>
                              </a:rPr>
                              <m:t>𝑣</m:t>
                            </m:r>
                          </m:e>
                          <m:sub>
                            <m:r>
                              <a:rPr lang="en-US" altLang="zh-TW" sz="1800" i="1">
                                <a:latin typeface="Cambria Math" panose="02040503050406030204" pitchFamily="18" charset="0"/>
                              </a:rPr>
                              <m:t>1</m:t>
                            </m:r>
                          </m:sub>
                        </m:sSub>
                        <m:r>
                          <a:rPr lang="en-US" altLang="zh-TW" sz="1800" i="1">
                            <a:latin typeface="Cambria Math" panose="02040503050406030204" pitchFamily="18" charset="0"/>
                          </a:rPr>
                          <m:t>𝑓</m:t>
                        </m:r>
                        <m:d>
                          <m:dPr>
                            <m:ctrlPr>
                              <a:rPr lang="en-US" altLang="zh-TW" sz="1800" i="1">
                                <a:latin typeface="Cambria Math" panose="02040503050406030204" pitchFamily="18" charset="0"/>
                              </a:rPr>
                            </m:ctrlPr>
                          </m:dPr>
                          <m:e>
                            <m:sSub>
                              <m:sSubPr>
                                <m:ctrlPr>
                                  <a:rPr lang="en-US" altLang="zh-TW" sz="1800" i="1">
                                    <a:latin typeface="Cambria Math" panose="02040503050406030204" pitchFamily="18" charset="0"/>
                                  </a:rPr>
                                </m:ctrlPr>
                              </m:sSubPr>
                              <m:e>
                                <m:r>
                                  <a:rPr lang="en-US" altLang="zh-TW" sz="1800" i="1">
                                    <a:latin typeface="Cambria Math" panose="02040503050406030204" pitchFamily="18" charset="0"/>
                                  </a:rPr>
                                  <m:t>𝑣</m:t>
                                </m:r>
                              </m:e>
                              <m:sub>
                                <m:r>
                                  <a:rPr lang="en-US" altLang="zh-TW" sz="1800" i="1">
                                    <a:latin typeface="Cambria Math" panose="02040503050406030204" pitchFamily="18" charset="0"/>
                                  </a:rPr>
                                  <m:t>1</m:t>
                                </m:r>
                              </m:sub>
                            </m:sSub>
                          </m:e>
                          <m:e>
                            <m:r>
                              <a:rPr lang="en-US" altLang="zh-TW" sz="1800" i="1">
                                <a:latin typeface="Cambria Math" panose="02040503050406030204" pitchFamily="18" charset="0"/>
                              </a:rPr>
                              <m:t>𝑒</m:t>
                            </m:r>
                          </m:e>
                        </m:d>
                        <m:r>
                          <m:rPr>
                            <m:nor/>
                          </m:rPr>
                          <a:rPr lang="zh-TW" altLang="en-US" sz="1800" i="1" dirty="0"/>
                          <m:t> </m:t>
                        </m:r>
                        <m:r>
                          <a:rPr lang="en-US" altLang="zh-TW" sz="1800" i="1">
                            <a:latin typeface="Cambria Math" panose="02040503050406030204" pitchFamily="18" charset="0"/>
                          </a:rPr>
                          <m:t>𝑑</m:t>
                        </m:r>
                        <m:sSub>
                          <m:sSubPr>
                            <m:ctrlPr>
                              <a:rPr lang="en-US" altLang="zh-TW" sz="1800" i="1">
                                <a:latin typeface="Cambria Math" panose="02040503050406030204" pitchFamily="18" charset="0"/>
                              </a:rPr>
                            </m:ctrlPr>
                          </m:sSubPr>
                          <m:e>
                            <m:r>
                              <a:rPr lang="en-US" altLang="zh-TW" sz="1800" i="1">
                                <a:latin typeface="Cambria Math" panose="02040503050406030204" pitchFamily="18" charset="0"/>
                              </a:rPr>
                              <m:t>𝑣</m:t>
                            </m:r>
                          </m:e>
                          <m:sub>
                            <m:r>
                              <a:rPr lang="en-US" altLang="zh-TW" sz="1800" i="1">
                                <a:latin typeface="Cambria Math" panose="02040503050406030204" pitchFamily="18" charset="0"/>
                              </a:rPr>
                              <m:t>1</m:t>
                            </m:r>
                          </m:sub>
                        </m:sSub>
                      </m:e>
                    </m:nary>
                  </m:oMath>
                </a14:m>
                <a:r>
                  <a:rPr lang="en-US" altLang="zh-TW" sz="1800" dirty="0"/>
                  <a:t>- c(e) - (1/2)</a:t>
                </a:r>
                <a14:m>
                  <m:oMath xmlns:m="http://schemas.openxmlformats.org/officeDocument/2006/math">
                    <m:r>
                      <a:rPr lang="zh-TW" altLang="en-US" sz="1800" i="1">
                        <a:latin typeface="Cambria Math" panose="02040503050406030204" pitchFamily="18" charset="0"/>
                      </a:rPr>
                      <m:t>𝜑</m:t>
                    </m:r>
                    <m:r>
                      <a:rPr lang="en-US" altLang="zh-TW" sz="1800" i="1">
                        <a:latin typeface="Cambria Math" panose="02040503050406030204" pitchFamily="18" charset="0"/>
                      </a:rPr>
                      <m:t> </m:t>
                    </m:r>
                    <m:sSup>
                      <m:sSupPr>
                        <m:ctrlPr>
                          <a:rPr lang="en-US" altLang="zh-TW" sz="1800" i="1">
                            <a:latin typeface="Cambria Math" panose="02040503050406030204" pitchFamily="18" charset="0"/>
                          </a:rPr>
                        </m:ctrlPr>
                      </m:sSupPr>
                      <m:e>
                        <m:r>
                          <a:rPr lang="en-US" altLang="zh-TW" sz="1800" i="1">
                            <a:latin typeface="Cambria Math" panose="02040503050406030204" pitchFamily="18" charset="0"/>
                          </a:rPr>
                          <m:t>𝑏</m:t>
                        </m:r>
                      </m:e>
                      <m:sup>
                        <m:r>
                          <a:rPr lang="en-US" altLang="zh-TW" sz="1800" i="1">
                            <a:latin typeface="Cambria Math" panose="02040503050406030204" pitchFamily="18" charset="0"/>
                          </a:rPr>
                          <m:t>2</m:t>
                        </m:r>
                      </m:sup>
                    </m:sSup>
                    <m:r>
                      <a:rPr lang="zh-TW" altLang="en-US" sz="1800" i="1">
                        <a:latin typeface="Cambria Math" panose="02040503050406030204" pitchFamily="18" charset="0"/>
                      </a:rPr>
                      <m:t>𝜉</m:t>
                    </m:r>
                    <m:d>
                      <m:dPr>
                        <m:ctrlPr>
                          <a:rPr lang="en-US" altLang="zh-TW" sz="1800" i="1">
                            <a:latin typeface="Cambria Math" panose="02040503050406030204" pitchFamily="18" charset="0"/>
                          </a:rPr>
                        </m:ctrlPr>
                      </m:dPr>
                      <m:e>
                        <m:r>
                          <a:rPr lang="en-US" altLang="zh-TW" sz="1800" i="1">
                            <a:latin typeface="Cambria Math" panose="02040503050406030204" pitchFamily="18" charset="0"/>
                          </a:rPr>
                          <m:t>𝑒</m:t>
                        </m:r>
                      </m:e>
                    </m:d>
                  </m:oMath>
                </a14:m>
                <a:r>
                  <a:rPr lang="en-US" altLang="zh-TW" sz="1800" dirty="0"/>
                  <a:t> } = </a:t>
                </a:r>
                <a:r>
                  <a:rPr lang="en-US" altLang="zh-TW" sz="1800" dirty="0" smtClean="0"/>
                  <a:t>0</a:t>
                </a:r>
                <a:br>
                  <a:rPr lang="en-US" altLang="zh-TW" sz="1800" dirty="0" smtClean="0"/>
                </a:br>
                <a:r>
                  <a:rPr lang="en-US" altLang="zh-TW" sz="1800" dirty="0"/>
                  <a:t/>
                </a:r>
                <a:br>
                  <a:rPr lang="en-US" altLang="zh-TW" sz="1800" dirty="0"/>
                </a:br>
                <a14:m>
                  <m:oMath xmlns:m="http://schemas.openxmlformats.org/officeDocument/2006/math">
                    <m:f>
                      <m:fPr>
                        <m:ctrlPr>
                          <a:rPr lang="en-US" altLang="zh-TW" sz="1800" i="1">
                            <a:latin typeface="Cambria Math" panose="02040503050406030204" pitchFamily="18" charset="0"/>
                          </a:rPr>
                        </m:ctrlPr>
                      </m:fPr>
                      <m:num>
                        <m:r>
                          <a:rPr lang="en-US" altLang="zh-TW" sz="1800" i="1">
                            <a:latin typeface="Cambria Math" panose="02040503050406030204" pitchFamily="18" charset="0"/>
                          </a:rPr>
                          <m:t>𝑑</m:t>
                        </m:r>
                      </m:num>
                      <m:den>
                        <m:r>
                          <a:rPr lang="en-US" altLang="zh-TW" sz="1800" i="1">
                            <a:latin typeface="Cambria Math" panose="02040503050406030204" pitchFamily="18" charset="0"/>
                          </a:rPr>
                          <m:t>𝑑𝑏</m:t>
                        </m:r>
                      </m:den>
                    </m:f>
                  </m:oMath>
                </a14:m>
                <a:r>
                  <a:rPr lang="zh-TW" altLang="en-US" sz="1800" dirty="0"/>
                  <a:t> </a:t>
                </a:r>
                <a:r>
                  <a:rPr lang="en-US" altLang="zh-TW" sz="1800" dirty="0"/>
                  <a:t>{</a:t>
                </a:r>
                <a14:m>
                  <m:oMath xmlns:m="http://schemas.openxmlformats.org/officeDocument/2006/math">
                    <m:nary>
                      <m:naryPr>
                        <m:ctrlPr>
                          <a:rPr lang="zh-TW" altLang="en-US" sz="1800" i="1">
                            <a:latin typeface="Cambria Math" panose="02040503050406030204" pitchFamily="18" charset="0"/>
                          </a:rPr>
                        </m:ctrlPr>
                      </m:naryPr>
                      <m:sub>
                        <m:r>
                          <a:rPr lang="en-US" altLang="zh-TW" sz="1800" i="1">
                            <a:latin typeface="Cambria Math" panose="02040503050406030204" pitchFamily="18" charset="0"/>
                          </a:rPr>
                          <m:t>0</m:t>
                        </m:r>
                      </m:sub>
                      <m:sup>
                        <m:r>
                          <a:rPr lang="en-US" altLang="zh-TW" sz="1800" i="1">
                            <a:latin typeface="Cambria Math" panose="02040503050406030204" pitchFamily="18" charset="0"/>
                            <a:ea typeface="Cambria Math" panose="02040503050406030204" pitchFamily="18" charset="0"/>
                          </a:rPr>
                          <m:t>∞</m:t>
                        </m:r>
                      </m:sup>
                      <m:e>
                        <m:sSub>
                          <m:sSubPr>
                            <m:ctrlPr>
                              <a:rPr lang="en-US" altLang="zh-TW" sz="1800" i="1">
                                <a:latin typeface="Cambria Math" panose="02040503050406030204" pitchFamily="18" charset="0"/>
                              </a:rPr>
                            </m:ctrlPr>
                          </m:sSubPr>
                          <m:e>
                            <m:r>
                              <a:rPr lang="en-US" altLang="zh-TW" sz="1800" i="1">
                                <a:latin typeface="Cambria Math" panose="02040503050406030204" pitchFamily="18" charset="0"/>
                              </a:rPr>
                              <m:t>𝑣</m:t>
                            </m:r>
                          </m:e>
                          <m:sub>
                            <m:r>
                              <a:rPr lang="en-US" altLang="zh-TW" sz="1800" i="1">
                                <a:latin typeface="Cambria Math" panose="02040503050406030204" pitchFamily="18" charset="0"/>
                              </a:rPr>
                              <m:t>1</m:t>
                            </m:r>
                          </m:sub>
                        </m:sSub>
                        <m:r>
                          <a:rPr lang="en-US" altLang="zh-TW" sz="1800" i="1">
                            <a:latin typeface="Cambria Math" panose="02040503050406030204" pitchFamily="18" charset="0"/>
                          </a:rPr>
                          <m:t>𝑓</m:t>
                        </m:r>
                        <m:d>
                          <m:dPr>
                            <m:ctrlPr>
                              <a:rPr lang="en-US" altLang="zh-TW" sz="1800" i="1">
                                <a:latin typeface="Cambria Math" panose="02040503050406030204" pitchFamily="18" charset="0"/>
                              </a:rPr>
                            </m:ctrlPr>
                          </m:dPr>
                          <m:e>
                            <m:sSub>
                              <m:sSubPr>
                                <m:ctrlPr>
                                  <a:rPr lang="en-US" altLang="zh-TW" sz="1800" i="1">
                                    <a:latin typeface="Cambria Math" panose="02040503050406030204" pitchFamily="18" charset="0"/>
                                  </a:rPr>
                                </m:ctrlPr>
                              </m:sSubPr>
                              <m:e>
                                <m:r>
                                  <a:rPr lang="en-US" altLang="zh-TW" sz="1800" i="1">
                                    <a:latin typeface="Cambria Math" panose="02040503050406030204" pitchFamily="18" charset="0"/>
                                  </a:rPr>
                                  <m:t>𝑣</m:t>
                                </m:r>
                              </m:e>
                              <m:sub>
                                <m:r>
                                  <a:rPr lang="en-US" altLang="zh-TW" sz="1800" i="1">
                                    <a:latin typeface="Cambria Math" panose="02040503050406030204" pitchFamily="18" charset="0"/>
                                  </a:rPr>
                                  <m:t>1</m:t>
                                </m:r>
                              </m:sub>
                            </m:sSub>
                          </m:e>
                          <m:e>
                            <m:acc>
                              <m:accPr>
                                <m:chr m:val="̂"/>
                                <m:ctrlPr>
                                  <a:rPr lang="en-US" altLang="zh-TW" sz="1800" i="1">
                                    <a:latin typeface="Cambria Math" panose="02040503050406030204" pitchFamily="18" charset="0"/>
                                  </a:rPr>
                                </m:ctrlPr>
                              </m:accPr>
                              <m:e>
                                <m:r>
                                  <a:rPr lang="en-US" altLang="zh-TW" sz="1800" i="1">
                                    <a:latin typeface="Cambria Math" panose="02040503050406030204" pitchFamily="18" charset="0"/>
                                  </a:rPr>
                                  <m:t>𝑒</m:t>
                                </m:r>
                              </m:e>
                            </m:acc>
                            <m:r>
                              <m:rPr>
                                <m:nor/>
                              </m:rPr>
                              <a:rPr lang="en-US" altLang="zh-TW" sz="1800" dirty="0"/>
                              <m:t> ( </m:t>
                            </m:r>
                            <m:r>
                              <m:rPr>
                                <m:nor/>
                              </m:rPr>
                              <a:rPr lang="en-US" altLang="zh-TW" sz="1800" dirty="0"/>
                              <m:t>b</m:t>
                            </m:r>
                            <m:r>
                              <a:rPr lang="en-US" altLang="zh-TW" sz="1800" i="1" dirty="0">
                                <a:latin typeface="Cambria Math" panose="02040503050406030204" pitchFamily="18" charset="0"/>
                              </a:rPr>
                              <m:t>)</m:t>
                            </m:r>
                          </m:e>
                        </m:d>
                        <m:r>
                          <m:rPr>
                            <m:nor/>
                          </m:rPr>
                          <a:rPr lang="zh-TW" altLang="en-US" sz="1800" i="1" dirty="0"/>
                          <m:t> </m:t>
                        </m:r>
                        <m:r>
                          <a:rPr lang="en-US" altLang="zh-TW" sz="1800" i="1">
                            <a:latin typeface="Cambria Math" panose="02040503050406030204" pitchFamily="18" charset="0"/>
                          </a:rPr>
                          <m:t>𝑑</m:t>
                        </m:r>
                        <m:sSub>
                          <m:sSubPr>
                            <m:ctrlPr>
                              <a:rPr lang="en-US" altLang="zh-TW" sz="1800" i="1">
                                <a:latin typeface="Cambria Math" panose="02040503050406030204" pitchFamily="18" charset="0"/>
                              </a:rPr>
                            </m:ctrlPr>
                          </m:sSubPr>
                          <m:e>
                            <m:r>
                              <a:rPr lang="en-US" altLang="zh-TW" sz="1800" i="1">
                                <a:latin typeface="Cambria Math" panose="02040503050406030204" pitchFamily="18" charset="0"/>
                              </a:rPr>
                              <m:t>𝑣</m:t>
                            </m:r>
                          </m:e>
                          <m:sub>
                            <m:r>
                              <a:rPr lang="en-US" altLang="zh-TW" sz="1800" i="1">
                                <a:latin typeface="Cambria Math" panose="02040503050406030204" pitchFamily="18" charset="0"/>
                              </a:rPr>
                              <m:t>1</m:t>
                            </m:r>
                          </m:sub>
                        </m:sSub>
                      </m:e>
                    </m:nary>
                    <m:r>
                      <m:rPr>
                        <m:nor/>
                      </m:rPr>
                      <a:rPr lang="en-US" altLang="zh-TW" sz="1800" dirty="0"/>
                      <m:t>− </m:t>
                    </m:r>
                    <m:r>
                      <m:rPr>
                        <m:nor/>
                      </m:rPr>
                      <a:rPr lang="en-US" altLang="zh-TW" sz="1800" dirty="0"/>
                      <m:t>c</m:t>
                    </m:r>
                    <m:r>
                      <m:rPr>
                        <m:nor/>
                      </m:rPr>
                      <a:rPr lang="en-US" altLang="zh-TW" sz="1800" dirty="0"/>
                      <m:t>(</m:t>
                    </m:r>
                    <m:acc>
                      <m:accPr>
                        <m:chr m:val="̂"/>
                        <m:ctrlPr>
                          <a:rPr lang="en-US" altLang="zh-TW" sz="1800" i="1">
                            <a:latin typeface="Cambria Math" panose="02040503050406030204" pitchFamily="18" charset="0"/>
                          </a:rPr>
                        </m:ctrlPr>
                      </m:accPr>
                      <m:e>
                        <m:r>
                          <a:rPr lang="en-US" altLang="zh-TW" sz="1800" i="1">
                            <a:latin typeface="Cambria Math" panose="02040503050406030204" pitchFamily="18" charset="0"/>
                          </a:rPr>
                          <m:t>𝑒</m:t>
                        </m:r>
                      </m:e>
                    </m:acc>
                    <m:r>
                      <m:rPr>
                        <m:nor/>
                      </m:rPr>
                      <a:rPr lang="en-US" altLang="zh-TW" sz="1800" dirty="0"/>
                      <m:t> ( </m:t>
                    </m:r>
                    <m:r>
                      <m:rPr>
                        <m:nor/>
                      </m:rPr>
                      <a:rPr lang="en-US" altLang="zh-TW" sz="1800" dirty="0"/>
                      <m:t>b</m:t>
                    </m:r>
                    <m:r>
                      <m:rPr>
                        <m:nor/>
                      </m:rPr>
                      <a:rPr lang="en-US" altLang="zh-TW" sz="1800" dirty="0"/>
                      <m:t> )) − (1/2)</m:t>
                    </m:r>
                    <m:r>
                      <a:rPr lang="zh-TW" altLang="en-US" sz="1800" i="1">
                        <a:latin typeface="Cambria Math" panose="02040503050406030204" pitchFamily="18" charset="0"/>
                      </a:rPr>
                      <m:t>𝜑</m:t>
                    </m:r>
                    <m:r>
                      <a:rPr lang="en-US" altLang="zh-TW" sz="1800" i="1">
                        <a:latin typeface="Cambria Math" panose="02040503050406030204" pitchFamily="18" charset="0"/>
                      </a:rPr>
                      <m:t> </m:t>
                    </m:r>
                    <m:sSup>
                      <m:sSupPr>
                        <m:ctrlPr>
                          <a:rPr lang="en-US" altLang="zh-TW" sz="1800" i="1">
                            <a:latin typeface="Cambria Math" panose="02040503050406030204" pitchFamily="18" charset="0"/>
                          </a:rPr>
                        </m:ctrlPr>
                      </m:sSupPr>
                      <m:e>
                        <m:r>
                          <a:rPr lang="en-US" altLang="zh-TW" sz="1800" i="1">
                            <a:latin typeface="Cambria Math" panose="02040503050406030204" pitchFamily="18" charset="0"/>
                          </a:rPr>
                          <m:t>𝑏</m:t>
                        </m:r>
                      </m:e>
                      <m:sup>
                        <m:r>
                          <a:rPr lang="en-US" altLang="zh-TW" sz="1800" i="1">
                            <a:latin typeface="Cambria Math" panose="02040503050406030204" pitchFamily="18" charset="0"/>
                          </a:rPr>
                          <m:t>2</m:t>
                        </m:r>
                      </m:sup>
                    </m:sSup>
                    <m:r>
                      <a:rPr lang="zh-TW" altLang="en-US" sz="1800" i="1">
                        <a:latin typeface="Cambria Math" panose="02040503050406030204" pitchFamily="18" charset="0"/>
                      </a:rPr>
                      <m:t>𝜉</m:t>
                    </m:r>
                    <m:d>
                      <m:dPr>
                        <m:ctrlPr>
                          <a:rPr lang="en-US" altLang="zh-TW" sz="1800" i="1">
                            <a:latin typeface="Cambria Math" panose="02040503050406030204" pitchFamily="18" charset="0"/>
                          </a:rPr>
                        </m:ctrlPr>
                      </m:dPr>
                      <m:e>
                        <m:acc>
                          <m:accPr>
                            <m:chr m:val="̂"/>
                            <m:ctrlPr>
                              <a:rPr lang="en-US" altLang="zh-TW" sz="1800" i="1">
                                <a:latin typeface="Cambria Math" panose="02040503050406030204" pitchFamily="18" charset="0"/>
                              </a:rPr>
                            </m:ctrlPr>
                          </m:accPr>
                          <m:e>
                            <m:r>
                              <a:rPr lang="en-US" altLang="zh-TW" sz="1800" i="1">
                                <a:latin typeface="Cambria Math" panose="02040503050406030204" pitchFamily="18" charset="0"/>
                              </a:rPr>
                              <m:t>𝑒</m:t>
                            </m:r>
                          </m:e>
                        </m:acc>
                        <m:r>
                          <m:rPr>
                            <m:nor/>
                          </m:rPr>
                          <a:rPr lang="en-US" altLang="zh-TW" sz="1800" dirty="0"/>
                          <m:t> ( </m:t>
                        </m:r>
                        <m:r>
                          <m:rPr>
                            <m:nor/>
                          </m:rPr>
                          <a:rPr lang="en-US" altLang="zh-TW" sz="1800" dirty="0"/>
                          <m:t>b</m:t>
                        </m:r>
                        <m:r>
                          <m:rPr>
                            <m:nor/>
                          </m:rPr>
                          <a:rPr lang="en-US" altLang="zh-TW" sz="1800" dirty="0"/>
                          <m:t> )</m:t>
                        </m:r>
                      </m:e>
                    </m:d>
                  </m:oMath>
                </a14:m>
                <a:r>
                  <a:rPr lang="en-US" altLang="zh-TW" sz="1800" dirty="0"/>
                  <a:t> } </a:t>
                </a:r>
                <a:r>
                  <a:rPr lang="en-US" altLang="zh-TW" sz="1800"/>
                  <a:t>= </a:t>
                </a:r>
                <a:r>
                  <a:rPr lang="en-US" altLang="zh-TW" sz="1800" smtClean="0"/>
                  <a:t>0</a:t>
                </a:r>
                <a:br>
                  <a:rPr lang="en-US" altLang="zh-TW" sz="1800" smtClean="0"/>
                </a:br>
                <a:r>
                  <a:rPr lang="en-US" altLang="zh-TW" sz="1800" dirty="0"/>
                  <a:t/>
                </a:r>
                <a:br>
                  <a:rPr lang="en-US" altLang="zh-TW" sz="1800" dirty="0"/>
                </a:br>
                <a:r>
                  <a:rPr lang="zh-TW" altLang="en-US" sz="1800" dirty="0"/>
                  <a:t>其中， </a:t>
                </a:r>
                <a14:m>
                  <m:oMath xmlns:m="http://schemas.openxmlformats.org/officeDocument/2006/math">
                    <m:r>
                      <a:rPr lang="zh-TW" altLang="en-US" sz="1800" i="1" smtClean="0">
                        <a:solidFill>
                          <a:srgbClr val="FF0000"/>
                        </a:solidFill>
                        <a:latin typeface="Cambria Math" panose="02040503050406030204" pitchFamily="18" charset="0"/>
                      </a:rPr>
                      <m:t>𝜌</m:t>
                    </m:r>
                  </m:oMath>
                </a14:m>
                <a:r>
                  <a:rPr lang="zh-TW" altLang="en-US" sz="1800" dirty="0">
                    <a:solidFill>
                      <a:srgbClr val="FF0000"/>
                    </a:solidFill>
                  </a:rPr>
                  <a:t> </a:t>
                </a:r>
                <a:r>
                  <a:rPr lang="en-US" altLang="zh-TW" sz="1800" dirty="0">
                    <a:solidFill>
                      <a:srgbClr val="FF0000"/>
                    </a:solidFill>
                  </a:rPr>
                  <a:t>=</a:t>
                </a:r>
                <a:r>
                  <a:rPr lang="zh-TW" altLang="en-US" sz="1800" dirty="0">
                    <a:solidFill>
                      <a:srgbClr val="FF0000"/>
                    </a:solidFill>
                  </a:rPr>
                  <a:t> </a:t>
                </a:r>
                <a:r>
                  <a:rPr lang="en-US" altLang="zh-TW" sz="1800" dirty="0">
                    <a:solidFill>
                      <a:srgbClr val="FF0000"/>
                    </a:solidFill>
                  </a:rPr>
                  <a:t>2.5 </a:t>
                </a:r>
                <a:r>
                  <a:rPr lang="en-US" altLang="zh-TW" sz="1800" dirty="0"/>
                  <a:t>, c(e) =  0.5*c*</a:t>
                </a:r>
                <a14:m>
                  <m:oMath xmlns:m="http://schemas.openxmlformats.org/officeDocument/2006/math">
                    <m:sSup>
                      <m:sSupPr>
                        <m:ctrlPr>
                          <a:rPr lang="en-US" altLang="zh-TW" sz="1800" i="1">
                            <a:latin typeface="Cambria Math" panose="02040503050406030204" pitchFamily="18" charset="0"/>
                          </a:rPr>
                        </m:ctrlPr>
                      </m:sSupPr>
                      <m:e>
                        <m:r>
                          <a:rPr lang="en-US" altLang="zh-TW" sz="1800" i="1">
                            <a:latin typeface="Cambria Math" panose="02040503050406030204" pitchFamily="18" charset="0"/>
                          </a:rPr>
                          <m:t>𝑒</m:t>
                        </m:r>
                      </m:e>
                      <m:sup>
                        <m:r>
                          <a:rPr lang="en-US" altLang="zh-TW" sz="1800" i="1">
                            <a:latin typeface="Cambria Math" panose="02040503050406030204" pitchFamily="18" charset="0"/>
                          </a:rPr>
                          <m:t>2</m:t>
                        </m:r>
                      </m:sup>
                    </m:sSup>
                  </m:oMath>
                </a14:m>
                <a:r>
                  <a:rPr lang="en-US" altLang="zh-TW" sz="1800" dirty="0"/>
                  <a:t> </a:t>
                </a:r>
                <a:br>
                  <a:rPr lang="en-US" altLang="zh-TW" sz="1800" dirty="0"/>
                </a:br>
                <a:r>
                  <a:rPr lang="zh-TW" altLang="en-US" sz="1800" dirty="0"/>
                  <a:t>解 </a:t>
                </a:r>
                <a:r>
                  <a:rPr lang="en-US" altLang="zh-TW" sz="1800" dirty="0"/>
                  <a:t>e</a:t>
                </a:r>
                <a:r>
                  <a:rPr lang="zh-TW" altLang="en-US" sz="1800" dirty="0"/>
                  <a:t> 和 </a:t>
                </a:r>
                <a:r>
                  <a:rPr lang="en-US" altLang="zh-TW" sz="1800" dirty="0"/>
                  <a:t>c </a:t>
                </a:r>
                <a:r>
                  <a:rPr lang="zh-TW" altLang="en-US" sz="1800" dirty="0">
                    <a:solidFill>
                      <a:srgbClr val="FF0000"/>
                    </a:solidFill>
                  </a:rPr>
                  <a:t>， </a:t>
                </a:r>
                <a14:m>
                  <m:oMath xmlns:m="http://schemas.openxmlformats.org/officeDocument/2006/math">
                    <m:sSub>
                      <m:sSubPr>
                        <m:ctrlPr>
                          <a:rPr lang="en-US" altLang="zh-TW" sz="1800" i="1">
                            <a:solidFill>
                              <a:srgbClr val="FF0000"/>
                            </a:solidFill>
                            <a:latin typeface="Cambria Math" panose="02040503050406030204" pitchFamily="18" charset="0"/>
                          </a:rPr>
                        </m:ctrlPr>
                      </m:sSubPr>
                      <m:e>
                        <m:r>
                          <a:rPr lang="en-US" altLang="zh-TW" sz="1800" i="1">
                            <a:solidFill>
                              <a:srgbClr val="FF0000"/>
                            </a:solidFill>
                            <a:latin typeface="Cambria Math" panose="02040503050406030204" pitchFamily="18" charset="0"/>
                          </a:rPr>
                          <m:t>𝑒</m:t>
                        </m:r>
                      </m:e>
                      <m:sub>
                        <m:r>
                          <a:rPr lang="en-US" altLang="zh-TW" sz="1800" b="0" i="1" smtClean="0">
                            <a:solidFill>
                              <a:srgbClr val="FF0000"/>
                            </a:solidFill>
                            <a:latin typeface="Cambria Math" panose="02040503050406030204" pitchFamily="18" charset="0"/>
                          </a:rPr>
                          <m:t>2</m:t>
                        </m:r>
                      </m:sub>
                    </m:sSub>
                  </m:oMath>
                </a14:m>
                <a:r>
                  <a:rPr lang="en-US" altLang="zh-TW" sz="1800" dirty="0">
                    <a:solidFill>
                      <a:srgbClr val="FF0000"/>
                    </a:solidFill>
                  </a:rPr>
                  <a:t>* = 50.6 , </a:t>
                </a:r>
                <a14:m>
                  <m:oMath xmlns:m="http://schemas.openxmlformats.org/officeDocument/2006/math">
                    <m:sSub>
                      <m:sSubPr>
                        <m:ctrlPr>
                          <a:rPr lang="en-US" altLang="zh-TW" sz="1800" i="1">
                            <a:solidFill>
                              <a:srgbClr val="FF0000"/>
                            </a:solidFill>
                            <a:latin typeface="Cambria Math" panose="02040503050406030204" pitchFamily="18" charset="0"/>
                          </a:rPr>
                        </m:ctrlPr>
                      </m:sSubPr>
                      <m:e>
                        <m:r>
                          <a:rPr lang="en-US" altLang="zh-TW" sz="1800" i="1">
                            <a:solidFill>
                              <a:srgbClr val="FF0000"/>
                            </a:solidFill>
                            <a:latin typeface="Cambria Math" panose="02040503050406030204" pitchFamily="18" charset="0"/>
                          </a:rPr>
                          <m:t>𝑐</m:t>
                        </m:r>
                      </m:e>
                      <m:sub>
                        <m:r>
                          <a:rPr lang="en-US" altLang="zh-TW" sz="1800" b="0" i="1" smtClean="0">
                            <a:solidFill>
                              <a:srgbClr val="FF0000"/>
                            </a:solidFill>
                            <a:latin typeface="Cambria Math" panose="02040503050406030204" pitchFamily="18" charset="0"/>
                          </a:rPr>
                          <m:t>2</m:t>
                        </m:r>
                      </m:sub>
                    </m:sSub>
                  </m:oMath>
                </a14:m>
                <a:r>
                  <a:rPr lang="en-US" altLang="zh-TW" sz="1800" dirty="0">
                    <a:solidFill>
                      <a:srgbClr val="FF0000"/>
                    </a:solidFill>
                  </a:rPr>
                  <a:t>* =  8.59254*</a:t>
                </a:r>
                <a14:m>
                  <m:oMath xmlns:m="http://schemas.openxmlformats.org/officeDocument/2006/math">
                    <m:sSup>
                      <m:sSupPr>
                        <m:ctrlPr>
                          <a:rPr lang="en-US" altLang="zh-TW" sz="1800" i="1">
                            <a:solidFill>
                              <a:srgbClr val="FF0000"/>
                            </a:solidFill>
                            <a:latin typeface="Cambria Math" panose="02040503050406030204" pitchFamily="18" charset="0"/>
                          </a:rPr>
                        </m:ctrlPr>
                      </m:sSupPr>
                      <m:e>
                        <m:r>
                          <a:rPr lang="en-US" altLang="zh-TW" sz="1800" i="1">
                            <a:solidFill>
                              <a:srgbClr val="FF0000"/>
                            </a:solidFill>
                            <a:latin typeface="Cambria Math" panose="02040503050406030204" pitchFamily="18" charset="0"/>
                          </a:rPr>
                          <m:t>10</m:t>
                        </m:r>
                      </m:e>
                      <m:sup>
                        <m:r>
                          <a:rPr lang="en-US" altLang="zh-TW" sz="1800" i="1">
                            <a:solidFill>
                              <a:srgbClr val="FF0000"/>
                            </a:solidFill>
                            <a:latin typeface="Cambria Math" panose="02040503050406030204" pitchFamily="18" charset="0"/>
                          </a:rPr>
                          <m:t>−6</m:t>
                        </m:r>
                      </m:sup>
                    </m:sSup>
                  </m:oMath>
                </a14:m>
                <a:r>
                  <a:rPr lang="en-US" altLang="zh-TW" sz="1800" dirty="0"/>
                  <a:t>      (0.011 = 0.5 * c*</a:t>
                </a:r>
                <a14:m>
                  <m:oMath xmlns:m="http://schemas.openxmlformats.org/officeDocument/2006/math">
                    <m:sSup>
                      <m:sSupPr>
                        <m:ctrlPr>
                          <a:rPr lang="en-US" altLang="zh-TW" sz="1800" i="1">
                            <a:latin typeface="Cambria Math" panose="02040503050406030204" pitchFamily="18" charset="0"/>
                          </a:rPr>
                        </m:ctrlPr>
                      </m:sSupPr>
                      <m:e>
                        <m:r>
                          <m:rPr>
                            <m:nor/>
                          </m:rPr>
                          <a:rPr lang="en-US" altLang="zh-TW" sz="1800" dirty="0"/>
                          <m:t>50.6</m:t>
                        </m:r>
                      </m:e>
                      <m:sup>
                        <m:r>
                          <a:rPr lang="en-US" altLang="zh-TW" sz="1800" i="1">
                            <a:latin typeface="Cambria Math" panose="02040503050406030204" pitchFamily="18" charset="0"/>
                          </a:rPr>
                          <m:t>2</m:t>
                        </m:r>
                      </m:sup>
                    </m:sSup>
                  </m:oMath>
                </a14:m>
                <a:r>
                  <a:rPr lang="en-US" altLang="zh-TW" sz="1800" dirty="0"/>
                  <a:t>)</a:t>
                </a:r>
              </a:p>
              <a:p>
                <a:endParaRPr lang="zh-TW" altLang="en-US" sz="1800" dirty="0"/>
              </a:p>
            </p:txBody>
          </p:sp>
        </mc:Choice>
        <mc:Fallback>
          <p:sp>
            <p:nvSpPr>
              <p:cNvPr id="3" name="內容版面配置區 2"/>
              <p:cNvSpPr>
                <a:spLocks noGrp="1" noRot="1" noChangeAspect="1" noMove="1" noResize="1" noEditPoints="1" noAdjustHandles="1" noChangeArrowheads="1" noChangeShapeType="1" noTextEdit="1"/>
              </p:cNvSpPr>
              <p:nvPr>
                <p:ph idx="1"/>
              </p:nvPr>
            </p:nvSpPr>
            <p:spPr>
              <a:xfrm>
                <a:off x="838200" y="1825624"/>
                <a:ext cx="10515600" cy="4683460"/>
              </a:xfrm>
              <a:blipFill>
                <a:blip r:embed="rId2"/>
                <a:stretch>
                  <a:fillRect l="-406" t="-5852"/>
                </a:stretch>
              </a:blipFill>
            </p:spPr>
            <p:txBody>
              <a:bodyPr/>
              <a:lstStyle/>
              <a:p>
                <a:r>
                  <a:rPr lang="zh-TW" altLang="en-US">
                    <a:noFill/>
                  </a:rPr>
                  <a:t> </a:t>
                </a:r>
              </a:p>
            </p:txBody>
          </p:sp>
        </mc:Fallback>
      </mc:AlternateContent>
      <p:pic>
        <p:nvPicPr>
          <p:cNvPr id="4" name="圖片 3" descr="畫面剪輯"/>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4537" y="1051969"/>
            <a:ext cx="3392400" cy="5210805"/>
          </a:xfrm>
          <a:prstGeom prst="rect">
            <a:avLst/>
          </a:prstGeom>
        </p:spPr>
      </p:pic>
      <p:sp>
        <p:nvSpPr>
          <p:cNvPr id="5" name="矩形 4"/>
          <p:cNvSpPr/>
          <p:nvPr/>
        </p:nvSpPr>
        <p:spPr>
          <a:xfrm>
            <a:off x="8320646" y="4134244"/>
            <a:ext cx="3288491" cy="107141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24545355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Incentive </a:t>
            </a:r>
            <a:r>
              <a:rPr lang="zh-TW" altLang="en-US" dirty="0"/>
              <a:t>實證結論</a:t>
            </a:r>
          </a:p>
        </p:txBody>
      </p:sp>
      <mc:AlternateContent xmlns:mc="http://schemas.openxmlformats.org/markup-compatibility/2006">
        <mc:Choice xmlns:a14="http://schemas.microsoft.com/office/drawing/2010/main" Requires="a14">
          <p:sp>
            <p:nvSpPr>
              <p:cNvPr id="3" name="內容版面配置區 2"/>
              <p:cNvSpPr>
                <a:spLocks noGrp="1"/>
              </p:cNvSpPr>
              <p:nvPr>
                <p:ph idx="1"/>
              </p:nvPr>
            </p:nvSpPr>
            <p:spPr>
              <a:xfrm>
                <a:off x="838200" y="1825624"/>
                <a:ext cx="10515600" cy="4683459"/>
              </a:xfrm>
            </p:spPr>
            <p:txBody>
              <a:bodyPr>
                <a:normAutofit/>
              </a:bodyPr>
              <a:lstStyle/>
              <a:p>
                <a:r>
                  <a:rPr lang="zh-TW" altLang="en-US" sz="1800" dirty="0" smtClean="0"/>
                  <a:t>既然文中是 </a:t>
                </a:r>
                <a:r>
                  <a:rPr lang="en-US" altLang="zh-TW" sz="1800" dirty="0" smtClean="0"/>
                  <a:t>incentive</a:t>
                </a:r>
                <a:r>
                  <a:rPr lang="zh-TW" altLang="en-US" sz="1800" dirty="0" smtClean="0"/>
                  <a:t> 的影響，那我們著重觀察員工的一階條件式</a:t>
                </a:r>
                <a:endParaRPr lang="en-US" altLang="zh-TW" sz="1800" dirty="0" smtClean="0"/>
              </a:p>
              <a:p>
                <a:r>
                  <a:rPr lang="zh-TW" altLang="en-US" sz="1800" dirty="0" smtClean="0">
                    <a:latin typeface="Cambria Math" panose="02040503050406030204" pitchFamily="18" charset="0"/>
                  </a:rPr>
                  <a:t>以下為 </a:t>
                </a:r>
                <a:r>
                  <a:rPr lang="en-US" altLang="zh-TW" sz="1800" dirty="0" smtClean="0">
                    <a:latin typeface="Cambria Math" panose="02040503050406030204" pitchFamily="18" charset="0"/>
                  </a:rPr>
                  <a:t>case1 </a:t>
                </a:r>
                <a:r>
                  <a:rPr lang="zh-TW" altLang="en-US" sz="1800" dirty="0" smtClean="0">
                    <a:latin typeface="Cambria Math" panose="02040503050406030204" pitchFamily="18" charset="0"/>
                  </a:rPr>
                  <a:t>的均衡解 </a:t>
                </a:r>
                <a:r>
                  <a:rPr lang="en-US" altLang="zh-TW" sz="1800" dirty="0" smtClean="0">
                    <a:latin typeface="Cambria Math" panose="02040503050406030204" pitchFamily="18" charset="0"/>
                  </a:rPr>
                  <a:t/>
                </a:r>
                <a:br>
                  <a:rPr lang="en-US" altLang="zh-TW" sz="1800" dirty="0" smtClean="0">
                    <a:latin typeface="Cambria Math" panose="02040503050406030204" pitchFamily="18" charset="0"/>
                  </a:rPr>
                </a:br>
                <a:r>
                  <a:rPr lang="en-US" altLang="zh-TW" sz="1800" i="1" dirty="0" smtClean="0">
                    <a:latin typeface="Cambria Math" panose="02040503050406030204" pitchFamily="18" charset="0"/>
                  </a:rPr>
                  <a:t/>
                </a:r>
                <a:br>
                  <a:rPr lang="en-US" altLang="zh-TW" sz="1800" i="1" dirty="0" smtClean="0">
                    <a:latin typeface="Cambria Math" panose="02040503050406030204" pitchFamily="18" charset="0"/>
                  </a:rPr>
                </a:br>
                <a14:m>
                  <m:oMath xmlns:m="http://schemas.openxmlformats.org/officeDocument/2006/math">
                    <m:f>
                      <m:fPr>
                        <m:ctrlPr>
                          <a:rPr lang="en-US" altLang="zh-TW" sz="1800" i="1">
                            <a:latin typeface="Cambria Math" panose="02040503050406030204" pitchFamily="18" charset="0"/>
                          </a:rPr>
                        </m:ctrlPr>
                      </m:fPr>
                      <m:num>
                        <m:r>
                          <a:rPr lang="en-US" altLang="zh-TW" sz="1800" i="1">
                            <a:latin typeface="Cambria Math" panose="02040503050406030204" pitchFamily="18" charset="0"/>
                          </a:rPr>
                          <m:t>𝜕</m:t>
                        </m:r>
                      </m:num>
                      <m:den>
                        <m:r>
                          <a:rPr lang="en-US" altLang="zh-TW" sz="1800" i="1">
                            <a:latin typeface="Cambria Math" panose="02040503050406030204" pitchFamily="18" charset="0"/>
                          </a:rPr>
                          <m:t>𝜕</m:t>
                        </m:r>
                        <m:r>
                          <a:rPr lang="en-US" altLang="zh-TW" sz="1800" i="1">
                            <a:latin typeface="Cambria Math" panose="02040503050406030204" pitchFamily="18" charset="0"/>
                          </a:rPr>
                          <m:t>𝑒</m:t>
                        </m:r>
                      </m:den>
                    </m:f>
                  </m:oMath>
                </a14:m>
                <a:r>
                  <a:rPr lang="en-US" altLang="zh-TW" sz="1800" i="1" dirty="0"/>
                  <a:t> {b</a:t>
                </a:r>
                <a14:m>
                  <m:oMath xmlns:m="http://schemas.openxmlformats.org/officeDocument/2006/math">
                    <m:nary>
                      <m:naryPr>
                        <m:ctrlPr>
                          <a:rPr lang="zh-TW" altLang="en-US" sz="1800" i="1">
                            <a:latin typeface="Cambria Math" panose="02040503050406030204" pitchFamily="18" charset="0"/>
                          </a:rPr>
                        </m:ctrlPr>
                      </m:naryPr>
                      <m:sub>
                        <m:sSub>
                          <m:sSubPr>
                            <m:ctrlPr>
                              <a:rPr lang="en-US" altLang="zh-TW" sz="1800" i="1">
                                <a:latin typeface="Cambria Math" panose="02040503050406030204" pitchFamily="18" charset="0"/>
                              </a:rPr>
                            </m:ctrlPr>
                          </m:sSubPr>
                          <m:e>
                            <m:r>
                              <a:rPr lang="en-US" altLang="zh-TW" sz="1800" i="1">
                                <a:latin typeface="Cambria Math" panose="02040503050406030204" pitchFamily="18" charset="0"/>
                              </a:rPr>
                              <m:t>𝑣</m:t>
                            </m:r>
                          </m:e>
                          <m:sub>
                            <m:r>
                              <a:rPr lang="en-US" altLang="zh-TW" sz="1800" i="1">
                                <a:latin typeface="Cambria Math" panose="02040503050406030204" pitchFamily="18" charset="0"/>
                              </a:rPr>
                              <m:t>0</m:t>
                            </m:r>
                          </m:sub>
                        </m:sSub>
                      </m:sub>
                      <m:sup>
                        <m:r>
                          <a:rPr lang="en-US" altLang="zh-TW" sz="1800" i="1">
                            <a:latin typeface="Cambria Math" panose="02040503050406030204" pitchFamily="18" charset="0"/>
                            <a:ea typeface="Cambria Math" panose="02040503050406030204" pitchFamily="18" charset="0"/>
                          </a:rPr>
                          <m:t>∞</m:t>
                        </m:r>
                      </m:sup>
                      <m:e>
                        <m:sSub>
                          <m:sSubPr>
                            <m:ctrlPr>
                              <a:rPr lang="en-US" altLang="zh-TW" sz="1800" i="1">
                                <a:latin typeface="Cambria Math" panose="02040503050406030204" pitchFamily="18" charset="0"/>
                              </a:rPr>
                            </m:ctrlPr>
                          </m:sSubPr>
                          <m:e>
                            <m:r>
                              <a:rPr lang="en-US" altLang="zh-TW" sz="1800" i="1">
                                <a:latin typeface="Cambria Math" panose="02040503050406030204" pitchFamily="18" charset="0"/>
                              </a:rPr>
                              <m:t>𝑣</m:t>
                            </m:r>
                          </m:e>
                          <m:sub>
                            <m:r>
                              <a:rPr lang="en-US" altLang="zh-TW" sz="1800" i="1">
                                <a:latin typeface="Cambria Math" panose="02040503050406030204" pitchFamily="18" charset="0"/>
                              </a:rPr>
                              <m:t>1</m:t>
                            </m:r>
                          </m:sub>
                        </m:sSub>
                        <m:r>
                          <a:rPr lang="en-US" altLang="zh-TW" sz="1800" i="1">
                            <a:latin typeface="Cambria Math" panose="02040503050406030204" pitchFamily="18" charset="0"/>
                          </a:rPr>
                          <m:t>𝑓</m:t>
                        </m:r>
                        <m:d>
                          <m:dPr>
                            <m:ctrlPr>
                              <a:rPr lang="en-US" altLang="zh-TW" sz="1800" i="1">
                                <a:latin typeface="Cambria Math" panose="02040503050406030204" pitchFamily="18" charset="0"/>
                              </a:rPr>
                            </m:ctrlPr>
                          </m:dPr>
                          <m:e>
                            <m:sSub>
                              <m:sSubPr>
                                <m:ctrlPr>
                                  <a:rPr lang="en-US" altLang="zh-TW" sz="1800" i="1">
                                    <a:latin typeface="Cambria Math" panose="02040503050406030204" pitchFamily="18" charset="0"/>
                                  </a:rPr>
                                </m:ctrlPr>
                              </m:sSubPr>
                              <m:e>
                                <m:r>
                                  <a:rPr lang="en-US" altLang="zh-TW" sz="1800" i="1">
                                    <a:latin typeface="Cambria Math" panose="02040503050406030204" pitchFamily="18" charset="0"/>
                                  </a:rPr>
                                  <m:t>𝑣</m:t>
                                </m:r>
                              </m:e>
                              <m:sub>
                                <m:r>
                                  <a:rPr lang="en-US" altLang="zh-TW" sz="1800" i="1">
                                    <a:latin typeface="Cambria Math" panose="02040503050406030204" pitchFamily="18" charset="0"/>
                                  </a:rPr>
                                  <m:t>1</m:t>
                                </m:r>
                              </m:sub>
                            </m:sSub>
                          </m:e>
                          <m:e>
                            <m:r>
                              <a:rPr lang="en-US" altLang="zh-TW" sz="1800" i="1">
                                <a:latin typeface="Cambria Math" panose="02040503050406030204" pitchFamily="18" charset="0"/>
                              </a:rPr>
                              <m:t>𝑒</m:t>
                            </m:r>
                          </m:e>
                        </m:d>
                        <m:r>
                          <m:rPr>
                            <m:nor/>
                          </m:rPr>
                          <a:rPr lang="zh-TW" altLang="en-US" sz="1800" i="1" dirty="0"/>
                          <m:t> </m:t>
                        </m:r>
                        <m:r>
                          <a:rPr lang="en-US" altLang="zh-TW" sz="1800" i="1">
                            <a:latin typeface="Cambria Math" panose="02040503050406030204" pitchFamily="18" charset="0"/>
                          </a:rPr>
                          <m:t>𝑑</m:t>
                        </m:r>
                        <m:sSub>
                          <m:sSubPr>
                            <m:ctrlPr>
                              <a:rPr lang="en-US" altLang="zh-TW" sz="1800" i="1">
                                <a:latin typeface="Cambria Math" panose="02040503050406030204" pitchFamily="18" charset="0"/>
                              </a:rPr>
                            </m:ctrlPr>
                          </m:sSubPr>
                          <m:e>
                            <m:r>
                              <a:rPr lang="en-US" altLang="zh-TW" sz="1800" i="1">
                                <a:latin typeface="Cambria Math" panose="02040503050406030204" pitchFamily="18" charset="0"/>
                              </a:rPr>
                              <m:t>𝑣</m:t>
                            </m:r>
                          </m:e>
                          <m:sub>
                            <m:r>
                              <a:rPr lang="en-US" altLang="zh-TW" sz="1800" i="1">
                                <a:latin typeface="Cambria Math" panose="02040503050406030204" pitchFamily="18" charset="0"/>
                              </a:rPr>
                              <m:t>1</m:t>
                            </m:r>
                          </m:sub>
                        </m:sSub>
                      </m:e>
                    </m:nary>
                  </m:oMath>
                </a14:m>
                <a:r>
                  <a:rPr lang="en-US" altLang="zh-TW" sz="1800" i="1" dirty="0"/>
                  <a:t>- </a:t>
                </a:r>
                <a:r>
                  <a:rPr lang="en-US" altLang="zh-TW" sz="1800" dirty="0"/>
                  <a:t>c(e) - (1/2)</a:t>
                </a:r>
                <a14:m>
                  <m:oMath xmlns:m="http://schemas.openxmlformats.org/officeDocument/2006/math">
                    <m:r>
                      <a:rPr lang="zh-TW" altLang="en-US" sz="1800" i="1">
                        <a:latin typeface="Cambria Math" panose="02040503050406030204" pitchFamily="18" charset="0"/>
                      </a:rPr>
                      <m:t>𝜑</m:t>
                    </m:r>
                    <m:r>
                      <a:rPr lang="en-US" altLang="zh-TW" sz="1800" i="1">
                        <a:latin typeface="Cambria Math" panose="02040503050406030204" pitchFamily="18" charset="0"/>
                      </a:rPr>
                      <m:t> </m:t>
                    </m:r>
                    <m:sSup>
                      <m:sSupPr>
                        <m:ctrlPr>
                          <a:rPr lang="en-US" altLang="zh-TW" sz="1800" i="1">
                            <a:latin typeface="Cambria Math" panose="02040503050406030204" pitchFamily="18" charset="0"/>
                          </a:rPr>
                        </m:ctrlPr>
                      </m:sSupPr>
                      <m:e>
                        <m:r>
                          <a:rPr lang="en-US" altLang="zh-TW" sz="1800" i="1">
                            <a:latin typeface="Cambria Math" panose="02040503050406030204" pitchFamily="18" charset="0"/>
                          </a:rPr>
                          <m:t>𝑏</m:t>
                        </m:r>
                      </m:e>
                      <m:sup>
                        <m:r>
                          <a:rPr lang="en-US" altLang="zh-TW" sz="1800" i="1">
                            <a:latin typeface="Cambria Math" panose="02040503050406030204" pitchFamily="18" charset="0"/>
                          </a:rPr>
                          <m:t>2</m:t>
                        </m:r>
                      </m:sup>
                    </m:sSup>
                    <m:r>
                      <a:rPr lang="zh-TW" altLang="en-US" sz="1800" i="1">
                        <a:latin typeface="Cambria Math" panose="02040503050406030204" pitchFamily="18" charset="0"/>
                      </a:rPr>
                      <m:t>𝜉</m:t>
                    </m:r>
                    <m:d>
                      <m:dPr>
                        <m:ctrlPr>
                          <a:rPr lang="en-US" altLang="zh-TW" sz="1800" i="1">
                            <a:latin typeface="Cambria Math" panose="02040503050406030204" pitchFamily="18" charset="0"/>
                          </a:rPr>
                        </m:ctrlPr>
                      </m:dPr>
                      <m:e>
                        <m:r>
                          <a:rPr lang="en-US" altLang="zh-TW" sz="1800" i="1">
                            <a:latin typeface="Cambria Math" panose="02040503050406030204" pitchFamily="18" charset="0"/>
                          </a:rPr>
                          <m:t>𝑒</m:t>
                        </m:r>
                      </m:e>
                    </m:d>
                  </m:oMath>
                </a14:m>
                <a:r>
                  <a:rPr lang="en-US" altLang="zh-TW" sz="1800" dirty="0"/>
                  <a:t> } = </a:t>
                </a:r>
                <a:r>
                  <a:rPr lang="en-US" altLang="zh-TW" sz="1800" dirty="0" smtClean="0"/>
                  <a:t>0</a:t>
                </a:r>
                <a:br>
                  <a:rPr lang="en-US" altLang="zh-TW" sz="1800" dirty="0" smtClean="0"/>
                </a:br>
                <a:r>
                  <a:rPr lang="en-US" altLang="zh-TW" sz="1800" dirty="0" smtClean="0"/>
                  <a:t/>
                </a:r>
                <a:br>
                  <a:rPr lang="en-US" altLang="zh-TW" sz="1800" dirty="0" smtClean="0"/>
                </a:br>
                <a:r>
                  <a:rPr lang="en-US" altLang="zh-TW" sz="1800" dirty="0" smtClean="0"/>
                  <a:t>=&gt;</a:t>
                </a:r>
                <a:r>
                  <a:rPr lang="zh-TW" altLang="en-US" sz="1800" dirty="0" smtClean="0"/>
                  <a:t> </a:t>
                </a:r>
                <a:r>
                  <a:rPr lang="en-US" altLang="zh-TW" sz="1800" dirty="0"/>
                  <a:t>b</a:t>
                </a:r>
                <a14:m>
                  <m:oMath xmlns:m="http://schemas.openxmlformats.org/officeDocument/2006/math">
                    <m:nary>
                      <m:naryPr>
                        <m:ctrlPr>
                          <a:rPr lang="zh-TW" altLang="en-US" sz="1800" i="1">
                            <a:latin typeface="Cambria Math" panose="02040503050406030204" pitchFamily="18" charset="0"/>
                          </a:rPr>
                        </m:ctrlPr>
                      </m:naryPr>
                      <m:sub>
                        <m:sSub>
                          <m:sSubPr>
                            <m:ctrlPr>
                              <a:rPr lang="en-US" altLang="zh-TW" sz="1800" i="1">
                                <a:latin typeface="Cambria Math" panose="02040503050406030204" pitchFamily="18" charset="0"/>
                              </a:rPr>
                            </m:ctrlPr>
                          </m:sSubPr>
                          <m:e>
                            <m:r>
                              <a:rPr lang="en-US" altLang="zh-TW" sz="1800" i="1">
                                <a:latin typeface="Cambria Math" panose="02040503050406030204" pitchFamily="18" charset="0"/>
                              </a:rPr>
                              <m:t>𝑣</m:t>
                            </m:r>
                          </m:e>
                          <m:sub>
                            <m:r>
                              <a:rPr lang="en-US" altLang="zh-TW" sz="1800" i="1">
                                <a:latin typeface="Cambria Math" panose="02040503050406030204" pitchFamily="18" charset="0"/>
                              </a:rPr>
                              <m:t>0</m:t>
                            </m:r>
                          </m:sub>
                        </m:sSub>
                      </m:sub>
                      <m:sup>
                        <m:r>
                          <a:rPr lang="en-US" altLang="zh-TW" sz="1800" i="1">
                            <a:latin typeface="Cambria Math" panose="02040503050406030204" pitchFamily="18" charset="0"/>
                            <a:ea typeface="Cambria Math" panose="02040503050406030204" pitchFamily="18" charset="0"/>
                          </a:rPr>
                          <m:t>∞</m:t>
                        </m:r>
                      </m:sup>
                      <m:e>
                        <m:sSub>
                          <m:sSubPr>
                            <m:ctrlPr>
                              <a:rPr lang="en-US" altLang="zh-TW" sz="1800" i="1">
                                <a:latin typeface="Cambria Math" panose="02040503050406030204" pitchFamily="18" charset="0"/>
                              </a:rPr>
                            </m:ctrlPr>
                          </m:sSubPr>
                          <m:e>
                            <m:r>
                              <a:rPr lang="en-US" altLang="zh-TW" sz="1800" i="1">
                                <a:latin typeface="Cambria Math" panose="02040503050406030204" pitchFamily="18" charset="0"/>
                              </a:rPr>
                              <m:t>𝑣</m:t>
                            </m:r>
                          </m:e>
                          <m:sub>
                            <m:r>
                              <a:rPr lang="en-US" altLang="zh-TW" sz="1800" i="1">
                                <a:latin typeface="Cambria Math" panose="02040503050406030204" pitchFamily="18" charset="0"/>
                              </a:rPr>
                              <m:t>1</m:t>
                            </m:r>
                          </m:sub>
                        </m:sSub>
                        <m:sSub>
                          <m:sSubPr>
                            <m:ctrlPr>
                              <a:rPr lang="en-US" altLang="zh-TW" sz="1800" i="1" smtClean="0">
                                <a:latin typeface="Cambria Math" panose="02040503050406030204" pitchFamily="18" charset="0"/>
                              </a:rPr>
                            </m:ctrlPr>
                          </m:sSubPr>
                          <m:e>
                            <m:r>
                              <a:rPr lang="en-US" altLang="zh-TW" sz="1800" b="0" i="1" smtClean="0">
                                <a:latin typeface="Cambria Math" panose="02040503050406030204" pitchFamily="18" charset="0"/>
                              </a:rPr>
                              <m:t>𝑓</m:t>
                            </m:r>
                          </m:e>
                          <m:sub>
                            <m:r>
                              <a:rPr lang="en-US" altLang="zh-TW" sz="1800" b="0" i="1" smtClean="0">
                                <a:latin typeface="Cambria Math" panose="02040503050406030204" pitchFamily="18" charset="0"/>
                              </a:rPr>
                              <m:t>2</m:t>
                            </m:r>
                          </m:sub>
                        </m:sSub>
                        <m:d>
                          <m:dPr>
                            <m:ctrlPr>
                              <a:rPr lang="en-US" altLang="zh-TW" sz="1800" i="1" smtClean="0">
                                <a:latin typeface="Cambria Math" panose="02040503050406030204" pitchFamily="18" charset="0"/>
                              </a:rPr>
                            </m:ctrlPr>
                          </m:dPr>
                          <m:e>
                            <m:sSub>
                              <m:sSubPr>
                                <m:ctrlPr>
                                  <a:rPr lang="en-US" altLang="zh-TW" sz="1800" i="1">
                                    <a:latin typeface="Cambria Math" panose="02040503050406030204" pitchFamily="18" charset="0"/>
                                  </a:rPr>
                                </m:ctrlPr>
                              </m:sSubPr>
                              <m:e>
                                <m:r>
                                  <a:rPr lang="en-US" altLang="zh-TW" sz="1800" i="1">
                                    <a:latin typeface="Cambria Math" panose="02040503050406030204" pitchFamily="18" charset="0"/>
                                  </a:rPr>
                                  <m:t>𝑣</m:t>
                                </m:r>
                              </m:e>
                              <m:sub>
                                <m:r>
                                  <a:rPr lang="en-US" altLang="zh-TW" sz="1800" i="1">
                                    <a:latin typeface="Cambria Math" panose="02040503050406030204" pitchFamily="18" charset="0"/>
                                  </a:rPr>
                                  <m:t>1</m:t>
                                </m:r>
                              </m:sub>
                            </m:sSub>
                          </m:e>
                          <m:e>
                            <m:r>
                              <a:rPr lang="en-US" altLang="zh-TW" sz="1800" i="1">
                                <a:latin typeface="Cambria Math" panose="02040503050406030204" pitchFamily="18" charset="0"/>
                              </a:rPr>
                              <m:t>𝑒</m:t>
                            </m:r>
                          </m:e>
                        </m:d>
                        <m:r>
                          <m:rPr>
                            <m:nor/>
                          </m:rPr>
                          <a:rPr lang="zh-TW" altLang="en-US" sz="1800" i="1" dirty="0"/>
                          <m:t> </m:t>
                        </m:r>
                        <m:r>
                          <a:rPr lang="en-US" altLang="zh-TW" sz="1800" i="1">
                            <a:latin typeface="Cambria Math" panose="02040503050406030204" pitchFamily="18" charset="0"/>
                          </a:rPr>
                          <m:t>𝑑</m:t>
                        </m:r>
                        <m:sSub>
                          <m:sSubPr>
                            <m:ctrlPr>
                              <a:rPr lang="en-US" altLang="zh-TW" sz="1800" i="1">
                                <a:latin typeface="Cambria Math" panose="02040503050406030204" pitchFamily="18" charset="0"/>
                              </a:rPr>
                            </m:ctrlPr>
                          </m:sSubPr>
                          <m:e>
                            <m:r>
                              <a:rPr lang="en-US" altLang="zh-TW" sz="1800" i="1">
                                <a:latin typeface="Cambria Math" panose="02040503050406030204" pitchFamily="18" charset="0"/>
                              </a:rPr>
                              <m:t>𝑣</m:t>
                            </m:r>
                          </m:e>
                          <m:sub>
                            <m:r>
                              <a:rPr lang="en-US" altLang="zh-TW" sz="1800" i="1">
                                <a:latin typeface="Cambria Math" panose="02040503050406030204" pitchFamily="18" charset="0"/>
                              </a:rPr>
                              <m:t>1</m:t>
                            </m:r>
                          </m:sub>
                        </m:sSub>
                      </m:e>
                    </m:nary>
                  </m:oMath>
                </a14:m>
                <a:r>
                  <a:rPr lang="en-US" altLang="zh-TW" sz="1800" dirty="0" smtClean="0"/>
                  <a:t> = </a:t>
                </a:r>
                <a14:m>
                  <m:oMath xmlns:m="http://schemas.openxmlformats.org/officeDocument/2006/math">
                    <m:sSub>
                      <m:sSubPr>
                        <m:ctrlPr>
                          <a:rPr lang="en-US" altLang="zh-TW" sz="1800" i="1">
                            <a:latin typeface="Cambria Math" panose="02040503050406030204" pitchFamily="18" charset="0"/>
                          </a:rPr>
                        </m:ctrlPr>
                      </m:sSubPr>
                      <m:e>
                        <m:r>
                          <a:rPr lang="en-US" altLang="zh-TW" sz="1800" b="0" i="1" smtClean="0">
                            <a:latin typeface="Cambria Math" panose="02040503050406030204" pitchFamily="18" charset="0"/>
                          </a:rPr>
                          <m:t>𝑐</m:t>
                        </m:r>
                      </m:e>
                      <m:sub>
                        <m:r>
                          <a:rPr lang="en-US" altLang="zh-TW" sz="1800" i="1">
                            <a:latin typeface="Cambria Math" panose="02040503050406030204" pitchFamily="18" charset="0"/>
                          </a:rPr>
                          <m:t>1</m:t>
                        </m:r>
                      </m:sub>
                    </m:sSub>
                  </m:oMath>
                </a14:m>
                <a:r>
                  <a:rPr lang="en-US" altLang="zh-TW" sz="1800" dirty="0" smtClean="0"/>
                  <a:t>’(</a:t>
                </a:r>
                <a14:m>
                  <m:oMath xmlns:m="http://schemas.openxmlformats.org/officeDocument/2006/math">
                    <m:sSub>
                      <m:sSubPr>
                        <m:ctrlPr>
                          <a:rPr lang="en-US" altLang="zh-TW" sz="1800" i="1">
                            <a:latin typeface="Cambria Math" panose="02040503050406030204" pitchFamily="18" charset="0"/>
                          </a:rPr>
                        </m:ctrlPr>
                      </m:sSubPr>
                      <m:e>
                        <m:r>
                          <a:rPr lang="en-US" altLang="zh-TW" sz="1800" b="0" i="1" smtClean="0">
                            <a:latin typeface="Cambria Math" panose="02040503050406030204" pitchFamily="18" charset="0"/>
                          </a:rPr>
                          <m:t>𝑒</m:t>
                        </m:r>
                      </m:e>
                      <m:sub>
                        <m:r>
                          <a:rPr lang="en-US" altLang="zh-TW" sz="1800" i="1">
                            <a:latin typeface="Cambria Math" panose="02040503050406030204" pitchFamily="18" charset="0"/>
                          </a:rPr>
                          <m:t>1</m:t>
                        </m:r>
                      </m:sub>
                    </m:sSub>
                  </m:oMath>
                </a14:m>
                <a:r>
                  <a:rPr lang="en-US" altLang="zh-TW" sz="1800" dirty="0" smtClean="0"/>
                  <a:t>*)</a:t>
                </a:r>
                <a:r>
                  <a:rPr lang="zh-TW" altLang="en-US" sz="1800" dirty="0" smtClean="0"/>
                  <a:t> </a:t>
                </a:r>
                <a:r>
                  <a:rPr lang="en-US" altLang="zh-TW" sz="1800" dirty="0" smtClean="0"/>
                  <a:t>+</a:t>
                </a:r>
                <a:r>
                  <a:rPr lang="zh-TW" altLang="en-US" sz="1800" dirty="0" smtClean="0"/>
                  <a:t> </a:t>
                </a:r>
                <a:r>
                  <a:rPr lang="en-US" altLang="zh-TW" sz="1800" dirty="0"/>
                  <a:t>(1/2)</a:t>
                </a:r>
                <a14:m>
                  <m:oMath xmlns:m="http://schemas.openxmlformats.org/officeDocument/2006/math">
                    <m:r>
                      <a:rPr lang="zh-TW" altLang="en-US" sz="1800" i="1" smtClean="0">
                        <a:latin typeface="Cambria Math" panose="02040503050406030204" pitchFamily="18" charset="0"/>
                      </a:rPr>
                      <m:t> </m:t>
                    </m:r>
                    <m:sSub>
                      <m:sSubPr>
                        <m:ctrlPr>
                          <a:rPr lang="en-US" altLang="zh-TW" sz="1800" i="1">
                            <a:latin typeface="Cambria Math" panose="02040503050406030204" pitchFamily="18" charset="0"/>
                          </a:rPr>
                        </m:ctrlPr>
                      </m:sSubPr>
                      <m:e>
                        <m:r>
                          <a:rPr lang="zh-TW" altLang="en-US" sz="1800" i="1">
                            <a:latin typeface="Cambria Math" panose="02040503050406030204" pitchFamily="18" charset="0"/>
                          </a:rPr>
                          <m:t>𝜑</m:t>
                        </m:r>
                      </m:e>
                      <m:sub>
                        <m:r>
                          <a:rPr lang="en-US" altLang="zh-TW" sz="1800" i="1">
                            <a:latin typeface="Cambria Math" panose="02040503050406030204" pitchFamily="18" charset="0"/>
                          </a:rPr>
                          <m:t>1</m:t>
                        </m:r>
                      </m:sub>
                    </m:sSub>
                    <m:sSup>
                      <m:sSupPr>
                        <m:ctrlPr>
                          <a:rPr lang="en-US" altLang="zh-TW" sz="1800" i="1">
                            <a:latin typeface="Cambria Math" panose="02040503050406030204" pitchFamily="18" charset="0"/>
                          </a:rPr>
                        </m:ctrlPr>
                      </m:sSupPr>
                      <m:e>
                        <m:r>
                          <a:rPr lang="en-US" altLang="zh-TW" sz="1800" i="1">
                            <a:latin typeface="Cambria Math" panose="02040503050406030204" pitchFamily="18" charset="0"/>
                          </a:rPr>
                          <m:t>𝑏</m:t>
                        </m:r>
                      </m:e>
                      <m:sup>
                        <m:r>
                          <a:rPr lang="en-US" altLang="zh-TW" sz="1800" i="1">
                            <a:latin typeface="Cambria Math" panose="02040503050406030204" pitchFamily="18" charset="0"/>
                          </a:rPr>
                          <m:t>2</m:t>
                        </m:r>
                      </m:sup>
                    </m:sSup>
                    <m:r>
                      <a:rPr lang="zh-TW" altLang="en-US" sz="1800" i="1">
                        <a:latin typeface="Cambria Math" panose="02040503050406030204" pitchFamily="18" charset="0"/>
                      </a:rPr>
                      <m:t>𝜉</m:t>
                    </m:r>
                    <m:d>
                      <m:dPr>
                        <m:ctrlPr>
                          <a:rPr lang="en-US" altLang="zh-TW" sz="1800" i="1">
                            <a:latin typeface="Cambria Math" panose="02040503050406030204" pitchFamily="18" charset="0"/>
                          </a:rPr>
                        </m:ctrlPr>
                      </m:dPr>
                      <m:e>
                        <m:sSub>
                          <m:sSubPr>
                            <m:ctrlPr>
                              <a:rPr lang="en-US" altLang="zh-TW" sz="1800" i="1">
                                <a:latin typeface="Cambria Math" panose="02040503050406030204" pitchFamily="18" charset="0"/>
                              </a:rPr>
                            </m:ctrlPr>
                          </m:sSubPr>
                          <m:e>
                            <m:r>
                              <a:rPr lang="en-US" altLang="zh-TW" sz="1800" i="1">
                                <a:latin typeface="Cambria Math" panose="02040503050406030204" pitchFamily="18" charset="0"/>
                              </a:rPr>
                              <m:t>𝑒</m:t>
                            </m:r>
                          </m:e>
                          <m:sub>
                            <m:r>
                              <a:rPr lang="en-US" altLang="zh-TW" sz="1800" i="1">
                                <a:latin typeface="Cambria Math" panose="02040503050406030204" pitchFamily="18" charset="0"/>
                              </a:rPr>
                              <m:t>1</m:t>
                            </m:r>
                          </m:sub>
                        </m:sSub>
                        <m:r>
                          <m:rPr>
                            <m:nor/>
                          </m:rPr>
                          <a:rPr lang="en-US" altLang="zh-TW" sz="1800" dirty="0"/>
                          <m:t>∗</m:t>
                        </m:r>
                      </m:e>
                    </m:d>
                  </m:oMath>
                </a14:m>
                <a:r>
                  <a:rPr lang="zh-TW" altLang="en-US" sz="1800" dirty="0" smtClean="0"/>
                  <a:t> </a:t>
                </a:r>
                <a:r>
                  <a:rPr lang="en-US" altLang="zh-TW" sz="1800" dirty="0" smtClean="0">
                    <a:solidFill>
                      <a:srgbClr val="FF0000"/>
                    </a:solidFill>
                  </a:rPr>
                  <a:t>(MR1=MC1)</a:t>
                </a:r>
                <a:endParaRPr lang="en-US" altLang="zh-TW" sz="1800" dirty="0">
                  <a:solidFill>
                    <a:srgbClr val="FF0000"/>
                  </a:solidFill>
                </a:endParaRPr>
              </a:p>
              <a:p>
                <a:r>
                  <a:rPr lang="en-US" altLang="zh-TW" sz="1800" dirty="0" smtClean="0">
                    <a:solidFill>
                      <a:schemeClr val="tx1"/>
                    </a:solidFill>
                  </a:rPr>
                  <a:t>(case2) </a:t>
                </a:r>
                <a:br>
                  <a:rPr lang="en-US" altLang="zh-TW" sz="1800" dirty="0" smtClean="0">
                    <a:solidFill>
                      <a:schemeClr val="tx1"/>
                    </a:solidFill>
                  </a:rPr>
                </a:br>
                <a:r>
                  <a:rPr lang="en-US" altLang="zh-TW" sz="1800" i="1" dirty="0" smtClean="0">
                    <a:solidFill>
                      <a:schemeClr val="tx1"/>
                    </a:solidFill>
                    <a:latin typeface="Cambria Math" panose="02040503050406030204" pitchFamily="18" charset="0"/>
                  </a:rPr>
                  <a:t/>
                </a:r>
                <a:br>
                  <a:rPr lang="en-US" altLang="zh-TW" sz="1800" i="1" dirty="0" smtClean="0">
                    <a:solidFill>
                      <a:schemeClr val="tx1"/>
                    </a:solidFill>
                    <a:latin typeface="Cambria Math" panose="02040503050406030204" pitchFamily="18" charset="0"/>
                  </a:rPr>
                </a:br>
                <a14:m>
                  <m:oMath xmlns:m="http://schemas.openxmlformats.org/officeDocument/2006/math">
                    <m:r>
                      <a:rPr lang="zh-TW" altLang="en-US" sz="1800" i="1" smtClean="0">
                        <a:solidFill>
                          <a:schemeClr val="tx1"/>
                        </a:solidFill>
                        <a:latin typeface="Cambria Math" panose="02040503050406030204" pitchFamily="18" charset="0"/>
                      </a:rPr>
                      <m:t>𝜌</m:t>
                    </m:r>
                  </m:oMath>
                </a14:m>
                <a:r>
                  <a:rPr lang="en-US" altLang="zh-TW" sz="1800" dirty="0" smtClean="0">
                    <a:solidFill>
                      <a:schemeClr val="tx1"/>
                    </a:solidFill>
                  </a:rPr>
                  <a:t> = 1 </a:t>
                </a:r>
                <a:r>
                  <a:rPr lang="zh-TW" altLang="en-US" sz="1800" dirty="0" smtClean="0">
                    <a:solidFill>
                      <a:schemeClr val="tx1"/>
                    </a:solidFill>
                  </a:rPr>
                  <a:t>→</a:t>
                </a:r>
                <a:r>
                  <a:rPr lang="en-US" altLang="zh-TW" sz="1800" dirty="0" smtClean="0">
                    <a:solidFill>
                      <a:schemeClr val="tx1"/>
                    </a:solidFill>
                  </a:rPr>
                  <a:t> 2.5 , </a:t>
                </a:r>
                <a:br>
                  <a:rPr lang="en-US" altLang="zh-TW" sz="1800" dirty="0" smtClean="0">
                    <a:solidFill>
                      <a:schemeClr val="tx1"/>
                    </a:solidFill>
                  </a:rPr>
                </a:br>
                <a:r>
                  <a:rPr lang="en-US" altLang="zh-TW" sz="1800" dirty="0" smtClean="0">
                    <a:solidFill>
                      <a:schemeClr val="tx1"/>
                    </a:solidFill>
                  </a:rPr>
                  <a:t>c’(e) = </a:t>
                </a:r>
                <a14:m>
                  <m:oMath xmlns:m="http://schemas.openxmlformats.org/officeDocument/2006/math">
                    <m:sSub>
                      <m:sSubPr>
                        <m:ctrlPr>
                          <a:rPr lang="en-US" altLang="zh-TW" sz="1800" i="1">
                            <a:solidFill>
                              <a:schemeClr val="tx1"/>
                            </a:solidFill>
                            <a:latin typeface="Cambria Math" panose="02040503050406030204" pitchFamily="18" charset="0"/>
                          </a:rPr>
                        </m:ctrlPr>
                      </m:sSubPr>
                      <m:e>
                        <m:r>
                          <a:rPr lang="en-US" altLang="zh-TW" sz="1800" i="1">
                            <a:solidFill>
                              <a:schemeClr val="tx1"/>
                            </a:solidFill>
                            <a:latin typeface="Cambria Math" panose="02040503050406030204" pitchFamily="18" charset="0"/>
                          </a:rPr>
                          <m:t>𝑐</m:t>
                        </m:r>
                      </m:e>
                      <m:sub>
                        <m:r>
                          <a:rPr lang="en-US" altLang="zh-TW" sz="1800" i="1">
                            <a:solidFill>
                              <a:schemeClr val="tx1"/>
                            </a:solidFill>
                            <a:latin typeface="Cambria Math" panose="02040503050406030204" pitchFamily="18" charset="0"/>
                          </a:rPr>
                          <m:t>1</m:t>
                        </m:r>
                      </m:sub>
                    </m:sSub>
                  </m:oMath>
                </a14:m>
                <a:r>
                  <a:rPr lang="en-US" altLang="zh-TW" sz="1800" dirty="0" smtClean="0">
                    <a:solidFill>
                      <a:schemeClr val="tx1"/>
                    </a:solidFill>
                  </a:rPr>
                  <a:t>’(e) </a:t>
                </a:r>
                <a:r>
                  <a:rPr lang="zh-TW" altLang="en-US" sz="1800" dirty="0">
                    <a:solidFill>
                      <a:schemeClr val="tx1"/>
                    </a:solidFill>
                  </a:rPr>
                  <a:t>→</a:t>
                </a:r>
                <a:r>
                  <a:rPr lang="en-US" altLang="zh-TW" sz="1800" dirty="0" smtClean="0">
                    <a:solidFill>
                      <a:schemeClr val="tx1"/>
                    </a:solidFill>
                  </a:rPr>
                  <a:t> </a:t>
                </a:r>
                <a14:m>
                  <m:oMath xmlns:m="http://schemas.openxmlformats.org/officeDocument/2006/math">
                    <m:sSub>
                      <m:sSubPr>
                        <m:ctrlPr>
                          <a:rPr lang="en-US" altLang="zh-TW" sz="1800" i="1">
                            <a:solidFill>
                              <a:schemeClr val="tx1"/>
                            </a:solidFill>
                            <a:latin typeface="Cambria Math" panose="02040503050406030204" pitchFamily="18" charset="0"/>
                          </a:rPr>
                        </m:ctrlPr>
                      </m:sSubPr>
                      <m:e>
                        <m:r>
                          <a:rPr lang="en-US" altLang="zh-TW" sz="1800" i="1">
                            <a:solidFill>
                              <a:schemeClr val="tx1"/>
                            </a:solidFill>
                            <a:latin typeface="Cambria Math" panose="02040503050406030204" pitchFamily="18" charset="0"/>
                          </a:rPr>
                          <m:t>𝑐</m:t>
                        </m:r>
                      </m:e>
                      <m:sub>
                        <m:r>
                          <a:rPr lang="en-US" altLang="zh-TW" sz="1800" b="0" i="1" smtClean="0">
                            <a:solidFill>
                              <a:schemeClr val="tx1"/>
                            </a:solidFill>
                            <a:latin typeface="Cambria Math" panose="02040503050406030204" pitchFamily="18" charset="0"/>
                          </a:rPr>
                          <m:t>2</m:t>
                        </m:r>
                      </m:sub>
                    </m:sSub>
                  </m:oMath>
                </a14:m>
                <a:r>
                  <a:rPr lang="en-US" altLang="zh-TW" sz="1800" dirty="0" smtClean="0">
                    <a:solidFill>
                      <a:schemeClr val="tx1"/>
                    </a:solidFill>
                  </a:rPr>
                  <a:t>’(e) </a:t>
                </a:r>
                <a:r>
                  <a:rPr lang="zh-TW" altLang="en-US" sz="1800" dirty="0" smtClean="0">
                    <a:solidFill>
                      <a:schemeClr val="tx1"/>
                    </a:solidFill>
                  </a:rPr>
                  <a:t>    且  </a:t>
                </a:r>
                <a:r>
                  <a:rPr lang="en-US" altLang="zh-TW" sz="1800" dirty="0" smtClean="0">
                    <a:solidFill>
                      <a:schemeClr val="tx1"/>
                    </a:solidFill>
                  </a:rPr>
                  <a:t> </a:t>
                </a:r>
                <a14:m>
                  <m:oMath xmlns:m="http://schemas.openxmlformats.org/officeDocument/2006/math">
                    <m:sSub>
                      <m:sSubPr>
                        <m:ctrlPr>
                          <a:rPr lang="en-US" altLang="zh-TW" sz="1800" i="1">
                            <a:solidFill>
                              <a:schemeClr val="tx1"/>
                            </a:solidFill>
                            <a:latin typeface="Cambria Math" panose="02040503050406030204" pitchFamily="18" charset="0"/>
                          </a:rPr>
                        </m:ctrlPr>
                      </m:sSubPr>
                      <m:e>
                        <m:r>
                          <a:rPr lang="en-US" altLang="zh-TW" sz="1800" i="1">
                            <a:solidFill>
                              <a:schemeClr val="tx1"/>
                            </a:solidFill>
                            <a:latin typeface="Cambria Math" panose="02040503050406030204" pitchFamily="18" charset="0"/>
                          </a:rPr>
                          <m:t>𝑐</m:t>
                        </m:r>
                      </m:e>
                      <m:sub>
                        <m:r>
                          <a:rPr lang="en-US" altLang="zh-TW" sz="1800" i="1">
                            <a:solidFill>
                              <a:schemeClr val="tx1"/>
                            </a:solidFill>
                            <a:latin typeface="Cambria Math" panose="02040503050406030204" pitchFamily="18" charset="0"/>
                          </a:rPr>
                          <m:t>1</m:t>
                        </m:r>
                      </m:sub>
                    </m:sSub>
                  </m:oMath>
                </a14:m>
                <a:r>
                  <a:rPr lang="en-US" altLang="zh-TW" sz="1800" dirty="0" smtClean="0">
                    <a:solidFill>
                      <a:schemeClr val="tx1"/>
                    </a:solidFill>
                  </a:rPr>
                  <a:t>’(e) &gt; </a:t>
                </a:r>
                <a14:m>
                  <m:oMath xmlns:m="http://schemas.openxmlformats.org/officeDocument/2006/math">
                    <m:sSub>
                      <m:sSubPr>
                        <m:ctrlPr>
                          <a:rPr lang="en-US" altLang="zh-TW" sz="1800" i="1">
                            <a:solidFill>
                              <a:schemeClr val="tx1"/>
                            </a:solidFill>
                            <a:latin typeface="Cambria Math" panose="02040503050406030204" pitchFamily="18" charset="0"/>
                          </a:rPr>
                        </m:ctrlPr>
                      </m:sSubPr>
                      <m:e>
                        <m:r>
                          <a:rPr lang="en-US" altLang="zh-TW" sz="1800" i="1">
                            <a:solidFill>
                              <a:schemeClr val="tx1"/>
                            </a:solidFill>
                            <a:latin typeface="Cambria Math" panose="02040503050406030204" pitchFamily="18" charset="0"/>
                          </a:rPr>
                          <m:t>𝑐</m:t>
                        </m:r>
                      </m:e>
                      <m:sub>
                        <m:r>
                          <a:rPr lang="en-US" altLang="zh-TW" sz="1800" i="1">
                            <a:solidFill>
                              <a:schemeClr val="tx1"/>
                            </a:solidFill>
                            <a:latin typeface="Cambria Math" panose="02040503050406030204" pitchFamily="18" charset="0"/>
                          </a:rPr>
                          <m:t>1</m:t>
                        </m:r>
                      </m:sub>
                    </m:sSub>
                  </m:oMath>
                </a14:m>
                <a:r>
                  <a:rPr lang="en-US" altLang="zh-TW" sz="1800" dirty="0" smtClean="0">
                    <a:solidFill>
                      <a:schemeClr val="tx1"/>
                    </a:solidFill>
                  </a:rPr>
                  <a:t>’(e)</a:t>
                </a:r>
                <a:br>
                  <a:rPr lang="en-US" altLang="zh-TW" sz="1800" dirty="0" smtClean="0">
                    <a:solidFill>
                      <a:schemeClr val="tx1"/>
                    </a:solidFill>
                  </a:rPr>
                </a:br>
                <a:r>
                  <a:rPr lang="en-US" altLang="zh-TW" sz="1800" dirty="0" smtClean="0">
                    <a:solidFill>
                      <a:schemeClr val="tx1"/>
                    </a:solidFill>
                  </a:rPr>
                  <a:t/>
                </a:r>
                <a:br>
                  <a:rPr lang="en-US" altLang="zh-TW" sz="1800" dirty="0" smtClean="0">
                    <a:solidFill>
                      <a:schemeClr val="tx1"/>
                    </a:solidFill>
                  </a:rPr>
                </a:br>
                <a:r>
                  <a:rPr lang="zh-TW" altLang="en-US" sz="1800" dirty="0" smtClean="0">
                    <a:solidFill>
                      <a:schemeClr val="tx1"/>
                    </a:solidFill>
                  </a:rPr>
                  <a:t>若 </a:t>
                </a:r>
                <a14:m>
                  <m:oMath xmlns:m="http://schemas.openxmlformats.org/officeDocument/2006/math">
                    <m:sSub>
                      <m:sSubPr>
                        <m:ctrlPr>
                          <a:rPr lang="en-US" altLang="zh-TW" sz="1800" i="1">
                            <a:solidFill>
                              <a:schemeClr val="tx1"/>
                            </a:solidFill>
                            <a:latin typeface="Cambria Math" panose="02040503050406030204" pitchFamily="18" charset="0"/>
                          </a:rPr>
                        </m:ctrlPr>
                      </m:sSubPr>
                      <m:e>
                        <m:r>
                          <a:rPr lang="en-US" altLang="zh-TW" sz="1800" i="1">
                            <a:solidFill>
                              <a:schemeClr val="tx1"/>
                            </a:solidFill>
                            <a:latin typeface="Cambria Math" panose="02040503050406030204" pitchFamily="18" charset="0"/>
                          </a:rPr>
                          <m:t>𝑐</m:t>
                        </m:r>
                      </m:e>
                      <m:sub>
                        <m:r>
                          <a:rPr lang="en-US" altLang="zh-TW" sz="1800" i="1">
                            <a:solidFill>
                              <a:schemeClr val="tx1"/>
                            </a:solidFill>
                            <a:latin typeface="Cambria Math" panose="02040503050406030204" pitchFamily="18" charset="0"/>
                          </a:rPr>
                          <m:t>1</m:t>
                        </m:r>
                      </m:sub>
                    </m:sSub>
                  </m:oMath>
                </a14:m>
                <a:r>
                  <a:rPr lang="en-US" altLang="zh-TW" sz="1800" dirty="0">
                    <a:solidFill>
                      <a:schemeClr val="tx1"/>
                    </a:solidFill>
                  </a:rPr>
                  <a:t>’(</a:t>
                </a:r>
                <a14:m>
                  <m:oMath xmlns:m="http://schemas.openxmlformats.org/officeDocument/2006/math">
                    <m:sSub>
                      <m:sSubPr>
                        <m:ctrlPr>
                          <a:rPr lang="en-US" altLang="zh-TW" sz="1800" i="1">
                            <a:solidFill>
                              <a:schemeClr val="tx1"/>
                            </a:solidFill>
                            <a:latin typeface="Cambria Math" panose="02040503050406030204" pitchFamily="18" charset="0"/>
                          </a:rPr>
                        </m:ctrlPr>
                      </m:sSubPr>
                      <m:e>
                        <m:r>
                          <a:rPr lang="en-US" altLang="zh-TW" sz="1800" i="1">
                            <a:solidFill>
                              <a:schemeClr val="tx1"/>
                            </a:solidFill>
                            <a:latin typeface="Cambria Math" panose="02040503050406030204" pitchFamily="18" charset="0"/>
                          </a:rPr>
                          <m:t>𝑒</m:t>
                        </m:r>
                      </m:e>
                      <m:sub>
                        <m:r>
                          <a:rPr lang="en-US" altLang="zh-TW" sz="1800" i="1">
                            <a:solidFill>
                              <a:schemeClr val="tx1"/>
                            </a:solidFill>
                            <a:latin typeface="Cambria Math" panose="02040503050406030204" pitchFamily="18" charset="0"/>
                          </a:rPr>
                          <m:t>1</m:t>
                        </m:r>
                      </m:sub>
                    </m:sSub>
                  </m:oMath>
                </a14:m>
                <a:r>
                  <a:rPr lang="en-US" altLang="zh-TW" sz="1800" dirty="0">
                    <a:solidFill>
                      <a:schemeClr val="tx1"/>
                    </a:solidFill>
                  </a:rPr>
                  <a:t>*)</a:t>
                </a:r>
                <a:r>
                  <a:rPr lang="zh-TW" altLang="en-US" sz="1800" dirty="0">
                    <a:solidFill>
                      <a:schemeClr val="tx1"/>
                    </a:solidFill>
                  </a:rPr>
                  <a:t> </a:t>
                </a:r>
                <a:r>
                  <a:rPr lang="en-US" altLang="zh-TW" sz="1800" dirty="0">
                    <a:solidFill>
                      <a:schemeClr val="tx1"/>
                    </a:solidFill>
                  </a:rPr>
                  <a:t>+</a:t>
                </a:r>
                <a:r>
                  <a:rPr lang="zh-TW" altLang="en-US" sz="1800" dirty="0">
                    <a:solidFill>
                      <a:schemeClr val="tx1"/>
                    </a:solidFill>
                  </a:rPr>
                  <a:t> </a:t>
                </a:r>
                <a:r>
                  <a:rPr lang="en-US" altLang="zh-TW" sz="1800" dirty="0">
                    <a:solidFill>
                      <a:schemeClr val="tx1"/>
                    </a:solidFill>
                  </a:rPr>
                  <a:t>(1/2)</a:t>
                </a:r>
                <a14:m>
                  <m:oMath xmlns:m="http://schemas.openxmlformats.org/officeDocument/2006/math">
                    <m:sSub>
                      <m:sSubPr>
                        <m:ctrlPr>
                          <a:rPr lang="en-US" altLang="zh-TW" sz="1800" i="1">
                            <a:solidFill>
                              <a:schemeClr val="tx1"/>
                            </a:solidFill>
                            <a:latin typeface="Cambria Math" panose="02040503050406030204" pitchFamily="18" charset="0"/>
                          </a:rPr>
                        </m:ctrlPr>
                      </m:sSubPr>
                      <m:e>
                        <m:r>
                          <a:rPr lang="zh-TW" altLang="en-US" sz="1800" i="1">
                            <a:solidFill>
                              <a:schemeClr val="tx1"/>
                            </a:solidFill>
                            <a:latin typeface="Cambria Math" panose="02040503050406030204" pitchFamily="18" charset="0"/>
                          </a:rPr>
                          <m:t>𝜑</m:t>
                        </m:r>
                      </m:e>
                      <m:sub>
                        <m:r>
                          <a:rPr lang="en-US" altLang="zh-TW" sz="1800" i="1">
                            <a:solidFill>
                              <a:schemeClr val="tx1"/>
                            </a:solidFill>
                            <a:latin typeface="Cambria Math" panose="02040503050406030204" pitchFamily="18" charset="0"/>
                          </a:rPr>
                          <m:t>1</m:t>
                        </m:r>
                      </m:sub>
                    </m:sSub>
                    <m:sSup>
                      <m:sSupPr>
                        <m:ctrlPr>
                          <a:rPr lang="en-US" altLang="zh-TW" sz="1800" i="1">
                            <a:solidFill>
                              <a:schemeClr val="tx1"/>
                            </a:solidFill>
                            <a:latin typeface="Cambria Math" panose="02040503050406030204" pitchFamily="18" charset="0"/>
                          </a:rPr>
                        </m:ctrlPr>
                      </m:sSupPr>
                      <m:e>
                        <m:r>
                          <a:rPr lang="en-US" altLang="zh-TW" sz="1800" i="1">
                            <a:solidFill>
                              <a:schemeClr val="tx1"/>
                            </a:solidFill>
                            <a:latin typeface="Cambria Math" panose="02040503050406030204" pitchFamily="18" charset="0"/>
                          </a:rPr>
                          <m:t>𝑏</m:t>
                        </m:r>
                      </m:e>
                      <m:sup>
                        <m:r>
                          <a:rPr lang="en-US" altLang="zh-TW" sz="1800" i="1">
                            <a:solidFill>
                              <a:schemeClr val="tx1"/>
                            </a:solidFill>
                            <a:latin typeface="Cambria Math" panose="02040503050406030204" pitchFamily="18" charset="0"/>
                          </a:rPr>
                          <m:t>2</m:t>
                        </m:r>
                      </m:sup>
                    </m:sSup>
                    <m:r>
                      <a:rPr lang="zh-TW" altLang="en-US" sz="1800" i="1">
                        <a:solidFill>
                          <a:schemeClr val="tx1"/>
                        </a:solidFill>
                        <a:latin typeface="Cambria Math" panose="02040503050406030204" pitchFamily="18" charset="0"/>
                      </a:rPr>
                      <m:t>𝜉</m:t>
                    </m:r>
                    <m:d>
                      <m:dPr>
                        <m:ctrlPr>
                          <a:rPr lang="en-US" altLang="zh-TW" sz="1800" i="1">
                            <a:solidFill>
                              <a:schemeClr val="tx1"/>
                            </a:solidFill>
                            <a:latin typeface="Cambria Math" panose="02040503050406030204" pitchFamily="18" charset="0"/>
                          </a:rPr>
                        </m:ctrlPr>
                      </m:dPr>
                      <m:e>
                        <m:sSub>
                          <m:sSubPr>
                            <m:ctrlPr>
                              <a:rPr lang="en-US" altLang="zh-TW" sz="1800" i="1">
                                <a:solidFill>
                                  <a:schemeClr val="tx1"/>
                                </a:solidFill>
                                <a:latin typeface="Cambria Math" panose="02040503050406030204" pitchFamily="18" charset="0"/>
                              </a:rPr>
                            </m:ctrlPr>
                          </m:sSubPr>
                          <m:e>
                            <m:r>
                              <a:rPr lang="en-US" altLang="zh-TW" sz="1800" i="1">
                                <a:solidFill>
                                  <a:schemeClr val="tx1"/>
                                </a:solidFill>
                                <a:latin typeface="Cambria Math" panose="02040503050406030204" pitchFamily="18" charset="0"/>
                              </a:rPr>
                              <m:t>𝑒</m:t>
                            </m:r>
                          </m:e>
                          <m:sub>
                            <m:r>
                              <a:rPr lang="en-US" altLang="zh-TW" sz="1800" i="1">
                                <a:solidFill>
                                  <a:schemeClr val="tx1"/>
                                </a:solidFill>
                                <a:latin typeface="Cambria Math" panose="02040503050406030204" pitchFamily="18" charset="0"/>
                              </a:rPr>
                              <m:t>1</m:t>
                            </m:r>
                          </m:sub>
                        </m:sSub>
                        <m:r>
                          <m:rPr>
                            <m:nor/>
                          </m:rPr>
                          <a:rPr lang="en-US" altLang="zh-TW" sz="1800" dirty="0">
                            <a:solidFill>
                              <a:schemeClr val="tx1"/>
                            </a:solidFill>
                          </a:rPr>
                          <m:t>∗</m:t>
                        </m:r>
                      </m:e>
                    </m:d>
                  </m:oMath>
                </a14:m>
                <a:r>
                  <a:rPr lang="zh-TW" altLang="en-US" sz="1800" dirty="0" smtClean="0">
                    <a:solidFill>
                      <a:schemeClr val="tx1"/>
                    </a:solidFill>
                  </a:rPr>
                  <a:t> </a:t>
                </a:r>
                <a:r>
                  <a:rPr lang="en-US" altLang="zh-TW" sz="1800" dirty="0" smtClean="0">
                    <a:solidFill>
                      <a:schemeClr val="tx1"/>
                    </a:solidFill>
                  </a:rPr>
                  <a:t>&gt;</a:t>
                </a:r>
                <a:r>
                  <a:rPr lang="zh-TW" altLang="en-US" sz="1800" dirty="0" smtClean="0">
                    <a:solidFill>
                      <a:schemeClr val="tx1"/>
                    </a:solidFill>
                  </a:rPr>
                  <a:t> </a:t>
                </a:r>
                <a14:m>
                  <m:oMath xmlns:m="http://schemas.openxmlformats.org/officeDocument/2006/math">
                    <m:sSub>
                      <m:sSubPr>
                        <m:ctrlPr>
                          <a:rPr lang="en-US" altLang="zh-TW" sz="1800" i="1">
                            <a:solidFill>
                              <a:schemeClr val="tx1"/>
                            </a:solidFill>
                            <a:latin typeface="Cambria Math" panose="02040503050406030204" pitchFamily="18" charset="0"/>
                          </a:rPr>
                        </m:ctrlPr>
                      </m:sSubPr>
                      <m:e>
                        <m:r>
                          <a:rPr lang="en-US" altLang="zh-TW" sz="1800" i="1">
                            <a:solidFill>
                              <a:schemeClr val="tx1"/>
                            </a:solidFill>
                            <a:latin typeface="Cambria Math" panose="02040503050406030204" pitchFamily="18" charset="0"/>
                          </a:rPr>
                          <m:t>𝑐</m:t>
                        </m:r>
                      </m:e>
                      <m:sub>
                        <m:r>
                          <a:rPr lang="en-US" altLang="zh-TW" sz="1800" b="0" i="1" smtClean="0">
                            <a:solidFill>
                              <a:schemeClr val="tx1"/>
                            </a:solidFill>
                            <a:latin typeface="Cambria Math" panose="02040503050406030204" pitchFamily="18" charset="0"/>
                          </a:rPr>
                          <m:t>2</m:t>
                        </m:r>
                      </m:sub>
                    </m:sSub>
                  </m:oMath>
                </a14:m>
                <a:r>
                  <a:rPr lang="en-US" altLang="zh-TW" sz="1800" dirty="0">
                    <a:solidFill>
                      <a:schemeClr val="tx1"/>
                    </a:solidFill>
                  </a:rPr>
                  <a:t>’(</a:t>
                </a:r>
                <a14:m>
                  <m:oMath xmlns:m="http://schemas.openxmlformats.org/officeDocument/2006/math">
                    <m:sSub>
                      <m:sSubPr>
                        <m:ctrlPr>
                          <a:rPr lang="en-US" altLang="zh-TW" sz="1800" i="1">
                            <a:solidFill>
                              <a:schemeClr val="tx1"/>
                            </a:solidFill>
                            <a:latin typeface="Cambria Math" panose="02040503050406030204" pitchFamily="18" charset="0"/>
                          </a:rPr>
                        </m:ctrlPr>
                      </m:sSubPr>
                      <m:e>
                        <m:r>
                          <a:rPr lang="en-US" altLang="zh-TW" sz="1800" i="1">
                            <a:solidFill>
                              <a:schemeClr val="tx1"/>
                            </a:solidFill>
                            <a:latin typeface="Cambria Math" panose="02040503050406030204" pitchFamily="18" charset="0"/>
                          </a:rPr>
                          <m:t>𝑒</m:t>
                        </m:r>
                      </m:e>
                      <m:sub>
                        <m:r>
                          <a:rPr lang="en-US" altLang="zh-TW" sz="1800" i="1">
                            <a:solidFill>
                              <a:schemeClr val="tx1"/>
                            </a:solidFill>
                            <a:latin typeface="Cambria Math" panose="02040503050406030204" pitchFamily="18" charset="0"/>
                          </a:rPr>
                          <m:t>1</m:t>
                        </m:r>
                      </m:sub>
                    </m:sSub>
                  </m:oMath>
                </a14:m>
                <a:r>
                  <a:rPr lang="en-US" altLang="zh-TW" sz="1800" dirty="0">
                    <a:solidFill>
                      <a:schemeClr val="tx1"/>
                    </a:solidFill>
                  </a:rPr>
                  <a:t>*)</a:t>
                </a:r>
                <a:r>
                  <a:rPr lang="zh-TW" altLang="en-US" sz="1800" dirty="0">
                    <a:solidFill>
                      <a:schemeClr val="tx1"/>
                    </a:solidFill>
                  </a:rPr>
                  <a:t> </a:t>
                </a:r>
                <a:r>
                  <a:rPr lang="en-US" altLang="zh-TW" sz="1800" dirty="0">
                    <a:solidFill>
                      <a:schemeClr val="tx1"/>
                    </a:solidFill>
                  </a:rPr>
                  <a:t>+</a:t>
                </a:r>
                <a:r>
                  <a:rPr lang="zh-TW" altLang="en-US" sz="1800" dirty="0">
                    <a:solidFill>
                      <a:schemeClr val="tx1"/>
                    </a:solidFill>
                  </a:rPr>
                  <a:t> </a:t>
                </a:r>
                <a:r>
                  <a:rPr lang="en-US" altLang="zh-TW" sz="1800" dirty="0">
                    <a:solidFill>
                      <a:schemeClr val="tx1"/>
                    </a:solidFill>
                  </a:rPr>
                  <a:t>(1/2)</a:t>
                </a:r>
                <a14:m>
                  <m:oMath xmlns:m="http://schemas.openxmlformats.org/officeDocument/2006/math">
                    <m:sSub>
                      <m:sSubPr>
                        <m:ctrlPr>
                          <a:rPr lang="en-US" altLang="zh-TW" sz="1800" i="1">
                            <a:solidFill>
                              <a:schemeClr val="tx1"/>
                            </a:solidFill>
                            <a:latin typeface="Cambria Math" panose="02040503050406030204" pitchFamily="18" charset="0"/>
                          </a:rPr>
                        </m:ctrlPr>
                      </m:sSubPr>
                      <m:e>
                        <m:r>
                          <a:rPr lang="zh-TW" altLang="en-US" sz="1800" i="1">
                            <a:solidFill>
                              <a:schemeClr val="tx1"/>
                            </a:solidFill>
                            <a:latin typeface="Cambria Math" panose="02040503050406030204" pitchFamily="18" charset="0"/>
                          </a:rPr>
                          <m:t>𝜑</m:t>
                        </m:r>
                      </m:e>
                      <m:sub>
                        <m:r>
                          <a:rPr lang="en-US" altLang="zh-TW" sz="1800" b="0" i="1" smtClean="0">
                            <a:solidFill>
                              <a:schemeClr val="tx1"/>
                            </a:solidFill>
                            <a:latin typeface="Cambria Math" panose="02040503050406030204" pitchFamily="18" charset="0"/>
                          </a:rPr>
                          <m:t>2</m:t>
                        </m:r>
                      </m:sub>
                    </m:sSub>
                    <m:sSup>
                      <m:sSupPr>
                        <m:ctrlPr>
                          <a:rPr lang="en-US" altLang="zh-TW" sz="1800" i="1">
                            <a:solidFill>
                              <a:schemeClr val="tx1"/>
                            </a:solidFill>
                            <a:latin typeface="Cambria Math" panose="02040503050406030204" pitchFamily="18" charset="0"/>
                          </a:rPr>
                        </m:ctrlPr>
                      </m:sSupPr>
                      <m:e>
                        <m:r>
                          <a:rPr lang="en-US" altLang="zh-TW" sz="1800" i="1">
                            <a:solidFill>
                              <a:schemeClr val="tx1"/>
                            </a:solidFill>
                            <a:latin typeface="Cambria Math" panose="02040503050406030204" pitchFamily="18" charset="0"/>
                          </a:rPr>
                          <m:t>𝑏</m:t>
                        </m:r>
                      </m:e>
                      <m:sup>
                        <m:r>
                          <a:rPr lang="en-US" altLang="zh-TW" sz="1800" i="1">
                            <a:solidFill>
                              <a:schemeClr val="tx1"/>
                            </a:solidFill>
                            <a:latin typeface="Cambria Math" panose="02040503050406030204" pitchFamily="18" charset="0"/>
                          </a:rPr>
                          <m:t>2</m:t>
                        </m:r>
                      </m:sup>
                    </m:sSup>
                    <m:r>
                      <a:rPr lang="zh-TW" altLang="en-US" sz="1800" i="1">
                        <a:solidFill>
                          <a:schemeClr val="tx1"/>
                        </a:solidFill>
                        <a:latin typeface="Cambria Math" panose="02040503050406030204" pitchFamily="18" charset="0"/>
                      </a:rPr>
                      <m:t>𝜉</m:t>
                    </m:r>
                    <m:d>
                      <m:dPr>
                        <m:ctrlPr>
                          <a:rPr lang="en-US" altLang="zh-TW" sz="1800" i="1">
                            <a:solidFill>
                              <a:schemeClr val="tx1"/>
                            </a:solidFill>
                            <a:latin typeface="Cambria Math" panose="02040503050406030204" pitchFamily="18" charset="0"/>
                          </a:rPr>
                        </m:ctrlPr>
                      </m:dPr>
                      <m:e>
                        <m:sSub>
                          <m:sSubPr>
                            <m:ctrlPr>
                              <a:rPr lang="en-US" altLang="zh-TW" sz="1800" i="1">
                                <a:solidFill>
                                  <a:schemeClr val="tx1"/>
                                </a:solidFill>
                                <a:latin typeface="Cambria Math" panose="02040503050406030204" pitchFamily="18" charset="0"/>
                              </a:rPr>
                            </m:ctrlPr>
                          </m:sSubPr>
                          <m:e>
                            <m:r>
                              <a:rPr lang="en-US" altLang="zh-TW" sz="1800" i="1">
                                <a:solidFill>
                                  <a:schemeClr val="tx1"/>
                                </a:solidFill>
                                <a:latin typeface="Cambria Math" panose="02040503050406030204" pitchFamily="18" charset="0"/>
                              </a:rPr>
                              <m:t>𝑒</m:t>
                            </m:r>
                          </m:e>
                          <m:sub>
                            <m:r>
                              <a:rPr lang="en-US" altLang="zh-TW" sz="1800" i="1">
                                <a:solidFill>
                                  <a:schemeClr val="tx1"/>
                                </a:solidFill>
                                <a:latin typeface="Cambria Math" panose="02040503050406030204" pitchFamily="18" charset="0"/>
                              </a:rPr>
                              <m:t>1</m:t>
                            </m:r>
                          </m:sub>
                        </m:sSub>
                        <m:r>
                          <m:rPr>
                            <m:nor/>
                          </m:rPr>
                          <a:rPr lang="en-US" altLang="zh-TW" sz="1800" dirty="0">
                            <a:solidFill>
                              <a:schemeClr val="tx1"/>
                            </a:solidFill>
                          </a:rPr>
                          <m:t>∗</m:t>
                        </m:r>
                      </m:e>
                    </m:d>
                    <m:r>
                      <a:rPr lang="zh-TW" altLang="en-US" sz="1800" i="1" dirty="0">
                        <a:latin typeface="Cambria Math" panose="02040503050406030204" pitchFamily="18" charset="0"/>
                      </a:rPr>
                      <m:t> </m:t>
                    </m:r>
                  </m:oMath>
                </a14:m>
                <a:r>
                  <a:rPr lang="zh-TW" altLang="en-US" sz="1800" dirty="0" smtClean="0">
                    <a:solidFill>
                      <a:schemeClr val="tx1"/>
                    </a:solidFill>
                  </a:rPr>
                  <a:t>  </a:t>
                </a:r>
                <a:r>
                  <a:rPr lang="en-US" altLang="zh-TW" sz="1800" dirty="0" smtClean="0">
                    <a:solidFill>
                      <a:schemeClr val="tx1"/>
                    </a:solidFill>
                  </a:rPr>
                  <a:t/>
                </a:r>
                <a:br>
                  <a:rPr lang="en-US" altLang="zh-TW" sz="1800" dirty="0" smtClean="0">
                    <a:solidFill>
                      <a:schemeClr val="tx1"/>
                    </a:solidFill>
                  </a:rPr>
                </a:br>
                <a:r>
                  <a:rPr lang="en-US" altLang="zh-TW" sz="1800" dirty="0" smtClean="0">
                    <a:solidFill>
                      <a:schemeClr val="tx1"/>
                    </a:solidFill>
                  </a:rPr>
                  <a:t/>
                </a:r>
                <a:br>
                  <a:rPr lang="en-US" altLang="zh-TW" sz="1800" dirty="0" smtClean="0">
                    <a:solidFill>
                      <a:schemeClr val="tx1"/>
                    </a:solidFill>
                  </a:rPr>
                </a:br>
                <a:r>
                  <a:rPr lang="en-US" altLang="zh-TW" sz="1800" dirty="0" smtClean="0">
                    <a:solidFill>
                      <a:schemeClr val="tx1"/>
                    </a:solidFill>
                  </a:rPr>
                  <a:t>(MC1&gt;MC2)</a:t>
                </a:r>
                <a:r>
                  <a:rPr lang="zh-TW" altLang="en-US" sz="1800" dirty="0" smtClean="0">
                    <a:solidFill>
                      <a:schemeClr val="tx1"/>
                    </a:solidFill>
                  </a:rPr>
                  <a:t> 也就是說 </a:t>
                </a:r>
                <a14:m>
                  <m:oMath xmlns:m="http://schemas.openxmlformats.org/officeDocument/2006/math">
                    <m:sSub>
                      <m:sSubPr>
                        <m:ctrlPr>
                          <a:rPr lang="en-US" altLang="zh-TW" sz="1800" i="1">
                            <a:latin typeface="Cambria Math" panose="02040503050406030204" pitchFamily="18" charset="0"/>
                          </a:rPr>
                        </m:ctrlPr>
                      </m:sSubPr>
                      <m:e>
                        <m:r>
                          <a:rPr lang="en-US" altLang="zh-TW" sz="1800" i="1">
                            <a:latin typeface="Cambria Math" panose="02040503050406030204" pitchFamily="18" charset="0"/>
                          </a:rPr>
                          <m:t>𝑐</m:t>
                        </m:r>
                      </m:e>
                      <m:sub>
                        <m:r>
                          <a:rPr lang="en-US" altLang="zh-TW" sz="1800" i="1">
                            <a:latin typeface="Cambria Math" panose="02040503050406030204" pitchFamily="18" charset="0"/>
                          </a:rPr>
                          <m:t>2</m:t>
                        </m:r>
                      </m:sub>
                    </m:sSub>
                  </m:oMath>
                </a14:m>
                <a:r>
                  <a:rPr lang="en-US" altLang="zh-TW" sz="1800" dirty="0"/>
                  <a:t>’(</a:t>
                </a:r>
                <a14:m>
                  <m:oMath xmlns:m="http://schemas.openxmlformats.org/officeDocument/2006/math">
                    <m:sSub>
                      <m:sSubPr>
                        <m:ctrlPr>
                          <a:rPr lang="en-US" altLang="zh-TW" sz="1800" i="1">
                            <a:latin typeface="Cambria Math" panose="02040503050406030204" pitchFamily="18" charset="0"/>
                          </a:rPr>
                        </m:ctrlPr>
                      </m:sSubPr>
                      <m:e>
                        <m:r>
                          <a:rPr lang="en-US" altLang="zh-TW" sz="1800" i="1">
                            <a:latin typeface="Cambria Math" panose="02040503050406030204" pitchFamily="18" charset="0"/>
                          </a:rPr>
                          <m:t>𝑒</m:t>
                        </m:r>
                      </m:e>
                      <m:sub>
                        <m:r>
                          <a:rPr lang="en-US" altLang="zh-TW" sz="1800" i="1">
                            <a:latin typeface="Cambria Math" panose="02040503050406030204" pitchFamily="18" charset="0"/>
                          </a:rPr>
                          <m:t>1</m:t>
                        </m:r>
                      </m:sub>
                    </m:sSub>
                  </m:oMath>
                </a14:m>
                <a:r>
                  <a:rPr lang="en-US" altLang="zh-TW" sz="1800" dirty="0"/>
                  <a:t>*)</a:t>
                </a:r>
                <a:r>
                  <a:rPr lang="zh-TW" altLang="en-US" sz="1800" dirty="0" smtClean="0"/>
                  <a:t>  下降的幅度帶來的影響 大於 </a:t>
                </a:r>
                <a14:m>
                  <m:oMath xmlns:m="http://schemas.openxmlformats.org/officeDocument/2006/math">
                    <m:sSub>
                      <m:sSubPr>
                        <m:ctrlPr>
                          <a:rPr lang="en-US" altLang="zh-TW" sz="1800" i="1">
                            <a:latin typeface="Cambria Math" panose="02040503050406030204" pitchFamily="18" charset="0"/>
                          </a:rPr>
                        </m:ctrlPr>
                      </m:sSubPr>
                      <m:e>
                        <m:r>
                          <a:rPr lang="zh-TW" altLang="en-US" sz="1800" i="1">
                            <a:latin typeface="Cambria Math" panose="02040503050406030204" pitchFamily="18" charset="0"/>
                          </a:rPr>
                          <m:t>𝜑</m:t>
                        </m:r>
                      </m:e>
                      <m:sub>
                        <m:r>
                          <a:rPr lang="en-US" altLang="zh-TW" sz="1800" i="1">
                            <a:latin typeface="Cambria Math" panose="02040503050406030204" pitchFamily="18" charset="0"/>
                          </a:rPr>
                          <m:t>2</m:t>
                        </m:r>
                      </m:sub>
                    </m:sSub>
                  </m:oMath>
                </a14:m>
                <a:r>
                  <a:rPr lang="zh-TW" altLang="en-US" sz="1800" dirty="0" smtClean="0">
                    <a:solidFill>
                      <a:schemeClr val="tx1"/>
                    </a:solidFill>
                  </a:rPr>
                  <a:t> 上升帶來的影響。</a:t>
                </a:r>
                <a:r>
                  <a:rPr lang="en-US" altLang="zh-TW" sz="1800" dirty="0" smtClean="0">
                    <a:solidFill>
                      <a:schemeClr val="tx1"/>
                    </a:solidFill>
                  </a:rPr>
                  <a:t/>
                </a:r>
                <a:br>
                  <a:rPr lang="en-US" altLang="zh-TW" sz="1800" dirty="0" smtClean="0">
                    <a:solidFill>
                      <a:schemeClr val="tx1"/>
                    </a:solidFill>
                  </a:rPr>
                </a:br>
                <a:r>
                  <a:rPr lang="en-US" altLang="zh-TW" sz="1800" dirty="0" smtClean="0">
                    <a:solidFill>
                      <a:schemeClr val="tx1"/>
                    </a:solidFill>
                  </a:rPr>
                  <a:t/>
                </a:r>
                <a:br>
                  <a:rPr lang="en-US" altLang="zh-TW" sz="1800" dirty="0" smtClean="0">
                    <a:solidFill>
                      <a:schemeClr val="tx1"/>
                    </a:solidFill>
                  </a:rPr>
                </a:br>
                <a:r>
                  <a:rPr lang="zh-TW" altLang="en-US" sz="1800" dirty="0" smtClean="0">
                    <a:solidFill>
                      <a:schemeClr val="tx1"/>
                    </a:solidFill>
                  </a:rPr>
                  <a:t>則，</a:t>
                </a:r>
                <a:r>
                  <a:rPr lang="en-US" altLang="zh-TW" sz="1800" dirty="0" smtClean="0">
                    <a:solidFill>
                      <a:srgbClr val="FF0000"/>
                    </a:solidFill>
                  </a:rPr>
                  <a:t>MR1=MC1&gt;MC2</a:t>
                </a:r>
                <a:r>
                  <a:rPr lang="zh-TW" altLang="en-US" sz="1800" dirty="0" smtClean="0">
                    <a:solidFill>
                      <a:schemeClr val="tx1"/>
                    </a:solidFill>
                  </a:rPr>
                  <a:t>，</a:t>
                </a:r>
                <a:r>
                  <a:rPr lang="zh-TW" altLang="en-US" sz="1800" dirty="0" smtClean="0">
                    <a:solidFill>
                      <a:srgbClr val="FF0000"/>
                    </a:solidFill>
                  </a:rPr>
                  <a:t>對</a:t>
                </a:r>
                <a:r>
                  <a:rPr lang="en-US" altLang="zh-TW" sz="1800" dirty="0" smtClean="0">
                    <a:solidFill>
                      <a:srgbClr val="FF0000"/>
                    </a:solidFill>
                  </a:rPr>
                  <a:t>2</a:t>
                </a:r>
                <a:r>
                  <a:rPr lang="zh-TW" altLang="en-US" sz="1800" dirty="0" smtClean="0">
                    <a:solidFill>
                      <a:srgbClr val="FF0000"/>
                    </a:solidFill>
                  </a:rPr>
                  <a:t>號員工多努力一單位的效益大於成本，所以</a:t>
                </a:r>
                <a:r>
                  <a:rPr lang="en-US" altLang="zh-TW" sz="1800" dirty="0" smtClean="0">
                    <a:solidFill>
                      <a:srgbClr val="FF0000"/>
                    </a:solidFill>
                  </a:rPr>
                  <a:t>2</a:t>
                </a:r>
                <a:r>
                  <a:rPr lang="zh-TW" altLang="en-US" sz="1800" dirty="0" smtClean="0">
                    <a:solidFill>
                      <a:srgbClr val="FF0000"/>
                    </a:solidFill>
                  </a:rPr>
                  <a:t>號員工付出的努力</a:t>
                </a:r>
                <a:endParaRPr lang="en-US" altLang="zh-TW" sz="1800" dirty="0" smtClean="0">
                  <a:solidFill>
                    <a:srgbClr val="FF0000"/>
                  </a:solidFill>
                </a:endParaRPr>
              </a:p>
            </p:txBody>
          </p:sp>
        </mc:Choice>
        <mc:Fallback>
          <p:sp>
            <p:nvSpPr>
              <p:cNvPr id="3" name="內容版面配置區 2"/>
              <p:cNvSpPr>
                <a:spLocks noGrp="1" noRot="1" noChangeAspect="1" noMove="1" noResize="1" noEditPoints="1" noAdjustHandles="1" noChangeArrowheads="1" noChangeShapeType="1" noTextEdit="1"/>
              </p:cNvSpPr>
              <p:nvPr>
                <p:ph idx="1"/>
              </p:nvPr>
            </p:nvSpPr>
            <p:spPr>
              <a:xfrm>
                <a:off x="838200" y="1825624"/>
                <a:ext cx="10515600" cy="4683459"/>
              </a:xfrm>
              <a:blipFill>
                <a:blip r:embed="rId2"/>
                <a:stretch>
                  <a:fillRect l="-406" t="-1170"/>
                </a:stretch>
              </a:blipFill>
            </p:spPr>
            <p:txBody>
              <a:bodyPr/>
              <a:lstStyle/>
              <a:p>
                <a:r>
                  <a:rPr lang="zh-TW" altLang="en-US">
                    <a:noFill/>
                  </a:rPr>
                  <a:t> </a:t>
                </a:r>
              </a:p>
            </p:txBody>
          </p:sp>
        </mc:Fallback>
      </mc:AlternateContent>
      <p:cxnSp>
        <p:nvCxnSpPr>
          <p:cNvPr id="16" name="直線單箭頭接點 15"/>
          <p:cNvCxnSpPr/>
          <p:nvPr/>
        </p:nvCxnSpPr>
        <p:spPr>
          <a:xfrm>
            <a:off x="4367463" y="4975058"/>
            <a:ext cx="433137" cy="49329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直線單箭頭接點 16"/>
          <p:cNvCxnSpPr/>
          <p:nvPr/>
        </p:nvCxnSpPr>
        <p:spPr>
          <a:xfrm flipV="1">
            <a:off x="5402179" y="4890836"/>
            <a:ext cx="372979" cy="577517"/>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768814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Incentive </a:t>
            </a:r>
            <a:r>
              <a:rPr lang="zh-TW" altLang="en-US" dirty="0"/>
              <a:t>實證結論</a:t>
            </a:r>
          </a:p>
        </p:txBody>
      </p:sp>
      <p:sp>
        <p:nvSpPr>
          <p:cNvPr id="3" name="內容版面配置區 2"/>
          <p:cNvSpPr>
            <a:spLocks noGrp="1"/>
          </p:cNvSpPr>
          <p:nvPr>
            <p:ph idx="1"/>
          </p:nvPr>
        </p:nvSpPr>
        <p:spPr>
          <a:xfrm>
            <a:off x="838200" y="1825625"/>
            <a:ext cx="6777789" cy="4351338"/>
          </a:xfrm>
        </p:spPr>
        <p:txBody>
          <a:bodyPr>
            <a:normAutofit/>
          </a:bodyPr>
          <a:lstStyle/>
          <a:p>
            <a:r>
              <a:rPr lang="zh-TW" altLang="en-US" sz="2400" dirty="0" smtClean="0"/>
              <a:t>話說回來，</a:t>
            </a:r>
            <a:r>
              <a:rPr lang="en-US" altLang="zh-TW" sz="2400" dirty="0" smtClean="0"/>
              <a:t/>
            </a:r>
            <a:br>
              <a:rPr lang="en-US" altLang="zh-TW" sz="2400" dirty="0" smtClean="0"/>
            </a:br>
            <a:r>
              <a:rPr lang="en-US" altLang="zh-TW" sz="2400" dirty="0" smtClean="0"/>
              <a:t/>
            </a:r>
            <a:br>
              <a:rPr lang="en-US" altLang="zh-TW" sz="2400" dirty="0" smtClean="0"/>
            </a:br>
            <a:r>
              <a:rPr lang="zh-TW" altLang="en-US" sz="2400" dirty="0" smtClean="0"/>
              <a:t>仔細觀察，多努力其實是</a:t>
            </a:r>
            <a:r>
              <a:rPr lang="en-US" altLang="zh-TW" sz="2400" dirty="0" smtClean="0"/>
              <a:t>MC</a:t>
            </a:r>
            <a:r>
              <a:rPr lang="zh-TW" altLang="en-US" sz="2400" dirty="0" smtClean="0"/>
              <a:t>下降，導致員工多努力，而論文對此的解釋為 </a:t>
            </a:r>
            <a:r>
              <a:rPr lang="en-US" altLang="zh-TW" sz="2400" dirty="0" smtClean="0"/>
              <a:t>:</a:t>
            </a:r>
            <a:r>
              <a:rPr lang="zh-TW" altLang="en-US" sz="2400" dirty="0" smtClean="0"/>
              <a:t> </a:t>
            </a:r>
            <a:r>
              <a:rPr lang="en-US" altLang="zh-TW" sz="2400" dirty="0" smtClean="0"/>
              <a:t/>
            </a:r>
            <a:br>
              <a:rPr lang="en-US" altLang="zh-TW" sz="2400" dirty="0" smtClean="0"/>
            </a:br>
            <a:r>
              <a:rPr lang="en-US" altLang="zh-TW" sz="2400" dirty="0">
                <a:solidFill>
                  <a:srgbClr val="FF0000"/>
                </a:solidFill>
              </a:rPr>
              <a:t>firms are willing</a:t>
            </a:r>
            <a:r>
              <a:rPr lang="zh-TW" altLang="en-US" sz="2400" dirty="0">
                <a:solidFill>
                  <a:srgbClr val="FF0000"/>
                </a:solidFill>
              </a:rPr>
              <a:t> </a:t>
            </a:r>
            <a:r>
              <a:rPr lang="en-US" altLang="zh-TW" sz="2400" dirty="0">
                <a:solidFill>
                  <a:srgbClr val="FF0000"/>
                </a:solidFill>
              </a:rPr>
              <a:t>to make the observed grants only if the responsiveness of effort to incentives is higher.</a:t>
            </a:r>
          </a:p>
          <a:p>
            <a:r>
              <a:rPr lang="zh-TW" altLang="en-US" sz="2400" dirty="0" smtClean="0"/>
              <a:t>以上的解釋主要的不是要表達員工風險更趨避者更有激勵效果，這些解釋只是要說明兩條決策等式解出來數值的合理性</a:t>
            </a:r>
            <a:r>
              <a:rPr lang="zh-TW" altLang="en-US" sz="2400" dirty="0"/>
              <a:t>。</a:t>
            </a:r>
            <a:r>
              <a:rPr lang="en-US" altLang="zh-TW" sz="2400" dirty="0"/>
              <a:t/>
            </a:r>
            <a:br>
              <a:rPr lang="en-US" altLang="zh-TW" sz="2400" dirty="0"/>
            </a:br>
            <a:endParaRPr lang="en-US" altLang="zh-TW" sz="2400" dirty="0"/>
          </a:p>
          <a:p>
            <a:pPr marL="0" indent="0">
              <a:buNone/>
            </a:pPr>
            <a:endParaRPr lang="en-US" altLang="zh-TW" sz="1800" dirty="0"/>
          </a:p>
        </p:txBody>
      </p:sp>
      <p:pic>
        <p:nvPicPr>
          <p:cNvPr id="5" name="圖片 4" descr="畫面剪輯"/>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94537" y="1051969"/>
            <a:ext cx="3392400" cy="5210805"/>
          </a:xfrm>
          <a:prstGeom prst="rect">
            <a:avLst/>
          </a:prstGeom>
        </p:spPr>
      </p:pic>
      <p:sp>
        <p:nvSpPr>
          <p:cNvPr id="6" name="矩形 5"/>
          <p:cNvSpPr/>
          <p:nvPr/>
        </p:nvSpPr>
        <p:spPr>
          <a:xfrm>
            <a:off x="8320646" y="4134244"/>
            <a:ext cx="3288491" cy="107141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10672454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Incentive </a:t>
            </a:r>
            <a:r>
              <a:rPr lang="zh-TW" altLang="en-US" dirty="0" smtClean="0"/>
              <a:t>實證結論</a:t>
            </a:r>
            <a:endParaRPr lang="zh-TW" altLang="en-US" dirty="0"/>
          </a:p>
        </p:txBody>
      </p:sp>
      <p:sp>
        <p:nvSpPr>
          <p:cNvPr id="3" name="內容版面配置區 2"/>
          <p:cNvSpPr>
            <a:spLocks noGrp="1"/>
          </p:cNvSpPr>
          <p:nvPr>
            <p:ph idx="1"/>
          </p:nvPr>
        </p:nvSpPr>
        <p:spPr>
          <a:xfrm>
            <a:off x="838200" y="1825625"/>
            <a:ext cx="6975764" cy="4351338"/>
          </a:xfrm>
        </p:spPr>
        <p:txBody>
          <a:bodyPr/>
          <a:lstStyle/>
          <a:p>
            <a:r>
              <a:rPr lang="en-US" altLang="zh-TW" dirty="0"/>
              <a:t>The third calibration also </a:t>
            </a:r>
            <a:r>
              <a:rPr lang="en-US" altLang="zh-TW" dirty="0">
                <a:solidFill>
                  <a:srgbClr val="FF0000"/>
                </a:solidFill>
              </a:rPr>
              <a:t>yields higher effort </a:t>
            </a:r>
            <a:r>
              <a:rPr lang="en-US" altLang="zh-TW" dirty="0"/>
              <a:t>figures than does the first. The </a:t>
            </a:r>
            <a:r>
              <a:rPr lang="en-US" altLang="zh-TW" dirty="0">
                <a:solidFill>
                  <a:srgbClr val="FF0000"/>
                </a:solidFill>
              </a:rPr>
              <a:t>cost-of-effort function here is flatter</a:t>
            </a:r>
            <a:r>
              <a:rPr lang="en-US" altLang="zh-TW" dirty="0"/>
              <a:t>, </a:t>
            </a:r>
            <a:r>
              <a:rPr lang="en-US" altLang="zh-TW" dirty="0" smtClean="0"/>
              <a:t>meaning</a:t>
            </a:r>
            <a:r>
              <a:rPr lang="zh-TW" altLang="en-US" dirty="0" smtClean="0"/>
              <a:t> </a:t>
            </a:r>
            <a:r>
              <a:rPr lang="en-US" altLang="zh-TW" dirty="0" smtClean="0"/>
              <a:t>employees </a:t>
            </a:r>
            <a:r>
              <a:rPr lang="en-US" altLang="zh-TW" dirty="0"/>
              <a:t>are </a:t>
            </a:r>
            <a:r>
              <a:rPr lang="en-US" altLang="zh-TW" dirty="0">
                <a:solidFill>
                  <a:srgbClr val="FF0000"/>
                </a:solidFill>
              </a:rPr>
              <a:t>more responsive to low-powered incentives</a:t>
            </a:r>
            <a:r>
              <a:rPr lang="en-US" altLang="zh-TW" dirty="0" smtClean="0"/>
              <a:t>.</a:t>
            </a:r>
          </a:p>
          <a:p>
            <a:endParaRPr lang="zh-TW" altLang="en-US" dirty="0"/>
          </a:p>
        </p:txBody>
      </p:sp>
      <p:pic>
        <p:nvPicPr>
          <p:cNvPr id="5" name="圖片 4" descr="畫面剪輯"/>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61400" y="1027906"/>
            <a:ext cx="3392400" cy="5210805"/>
          </a:xfrm>
          <a:prstGeom prst="rect">
            <a:avLst/>
          </a:prstGeom>
        </p:spPr>
      </p:pic>
      <p:sp>
        <p:nvSpPr>
          <p:cNvPr id="4" name="矩形 3"/>
          <p:cNvSpPr/>
          <p:nvPr/>
        </p:nvSpPr>
        <p:spPr>
          <a:xfrm>
            <a:off x="7961400" y="5148197"/>
            <a:ext cx="3261921" cy="94108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26334328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outline</a:t>
            </a:r>
            <a:endParaRPr lang="zh-TW" altLang="en-US" dirty="0"/>
          </a:p>
        </p:txBody>
      </p:sp>
      <p:sp>
        <p:nvSpPr>
          <p:cNvPr id="3" name="內容版面配置區 2"/>
          <p:cNvSpPr>
            <a:spLocks noGrp="1"/>
          </p:cNvSpPr>
          <p:nvPr>
            <p:ph idx="1"/>
          </p:nvPr>
        </p:nvSpPr>
        <p:spPr/>
        <p:txBody>
          <a:bodyPr/>
          <a:lstStyle/>
          <a:p>
            <a:r>
              <a:rPr lang="zh-TW" altLang="en-US" dirty="0" smtClean="0"/>
              <a:t>簡述之前</a:t>
            </a:r>
            <a:r>
              <a:rPr lang="en-US" altLang="zh-TW" dirty="0"/>
              <a:t> </a:t>
            </a:r>
            <a:r>
              <a:rPr lang="en-US" altLang="zh-TW" dirty="0" smtClean="0"/>
              <a:t>incentive </a:t>
            </a:r>
            <a:r>
              <a:rPr lang="zh-TW" altLang="en-US" dirty="0" smtClean="0"/>
              <a:t>的模型</a:t>
            </a:r>
            <a:endParaRPr lang="en-US" altLang="zh-TW" dirty="0" smtClean="0"/>
          </a:p>
          <a:p>
            <a:r>
              <a:rPr lang="en-US" altLang="zh-TW" dirty="0" smtClean="0"/>
              <a:t>Incentive</a:t>
            </a:r>
            <a:r>
              <a:rPr lang="zh-TW" altLang="en-US" dirty="0" smtClean="0"/>
              <a:t>的實證結果</a:t>
            </a:r>
            <a:endParaRPr lang="en-US" altLang="zh-TW" dirty="0" smtClean="0"/>
          </a:p>
          <a:p>
            <a:r>
              <a:rPr lang="en-US" altLang="zh-TW" dirty="0" smtClean="0"/>
              <a:t>Sorting</a:t>
            </a:r>
            <a:r>
              <a:rPr lang="zh-TW" altLang="en-US" dirty="0" smtClean="0"/>
              <a:t>的實證結果</a:t>
            </a:r>
            <a:endParaRPr lang="en-US" altLang="zh-TW" dirty="0" smtClean="0"/>
          </a:p>
          <a:p>
            <a:r>
              <a:rPr lang="en-US" altLang="zh-TW" dirty="0" smtClean="0"/>
              <a:t>Retention</a:t>
            </a:r>
            <a:r>
              <a:rPr lang="zh-TW" altLang="en-US" dirty="0" smtClean="0"/>
              <a:t>的實證結果</a:t>
            </a:r>
            <a:endParaRPr lang="zh-TW" altLang="en-US" dirty="0"/>
          </a:p>
        </p:txBody>
      </p:sp>
    </p:spTree>
    <p:extLst>
      <p:ext uri="{BB962C8B-B14F-4D97-AF65-F5344CB8AC3E}">
        <p14:creationId xmlns:p14="http://schemas.microsoft.com/office/powerpoint/2010/main" val="158420021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Incentive </a:t>
            </a:r>
            <a:r>
              <a:rPr lang="zh-TW" altLang="en-US" dirty="0" smtClean="0"/>
              <a:t>實證結論</a:t>
            </a:r>
            <a:endParaRPr lang="zh-TW" altLang="en-US" dirty="0"/>
          </a:p>
        </p:txBody>
      </p:sp>
      <mc:AlternateContent xmlns:mc="http://schemas.openxmlformats.org/markup-compatibility/2006">
        <mc:Choice xmlns:a14="http://schemas.microsoft.com/office/drawing/2010/main" Requires="a14">
          <p:sp>
            <p:nvSpPr>
              <p:cNvPr id="3" name="內容版面配置區 2"/>
              <p:cNvSpPr>
                <a:spLocks noGrp="1"/>
              </p:cNvSpPr>
              <p:nvPr>
                <p:ph idx="1"/>
              </p:nvPr>
            </p:nvSpPr>
            <p:spPr>
              <a:xfrm>
                <a:off x="838200" y="1357162"/>
                <a:ext cx="7722394" cy="5256074"/>
              </a:xfrm>
            </p:spPr>
            <p:txBody>
              <a:bodyPr>
                <a:normAutofit/>
              </a:bodyPr>
              <a:lstStyle/>
              <a:p>
                <a:r>
                  <a:rPr lang="zh-TW" altLang="en-US" sz="1800" dirty="0" smtClean="0"/>
                  <a:t>為何這篇文章聲稱</a:t>
                </a:r>
                <a:r>
                  <a:rPr lang="en-US" altLang="zh-TW" sz="1800" dirty="0" smtClean="0"/>
                  <a:t>:</a:t>
                </a:r>
                <a:br>
                  <a:rPr lang="en-US" altLang="zh-TW" sz="1800" dirty="0" smtClean="0"/>
                </a:br>
                <a:r>
                  <a:rPr lang="en-US" altLang="zh-TW" sz="1800" dirty="0" smtClean="0">
                    <a:solidFill>
                      <a:srgbClr val="FF0000"/>
                    </a:solidFill>
                  </a:rPr>
                  <a:t>The </a:t>
                </a:r>
                <a:r>
                  <a:rPr lang="en-US" altLang="zh-TW" sz="1800" dirty="0">
                    <a:solidFill>
                      <a:srgbClr val="FF0000"/>
                    </a:solidFill>
                  </a:rPr>
                  <a:t>cost-of-effort function here is </a:t>
                </a:r>
                <a:r>
                  <a:rPr lang="en-US" altLang="zh-TW" sz="1800" dirty="0" smtClean="0">
                    <a:solidFill>
                      <a:srgbClr val="FF0000"/>
                    </a:solidFill>
                  </a:rPr>
                  <a:t>flatter</a:t>
                </a:r>
                <a:r>
                  <a:rPr lang="zh-TW" altLang="en-US" sz="1800" dirty="0" smtClean="0">
                    <a:solidFill>
                      <a:srgbClr val="FF0000"/>
                    </a:solidFill>
                  </a:rPr>
                  <a:t> </a:t>
                </a:r>
                <a:r>
                  <a:rPr lang="en-US" altLang="zh-TW" sz="1800" dirty="0">
                    <a:solidFill>
                      <a:srgbClr val="FF0000"/>
                    </a:solidFill>
                  </a:rPr>
                  <a:t>?</a:t>
                </a:r>
              </a:p>
              <a:p>
                <a:r>
                  <a:rPr lang="en-US" altLang="zh-TW" sz="1800" dirty="0"/>
                  <a:t>Case 1:</a:t>
                </a:r>
                <a:br>
                  <a:rPr lang="en-US" altLang="zh-TW" sz="1800" dirty="0"/>
                </a:br>
                <a14:m>
                  <m:oMath xmlns:m="http://schemas.openxmlformats.org/officeDocument/2006/math">
                    <m:f>
                      <m:fPr>
                        <m:ctrlPr>
                          <a:rPr lang="en-US" altLang="zh-TW" sz="1800" i="1">
                            <a:latin typeface="Cambria Math" panose="02040503050406030204" pitchFamily="18" charset="0"/>
                          </a:rPr>
                        </m:ctrlPr>
                      </m:fPr>
                      <m:num>
                        <m:r>
                          <a:rPr lang="en-US" altLang="zh-TW" sz="1800" i="1">
                            <a:latin typeface="Cambria Math" panose="02040503050406030204" pitchFamily="18" charset="0"/>
                          </a:rPr>
                          <m:t>𝜕</m:t>
                        </m:r>
                      </m:num>
                      <m:den>
                        <m:r>
                          <a:rPr lang="en-US" altLang="zh-TW" sz="1800" i="1">
                            <a:latin typeface="Cambria Math" panose="02040503050406030204" pitchFamily="18" charset="0"/>
                          </a:rPr>
                          <m:t>𝜕</m:t>
                        </m:r>
                        <m:r>
                          <a:rPr lang="en-US" altLang="zh-TW" sz="1800" i="1">
                            <a:latin typeface="Cambria Math" panose="02040503050406030204" pitchFamily="18" charset="0"/>
                          </a:rPr>
                          <m:t>𝑒</m:t>
                        </m:r>
                      </m:den>
                    </m:f>
                  </m:oMath>
                </a14:m>
                <a:r>
                  <a:rPr lang="en-US" altLang="zh-TW" sz="1800" dirty="0"/>
                  <a:t> {b</a:t>
                </a:r>
                <a14:m>
                  <m:oMath xmlns:m="http://schemas.openxmlformats.org/officeDocument/2006/math">
                    <m:nary>
                      <m:naryPr>
                        <m:ctrlPr>
                          <a:rPr lang="zh-TW" altLang="en-US" sz="1800" i="1">
                            <a:latin typeface="Cambria Math" panose="02040503050406030204" pitchFamily="18" charset="0"/>
                          </a:rPr>
                        </m:ctrlPr>
                      </m:naryPr>
                      <m:sub>
                        <m:sSub>
                          <m:sSubPr>
                            <m:ctrlPr>
                              <a:rPr lang="en-US" altLang="zh-TW" sz="1800" i="1">
                                <a:latin typeface="Cambria Math" panose="02040503050406030204" pitchFamily="18" charset="0"/>
                              </a:rPr>
                            </m:ctrlPr>
                          </m:sSubPr>
                          <m:e>
                            <m:r>
                              <a:rPr lang="en-US" altLang="zh-TW" sz="1800" i="1">
                                <a:latin typeface="Cambria Math" panose="02040503050406030204" pitchFamily="18" charset="0"/>
                              </a:rPr>
                              <m:t>𝑣</m:t>
                            </m:r>
                          </m:e>
                          <m:sub>
                            <m:r>
                              <a:rPr lang="en-US" altLang="zh-TW" sz="1800" i="1">
                                <a:latin typeface="Cambria Math" panose="02040503050406030204" pitchFamily="18" charset="0"/>
                              </a:rPr>
                              <m:t>0</m:t>
                            </m:r>
                          </m:sub>
                        </m:sSub>
                      </m:sub>
                      <m:sup>
                        <m:r>
                          <a:rPr lang="en-US" altLang="zh-TW" sz="1800" i="1">
                            <a:latin typeface="Cambria Math" panose="02040503050406030204" pitchFamily="18" charset="0"/>
                            <a:ea typeface="Cambria Math" panose="02040503050406030204" pitchFamily="18" charset="0"/>
                          </a:rPr>
                          <m:t>∞</m:t>
                        </m:r>
                      </m:sup>
                      <m:e>
                        <m:sSub>
                          <m:sSubPr>
                            <m:ctrlPr>
                              <a:rPr lang="en-US" altLang="zh-TW" sz="1800" i="1">
                                <a:latin typeface="Cambria Math" panose="02040503050406030204" pitchFamily="18" charset="0"/>
                              </a:rPr>
                            </m:ctrlPr>
                          </m:sSubPr>
                          <m:e>
                            <m:r>
                              <a:rPr lang="en-US" altLang="zh-TW" sz="1800" i="1">
                                <a:latin typeface="Cambria Math" panose="02040503050406030204" pitchFamily="18" charset="0"/>
                              </a:rPr>
                              <m:t>𝑣</m:t>
                            </m:r>
                          </m:e>
                          <m:sub>
                            <m:r>
                              <a:rPr lang="en-US" altLang="zh-TW" sz="1800" i="1">
                                <a:latin typeface="Cambria Math" panose="02040503050406030204" pitchFamily="18" charset="0"/>
                              </a:rPr>
                              <m:t>1</m:t>
                            </m:r>
                          </m:sub>
                        </m:sSub>
                        <m:r>
                          <a:rPr lang="en-US" altLang="zh-TW" sz="1800" i="1">
                            <a:latin typeface="Cambria Math" panose="02040503050406030204" pitchFamily="18" charset="0"/>
                          </a:rPr>
                          <m:t>𝑓</m:t>
                        </m:r>
                        <m:d>
                          <m:dPr>
                            <m:ctrlPr>
                              <a:rPr lang="en-US" altLang="zh-TW" sz="1800" i="1">
                                <a:latin typeface="Cambria Math" panose="02040503050406030204" pitchFamily="18" charset="0"/>
                              </a:rPr>
                            </m:ctrlPr>
                          </m:dPr>
                          <m:e>
                            <m:sSub>
                              <m:sSubPr>
                                <m:ctrlPr>
                                  <a:rPr lang="en-US" altLang="zh-TW" sz="1800" i="1">
                                    <a:latin typeface="Cambria Math" panose="02040503050406030204" pitchFamily="18" charset="0"/>
                                  </a:rPr>
                                </m:ctrlPr>
                              </m:sSubPr>
                              <m:e>
                                <m:r>
                                  <a:rPr lang="en-US" altLang="zh-TW" sz="1800" i="1">
                                    <a:latin typeface="Cambria Math" panose="02040503050406030204" pitchFamily="18" charset="0"/>
                                  </a:rPr>
                                  <m:t>𝑣</m:t>
                                </m:r>
                              </m:e>
                              <m:sub>
                                <m:r>
                                  <a:rPr lang="en-US" altLang="zh-TW" sz="1800" i="1">
                                    <a:latin typeface="Cambria Math" panose="02040503050406030204" pitchFamily="18" charset="0"/>
                                  </a:rPr>
                                  <m:t>1</m:t>
                                </m:r>
                              </m:sub>
                            </m:sSub>
                          </m:e>
                          <m:e>
                            <m:r>
                              <a:rPr lang="en-US" altLang="zh-TW" sz="1800" i="1">
                                <a:latin typeface="Cambria Math" panose="02040503050406030204" pitchFamily="18" charset="0"/>
                              </a:rPr>
                              <m:t>𝑒</m:t>
                            </m:r>
                          </m:e>
                        </m:d>
                        <m:r>
                          <m:rPr>
                            <m:nor/>
                          </m:rPr>
                          <a:rPr lang="zh-TW" altLang="en-US" sz="1800" i="1" dirty="0"/>
                          <m:t> </m:t>
                        </m:r>
                        <m:r>
                          <a:rPr lang="en-US" altLang="zh-TW" sz="1800" i="1">
                            <a:latin typeface="Cambria Math" panose="02040503050406030204" pitchFamily="18" charset="0"/>
                          </a:rPr>
                          <m:t>𝑑</m:t>
                        </m:r>
                        <m:sSub>
                          <m:sSubPr>
                            <m:ctrlPr>
                              <a:rPr lang="en-US" altLang="zh-TW" sz="1800" i="1">
                                <a:latin typeface="Cambria Math" panose="02040503050406030204" pitchFamily="18" charset="0"/>
                              </a:rPr>
                            </m:ctrlPr>
                          </m:sSubPr>
                          <m:e>
                            <m:r>
                              <a:rPr lang="en-US" altLang="zh-TW" sz="1800" i="1">
                                <a:latin typeface="Cambria Math" panose="02040503050406030204" pitchFamily="18" charset="0"/>
                              </a:rPr>
                              <m:t>𝑣</m:t>
                            </m:r>
                          </m:e>
                          <m:sub>
                            <m:r>
                              <a:rPr lang="en-US" altLang="zh-TW" sz="1800" i="1">
                                <a:latin typeface="Cambria Math" panose="02040503050406030204" pitchFamily="18" charset="0"/>
                              </a:rPr>
                              <m:t>1</m:t>
                            </m:r>
                          </m:sub>
                        </m:sSub>
                      </m:e>
                    </m:nary>
                  </m:oMath>
                </a14:m>
                <a:r>
                  <a:rPr lang="en-US" altLang="zh-TW" sz="1800" dirty="0"/>
                  <a:t>- c(e) - (1/2)</a:t>
                </a:r>
                <a14:m>
                  <m:oMath xmlns:m="http://schemas.openxmlformats.org/officeDocument/2006/math">
                    <m:r>
                      <a:rPr lang="zh-TW" altLang="en-US" sz="1800" i="1">
                        <a:latin typeface="Cambria Math" panose="02040503050406030204" pitchFamily="18" charset="0"/>
                      </a:rPr>
                      <m:t>𝜑</m:t>
                    </m:r>
                    <m:r>
                      <a:rPr lang="en-US" altLang="zh-TW" sz="1800" i="1">
                        <a:latin typeface="Cambria Math" panose="02040503050406030204" pitchFamily="18" charset="0"/>
                      </a:rPr>
                      <m:t> </m:t>
                    </m:r>
                    <m:sSup>
                      <m:sSupPr>
                        <m:ctrlPr>
                          <a:rPr lang="en-US" altLang="zh-TW" sz="1800" i="1">
                            <a:latin typeface="Cambria Math" panose="02040503050406030204" pitchFamily="18" charset="0"/>
                          </a:rPr>
                        </m:ctrlPr>
                      </m:sSupPr>
                      <m:e>
                        <m:r>
                          <a:rPr lang="en-US" altLang="zh-TW" sz="1800" i="1">
                            <a:latin typeface="Cambria Math" panose="02040503050406030204" pitchFamily="18" charset="0"/>
                          </a:rPr>
                          <m:t>𝑏</m:t>
                        </m:r>
                      </m:e>
                      <m:sup>
                        <m:r>
                          <a:rPr lang="en-US" altLang="zh-TW" sz="1800" i="1">
                            <a:latin typeface="Cambria Math" panose="02040503050406030204" pitchFamily="18" charset="0"/>
                          </a:rPr>
                          <m:t>2</m:t>
                        </m:r>
                      </m:sup>
                    </m:sSup>
                    <m:r>
                      <a:rPr lang="zh-TW" altLang="en-US" sz="1800" i="1">
                        <a:latin typeface="Cambria Math" panose="02040503050406030204" pitchFamily="18" charset="0"/>
                      </a:rPr>
                      <m:t>𝜉</m:t>
                    </m:r>
                    <m:d>
                      <m:dPr>
                        <m:ctrlPr>
                          <a:rPr lang="en-US" altLang="zh-TW" sz="1800" i="1">
                            <a:latin typeface="Cambria Math" panose="02040503050406030204" pitchFamily="18" charset="0"/>
                          </a:rPr>
                        </m:ctrlPr>
                      </m:dPr>
                      <m:e>
                        <m:r>
                          <a:rPr lang="en-US" altLang="zh-TW" sz="1800" i="1">
                            <a:latin typeface="Cambria Math" panose="02040503050406030204" pitchFamily="18" charset="0"/>
                          </a:rPr>
                          <m:t>𝑒</m:t>
                        </m:r>
                      </m:e>
                    </m:d>
                  </m:oMath>
                </a14:m>
                <a:r>
                  <a:rPr lang="en-US" altLang="zh-TW" sz="1800" dirty="0"/>
                  <a:t> } = </a:t>
                </a:r>
                <a:r>
                  <a:rPr lang="en-US" altLang="zh-TW" sz="1800" dirty="0" smtClean="0"/>
                  <a:t>0</a:t>
                </a:r>
                <a:br>
                  <a:rPr lang="en-US" altLang="zh-TW" sz="1800" dirty="0" smtClean="0"/>
                </a:br>
                <a:r>
                  <a:rPr lang="en-US" altLang="zh-TW" sz="1800" dirty="0"/>
                  <a:t/>
                </a:r>
                <a:br>
                  <a:rPr lang="en-US" altLang="zh-TW" sz="1800" dirty="0"/>
                </a:br>
                <a14:m>
                  <m:oMath xmlns:m="http://schemas.openxmlformats.org/officeDocument/2006/math">
                    <m:f>
                      <m:fPr>
                        <m:ctrlPr>
                          <a:rPr lang="en-US" altLang="zh-TW" sz="1800" i="1">
                            <a:latin typeface="Cambria Math" panose="02040503050406030204" pitchFamily="18" charset="0"/>
                          </a:rPr>
                        </m:ctrlPr>
                      </m:fPr>
                      <m:num>
                        <m:r>
                          <a:rPr lang="en-US" altLang="zh-TW" sz="1800" i="1">
                            <a:latin typeface="Cambria Math" panose="02040503050406030204" pitchFamily="18" charset="0"/>
                          </a:rPr>
                          <m:t>𝑑</m:t>
                        </m:r>
                      </m:num>
                      <m:den>
                        <m:r>
                          <a:rPr lang="en-US" altLang="zh-TW" sz="1800" i="1">
                            <a:latin typeface="Cambria Math" panose="02040503050406030204" pitchFamily="18" charset="0"/>
                          </a:rPr>
                          <m:t>𝑑𝑏</m:t>
                        </m:r>
                      </m:den>
                    </m:f>
                  </m:oMath>
                </a14:m>
                <a:r>
                  <a:rPr lang="zh-TW" altLang="en-US" sz="1800" dirty="0"/>
                  <a:t> </a:t>
                </a:r>
                <a:r>
                  <a:rPr lang="en-US" altLang="zh-TW" sz="1800" dirty="0"/>
                  <a:t>{</a:t>
                </a:r>
                <a14:m>
                  <m:oMath xmlns:m="http://schemas.openxmlformats.org/officeDocument/2006/math">
                    <m:nary>
                      <m:naryPr>
                        <m:ctrlPr>
                          <a:rPr lang="zh-TW" altLang="en-US" sz="1800" i="1">
                            <a:latin typeface="Cambria Math" panose="02040503050406030204" pitchFamily="18" charset="0"/>
                          </a:rPr>
                        </m:ctrlPr>
                      </m:naryPr>
                      <m:sub>
                        <m:r>
                          <a:rPr lang="en-US" altLang="zh-TW" sz="1800" i="1">
                            <a:latin typeface="Cambria Math" panose="02040503050406030204" pitchFamily="18" charset="0"/>
                          </a:rPr>
                          <m:t>0</m:t>
                        </m:r>
                      </m:sub>
                      <m:sup>
                        <m:r>
                          <a:rPr lang="en-US" altLang="zh-TW" sz="1800" i="1">
                            <a:latin typeface="Cambria Math" panose="02040503050406030204" pitchFamily="18" charset="0"/>
                            <a:ea typeface="Cambria Math" panose="02040503050406030204" pitchFamily="18" charset="0"/>
                          </a:rPr>
                          <m:t>∞</m:t>
                        </m:r>
                      </m:sup>
                      <m:e>
                        <m:sSub>
                          <m:sSubPr>
                            <m:ctrlPr>
                              <a:rPr lang="en-US" altLang="zh-TW" sz="1800" i="1">
                                <a:latin typeface="Cambria Math" panose="02040503050406030204" pitchFamily="18" charset="0"/>
                              </a:rPr>
                            </m:ctrlPr>
                          </m:sSubPr>
                          <m:e>
                            <m:r>
                              <a:rPr lang="en-US" altLang="zh-TW" sz="1800" i="1">
                                <a:latin typeface="Cambria Math" panose="02040503050406030204" pitchFamily="18" charset="0"/>
                              </a:rPr>
                              <m:t>𝑣</m:t>
                            </m:r>
                          </m:e>
                          <m:sub>
                            <m:r>
                              <a:rPr lang="en-US" altLang="zh-TW" sz="1800" i="1">
                                <a:latin typeface="Cambria Math" panose="02040503050406030204" pitchFamily="18" charset="0"/>
                              </a:rPr>
                              <m:t>1</m:t>
                            </m:r>
                          </m:sub>
                        </m:sSub>
                        <m:r>
                          <a:rPr lang="en-US" altLang="zh-TW" sz="1800" i="1">
                            <a:latin typeface="Cambria Math" panose="02040503050406030204" pitchFamily="18" charset="0"/>
                          </a:rPr>
                          <m:t>𝑓</m:t>
                        </m:r>
                        <m:d>
                          <m:dPr>
                            <m:ctrlPr>
                              <a:rPr lang="en-US" altLang="zh-TW" sz="1800" i="1">
                                <a:latin typeface="Cambria Math" panose="02040503050406030204" pitchFamily="18" charset="0"/>
                              </a:rPr>
                            </m:ctrlPr>
                          </m:dPr>
                          <m:e>
                            <m:sSub>
                              <m:sSubPr>
                                <m:ctrlPr>
                                  <a:rPr lang="en-US" altLang="zh-TW" sz="1800" i="1">
                                    <a:latin typeface="Cambria Math" panose="02040503050406030204" pitchFamily="18" charset="0"/>
                                  </a:rPr>
                                </m:ctrlPr>
                              </m:sSubPr>
                              <m:e>
                                <m:r>
                                  <a:rPr lang="en-US" altLang="zh-TW" sz="1800" i="1">
                                    <a:latin typeface="Cambria Math" panose="02040503050406030204" pitchFamily="18" charset="0"/>
                                  </a:rPr>
                                  <m:t>𝑣</m:t>
                                </m:r>
                              </m:e>
                              <m:sub>
                                <m:r>
                                  <a:rPr lang="en-US" altLang="zh-TW" sz="1800" i="1">
                                    <a:latin typeface="Cambria Math" panose="02040503050406030204" pitchFamily="18" charset="0"/>
                                  </a:rPr>
                                  <m:t>1</m:t>
                                </m:r>
                              </m:sub>
                            </m:sSub>
                          </m:e>
                          <m:e>
                            <m:acc>
                              <m:accPr>
                                <m:chr m:val="̂"/>
                                <m:ctrlPr>
                                  <a:rPr lang="en-US" altLang="zh-TW" sz="1800" i="1">
                                    <a:latin typeface="Cambria Math" panose="02040503050406030204" pitchFamily="18" charset="0"/>
                                  </a:rPr>
                                </m:ctrlPr>
                              </m:accPr>
                              <m:e>
                                <m:r>
                                  <a:rPr lang="en-US" altLang="zh-TW" sz="1800" i="1">
                                    <a:latin typeface="Cambria Math" panose="02040503050406030204" pitchFamily="18" charset="0"/>
                                  </a:rPr>
                                  <m:t>𝑒</m:t>
                                </m:r>
                              </m:e>
                            </m:acc>
                            <m:r>
                              <m:rPr>
                                <m:nor/>
                              </m:rPr>
                              <a:rPr lang="en-US" altLang="zh-TW" sz="1800" dirty="0"/>
                              <m:t> ( </m:t>
                            </m:r>
                            <m:r>
                              <m:rPr>
                                <m:nor/>
                              </m:rPr>
                              <a:rPr lang="en-US" altLang="zh-TW" sz="1800" dirty="0"/>
                              <m:t>b</m:t>
                            </m:r>
                            <m:r>
                              <a:rPr lang="en-US" altLang="zh-TW" sz="1800" i="1" dirty="0">
                                <a:latin typeface="Cambria Math" panose="02040503050406030204" pitchFamily="18" charset="0"/>
                              </a:rPr>
                              <m:t>)</m:t>
                            </m:r>
                          </m:e>
                        </m:d>
                        <m:r>
                          <m:rPr>
                            <m:nor/>
                          </m:rPr>
                          <a:rPr lang="zh-TW" altLang="en-US" sz="1800" i="1" dirty="0"/>
                          <m:t> </m:t>
                        </m:r>
                        <m:r>
                          <a:rPr lang="en-US" altLang="zh-TW" sz="1800" i="1">
                            <a:latin typeface="Cambria Math" panose="02040503050406030204" pitchFamily="18" charset="0"/>
                          </a:rPr>
                          <m:t>𝑑</m:t>
                        </m:r>
                        <m:sSub>
                          <m:sSubPr>
                            <m:ctrlPr>
                              <a:rPr lang="en-US" altLang="zh-TW" sz="1800" i="1">
                                <a:latin typeface="Cambria Math" panose="02040503050406030204" pitchFamily="18" charset="0"/>
                              </a:rPr>
                            </m:ctrlPr>
                          </m:sSubPr>
                          <m:e>
                            <m:r>
                              <a:rPr lang="en-US" altLang="zh-TW" sz="1800" i="1">
                                <a:latin typeface="Cambria Math" panose="02040503050406030204" pitchFamily="18" charset="0"/>
                              </a:rPr>
                              <m:t>𝑣</m:t>
                            </m:r>
                          </m:e>
                          <m:sub>
                            <m:r>
                              <a:rPr lang="en-US" altLang="zh-TW" sz="1800" i="1">
                                <a:latin typeface="Cambria Math" panose="02040503050406030204" pitchFamily="18" charset="0"/>
                              </a:rPr>
                              <m:t>1</m:t>
                            </m:r>
                          </m:sub>
                        </m:sSub>
                      </m:e>
                    </m:nary>
                    <m:r>
                      <m:rPr>
                        <m:nor/>
                      </m:rPr>
                      <a:rPr lang="en-US" altLang="zh-TW" sz="1800" dirty="0"/>
                      <m:t>− </m:t>
                    </m:r>
                    <m:r>
                      <m:rPr>
                        <m:nor/>
                      </m:rPr>
                      <a:rPr lang="en-US" altLang="zh-TW" sz="1800" dirty="0"/>
                      <m:t>c</m:t>
                    </m:r>
                    <m:r>
                      <m:rPr>
                        <m:nor/>
                      </m:rPr>
                      <a:rPr lang="en-US" altLang="zh-TW" sz="1800" dirty="0"/>
                      <m:t>(</m:t>
                    </m:r>
                    <m:acc>
                      <m:accPr>
                        <m:chr m:val="̂"/>
                        <m:ctrlPr>
                          <a:rPr lang="en-US" altLang="zh-TW" sz="1800" i="1">
                            <a:latin typeface="Cambria Math" panose="02040503050406030204" pitchFamily="18" charset="0"/>
                          </a:rPr>
                        </m:ctrlPr>
                      </m:accPr>
                      <m:e>
                        <m:r>
                          <a:rPr lang="en-US" altLang="zh-TW" sz="1800" i="1">
                            <a:latin typeface="Cambria Math" panose="02040503050406030204" pitchFamily="18" charset="0"/>
                          </a:rPr>
                          <m:t>𝑒</m:t>
                        </m:r>
                      </m:e>
                    </m:acc>
                    <m:r>
                      <m:rPr>
                        <m:nor/>
                      </m:rPr>
                      <a:rPr lang="en-US" altLang="zh-TW" sz="1800" dirty="0"/>
                      <m:t> ( </m:t>
                    </m:r>
                    <m:r>
                      <m:rPr>
                        <m:nor/>
                      </m:rPr>
                      <a:rPr lang="en-US" altLang="zh-TW" sz="1800" dirty="0"/>
                      <m:t>b</m:t>
                    </m:r>
                    <m:r>
                      <m:rPr>
                        <m:nor/>
                      </m:rPr>
                      <a:rPr lang="en-US" altLang="zh-TW" sz="1800" dirty="0"/>
                      <m:t> )) − (1/2)</m:t>
                    </m:r>
                    <m:r>
                      <a:rPr lang="zh-TW" altLang="en-US" sz="1800" i="1">
                        <a:latin typeface="Cambria Math" panose="02040503050406030204" pitchFamily="18" charset="0"/>
                      </a:rPr>
                      <m:t>𝜑</m:t>
                    </m:r>
                    <m:r>
                      <a:rPr lang="en-US" altLang="zh-TW" sz="1800" i="1">
                        <a:latin typeface="Cambria Math" panose="02040503050406030204" pitchFamily="18" charset="0"/>
                      </a:rPr>
                      <m:t> </m:t>
                    </m:r>
                    <m:sSup>
                      <m:sSupPr>
                        <m:ctrlPr>
                          <a:rPr lang="en-US" altLang="zh-TW" sz="1800" i="1">
                            <a:latin typeface="Cambria Math" panose="02040503050406030204" pitchFamily="18" charset="0"/>
                          </a:rPr>
                        </m:ctrlPr>
                      </m:sSupPr>
                      <m:e>
                        <m:r>
                          <a:rPr lang="en-US" altLang="zh-TW" sz="1800" i="1">
                            <a:latin typeface="Cambria Math" panose="02040503050406030204" pitchFamily="18" charset="0"/>
                          </a:rPr>
                          <m:t>𝑏</m:t>
                        </m:r>
                      </m:e>
                      <m:sup>
                        <m:r>
                          <a:rPr lang="en-US" altLang="zh-TW" sz="1800" i="1">
                            <a:latin typeface="Cambria Math" panose="02040503050406030204" pitchFamily="18" charset="0"/>
                          </a:rPr>
                          <m:t>2</m:t>
                        </m:r>
                      </m:sup>
                    </m:sSup>
                    <m:r>
                      <a:rPr lang="zh-TW" altLang="en-US" sz="1800" i="1">
                        <a:latin typeface="Cambria Math" panose="02040503050406030204" pitchFamily="18" charset="0"/>
                      </a:rPr>
                      <m:t>𝜉</m:t>
                    </m:r>
                    <m:d>
                      <m:dPr>
                        <m:ctrlPr>
                          <a:rPr lang="en-US" altLang="zh-TW" sz="1800" i="1">
                            <a:latin typeface="Cambria Math" panose="02040503050406030204" pitchFamily="18" charset="0"/>
                          </a:rPr>
                        </m:ctrlPr>
                      </m:dPr>
                      <m:e>
                        <m:acc>
                          <m:accPr>
                            <m:chr m:val="̂"/>
                            <m:ctrlPr>
                              <a:rPr lang="en-US" altLang="zh-TW" sz="1800" i="1">
                                <a:latin typeface="Cambria Math" panose="02040503050406030204" pitchFamily="18" charset="0"/>
                              </a:rPr>
                            </m:ctrlPr>
                          </m:accPr>
                          <m:e>
                            <m:r>
                              <a:rPr lang="en-US" altLang="zh-TW" sz="1800" i="1">
                                <a:latin typeface="Cambria Math" panose="02040503050406030204" pitchFamily="18" charset="0"/>
                              </a:rPr>
                              <m:t>𝑒</m:t>
                            </m:r>
                          </m:e>
                        </m:acc>
                        <m:r>
                          <m:rPr>
                            <m:nor/>
                          </m:rPr>
                          <a:rPr lang="en-US" altLang="zh-TW" sz="1800" dirty="0"/>
                          <m:t> ( </m:t>
                        </m:r>
                        <m:r>
                          <m:rPr>
                            <m:nor/>
                          </m:rPr>
                          <a:rPr lang="en-US" altLang="zh-TW" sz="1800" dirty="0"/>
                          <m:t>b</m:t>
                        </m:r>
                        <m:r>
                          <m:rPr>
                            <m:nor/>
                          </m:rPr>
                          <a:rPr lang="en-US" altLang="zh-TW" sz="1800" dirty="0"/>
                          <m:t> )</m:t>
                        </m:r>
                      </m:e>
                    </m:d>
                  </m:oMath>
                </a14:m>
                <a:r>
                  <a:rPr lang="en-US" altLang="zh-TW" sz="1800" dirty="0"/>
                  <a:t> } = </a:t>
                </a:r>
                <a:r>
                  <a:rPr lang="en-US" altLang="zh-TW" sz="1800" dirty="0" smtClean="0"/>
                  <a:t>0</a:t>
                </a:r>
                <a:br>
                  <a:rPr lang="en-US" altLang="zh-TW" sz="1800" dirty="0" smtClean="0"/>
                </a:br>
                <a:r>
                  <a:rPr lang="en-US" altLang="zh-TW" sz="1800" dirty="0"/>
                  <a:t/>
                </a:r>
                <a:br>
                  <a:rPr lang="en-US" altLang="zh-TW" sz="1800" dirty="0"/>
                </a:br>
                <a:r>
                  <a:rPr lang="zh-TW" altLang="en-US" sz="1800" dirty="0"/>
                  <a:t>其中</a:t>
                </a:r>
                <a:r>
                  <a:rPr lang="zh-TW" altLang="en-US" sz="1800" dirty="0" smtClean="0">
                    <a:solidFill>
                      <a:schemeClr val="tx1"/>
                    </a:solidFill>
                  </a:rPr>
                  <a:t>， </a:t>
                </a:r>
                <a14:m>
                  <m:oMath xmlns:m="http://schemas.openxmlformats.org/officeDocument/2006/math">
                    <m:r>
                      <a:rPr lang="zh-TW" altLang="en-US" sz="1800" i="1">
                        <a:solidFill>
                          <a:schemeClr val="tx1"/>
                        </a:solidFill>
                        <a:latin typeface="Cambria Math" panose="02040503050406030204" pitchFamily="18" charset="0"/>
                      </a:rPr>
                      <m:t>𝜌</m:t>
                    </m:r>
                  </m:oMath>
                </a14:m>
                <a:r>
                  <a:rPr lang="zh-TW" altLang="en-US" sz="1800" dirty="0">
                    <a:solidFill>
                      <a:schemeClr val="tx1"/>
                    </a:solidFill>
                  </a:rPr>
                  <a:t> </a:t>
                </a:r>
                <a:r>
                  <a:rPr lang="en-US" altLang="zh-TW" sz="1800" dirty="0">
                    <a:solidFill>
                      <a:schemeClr val="tx1"/>
                    </a:solidFill>
                  </a:rPr>
                  <a:t>=</a:t>
                </a:r>
                <a:r>
                  <a:rPr lang="zh-TW" altLang="en-US" sz="1800" dirty="0">
                    <a:solidFill>
                      <a:schemeClr val="tx1"/>
                    </a:solidFill>
                  </a:rPr>
                  <a:t> </a:t>
                </a:r>
                <a:r>
                  <a:rPr lang="en-US" altLang="zh-TW" sz="1800" dirty="0">
                    <a:solidFill>
                      <a:schemeClr val="tx1"/>
                    </a:solidFill>
                  </a:rPr>
                  <a:t>1</a:t>
                </a:r>
                <a:r>
                  <a:rPr lang="en-US" altLang="zh-TW" sz="1800" dirty="0">
                    <a:solidFill>
                      <a:schemeClr val="tx1"/>
                    </a:solidFill>
                  </a:rPr>
                  <a:t> </a:t>
                </a:r>
                <a:r>
                  <a:rPr lang="en-US" altLang="zh-TW" sz="1800" dirty="0">
                    <a:solidFill>
                      <a:schemeClr val="tx1"/>
                    </a:solidFill>
                  </a:rPr>
                  <a:t>, </a:t>
                </a:r>
                <a:r>
                  <a:rPr lang="en-US" altLang="zh-TW" sz="1800" dirty="0" smtClean="0">
                    <a:solidFill>
                      <a:srgbClr val="FF0000"/>
                    </a:solidFill>
                  </a:rPr>
                  <a:t>c(e) =  0.5*c*</a:t>
                </a:r>
                <a14:m>
                  <m:oMath xmlns:m="http://schemas.openxmlformats.org/officeDocument/2006/math">
                    <m:sSup>
                      <m:sSupPr>
                        <m:ctrlPr>
                          <a:rPr lang="en-US" altLang="zh-TW" sz="1800" i="1">
                            <a:solidFill>
                              <a:srgbClr val="FF0000"/>
                            </a:solidFill>
                            <a:latin typeface="Cambria Math" panose="02040503050406030204" pitchFamily="18" charset="0"/>
                          </a:rPr>
                        </m:ctrlPr>
                      </m:sSupPr>
                      <m:e>
                        <m:r>
                          <a:rPr lang="en-US" altLang="zh-TW" sz="1800" i="1">
                            <a:solidFill>
                              <a:srgbClr val="FF0000"/>
                            </a:solidFill>
                            <a:latin typeface="Cambria Math" panose="02040503050406030204" pitchFamily="18" charset="0"/>
                          </a:rPr>
                          <m:t>𝑒</m:t>
                        </m:r>
                      </m:e>
                      <m:sup>
                        <m:r>
                          <a:rPr lang="en-US" altLang="zh-TW" sz="1800" i="1">
                            <a:solidFill>
                              <a:srgbClr val="FF0000"/>
                            </a:solidFill>
                            <a:latin typeface="Cambria Math" panose="02040503050406030204" pitchFamily="18" charset="0"/>
                          </a:rPr>
                          <m:t>2</m:t>
                        </m:r>
                      </m:sup>
                    </m:sSup>
                  </m:oMath>
                </a14:m>
                <a:r>
                  <a:rPr lang="en-US" altLang="zh-TW" sz="1800" dirty="0">
                    <a:solidFill>
                      <a:srgbClr val="FF0000"/>
                    </a:solidFill>
                  </a:rPr>
                  <a:t> </a:t>
                </a:r>
                <a:br>
                  <a:rPr lang="en-US" altLang="zh-TW" sz="1800" dirty="0">
                    <a:solidFill>
                      <a:srgbClr val="FF0000"/>
                    </a:solidFill>
                  </a:rPr>
                </a:br>
                <a:r>
                  <a:rPr lang="zh-TW" altLang="en-US" sz="1800" dirty="0"/>
                  <a:t>解 </a:t>
                </a:r>
                <a:r>
                  <a:rPr lang="en-US" altLang="zh-TW" sz="1800" dirty="0"/>
                  <a:t>e</a:t>
                </a:r>
                <a:r>
                  <a:rPr lang="zh-TW" altLang="en-US" sz="1800" dirty="0"/>
                  <a:t> 和 </a:t>
                </a:r>
                <a:r>
                  <a:rPr lang="en-US" altLang="zh-TW" sz="1800" dirty="0"/>
                  <a:t>c </a:t>
                </a:r>
                <a:r>
                  <a:rPr lang="zh-TW" altLang="en-US" sz="1800" dirty="0">
                    <a:solidFill>
                      <a:srgbClr val="FF0000"/>
                    </a:solidFill>
                  </a:rPr>
                  <a:t>， </a:t>
                </a:r>
                <a14:m>
                  <m:oMath xmlns:m="http://schemas.openxmlformats.org/officeDocument/2006/math">
                    <m:sSub>
                      <m:sSubPr>
                        <m:ctrlPr>
                          <a:rPr lang="en-US" altLang="zh-TW" sz="1800" i="1">
                            <a:solidFill>
                              <a:srgbClr val="FF0000"/>
                            </a:solidFill>
                            <a:latin typeface="Cambria Math" panose="02040503050406030204" pitchFamily="18" charset="0"/>
                          </a:rPr>
                        </m:ctrlPr>
                      </m:sSubPr>
                      <m:e>
                        <m:r>
                          <a:rPr lang="en-US" altLang="zh-TW" sz="1800" i="1">
                            <a:solidFill>
                              <a:srgbClr val="FF0000"/>
                            </a:solidFill>
                            <a:latin typeface="Cambria Math" panose="02040503050406030204" pitchFamily="18" charset="0"/>
                          </a:rPr>
                          <m:t>𝑒</m:t>
                        </m:r>
                      </m:e>
                      <m:sub>
                        <m:r>
                          <a:rPr lang="en-US" altLang="zh-TW" sz="1800" i="1">
                            <a:solidFill>
                              <a:srgbClr val="FF0000"/>
                            </a:solidFill>
                            <a:latin typeface="Cambria Math" panose="02040503050406030204" pitchFamily="18" charset="0"/>
                          </a:rPr>
                          <m:t>1</m:t>
                        </m:r>
                      </m:sub>
                    </m:sSub>
                  </m:oMath>
                </a14:m>
                <a:r>
                  <a:rPr lang="en-US" altLang="zh-TW" sz="1800" dirty="0">
                    <a:solidFill>
                      <a:srgbClr val="FF0000"/>
                    </a:solidFill>
                  </a:rPr>
                  <a:t>* = </a:t>
                </a:r>
                <a:r>
                  <a:rPr lang="en-US" altLang="zh-TW" sz="1800" dirty="0">
                    <a:solidFill>
                      <a:srgbClr val="FF0000"/>
                    </a:solidFill>
                  </a:rPr>
                  <a:t>10.2 </a:t>
                </a:r>
                <a:r>
                  <a:rPr lang="en-US" altLang="zh-TW" sz="1800" dirty="0">
                    <a:solidFill>
                      <a:srgbClr val="FF0000"/>
                    </a:solidFill>
                  </a:rPr>
                  <a:t>, </a:t>
                </a:r>
                <a14:m>
                  <m:oMath xmlns:m="http://schemas.openxmlformats.org/officeDocument/2006/math">
                    <m:sSub>
                      <m:sSubPr>
                        <m:ctrlPr>
                          <a:rPr lang="en-US" altLang="zh-TW" sz="1800" i="1">
                            <a:solidFill>
                              <a:srgbClr val="FF0000"/>
                            </a:solidFill>
                            <a:latin typeface="Cambria Math" panose="02040503050406030204" pitchFamily="18" charset="0"/>
                          </a:rPr>
                        </m:ctrlPr>
                      </m:sSubPr>
                      <m:e>
                        <m:r>
                          <a:rPr lang="en-US" altLang="zh-TW" sz="1800" i="1">
                            <a:solidFill>
                              <a:srgbClr val="FF0000"/>
                            </a:solidFill>
                            <a:latin typeface="Cambria Math" panose="02040503050406030204" pitchFamily="18" charset="0"/>
                          </a:rPr>
                          <m:t>𝑐</m:t>
                        </m:r>
                      </m:e>
                      <m:sub>
                        <m:r>
                          <a:rPr lang="en-US" altLang="zh-TW" sz="1800" i="1">
                            <a:solidFill>
                              <a:srgbClr val="FF0000"/>
                            </a:solidFill>
                            <a:latin typeface="Cambria Math" panose="02040503050406030204" pitchFamily="18" charset="0"/>
                          </a:rPr>
                          <m:t>1</m:t>
                        </m:r>
                      </m:sub>
                    </m:sSub>
                  </m:oMath>
                </a14:m>
                <a:r>
                  <a:rPr lang="en-US" altLang="zh-TW" sz="1800" dirty="0">
                    <a:solidFill>
                      <a:srgbClr val="FF0000"/>
                    </a:solidFill>
                  </a:rPr>
                  <a:t>* =  </a:t>
                </a:r>
                <a:r>
                  <a:rPr lang="en-US" altLang="zh-TW" sz="1800" dirty="0">
                    <a:solidFill>
                      <a:srgbClr val="FF0000"/>
                    </a:solidFill>
                  </a:rPr>
                  <a:t>4.998078*</a:t>
                </a:r>
                <a14:m>
                  <m:oMath xmlns:m="http://schemas.openxmlformats.org/officeDocument/2006/math">
                    <m:sSup>
                      <m:sSupPr>
                        <m:ctrlPr>
                          <a:rPr lang="en-US" altLang="zh-TW" sz="1800" i="1">
                            <a:solidFill>
                              <a:srgbClr val="FF0000"/>
                            </a:solidFill>
                            <a:latin typeface="Cambria Math" panose="02040503050406030204" pitchFamily="18" charset="0"/>
                          </a:rPr>
                        </m:ctrlPr>
                      </m:sSupPr>
                      <m:e>
                        <m:r>
                          <a:rPr lang="en-US" altLang="zh-TW" sz="1800" i="1">
                            <a:solidFill>
                              <a:srgbClr val="FF0000"/>
                            </a:solidFill>
                            <a:latin typeface="Cambria Math" panose="02040503050406030204" pitchFamily="18" charset="0"/>
                          </a:rPr>
                          <m:t>10</m:t>
                        </m:r>
                      </m:e>
                      <m:sup>
                        <m:r>
                          <a:rPr lang="en-US" altLang="zh-TW" sz="1800" i="1">
                            <a:solidFill>
                              <a:srgbClr val="FF0000"/>
                            </a:solidFill>
                            <a:latin typeface="Cambria Math" panose="02040503050406030204" pitchFamily="18" charset="0"/>
                          </a:rPr>
                          <m:t>−</m:t>
                        </m:r>
                        <m:r>
                          <a:rPr lang="en-US" altLang="zh-TW" sz="1800" i="1">
                            <a:solidFill>
                              <a:srgbClr val="FF0000"/>
                            </a:solidFill>
                            <a:latin typeface="Cambria Math" panose="02040503050406030204" pitchFamily="18" charset="0"/>
                          </a:rPr>
                          <m:t>5</m:t>
                        </m:r>
                      </m:sup>
                    </m:sSup>
                  </m:oMath>
                </a14:m>
                <a:r>
                  <a:rPr lang="en-US" altLang="zh-TW" sz="1800" dirty="0"/>
                  <a:t>      (</a:t>
                </a:r>
                <a:r>
                  <a:rPr lang="en-US" altLang="zh-TW" sz="1800" dirty="0"/>
                  <a:t>0.0026 </a:t>
                </a:r>
                <a:r>
                  <a:rPr lang="en-US" altLang="zh-TW" sz="1800" dirty="0"/>
                  <a:t>= 0.5 * c*</a:t>
                </a:r>
                <a14:m>
                  <m:oMath xmlns:m="http://schemas.openxmlformats.org/officeDocument/2006/math">
                    <m:sSup>
                      <m:sSupPr>
                        <m:ctrlPr>
                          <a:rPr lang="en-US" altLang="zh-TW" sz="1800" i="1">
                            <a:latin typeface="Cambria Math" panose="02040503050406030204" pitchFamily="18" charset="0"/>
                          </a:rPr>
                        </m:ctrlPr>
                      </m:sSupPr>
                      <m:e>
                        <m:r>
                          <m:rPr>
                            <m:nor/>
                          </m:rPr>
                          <a:rPr lang="en-US" altLang="zh-TW" sz="1800">
                            <a:latin typeface="Cambria Math" panose="02040503050406030204" pitchFamily="18" charset="0"/>
                          </a:rPr>
                          <m:t>10.2</m:t>
                        </m:r>
                      </m:e>
                      <m:sup>
                        <m:r>
                          <a:rPr lang="en-US" altLang="zh-TW" sz="1800" i="1">
                            <a:latin typeface="Cambria Math" panose="02040503050406030204" pitchFamily="18" charset="0"/>
                          </a:rPr>
                          <m:t>2</m:t>
                        </m:r>
                      </m:sup>
                    </m:sSup>
                  </m:oMath>
                </a14:m>
                <a:r>
                  <a:rPr lang="en-US" altLang="zh-TW" sz="1800" dirty="0"/>
                  <a:t>)</a:t>
                </a:r>
              </a:p>
              <a:p>
                <a:r>
                  <a:rPr lang="en-US" altLang="zh-TW" sz="1800" dirty="0"/>
                  <a:t>Case </a:t>
                </a:r>
                <a:r>
                  <a:rPr lang="en-US" altLang="zh-TW" sz="1800" dirty="0" smtClean="0"/>
                  <a:t>3:</a:t>
                </a:r>
                <a:r>
                  <a:rPr lang="en-US" altLang="zh-TW" sz="1800" dirty="0"/>
                  <a:t/>
                </a:r>
                <a:br>
                  <a:rPr lang="en-US" altLang="zh-TW" sz="1800" dirty="0"/>
                </a:br>
                <a14:m>
                  <m:oMath xmlns:m="http://schemas.openxmlformats.org/officeDocument/2006/math">
                    <m:f>
                      <m:fPr>
                        <m:ctrlPr>
                          <a:rPr lang="en-US" altLang="zh-TW" sz="1800" i="1">
                            <a:latin typeface="Cambria Math" panose="02040503050406030204" pitchFamily="18" charset="0"/>
                          </a:rPr>
                        </m:ctrlPr>
                      </m:fPr>
                      <m:num>
                        <m:r>
                          <a:rPr lang="en-US" altLang="zh-TW" sz="1800" i="1">
                            <a:latin typeface="Cambria Math" panose="02040503050406030204" pitchFamily="18" charset="0"/>
                          </a:rPr>
                          <m:t>𝜕</m:t>
                        </m:r>
                      </m:num>
                      <m:den>
                        <m:r>
                          <a:rPr lang="en-US" altLang="zh-TW" sz="1800" i="1">
                            <a:latin typeface="Cambria Math" panose="02040503050406030204" pitchFamily="18" charset="0"/>
                          </a:rPr>
                          <m:t>𝜕</m:t>
                        </m:r>
                        <m:r>
                          <a:rPr lang="en-US" altLang="zh-TW" sz="1800" i="1">
                            <a:latin typeface="Cambria Math" panose="02040503050406030204" pitchFamily="18" charset="0"/>
                          </a:rPr>
                          <m:t>𝑒</m:t>
                        </m:r>
                      </m:den>
                    </m:f>
                  </m:oMath>
                </a14:m>
                <a:r>
                  <a:rPr lang="en-US" altLang="zh-TW" sz="1800" dirty="0"/>
                  <a:t> {b</a:t>
                </a:r>
                <a14:m>
                  <m:oMath xmlns:m="http://schemas.openxmlformats.org/officeDocument/2006/math">
                    <m:nary>
                      <m:naryPr>
                        <m:ctrlPr>
                          <a:rPr lang="zh-TW" altLang="en-US" sz="1800" i="1">
                            <a:latin typeface="Cambria Math" panose="02040503050406030204" pitchFamily="18" charset="0"/>
                          </a:rPr>
                        </m:ctrlPr>
                      </m:naryPr>
                      <m:sub>
                        <m:sSub>
                          <m:sSubPr>
                            <m:ctrlPr>
                              <a:rPr lang="en-US" altLang="zh-TW" sz="1800" i="1">
                                <a:latin typeface="Cambria Math" panose="02040503050406030204" pitchFamily="18" charset="0"/>
                              </a:rPr>
                            </m:ctrlPr>
                          </m:sSubPr>
                          <m:e>
                            <m:r>
                              <a:rPr lang="en-US" altLang="zh-TW" sz="1800" i="1">
                                <a:latin typeface="Cambria Math" panose="02040503050406030204" pitchFamily="18" charset="0"/>
                              </a:rPr>
                              <m:t>𝑣</m:t>
                            </m:r>
                          </m:e>
                          <m:sub>
                            <m:r>
                              <a:rPr lang="en-US" altLang="zh-TW" sz="1800" i="1">
                                <a:latin typeface="Cambria Math" panose="02040503050406030204" pitchFamily="18" charset="0"/>
                              </a:rPr>
                              <m:t>0</m:t>
                            </m:r>
                          </m:sub>
                        </m:sSub>
                      </m:sub>
                      <m:sup>
                        <m:r>
                          <a:rPr lang="en-US" altLang="zh-TW" sz="1800" i="1">
                            <a:latin typeface="Cambria Math" panose="02040503050406030204" pitchFamily="18" charset="0"/>
                            <a:ea typeface="Cambria Math" panose="02040503050406030204" pitchFamily="18" charset="0"/>
                          </a:rPr>
                          <m:t>∞</m:t>
                        </m:r>
                      </m:sup>
                      <m:e>
                        <m:sSub>
                          <m:sSubPr>
                            <m:ctrlPr>
                              <a:rPr lang="en-US" altLang="zh-TW" sz="1800" i="1">
                                <a:latin typeface="Cambria Math" panose="02040503050406030204" pitchFamily="18" charset="0"/>
                              </a:rPr>
                            </m:ctrlPr>
                          </m:sSubPr>
                          <m:e>
                            <m:r>
                              <a:rPr lang="en-US" altLang="zh-TW" sz="1800" i="1">
                                <a:latin typeface="Cambria Math" panose="02040503050406030204" pitchFamily="18" charset="0"/>
                              </a:rPr>
                              <m:t>𝑣</m:t>
                            </m:r>
                          </m:e>
                          <m:sub>
                            <m:r>
                              <a:rPr lang="en-US" altLang="zh-TW" sz="1800" i="1">
                                <a:latin typeface="Cambria Math" panose="02040503050406030204" pitchFamily="18" charset="0"/>
                              </a:rPr>
                              <m:t>1</m:t>
                            </m:r>
                          </m:sub>
                        </m:sSub>
                        <m:r>
                          <a:rPr lang="en-US" altLang="zh-TW" sz="1800" i="1">
                            <a:latin typeface="Cambria Math" panose="02040503050406030204" pitchFamily="18" charset="0"/>
                          </a:rPr>
                          <m:t>𝑓</m:t>
                        </m:r>
                        <m:d>
                          <m:dPr>
                            <m:ctrlPr>
                              <a:rPr lang="en-US" altLang="zh-TW" sz="1800" i="1">
                                <a:latin typeface="Cambria Math" panose="02040503050406030204" pitchFamily="18" charset="0"/>
                              </a:rPr>
                            </m:ctrlPr>
                          </m:dPr>
                          <m:e>
                            <m:sSub>
                              <m:sSubPr>
                                <m:ctrlPr>
                                  <a:rPr lang="en-US" altLang="zh-TW" sz="1800" i="1">
                                    <a:latin typeface="Cambria Math" panose="02040503050406030204" pitchFamily="18" charset="0"/>
                                  </a:rPr>
                                </m:ctrlPr>
                              </m:sSubPr>
                              <m:e>
                                <m:r>
                                  <a:rPr lang="en-US" altLang="zh-TW" sz="1800" i="1">
                                    <a:latin typeface="Cambria Math" panose="02040503050406030204" pitchFamily="18" charset="0"/>
                                  </a:rPr>
                                  <m:t>𝑣</m:t>
                                </m:r>
                              </m:e>
                              <m:sub>
                                <m:r>
                                  <a:rPr lang="en-US" altLang="zh-TW" sz="1800" i="1">
                                    <a:latin typeface="Cambria Math" panose="02040503050406030204" pitchFamily="18" charset="0"/>
                                  </a:rPr>
                                  <m:t>1</m:t>
                                </m:r>
                              </m:sub>
                            </m:sSub>
                          </m:e>
                          <m:e>
                            <m:r>
                              <a:rPr lang="en-US" altLang="zh-TW" sz="1800" i="1">
                                <a:latin typeface="Cambria Math" panose="02040503050406030204" pitchFamily="18" charset="0"/>
                              </a:rPr>
                              <m:t>𝑒</m:t>
                            </m:r>
                          </m:e>
                        </m:d>
                        <m:r>
                          <m:rPr>
                            <m:nor/>
                          </m:rPr>
                          <a:rPr lang="zh-TW" altLang="en-US" sz="1800" i="1" dirty="0"/>
                          <m:t> </m:t>
                        </m:r>
                        <m:r>
                          <a:rPr lang="en-US" altLang="zh-TW" sz="1800" i="1">
                            <a:latin typeface="Cambria Math" panose="02040503050406030204" pitchFamily="18" charset="0"/>
                          </a:rPr>
                          <m:t>𝑑</m:t>
                        </m:r>
                        <m:sSub>
                          <m:sSubPr>
                            <m:ctrlPr>
                              <a:rPr lang="en-US" altLang="zh-TW" sz="1800" i="1">
                                <a:latin typeface="Cambria Math" panose="02040503050406030204" pitchFamily="18" charset="0"/>
                              </a:rPr>
                            </m:ctrlPr>
                          </m:sSubPr>
                          <m:e>
                            <m:r>
                              <a:rPr lang="en-US" altLang="zh-TW" sz="1800" i="1">
                                <a:latin typeface="Cambria Math" panose="02040503050406030204" pitchFamily="18" charset="0"/>
                              </a:rPr>
                              <m:t>𝑣</m:t>
                            </m:r>
                          </m:e>
                          <m:sub>
                            <m:r>
                              <a:rPr lang="en-US" altLang="zh-TW" sz="1800" i="1">
                                <a:latin typeface="Cambria Math" panose="02040503050406030204" pitchFamily="18" charset="0"/>
                              </a:rPr>
                              <m:t>1</m:t>
                            </m:r>
                          </m:sub>
                        </m:sSub>
                      </m:e>
                    </m:nary>
                  </m:oMath>
                </a14:m>
                <a:r>
                  <a:rPr lang="en-US" altLang="zh-TW" sz="1800" dirty="0"/>
                  <a:t>- c(e) - (1/2)</a:t>
                </a:r>
                <a14:m>
                  <m:oMath xmlns:m="http://schemas.openxmlformats.org/officeDocument/2006/math">
                    <m:r>
                      <a:rPr lang="zh-TW" altLang="en-US" sz="1800" i="1">
                        <a:latin typeface="Cambria Math" panose="02040503050406030204" pitchFamily="18" charset="0"/>
                      </a:rPr>
                      <m:t>𝜑</m:t>
                    </m:r>
                    <m:r>
                      <a:rPr lang="en-US" altLang="zh-TW" sz="1800" i="1">
                        <a:latin typeface="Cambria Math" panose="02040503050406030204" pitchFamily="18" charset="0"/>
                      </a:rPr>
                      <m:t> </m:t>
                    </m:r>
                    <m:sSup>
                      <m:sSupPr>
                        <m:ctrlPr>
                          <a:rPr lang="en-US" altLang="zh-TW" sz="1800" i="1">
                            <a:latin typeface="Cambria Math" panose="02040503050406030204" pitchFamily="18" charset="0"/>
                          </a:rPr>
                        </m:ctrlPr>
                      </m:sSupPr>
                      <m:e>
                        <m:r>
                          <a:rPr lang="en-US" altLang="zh-TW" sz="1800" i="1">
                            <a:latin typeface="Cambria Math" panose="02040503050406030204" pitchFamily="18" charset="0"/>
                          </a:rPr>
                          <m:t>𝑏</m:t>
                        </m:r>
                      </m:e>
                      <m:sup>
                        <m:r>
                          <a:rPr lang="en-US" altLang="zh-TW" sz="1800" i="1">
                            <a:latin typeface="Cambria Math" panose="02040503050406030204" pitchFamily="18" charset="0"/>
                          </a:rPr>
                          <m:t>2</m:t>
                        </m:r>
                      </m:sup>
                    </m:sSup>
                    <m:r>
                      <a:rPr lang="zh-TW" altLang="en-US" sz="1800" i="1">
                        <a:latin typeface="Cambria Math" panose="02040503050406030204" pitchFamily="18" charset="0"/>
                      </a:rPr>
                      <m:t>𝜉</m:t>
                    </m:r>
                    <m:d>
                      <m:dPr>
                        <m:ctrlPr>
                          <a:rPr lang="en-US" altLang="zh-TW" sz="1800" i="1">
                            <a:latin typeface="Cambria Math" panose="02040503050406030204" pitchFamily="18" charset="0"/>
                          </a:rPr>
                        </m:ctrlPr>
                      </m:dPr>
                      <m:e>
                        <m:r>
                          <a:rPr lang="en-US" altLang="zh-TW" sz="1800" i="1">
                            <a:latin typeface="Cambria Math" panose="02040503050406030204" pitchFamily="18" charset="0"/>
                          </a:rPr>
                          <m:t>𝑒</m:t>
                        </m:r>
                      </m:e>
                    </m:d>
                  </m:oMath>
                </a14:m>
                <a:r>
                  <a:rPr lang="en-US" altLang="zh-TW" sz="1800" dirty="0"/>
                  <a:t> } = </a:t>
                </a:r>
                <a:r>
                  <a:rPr lang="en-US" altLang="zh-TW" sz="1800" dirty="0" smtClean="0"/>
                  <a:t>0</a:t>
                </a:r>
                <a:br>
                  <a:rPr lang="en-US" altLang="zh-TW" sz="1800" dirty="0" smtClean="0"/>
                </a:br>
                <a:r>
                  <a:rPr lang="en-US" altLang="zh-TW" sz="1800" dirty="0"/>
                  <a:t/>
                </a:r>
                <a:br>
                  <a:rPr lang="en-US" altLang="zh-TW" sz="1800" dirty="0"/>
                </a:br>
                <a14:m>
                  <m:oMath xmlns:m="http://schemas.openxmlformats.org/officeDocument/2006/math">
                    <m:f>
                      <m:fPr>
                        <m:ctrlPr>
                          <a:rPr lang="en-US" altLang="zh-TW" sz="1800" i="1">
                            <a:latin typeface="Cambria Math" panose="02040503050406030204" pitchFamily="18" charset="0"/>
                          </a:rPr>
                        </m:ctrlPr>
                      </m:fPr>
                      <m:num>
                        <m:r>
                          <a:rPr lang="en-US" altLang="zh-TW" sz="1800" i="1">
                            <a:latin typeface="Cambria Math" panose="02040503050406030204" pitchFamily="18" charset="0"/>
                          </a:rPr>
                          <m:t>𝑑</m:t>
                        </m:r>
                      </m:num>
                      <m:den>
                        <m:r>
                          <a:rPr lang="en-US" altLang="zh-TW" sz="1800" i="1">
                            <a:latin typeface="Cambria Math" panose="02040503050406030204" pitchFamily="18" charset="0"/>
                          </a:rPr>
                          <m:t>𝑑𝑏</m:t>
                        </m:r>
                      </m:den>
                    </m:f>
                  </m:oMath>
                </a14:m>
                <a:r>
                  <a:rPr lang="zh-TW" altLang="en-US" sz="1800" dirty="0"/>
                  <a:t> </a:t>
                </a:r>
                <a:r>
                  <a:rPr lang="en-US" altLang="zh-TW" sz="1800" dirty="0"/>
                  <a:t>{</a:t>
                </a:r>
                <a14:m>
                  <m:oMath xmlns:m="http://schemas.openxmlformats.org/officeDocument/2006/math">
                    <m:nary>
                      <m:naryPr>
                        <m:ctrlPr>
                          <a:rPr lang="zh-TW" altLang="en-US" sz="1800" i="1">
                            <a:latin typeface="Cambria Math" panose="02040503050406030204" pitchFamily="18" charset="0"/>
                          </a:rPr>
                        </m:ctrlPr>
                      </m:naryPr>
                      <m:sub>
                        <m:r>
                          <a:rPr lang="en-US" altLang="zh-TW" sz="1800" i="1">
                            <a:latin typeface="Cambria Math" panose="02040503050406030204" pitchFamily="18" charset="0"/>
                          </a:rPr>
                          <m:t>0</m:t>
                        </m:r>
                      </m:sub>
                      <m:sup>
                        <m:r>
                          <a:rPr lang="en-US" altLang="zh-TW" sz="1800" i="1">
                            <a:latin typeface="Cambria Math" panose="02040503050406030204" pitchFamily="18" charset="0"/>
                            <a:ea typeface="Cambria Math" panose="02040503050406030204" pitchFamily="18" charset="0"/>
                          </a:rPr>
                          <m:t>∞</m:t>
                        </m:r>
                      </m:sup>
                      <m:e>
                        <m:sSub>
                          <m:sSubPr>
                            <m:ctrlPr>
                              <a:rPr lang="en-US" altLang="zh-TW" sz="1800" i="1">
                                <a:latin typeface="Cambria Math" panose="02040503050406030204" pitchFamily="18" charset="0"/>
                              </a:rPr>
                            </m:ctrlPr>
                          </m:sSubPr>
                          <m:e>
                            <m:r>
                              <a:rPr lang="en-US" altLang="zh-TW" sz="1800" i="1">
                                <a:latin typeface="Cambria Math" panose="02040503050406030204" pitchFamily="18" charset="0"/>
                              </a:rPr>
                              <m:t>𝑣</m:t>
                            </m:r>
                          </m:e>
                          <m:sub>
                            <m:r>
                              <a:rPr lang="en-US" altLang="zh-TW" sz="1800" i="1">
                                <a:latin typeface="Cambria Math" panose="02040503050406030204" pitchFamily="18" charset="0"/>
                              </a:rPr>
                              <m:t>1</m:t>
                            </m:r>
                          </m:sub>
                        </m:sSub>
                        <m:r>
                          <a:rPr lang="en-US" altLang="zh-TW" sz="1800" i="1">
                            <a:latin typeface="Cambria Math" panose="02040503050406030204" pitchFamily="18" charset="0"/>
                          </a:rPr>
                          <m:t>𝑓</m:t>
                        </m:r>
                        <m:d>
                          <m:dPr>
                            <m:ctrlPr>
                              <a:rPr lang="en-US" altLang="zh-TW" sz="1800" i="1">
                                <a:latin typeface="Cambria Math" panose="02040503050406030204" pitchFamily="18" charset="0"/>
                              </a:rPr>
                            </m:ctrlPr>
                          </m:dPr>
                          <m:e>
                            <m:sSub>
                              <m:sSubPr>
                                <m:ctrlPr>
                                  <a:rPr lang="en-US" altLang="zh-TW" sz="1800" i="1">
                                    <a:latin typeface="Cambria Math" panose="02040503050406030204" pitchFamily="18" charset="0"/>
                                  </a:rPr>
                                </m:ctrlPr>
                              </m:sSubPr>
                              <m:e>
                                <m:r>
                                  <a:rPr lang="en-US" altLang="zh-TW" sz="1800" i="1">
                                    <a:latin typeface="Cambria Math" panose="02040503050406030204" pitchFamily="18" charset="0"/>
                                  </a:rPr>
                                  <m:t>𝑣</m:t>
                                </m:r>
                              </m:e>
                              <m:sub>
                                <m:r>
                                  <a:rPr lang="en-US" altLang="zh-TW" sz="1800" i="1">
                                    <a:latin typeface="Cambria Math" panose="02040503050406030204" pitchFamily="18" charset="0"/>
                                  </a:rPr>
                                  <m:t>1</m:t>
                                </m:r>
                              </m:sub>
                            </m:sSub>
                          </m:e>
                          <m:e>
                            <m:acc>
                              <m:accPr>
                                <m:chr m:val="̂"/>
                                <m:ctrlPr>
                                  <a:rPr lang="en-US" altLang="zh-TW" sz="1800" i="1">
                                    <a:latin typeface="Cambria Math" panose="02040503050406030204" pitchFamily="18" charset="0"/>
                                  </a:rPr>
                                </m:ctrlPr>
                              </m:accPr>
                              <m:e>
                                <m:r>
                                  <a:rPr lang="en-US" altLang="zh-TW" sz="1800" i="1">
                                    <a:latin typeface="Cambria Math" panose="02040503050406030204" pitchFamily="18" charset="0"/>
                                  </a:rPr>
                                  <m:t>𝑒</m:t>
                                </m:r>
                              </m:e>
                            </m:acc>
                            <m:r>
                              <m:rPr>
                                <m:nor/>
                              </m:rPr>
                              <a:rPr lang="en-US" altLang="zh-TW" sz="1800" dirty="0"/>
                              <m:t> ( </m:t>
                            </m:r>
                            <m:r>
                              <m:rPr>
                                <m:nor/>
                              </m:rPr>
                              <a:rPr lang="en-US" altLang="zh-TW" sz="1800" dirty="0"/>
                              <m:t>b</m:t>
                            </m:r>
                            <m:r>
                              <a:rPr lang="en-US" altLang="zh-TW" sz="1800" i="1" dirty="0">
                                <a:latin typeface="Cambria Math" panose="02040503050406030204" pitchFamily="18" charset="0"/>
                              </a:rPr>
                              <m:t>)</m:t>
                            </m:r>
                          </m:e>
                        </m:d>
                        <m:r>
                          <m:rPr>
                            <m:nor/>
                          </m:rPr>
                          <a:rPr lang="zh-TW" altLang="en-US" sz="1800" i="1" dirty="0"/>
                          <m:t> </m:t>
                        </m:r>
                        <m:r>
                          <a:rPr lang="en-US" altLang="zh-TW" sz="1800" i="1">
                            <a:latin typeface="Cambria Math" panose="02040503050406030204" pitchFamily="18" charset="0"/>
                          </a:rPr>
                          <m:t>𝑑</m:t>
                        </m:r>
                        <m:sSub>
                          <m:sSubPr>
                            <m:ctrlPr>
                              <a:rPr lang="en-US" altLang="zh-TW" sz="1800" i="1">
                                <a:latin typeface="Cambria Math" panose="02040503050406030204" pitchFamily="18" charset="0"/>
                              </a:rPr>
                            </m:ctrlPr>
                          </m:sSubPr>
                          <m:e>
                            <m:r>
                              <a:rPr lang="en-US" altLang="zh-TW" sz="1800" i="1">
                                <a:latin typeface="Cambria Math" panose="02040503050406030204" pitchFamily="18" charset="0"/>
                              </a:rPr>
                              <m:t>𝑣</m:t>
                            </m:r>
                          </m:e>
                          <m:sub>
                            <m:r>
                              <a:rPr lang="en-US" altLang="zh-TW" sz="1800" i="1">
                                <a:latin typeface="Cambria Math" panose="02040503050406030204" pitchFamily="18" charset="0"/>
                              </a:rPr>
                              <m:t>1</m:t>
                            </m:r>
                          </m:sub>
                        </m:sSub>
                      </m:e>
                    </m:nary>
                    <m:r>
                      <m:rPr>
                        <m:nor/>
                      </m:rPr>
                      <a:rPr lang="en-US" altLang="zh-TW" sz="1800" dirty="0"/>
                      <m:t>− </m:t>
                    </m:r>
                    <m:r>
                      <m:rPr>
                        <m:nor/>
                      </m:rPr>
                      <a:rPr lang="en-US" altLang="zh-TW" sz="1800" dirty="0"/>
                      <m:t>c</m:t>
                    </m:r>
                    <m:r>
                      <m:rPr>
                        <m:nor/>
                      </m:rPr>
                      <a:rPr lang="en-US" altLang="zh-TW" sz="1800" dirty="0"/>
                      <m:t>(</m:t>
                    </m:r>
                    <m:acc>
                      <m:accPr>
                        <m:chr m:val="̂"/>
                        <m:ctrlPr>
                          <a:rPr lang="en-US" altLang="zh-TW" sz="1800" i="1">
                            <a:latin typeface="Cambria Math" panose="02040503050406030204" pitchFamily="18" charset="0"/>
                          </a:rPr>
                        </m:ctrlPr>
                      </m:accPr>
                      <m:e>
                        <m:r>
                          <a:rPr lang="en-US" altLang="zh-TW" sz="1800" i="1">
                            <a:latin typeface="Cambria Math" panose="02040503050406030204" pitchFamily="18" charset="0"/>
                          </a:rPr>
                          <m:t>𝑒</m:t>
                        </m:r>
                      </m:e>
                    </m:acc>
                    <m:r>
                      <m:rPr>
                        <m:nor/>
                      </m:rPr>
                      <a:rPr lang="en-US" altLang="zh-TW" sz="1800" dirty="0"/>
                      <m:t> ( </m:t>
                    </m:r>
                    <m:r>
                      <m:rPr>
                        <m:nor/>
                      </m:rPr>
                      <a:rPr lang="en-US" altLang="zh-TW" sz="1800" dirty="0"/>
                      <m:t>b</m:t>
                    </m:r>
                    <m:r>
                      <m:rPr>
                        <m:nor/>
                      </m:rPr>
                      <a:rPr lang="en-US" altLang="zh-TW" sz="1800" dirty="0"/>
                      <m:t> )) − (1/2)</m:t>
                    </m:r>
                    <m:r>
                      <a:rPr lang="zh-TW" altLang="en-US" sz="1800" i="1">
                        <a:latin typeface="Cambria Math" panose="02040503050406030204" pitchFamily="18" charset="0"/>
                      </a:rPr>
                      <m:t>𝜑</m:t>
                    </m:r>
                    <m:r>
                      <a:rPr lang="en-US" altLang="zh-TW" sz="1800" i="1">
                        <a:latin typeface="Cambria Math" panose="02040503050406030204" pitchFamily="18" charset="0"/>
                      </a:rPr>
                      <m:t> </m:t>
                    </m:r>
                    <m:sSup>
                      <m:sSupPr>
                        <m:ctrlPr>
                          <a:rPr lang="en-US" altLang="zh-TW" sz="1800" i="1">
                            <a:latin typeface="Cambria Math" panose="02040503050406030204" pitchFamily="18" charset="0"/>
                          </a:rPr>
                        </m:ctrlPr>
                      </m:sSupPr>
                      <m:e>
                        <m:r>
                          <a:rPr lang="en-US" altLang="zh-TW" sz="1800" i="1">
                            <a:latin typeface="Cambria Math" panose="02040503050406030204" pitchFamily="18" charset="0"/>
                          </a:rPr>
                          <m:t>𝑏</m:t>
                        </m:r>
                      </m:e>
                      <m:sup>
                        <m:r>
                          <a:rPr lang="en-US" altLang="zh-TW" sz="1800" i="1">
                            <a:latin typeface="Cambria Math" panose="02040503050406030204" pitchFamily="18" charset="0"/>
                          </a:rPr>
                          <m:t>2</m:t>
                        </m:r>
                      </m:sup>
                    </m:sSup>
                    <m:r>
                      <a:rPr lang="zh-TW" altLang="en-US" sz="1800" i="1">
                        <a:latin typeface="Cambria Math" panose="02040503050406030204" pitchFamily="18" charset="0"/>
                      </a:rPr>
                      <m:t>𝜉</m:t>
                    </m:r>
                    <m:d>
                      <m:dPr>
                        <m:ctrlPr>
                          <a:rPr lang="en-US" altLang="zh-TW" sz="1800" i="1">
                            <a:latin typeface="Cambria Math" panose="02040503050406030204" pitchFamily="18" charset="0"/>
                          </a:rPr>
                        </m:ctrlPr>
                      </m:dPr>
                      <m:e>
                        <m:acc>
                          <m:accPr>
                            <m:chr m:val="̂"/>
                            <m:ctrlPr>
                              <a:rPr lang="en-US" altLang="zh-TW" sz="1800" i="1">
                                <a:latin typeface="Cambria Math" panose="02040503050406030204" pitchFamily="18" charset="0"/>
                              </a:rPr>
                            </m:ctrlPr>
                          </m:accPr>
                          <m:e>
                            <m:r>
                              <a:rPr lang="en-US" altLang="zh-TW" sz="1800" i="1">
                                <a:latin typeface="Cambria Math" panose="02040503050406030204" pitchFamily="18" charset="0"/>
                              </a:rPr>
                              <m:t>𝑒</m:t>
                            </m:r>
                          </m:e>
                        </m:acc>
                        <m:r>
                          <m:rPr>
                            <m:nor/>
                          </m:rPr>
                          <a:rPr lang="en-US" altLang="zh-TW" sz="1800" dirty="0"/>
                          <m:t> ( </m:t>
                        </m:r>
                        <m:r>
                          <m:rPr>
                            <m:nor/>
                          </m:rPr>
                          <a:rPr lang="en-US" altLang="zh-TW" sz="1800" dirty="0"/>
                          <m:t>b</m:t>
                        </m:r>
                        <m:r>
                          <m:rPr>
                            <m:nor/>
                          </m:rPr>
                          <a:rPr lang="en-US" altLang="zh-TW" sz="1800" dirty="0"/>
                          <m:t> )</m:t>
                        </m:r>
                      </m:e>
                    </m:d>
                  </m:oMath>
                </a14:m>
                <a:r>
                  <a:rPr lang="en-US" altLang="zh-TW" sz="1800" dirty="0"/>
                  <a:t> } = </a:t>
                </a:r>
                <a:r>
                  <a:rPr lang="en-US" altLang="zh-TW" sz="1800" dirty="0" smtClean="0"/>
                  <a:t>0</a:t>
                </a:r>
                <a:br>
                  <a:rPr lang="en-US" altLang="zh-TW" sz="1800" dirty="0" smtClean="0"/>
                </a:br>
                <a:r>
                  <a:rPr lang="en-US" altLang="zh-TW" sz="1800" dirty="0"/>
                  <a:t/>
                </a:r>
                <a:br>
                  <a:rPr lang="en-US" altLang="zh-TW" sz="1800" dirty="0"/>
                </a:br>
                <a:r>
                  <a:rPr lang="zh-TW" altLang="en-US" sz="1800" dirty="0"/>
                  <a:t>其中</a:t>
                </a:r>
                <a:r>
                  <a:rPr lang="zh-TW" altLang="en-US" sz="1800" dirty="0" smtClean="0">
                    <a:solidFill>
                      <a:schemeClr val="tx1"/>
                    </a:solidFill>
                  </a:rPr>
                  <a:t>， </a:t>
                </a:r>
                <a14:m>
                  <m:oMath xmlns:m="http://schemas.openxmlformats.org/officeDocument/2006/math">
                    <m:r>
                      <a:rPr lang="zh-TW" altLang="en-US" sz="1800" i="1">
                        <a:solidFill>
                          <a:schemeClr val="tx1"/>
                        </a:solidFill>
                        <a:latin typeface="Cambria Math" panose="02040503050406030204" pitchFamily="18" charset="0"/>
                      </a:rPr>
                      <m:t>𝜌</m:t>
                    </m:r>
                  </m:oMath>
                </a14:m>
                <a:r>
                  <a:rPr lang="zh-TW" altLang="en-US" sz="1800" dirty="0">
                    <a:solidFill>
                      <a:schemeClr val="tx1"/>
                    </a:solidFill>
                  </a:rPr>
                  <a:t> </a:t>
                </a:r>
                <a:r>
                  <a:rPr lang="en-US" altLang="zh-TW" sz="1800" dirty="0">
                    <a:solidFill>
                      <a:schemeClr val="tx1"/>
                    </a:solidFill>
                  </a:rPr>
                  <a:t>=</a:t>
                </a:r>
                <a:r>
                  <a:rPr lang="zh-TW" altLang="en-US" sz="1800" dirty="0">
                    <a:solidFill>
                      <a:schemeClr val="tx1"/>
                    </a:solidFill>
                  </a:rPr>
                  <a:t> </a:t>
                </a:r>
                <a:r>
                  <a:rPr lang="en-US" altLang="zh-TW" sz="1800" dirty="0">
                    <a:solidFill>
                      <a:schemeClr val="tx1"/>
                    </a:solidFill>
                  </a:rPr>
                  <a:t>1</a:t>
                </a:r>
                <a:r>
                  <a:rPr lang="en-US" altLang="zh-TW" sz="1800" dirty="0" smtClean="0">
                    <a:solidFill>
                      <a:schemeClr val="tx1"/>
                    </a:solidFill>
                  </a:rPr>
                  <a:t> </a:t>
                </a:r>
                <a:r>
                  <a:rPr lang="en-US" altLang="zh-TW" sz="1800" dirty="0"/>
                  <a:t>, </a:t>
                </a:r>
                <a:r>
                  <a:rPr lang="en-US" altLang="zh-TW" sz="1800" dirty="0" smtClean="0">
                    <a:solidFill>
                      <a:srgbClr val="FF0000"/>
                    </a:solidFill>
                  </a:rPr>
                  <a:t>c(e) =  0.25*c</a:t>
                </a:r>
                <a:r>
                  <a:rPr lang="en-US" altLang="zh-TW" sz="1800" dirty="0">
                    <a:solidFill>
                      <a:srgbClr val="FF0000"/>
                    </a:solidFill>
                  </a:rPr>
                  <a:t>*</a:t>
                </a:r>
                <a14:m>
                  <m:oMath xmlns:m="http://schemas.openxmlformats.org/officeDocument/2006/math">
                    <m:sSup>
                      <m:sSupPr>
                        <m:ctrlPr>
                          <a:rPr lang="en-US" altLang="zh-TW" sz="1800" i="1">
                            <a:solidFill>
                              <a:srgbClr val="FF0000"/>
                            </a:solidFill>
                            <a:latin typeface="Cambria Math" panose="02040503050406030204" pitchFamily="18" charset="0"/>
                          </a:rPr>
                        </m:ctrlPr>
                      </m:sSupPr>
                      <m:e>
                        <m:r>
                          <a:rPr lang="en-US" altLang="zh-TW" sz="1800" i="1">
                            <a:solidFill>
                              <a:srgbClr val="FF0000"/>
                            </a:solidFill>
                            <a:latin typeface="Cambria Math" panose="02040503050406030204" pitchFamily="18" charset="0"/>
                          </a:rPr>
                          <m:t>𝑒</m:t>
                        </m:r>
                      </m:e>
                      <m:sup>
                        <m:r>
                          <a:rPr lang="en-US" altLang="zh-TW" sz="1800" b="0" i="1" smtClean="0">
                            <a:solidFill>
                              <a:srgbClr val="FF0000"/>
                            </a:solidFill>
                            <a:latin typeface="Cambria Math" panose="02040503050406030204" pitchFamily="18" charset="0"/>
                          </a:rPr>
                          <m:t>4</m:t>
                        </m:r>
                      </m:sup>
                    </m:sSup>
                  </m:oMath>
                </a14:m>
                <a:r>
                  <a:rPr lang="en-US" altLang="zh-TW" sz="1800" dirty="0">
                    <a:solidFill>
                      <a:srgbClr val="FF0000"/>
                    </a:solidFill>
                  </a:rPr>
                  <a:t> </a:t>
                </a:r>
                <a:br>
                  <a:rPr lang="en-US" altLang="zh-TW" sz="1800" dirty="0">
                    <a:solidFill>
                      <a:srgbClr val="FF0000"/>
                    </a:solidFill>
                  </a:rPr>
                </a:br>
                <a:r>
                  <a:rPr lang="zh-TW" altLang="en-US" sz="1800" dirty="0"/>
                  <a:t>解 </a:t>
                </a:r>
                <a:r>
                  <a:rPr lang="en-US" altLang="zh-TW" sz="1800" dirty="0"/>
                  <a:t>e</a:t>
                </a:r>
                <a:r>
                  <a:rPr lang="zh-TW" altLang="en-US" sz="1800" dirty="0"/>
                  <a:t> 和 </a:t>
                </a:r>
                <a:r>
                  <a:rPr lang="en-US" altLang="zh-TW" sz="1800" dirty="0"/>
                  <a:t>c </a:t>
                </a:r>
                <a:r>
                  <a:rPr lang="zh-TW" altLang="en-US" sz="1800" dirty="0">
                    <a:solidFill>
                      <a:srgbClr val="FF0000"/>
                    </a:solidFill>
                  </a:rPr>
                  <a:t>， </a:t>
                </a:r>
                <a14:m>
                  <m:oMath xmlns:m="http://schemas.openxmlformats.org/officeDocument/2006/math">
                    <m:sSub>
                      <m:sSubPr>
                        <m:ctrlPr>
                          <a:rPr lang="en-US" altLang="zh-TW" sz="1800" i="1">
                            <a:solidFill>
                              <a:srgbClr val="FF0000"/>
                            </a:solidFill>
                            <a:latin typeface="Cambria Math" panose="02040503050406030204" pitchFamily="18" charset="0"/>
                          </a:rPr>
                        </m:ctrlPr>
                      </m:sSubPr>
                      <m:e>
                        <m:r>
                          <a:rPr lang="en-US" altLang="zh-TW" sz="1800" i="1">
                            <a:solidFill>
                              <a:srgbClr val="FF0000"/>
                            </a:solidFill>
                            <a:latin typeface="Cambria Math" panose="02040503050406030204" pitchFamily="18" charset="0"/>
                          </a:rPr>
                          <m:t>𝑒</m:t>
                        </m:r>
                      </m:e>
                      <m:sub>
                        <m:r>
                          <a:rPr lang="en-US" altLang="zh-TW" sz="1800" b="0" i="1" smtClean="0">
                            <a:solidFill>
                              <a:srgbClr val="FF0000"/>
                            </a:solidFill>
                            <a:latin typeface="Cambria Math" panose="02040503050406030204" pitchFamily="18" charset="0"/>
                          </a:rPr>
                          <m:t>3</m:t>
                        </m:r>
                      </m:sub>
                    </m:sSub>
                  </m:oMath>
                </a14:m>
                <a:r>
                  <a:rPr lang="en-US" altLang="zh-TW" sz="1800" dirty="0">
                    <a:solidFill>
                      <a:srgbClr val="FF0000"/>
                    </a:solidFill>
                  </a:rPr>
                  <a:t>* = </a:t>
                </a:r>
                <a:r>
                  <a:rPr lang="en-US" altLang="zh-TW" sz="1800" dirty="0" smtClean="0">
                    <a:solidFill>
                      <a:srgbClr val="FF0000"/>
                    </a:solidFill>
                  </a:rPr>
                  <a:t>31.7 </a:t>
                </a:r>
                <a:r>
                  <a:rPr lang="en-US" altLang="zh-TW" sz="1800" dirty="0">
                    <a:solidFill>
                      <a:srgbClr val="FF0000"/>
                    </a:solidFill>
                  </a:rPr>
                  <a:t>, </a:t>
                </a:r>
                <a14:m>
                  <m:oMath xmlns:m="http://schemas.openxmlformats.org/officeDocument/2006/math">
                    <m:sSub>
                      <m:sSubPr>
                        <m:ctrlPr>
                          <a:rPr lang="en-US" altLang="zh-TW" sz="1800" i="1">
                            <a:solidFill>
                              <a:srgbClr val="FF0000"/>
                            </a:solidFill>
                            <a:latin typeface="Cambria Math" panose="02040503050406030204" pitchFamily="18" charset="0"/>
                          </a:rPr>
                        </m:ctrlPr>
                      </m:sSubPr>
                      <m:e>
                        <m:r>
                          <a:rPr lang="en-US" altLang="zh-TW" sz="1800" i="1">
                            <a:solidFill>
                              <a:srgbClr val="FF0000"/>
                            </a:solidFill>
                            <a:latin typeface="Cambria Math" panose="02040503050406030204" pitchFamily="18" charset="0"/>
                          </a:rPr>
                          <m:t>𝑐</m:t>
                        </m:r>
                      </m:e>
                      <m:sub>
                        <m:r>
                          <a:rPr lang="en-US" altLang="zh-TW" sz="1800" b="0" i="1" smtClean="0">
                            <a:solidFill>
                              <a:srgbClr val="FF0000"/>
                            </a:solidFill>
                            <a:latin typeface="Cambria Math" panose="02040503050406030204" pitchFamily="18" charset="0"/>
                          </a:rPr>
                          <m:t>3</m:t>
                        </m:r>
                      </m:sub>
                    </m:sSub>
                  </m:oMath>
                </a14:m>
                <a:r>
                  <a:rPr lang="en-US" altLang="zh-TW" sz="1800" dirty="0">
                    <a:solidFill>
                      <a:srgbClr val="FF0000"/>
                    </a:solidFill>
                  </a:rPr>
                  <a:t>* =  </a:t>
                </a:r>
                <a:r>
                  <a:rPr lang="en-US" altLang="zh-TW" sz="1800" dirty="0" smtClean="0">
                    <a:solidFill>
                      <a:srgbClr val="FF0000"/>
                    </a:solidFill>
                  </a:rPr>
                  <a:t>1.584*</a:t>
                </a:r>
                <a14:m>
                  <m:oMath xmlns:m="http://schemas.openxmlformats.org/officeDocument/2006/math">
                    <m:sSup>
                      <m:sSupPr>
                        <m:ctrlPr>
                          <a:rPr lang="en-US" altLang="zh-TW" sz="1800" i="1">
                            <a:solidFill>
                              <a:srgbClr val="FF0000"/>
                            </a:solidFill>
                            <a:latin typeface="Cambria Math" panose="02040503050406030204" pitchFamily="18" charset="0"/>
                          </a:rPr>
                        </m:ctrlPr>
                      </m:sSupPr>
                      <m:e>
                        <m:r>
                          <a:rPr lang="en-US" altLang="zh-TW" sz="1800" i="1">
                            <a:solidFill>
                              <a:srgbClr val="FF0000"/>
                            </a:solidFill>
                            <a:latin typeface="Cambria Math" panose="02040503050406030204" pitchFamily="18" charset="0"/>
                          </a:rPr>
                          <m:t>10</m:t>
                        </m:r>
                      </m:e>
                      <m:sup>
                        <m:r>
                          <a:rPr lang="en-US" altLang="zh-TW" sz="1800" i="1">
                            <a:solidFill>
                              <a:srgbClr val="FF0000"/>
                            </a:solidFill>
                            <a:latin typeface="Cambria Math" panose="02040503050406030204" pitchFamily="18" charset="0"/>
                          </a:rPr>
                          <m:t>−</m:t>
                        </m:r>
                        <m:r>
                          <a:rPr lang="en-US" altLang="zh-TW" sz="1800" b="0" i="1" smtClean="0">
                            <a:solidFill>
                              <a:srgbClr val="FF0000"/>
                            </a:solidFill>
                            <a:latin typeface="Cambria Math" panose="02040503050406030204" pitchFamily="18" charset="0"/>
                          </a:rPr>
                          <m:t>8</m:t>
                        </m:r>
                      </m:sup>
                    </m:sSup>
                  </m:oMath>
                </a14:m>
                <a:r>
                  <a:rPr lang="en-US" altLang="zh-TW" sz="1800" dirty="0"/>
                  <a:t>      (</a:t>
                </a:r>
                <a:r>
                  <a:rPr lang="en-US" altLang="zh-TW" sz="1800" dirty="0" smtClean="0"/>
                  <a:t>0.004 </a:t>
                </a:r>
                <a:r>
                  <a:rPr lang="en-US" altLang="zh-TW" sz="1800" dirty="0"/>
                  <a:t>= </a:t>
                </a:r>
                <a:r>
                  <a:rPr lang="en-US" altLang="zh-TW" sz="1800" dirty="0" smtClean="0"/>
                  <a:t>0.25 </a:t>
                </a:r>
                <a:r>
                  <a:rPr lang="en-US" altLang="zh-TW" sz="1800" dirty="0"/>
                  <a:t>* c*</a:t>
                </a:r>
                <a14:m>
                  <m:oMath xmlns:m="http://schemas.openxmlformats.org/officeDocument/2006/math">
                    <m:sSup>
                      <m:sSupPr>
                        <m:ctrlPr>
                          <a:rPr lang="en-US" altLang="zh-TW" sz="1800" i="1">
                            <a:latin typeface="Cambria Math" panose="02040503050406030204" pitchFamily="18" charset="0"/>
                          </a:rPr>
                        </m:ctrlPr>
                      </m:sSupPr>
                      <m:e>
                        <m:r>
                          <m:rPr>
                            <m:nor/>
                          </m:rPr>
                          <a:rPr lang="en-US" altLang="zh-TW" sz="1800" b="0" i="0" smtClean="0">
                            <a:latin typeface="Cambria Math" panose="02040503050406030204" pitchFamily="18" charset="0"/>
                          </a:rPr>
                          <m:t>31.7</m:t>
                        </m:r>
                      </m:e>
                      <m:sup>
                        <m:r>
                          <a:rPr lang="en-US" altLang="zh-TW" sz="1800" b="0" i="1" dirty="0" smtClean="0">
                            <a:latin typeface="Cambria Math" panose="02040503050406030204" pitchFamily="18" charset="0"/>
                          </a:rPr>
                          <m:t>4</m:t>
                        </m:r>
                      </m:sup>
                    </m:sSup>
                  </m:oMath>
                </a14:m>
                <a:r>
                  <a:rPr lang="en-US" altLang="zh-TW" sz="1800" dirty="0"/>
                  <a:t>)</a:t>
                </a:r>
              </a:p>
              <a:p>
                <a:endParaRPr lang="zh-TW" altLang="en-US" dirty="0"/>
              </a:p>
              <a:p>
                <a:endParaRPr lang="zh-TW" altLang="en-US" dirty="0"/>
              </a:p>
            </p:txBody>
          </p:sp>
        </mc:Choice>
        <mc:Fallback>
          <p:sp>
            <p:nvSpPr>
              <p:cNvPr id="3" name="內容版面配置區 2"/>
              <p:cNvSpPr>
                <a:spLocks noGrp="1" noRot="1" noChangeAspect="1" noMove="1" noResize="1" noEditPoints="1" noAdjustHandles="1" noChangeArrowheads="1" noChangeShapeType="1" noTextEdit="1"/>
              </p:cNvSpPr>
              <p:nvPr>
                <p:ph idx="1"/>
              </p:nvPr>
            </p:nvSpPr>
            <p:spPr>
              <a:xfrm>
                <a:off x="838200" y="1357162"/>
                <a:ext cx="7722394" cy="5256074"/>
              </a:xfrm>
              <a:blipFill>
                <a:blip r:embed="rId3"/>
                <a:stretch>
                  <a:fillRect l="-553" t="-1160"/>
                </a:stretch>
              </a:blipFill>
            </p:spPr>
            <p:txBody>
              <a:bodyPr/>
              <a:lstStyle/>
              <a:p>
                <a:r>
                  <a:rPr lang="zh-TW" altLang="en-US">
                    <a:noFill/>
                  </a:rPr>
                  <a:t> </a:t>
                </a:r>
              </a:p>
            </p:txBody>
          </p:sp>
        </mc:Fallback>
      </mc:AlternateContent>
      <p:pic>
        <p:nvPicPr>
          <p:cNvPr id="5" name="圖片 4" descr="畫面剪輯"/>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91073" y="1055615"/>
            <a:ext cx="3392400" cy="5210805"/>
          </a:xfrm>
          <a:prstGeom prst="rect">
            <a:avLst/>
          </a:prstGeom>
        </p:spPr>
      </p:pic>
      <p:sp>
        <p:nvSpPr>
          <p:cNvPr id="4" name="矩形 3"/>
          <p:cNvSpPr/>
          <p:nvPr/>
        </p:nvSpPr>
        <p:spPr>
          <a:xfrm>
            <a:off x="8691073" y="5175906"/>
            <a:ext cx="3261921" cy="94108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319635465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solidFill>
                  <a:srgbClr val="FF0000"/>
                </a:solidFill>
              </a:rPr>
              <a:t>The cost-of-effort function here is flatter</a:t>
            </a:r>
            <a:r>
              <a:rPr lang="zh-TW" altLang="en-US" dirty="0">
                <a:solidFill>
                  <a:srgbClr val="FF0000"/>
                </a:solidFill>
              </a:rPr>
              <a:t> </a:t>
            </a:r>
            <a:r>
              <a:rPr lang="en-US" altLang="zh-TW" dirty="0" smtClean="0">
                <a:solidFill>
                  <a:srgbClr val="FF0000"/>
                </a:solidFill>
              </a:rPr>
              <a:t>?</a:t>
            </a:r>
            <a:endParaRPr lang="zh-TW" altLang="en-US" dirty="0"/>
          </a:p>
        </p:txBody>
      </p:sp>
      <mc:AlternateContent xmlns:mc="http://schemas.openxmlformats.org/markup-compatibility/2006">
        <mc:Choice xmlns:a14="http://schemas.microsoft.com/office/drawing/2010/main" Requires="a14">
          <p:sp>
            <p:nvSpPr>
              <p:cNvPr id="3" name="內容版面配置區 2"/>
              <p:cNvSpPr>
                <a:spLocks noGrp="1"/>
              </p:cNvSpPr>
              <p:nvPr>
                <p:ph idx="1"/>
              </p:nvPr>
            </p:nvSpPr>
            <p:spPr/>
            <p:txBody>
              <a:bodyPr>
                <a:normAutofit/>
              </a:bodyPr>
              <a:lstStyle/>
              <a:p>
                <a14:m>
                  <m:oMath xmlns:m="http://schemas.openxmlformats.org/officeDocument/2006/math">
                    <m:sSub>
                      <m:sSubPr>
                        <m:ctrlPr>
                          <a:rPr lang="en-US" altLang="zh-TW" sz="2000" i="1" smtClean="0">
                            <a:solidFill>
                              <a:schemeClr val="tx1"/>
                            </a:solidFill>
                            <a:latin typeface="Cambria Math" panose="02040503050406030204" pitchFamily="18" charset="0"/>
                          </a:rPr>
                        </m:ctrlPr>
                      </m:sSubPr>
                      <m:e>
                        <m:r>
                          <a:rPr lang="en-US" altLang="zh-TW" sz="2000" i="1">
                            <a:solidFill>
                              <a:schemeClr val="tx1"/>
                            </a:solidFill>
                            <a:latin typeface="Cambria Math" panose="02040503050406030204" pitchFamily="18" charset="0"/>
                          </a:rPr>
                          <m:t>𝑐</m:t>
                        </m:r>
                      </m:e>
                      <m:sub>
                        <m:r>
                          <a:rPr lang="en-US" altLang="zh-TW" sz="2000" i="1">
                            <a:solidFill>
                              <a:schemeClr val="tx1"/>
                            </a:solidFill>
                            <a:latin typeface="Cambria Math" panose="02040503050406030204" pitchFamily="18" charset="0"/>
                          </a:rPr>
                          <m:t>1</m:t>
                        </m:r>
                      </m:sub>
                    </m:sSub>
                  </m:oMath>
                </a14:m>
                <a:r>
                  <a:rPr lang="en-US" altLang="zh-TW" sz="2000" dirty="0" smtClean="0">
                    <a:solidFill>
                      <a:schemeClr val="tx1"/>
                    </a:solidFill>
                  </a:rPr>
                  <a:t>(e) = </a:t>
                </a:r>
                <a:r>
                  <a:rPr lang="zh-TW" altLang="en-US" sz="2000" dirty="0" smtClean="0">
                    <a:solidFill>
                      <a:schemeClr val="tx1"/>
                    </a:solidFill>
                  </a:rPr>
                  <a:t> </a:t>
                </a:r>
                <a:r>
                  <a:rPr lang="en-US" altLang="zh-TW" sz="2000" dirty="0">
                    <a:solidFill>
                      <a:schemeClr val="tx1"/>
                    </a:solidFill>
                  </a:rPr>
                  <a:t>0.5*</a:t>
                </a:r>
                <a14:m>
                  <m:oMath xmlns:m="http://schemas.openxmlformats.org/officeDocument/2006/math">
                    <m:sSub>
                      <m:sSubPr>
                        <m:ctrlPr>
                          <a:rPr lang="en-US" altLang="zh-TW" sz="2000" i="1">
                            <a:latin typeface="Cambria Math" panose="02040503050406030204" pitchFamily="18" charset="0"/>
                          </a:rPr>
                        </m:ctrlPr>
                      </m:sSubPr>
                      <m:e>
                        <m:r>
                          <a:rPr lang="en-US" altLang="zh-TW" sz="2000" i="1">
                            <a:latin typeface="Cambria Math" panose="02040503050406030204" pitchFamily="18" charset="0"/>
                          </a:rPr>
                          <m:t>𝑐</m:t>
                        </m:r>
                      </m:e>
                      <m:sub>
                        <m:r>
                          <a:rPr lang="en-US" altLang="zh-TW" sz="2000" i="1">
                            <a:latin typeface="Cambria Math" panose="02040503050406030204" pitchFamily="18" charset="0"/>
                          </a:rPr>
                          <m:t>1</m:t>
                        </m:r>
                      </m:sub>
                    </m:sSub>
                  </m:oMath>
                </a14:m>
                <a:r>
                  <a:rPr lang="en-US" altLang="zh-TW" sz="2000" dirty="0">
                    <a:solidFill>
                      <a:schemeClr val="tx1"/>
                    </a:solidFill>
                  </a:rPr>
                  <a:t>*</a:t>
                </a:r>
                <a14:m>
                  <m:oMath xmlns:m="http://schemas.openxmlformats.org/officeDocument/2006/math">
                    <m:sSup>
                      <m:sSupPr>
                        <m:ctrlPr>
                          <a:rPr lang="en-US" altLang="zh-TW" sz="2000" i="1">
                            <a:solidFill>
                              <a:schemeClr val="tx1"/>
                            </a:solidFill>
                            <a:latin typeface="Cambria Math" panose="02040503050406030204" pitchFamily="18" charset="0"/>
                          </a:rPr>
                        </m:ctrlPr>
                      </m:sSupPr>
                      <m:e>
                        <m:r>
                          <a:rPr lang="en-US" altLang="zh-TW" sz="2000" i="1">
                            <a:solidFill>
                              <a:schemeClr val="tx1"/>
                            </a:solidFill>
                            <a:latin typeface="Cambria Math" panose="02040503050406030204" pitchFamily="18" charset="0"/>
                          </a:rPr>
                          <m:t>𝑒</m:t>
                        </m:r>
                      </m:e>
                      <m:sup>
                        <m:r>
                          <a:rPr lang="en-US" altLang="zh-TW" sz="2000" i="1">
                            <a:solidFill>
                              <a:schemeClr val="tx1"/>
                            </a:solidFill>
                            <a:latin typeface="Cambria Math" panose="02040503050406030204" pitchFamily="18" charset="0"/>
                          </a:rPr>
                          <m:t>2</m:t>
                        </m:r>
                      </m:sup>
                    </m:sSup>
                  </m:oMath>
                </a14:m>
                <a:r>
                  <a:rPr lang="en-US" altLang="zh-TW" sz="2000" dirty="0" smtClean="0">
                    <a:solidFill>
                      <a:schemeClr val="tx1"/>
                    </a:solidFill>
                  </a:rPr>
                  <a:t> = 0.5 * 4.998078*</a:t>
                </a:r>
                <a14:m>
                  <m:oMath xmlns:m="http://schemas.openxmlformats.org/officeDocument/2006/math">
                    <m:sSup>
                      <m:sSupPr>
                        <m:ctrlPr>
                          <a:rPr lang="en-US" altLang="zh-TW" sz="2000" i="1">
                            <a:solidFill>
                              <a:schemeClr val="tx1"/>
                            </a:solidFill>
                            <a:latin typeface="Cambria Math" panose="02040503050406030204" pitchFamily="18" charset="0"/>
                          </a:rPr>
                        </m:ctrlPr>
                      </m:sSupPr>
                      <m:e>
                        <m:r>
                          <a:rPr lang="en-US" altLang="zh-TW" sz="2000" i="1">
                            <a:solidFill>
                              <a:schemeClr val="tx1"/>
                            </a:solidFill>
                            <a:latin typeface="Cambria Math" panose="02040503050406030204" pitchFamily="18" charset="0"/>
                          </a:rPr>
                          <m:t>10</m:t>
                        </m:r>
                      </m:e>
                      <m:sup>
                        <m:r>
                          <a:rPr lang="en-US" altLang="zh-TW" sz="2000" i="1">
                            <a:solidFill>
                              <a:schemeClr val="tx1"/>
                            </a:solidFill>
                            <a:latin typeface="Cambria Math" panose="02040503050406030204" pitchFamily="18" charset="0"/>
                          </a:rPr>
                          <m:t>−5</m:t>
                        </m:r>
                      </m:sup>
                    </m:sSup>
                  </m:oMath>
                </a14:m>
                <a:r>
                  <a:rPr lang="en-US" altLang="zh-TW" sz="2000" dirty="0" smtClean="0">
                    <a:solidFill>
                      <a:schemeClr val="tx1"/>
                    </a:solidFill>
                  </a:rPr>
                  <a:t> </a:t>
                </a:r>
                <a:r>
                  <a:rPr lang="en-US" altLang="zh-TW" sz="2000" dirty="0"/>
                  <a:t>*</a:t>
                </a:r>
                <a14:m>
                  <m:oMath xmlns:m="http://schemas.openxmlformats.org/officeDocument/2006/math">
                    <m:sSup>
                      <m:sSupPr>
                        <m:ctrlPr>
                          <a:rPr lang="en-US" altLang="zh-TW" sz="2000" i="1">
                            <a:latin typeface="Cambria Math" panose="02040503050406030204" pitchFamily="18" charset="0"/>
                          </a:rPr>
                        </m:ctrlPr>
                      </m:sSupPr>
                      <m:e>
                        <m:r>
                          <a:rPr lang="en-US" altLang="zh-TW" sz="2000" i="1">
                            <a:latin typeface="Cambria Math" panose="02040503050406030204" pitchFamily="18" charset="0"/>
                          </a:rPr>
                          <m:t>𝑒</m:t>
                        </m:r>
                      </m:e>
                      <m:sup>
                        <m:r>
                          <a:rPr lang="en-US" altLang="zh-TW" sz="2000" i="1">
                            <a:latin typeface="Cambria Math" panose="02040503050406030204" pitchFamily="18" charset="0"/>
                          </a:rPr>
                          <m:t>2</m:t>
                        </m:r>
                      </m:sup>
                    </m:sSup>
                  </m:oMath>
                </a14:m>
                <a:r>
                  <a:rPr lang="en-US" altLang="zh-TW" sz="2000" dirty="0" smtClean="0">
                    <a:solidFill>
                      <a:schemeClr val="tx1"/>
                    </a:solidFill>
                  </a:rPr>
                  <a:t> = </a:t>
                </a:r>
                <a:r>
                  <a:rPr lang="en-US" altLang="zh-TW" sz="2000" dirty="0" smtClean="0">
                    <a:solidFill>
                      <a:srgbClr val="FF0000"/>
                    </a:solidFill>
                  </a:rPr>
                  <a:t>2.499039 * </a:t>
                </a:r>
                <a14:m>
                  <m:oMath xmlns:m="http://schemas.openxmlformats.org/officeDocument/2006/math">
                    <m:sSup>
                      <m:sSupPr>
                        <m:ctrlPr>
                          <a:rPr lang="en-US" altLang="zh-TW" sz="2000" i="1">
                            <a:solidFill>
                              <a:srgbClr val="FF0000"/>
                            </a:solidFill>
                            <a:latin typeface="Cambria Math" panose="02040503050406030204" pitchFamily="18" charset="0"/>
                          </a:rPr>
                        </m:ctrlPr>
                      </m:sSupPr>
                      <m:e>
                        <m:r>
                          <a:rPr lang="en-US" altLang="zh-TW" sz="2000" i="1">
                            <a:solidFill>
                              <a:srgbClr val="FF0000"/>
                            </a:solidFill>
                            <a:latin typeface="Cambria Math" panose="02040503050406030204" pitchFamily="18" charset="0"/>
                          </a:rPr>
                          <m:t>10</m:t>
                        </m:r>
                      </m:e>
                      <m:sup>
                        <m:r>
                          <a:rPr lang="en-US" altLang="zh-TW" sz="2000" i="1">
                            <a:solidFill>
                              <a:srgbClr val="FF0000"/>
                            </a:solidFill>
                            <a:latin typeface="Cambria Math" panose="02040503050406030204" pitchFamily="18" charset="0"/>
                          </a:rPr>
                          <m:t>−5</m:t>
                        </m:r>
                      </m:sup>
                    </m:sSup>
                  </m:oMath>
                </a14:m>
                <a:r>
                  <a:rPr lang="en-US" altLang="zh-TW" sz="2000" dirty="0">
                    <a:solidFill>
                      <a:srgbClr val="FF0000"/>
                    </a:solidFill>
                  </a:rPr>
                  <a:t>*</a:t>
                </a:r>
                <a14:m>
                  <m:oMath xmlns:m="http://schemas.openxmlformats.org/officeDocument/2006/math">
                    <m:sSup>
                      <m:sSupPr>
                        <m:ctrlPr>
                          <a:rPr lang="en-US" altLang="zh-TW" sz="2000" i="1">
                            <a:solidFill>
                              <a:srgbClr val="FF0000"/>
                            </a:solidFill>
                            <a:latin typeface="Cambria Math" panose="02040503050406030204" pitchFamily="18" charset="0"/>
                          </a:rPr>
                        </m:ctrlPr>
                      </m:sSupPr>
                      <m:e>
                        <m:r>
                          <a:rPr lang="en-US" altLang="zh-TW" sz="2000" i="1">
                            <a:solidFill>
                              <a:srgbClr val="FF0000"/>
                            </a:solidFill>
                            <a:latin typeface="Cambria Math" panose="02040503050406030204" pitchFamily="18" charset="0"/>
                          </a:rPr>
                          <m:t>𝑒</m:t>
                        </m:r>
                      </m:e>
                      <m:sup>
                        <m:r>
                          <a:rPr lang="en-US" altLang="zh-TW" sz="2000" i="1">
                            <a:solidFill>
                              <a:srgbClr val="FF0000"/>
                            </a:solidFill>
                            <a:latin typeface="Cambria Math" panose="02040503050406030204" pitchFamily="18" charset="0"/>
                          </a:rPr>
                          <m:t>2</m:t>
                        </m:r>
                      </m:sup>
                    </m:sSup>
                  </m:oMath>
                </a14:m>
                <a:endParaRPr lang="en-US" altLang="zh-TW" sz="2000" dirty="0" smtClean="0">
                  <a:solidFill>
                    <a:schemeClr val="tx1"/>
                  </a:solidFill>
                </a:endParaRPr>
              </a:p>
              <a:p>
                <a14:m>
                  <m:oMath xmlns:m="http://schemas.openxmlformats.org/officeDocument/2006/math">
                    <m:sSub>
                      <m:sSubPr>
                        <m:ctrlPr>
                          <a:rPr lang="en-US" altLang="zh-TW" sz="2000" i="1">
                            <a:solidFill>
                              <a:schemeClr val="tx1"/>
                            </a:solidFill>
                            <a:latin typeface="Cambria Math" panose="02040503050406030204" pitchFamily="18" charset="0"/>
                          </a:rPr>
                        </m:ctrlPr>
                      </m:sSubPr>
                      <m:e>
                        <m:r>
                          <a:rPr lang="en-US" altLang="zh-TW" sz="2000" i="1">
                            <a:solidFill>
                              <a:schemeClr val="tx1"/>
                            </a:solidFill>
                            <a:latin typeface="Cambria Math" panose="02040503050406030204" pitchFamily="18" charset="0"/>
                          </a:rPr>
                          <m:t>𝑐</m:t>
                        </m:r>
                      </m:e>
                      <m:sub>
                        <m:r>
                          <a:rPr lang="en-US" altLang="zh-TW" sz="2000" b="0" i="1" smtClean="0">
                            <a:solidFill>
                              <a:schemeClr val="tx1"/>
                            </a:solidFill>
                            <a:latin typeface="Cambria Math" panose="02040503050406030204" pitchFamily="18" charset="0"/>
                          </a:rPr>
                          <m:t>3</m:t>
                        </m:r>
                      </m:sub>
                    </m:sSub>
                  </m:oMath>
                </a14:m>
                <a:r>
                  <a:rPr lang="en-US" altLang="zh-TW" sz="2000" dirty="0">
                    <a:solidFill>
                      <a:schemeClr val="tx1"/>
                    </a:solidFill>
                  </a:rPr>
                  <a:t>(e) =  0.25*</a:t>
                </a:r>
                <a14:m>
                  <m:oMath xmlns:m="http://schemas.openxmlformats.org/officeDocument/2006/math">
                    <m:sSub>
                      <m:sSubPr>
                        <m:ctrlPr>
                          <a:rPr lang="en-US" altLang="zh-TW" sz="2000" i="1">
                            <a:latin typeface="Cambria Math" panose="02040503050406030204" pitchFamily="18" charset="0"/>
                          </a:rPr>
                        </m:ctrlPr>
                      </m:sSubPr>
                      <m:e>
                        <m:r>
                          <a:rPr lang="en-US" altLang="zh-TW" sz="2000" i="1">
                            <a:latin typeface="Cambria Math" panose="02040503050406030204" pitchFamily="18" charset="0"/>
                          </a:rPr>
                          <m:t>𝑐</m:t>
                        </m:r>
                      </m:e>
                      <m:sub>
                        <m:r>
                          <a:rPr lang="en-US" altLang="zh-TW" sz="2000" b="0" i="1" smtClean="0">
                            <a:latin typeface="Cambria Math" panose="02040503050406030204" pitchFamily="18" charset="0"/>
                          </a:rPr>
                          <m:t>3</m:t>
                        </m:r>
                      </m:sub>
                    </m:sSub>
                  </m:oMath>
                </a14:m>
                <a:r>
                  <a:rPr lang="en-US" altLang="zh-TW" sz="2000" dirty="0">
                    <a:solidFill>
                      <a:schemeClr val="tx1"/>
                    </a:solidFill>
                  </a:rPr>
                  <a:t>*</a:t>
                </a:r>
                <a14:m>
                  <m:oMath xmlns:m="http://schemas.openxmlformats.org/officeDocument/2006/math">
                    <m:sSup>
                      <m:sSupPr>
                        <m:ctrlPr>
                          <a:rPr lang="en-US" altLang="zh-TW" sz="2000" i="1">
                            <a:solidFill>
                              <a:schemeClr val="tx1"/>
                            </a:solidFill>
                            <a:latin typeface="Cambria Math" panose="02040503050406030204" pitchFamily="18" charset="0"/>
                          </a:rPr>
                        </m:ctrlPr>
                      </m:sSupPr>
                      <m:e>
                        <m:r>
                          <a:rPr lang="en-US" altLang="zh-TW" sz="2000" i="1">
                            <a:solidFill>
                              <a:schemeClr val="tx1"/>
                            </a:solidFill>
                            <a:latin typeface="Cambria Math" panose="02040503050406030204" pitchFamily="18" charset="0"/>
                          </a:rPr>
                          <m:t>𝑒</m:t>
                        </m:r>
                      </m:e>
                      <m:sup>
                        <m:r>
                          <a:rPr lang="en-US" altLang="zh-TW" sz="2000" i="1">
                            <a:solidFill>
                              <a:schemeClr val="tx1"/>
                            </a:solidFill>
                            <a:latin typeface="Cambria Math" panose="02040503050406030204" pitchFamily="18" charset="0"/>
                          </a:rPr>
                          <m:t>4</m:t>
                        </m:r>
                      </m:sup>
                    </m:sSup>
                  </m:oMath>
                </a14:m>
                <a:r>
                  <a:rPr lang="en-US" altLang="zh-TW" sz="2000" dirty="0" smtClean="0">
                    <a:solidFill>
                      <a:schemeClr val="tx1"/>
                    </a:solidFill>
                  </a:rPr>
                  <a:t> = 0.25</a:t>
                </a:r>
                <a:r>
                  <a:rPr lang="en-US" altLang="zh-TW" sz="2000" dirty="0">
                    <a:solidFill>
                      <a:schemeClr val="tx1"/>
                    </a:solidFill>
                  </a:rPr>
                  <a:t>*</a:t>
                </a:r>
                <a14:m>
                  <m:oMath xmlns:m="http://schemas.openxmlformats.org/officeDocument/2006/math">
                    <m:r>
                      <m:rPr>
                        <m:nor/>
                      </m:rPr>
                      <a:rPr lang="en-US" altLang="zh-TW" sz="2000" dirty="0">
                        <a:solidFill>
                          <a:schemeClr val="tx1"/>
                        </a:solidFill>
                      </a:rPr>
                      <m:t>1.584*</m:t>
                    </m:r>
                    <m:sSup>
                      <m:sSupPr>
                        <m:ctrlPr>
                          <a:rPr lang="en-US" altLang="zh-TW" sz="2000" i="1">
                            <a:solidFill>
                              <a:schemeClr val="tx1"/>
                            </a:solidFill>
                            <a:latin typeface="Cambria Math" panose="02040503050406030204" pitchFamily="18" charset="0"/>
                          </a:rPr>
                        </m:ctrlPr>
                      </m:sSupPr>
                      <m:e>
                        <m:r>
                          <a:rPr lang="en-US" altLang="zh-TW" sz="2000" i="1">
                            <a:solidFill>
                              <a:schemeClr val="tx1"/>
                            </a:solidFill>
                            <a:latin typeface="Cambria Math" panose="02040503050406030204" pitchFamily="18" charset="0"/>
                          </a:rPr>
                          <m:t>10</m:t>
                        </m:r>
                      </m:e>
                      <m:sup>
                        <m:r>
                          <a:rPr lang="en-US" altLang="zh-TW" sz="2000" i="1">
                            <a:solidFill>
                              <a:schemeClr val="tx1"/>
                            </a:solidFill>
                            <a:latin typeface="Cambria Math" panose="02040503050406030204" pitchFamily="18" charset="0"/>
                          </a:rPr>
                          <m:t>−</m:t>
                        </m:r>
                        <m:r>
                          <a:rPr lang="en-US" altLang="zh-TW" sz="2000" i="1">
                            <a:solidFill>
                              <a:schemeClr val="tx1"/>
                            </a:solidFill>
                            <a:latin typeface="Cambria Math" panose="02040503050406030204" pitchFamily="18" charset="0"/>
                          </a:rPr>
                          <m:t>8</m:t>
                        </m:r>
                      </m:sup>
                    </m:sSup>
                  </m:oMath>
                </a14:m>
                <a:r>
                  <a:rPr lang="en-US" altLang="zh-TW" sz="2000" dirty="0"/>
                  <a:t>*</a:t>
                </a:r>
                <a14:m>
                  <m:oMath xmlns:m="http://schemas.openxmlformats.org/officeDocument/2006/math">
                    <m:sSup>
                      <m:sSupPr>
                        <m:ctrlPr>
                          <a:rPr lang="en-US" altLang="zh-TW" sz="2000" i="1">
                            <a:latin typeface="Cambria Math" panose="02040503050406030204" pitchFamily="18" charset="0"/>
                          </a:rPr>
                        </m:ctrlPr>
                      </m:sSupPr>
                      <m:e>
                        <m:r>
                          <a:rPr lang="en-US" altLang="zh-TW" sz="2000" i="1">
                            <a:latin typeface="Cambria Math" panose="02040503050406030204" pitchFamily="18" charset="0"/>
                          </a:rPr>
                          <m:t>𝑒</m:t>
                        </m:r>
                      </m:e>
                      <m:sup>
                        <m:r>
                          <a:rPr lang="en-US" altLang="zh-TW" sz="2000" i="1">
                            <a:latin typeface="Cambria Math" panose="02040503050406030204" pitchFamily="18" charset="0"/>
                          </a:rPr>
                          <m:t>4</m:t>
                        </m:r>
                      </m:sup>
                    </m:sSup>
                  </m:oMath>
                </a14:m>
                <a:r>
                  <a:rPr lang="en-US" altLang="zh-TW" sz="2000" dirty="0" smtClean="0">
                    <a:solidFill>
                      <a:schemeClr val="tx1"/>
                    </a:solidFill>
                  </a:rPr>
                  <a:t> = </a:t>
                </a:r>
                <a:r>
                  <a:rPr lang="en-US" altLang="zh-TW" sz="2000" dirty="0" smtClean="0">
                    <a:solidFill>
                      <a:srgbClr val="FF0000"/>
                    </a:solidFill>
                  </a:rPr>
                  <a:t>3.96</a:t>
                </a:r>
                <a14:m>
                  <m:oMath xmlns:m="http://schemas.openxmlformats.org/officeDocument/2006/math">
                    <m:r>
                      <m:rPr>
                        <m:nor/>
                      </m:rPr>
                      <a:rPr lang="en-US" altLang="zh-TW" sz="2000" dirty="0">
                        <a:solidFill>
                          <a:srgbClr val="FF0000"/>
                        </a:solidFill>
                      </a:rPr>
                      <m:t>∗</m:t>
                    </m:r>
                    <m:sSup>
                      <m:sSupPr>
                        <m:ctrlPr>
                          <a:rPr lang="en-US" altLang="zh-TW" sz="2000" i="1">
                            <a:solidFill>
                              <a:srgbClr val="FF0000"/>
                            </a:solidFill>
                            <a:latin typeface="Cambria Math" panose="02040503050406030204" pitchFamily="18" charset="0"/>
                          </a:rPr>
                        </m:ctrlPr>
                      </m:sSupPr>
                      <m:e>
                        <m:r>
                          <a:rPr lang="en-US" altLang="zh-TW" sz="2000" i="1">
                            <a:solidFill>
                              <a:srgbClr val="FF0000"/>
                            </a:solidFill>
                            <a:latin typeface="Cambria Math" panose="02040503050406030204" pitchFamily="18" charset="0"/>
                          </a:rPr>
                          <m:t>10</m:t>
                        </m:r>
                      </m:e>
                      <m:sup>
                        <m:r>
                          <a:rPr lang="en-US" altLang="zh-TW" sz="2000" i="1">
                            <a:solidFill>
                              <a:srgbClr val="FF0000"/>
                            </a:solidFill>
                            <a:latin typeface="Cambria Math" panose="02040503050406030204" pitchFamily="18" charset="0"/>
                          </a:rPr>
                          <m:t>−</m:t>
                        </m:r>
                        <m:r>
                          <a:rPr lang="en-US" altLang="zh-TW" sz="2000" b="0" i="1" smtClean="0">
                            <a:solidFill>
                              <a:srgbClr val="FF0000"/>
                            </a:solidFill>
                            <a:latin typeface="Cambria Math" panose="02040503050406030204" pitchFamily="18" charset="0"/>
                          </a:rPr>
                          <m:t>9</m:t>
                        </m:r>
                      </m:sup>
                    </m:sSup>
                  </m:oMath>
                </a14:m>
                <a:r>
                  <a:rPr lang="en-US" altLang="zh-TW" sz="2000" dirty="0">
                    <a:solidFill>
                      <a:srgbClr val="FF0000"/>
                    </a:solidFill>
                  </a:rPr>
                  <a:t>*</a:t>
                </a:r>
                <a14:m>
                  <m:oMath xmlns:m="http://schemas.openxmlformats.org/officeDocument/2006/math">
                    <m:sSup>
                      <m:sSupPr>
                        <m:ctrlPr>
                          <a:rPr lang="en-US" altLang="zh-TW" sz="2000" i="1">
                            <a:solidFill>
                              <a:srgbClr val="FF0000"/>
                            </a:solidFill>
                            <a:latin typeface="Cambria Math" panose="02040503050406030204" pitchFamily="18" charset="0"/>
                          </a:rPr>
                        </m:ctrlPr>
                      </m:sSupPr>
                      <m:e>
                        <m:r>
                          <a:rPr lang="en-US" altLang="zh-TW" sz="2000" i="1">
                            <a:solidFill>
                              <a:srgbClr val="FF0000"/>
                            </a:solidFill>
                            <a:latin typeface="Cambria Math" panose="02040503050406030204" pitchFamily="18" charset="0"/>
                          </a:rPr>
                          <m:t>𝑒</m:t>
                        </m:r>
                      </m:e>
                      <m:sup>
                        <m:r>
                          <a:rPr lang="en-US" altLang="zh-TW" sz="2000" i="1">
                            <a:solidFill>
                              <a:srgbClr val="FF0000"/>
                            </a:solidFill>
                            <a:latin typeface="Cambria Math" panose="02040503050406030204" pitchFamily="18" charset="0"/>
                          </a:rPr>
                          <m:t>4</m:t>
                        </m:r>
                      </m:sup>
                    </m:sSup>
                  </m:oMath>
                </a14:m>
                <a:endParaRPr lang="en-US" altLang="zh-TW" sz="2000" dirty="0" smtClean="0">
                  <a:solidFill>
                    <a:srgbClr val="FF0000"/>
                  </a:solidFill>
                </a:endParaRPr>
              </a:p>
              <a:p>
                <a:endParaRPr lang="en-US" altLang="zh-TW" sz="2000" dirty="0" smtClean="0"/>
              </a:p>
              <a:p>
                <a:pPr/>
                <a:r>
                  <a:rPr lang="zh-TW" altLang="en-US" sz="2000" dirty="0" smtClean="0"/>
                  <a:t>定義函數陡峭程度 </a:t>
                </a:r>
                <a:r>
                  <a:rPr lang="en-US" altLang="zh-TW" sz="2000" dirty="0" smtClean="0"/>
                  <a:t>:</a:t>
                </a:r>
                <a:r>
                  <a:rPr lang="zh-TW" altLang="en-US" sz="2000" dirty="0" smtClean="0"/>
                  <a:t> 斜率</a:t>
                </a:r>
                <a:r>
                  <a:rPr lang="en-US" altLang="zh-TW" sz="2000" dirty="0" smtClean="0"/>
                  <a:t/>
                </a:r>
                <a:br>
                  <a:rPr lang="en-US" altLang="zh-TW" sz="2000" dirty="0" smtClean="0"/>
                </a:br>
                <a:r>
                  <a:rPr lang="en-US" altLang="zh-TW" sz="2000" dirty="0" smtClean="0"/>
                  <a:t/>
                </a:r>
                <a:br>
                  <a:rPr lang="en-US" altLang="zh-TW" sz="2000" dirty="0" smtClean="0"/>
                </a:br>
                <a14:m>
                  <m:oMath xmlns:m="http://schemas.openxmlformats.org/officeDocument/2006/math">
                    <m:sSub>
                      <m:sSubPr>
                        <m:ctrlPr>
                          <a:rPr lang="en-US" altLang="zh-TW" sz="2000" i="1">
                            <a:latin typeface="Cambria Math" panose="02040503050406030204" pitchFamily="18" charset="0"/>
                          </a:rPr>
                        </m:ctrlPr>
                      </m:sSubPr>
                      <m:e>
                        <m:r>
                          <a:rPr lang="en-US" altLang="zh-TW" sz="2000" i="1">
                            <a:latin typeface="Cambria Math" panose="02040503050406030204" pitchFamily="18" charset="0"/>
                          </a:rPr>
                          <m:t>𝑐</m:t>
                        </m:r>
                      </m:e>
                      <m:sub>
                        <m:r>
                          <a:rPr lang="en-US" altLang="zh-TW" sz="2000" i="1">
                            <a:latin typeface="Cambria Math" panose="02040503050406030204" pitchFamily="18" charset="0"/>
                          </a:rPr>
                          <m:t>1</m:t>
                        </m:r>
                      </m:sub>
                    </m:sSub>
                  </m:oMath>
                </a14:m>
                <a:r>
                  <a:rPr lang="en-US" altLang="zh-TW" sz="2000" dirty="0" smtClean="0"/>
                  <a:t>’(</a:t>
                </a:r>
                <a:r>
                  <a:rPr lang="en-US" altLang="zh-TW" sz="2000" dirty="0"/>
                  <a:t>e) </a:t>
                </a:r>
                <a:r>
                  <a:rPr lang="en-US" altLang="zh-TW" sz="2000" dirty="0" smtClean="0"/>
                  <a:t>&gt; </a:t>
                </a:r>
                <a14:m>
                  <m:oMath xmlns:m="http://schemas.openxmlformats.org/officeDocument/2006/math">
                    <m:sSub>
                      <m:sSubPr>
                        <m:ctrlPr>
                          <a:rPr lang="en-US" altLang="zh-TW" sz="2000" i="1">
                            <a:latin typeface="Cambria Math" panose="02040503050406030204" pitchFamily="18" charset="0"/>
                          </a:rPr>
                        </m:ctrlPr>
                      </m:sSubPr>
                      <m:e>
                        <m:r>
                          <a:rPr lang="en-US" altLang="zh-TW" sz="2000" i="1">
                            <a:latin typeface="Cambria Math" panose="02040503050406030204" pitchFamily="18" charset="0"/>
                          </a:rPr>
                          <m:t>𝑐</m:t>
                        </m:r>
                      </m:e>
                      <m:sub>
                        <m:r>
                          <a:rPr lang="en-US" altLang="zh-TW" sz="2000" i="1">
                            <a:latin typeface="Cambria Math" panose="02040503050406030204" pitchFamily="18" charset="0"/>
                          </a:rPr>
                          <m:t>3</m:t>
                        </m:r>
                      </m:sub>
                    </m:sSub>
                  </m:oMath>
                </a14:m>
                <a:r>
                  <a:rPr lang="en-US" altLang="zh-TW" sz="2000" dirty="0" smtClean="0"/>
                  <a:t>’(</a:t>
                </a:r>
                <a:r>
                  <a:rPr lang="en-US" altLang="zh-TW" sz="2000" dirty="0"/>
                  <a:t>e</a:t>
                </a:r>
                <a:r>
                  <a:rPr lang="en-US" altLang="zh-TW" sz="2000" dirty="0" smtClean="0"/>
                  <a:t>) </a:t>
                </a:r>
                <a:r>
                  <a:rPr lang="zh-TW" altLang="en-US" sz="2000" dirty="0" smtClean="0"/>
                  <a:t>→ </a:t>
                </a:r>
                <a:r>
                  <a:rPr lang="en-US" altLang="zh-TW" sz="2000" dirty="0" smtClean="0">
                    <a:solidFill>
                      <a:schemeClr val="tx1"/>
                    </a:solidFill>
                  </a:rPr>
                  <a:t>4.998078 </a:t>
                </a:r>
                <a:r>
                  <a:rPr lang="en-US" altLang="zh-TW" sz="2000" dirty="0">
                    <a:solidFill>
                      <a:schemeClr val="tx1"/>
                    </a:solidFill>
                  </a:rPr>
                  <a:t>* </a:t>
                </a:r>
                <a14:m>
                  <m:oMath xmlns:m="http://schemas.openxmlformats.org/officeDocument/2006/math">
                    <m:sSup>
                      <m:sSupPr>
                        <m:ctrlPr>
                          <a:rPr lang="en-US" altLang="zh-TW" sz="2000" i="1">
                            <a:solidFill>
                              <a:schemeClr val="tx1"/>
                            </a:solidFill>
                            <a:latin typeface="Cambria Math" panose="02040503050406030204" pitchFamily="18" charset="0"/>
                          </a:rPr>
                        </m:ctrlPr>
                      </m:sSupPr>
                      <m:e>
                        <m:r>
                          <a:rPr lang="en-US" altLang="zh-TW" sz="2000" i="1">
                            <a:solidFill>
                              <a:schemeClr val="tx1"/>
                            </a:solidFill>
                            <a:latin typeface="Cambria Math" panose="02040503050406030204" pitchFamily="18" charset="0"/>
                          </a:rPr>
                          <m:t>10</m:t>
                        </m:r>
                      </m:e>
                      <m:sup>
                        <m:r>
                          <a:rPr lang="en-US" altLang="zh-TW" sz="2000" i="1">
                            <a:solidFill>
                              <a:schemeClr val="tx1"/>
                            </a:solidFill>
                            <a:latin typeface="Cambria Math" panose="02040503050406030204" pitchFamily="18" charset="0"/>
                          </a:rPr>
                          <m:t>−5</m:t>
                        </m:r>
                      </m:sup>
                    </m:sSup>
                  </m:oMath>
                </a14:m>
                <a:r>
                  <a:rPr lang="en-US" altLang="zh-TW" sz="2000" dirty="0">
                    <a:solidFill>
                      <a:schemeClr val="tx1"/>
                    </a:solidFill>
                  </a:rPr>
                  <a:t>*</a:t>
                </a:r>
                <a14:m>
                  <m:oMath xmlns:m="http://schemas.openxmlformats.org/officeDocument/2006/math">
                    <m:r>
                      <a:rPr lang="en-US" altLang="zh-TW" sz="2000" b="0" i="1" smtClean="0">
                        <a:solidFill>
                          <a:schemeClr val="tx1"/>
                        </a:solidFill>
                        <a:latin typeface="Cambria Math" panose="02040503050406030204" pitchFamily="18" charset="0"/>
                      </a:rPr>
                      <m:t>𝑒</m:t>
                    </m:r>
                  </m:oMath>
                </a14:m>
                <a:r>
                  <a:rPr lang="en-US" altLang="zh-TW" sz="2000" dirty="0" smtClean="0">
                    <a:solidFill>
                      <a:schemeClr val="tx1"/>
                    </a:solidFill>
                  </a:rPr>
                  <a:t> &gt; 1.584*</a:t>
                </a:r>
                <a14:m>
                  <m:oMath xmlns:m="http://schemas.openxmlformats.org/officeDocument/2006/math">
                    <m:sSup>
                      <m:sSupPr>
                        <m:ctrlPr>
                          <a:rPr lang="en-US" altLang="zh-TW" sz="2000" i="1">
                            <a:solidFill>
                              <a:schemeClr val="tx1"/>
                            </a:solidFill>
                            <a:latin typeface="Cambria Math" panose="02040503050406030204" pitchFamily="18" charset="0"/>
                          </a:rPr>
                        </m:ctrlPr>
                      </m:sSupPr>
                      <m:e>
                        <m:r>
                          <a:rPr lang="en-US" altLang="zh-TW" sz="2000" i="1">
                            <a:solidFill>
                              <a:schemeClr val="tx1"/>
                            </a:solidFill>
                            <a:latin typeface="Cambria Math" panose="02040503050406030204" pitchFamily="18" charset="0"/>
                          </a:rPr>
                          <m:t>10</m:t>
                        </m:r>
                      </m:e>
                      <m:sup>
                        <m:r>
                          <a:rPr lang="en-US" altLang="zh-TW" sz="2000" i="1">
                            <a:solidFill>
                              <a:schemeClr val="tx1"/>
                            </a:solidFill>
                            <a:latin typeface="Cambria Math" panose="02040503050406030204" pitchFamily="18" charset="0"/>
                          </a:rPr>
                          <m:t>−</m:t>
                        </m:r>
                        <m:r>
                          <a:rPr lang="en-US" altLang="zh-TW" sz="2000" b="0" i="1" smtClean="0">
                            <a:solidFill>
                              <a:schemeClr val="tx1"/>
                            </a:solidFill>
                            <a:latin typeface="Cambria Math" panose="02040503050406030204" pitchFamily="18" charset="0"/>
                          </a:rPr>
                          <m:t>8</m:t>
                        </m:r>
                      </m:sup>
                    </m:sSup>
                  </m:oMath>
                </a14:m>
                <a:r>
                  <a:rPr lang="en-US" altLang="zh-TW" sz="2000" dirty="0">
                    <a:solidFill>
                      <a:schemeClr val="tx1"/>
                    </a:solidFill>
                  </a:rPr>
                  <a:t>*</a:t>
                </a:r>
                <a14:m>
                  <m:oMath xmlns:m="http://schemas.openxmlformats.org/officeDocument/2006/math">
                    <m:sSup>
                      <m:sSupPr>
                        <m:ctrlPr>
                          <a:rPr lang="en-US" altLang="zh-TW" sz="2000" i="1">
                            <a:solidFill>
                              <a:schemeClr val="tx1"/>
                            </a:solidFill>
                            <a:latin typeface="Cambria Math" panose="02040503050406030204" pitchFamily="18" charset="0"/>
                          </a:rPr>
                        </m:ctrlPr>
                      </m:sSupPr>
                      <m:e>
                        <m:r>
                          <a:rPr lang="en-US" altLang="zh-TW" sz="2000" i="1">
                            <a:solidFill>
                              <a:schemeClr val="tx1"/>
                            </a:solidFill>
                            <a:latin typeface="Cambria Math" panose="02040503050406030204" pitchFamily="18" charset="0"/>
                          </a:rPr>
                          <m:t>𝑒</m:t>
                        </m:r>
                      </m:e>
                      <m:sup>
                        <m:r>
                          <a:rPr lang="en-US" altLang="zh-TW" sz="2000" b="0" i="1" smtClean="0">
                            <a:solidFill>
                              <a:schemeClr val="tx1"/>
                            </a:solidFill>
                            <a:latin typeface="Cambria Math" panose="02040503050406030204" pitchFamily="18" charset="0"/>
                          </a:rPr>
                          <m:t>3</m:t>
                        </m:r>
                      </m:sup>
                    </m:sSup>
                  </m:oMath>
                </a14:m>
                <a:r>
                  <a:rPr lang="en-US" altLang="zh-TW" sz="2000" dirty="0" smtClean="0"/>
                  <a:t/>
                </a:r>
                <a:br>
                  <a:rPr lang="en-US" altLang="zh-TW" sz="2000" dirty="0" smtClean="0"/>
                </a:br>
                <a:r>
                  <a:rPr lang="en-US" altLang="zh-TW" sz="2000" dirty="0" smtClean="0"/>
                  <a:t/>
                </a:r>
                <a:br>
                  <a:rPr lang="en-US" altLang="zh-TW" sz="2000" dirty="0" smtClean="0"/>
                </a:br>
                <a:r>
                  <a:rPr lang="zh-TW" altLang="en-US" sz="2000" dirty="0" smtClean="0"/>
                  <a:t>→ </a:t>
                </a:r>
                <a14:m>
                  <m:oMath xmlns:m="http://schemas.openxmlformats.org/officeDocument/2006/math">
                    <m:f>
                      <m:fPr>
                        <m:ctrlPr>
                          <a:rPr lang="en-US" altLang="zh-TW" sz="2000" i="1" smtClean="0">
                            <a:latin typeface="Cambria Math" panose="02040503050406030204" pitchFamily="18" charset="0"/>
                          </a:rPr>
                        </m:ctrlPr>
                      </m:fPr>
                      <m:num>
                        <m:r>
                          <a:rPr lang="en-US" altLang="zh-TW" sz="2000" i="1" dirty="0">
                            <a:latin typeface="Cambria Math" panose="02040503050406030204" pitchFamily="18" charset="0"/>
                          </a:rPr>
                          <m:t>4.998078∗1000</m:t>
                        </m:r>
                      </m:num>
                      <m:den>
                        <m:r>
                          <a:rPr lang="en-US" altLang="zh-TW" sz="2000" b="0" i="1" smtClean="0">
                            <a:latin typeface="Cambria Math" panose="02040503050406030204" pitchFamily="18" charset="0"/>
                          </a:rPr>
                          <m:t>1.584</m:t>
                        </m:r>
                      </m:den>
                    </m:f>
                  </m:oMath>
                </a14:m>
                <a:r>
                  <a:rPr lang="en-US" altLang="zh-TW" sz="2000" dirty="0" smtClean="0"/>
                  <a:t> e &gt; </a:t>
                </a:r>
                <a14:m>
                  <m:oMath xmlns:m="http://schemas.openxmlformats.org/officeDocument/2006/math">
                    <m:sSup>
                      <m:sSupPr>
                        <m:ctrlPr>
                          <a:rPr lang="en-US" altLang="zh-TW" sz="2000" i="1">
                            <a:latin typeface="Cambria Math" panose="02040503050406030204" pitchFamily="18" charset="0"/>
                          </a:rPr>
                        </m:ctrlPr>
                      </m:sSupPr>
                      <m:e>
                        <m:r>
                          <a:rPr lang="en-US" altLang="zh-TW" sz="2000" i="1">
                            <a:latin typeface="Cambria Math" panose="02040503050406030204" pitchFamily="18" charset="0"/>
                          </a:rPr>
                          <m:t>𝑒</m:t>
                        </m:r>
                      </m:e>
                      <m:sup>
                        <m:r>
                          <a:rPr lang="en-US" altLang="zh-TW" sz="2000" i="1">
                            <a:latin typeface="Cambria Math" panose="02040503050406030204" pitchFamily="18" charset="0"/>
                          </a:rPr>
                          <m:t>3</m:t>
                        </m:r>
                      </m:sup>
                    </m:sSup>
                  </m:oMath>
                </a14:m>
                <a:r>
                  <a:rPr lang="en-US" altLang="zh-TW" sz="2000" dirty="0" smtClean="0"/>
                  <a:t> </a:t>
                </a:r>
                <a:r>
                  <a:rPr lang="zh-TW" altLang="en-US" sz="2000" dirty="0" smtClean="0"/>
                  <a:t>→ </a:t>
                </a:r>
                <a:r>
                  <a:rPr lang="en-US" altLang="zh-TW" sz="2000" dirty="0" smtClean="0"/>
                  <a:t>e &lt;  56.17252</a:t>
                </a:r>
              </a:p>
              <a:p>
                <a:pPr/>
                <a:r>
                  <a:rPr lang="zh-TW" altLang="en-US" sz="2000" dirty="0" smtClean="0"/>
                  <a:t>所以，</a:t>
                </a:r>
                <a:r>
                  <a:rPr lang="en-US" altLang="zh-TW" sz="2000" dirty="0" smtClean="0"/>
                  <a:t/>
                </a:r>
                <a:br>
                  <a:rPr lang="en-US" altLang="zh-TW" sz="2000" dirty="0" smtClean="0"/>
                </a:br>
                <a:r>
                  <a:rPr lang="en-US" altLang="zh-TW" sz="2000" dirty="0" smtClean="0"/>
                  <a:t/>
                </a:r>
                <a:br>
                  <a:rPr lang="en-US" altLang="zh-TW" sz="2000" dirty="0" smtClean="0"/>
                </a:br>
                <a:r>
                  <a:rPr lang="zh-TW" altLang="en-US" sz="2000" dirty="0" smtClean="0"/>
                  <a:t>在 </a:t>
                </a:r>
                <a:r>
                  <a:rPr lang="en-US" altLang="zh-TW" sz="2000" dirty="0" smtClean="0"/>
                  <a:t>e </a:t>
                </a:r>
                <a14:m>
                  <m:oMath xmlns:m="http://schemas.openxmlformats.org/officeDocument/2006/math">
                    <m:r>
                      <a:rPr lang="zh-TW" altLang="en-US" sz="2000" i="1" smtClean="0">
                        <a:latin typeface="Cambria Math" panose="02040503050406030204" pitchFamily="18" charset="0"/>
                      </a:rPr>
                      <m:t>𝜖</m:t>
                    </m:r>
                  </m:oMath>
                </a14:m>
                <a:r>
                  <a:rPr lang="en-US" altLang="zh-TW" sz="2000" dirty="0" smtClean="0"/>
                  <a:t> (0,</a:t>
                </a:r>
                <a:r>
                  <a:rPr lang="en-US" altLang="zh-TW" sz="2000" dirty="0"/>
                  <a:t> </a:t>
                </a:r>
                <a:r>
                  <a:rPr lang="en-US" altLang="zh-TW" sz="2000" dirty="0" smtClean="0"/>
                  <a:t>56.17252) , </a:t>
                </a:r>
                <a14:m>
                  <m:oMath xmlns:m="http://schemas.openxmlformats.org/officeDocument/2006/math">
                    <m:sSub>
                      <m:sSubPr>
                        <m:ctrlPr>
                          <a:rPr lang="en-US" altLang="zh-TW" sz="2000" i="1">
                            <a:latin typeface="Cambria Math" panose="02040503050406030204" pitchFamily="18" charset="0"/>
                          </a:rPr>
                        </m:ctrlPr>
                      </m:sSubPr>
                      <m:e>
                        <m:r>
                          <a:rPr lang="en-US" altLang="zh-TW" sz="2000" i="1">
                            <a:latin typeface="Cambria Math" panose="02040503050406030204" pitchFamily="18" charset="0"/>
                          </a:rPr>
                          <m:t>𝑐</m:t>
                        </m:r>
                      </m:e>
                      <m:sub>
                        <m:r>
                          <a:rPr lang="en-US" altLang="zh-TW" sz="2000" i="1">
                            <a:latin typeface="Cambria Math" panose="02040503050406030204" pitchFamily="18" charset="0"/>
                          </a:rPr>
                          <m:t>1</m:t>
                        </m:r>
                      </m:sub>
                    </m:sSub>
                  </m:oMath>
                </a14:m>
                <a:r>
                  <a:rPr lang="en-US" altLang="zh-TW" sz="2000" dirty="0"/>
                  <a:t>(e</a:t>
                </a:r>
                <a:r>
                  <a:rPr lang="en-US" altLang="zh-TW" sz="2000" dirty="0" smtClean="0"/>
                  <a:t>) </a:t>
                </a:r>
                <a:r>
                  <a:rPr lang="zh-TW" altLang="en-US" sz="2000" dirty="0" smtClean="0"/>
                  <a:t>是陡峭於</a:t>
                </a:r>
                <a14:m>
                  <m:oMath xmlns:m="http://schemas.openxmlformats.org/officeDocument/2006/math">
                    <m:sSub>
                      <m:sSubPr>
                        <m:ctrlPr>
                          <a:rPr lang="en-US" altLang="zh-TW" sz="2000" i="1">
                            <a:latin typeface="Cambria Math" panose="02040503050406030204" pitchFamily="18" charset="0"/>
                          </a:rPr>
                        </m:ctrlPr>
                      </m:sSubPr>
                      <m:e>
                        <m:r>
                          <a:rPr lang="en-US" altLang="zh-TW" sz="2000" i="1">
                            <a:latin typeface="Cambria Math" panose="02040503050406030204" pitchFamily="18" charset="0"/>
                          </a:rPr>
                          <m:t>𝑐</m:t>
                        </m:r>
                      </m:e>
                      <m:sub>
                        <m:r>
                          <a:rPr lang="en-US" altLang="zh-TW" sz="2000" i="1">
                            <a:latin typeface="Cambria Math" panose="02040503050406030204" pitchFamily="18" charset="0"/>
                          </a:rPr>
                          <m:t>3</m:t>
                        </m:r>
                      </m:sub>
                    </m:sSub>
                  </m:oMath>
                </a14:m>
                <a:r>
                  <a:rPr lang="en-US" altLang="zh-TW" sz="2000" dirty="0"/>
                  <a:t>(e</a:t>
                </a:r>
                <a:r>
                  <a:rPr lang="en-US" altLang="zh-TW" sz="2000" dirty="0" smtClean="0"/>
                  <a:t>)</a:t>
                </a:r>
                <a:r>
                  <a:rPr lang="zh-TW" altLang="en-US" sz="2000" dirty="0" smtClean="0"/>
                  <a:t> </a:t>
                </a:r>
                <a:r>
                  <a:rPr lang="zh-TW" altLang="en-US" sz="2000" dirty="0"/>
                  <a:t>。</a:t>
                </a:r>
                <a:r>
                  <a:rPr lang="en-US" altLang="zh-TW" sz="2000" dirty="0" smtClean="0"/>
                  <a:t/>
                </a:r>
                <a:br>
                  <a:rPr lang="en-US" altLang="zh-TW" sz="2000" dirty="0" smtClean="0"/>
                </a:br>
                <a:endParaRPr lang="zh-TW" altLang="en-US" sz="2000" dirty="0"/>
              </a:p>
            </p:txBody>
          </p:sp>
        </mc:Choice>
        <mc:Fallback>
          <p:sp>
            <p:nvSpPr>
              <p:cNvPr id="3" name="內容版面配置區 2"/>
              <p:cNvSpPr>
                <a:spLocks noGrp="1" noRot="1" noChangeAspect="1" noMove="1" noResize="1" noEditPoints="1" noAdjustHandles="1" noChangeArrowheads="1" noChangeShapeType="1" noTextEdit="1"/>
              </p:cNvSpPr>
              <p:nvPr>
                <p:ph idx="1"/>
              </p:nvPr>
            </p:nvSpPr>
            <p:spPr>
              <a:blipFill>
                <a:blip r:embed="rId2"/>
                <a:stretch>
                  <a:fillRect l="-522" t="-1261"/>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32754912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Incentive </a:t>
            </a:r>
            <a:r>
              <a:rPr lang="zh-TW" altLang="en-US" dirty="0" smtClean="0"/>
              <a:t>實證結論</a:t>
            </a:r>
            <a:endParaRPr lang="zh-TW" altLang="en-US" dirty="0"/>
          </a:p>
        </p:txBody>
      </p:sp>
      <mc:AlternateContent xmlns:mc="http://schemas.openxmlformats.org/markup-compatibility/2006">
        <mc:Choice xmlns:a14="http://schemas.microsoft.com/office/drawing/2010/main" Requires="a14">
          <p:sp>
            <p:nvSpPr>
              <p:cNvPr id="3" name="內容版面配置區 2"/>
              <p:cNvSpPr>
                <a:spLocks noGrp="1"/>
              </p:cNvSpPr>
              <p:nvPr>
                <p:ph idx="1"/>
              </p:nvPr>
            </p:nvSpPr>
            <p:spPr>
              <a:xfrm>
                <a:off x="838200" y="1825625"/>
                <a:ext cx="6975764" cy="4351338"/>
              </a:xfrm>
            </p:spPr>
            <p:txBody>
              <a:bodyPr/>
              <a:lstStyle/>
              <a:p>
                <a:r>
                  <a:rPr lang="zh-TW" altLang="en-US" dirty="0" smtClean="0"/>
                  <a:t>已知 </a:t>
                </a:r>
                <a14:m>
                  <m:oMath xmlns:m="http://schemas.openxmlformats.org/officeDocument/2006/math">
                    <m:sSub>
                      <m:sSubPr>
                        <m:ctrlPr>
                          <a:rPr lang="en-US" altLang="zh-TW" i="1">
                            <a:latin typeface="Cambria Math" panose="02040503050406030204" pitchFamily="18" charset="0"/>
                          </a:rPr>
                        </m:ctrlPr>
                      </m:sSubPr>
                      <m:e>
                        <m:r>
                          <a:rPr lang="en-US" altLang="zh-TW" i="1">
                            <a:latin typeface="Cambria Math" panose="02040503050406030204" pitchFamily="18" charset="0"/>
                          </a:rPr>
                          <m:t>𝑐</m:t>
                        </m:r>
                      </m:e>
                      <m:sub>
                        <m:r>
                          <a:rPr lang="en-US" altLang="zh-TW" i="1">
                            <a:latin typeface="Cambria Math" panose="02040503050406030204" pitchFamily="18" charset="0"/>
                          </a:rPr>
                          <m:t>1</m:t>
                        </m:r>
                      </m:sub>
                    </m:sSub>
                  </m:oMath>
                </a14:m>
                <a:r>
                  <a:rPr lang="en-US" altLang="zh-TW" dirty="0"/>
                  <a:t>’(</a:t>
                </a:r>
                <a:r>
                  <a:rPr lang="en-US" altLang="zh-TW" dirty="0"/>
                  <a:t>e) </a:t>
                </a:r>
                <a:r>
                  <a:rPr lang="en-US" altLang="zh-TW" dirty="0"/>
                  <a:t>&gt; </a:t>
                </a:r>
                <a14:m>
                  <m:oMath xmlns:m="http://schemas.openxmlformats.org/officeDocument/2006/math">
                    <m:sSub>
                      <m:sSubPr>
                        <m:ctrlPr>
                          <a:rPr lang="en-US" altLang="zh-TW" i="1">
                            <a:latin typeface="Cambria Math" panose="02040503050406030204" pitchFamily="18" charset="0"/>
                          </a:rPr>
                        </m:ctrlPr>
                      </m:sSubPr>
                      <m:e>
                        <m:r>
                          <a:rPr lang="en-US" altLang="zh-TW" i="1">
                            <a:latin typeface="Cambria Math" panose="02040503050406030204" pitchFamily="18" charset="0"/>
                          </a:rPr>
                          <m:t>𝑐</m:t>
                        </m:r>
                      </m:e>
                      <m:sub>
                        <m:r>
                          <a:rPr lang="en-US" altLang="zh-TW" i="1">
                            <a:latin typeface="Cambria Math" panose="02040503050406030204" pitchFamily="18" charset="0"/>
                          </a:rPr>
                          <m:t>3</m:t>
                        </m:r>
                      </m:sub>
                    </m:sSub>
                  </m:oMath>
                </a14:m>
                <a:r>
                  <a:rPr lang="en-US" altLang="zh-TW" dirty="0"/>
                  <a:t>’(</a:t>
                </a:r>
                <a:r>
                  <a:rPr lang="en-US" altLang="zh-TW" dirty="0"/>
                  <a:t>e</a:t>
                </a:r>
                <a:r>
                  <a:rPr lang="en-US" altLang="zh-TW" dirty="0"/>
                  <a:t>) </a:t>
                </a:r>
                <a:r>
                  <a:rPr lang="zh-TW" altLang="en-US" dirty="0" smtClean="0"/>
                  <a:t> </a:t>
                </a:r>
                <a:r>
                  <a:rPr lang="en-US" altLang="zh-TW" dirty="0" smtClean="0"/>
                  <a:t>, e </a:t>
                </a:r>
                <a14:m>
                  <m:oMath xmlns:m="http://schemas.openxmlformats.org/officeDocument/2006/math">
                    <m:r>
                      <a:rPr lang="zh-TW" altLang="en-US" i="1">
                        <a:latin typeface="Cambria Math" panose="02040503050406030204" pitchFamily="18" charset="0"/>
                      </a:rPr>
                      <m:t>𝜖</m:t>
                    </m:r>
                  </m:oMath>
                </a14:m>
                <a:r>
                  <a:rPr lang="en-US" altLang="zh-TW" dirty="0"/>
                  <a:t> (0,</a:t>
                </a:r>
                <a:r>
                  <a:rPr lang="en-US" altLang="zh-TW" dirty="0"/>
                  <a:t> </a:t>
                </a:r>
                <a:r>
                  <a:rPr lang="en-US" altLang="zh-TW" dirty="0" smtClean="0"/>
                  <a:t>56.17252)</a:t>
                </a:r>
              </a:p>
              <a:p>
                <a:endParaRPr lang="en-US" altLang="zh-TW" dirty="0"/>
              </a:p>
              <a:p>
                <a:endParaRPr lang="zh-TW" altLang="en-US" dirty="0"/>
              </a:p>
            </p:txBody>
          </p:sp>
        </mc:Choice>
        <mc:Fallback>
          <p:sp>
            <p:nvSpPr>
              <p:cNvPr id="3" name="內容版面配置區 2"/>
              <p:cNvSpPr>
                <a:spLocks noGrp="1" noRot="1" noChangeAspect="1" noMove="1" noResize="1" noEditPoints="1" noAdjustHandles="1" noChangeArrowheads="1" noChangeShapeType="1" noTextEdit="1"/>
              </p:cNvSpPr>
              <p:nvPr>
                <p:ph idx="1"/>
              </p:nvPr>
            </p:nvSpPr>
            <p:spPr>
              <a:xfrm>
                <a:off x="838200" y="1825625"/>
                <a:ext cx="6975764" cy="4351338"/>
              </a:xfrm>
              <a:blipFill>
                <a:blip r:embed="rId3"/>
                <a:stretch>
                  <a:fillRect l="-1573" t="-2521"/>
                </a:stretch>
              </a:blipFill>
            </p:spPr>
            <p:txBody>
              <a:bodyPr/>
              <a:lstStyle/>
              <a:p>
                <a:r>
                  <a:rPr lang="zh-TW" altLang="en-US">
                    <a:noFill/>
                  </a:rPr>
                  <a:t> </a:t>
                </a:r>
              </a:p>
            </p:txBody>
          </p:sp>
        </mc:Fallback>
      </mc:AlternateContent>
      <p:pic>
        <p:nvPicPr>
          <p:cNvPr id="5" name="圖片 4" descr="畫面剪輯"/>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61400" y="1027906"/>
            <a:ext cx="3392400" cy="5210805"/>
          </a:xfrm>
          <a:prstGeom prst="rect">
            <a:avLst/>
          </a:prstGeom>
        </p:spPr>
      </p:pic>
      <p:sp>
        <p:nvSpPr>
          <p:cNvPr id="4" name="矩形 3"/>
          <p:cNvSpPr/>
          <p:nvPr/>
        </p:nvSpPr>
        <p:spPr>
          <a:xfrm>
            <a:off x="7961400" y="5148197"/>
            <a:ext cx="3261921" cy="94108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6" name="圖片 5" descr="畫面剪輯"/>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6658" y="3143629"/>
            <a:ext cx="5768523" cy="979358"/>
          </a:xfrm>
          <a:prstGeom prst="rect">
            <a:avLst/>
          </a:prstGeom>
        </p:spPr>
      </p:pic>
      <p:cxnSp>
        <p:nvCxnSpPr>
          <p:cNvPr id="7" name="直線單箭頭接點 6"/>
          <p:cNvCxnSpPr/>
          <p:nvPr/>
        </p:nvCxnSpPr>
        <p:spPr>
          <a:xfrm>
            <a:off x="3892945" y="3471404"/>
            <a:ext cx="433137" cy="49329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7332213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Incentive </a:t>
            </a:r>
            <a:r>
              <a:rPr lang="zh-TW" altLang="en-US" dirty="0" smtClean="0"/>
              <a:t>實證結論</a:t>
            </a:r>
            <a:endParaRPr lang="zh-TW" altLang="en-US" dirty="0"/>
          </a:p>
        </p:txBody>
      </p:sp>
      <p:sp>
        <p:nvSpPr>
          <p:cNvPr id="3" name="內容版面配置區 2"/>
          <p:cNvSpPr>
            <a:spLocks noGrp="1"/>
          </p:cNvSpPr>
          <p:nvPr>
            <p:ph idx="1"/>
          </p:nvPr>
        </p:nvSpPr>
        <p:spPr>
          <a:xfrm>
            <a:off x="838200" y="1825625"/>
            <a:ext cx="6975764" cy="4351338"/>
          </a:xfrm>
        </p:spPr>
        <p:txBody>
          <a:bodyPr>
            <a:normAutofit/>
          </a:bodyPr>
          <a:lstStyle/>
          <a:p>
            <a:r>
              <a:rPr lang="zh-TW" altLang="en-US" dirty="0" smtClean="0"/>
              <a:t>以上都是簡述不同的外生給定，報表輸出的結果，此處才探究</a:t>
            </a:r>
            <a:r>
              <a:rPr lang="en-US" altLang="zh-TW" dirty="0" smtClean="0"/>
              <a:t>incentive</a:t>
            </a:r>
            <a:r>
              <a:rPr lang="zh-TW" altLang="en-US" dirty="0" smtClean="0"/>
              <a:t>為何不顯著。</a:t>
            </a:r>
            <a:endParaRPr lang="en-US" altLang="zh-TW" dirty="0" smtClean="0"/>
          </a:p>
          <a:p>
            <a:r>
              <a:rPr lang="en-US" altLang="zh-TW" dirty="0" smtClean="0"/>
              <a:t>We conclude from this exercise that </a:t>
            </a:r>
            <a:r>
              <a:rPr lang="en-US" altLang="zh-TW" dirty="0" smtClean="0">
                <a:solidFill>
                  <a:srgbClr val="FF0000"/>
                </a:solidFill>
              </a:rPr>
              <a:t>the provision of incentives does not appear very plausible as an explanation for option-based pay.</a:t>
            </a:r>
          </a:p>
          <a:p>
            <a:r>
              <a:rPr lang="en-US" altLang="zh-TW" dirty="0" smtClean="0"/>
              <a:t>If this were the case, it seems clear that </a:t>
            </a:r>
            <a:r>
              <a:rPr lang="en-US" altLang="zh-TW" dirty="0" smtClean="0">
                <a:solidFill>
                  <a:srgbClr val="FF0000"/>
                </a:solidFill>
              </a:rPr>
              <a:t>the parties’ inability to contract on effort is generating a very substantial </a:t>
            </a:r>
            <a:r>
              <a:rPr lang="en-US" altLang="zh-TW" dirty="0" err="1" smtClean="0">
                <a:solidFill>
                  <a:srgbClr val="FF0000"/>
                </a:solidFill>
              </a:rPr>
              <a:t>underprovision</a:t>
            </a:r>
            <a:r>
              <a:rPr lang="en-US" altLang="zh-TW" dirty="0" smtClean="0">
                <a:solidFill>
                  <a:srgbClr val="FF0000"/>
                </a:solidFill>
              </a:rPr>
              <a:t> of effort.</a:t>
            </a:r>
          </a:p>
          <a:p>
            <a:endParaRPr lang="zh-TW" altLang="en-US" dirty="0"/>
          </a:p>
        </p:txBody>
      </p:sp>
      <p:pic>
        <p:nvPicPr>
          <p:cNvPr id="5" name="圖片 4" descr="畫面剪輯"/>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61400" y="1027906"/>
            <a:ext cx="3392400" cy="5210805"/>
          </a:xfrm>
          <a:prstGeom prst="rect">
            <a:avLst/>
          </a:prstGeom>
        </p:spPr>
      </p:pic>
    </p:spTree>
    <p:extLst>
      <p:ext uri="{BB962C8B-B14F-4D97-AF65-F5344CB8AC3E}">
        <p14:creationId xmlns:p14="http://schemas.microsoft.com/office/powerpoint/2010/main" val="196078822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38200" y="18799"/>
            <a:ext cx="10515600" cy="1325563"/>
          </a:xfrm>
        </p:spPr>
        <p:txBody>
          <a:bodyPr/>
          <a:lstStyle/>
          <a:p>
            <a:r>
              <a:rPr lang="en-US" altLang="zh-TW" dirty="0" smtClean="0"/>
              <a:t>Incentive </a:t>
            </a:r>
            <a:r>
              <a:rPr lang="zh-TW" altLang="en-US" dirty="0" smtClean="0"/>
              <a:t>實證結論</a:t>
            </a:r>
            <a:endParaRPr lang="zh-TW" altLang="en-US" dirty="0"/>
          </a:p>
        </p:txBody>
      </p:sp>
      <p:sp>
        <p:nvSpPr>
          <p:cNvPr id="3" name="內容版面配置區 2"/>
          <p:cNvSpPr>
            <a:spLocks noGrp="1"/>
          </p:cNvSpPr>
          <p:nvPr>
            <p:ph idx="1"/>
          </p:nvPr>
        </p:nvSpPr>
        <p:spPr>
          <a:xfrm>
            <a:off x="838200" y="1344362"/>
            <a:ext cx="10700084" cy="2589964"/>
          </a:xfrm>
        </p:spPr>
        <p:txBody>
          <a:bodyPr/>
          <a:lstStyle/>
          <a:p>
            <a:r>
              <a:rPr lang="en-US" altLang="zh-TW" dirty="0" smtClean="0"/>
              <a:t>This difference, which strikes us as implausibly large, is implied by our agency model combined with the assumption that observed option grants reflect optimal incentives. </a:t>
            </a:r>
          </a:p>
          <a:p>
            <a:r>
              <a:rPr lang="en-US" altLang="zh-TW" dirty="0" smtClean="0"/>
              <a:t>This comparison is even more dramatic in the case of the large firm, where the additional benefits and costs of options are $63,500 and about two cents, respectively.</a:t>
            </a:r>
            <a:endParaRPr lang="zh-TW" altLang="en-US" dirty="0"/>
          </a:p>
        </p:txBody>
      </p:sp>
      <p:pic>
        <p:nvPicPr>
          <p:cNvPr id="4" name="圖片 3" descr="畫面剪輯"/>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67390" y="3816824"/>
            <a:ext cx="6101608" cy="2886130"/>
          </a:xfrm>
          <a:prstGeom prst="rect">
            <a:avLst/>
          </a:prstGeom>
        </p:spPr>
      </p:pic>
      <p:sp>
        <p:nvSpPr>
          <p:cNvPr id="5" name="矩形 4"/>
          <p:cNvSpPr/>
          <p:nvPr/>
        </p:nvSpPr>
        <p:spPr>
          <a:xfrm>
            <a:off x="8614611" y="5967662"/>
            <a:ext cx="854388" cy="43912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295946888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p:txBody>
          <a:bodyPr/>
          <a:lstStyle/>
          <a:p>
            <a:r>
              <a:rPr lang="en-US" altLang="zh-TW" dirty="0" smtClean="0"/>
              <a:t>Sorting</a:t>
            </a:r>
            <a:r>
              <a:rPr lang="zh-TW" altLang="en-US" dirty="0" smtClean="0"/>
              <a:t>實證設定</a:t>
            </a:r>
            <a:endParaRPr lang="zh-TW" altLang="en-US" dirty="0"/>
          </a:p>
        </p:txBody>
      </p:sp>
      <p:sp>
        <p:nvSpPr>
          <p:cNvPr id="3" name="副標題 2"/>
          <p:cNvSpPr>
            <a:spLocks noGrp="1"/>
          </p:cNvSpPr>
          <p:nvPr>
            <p:ph type="subTitle" idx="1"/>
          </p:nvPr>
        </p:nvSpPr>
        <p:spPr/>
        <p:txBody>
          <a:bodyPr/>
          <a:lstStyle/>
          <a:p>
            <a:endParaRPr lang="zh-TW" altLang="en-US"/>
          </a:p>
        </p:txBody>
      </p:sp>
    </p:spTree>
    <p:extLst>
      <p:ext uri="{BB962C8B-B14F-4D97-AF65-F5344CB8AC3E}">
        <p14:creationId xmlns:p14="http://schemas.microsoft.com/office/powerpoint/2010/main" val="17717113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Sorting</a:t>
            </a:r>
            <a:r>
              <a:rPr lang="zh-TW" altLang="en-US" dirty="0" smtClean="0"/>
              <a:t>實證設定</a:t>
            </a:r>
            <a:endParaRPr lang="zh-TW" altLang="en-US" dirty="0"/>
          </a:p>
        </p:txBody>
      </p:sp>
      <mc:AlternateContent xmlns:mc="http://schemas.openxmlformats.org/markup-compatibility/2006" xmlns:a14="http://schemas.microsoft.com/office/drawing/2010/main">
        <mc:Choice Requires="a14">
          <p:sp>
            <p:nvSpPr>
              <p:cNvPr id="3" name="內容版面配置區 2"/>
              <p:cNvSpPr>
                <a:spLocks noGrp="1"/>
              </p:cNvSpPr>
              <p:nvPr>
                <p:ph idx="1"/>
              </p:nvPr>
            </p:nvSpPr>
            <p:spPr/>
            <p:txBody>
              <a:bodyPr>
                <a:normAutofit fontScale="77500" lnSpcReduction="20000"/>
              </a:bodyPr>
              <a:lstStyle/>
              <a:p>
                <a:r>
                  <a:rPr lang="zh-TW" altLang="en-US" dirty="0" smtClean="0"/>
                  <a:t>延用 </a:t>
                </a:r>
                <a:r>
                  <a:rPr lang="en-US" altLang="zh-TW" dirty="0" smtClean="0"/>
                  <a:t>incentive</a:t>
                </a:r>
                <a:r>
                  <a:rPr lang="zh-TW" altLang="en-US" dirty="0" smtClean="0"/>
                  <a:t> 的模型與報表</a:t>
                </a:r>
                <a:endParaRPr lang="en-US" altLang="zh-TW" dirty="0" smtClean="0"/>
              </a:p>
              <a:p>
                <a:endParaRPr lang="en-US" altLang="zh-TW" dirty="0" smtClean="0"/>
              </a:p>
              <a:p>
                <a14:m>
                  <m:oMath xmlns:m="http://schemas.openxmlformats.org/officeDocument/2006/math">
                    <m:sSub>
                      <m:sSubPr>
                        <m:ctrlPr>
                          <a:rPr lang="en-US" altLang="zh-TW" i="1">
                            <a:latin typeface="Cambria Math" panose="02040503050406030204" pitchFamily="18" charset="0"/>
                          </a:rPr>
                        </m:ctrlPr>
                      </m:sSubPr>
                      <m:e>
                        <m:r>
                          <a:rPr lang="en-US" altLang="zh-TW" i="1">
                            <a:latin typeface="Cambria Math" panose="02040503050406030204" pitchFamily="18" charset="0"/>
                          </a:rPr>
                          <m:t>𝑣</m:t>
                        </m:r>
                      </m:e>
                      <m:sub>
                        <m:r>
                          <a:rPr lang="en-US" altLang="zh-TW" i="1">
                            <a:latin typeface="Cambria Math" panose="02040503050406030204" pitchFamily="18" charset="0"/>
                          </a:rPr>
                          <m:t>4</m:t>
                        </m:r>
                      </m:sub>
                    </m:sSub>
                  </m:oMath>
                </a14:m>
                <a:r>
                  <a:rPr lang="en-US" altLang="zh-TW" dirty="0"/>
                  <a:t>~log-normal (</a:t>
                </a:r>
                <a14:m>
                  <m:oMath xmlns:m="http://schemas.openxmlformats.org/officeDocument/2006/math">
                    <m:sSub>
                      <m:sSubPr>
                        <m:ctrlPr>
                          <a:rPr lang="en-US" altLang="zh-TW" i="1">
                            <a:latin typeface="Cambria Math" panose="02040503050406030204" pitchFamily="18" charset="0"/>
                          </a:rPr>
                        </m:ctrlPr>
                      </m:sSubPr>
                      <m:e>
                        <m:r>
                          <a:rPr lang="en-US" altLang="zh-TW" i="1">
                            <a:latin typeface="Cambria Math" panose="02040503050406030204" pitchFamily="18" charset="0"/>
                          </a:rPr>
                          <m:t>𝑣</m:t>
                        </m:r>
                      </m:e>
                      <m:sub>
                        <m:r>
                          <a:rPr lang="en-US" altLang="zh-TW" i="1">
                            <a:latin typeface="Cambria Math" panose="02040503050406030204" pitchFamily="18" charset="0"/>
                          </a:rPr>
                          <m:t>0</m:t>
                        </m:r>
                      </m:sub>
                    </m:sSub>
                    <m:sSup>
                      <m:sSupPr>
                        <m:ctrlPr>
                          <a:rPr lang="en-US" altLang="zh-TW" i="1">
                            <a:latin typeface="Cambria Math" panose="02040503050406030204" pitchFamily="18" charset="0"/>
                          </a:rPr>
                        </m:ctrlPr>
                      </m:sSupPr>
                      <m:e>
                        <m:r>
                          <a:rPr lang="en-US" altLang="zh-TW" i="1">
                            <a:latin typeface="Cambria Math" panose="02040503050406030204" pitchFamily="18" charset="0"/>
                          </a:rPr>
                          <m:t>(1+</m:t>
                        </m:r>
                        <m:r>
                          <a:rPr lang="en-US" altLang="zh-TW" i="1" smtClean="0">
                            <a:solidFill>
                              <a:srgbClr val="FF0000"/>
                            </a:solidFill>
                            <a:latin typeface="Cambria Math" panose="02040503050406030204" pitchFamily="18" charset="0"/>
                          </a:rPr>
                          <m:t>𝑟</m:t>
                        </m:r>
                        <m:r>
                          <a:rPr lang="zh-TW" altLang="en-US" i="1" smtClean="0">
                            <a:solidFill>
                              <a:srgbClr val="FF0000"/>
                            </a:solidFill>
                            <a:latin typeface="Cambria Math" panose="02040503050406030204" pitchFamily="18" charset="0"/>
                          </a:rPr>
                          <m:t>∗</m:t>
                        </m:r>
                        <m:r>
                          <a:rPr lang="en-US" altLang="zh-TW" i="1">
                            <a:latin typeface="Cambria Math" panose="02040503050406030204" pitchFamily="18" charset="0"/>
                          </a:rPr>
                          <m:t>)</m:t>
                        </m:r>
                      </m:e>
                      <m:sup>
                        <m:r>
                          <a:rPr lang="en-US" altLang="zh-TW" i="1">
                            <a:latin typeface="Cambria Math" panose="02040503050406030204" pitchFamily="18" charset="0"/>
                          </a:rPr>
                          <m:t>4</m:t>
                        </m:r>
                      </m:sup>
                    </m:sSup>
                  </m:oMath>
                </a14:m>
                <a:r>
                  <a:rPr lang="en-US" altLang="zh-TW" dirty="0"/>
                  <a:t>+ e , 4</a:t>
                </a:r>
                <a14:m>
                  <m:oMath xmlns:m="http://schemas.openxmlformats.org/officeDocument/2006/math">
                    <m:sSup>
                      <m:sSupPr>
                        <m:ctrlPr>
                          <a:rPr lang="en-US" altLang="zh-TW" i="1">
                            <a:latin typeface="Cambria Math" panose="02040503050406030204" pitchFamily="18" charset="0"/>
                          </a:rPr>
                        </m:ctrlPr>
                      </m:sSupPr>
                      <m:e>
                        <m:r>
                          <a:rPr lang="zh-TW" altLang="en-US" i="1">
                            <a:latin typeface="Cambria Math" panose="02040503050406030204" pitchFamily="18" charset="0"/>
                          </a:rPr>
                          <m:t>𝜎</m:t>
                        </m:r>
                      </m:e>
                      <m:sup>
                        <m:r>
                          <a:rPr lang="en-US" altLang="zh-TW" i="1">
                            <a:latin typeface="Cambria Math" panose="02040503050406030204" pitchFamily="18" charset="0"/>
                          </a:rPr>
                          <m:t>2</m:t>
                        </m:r>
                      </m:sup>
                    </m:sSup>
                    <m:sSup>
                      <m:sSupPr>
                        <m:ctrlPr>
                          <a:rPr lang="en-US" altLang="zh-TW" i="1">
                            <a:latin typeface="Cambria Math" panose="02040503050406030204" pitchFamily="18" charset="0"/>
                          </a:rPr>
                        </m:ctrlPr>
                      </m:sSupPr>
                      <m:e>
                        <m:sSub>
                          <m:sSubPr>
                            <m:ctrlPr>
                              <a:rPr lang="en-US" altLang="zh-TW" i="1">
                                <a:latin typeface="Cambria Math" panose="02040503050406030204" pitchFamily="18" charset="0"/>
                              </a:rPr>
                            </m:ctrlPr>
                          </m:sSubPr>
                          <m:e>
                            <m:r>
                              <a:rPr lang="en-US" altLang="zh-TW" i="1">
                                <a:latin typeface="Cambria Math" panose="02040503050406030204" pitchFamily="18" charset="0"/>
                              </a:rPr>
                              <m:t>𝑣</m:t>
                            </m:r>
                          </m:e>
                          <m:sub>
                            <m:r>
                              <a:rPr lang="en-US" altLang="zh-TW" i="1">
                                <a:latin typeface="Cambria Math" panose="02040503050406030204" pitchFamily="18" charset="0"/>
                              </a:rPr>
                              <m:t>0</m:t>
                            </m:r>
                          </m:sub>
                        </m:sSub>
                      </m:e>
                      <m:sup>
                        <m:r>
                          <a:rPr lang="en-US" altLang="zh-TW" i="1">
                            <a:latin typeface="Cambria Math" panose="02040503050406030204" pitchFamily="18" charset="0"/>
                          </a:rPr>
                          <m:t>2</m:t>
                        </m:r>
                      </m:sup>
                    </m:sSup>
                  </m:oMath>
                </a14:m>
                <a:r>
                  <a:rPr lang="en-US" altLang="zh-TW" dirty="0" smtClean="0"/>
                  <a:t>)</a:t>
                </a:r>
                <a:br>
                  <a:rPr lang="en-US" altLang="zh-TW" dirty="0" smtClean="0"/>
                </a:br>
                <a:r>
                  <a:rPr lang="en-US" altLang="zh-TW" dirty="0" smtClean="0"/>
                  <a:t/>
                </a:r>
                <a:br>
                  <a:rPr lang="en-US" altLang="zh-TW" dirty="0" smtClean="0"/>
                </a:br>
                <a:r>
                  <a:rPr lang="zh-TW" altLang="en-US" sz="2600" dirty="0" smtClean="0">
                    <a:solidFill>
                      <a:srgbClr val="FF0000"/>
                    </a:solidFill>
                  </a:rPr>
                  <a:t>透過調整公司真實報酬率，去計算員工何種支薪方式員工效用最大，</a:t>
                </a:r>
                <a:r>
                  <a:rPr lang="en-US" altLang="zh-TW" sz="2600" dirty="0" smtClean="0">
                    <a:solidFill>
                      <a:srgbClr val="FF0000"/>
                    </a:solidFill>
                  </a:rPr>
                  <a:t/>
                </a:r>
                <a:br>
                  <a:rPr lang="en-US" altLang="zh-TW" sz="2600" dirty="0" smtClean="0">
                    <a:solidFill>
                      <a:srgbClr val="FF0000"/>
                    </a:solidFill>
                  </a:rPr>
                </a:br>
                <a:r>
                  <a:rPr lang="en-US" altLang="zh-TW" sz="2600" dirty="0" smtClean="0">
                    <a:solidFill>
                      <a:srgbClr val="FF0000"/>
                    </a:solidFill>
                  </a:rPr>
                  <a:t/>
                </a:r>
                <a:br>
                  <a:rPr lang="en-US" altLang="zh-TW" sz="2600" dirty="0" smtClean="0">
                    <a:solidFill>
                      <a:srgbClr val="FF0000"/>
                    </a:solidFill>
                  </a:rPr>
                </a:br>
                <a:r>
                  <a:rPr lang="zh-TW" altLang="en-US" sz="2600" dirty="0" smtClean="0">
                    <a:solidFill>
                      <a:srgbClr val="FF0000"/>
                    </a:solidFill>
                  </a:rPr>
                  <a:t>這裡的邏輯也就是透過員工的決策行為，判斷</a:t>
                </a:r>
                <a:r>
                  <a:rPr lang="en-US" altLang="zh-TW" sz="2600" dirty="0" smtClean="0">
                    <a:solidFill>
                      <a:srgbClr val="FF0000"/>
                    </a:solidFill>
                  </a:rPr>
                  <a:t>Sorting</a:t>
                </a:r>
                <a:r>
                  <a:rPr lang="zh-TW" altLang="en-US" sz="2600" dirty="0" smtClean="0">
                    <a:solidFill>
                      <a:srgbClr val="FF0000"/>
                    </a:solidFill>
                  </a:rPr>
                  <a:t>顯著與否。</a:t>
                </a:r>
                <a:endParaRPr lang="en-US" altLang="zh-TW" sz="2600" dirty="0" smtClean="0">
                  <a:solidFill>
                    <a:srgbClr val="FF0000"/>
                  </a:solidFill>
                </a:endParaRPr>
              </a:p>
              <a:p>
                <a:r>
                  <a:rPr lang="zh-TW" altLang="en-US" sz="2600" dirty="0" smtClean="0"/>
                  <a:t>三種選擇 </a:t>
                </a:r>
                <a:r>
                  <a:rPr lang="en-US" altLang="zh-TW" sz="2600" dirty="0" smtClean="0"/>
                  <a:t>:</a:t>
                </a:r>
                <a:r>
                  <a:rPr lang="zh-TW" altLang="en-US" sz="2600" dirty="0"/>
                  <a:t> </a:t>
                </a:r>
                <a:r>
                  <a:rPr lang="en-US" altLang="zh-TW" sz="2600" dirty="0" smtClean="0"/>
                  <a:t/>
                </a:r>
                <a:br>
                  <a:rPr lang="en-US" altLang="zh-TW" sz="2600" dirty="0" smtClean="0"/>
                </a:br>
                <a:r>
                  <a:rPr lang="en-US" altLang="zh-TW" sz="2600" dirty="0" smtClean="0"/>
                  <a:t>1. </a:t>
                </a:r>
                <a:r>
                  <a:rPr lang="en-US" altLang="zh-TW" sz="2400" dirty="0" smtClean="0"/>
                  <a:t>Agent </a:t>
                </a:r>
                <a:r>
                  <a:rPr lang="en-US" altLang="zh-TW" sz="2400" dirty="0"/>
                  <a:t>prefers observed cash plus option package </a:t>
                </a:r>
                <a:r>
                  <a:rPr lang="en-US" altLang="zh-TW" sz="2400" dirty="0" smtClean="0"/>
                  <a:t/>
                </a:r>
                <a:br>
                  <a:rPr lang="en-US" altLang="zh-TW" sz="2400" dirty="0" smtClean="0"/>
                </a:br>
                <a:r>
                  <a:rPr lang="en-US" altLang="zh-TW" sz="2400" dirty="0" smtClean="0"/>
                  <a:t>2</a:t>
                </a:r>
                <a:r>
                  <a:rPr lang="en-US" altLang="zh-TW" sz="2400" dirty="0"/>
                  <a:t>. Tax advantage makes option package preferable</a:t>
                </a:r>
                <a:r>
                  <a:rPr lang="en-US" altLang="zh-TW" sz="2400" dirty="0" smtClean="0"/>
                  <a:t>. </a:t>
                </a:r>
                <a:br>
                  <a:rPr lang="en-US" altLang="zh-TW" sz="2400" dirty="0" smtClean="0"/>
                </a:br>
                <a:r>
                  <a:rPr lang="en-US" altLang="zh-TW" sz="2400" dirty="0" smtClean="0"/>
                  <a:t>3. </a:t>
                </a:r>
                <a:r>
                  <a:rPr lang="en-US" altLang="zh-TW" sz="2400" dirty="0"/>
                  <a:t>Agent would prefer </a:t>
                </a:r>
                <a:r>
                  <a:rPr lang="en-US" altLang="zh-TW" sz="2400" dirty="0" smtClean="0"/>
                  <a:t>all-cash </a:t>
                </a:r>
                <a:r>
                  <a:rPr lang="en-US" altLang="zh-TW" sz="2400" dirty="0"/>
                  <a:t>alternative</a:t>
                </a:r>
                <a:r>
                  <a:rPr lang="en-US" altLang="zh-TW" sz="2400" dirty="0" smtClean="0"/>
                  <a:t>.</a:t>
                </a:r>
                <a:endParaRPr lang="en-US" altLang="zh-TW" dirty="0" smtClean="0"/>
              </a:p>
              <a:p>
                <a:r>
                  <a:rPr lang="en-US" altLang="zh-TW" dirty="0"/>
                  <a:t>Tax rates:</a:t>
                </a:r>
                <a:br>
                  <a:rPr lang="en-US" altLang="zh-TW" dirty="0"/>
                </a:br>
                <a:r>
                  <a:rPr lang="en-US" altLang="zh-TW" dirty="0"/>
                  <a:t/>
                </a:r>
                <a:br>
                  <a:rPr lang="en-US" altLang="zh-TW" dirty="0"/>
                </a:br>
                <a:r>
                  <a:rPr lang="en-US" altLang="zh-TW" dirty="0"/>
                  <a:t>current </a:t>
                </a:r>
                <a:r>
                  <a:rPr lang="en-US" altLang="zh-TW" dirty="0" smtClean="0"/>
                  <a:t>salary , </a:t>
                </a:r>
                <a14:m>
                  <m:oMath xmlns:m="http://schemas.openxmlformats.org/officeDocument/2006/math">
                    <m:sSub>
                      <m:sSubPr>
                        <m:ctrlPr>
                          <a:rPr lang="en-US" altLang="zh-TW" i="1" smtClean="0">
                            <a:latin typeface="Cambria Math" panose="02040503050406030204" pitchFamily="18" charset="0"/>
                          </a:rPr>
                        </m:ctrlPr>
                      </m:sSubPr>
                      <m:e>
                        <m:r>
                          <a:rPr lang="zh-TW" altLang="en-US" i="1" smtClean="0">
                            <a:latin typeface="Cambria Math" panose="02040503050406030204" pitchFamily="18" charset="0"/>
                          </a:rPr>
                          <m:t>𝜏</m:t>
                        </m:r>
                      </m:e>
                      <m:sub>
                        <m:r>
                          <a:rPr lang="en-US" altLang="zh-TW" b="0" i="1" smtClean="0">
                            <a:latin typeface="Cambria Math" panose="02040503050406030204" pitchFamily="18" charset="0"/>
                          </a:rPr>
                          <m:t>𝑠</m:t>
                        </m:r>
                      </m:sub>
                    </m:sSub>
                  </m:oMath>
                </a14:m>
                <a:r>
                  <a:rPr lang="en-US" altLang="zh-TW" dirty="0" smtClean="0"/>
                  <a:t> = 20%</a:t>
                </a:r>
                <a:r>
                  <a:rPr lang="en-US" altLang="zh-TW" dirty="0"/>
                  <a:t/>
                </a:r>
                <a:br>
                  <a:rPr lang="en-US" altLang="zh-TW" dirty="0"/>
                </a:br>
                <a:r>
                  <a:rPr lang="en-US" altLang="zh-TW" dirty="0"/>
                  <a:t>options </a:t>
                </a:r>
                <a:r>
                  <a:rPr lang="en-US" altLang="zh-TW" dirty="0" smtClean="0"/>
                  <a:t>profits , </a:t>
                </a:r>
                <a14:m>
                  <m:oMath xmlns:m="http://schemas.openxmlformats.org/officeDocument/2006/math">
                    <m:sSub>
                      <m:sSubPr>
                        <m:ctrlPr>
                          <a:rPr lang="en-US" altLang="zh-TW" i="1">
                            <a:latin typeface="Cambria Math" panose="02040503050406030204" pitchFamily="18" charset="0"/>
                          </a:rPr>
                        </m:ctrlPr>
                      </m:sSubPr>
                      <m:e>
                        <m:r>
                          <a:rPr lang="zh-TW" altLang="en-US" i="1">
                            <a:latin typeface="Cambria Math" panose="02040503050406030204" pitchFamily="18" charset="0"/>
                          </a:rPr>
                          <m:t>𝜏</m:t>
                        </m:r>
                      </m:e>
                      <m:sub>
                        <m:r>
                          <a:rPr lang="en-US" altLang="zh-TW" b="0" i="1" smtClean="0">
                            <a:latin typeface="Cambria Math" panose="02040503050406030204" pitchFamily="18" charset="0"/>
                          </a:rPr>
                          <m:t>𝑏</m:t>
                        </m:r>
                      </m:sub>
                    </m:sSub>
                  </m:oMath>
                </a14:m>
                <a:r>
                  <a:rPr lang="en-US" altLang="zh-TW" dirty="0"/>
                  <a:t> = </a:t>
                </a:r>
                <a:r>
                  <a:rPr lang="en-US" altLang="zh-TW" dirty="0" smtClean="0"/>
                  <a:t>20%</a:t>
                </a:r>
                <a:br>
                  <a:rPr lang="en-US" altLang="zh-TW" dirty="0" smtClean="0"/>
                </a:br>
                <a:r>
                  <a:rPr lang="en-US" altLang="zh-TW" dirty="0"/>
                  <a:t>additional cash </a:t>
                </a:r>
                <a:r>
                  <a:rPr lang="en-US" altLang="zh-TW" dirty="0" smtClean="0"/>
                  <a:t>salary ,</a:t>
                </a:r>
                <a:r>
                  <a:rPr lang="en-US" altLang="zh-TW" dirty="0"/>
                  <a:t> </a:t>
                </a:r>
                <a14:m>
                  <m:oMath xmlns:m="http://schemas.openxmlformats.org/officeDocument/2006/math">
                    <m:sSub>
                      <m:sSubPr>
                        <m:ctrlPr>
                          <a:rPr lang="en-US" altLang="zh-TW" i="1">
                            <a:latin typeface="Cambria Math" panose="02040503050406030204" pitchFamily="18" charset="0"/>
                          </a:rPr>
                        </m:ctrlPr>
                      </m:sSubPr>
                      <m:e>
                        <m:r>
                          <a:rPr lang="zh-TW" altLang="en-US" i="1">
                            <a:latin typeface="Cambria Math" panose="02040503050406030204" pitchFamily="18" charset="0"/>
                          </a:rPr>
                          <m:t>𝜏</m:t>
                        </m:r>
                      </m:e>
                      <m:sub>
                        <m:r>
                          <a:rPr lang="en-US" altLang="zh-TW" i="1">
                            <a:latin typeface="Cambria Math" panose="02040503050406030204" pitchFamily="18" charset="0"/>
                          </a:rPr>
                          <m:t>𝑏</m:t>
                        </m:r>
                      </m:sub>
                    </m:sSub>
                  </m:oMath>
                </a14:m>
                <a:r>
                  <a:rPr lang="en-US" altLang="zh-TW" dirty="0"/>
                  <a:t> = 20%</a:t>
                </a:r>
              </a:p>
            </p:txBody>
          </p:sp>
        </mc:Choice>
        <mc:Fallback xmlns="">
          <p:sp>
            <p:nvSpPr>
              <p:cNvPr id="3" name="內容版面配置區 2"/>
              <p:cNvSpPr>
                <a:spLocks noGrp="1" noRot="1" noChangeAspect="1" noMove="1" noResize="1" noEditPoints="1" noAdjustHandles="1" noChangeArrowheads="1" noChangeShapeType="1" noTextEdit="1"/>
              </p:cNvSpPr>
              <p:nvPr>
                <p:ph idx="1"/>
              </p:nvPr>
            </p:nvSpPr>
            <p:spPr>
              <a:blipFill>
                <a:blip r:embed="rId2"/>
                <a:stretch>
                  <a:fillRect l="-696" t="-2941"/>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11528602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Sorting </a:t>
            </a:r>
            <a:r>
              <a:rPr lang="zh-TW" altLang="en-US" dirty="0" smtClean="0"/>
              <a:t>實證結果</a:t>
            </a:r>
            <a:endParaRPr lang="zh-TW" altLang="en-US" dirty="0"/>
          </a:p>
        </p:txBody>
      </p:sp>
      <p:sp>
        <p:nvSpPr>
          <p:cNvPr id="3" name="內容版面配置區 2"/>
          <p:cNvSpPr>
            <a:spLocks noGrp="1"/>
          </p:cNvSpPr>
          <p:nvPr>
            <p:ph idx="1"/>
          </p:nvPr>
        </p:nvSpPr>
        <p:spPr/>
        <p:txBody>
          <a:bodyPr/>
          <a:lstStyle/>
          <a:p>
            <a:r>
              <a:rPr lang="en-US" altLang="zh-TW" dirty="0"/>
              <a:t>We first consider an employee with coefficient of relative risk aversion </a:t>
            </a:r>
            <a:r>
              <a:rPr lang="en-US" altLang="zh-TW" dirty="0">
                <a:solidFill>
                  <a:srgbClr val="FF0000"/>
                </a:solidFill>
              </a:rPr>
              <a:t>2.5 </a:t>
            </a:r>
            <a:r>
              <a:rPr lang="en-US" altLang="zh-TW" dirty="0"/>
              <a:t>who expects the firm’s share price to increase by </a:t>
            </a:r>
            <a:r>
              <a:rPr lang="en-US" altLang="zh-TW" dirty="0">
                <a:solidFill>
                  <a:srgbClr val="FF0000"/>
                </a:solidFill>
              </a:rPr>
              <a:t>10%</a:t>
            </a:r>
            <a:r>
              <a:rPr lang="en-US" altLang="zh-TW" dirty="0"/>
              <a:t> per year. </a:t>
            </a:r>
            <a:endParaRPr lang="en-US" altLang="zh-TW" dirty="0" smtClean="0"/>
          </a:p>
          <a:p>
            <a:r>
              <a:rPr lang="en-US" altLang="zh-TW" dirty="0" smtClean="0"/>
              <a:t>At </a:t>
            </a:r>
            <a:r>
              <a:rPr lang="en-US" altLang="zh-TW" dirty="0"/>
              <a:t>our small, </a:t>
            </a:r>
            <a:r>
              <a:rPr lang="en-US" altLang="zh-TW" dirty="0" smtClean="0"/>
              <a:t>medium-small</a:t>
            </a:r>
            <a:r>
              <a:rPr lang="en-US" altLang="zh-TW" dirty="0"/>
              <a:t>, and large firms (Figs. 1, 2, and 4), such an employee </a:t>
            </a:r>
            <a:r>
              <a:rPr lang="en-US" altLang="zh-TW" dirty="0">
                <a:solidFill>
                  <a:srgbClr val="FF0000"/>
                </a:solidFill>
              </a:rPr>
              <a:t>prefers an all-cash package</a:t>
            </a:r>
            <a:r>
              <a:rPr lang="en-US" altLang="zh-TW" dirty="0"/>
              <a:t> costing the firm the same amount. </a:t>
            </a:r>
          </a:p>
          <a:p>
            <a:r>
              <a:rPr lang="en-US" altLang="zh-TW" dirty="0" smtClean="0">
                <a:solidFill>
                  <a:srgbClr val="FF0000"/>
                </a:solidFill>
              </a:rPr>
              <a:t>These </a:t>
            </a:r>
            <a:r>
              <a:rPr lang="en-US" altLang="zh-TW" dirty="0">
                <a:solidFill>
                  <a:srgbClr val="FF0000"/>
                </a:solidFill>
              </a:rPr>
              <a:t>conclusions do not change markedly when the employee is less risk averse</a:t>
            </a:r>
            <a:r>
              <a:rPr lang="en-US" altLang="zh-TW" dirty="0"/>
              <a:t>. </a:t>
            </a:r>
            <a:endParaRPr lang="zh-TW" altLang="en-US" dirty="0"/>
          </a:p>
        </p:txBody>
      </p:sp>
    </p:spTree>
    <p:extLst>
      <p:ext uri="{BB962C8B-B14F-4D97-AF65-F5344CB8AC3E}">
        <p14:creationId xmlns:p14="http://schemas.microsoft.com/office/powerpoint/2010/main" val="9415554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Sorting </a:t>
            </a:r>
            <a:r>
              <a:rPr lang="zh-TW" altLang="en-US" dirty="0"/>
              <a:t>實證結果</a:t>
            </a:r>
          </a:p>
        </p:txBody>
      </p:sp>
      <p:sp>
        <p:nvSpPr>
          <p:cNvPr id="3" name="內容版面配置區 2"/>
          <p:cNvSpPr>
            <a:spLocks noGrp="1"/>
          </p:cNvSpPr>
          <p:nvPr>
            <p:ph idx="1"/>
          </p:nvPr>
        </p:nvSpPr>
        <p:spPr/>
        <p:txBody>
          <a:bodyPr/>
          <a:lstStyle/>
          <a:p>
            <a:pPr marL="0" indent="0">
              <a:buNone/>
            </a:pPr>
            <a:r>
              <a:rPr lang="en-US" altLang="zh-TW" dirty="0" smtClean="0"/>
              <a:t>(medium-large firm</a:t>
            </a:r>
            <a:r>
              <a:rPr lang="zh-TW" altLang="en-US" dirty="0" smtClean="0"/>
              <a:t>剛好例外</a:t>
            </a:r>
            <a:r>
              <a:rPr lang="en-US" altLang="zh-TW" dirty="0" smtClean="0"/>
              <a:t>)</a:t>
            </a:r>
          </a:p>
          <a:p>
            <a:r>
              <a:rPr lang="en-US" altLang="zh-TW" dirty="0" smtClean="0"/>
              <a:t>The </a:t>
            </a:r>
            <a:r>
              <a:rPr lang="en-US" altLang="zh-TW" dirty="0"/>
              <a:t>medium-large firm makes small option grants, and such an employee would prefer the observed salary plus option package because of the tax advantages. </a:t>
            </a:r>
          </a:p>
        </p:txBody>
      </p:sp>
    </p:spTree>
    <p:extLst>
      <p:ext uri="{BB962C8B-B14F-4D97-AF65-F5344CB8AC3E}">
        <p14:creationId xmlns:p14="http://schemas.microsoft.com/office/powerpoint/2010/main" val="13429913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38200" y="365125"/>
            <a:ext cx="10515600" cy="599379"/>
          </a:xfrm>
        </p:spPr>
        <p:txBody>
          <a:bodyPr>
            <a:normAutofit/>
          </a:bodyPr>
          <a:lstStyle/>
          <a:p>
            <a:r>
              <a:rPr lang="en-US" altLang="zh-TW" sz="3200" dirty="0"/>
              <a:t>Small firm</a:t>
            </a:r>
            <a:endParaRPr lang="zh-TW" altLang="en-US" sz="3200" dirty="0"/>
          </a:p>
        </p:txBody>
      </p:sp>
      <p:pic>
        <p:nvPicPr>
          <p:cNvPr id="6" name="內容版面配置區 5" descr="畫面剪輯"/>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06252" y="964504"/>
            <a:ext cx="8179496" cy="5688655"/>
          </a:xfrm>
        </p:spPr>
      </p:pic>
      <p:cxnSp>
        <p:nvCxnSpPr>
          <p:cNvPr id="9" name="直線接點 8"/>
          <p:cNvCxnSpPr/>
          <p:nvPr/>
        </p:nvCxnSpPr>
        <p:spPr>
          <a:xfrm flipV="1">
            <a:off x="2805830" y="4196219"/>
            <a:ext cx="7077206" cy="2505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直線接點 9"/>
          <p:cNvCxnSpPr/>
          <p:nvPr/>
        </p:nvCxnSpPr>
        <p:spPr>
          <a:xfrm flipV="1">
            <a:off x="8668011" y="1127342"/>
            <a:ext cx="0" cy="463463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604305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p:txBody>
          <a:bodyPr/>
          <a:lstStyle/>
          <a:p>
            <a:r>
              <a:rPr lang="en-US" altLang="zh-TW" dirty="0" smtClean="0"/>
              <a:t>Incentive </a:t>
            </a:r>
            <a:r>
              <a:rPr lang="zh-TW" altLang="en-US" dirty="0" smtClean="0"/>
              <a:t>模型簡述</a:t>
            </a:r>
            <a:endParaRPr lang="zh-TW" altLang="en-US" dirty="0"/>
          </a:p>
        </p:txBody>
      </p:sp>
      <p:sp>
        <p:nvSpPr>
          <p:cNvPr id="3" name="副標題 2"/>
          <p:cNvSpPr>
            <a:spLocks noGrp="1"/>
          </p:cNvSpPr>
          <p:nvPr>
            <p:ph type="subTitle" idx="1"/>
          </p:nvPr>
        </p:nvSpPr>
        <p:spPr/>
        <p:txBody>
          <a:bodyPr/>
          <a:lstStyle/>
          <a:p>
            <a:endParaRPr lang="zh-TW" altLang="en-US"/>
          </a:p>
        </p:txBody>
      </p:sp>
    </p:spTree>
    <p:extLst>
      <p:ext uri="{BB962C8B-B14F-4D97-AF65-F5344CB8AC3E}">
        <p14:creationId xmlns:p14="http://schemas.microsoft.com/office/powerpoint/2010/main" val="88874839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38200" y="365125"/>
            <a:ext cx="10515600" cy="599379"/>
          </a:xfrm>
        </p:spPr>
        <p:txBody>
          <a:bodyPr>
            <a:normAutofit/>
          </a:bodyPr>
          <a:lstStyle/>
          <a:p>
            <a:r>
              <a:rPr lang="en-US" altLang="zh-TW" sz="3200" dirty="0"/>
              <a:t>Med-small firm</a:t>
            </a:r>
            <a:endParaRPr lang="zh-TW" altLang="en-US" sz="3200" dirty="0"/>
          </a:p>
        </p:txBody>
      </p:sp>
      <p:pic>
        <p:nvPicPr>
          <p:cNvPr id="11" name="內容版面配置區 10" descr="畫面剪輯"/>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873033" y="868756"/>
            <a:ext cx="8445934" cy="5989244"/>
          </a:xfrm>
        </p:spPr>
      </p:pic>
      <p:cxnSp>
        <p:nvCxnSpPr>
          <p:cNvPr id="12" name="直線接點 11"/>
          <p:cNvCxnSpPr/>
          <p:nvPr/>
        </p:nvCxnSpPr>
        <p:spPr>
          <a:xfrm flipH="1" flipV="1">
            <a:off x="8705589" y="1102290"/>
            <a:ext cx="12526" cy="474736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直線接點 14"/>
          <p:cNvCxnSpPr/>
          <p:nvPr/>
        </p:nvCxnSpPr>
        <p:spPr>
          <a:xfrm flipV="1">
            <a:off x="2668044" y="4271375"/>
            <a:ext cx="7340252" cy="3757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933890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38200" y="365125"/>
            <a:ext cx="10515600" cy="599379"/>
          </a:xfrm>
        </p:spPr>
        <p:txBody>
          <a:bodyPr>
            <a:normAutofit/>
          </a:bodyPr>
          <a:lstStyle/>
          <a:p>
            <a:r>
              <a:rPr lang="en-US" altLang="zh-TW" sz="3200" dirty="0"/>
              <a:t>Large firm</a:t>
            </a:r>
            <a:endParaRPr lang="zh-TW" altLang="en-US" sz="3200" dirty="0"/>
          </a:p>
        </p:txBody>
      </p:sp>
      <p:pic>
        <p:nvPicPr>
          <p:cNvPr id="4" name="內容版面配置區 3" descr="畫面剪輯"/>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31177" y="964504"/>
            <a:ext cx="8129645" cy="5748646"/>
          </a:xfrm>
        </p:spPr>
      </p:pic>
      <p:cxnSp>
        <p:nvCxnSpPr>
          <p:cNvPr id="7" name="直線接點 6"/>
          <p:cNvCxnSpPr/>
          <p:nvPr/>
        </p:nvCxnSpPr>
        <p:spPr>
          <a:xfrm flipV="1">
            <a:off x="2805830" y="4196219"/>
            <a:ext cx="7077206" cy="2505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直線接點 7"/>
          <p:cNvCxnSpPr/>
          <p:nvPr/>
        </p:nvCxnSpPr>
        <p:spPr>
          <a:xfrm flipV="1">
            <a:off x="8642959" y="1177446"/>
            <a:ext cx="0" cy="463463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31159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標題 1"/>
          <p:cNvSpPr>
            <a:spLocks noGrp="1"/>
          </p:cNvSpPr>
          <p:nvPr>
            <p:ph type="title"/>
          </p:nvPr>
        </p:nvSpPr>
        <p:spPr>
          <a:xfrm>
            <a:off x="838200" y="365125"/>
            <a:ext cx="10515600" cy="599379"/>
          </a:xfrm>
        </p:spPr>
        <p:txBody>
          <a:bodyPr>
            <a:normAutofit/>
          </a:bodyPr>
          <a:lstStyle/>
          <a:p>
            <a:r>
              <a:rPr lang="en-US" altLang="zh-TW" sz="3200" dirty="0">
                <a:solidFill>
                  <a:srgbClr val="FF0000"/>
                </a:solidFill>
              </a:rPr>
              <a:t>Med-large firm</a:t>
            </a:r>
            <a:endParaRPr lang="zh-TW" altLang="en-US" sz="3200" dirty="0">
              <a:solidFill>
                <a:srgbClr val="FF0000"/>
              </a:solidFill>
            </a:endParaRPr>
          </a:p>
        </p:txBody>
      </p:sp>
      <p:pic>
        <p:nvPicPr>
          <p:cNvPr id="7" name="內容版面配置區 6" descr="畫面剪輯"/>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06044" y="964504"/>
            <a:ext cx="8379912" cy="5903091"/>
          </a:xfrm>
        </p:spPr>
      </p:pic>
      <p:cxnSp>
        <p:nvCxnSpPr>
          <p:cNvPr id="8" name="直線接點 7"/>
          <p:cNvCxnSpPr/>
          <p:nvPr/>
        </p:nvCxnSpPr>
        <p:spPr>
          <a:xfrm flipV="1">
            <a:off x="2730674" y="4296427"/>
            <a:ext cx="7077206" cy="2505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直線接點 8"/>
          <p:cNvCxnSpPr/>
          <p:nvPr/>
        </p:nvCxnSpPr>
        <p:spPr>
          <a:xfrm flipV="1">
            <a:off x="8605381" y="1227550"/>
            <a:ext cx="0" cy="463463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693213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Sorting </a:t>
            </a:r>
            <a:r>
              <a:rPr lang="zh-TW" altLang="en-US" dirty="0" smtClean="0"/>
              <a:t>實證結果</a:t>
            </a:r>
            <a:endParaRPr lang="zh-TW" altLang="en-US" dirty="0"/>
          </a:p>
        </p:txBody>
      </p:sp>
      <mc:AlternateContent xmlns:mc="http://schemas.openxmlformats.org/markup-compatibility/2006" xmlns:a14="http://schemas.microsoft.com/office/drawing/2010/main">
        <mc:Choice Requires="a14">
          <p:sp>
            <p:nvSpPr>
              <p:cNvPr id="3" name="內容版面配置區 2"/>
              <p:cNvSpPr>
                <a:spLocks noGrp="1"/>
              </p:cNvSpPr>
              <p:nvPr>
                <p:ph idx="1"/>
              </p:nvPr>
            </p:nvSpPr>
            <p:spPr/>
            <p:txBody>
              <a:bodyPr/>
              <a:lstStyle/>
              <a:p>
                <a:r>
                  <a:rPr lang="en-US" altLang="zh-TW" dirty="0"/>
                  <a:t>Next, we keep the employee’s risk aversion relatively </a:t>
                </a:r>
                <a:r>
                  <a:rPr lang="en-US" altLang="zh-TW" dirty="0" smtClean="0"/>
                  <a:t>low( </a:t>
                </a:r>
                <a14:m>
                  <m:oMath xmlns:m="http://schemas.openxmlformats.org/officeDocument/2006/math">
                    <m:r>
                      <a:rPr lang="zh-TW" altLang="en-US" i="1" smtClean="0">
                        <a:latin typeface="Cambria Math" panose="02040503050406030204" pitchFamily="18" charset="0"/>
                      </a:rPr>
                      <m:t>𝜌</m:t>
                    </m:r>
                  </m:oMath>
                </a14:m>
                <a:r>
                  <a:rPr lang="en-US" altLang="zh-TW" dirty="0" smtClean="0"/>
                  <a:t> = 1 ), </a:t>
                </a:r>
                <a:r>
                  <a:rPr lang="en-US" altLang="zh-TW" dirty="0"/>
                  <a:t>but assume he or she expects </a:t>
                </a:r>
                <a:r>
                  <a:rPr lang="en-US" altLang="zh-TW" dirty="0">
                    <a:solidFill>
                      <a:srgbClr val="FF0000"/>
                    </a:solidFill>
                  </a:rPr>
                  <a:t>25%</a:t>
                </a:r>
                <a:r>
                  <a:rPr lang="en-US" altLang="zh-TW" dirty="0"/>
                  <a:t> annual stock appreciation (four-year appreciation of 144%). </a:t>
                </a:r>
                <a:endParaRPr lang="en-US" altLang="zh-TW" dirty="0" smtClean="0"/>
              </a:p>
              <a:p>
                <a:r>
                  <a:rPr lang="en-US" altLang="zh-TW" dirty="0" smtClean="0"/>
                  <a:t>The </a:t>
                </a:r>
                <a:r>
                  <a:rPr lang="en-US" altLang="zh-TW" dirty="0"/>
                  <a:t>employees at all of the four firms in Figs. 1–4 now </a:t>
                </a:r>
                <a:r>
                  <a:rPr lang="en-US" altLang="zh-TW" dirty="0">
                    <a:solidFill>
                      <a:srgbClr val="FF0000"/>
                    </a:solidFill>
                  </a:rPr>
                  <a:t>prefer the option </a:t>
                </a:r>
                <a:r>
                  <a:rPr lang="en-US" altLang="zh-TW" dirty="0" smtClean="0">
                    <a:solidFill>
                      <a:srgbClr val="FF0000"/>
                    </a:solidFill>
                  </a:rPr>
                  <a:t>package. </a:t>
                </a:r>
              </a:p>
              <a:p>
                <a:r>
                  <a:rPr lang="en-US" altLang="zh-TW" dirty="0" smtClean="0"/>
                  <a:t>While </a:t>
                </a:r>
                <a:r>
                  <a:rPr lang="en-US" altLang="zh-TW" dirty="0"/>
                  <a:t>25% might seem like an excessively optimistic expectation, </a:t>
                </a:r>
                <a:r>
                  <a:rPr lang="en-US" altLang="zh-TW" dirty="0">
                    <a:solidFill>
                      <a:srgbClr val="FF0000"/>
                    </a:solidFill>
                  </a:rPr>
                  <a:t>it is well below the average return at these firms in 1999. If employees naively believe there is momentum in share prices, then perhaps this figure is not far from accurate.</a:t>
                </a:r>
                <a:endParaRPr lang="zh-TW" altLang="en-US" dirty="0">
                  <a:solidFill>
                    <a:srgbClr val="FF0000"/>
                  </a:solidFill>
                </a:endParaRPr>
              </a:p>
            </p:txBody>
          </p:sp>
        </mc:Choice>
        <mc:Fallback xmlns="">
          <p:sp>
            <p:nvSpPr>
              <p:cNvPr id="3" name="內容版面配置區 2"/>
              <p:cNvSpPr>
                <a:spLocks noGrp="1" noRot="1" noChangeAspect="1" noMove="1" noResize="1" noEditPoints="1" noAdjustHandles="1" noChangeArrowheads="1" noChangeShapeType="1" noTextEdit="1"/>
              </p:cNvSpPr>
              <p:nvPr>
                <p:ph idx="1"/>
              </p:nvPr>
            </p:nvSpPr>
            <p:spPr>
              <a:blipFill>
                <a:blip r:embed="rId3"/>
                <a:stretch>
                  <a:fillRect l="-1043" t="-2241" r="-638"/>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311217388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38200" y="365125"/>
            <a:ext cx="10515600" cy="599379"/>
          </a:xfrm>
        </p:spPr>
        <p:txBody>
          <a:bodyPr>
            <a:normAutofit/>
          </a:bodyPr>
          <a:lstStyle/>
          <a:p>
            <a:r>
              <a:rPr lang="en-US" altLang="zh-TW" sz="3200" dirty="0"/>
              <a:t>Small firm</a:t>
            </a:r>
            <a:endParaRPr lang="zh-TW" altLang="en-US" sz="3200" dirty="0"/>
          </a:p>
        </p:txBody>
      </p:sp>
      <p:pic>
        <p:nvPicPr>
          <p:cNvPr id="6" name="內容版面配置區 5" descr="畫面剪輯"/>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06252" y="964504"/>
            <a:ext cx="8179496" cy="5688655"/>
          </a:xfrm>
        </p:spPr>
      </p:pic>
      <p:cxnSp>
        <p:nvCxnSpPr>
          <p:cNvPr id="9" name="直線接點 8"/>
          <p:cNvCxnSpPr/>
          <p:nvPr/>
        </p:nvCxnSpPr>
        <p:spPr>
          <a:xfrm flipV="1">
            <a:off x="2830882" y="1903956"/>
            <a:ext cx="7077206" cy="2505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直線接點 9"/>
          <p:cNvCxnSpPr/>
          <p:nvPr/>
        </p:nvCxnSpPr>
        <p:spPr>
          <a:xfrm flipV="1">
            <a:off x="5022937" y="1139868"/>
            <a:ext cx="0" cy="463463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5495328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38200" y="365125"/>
            <a:ext cx="10515600" cy="599379"/>
          </a:xfrm>
        </p:spPr>
        <p:txBody>
          <a:bodyPr>
            <a:normAutofit/>
          </a:bodyPr>
          <a:lstStyle/>
          <a:p>
            <a:r>
              <a:rPr lang="en-US" altLang="zh-TW" sz="3200" dirty="0"/>
              <a:t>Med-small firm</a:t>
            </a:r>
            <a:endParaRPr lang="zh-TW" altLang="en-US" sz="3200" dirty="0"/>
          </a:p>
        </p:txBody>
      </p:sp>
      <p:pic>
        <p:nvPicPr>
          <p:cNvPr id="11" name="內容版面配置區 10" descr="畫面剪輯"/>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873033" y="868756"/>
            <a:ext cx="8445934" cy="5989244"/>
          </a:xfrm>
        </p:spPr>
      </p:pic>
      <p:cxnSp>
        <p:nvCxnSpPr>
          <p:cNvPr id="12" name="直線接點 11"/>
          <p:cNvCxnSpPr/>
          <p:nvPr/>
        </p:nvCxnSpPr>
        <p:spPr>
          <a:xfrm flipH="1" flipV="1">
            <a:off x="4947781" y="1139868"/>
            <a:ext cx="12526" cy="474736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直線接點 14"/>
          <p:cNvCxnSpPr/>
          <p:nvPr/>
        </p:nvCxnSpPr>
        <p:spPr>
          <a:xfrm flipV="1">
            <a:off x="2668044" y="1891430"/>
            <a:ext cx="7340252" cy="3757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606234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38200" y="365125"/>
            <a:ext cx="10515600" cy="599379"/>
          </a:xfrm>
        </p:spPr>
        <p:txBody>
          <a:bodyPr>
            <a:normAutofit/>
          </a:bodyPr>
          <a:lstStyle/>
          <a:p>
            <a:r>
              <a:rPr lang="en-US" altLang="zh-TW" sz="3200" dirty="0"/>
              <a:t>Med-large firm</a:t>
            </a:r>
            <a:endParaRPr lang="zh-TW" altLang="en-US" sz="3200" dirty="0"/>
          </a:p>
        </p:txBody>
      </p:sp>
      <p:pic>
        <p:nvPicPr>
          <p:cNvPr id="7" name="內容版面配置區 6" descr="畫面剪輯"/>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06044" y="964504"/>
            <a:ext cx="8379912" cy="5903091"/>
          </a:xfrm>
        </p:spPr>
      </p:pic>
      <p:cxnSp>
        <p:nvCxnSpPr>
          <p:cNvPr id="8" name="直線接點 7"/>
          <p:cNvCxnSpPr/>
          <p:nvPr/>
        </p:nvCxnSpPr>
        <p:spPr>
          <a:xfrm flipV="1">
            <a:off x="2693096" y="1979112"/>
            <a:ext cx="7077206" cy="2505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直線接點 8"/>
          <p:cNvCxnSpPr/>
          <p:nvPr/>
        </p:nvCxnSpPr>
        <p:spPr>
          <a:xfrm flipV="1">
            <a:off x="4922729" y="1240076"/>
            <a:ext cx="0" cy="463463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5729222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38200" y="365125"/>
            <a:ext cx="10515600" cy="599379"/>
          </a:xfrm>
        </p:spPr>
        <p:txBody>
          <a:bodyPr>
            <a:normAutofit/>
          </a:bodyPr>
          <a:lstStyle/>
          <a:p>
            <a:r>
              <a:rPr lang="en-US" altLang="zh-TW" sz="3200" dirty="0"/>
              <a:t>Large firm</a:t>
            </a:r>
            <a:endParaRPr lang="zh-TW" altLang="en-US" sz="3200" dirty="0"/>
          </a:p>
        </p:txBody>
      </p:sp>
      <p:pic>
        <p:nvPicPr>
          <p:cNvPr id="4" name="內容版面配置區 3" descr="畫面剪輯"/>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31177" y="964504"/>
            <a:ext cx="8129645" cy="5748646"/>
          </a:xfrm>
        </p:spPr>
      </p:pic>
      <p:cxnSp>
        <p:nvCxnSpPr>
          <p:cNvPr id="7" name="直線接點 6"/>
          <p:cNvCxnSpPr/>
          <p:nvPr/>
        </p:nvCxnSpPr>
        <p:spPr>
          <a:xfrm flipV="1">
            <a:off x="2768251" y="1941534"/>
            <a:ext cx="7077206" cy="2505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直線接點 7"/>
          <p:cNvCxnSpPr/>
          <p:nvPr/>
        </p:nvCxnSpPr>
        <p:spPr>
          <a:xfrm flipV="1">
            <a:off x="4947781" y="1164920"/>
            <a:ext cx="0" cy="463463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980744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Sorting </a:t>
            </a:r>
            <a:r>
              <a:rPr lang="zh-TW" altLang="en-US" dirty="0" smtClean="0"/>
              <a:t>實證結果</a:t>
            </a:r>
            <a:endParaRPr lang="zh-TW" altLang="en-US" dirty="0"/>
          </a:p>
        </p:txBody>
      </p:sp>
      <p:sp>
        <p:nvSpPr>
          <p:cNvPr id="3" name="內容版面配置區 2"/>
          <p:cNvSpPr>
            <a:spLocks noGrp="1"/>
          </p:cNvSpPr>
          <p:nvPr>
            <p:ph idx="1"/>
          </p:nvPr>
        </p:nvSpPr>
        <p:spPr/>
        <p:txBody>
          <a:bodyPr>
            <a:normAutofit/>
          </a:bodyPr>
          <a:lstStyle/>
          <a:p>
            <a:r>
              <a:rPr lang="en-US" altLang="zh-TW" dirty="0"/>
              <a:t>As discussed in Section 3.2, one reason why firms might attach options to the employment relation </a:t>
            </a:r>
            <a:r>
              <a:rPr lang="en-US" altLang="zh-TW" dirty="0" smtClean="0"/>
              <a:t>is </a:t>
            </a:r>
            <a:r>
              <a:rPr lang="en-US" altLang="zh-TW" dirty="0">
                <a:solidFill>
                  <a:srgbClr val="FF0000"/>
                </a:solidFill>
              </a:rPr>
              <a:t>if optimistic employees are more productive</a:t>
            </a:r>
            <a:r>
              <a:rPr lang="en-US" altLang="zh-TW" dirty="0" smtClean="0"/>
              <a:t>.</a:t>
            </a:r>
          </a:p>
          <a:p>
            <a:r>
              <a:rPr lang="en-US" altLang="zh-TW" dirty="0" smtClean="0"/>
              <a:t>Firms </a:t>
            </a:r>
            <a:r>
              <a:rPr lang="en-US" altLang="zh-TW" dirty="0"/>
              <a:t>would strictly prefer the option package if granting it also attracts a more productive employee.</a:t>
            </a:r>
            <a:endParaRPr lang="en-US" altLang="zh-TW" dirty="0" smtClean="0"/>
          </a:p>
          <a:p>
            <a:r>
              <a:rPr lang="en-US" altLang="zh-TW" dirty="0" smtClean="0"/>
              <a:t>In </a:t>
            </a:r>
            <a:r>
              <a:rPr lang="en-US" altLang="zh-TW" dirty="0"/>
              <a:t>this case, we can use our estimates from Table 3 to </a:t>
            </a:r>
            <a:r>
              <a:rPr lang="en-US" altLang="zh-TW" dirty="0">
                <a:solidFill>
                  <a:srgbClr val="FF0000"/>
                </a:solidFill>
              </a:rPr>
              <a:t>provide an estimate of the level of the </a:t>
            </a:r>
            <a:r>
              <a:rPr lang="en-US" altLang="zh-TW" dirty="0" smtClean="0">
                <a:solidFill>
                  <a:srgbClr val="FF0000"/>
                </a:solidFill>
              </a:rPr>
              <a:t>productivity(effort) </a:t>
            </a:r>
            <a:r>
              <a:rPr lang="en-US" altLang="zh-TW" dirty="0"/>
              <a:t>difference that would justify the options grants in the NCEO data</a:t>
            </a:r>
            <a:r>
              <a:rPr lang="en-US" altLang="zh-TW" dirty="0" smtClean="0"/>
              <a:t>.</a:t>
            </a:r>
            <a:endParaRPr lang="en-US" altLang="zh-TW" dirty="0"/>
          </a:p>
        </p:txBody>
      </p:sp>
    </p:spTree>
    <p:extLst>
      <p:ext uri="{BB962C8B-B14F-4D97-AF65-F5344CB8AC3E}">
        <p14:creationId xmlns:p14="http://schemas.microsoft.com/office/powerpoint/2010/main" val="198637607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b="1" dirty="0" smtClean="0"/>
              <a:t>Models </a:t>
            </a:r>
            <a:r>
              <a:rPr lang="en-US" altLang="zh-TW" b="1" dirty="0"/>
              <a:t>and empirical implications</a:t>
            </a:r>
            <a:br>
              <a:rPr lang="en-US" altLang="zh-TW" b="1" dirty="0"/>
            </a:br>
            <a:r>
              <a:rPr lang="en-US" altLang="zh-TW" sz="3200" dirty="0"/>
              <a:t>3.2. </a:t>
            </a:r>
            <a:r>
              <a:rPr lang="en-US" altLang="zh-TW" sz="3200" dirty="0" smtClean="0"/>
              <a:t>Sorting</a:t>
            </a:r>
            <a:r>
              <a:rPr lang="zh-TW" altLang="en-US" sz="3200" dirty="0" smtClean="0"/>
              <a:t> </a:t>
            </a:r>
            <a:r>
              <a:rPr lang="en-US" altLang="zh-TW" sz="3200" dirty="0" smtClean="0"/>
              <a:t>(</a:t>
            </a:r>
            <a:r>
              <a:rPr lang="zh-TW" altLang="en-US" sz="3200" dirty="0" smtClean="0"/>
              <a:t>其他</a:t>
            </a:r>
            <a:r>
              <a:rPr lang="en-US" altLang="zh-TW" sz="3200" dirty="0" smtClean="0"/>
              <a:t>paper</a:t>
            </a:r>
            <a:r>
              <a:rPr lang="zh-TW" altLang="en-US" sz="3200" dirty="0" smtClean="0"/>
              <a:t>的做法</a:t>
            </a:r>
            <a:r>
              <a:rPr lang="en-US" altLang="zh-TW" sz="3200" dirty="0" smtClean="0"/>
              <a:t>)</a:t>
            </a:r>
            <a:endParaRPr lang="zh-TW" altLang="en-US" sz="3200" dirty="0"/>
          </a:p>
        </p:txBody>
      </p:sp>
      <p:sp>
        <p:nvSpPr>
          <p:cNvPr id="3" name="內容版面配置區 2"/>
          <p:cNvSpPr>
            <a:spLocks noGrp="1"/>
          </p:cNvSpPr>
          <p:nvPr>
            <p:ph idx="1"/>
          </p:nvPr>
        </p:nvSpPr>
        <p:spPr/>
        <p:txBody>
          <a:bodyPr/>
          <a:lstStyle/>
          <a:p>
            <a:r>
              <a:rPr lang="en-US" altLang="zh-TW" dirty="0"/>
              <a:t>Traditional models of sorting(see, for example, </a:t>
            </a:r>
            <a:r>
              <a:rPr lang="en-US" altLang="zh-TW" dirty="0" err="1"/>
              <a:t>Lazear</a:t>
            </a:r>
            <a:r>
              <a:rPr lang="en-US" altLang="zh-TW" dirty="0"/>
              <a:t>, 2001) suggest that a firm might want to tie some of its employees’ pay to firm performance as a means of </a:t>
            </a:r>
            <a:r>
              <a:rPr lang="en-US" altLang="zh-TW" dirty="0" smtClean="0"/>
              <a:t>attracting</a:t>
            </a:r>
            <a:r>
              <a:rPr lang="zh-TW" altLang="en-US" dirty="0" smtClean="0"/>
              <a:t> </a:t>
            </a:r>
            <a:r>
              <a:rPr lang="en-US" altLang="zh-TW" dirty="0" smtClean="0"/>
              <a:t>able </a:t>
            </a:r>
            <a:r>
              <a:rPr lang="en-US" altLang="zh-TW" dirty="0"/>
              <a:t>employees to work at the firm</a:t>
            </a:r>
            <a:r>
              <a:rPr lang="en-US" altLang="zh-TW" dirty="0" smtClean="0"/>
              <a:t>.</a:t>
            </a:r>
          </a:p>
          <a:p>
            <a:r>
              <a:rPr lang="en-US" altLang="zh-TW" dirty="0" smtClean="0"/>
              <a:t>If </a:t>
            </a:r>
            <a:r>
              <a:rPr lang="en-US" altLang="zh-TW" dirty="0"/>
              <a:t>optimistic employees are relatively </a:t>
            </a:r>
            <a:r>
              <a:rPr lang="en-US" altLang="zh-TW" dirty="0" smtClean="0"/>
              <a:t>willing</a:t>
            </a:r>
            <a:r>
              <a:rPr lang="zh-TW" altLang="en-US" dirty="0" smtClean="0"/>
              <a:t> </a:t>
            </a:r>
            <a:r>
              <a:rPr lang="en-US" altLang="zh-TW" dirty="0" smtClean="0"/>
              <a:t>to </a:t>
            </a:r>
            <a:r>
              <a:rPr lang="en-US" altLang="zh-TW" dirty="0"/>
              <a:t>invest in firm-specific human capital, relatively hard working, or otherwise more productive, </a:t>
            </a:r>
            <a:r>
              <a:rPr lang="en-US" altLang="zh-TW" dirty="0">
                <a:solidFill>
                  <a:srgbClr val="FF0000"/>
                </a:solidFill>
              </a:rPr>
              <a:t>the firm needs to make options a condition of employment to insure more productive workers self-select into the firm</a:t>
            </a:r>
            <a:r>
              <a:rPr lang="en-US" altLang="zh-TW" dirty="0"/>
              <a:t>.</a:t>
            </a:r>
            <a:endParaRPr lang="zh-TW" altLang="en-US" dirty="0"/>
          </a:p>
        </p:txBody>
      </p:sp>
    </p:spTree>
    <p:extLst>
      <p:ext uri="{BB962C8B-B14F-4D97-AF65-F5344CB8AC3E}">
        <p14:creationId xmlns:p14="http://schemas.microsoft.com/office/powerpoint/2010/main" val="30744295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內容版面配置區 3" descr="畫面剪輯"/>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685980" y="165965"/>
            <a:ext cx="7790530" cy="3170083"/>
          </a:xfrm>
        </p:spPr>
      </p:pic>
      <p:cxnSp>
        <p:nvCxnSpPr>
          <p:cNvPr id="5" name="直線接點 4"/>
          <p:cNvCxnSpPr/>
          <p:nvPr/>
        </p:nvCxnSpPr>
        <p:spPr>
          <a:xfrm flipV="1">
            <a:off x="1777572" y="1163782"/>
            <a:ext cx="7578864" cy="1352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直線接點 8"/>
          <p:cNvCxnSpPr/>
          <p:nvPr/>
        </p:nvCxnSpPr>
        <p:spPr>
          <a:xfrm>
            <a:off x="1777572" y="1422067"/>
            <a:ext cx="476101" cy="33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直線接點 12"/>
          <p:cNvCxnSpPr/>
          <p:nvPr/>
        </p:nvCxnSpPr>
        <p:spPr>
          <a:xfrm>
            <a:off x="8880335" y="919018"/>
            <a:ext cx="476101" cy="33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5" name="文字方塊 14"/>
              <p:cNvSpPr txBox="1"/>
              <p:nvPr/>
            </p:nvSpPr>
            <p:spPr>
              <a:xfrm>
                <a:off x="1777572" y="3336048"/>
                <a:ext cx="9301018" cy="3844770"/>
              </a:xfrm>
              <a:prstGeom prst="rect">
                <a:avLst/>
              </a:prstGeom>
              <a:noFill/>
            </p:spPr>
            <p:txBody>
              <a:bodyPr wrap="square" rtlCol="0">
                <a:spAutoFit/>
              </a:bodyPr>
              <a:lstStyle/>
              <a:p>
                <a:r>
                  <a:rPr lang="zh-TW" altLang="en-US" dirty="0" smtClean="0"/>
                  <a:t>透過選擇 </a:t>
                </a:r>
                <a:r>
                  <a:rPr lang="en-US" altLang="zh-TW" dirty="0" smtClean="0"/>
                  <a:t>b</a:t>
                </a:r>
                <a:r>
                  <a:rPr lang="zh-TW" altLang="en-US" dirty="0" smtClean="0"/>
                  <a:t> 比例，極大化勞資雙方的 </a:t>
                </a:r>
                <a:r>
                  <a:rPr lang="en-US" altLang="zh-TW" dirty="0" smtClean="0"/>
                  <a:t>CE:</a:t>
                </a:r>
              </a:p>
              <a:p>
                <a:endParaRPr lang="en-US" altLang="zh-TW" dirty="0"/>
              </a:p>
              <a:p>
                <a:r>
                  <a:rPr lang="en-US" altLang="zh-TW" dirty="0"/>
                  <a:t>c</a:t>
                </a:r>
                <a:r>
                  <a:rPr lang="en-US" altLang="zh-TW" dirty="0" smtClean="0"/>
                  <a:t>(e) </a:t>
                </a:r>
                <a14:m>
                  <m:oMath xmlns:m="http://schemas.openxmlformats.org/officeDocument/2006/math">
                    <m:r>
                      <a:rPr lang="en-US" altLang="zh-TW" i="1" smtClean="0">
                        <a:latin typeface="Cambria Math" panose="02040503050406030204" pitchFamily="18" charset="0"/>
                        <a:ea typeface="Cambria Math" panose="02040503050406030204" pitchFamily="18" charset="0"/>
                      </a:rPr>
                      <m:t>≡</m:t>
                    </m:r>
                  </m:oMath>
                </a14:m>
                <a:r>
                  <a:rPr lang="en-US" altLang="zh-TW" dirty="0" smtClean="0"/>
                  <a:t> effort cost , </a:t>
                </a:r>
                <a:r>
                  <a:rPr lang="zh-TW" altLang="en-US" dirty="0" smtClean="0"/>
                  <a:t>員工付出</a:t>
                </a:r>
                <a:r>
                  <a:rPr lang="zh-TW" altLang="en-US" dirty="0"/>
                  <a:t> </a:t>
                </a:r>
                <a:r>
                  <a:rPr lang="en-US" altLang="zh-TW" dirty="0" smtClean="0"/>
                  <a:t>e </a:t>
                </a:r>
                <a:r>
                  <a:rPr lang="zh-TW" altLang="en-US" dirty="0" smtClean="0"/>
                  <a:t>單位的努力所花的成本</a:t>
                </a:r>
                <a:r>
                  <a:rPr lang="en-US" altLang="zh-TW" dirty="0" smtClean="0"/>
                  <a:t> </a:t>
                </a:r>
              </a:p>
              <a:p>
                <a:endParaRPr lang="en-US" altLang="zh-TW" dirty="0"/>
              </a:p>
              <a:p>
                <a:pPr marL="285750" indent="-285750">
                  <a:buFont typeface="Arial" panose="020B0604020202020204" pitchFamily="34" charset="0"/>
                  <a:buChar char="•"/>
                </a:pPr>
                <a14:m>
                  <m:oMath xmlns:m="http://schemas.openxmlformats.org/officeDocument/2006/math">
                    <m:sSub>
                      <m:sSubPr>
                        <m:ctrlPr>
                          <a:rPr lang="en-US" altLang="zh-TW" i="1" smtClean="0">
                            <a:latin typeface="Cambria Math" panose="02040503050406030204" pitchFamily="18" charset="0"/>
                          </a:rPr>
                        </m:ctrlPr>
                      </m:sSubPr>
                      <m:e>
                        <m:r>
                          <a:rPr lang="en-US" altLang="zh-TW" b="0" i="1" smtClean="0">
                            <a:latin typeface="Cambria Math" panose="02040503050406030204" pitchFamily="18" charset="0"/>
                          </a:rPr>
                          <m:t>𝑚𝑎𝑥</m:t>
                        </m:r>
                      </m:e>
                      <m:sub>
                        <m:r>
                          <a:rPr lang="en-US" altLang="zh-TW" b="0" i="1" smtClean="0">
                            <a:latin typeface="Cambria Math" panose="02040503050406030204" pitchFamily="18" charset="0"/>
                          </a:rPr>
                          <m:t>𝑏</m:t>
                        </m:r>
                      </m:sub>
                    </m:sSub>
                  </m:oMath>
                </a14:m>
                <a:r>
                  <a:rPr lang="zh-TW" altLang="en-US" dirty="0" smtClean="0"/>
                  <a:t> </a:t>
                </a:r>
                <a:r>
                  <a:rPr lang="en-US" altLang="zh-TW" dirty="0" smtClean="0"/>
                  <a:t>E(</a:t>
                </a:r>
                <a14:m>
                  <m:oMath xmlns:m="http://schemas.openxmlformats.org/officeDocument/2006/math">
                    <m:sSub>
                      <m:sSubPr>
                        <m:ctrlPr>
                          <a:rPr lang="en-US" altLang="zh-TW" i="1" smtClean="0">
                            <a:latin typeface="Cambria Math" panose="02040503050406030204" pitchFamily="18" charset="0"/>
                          </a:rPr>
                        </m:ctrlPr>
                      </m:sSubPr>
                      <m:e>
                        <m:r>
                          <a:rPr lang="en-US" altLang="zh-TW" b="0" i="1" smtClean="0">
                            <a:latin typeface="Cambria Math" panose="02040503050406030204" pitchFamily="18" charset="0"/>
                          </a:rPr>
                          <m:t>𝑣</m:t>
                        </m:r>
                      </m:e>
                      <m:sub>
                        <m:r>
                          <a:rPr lang="en-US" altLang="zh-TW" b="0" i="1" smtClean="0">
                            <a:latin typeface="Cambria Math" panose="02040503050406030204" pitchFamily="18" charset="0"/>
                          </a:rPr>
                          <m:t>1</m:t>
                        </m:r>
                      </m:sub>
                    </m:sSub>
                  </m:oMath>
                </a14:m>
                <a:r>
                  <a:rPr lang="en-US" altLang="zh-TW" dirty="0" smtClean="0"/>
                  <a:t>|e)</a:t>
                </a:r>
                <a:r>
                  <a:rPr lang="zh-TW" altLang="en-US" dirty="0" smtClean="0"/>
                  <a:t> </a:t>
                </a:r>
                <a:r>
                  <a:rPr lang="en-US" altLang="zh-TW" dirty="0" smtClean="0"/>
                  <a:t>– </a:t>
                </a:r>
                <a:r>
                  <a:rPr lang="en-US" altLang="zh-TW" dirty="0"/>
                  <a:t>E[</a:t>
                </a:r>
                <a14:m>
                  <m:oMath xmlns:m="http://schemas.openxmlformats.org/officeDocument/2006/math">
                    <m:acc>
                      <m:accPr>
                        <m:chr m:val="̃"/>
                        <m:ctrlPr>
                          <a:rPr lang="en-US" altLang="zh-TW" i="1" dirty="0">
                            <a:latin typeface="Cambria Math" panose="02040503050406030204" pitchFamily="18" charset="0"/>
                          </a:rPr>
                        </m:ctrlPr>
                      </m:accPr>
                      <m:e>
                        <m:r>
                          <a:rPr lang="en-US" altLang="zh-TW" i="1" dirty="0">
                            <a:latin typeface="Cambria Math" panose="02040503050406030204" pitchFamily="18" charset="0"/>
                          </a:rPr>
                          <m:t>𝑥</m:t>
                        </m:r>
                      </m:e>
                    </m:acc>
                  </m:oMath>
                </a14:m>
                <a:r>
                  <a:rPr lang="en-US" altLang="zh-TW" dirty="0"/>
                  <a:t>] </a:t>
                </a:r>
                <a:r>
                  <a:rPr lang="en-US" altLang="zh-TW" dirty="0" smtClean="0"/>
                  <a:t> + CE(</a:t>
                </a:r>
                <a14:m>
                  <m:oMath xmlns:m="http://schemas.openxmlformats.org/officeDocument/2006/math">
                    <m:acc>
                      <m:accPr>
                        <m:chr m:val="̃"/>
                        <m:ctrlPr>
                          <a:rPr lang="en-US" altLang="zh-TW" i="1" dirty="0">
                            <a:latin typeface="Cambria Math" panose="02040503050406030204" pitchFamily="18" charset="0"/>
                          </a:rPr>
                        </m:ctrlPr>
                      </m:accPr>
                      <m:e>
                        <m:r>
                          <a:rPr lang="en-US" altLang="zh-TW" i="1" dirty="0">
                            <a:latin typeface="Cambria Math" panose="02040503050406030204" pitchFamily="18" charset="0"/>
                          </a:rPr>
                          <m:t>𝑥</m:t>
                        </m:r>
                      </m:e>
                    </m:acc>
                  </m:oMath>
                </a14:m>
                <a:r>
                  <a:rPr lang="en-US" altLang="zh-TW" dirty="0" smtClean="0"/>
                  <a:t>) – c(e)</a:t>
                </a:r>
                <a:r>
                  <a:rPr lang="en-US" altLang="zh-TW" dirty="0"/>
                  <a:t/>
                </a:r>
                <a:br>
                  <a:rPr lang="en-US" altLang="zh-TW" dirty="0"/>
                </a:br>
                <a:r>
                  <a:rPr lang="en-US" altLang="zh-TW" dirty="0"/>
                  <a:t/>
                </a:r>
                <a:br>
                  <a:rPr lang="en-US" altLang="zh-TW" dirty="0"/>
                </a:br>
                <a14:m>
                  <m:oMath xmlns:m="http://schemas.openxmlformats.org/officeDocument/2006/math">
                    <m:sSub>
                      <m:sSubPr>
                        <m:ctrlPr>
                          <a:rPr lang="en-US" altLang="zh-TW" i="1">
                            <a:latin typeface="Cambria Math" panose="02040503050406030204" pitchFamily="18" charset="0"/>
                          </a:rPr>
                        </m:ctrlPr>
                      </m:sSubPr>
                      <m:e>
                        <m:r>
                          <a:rPr lang="en-US" altLang="zh-TW" i="1">
                            <a:latin typeface="Cambria Math" panose="02040503050406030204" pitchFamily="18" charset="0"/>
                          </a:rPr>
                          <m:t>𝑚𝑎𝑥</m:t>
                        </m:r>
                      </m:e>
                      <m:sub>
                        <m:r>
                          <a:rPr lang="en-US" altLang="zh-TW" i="1">
                            <a:latin typeface="Cambria Math" panose="02040503050406030204" pitchFamily="18" charset="0"/>
                          </a:rPr>
                          <m:t>𝑏</m:t>
                        </m:r>
                      </m:sub>
                    </m:sSub>
                    <m:r>
                      <a:rPr lang="zh-TW" altLang="en-US" i="1" smtClean="0">
                        <a:latin typeface="Cambria Math" panose="02040503050406030204" pitchFamily="18" charset="0"/>
                      </a:rPr>
                      <m:t> </m:t>
                    </m:r>
                  </m:oMath>
                </a14:m>
                <a:r>
                  <a:rPr lang="en-US" altLang="zh-TW" dirty="0"/>
                  <a:t>E(</a:t>
                </a:r>
                <a14:m>
                  <m:oMath xmlns:m="http://schemas.openxmlformats.org/officeDocument/2006/math">
                    <m:sSub>
                      <m:sSubPr>
                        <m:ctrlPr>
                          <a:rPr lang="en-US" altLang="zh-TW" i="1">
                            <a:latin typeface="Cambria Math" panose="02040503050406030204" pitchFamily="18" charset="0"/>
                          </a:rPr>
                        </m:ctrlPr>
                      </m:sSubPr>
                      <m:e>
                        <m:r>
                          <a:rPr lang="en-US" altLang="zh-TW" i="1">
                            <a:latin typeface="Cambria Math" panose="02040503050406030204" pitchFamily="18" charset="0"/>
                          </a:rPr>
                          <m:t>𝑣</m:t>
                        </m:r>
                      </m:e>
                      <m:sub>
                        <m:r>
                          <a:rPr lang="en-US" altLang="zh-TW" i="1">
                            <a:latin typeface="Cambria Math" panose="02040503050406030204" pitchFamily="18" charset="0"/>
                          </a:rPr>
                          <m:t>1</m:t>
                        </m:r>
                      </m:sub>
                    </m:sSub>
                  </m:oMath>
                </a14:m>
                <a:r>
                  <a:rPr lang="en-US" altLang="zh-TW" dirty="0"/>
                  <a:t>|e)</a:t>
                </a:r>
                <a:r>
                  <a:rPr lang="zh-TW" altLang="en-US" dirty="0"/>
                  <a:t> </a:t>
                </a:r>
                <a:r>
                  <a:rPr lang="en-US" altLang="zh-TW" dirty="0"/>
                  <a:t>– E[</a:t>
                </a:r>
                <a14:m>
                  <m:oMath xmlns:m="http://schemas.openxmlformats.org/officeDocument/2006/math">
                    <m:acc>
                      <m:accPr>
                        <m:chr m:val="̃"/>
                        <m:ctrlPr>
                          <a:rPr lang="en-US" altLang="zh-TW" i="1" dirty="0">
                            <a:latin typeface="Cambria Math" panose="02040503050406030204" pitchFamily="18" charset="0"/>
                          </a:rPr>
                        </m:ctrlPr>
                      </m:accPr>
                      <m:e>
                        <m:r>
                          <a:rPr lang="en-US" altLang="zh-TW" i="1" dirty="0">
                            <a:latin typeface="Cambria Math" panose="02040503050406030204" pitchFamily="18" charset="0"/>
                          </a:rPr>
                          <m:t>𝑥</m:t>
                        </m:r>
                      </m:e>
                    </m:acc>
                  </m:oMath>
                </a14:m>
                <a:r>
                  <a:rPr lang="en-US" altLang="zh-TW" dirty="0"/>
                  <a:t>]  + E[</a:t>
                </a:r>
                <a14:m>
                  <m:oMath xmlns:m="http://schemas.openxmlformats.org/officeDocument/2006/math">
                    <m:acc>
                      <m:accPr>
                        <m:chr m:val="̃"/>
                        <m:ctrlPr>
                          <a:rPr lang="en-US" altLang="zh-TW" i="1" dirty="0">
                            <a:latin typeface="Cambria Math" panose="02040503050406030204" pitchFamily="18" charset="0"/>
                          </a:rPr>
                        </m:ctrlPr>
                      </m:accPr>
                      <m:e>
                        <m:r>
                          <a:rPr lang="en-US" altLang="zh-TW" i="1" dirty="0">
                            <a:latin typeface="Cambria Math" panose="02040503050406030204" pitchFamily="18" charset="0"/>
                          </a:rPr>
                          <m:t>𝑥</m:t>
                        </m:r>
                      </m:e>
                    </m:acc>
                  </m:oMath>
                </a14:m>
                <a:r>
                  <a:rPr lang="en-US" altLang="zh-TW" dirty="0"/>
                  <a:t>]  -</a:t>
                </a:r>
                <a:r>
                  <a:rPr lang="en-US" altLang="zh-TW" dirty="0" smtClean="0"/>
                  <a:t> </a:t>
                </a:r>
                <a14:m>
                  <m:oMath xmlns:m="http://schemas.openxmlformats.org/officeDocument/2006/math">
                    <m:r>
                      <a:rPr lang="zh-TW" altLang="en-US" i="1">
                        <a:latin typeface="Cambria Math" panose="02040503050406030204" pitchFamily="18" charset="0"/>
                      </a:rPr>
                      <m:t>𝜋</m:t>
                    </m:r>
                  </m:oMath>
                </a14:m>
                <a:r>
                  <a:rPr lang="en-US" altLang="zh-TW" dirty="0"/>
                  <a:t>(</a:t>
                </a:r>
                <a14:m>
                  <m:oMath xmlns:m="http://schemas.openxmlformats.org/officeDocument/2006/math">
                    <m:acc>
                      <m:accPr>
                        <m:chr m:val="̃"/>
                        <m:ctrlPr>
                          <a:rPr lang="en-US" altLang="zh-TW" i="1" dirty="0">
                            <a:latin typeface="Cambria Math" panose="02040503050406030204" pitchFamily="18" charset="0"/>
                          </a:rPr>
                        </m:ctrlPr>
                      </m:accPr>
                      <m:e>
                        <m:r>
                          <a:rPr lang="en-US" altLang="zh-TW" i="1" dirty="0">
                            <a:latin typeface="Cambria Math" panose="02040503050406030204" pitchFamily="18" charset="0"/>
                          </a:rPr>
                          <m:t>𝑥</m:t>
                        </m:r>
                      </m:e>
                    </m:acc>
                  </m:oMath>
                </a14:m>
                <a:r>
                  <a:rPr lang="en-US" altLang="zh-TW" dirty="0"/>
                  <a:t>) – c(e</a:t>
                </a:r>
                <a:r>
                  <a:rPr lang="en-US" altLang="zh-TW" dirty="0" smtClean="0"/>
                  <a:t>)</a:t>
                </a:r>
                <a:br>
                  <a:rPr lang="en-US" altLang="zh-TW" dirty="0" smtClean="0"/>
                </a:br>
                <a:r>
                  <a:rPr lang="en-US" altLang="zh-TW" dirty="0" smtClean="0"/>
                  <a:t/>
                </a:r>
                <a:br>
                  <a:rPr lang="en-US" altLang="zh-TW" dirty="0" smtClean="0"/>
                </a:br>
                <a14:m>
                  <m:oMath xmlns:m="http://schemas.openxmlformats.org/officeDocument/2006/math">
                    <m:sSub>
                      <m:sSubPr>
                        <m:ctrlPr>
                          <a:rPr lang="en-US" altLang="zh-TW" i="1">
                            <a:latin typeface="Cambria Math" panose="02040503050406030204" pitchFamily="18" charset="0"/>
                          </a:rPr>
                        </m:ctrlPr>
                      </m:sSubPr>
                      <m:e>
                        <m:r>
                          <a:rPr lang="en-US" altLang="zh-TW" i="1">
                            <a:latin typeface="Cambria Math" panose="02040503050406030204" pitchFamily="18" charset="0"/>
                          </a:rPr>
                          <m:t>𝑚𝑎𝑥</m:t>
                        </m:r>
                      </m:e>
                      <m:sub>
                        <m:r>
                          <a:rPr lang="en-US" altLang="zh-TW" i="1">
                            <a:latin typeface="Cambria Math" panose="02040503050406030204" pitchFamily="18" charset="0"/>
                          </a:rPr>
                          <m:t>𝑏</m:t>
                        </m:r>
                      </m:sub>
                    </m:sSub>
                    <m:nary>
                      <m:naryPr>
                        <m:ctrlPr>
                          <a:rPr lang="zh-TW" altLang="en-US" i="1">
                            <a:latin typeface="Cambria Math" panose="02040503050406030204" pitchFamily="18" charset="0"/>
                          </a:rPr>
                        </m:ctrlPr>
                      </m:naryPr>
                      <m:sub>
                        <m:r>
                          <a:rPr lang="en-US" altLang="zh-TW" i="1">
                            <a:latin typeface="Cambria Math" panose="02040503050406030204" pitchFamily="18" charset="0"/>
                          </a:rPr>
                          <m:t>0</m:t>
                        </m:r>
                      </m:sub>
                      <m:sup>
                        <m:r>
                          <a:rPr lang="en-US" altLang="zh-TW" i="1">
                            <a:latin typeface="Cambria Math" panose="02040503050406030204" pitchFamily="18" charset="0"/>
                            <a:ea typeface="Cambria Math" panose="02040503050406030204" pitchFamily="18" charset="0"/>
                          </a:rPr>
                          <m:t>∞</m:t>
                        </m:r>
                      </m:sup>
                      <m:e>
                        <m:sSub>
                          <m:sSubPr>
                            <m:ctrlPr>
                              <a:rPr lang="en-US" altLang="zh-TW" i="1">
                                <a:latin typeface="Cambria Math" panose="02040503050406030204" pitchFamily="18" charset="0"/>
                              </a:rPr>
                            </m:ctrlPr>
                          </m:sSubPr>
                          <m:e>
                            <m:r>
                              <a:rPr lang="en-US" altLang="zh-TW" i="1">
                                <a:latin typeface="Cambria Math" panose="02040503050406030204" pitchFamily="18" charset="0"/>
                              </a:rPr>
                              <m:t>𝑣</m:t>
                            </m:r>
                          </m:e>
                          <m:sub>
                            <m:r>
                              <a:rPr lang="en-US" altLang="zh-TW" i="1">
                                <a:latin typeface="Cambria Math" panose="02040503050406030204" pitchFamily="18" charset="0"/>
                              </a:rPr>
                              <m:t>1</m:t>
                            </m:r>
                          </m:sub>
                        </m:sSub>
                        <m:r>
                          <a:rPr lang="en-US" altLang="zh-TW" i="1">
                            <a:latin typeface="Cambria Math" panose="02040503050406030204" pitchFamily="18" charset="0"/>
                          </a:rPr>
                          <m:t> </m:t>
                        </m:r>
                        <m:r>
                          <a:rPr lang="en-US" altLang="zh-TW" i="1">
                            <a:latin typeface="Cambria Math" panose="02040503050406030204" pitchFamily="18" charset="0"/>
                          </a:rPr>
                          <m:t>𝑑</m:t>
                        </m:r>
                      </m:e>
                    </m:nary>
                    <m:r>
                      <m:rPr>
                        <m:nor/>
                      </m:rPr>
                      <a:rPr lang="en-US" altLang="zh-TW" dirty="0"/>
                      <m:t>F</m:t>
                    </m:r>
                    <m:r>
                      <m:rPr>
                        <m:nor/>
                      </m:rPr>
                      <a:rPr lang="en-US" altLang="zh-TW" dirty="0"/>
                      <m:t>(</m:t>
                    </m:r>
                    <m:sSub>
                      <m:sSubPr>
                        <m:ctrlPr>
                          <a:rPr lang="en-US" altLang="zh-TW" i="1">
                            <a:latin typeface="Cambria Math" panose="02040503050406030204" pitchFamily="18" charset="0"/>
                          </a:rPr>
                        </m:ctrlPr>
                      </m:sSubPr>
                      <m:e>
                        <m:r>
                          <a:rPr lang="en-US" altLang="zh-TW" i="1">
                            <a:latin typeface="Cambria Math" panose="02040503050406030204" pitchFamily="18" charset="0"/>
                          </a:rPr>
                          <m:t>𝑣</m:t>
                        </m:r>
                      </m:e>
                      <m:sub>
                        <m:r>
                          <a:rPr lang="en-US" altLang="zh-TW" i="1">
                            <a:latin typeface="Cambria Math" panose="02040503050406030204" pitchFamily="18" charset="0"/>
                          </a:rPr>
                          <m:t>1</m:t>
                        </m:r>
                      </m:sub>
                    </m:sSub>
                    <m:r>
                      <m:rPr>
                        <m:nor/>
                      </m:rPr>
                      <a:rPr lang="en-US" altLang="zh-TW" dirty="0"/>
                      <m:t>|</m:t>
                    </m:r>
                    <m:r>
                      <m:rPr>
                        <m:nor/>
                      </m:rPr>
                      <a:rPr lang="en-US" altLang="zh-TW" dirty="0"/>
                      <m:t>e</m:t>
                    </m:r>
                    <m:r>
                      <m:rPr>
                        <m:nor/>
                      </m:rPr>
                      <a:rPr lang="en-US" altLang="zh-TW" dirty="0"/>
                      <m:t>)</m:t>
                    </m:r>
                  </m:oMath>
                </a14:m>
                <a:r>
                  <a:rPr lang="en-US" altLang="zh-TW" dirty="0" smtClean="0"/>
                  <a:t> - </a:t>
                </a:r>
                <a14:m>
                  <m:oMath xmlns:m="http://schemas.openxmlformats.org/officeDocument/2006/math">
                    <m:r>
                      <a:rPr lang="zh-TW" altLang="en-US" i="1">
                        <a:latin typeface="Cambria Math" panose="02040503050406030204" pitchFamily="18" charset="0"/>
                      </a:rPr>
                      <m:t>𝜋</m:t>
                    </m:r>
                  </m:oMath>
                </a14:m>
                <a:r>
                  <a:rPr lang="en-US" altLang="zh-TW" dirty="0"/>
                  <a:t>(</a:t>
                </a:r>
                <a14:m>
                  <m:oMath xmlns:m="http://schemas.openxmlformats.org/officeDocument/2006/math">
                    <m:acc>
                      <m:accPr>
                        <m:chr m:val="̃"/>
                        <m:ctrlPr>
                          <a:rPr lang="en-US" altLang="zh-TW" i="1" dirty="0">
                            <a:latin typeface="Cambria Math" panose="02040503050406030204" pitchFamily="18" charset="0"/>
                          </a:rPr>
                        </m:ctrlPr>
                      </m:accPr>
                      <m:e>
                        <m:r>
                          <a:rPr lang="en-US" altLang="zh-TW" i="1" dirty="0">
                            <a:latin typeface="Cambria Math" panose="02040503050406030204" pitchFamily="18" charset="0"/>
                          </a:rPr>
                          <m:t>𝑥</m:t>
                        </m:r>
                      </m:e>
                    </m:acc>
                  </m:oMath>
                </a14:m>
                <a:r>
                  <a:rPr lang="en-US" altLang="zh-TW" dirty="0"/>
                  <a:t>) – c(e</a:t>
                </a:r>
                <a:r>
                  <a:rPr lang="en-US" altLang="zh-TW" dirty="0" smtClean="0"/>
                  <a:t>)</a:t>
                </a:r>
                <a:br>
                  <a:rPr lang="en-US" altLang="zh-TW" dirty="0" smtClean="0"/>
                </a:br>
                <a:r>
                  <a:rPr lang="en-US" altLang="zh-TW" dirty="0" smtClean="0"/>
                  <a:t/>
                </a:r>
                <a:br>
                  <a:rPr lang="en-US" altLang="zh-TW" dirty="0" smtClean="0"/>
                </a:br>
                <a14:m>
                  <m:oMath xmlns:m="http://schemas.openxmlformats.org/officeDocument/2006/math">
                    <m:sSub>
                      <m:sSubPr>
                        <m:ctrlPr>
                          <a:rPr lang="en-US" altLang="zh-TW" i="1">
                            <a:latin typeface="Cambria Math" panose="02040503050406030204" pitchFamily="18" charset="0"/>
                          </a:rPr>
                        </m:ctrlPr>
                      </m:sSubPr>
                      <m:e>
                        <m:r>
                          <a:rPr lang="en-US" altLang="zh-TW" i="1">
                            <a:latin typeface="Cambria Math" panose="02040503050406030204" pitchFamily="18" charset="0"/>
                          </a:rPr>
                          <m:t>𝑚𝑎𝑥</m:t>
                        </m:r>
                      </m:e>
                      <m:sub>
                        <m:r>
                          <a:rPr lang="en-US" altLang="zh-TW" i="1">
                            <a:latin typeface="Cambria Math" panose="02040503050406030204" pitchFamily="18" charset="0"/>
                          </a:rPr>
                          <m:t>𝑏</m:t>
                        </m:r>
                      </m:sub>
                    </m:sSub>
                    <m:nary>
                      <m:naryPr>
                        <m:ctrlPr>
                          <a:rPr lang="zh-TW" altLang="en-US" i="1">
                            <a:latin typeface="Cambria Math" panose="02040503050406030204" pitchFamily="18" charset="0"/>
                          </a:rPr>
                        </m:ctrlPr>
                      </m:naryPr>
                      <m:sub>
                        <m:r>
                          <a:rPr lang="en-US" altLang="zh-TW" i="1">
                            <a:latin typeface="Cambria Math" panose="02040503050406030204" pitchFamily="18" charset="0"/>
                          </a:rPr>
                          <m:t>0</m:t>
                        </m:r>
                      </m:sub>
                      <m:sup>
                        <m:r>
                          <a:rPr lang="en-US" altLang="zh-TW" i="1">
                            <a:latin typeface="Cambria Math" panose="02040503050406030204" pitchFamily="18" charset="0"/>
                            <a:ea typeface="Cambria Math" panose="02040503050406030204" pitchFamily="18" charset="0"/>
                          </a:rPr>
                          <m:t>∞</m:t>
                        </m:r>
                      </m:sup>
                      <m:e>
                        <m:sSub>
                          <m:sSubPr>
                            <m:ctrlPr>
                              <a:rPr lang="en-US" altLang="zh-TW" i="1">
                                <a:latin typeface="Cambria Math" panose="02040503050406030204" pitchFamily="18" charset="0"/>
                              </a:rPr>
                            </m:ctrlPr>
                          </m:sSubPr>
                          <m:e>
                            <m:r>
                              <a:rPr lang="en-US" altLang="zh-TW" i="1">
                                <a:latin typeface="Cambria Math" panose="02040503050406030204" pitchFamily="18" charset="0"/>
                              </a:rPr>
                              <m:t>𝑣</m:t>
                            </m:r>
                          </m:e>
                          <m:sub>
                            <m:r>
                              <a:rPr lang="en-US" altLang="zh-TW" i="1">
                                <a:latin typeface="Cambria Math" panose="02040503050406030204" pitchFamily="18" charset="0"/>
                              </a:rPr>
                              <m:t>1</m:t>
                            </m:r>
                          </m:sub>
                        </m:sSub>
                        <m:r>
                          <a:rPr lang="en-US" altLang="zh-TW" i="1">
                            <a:latin typeface="Cambria Math" panose="02040503050406030204" pitchFamily="18" charset="0"/>
                          </a:rPr>
                          <m:t> </m:t>
                        </m:r>
                        <m:r>
                          <a:rPr lang="en-US" altLang="zh-TW" i="1">
                            <a:latin typeface="Cambria Math" panose="02040503050406030204" pitchFamily="18" charset="0"/>
                          </a:rPr>
                          <m:t>𝑑</m:t>
                        </m:r>
                      </m:e>
                    </m:nary>
                    <m:r>
                      <m:rPr>
                        <m:nor/>
                      </m:rPr>
                      <a:rPr lang="en-US" altLang="zh-TW" dirty="0"/>
                      <m:t>F</m:t>
                    </m:r>
                    <m:r>
                      <m:rPr>
                        <m:nor/>
                      </m:rPr>
                      <a:rPr lang="en-US" altLang="zh-TW" dirty="0"/>
                      <m:t>(</m:t>
                    </m:r>
                    <m:sSub>
                      <m:sSubPr>
                        <m:ctrlPr>
                          <a:rPr lang="en-US" altLang="zh-TW" i="1">
                            <a:latin typeface="Cambria Math" panose="02040503050406030204" pitchFamily="18" charset="0"/>
                          </a:rPr>
                        </m:ctrlPr>
                      </m:sSubPr>
                      <m:e>
                        <m:r>
                          <a:rPr lang="en-US" altLang="zh-TW" i="1">
                            <a:latin typeface="Cambria Math" panose="02040503050406030204" pitchFamily="18" charset="0"/>
                          </a:rPr>
                          <m:t>𝑣</m:t>
                        </m:r>
                      </m:e>
                      <m:sub>
                        <m:r>
                          <a:rPr lang="en-US" altLang="zh-TW" i="1">
                            <a:latin typeface="Cambria Math" panose="02040503050406030204" pitchFamily="18" charset="0"/>
                          </a:rPr>
                          <m:t>1</m:t>
                        </m:r>
                      </m:sub>
                    </m:sSub>
                    <m:r>
                      <m:rPr>
                        <m:nor/>
                      </m:rPr>
                      <a:rPr lang="en-US" altLang="zh-TW" dirty="0"/>
                      <m:t>|</m:t>
                    </m:r>
                    <m:r>
                      <m:rPr>
                        <m:nor/>
                      </m:rPr>
                      <a:rPr lang="en-US" altLang="zh-TW" dirty="0"/>
                      <m:t>e</m:t>
                    </m:r>
                    <m:r>
                      <m:rPr>
                        <m:nor/>
                      </m:rPr>
                      <a:rPr lang="en-US" altLang="zh-TW" dirty="0"/>
                      <m:t>)</m:t>
                    </m:r>
                  </m:oMath>
                </a14:m>
                <a:r>
                  <a:rPr lang="en-US" altLang="zh-TW" dirty="0"/>
                  <a:t> - (1/2)</a:t>
                </a:r>
                <a14:m>
                  <m:oMath xmlns:m="http://schemas.openxmlformats.org/officeDocument/2006/math">
                    <m:r>
                      <a:rPr lang="zh-TW" altLang="en-US" i="1">
                        <a:latin typeface="Cambria Math" panose="02040503050406030204" pitchFamily="18" charset="0"/>
                      </a:rPr>
                      <m:t>𝜑</m:t>
                    </m:r>
                    <m:sSup>
                      <m:sSupPr>
                        <m:ctrlPr>
                          <a:rPr lang="en-US" altLang="zh-TW" i="1">
                            <a:latin typeface="Cambria Math" panose="02040503050406030204" pitchFamily="18" charset="0"/>
                          </a:rPr>
                        </m:ctrlPr>
                      </m:sSupPr>
                      <m:e>
                        <m:r>
                          <a:rPr lang="en-US" altLang="zh-TW" i="1">
                            <a:latin typeface="Cambria Math" panose="02040503050406030204" pitchFamily="18" charset="0"/>
                          </a:rPr>
                          <m:t>𝑏</m:t>
                        </m:r>
                      </m:e>
                      <m:sup>
                        <m:r>
                          <a:rPr lang="en-US" altLang="zh-TW" i="1">
                            <a:latin typeface="Cambria Math" panose="02040503050406030204" pitchFamily="18" charset="0"/>
                          </a:rPr>
                          <m:t>2</m:t>
                        </m:r>
                      </m:sup>
                    </m:sSup>
                    <m:r>
                      <a:rPr lang="zh-TW" altLang="en-US" i="1">
                        <a:latin typeface="Cambria Math" panose="02040503050406030204" pitchFamily="18" charset="0"/>
                      </a:rPr>
                      <m:t>𝜉</m:t>
                    </m:r>
                    <m:d>
                      <m:dPr>
                        <m:ctrlPr>
                          <a:rPr lang="en-US" altLang="zh-TW" i="1">
                            <a:latin typeface="Cambria Math" panose="02040503050406030204" pitchFamily="18" charset="0"/>
                          </a:rPr>
                        </m:ctrlPr>
                      </m:dPr>
                      <m:e>
                        <m:r>
                          <a:rPr lang="en-US" altLang="zh-TW" i="1">
                            <a:latin typeface="Cambria Math" panose="02040503050406030204" pitchFamily="18" charset="0"/>
                          </a:rPr>
                          <m:t>𝑒</m:t>
                        </m:r>
                      </m:e>
                    </m:d>
                  </m:oMath>
                </a14:m>
                <a:r>
                  <a:rPr lang="en-US" altLang="zh-TW" dirty="0" smtClean="0"/>
                  <a:t>– </a:t>
                </a:r>
                <a:r>
                  <a:rPr lang="en-US" altLang="zh-TW" dirty="0"/>
                  <a:t>c(e)</a:t>
                </a:r>
                <a:br>
                  <a:rPr lang="en-US" altLang="zh-TW" dirty="0"/>
                </a:br>
                <a:r>
                  <a:rPr lang="en-US" altLang="zh-TW" dirty="0"/>
                  <a:t/>
                </a:r>
                <a:br>
                  <a:rPr lang="en-US" altLang="zh-TW" dirty="0"/>
                </a:br>
                <a:endParaRPr lang="zh-TW" altLang="en-US" dirty="0"/>
              </a:p>
            </p:txBody>
          </p:sp>
        </mc:Choice>
        <mc:Fallback xmlns="">
          <p:sp>
            <p:nvSpPr>
              <p:cNvPr id="15" name="文字方塊 14"/>
              <p:cNvSpPr txBox="1">
                <a:spLocks noRot="1" noChangeAspect="1" noMove="1" noResize="1" noEditPoints="1" noAdjustHandles="1" noChangeArrowheads="1" noChangeShapeType="1" noTextEdit="1"/>
              </p:cNvSpPr>
              <p:nvPr/>
            </p:nvSpPr>
            <p:spPr>
              <a:xfrm>
                <a:off x="1777572" y="3336048"/>
                <a:ext cx="9301018" cy="3844770"/>
              </a:xfrm>
              <a:prstGeom prst="rect">
                <a:avLst/>
              </a:prstGeom>
              <a:blipFill>
                <a:blip r:embed="rId4"/>
                <a:stretch>
                  <a:fillRect l="-590" t="-792" b="-5547"/>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407866617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Sorting </a:t>
            </a:r>
            <a:r>
              <a:rPr lang="zh-TW" altLang="en-US" dirty="0"/>
              <a:t>實證結果</a:t>
            </a:r>
          </a:p>
        </p:txBody>
      </p:sp>
      <mc:AlternateContent xmlns:mc="http://schemas.openxmlformats.org/markup-compatibility/2006" xmlns:a14="http://schemas.microsoft.com/office/drawing/2010/main">
        <mc:Choice Requires="a14">
          <p:sp>
            <p:nvSpPr>
              <p:cNvPr id="3" name="內容版面配置區 2"/>
              <p:cNvSpPr>
                <a:spLocks noGrp="1"/>
              </p:cNvSpPr>
              <p:nvPr>
                <p:ph idx="1"/>
              </p:nvPr>
            </p:nvSpPr>
            <p:spPr/>
            <p:txBody>
              <a:bodyPr>
                <a:normAutofit fontScale="92500"/>
              </a:bodyPr>
              <a:lstStyle/>
              <a:p>
                <a:r>
                  <a:rPr lang="en-US" altLang="zh-TW" dirty="0"/>
                  <a:t>The expected return in these </a:t>
                </a:r>
                <a:r>
                  <a:rPr lang="en-US" altLang="zh-TW" dirty="0" smtClean="0"/>
                  <a:t>estimates(in table3) </a:t>
                </a:r>
                <a:r>
                  <a:rPr lang="en-US" altLang="zh-TW" dirty="0"/>
                  <a:t>is </a:t>
                </a:r>
                <a:r>
                  <a:rPr lang="en-US" altLang="zh-TW" dirty="0">
                    <a:solidFill>
                      <a:srgbClr val="FF0000"/>
                    </a:solidFill>
                  </a:rPr>
                  <a:t>10%, </a:t>
                </a:r>
                <a:r>
                  <a:rPr lang="en-US" altLang="zh-TW" dirty="0"/>
                  <a:t>suggesting the </a:t>
                </a:r>
                <a:r>
                  <a:rPr lang="en-US" altLang="zh-TW" dirty="0">
                    <a:solidFill>
                      <a:srgbClr val="FF0000"/>
                    </a:solidFill>
                  </a:rPr>
                  <a:t>employee is only mildly optimistic</a:t>
                </a:r>
                <a:r>
                  <a:rPr lang="en-US" altLang="zh-TW" dirty="0"/>
                  <a:t>. </a:t>
                </a:r>
                <a:r>
                  <a:rPr lang="en-US" altLang="zh-TW" dirty="0" smtClean="0"/>
                  <a:t>Depending on </a:t>
                </a:r>
                <a:r>
                  <a:rPr lang="en-US" altLang="zh-TW" dirty="0"/>
                  <a:t>which firm we consider and what level of risk </a:t>
                </a:r>
                <a:r>
                  <a:rPr lang="en-US" altLang="zh-TW" dirty="0" smtClean="0"/>
                  <a:t>aversion(</a:t>
                </a:r>
                <a14:m>
                  <m:oMath xmlns:m="http://schemas.openxmlformats.org/officeDocument/2006/math">
                    <m:r>
                      <a:rPr lang="zh-TW" altLang="en-US" i="1" smtClean="0">
                        <a:latin typeface="Cambria Math" panose="02040503050406030204" pitchFamily="18" charset="0"/>
                      </a:rPr>
                      <m:t>𝜌</m:t>
                    </m:r>
                  </m:oMath>
                </a14:m>
                <a:r>
                  <a:rPr lang="en-US" altLang="zh-TW" dirty="0" smtClean="0"/>
                  <a:t> = 1 or 2.5) </a:t>
                </a:r>
                <a:r>
                  <a:rPr lang="en-US" altLang="zh-TW" dirty="0"/>
                  <a:t>we assume, optimistic employees would have to be anywhere from less than $100 to over $50,000 more productive </a:t>
                </a:r>
                <a:r>
                  <a:rPr lang="en-US" altLang="zh-TW" dirty="0" smtClean="0"/>
                  <a:t>annually(small firm</a:t>
                </a:r>
                <a:r>
                  <a:rPr lang="zh-TW" altLang="en-US" dirty="0" smtClean="0"/>
                  <a:t>到 </a:t>
                </a:r>
                <a:r>
                  <a:rPr lang="en-US" altLang="zh-TW" dirty="0" smtClean="0"/>
                  <a:t>large</a:t>
                </a:r>
                <a:r>
                  <a:rPr lang="zh-TW" altLang="en-US" dirty="0" smtClean="0"/>
                  <a:t> </a:t>
                </a:r>
                <a:r>
                  <a:rPr lang="en-US" altLang="zh-TW" dirty="0" smtClean="0"/>
                  <a:t>firm </a:t>
                </a:r>
                <a:r>
                  <a:rPr lang="zh-TW" altLang="en-US" dirty="0"/>
                  <a:t>皆</a:t>
                </a:r>
                <a:r>
                  <a:rPr lang="zh-TW" altLang="en-US" dirty="0" smtClean="0"/>
                  <a:t>是如此</a:t>
                </a:r>
                <a:r>
                  <a:rPr lang="en-US" altLang="zh-TW" dirty="0" smtClean="0"/>
                  <a:t>).</a:t>
                </a:r>
              </a:p>
              <a:p>
                <a:r>
                  <a:rPr lang="en-US" altLang="zh-TW" dirty="0"/>
                  <a:t>In general, we believe these results suggest that </a:t>
                </a:r>
                <a:r>
                  <a:rPr lang="en-US" altLang="zh-TW" dirty="0">
                    <a:solidFill>
                      <a:srgbClr val="FF0000"/>
                    </a:solidFill>
                  </a:rPr>
                  <a:t>the sorting model could be at least a </a:t>
                </a:r>
                <a:r>
                  <a:rPr lang="en-US" altLang="zh-TW" dirty="0" smtClean="0">
                    <a:solidFill>
                      <a:srgbClr val="FF0000"/>
                    </a:solidFill>
                  </a:rPr>
                  <a:t>contributing factor </a:t>
                </a:r>
                <a:r>
                  <a:rPr lang="en-US" altLang="zh-TW" dirty="0">
                    <a:solidFill>
                      <a:srgbClr val="FF0000"/>
                    </a:solidFill>
                  </a:rPr>
                  <a:t>in </a:t>
                </a:r>
                <a:r>
                  <a:rPr lang="en-US" altLang="zh-TW" dirty="0" smtClean="0">
                    <a:solidFill>
                      <a:srgbClr val="FF0000"/>
                    </a:solidFill>
                  </a:rPr>
                  <a:t>explaining why </a:t>
                </a:r>
                <a:r>
                  <a:rPr lang="en-US" altLang="zh-TW" dirty="0">
                    <a:solidFill>
                      <a:srgbClr val="FF0000"/>
                    </a:solidFill>
                  </a:rPr>
                  <a:t>some firms offer stock options to lower-level employees. </a:t>
                </a:r>
                <a:r>
                  <a:rPr lang="en-US" altLang="zh-TW" dirty="0"/>
                  <a:t>If potential employees are </a:t>
                </a:r>
                <a:r>
                  <a:rPr lang="en-US" altLang="zh-TW" dirty="0">
                    <a:solidFill>
                      <a:srgbClr val="FF0000"/>
                    </a:solidFill>
                  </a:rPr>
                  <a:t>somewhat risk tolerant and have optimistic views about the future of the firm, then employees will value cash-plus-options packages at more than their cost (net of productivity differences) to the firm</a:t>
                </a:r>
                <a:r>
                  <a:rPr lang="en-US" altLang="zh-TW" dirty="0" smtClean="0">
                    <a:solidFill>
                      <a:srgbClr val="FF0000"/>
                    </a:solidFill>
                  </a:rPr>
                  <a:t>.</a:t>
                </a:r>
                <a:endParaRPr lang="zh-TW" altLang="en-US" dirty="0">
                  <a:solidFill>
                    <a:srgbClr val="FF0000"/>
                  </a:solidFill>
                </a:endParaRPr>
              </a:p>
            </p:txBody>
          </p:sp>
        </mc:Choice>
        <mc:Fallback xmlns="">
          <p:sp>
            <p:nvSpPr>
              <p:cNvPr id="3" name="內容版面配置區 2"/>
              <p:cNvSpPr>
                <a:spLocks noGrp="1" noRot="1" noChangeAspect="1" noMove="1" noResize="1" noEditPoints="1" noAdjustHandles="1" noChangeArrowheads="1" noChangeShapeType="1" noTextEdit="1"/>
              </p:cNvSpPr>
              <p:nvPr>
                <p:ph idx="1"/>
              </p:nvPr>
            </p:nvSpPr>
            <p:spPr>
              <a:blipFill>
                <a:blip r:embed="rId2"/>
                <a:stretch>
                  <a:fillRect l="-928" t="-2101" r="-1565"/>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208160359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Definition of Risk </a:t>
            </a:r>
            <a:r>
              <a:rPr lang="en-US" altLang="zh-TW" dirty="0"/>
              <a:t>Tolerance</a:t>
            </a:r>
          </a:p>
        </p:txBody>
      </p:sp>
      <p:sp>
        <p:nvSpPr>
          <p:cNvPr id="3" name="內容版面配置區 2"/>
          <p:cNvSpPr>
            <a:spLocks noGrp="1"/>
          </p:cNvSpPr>
          <p:nvPr>
            <p:ph idx="1"/>
          </p:nvPr>
        </p:nvSpPr>
        <p:spPr/>
        <p:txBody>
          <a:bodyPr/>
          <a:lstStyle/>
          <a:p>
            <a:r>
              <a:rPr lang="en-US" altLang="zh-TW" dirty="0" smtClean="0"/>
              <a:t>Personal </a:t>
            </a:r>
            <a:r>
              <a:rPr lang="en-US" altLang="zh-TW" dirty="0"/>
              <a:t>risk tolerance </a:t>
            </a:r>
            <a:r>
              <a:rPr lang="en-US" altLang="zh-TW" dirty="0">
                <a:solidFill>
                  <a:srgbClr val="FF0000"/>
                </a:solidFill>
              </a:rPr>
              <a:t>is the amount of risk that an investor is comfortable taking or the degree of uncertainty that an investor is able to handle. </a:t>
            </a:r>
            <a:r>
              <a:rPr lang="en-US" altLang="zh-TW" dirty="0"/>
              <a:t>Risk tolerance often varies with age, income, and financial goals. It can be determined by many methods, including questionnaires designed to reveal the level at which an investor can invest but still be able to sleep at night.</a:t>
            </a:r>
          </a:p>
          <a:p>
            <a:endParaRPr lang="zh-TW" altLang="en-US" dirty="0"/>
          </a:p>
        </p:txBody>
      </p:sp>
    </p:spTree>
    <p:extLst>
      <p:ext uri="{BB962C8B-B14F-4D97-AF65-F5344CB8AC3E}">
        <p14:creationId xmlns:p14="http://schemas.microsoft.com/office/powerpoint/2010/main" val="4186482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p:txBody>
          <a:bodyPr>
            <a:normAutofit/>
          </a:bodyPr>
          <a:lstStyle/>
          <a:p>
            <a:r>
              <a:rPr lang="en-US" altLang="zh-TW" dirty="0" smtClean="0"/>
              <a:t>retention</a:t>
            </a:r>
            <a:endParaRPr lang="zh-TW" altLang="en-US" dirty="0"/>
          </a:p>
        </p:txBody>
      </p:sp>
      <p:sp>
        <p:nvSpPr>
          <p:cNvPr id="3" name="副標題 2"/>
          <p:cNvSpPr>
            <a:spLocks noGrp="1"/>
          </p:cNvSpPr>
          <p:nvPr>
            <p:ph type="subTitle" idx="1"/>
          </p:nvPr>
        </p:nvSpPr>
        <p:spPr/>
        <p:txBody>
          <a:bodyPr/>
          <a:lstStyle/>
          <a:p>
            <a:r>
              <a:rPr lang="zh-TW" altLang="en-US" dirty="0" smtClean="0"/>
              <a:t>實證報表的結論</a:t>
            </a:r>
            <a:endParaRPr lang="zh-TW" altLang="en-US" dirty="0"/>
          </a:p>
        </p:txBody>
      </p:sp>
    </p:spTree>
    <p:extLst>
      <p:ext uri="{BB962C8B-B14F-4D97-AF65-F5344CB8AC3E}">
        <p14:creationId xmlns:p14="http://schemas.microsoft.com/office/powerpoint/2010/main" val="53667303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看懂報表的關</a:t>
            </a:r>
            <a:r>
              <a:rPr lang="zh-TW" altLang="en-US" dirty="0"/>
              <a:t>鍵</a:t>
            </a:r>
          </a:p>
        </p:txBody>
      </p:sp>
      <mc:AlternateContent xmlns:mc="http://schemas.openxmlformats.org/markup-compatibility/2006" xmlns:a14="http://schemas.microsoft.com/office/drawing/2010/main">
        <mc:Choice Requires="a14">
          <p:sp>
            <p:nvSpPr>
              <p:cNvPr id="3" name="內容版面配置區 2"/>
              <p:cNvSpPr>
                <a:spLocks noGrp="1"/>
              </p:cNvSpPr>
              <p:nvPr>
                <p:ph idx="1"/>
              </p:nvPr>
            </p:nvSpPr>
            <p:spPr/>
            <p:txBody>
              <a:bodyPr/>
              <a:lstStyle/>
              <a:p>
                <a:r>
                  <a:rPr lang="en-US" altLang="zh-TW" dirty="0" smtClean="0">
                    <a:solidFill>
                      <a:srgbClr val="FF0000"/>
                    </a:solidFill>
                  </a:rPr>
                  <a:t>These inequalities </a:t>
                </a:r>
                <a:r>
                  <a:rPr lang="en-US" altLang="zh-TW" dirty="0" smtClean="0"/>
                  <a:t>allow us to compute </a:t>
                </a:r>
                <a:r>
                  <a:rPr lang="en-US" altLang="zh-TW" dirty="0" smtClean="0">
                    <a:solidFill>
                      <a:srgbClr val="FF0000"/>
                    </a:solidFill>
                  </a:rPr>
                  <a:t>upper bounds on </a:t>
                </a:r>
                <a14:m>
                  <m:oMath xmlns:m="http://schemas.openxmlformats.org/officeDocument/2006/math">
                    <m:sSub>
                      <m:sSubPr>
                        <m:ctrlPr>
                          <a:rPr lang="en-US" altLang="zh-TW" i="1" dirty="0" smtClean="0">
                            <a:solidFill>
                              <a:srgbClr val="FF0000"/>
                            </a:solidFill>
                            <a:latin typeface="Cambria Math" panose="02040503050406030204" pitchFamily="18" charset="0"/>
                          </a:rPr>
                        </m:ctrlPr>
                      </m:sSubPr>
                      <m:e>
                        <m:r>
                          <a:rPr lang="en-US" altLang="zh-TW" b="0" i="1" dirty="0" smtClean="0">
                            <a:solidFill>
                              <a:srgbClr val="FF0000"/>
                            </a:solidFill>
                            <a:latin typeface="Cambria Math" panose="02040503050406030204" pitchFamily="18" charset="0"/>
                          </a:rPr>
                          <m:t>𝑆</m:t>
                        </m:r>
                      </m:e>
                      <m:sub>
                        <m:r>
                          <a:rPr lang="en-US" altLang="zh-TW" b="0" i="1" dirty="0" smtClean="0">
                            <a:solidFill>
                              <a:srgbClr val="FF0000"/>
                            </a:solidFill>
                            <a:latin typeface="Cambria Math" panose="02040503050406030204" pitchFamily="18" charset="0"/>
                          </a:rPr>
                          <m:t>𝑔</m:t>
                        </m:r>
                      </m:sub>
                    </m:sSub>
                  </m:oMath>
                </a14:m>
                <a:r>
                  <a:rPr lang="en-US" altLang="zh-TW" dirty="0" smtClean="0">
                    <a:solidFill>
                      <a:srgbClr val="FF0000"/>
                    </a:solidFill>
                  </a:rPr>
                  <a:t>, </a:t>
                </a:r>
                <a14:m>
                  <m:oMath xmlns:m="http://schemas.openxmlformats.org/officeDocument/2006/math">
                    <m:sSub>
                      <m:sSubPr>
                        <m:ctrlPr>
                          <a:rPr lang="en-US" altLang="zh-TW" i="1" dirty="0">
                            <a:solidFill>
                              <a:srgbClr val="FF0000"/>
                            </a:solidFill>
                            <a:latin typeface="Cambria Math" panose="02040503050406030204" pitchFamily="18" charset="0"/>
                          </a:rPr>
                        </m:ctrlPr>
                      </m:sSubPr>
                      <m:e>
                        <m:r>
                          <a:rPr lang="en-US" altLang="zh-TW" i="1" dirty="0">
                            <a:solidFill>
                              <a:srgbClr val="FF0000"/>
                            </a:solidFill>
                            <a:latin typeface="Cambria Math" panose="02040503050406030204" pitchFamily="18" charset="0"/>
                          </a:rPr>
                          <m:t>𝑆</m:t>
                        </m:r>
                      </m:e>
                      <m:sub>
                        <m:r>
                          <a:rPr lang="en-US" altLang="zh-TW" b="0" i="1" dirty="0" smtClean="0">
                            <a:solidFill>
                              <a:srgbClr val="FF0000"/>
                            </a:solidFill>
                            <a:latin typeface="Cambria Math" panose="02040503050406030204" pitchFamily="18" charset="0"/>
                          </a:rPr>
                          <m:t>𝑢</m:t>
                        </m:r>
                      </m:sub>
                    </m:sSub>
                  </m:oMath>
                </a14:m>
                <a:r>
                  <a:rPr lang="en-US" altLang="zh-TW" dirty="0" smtClean="0">
                    <a:solidFill>
                      <a:srgbClr val="FF0000"/>
                    </a:solidFill>
                  </a:rPr>
                  <a:t>, </a:t>
                </a:r>
                <a:r>
                  <a:rPr lang="en-US" altLang="zh-TW" dirty="0">
                    <a:solidFill>
                      <a:srgbClr val="FF0000"/>
                    </a:solidFill>
                  </a:rPr>
                  <a:t>and </a:t>
                </a:r>
                <a14:m>
                  <m:oMath xmlns:m="http://schemas.openxmlformats.org/officeDocument/2006/math">
                    <m:sSub>
                      <m:sSubPr>
                        <m:ctrlPr>
                          <a:rPr lang="en-US" altLang="zh-TW" i="1" dirty="0">
                            <a:solidFill>
                              <a:srgbClr val="FF0000"/>
                            </a:solidFill>
                            <a:latin typeface="Cambria Math" panose="02040503050406030204" pitchFamily="18" charset="0"/>
                          </a:rPr>
                        </m:ctrlPr>
                      </m:sSubPr>
                      <m:e>
                        <m:r>
                          <a:rPr lang="en-US" altLang="zh-TW" i="1" dirty="0">
                            <a:solidFill>
                              <a:srgbClr val="FF0000"/>
                            </a:solidFill>
                            <a:latin typeface="Cambria Math" panose="02040503050406030204" pitchFamily="18" charset="0"/>
                          </a:rPr>
                          <m:t>𝑆</m:t>
                        </m:r>
                      </m:e>
                      <m:sub>
                        <m:r>
                          <a:rPr lang="en-US" altLang="zh-TW" b="0" i="1" dirty="0" smtClean="0">
                            <a:solidFill>
                              <a:srgbClr val="FF0000"/>
                            </a:solidFill>
                            <a:latin typeface="Cambria Math" panose="02040503050406030204" pitchFamily="18" charset="0"/>
                          </a:rPr>
                          <m:t>𝑏</m:t>
                        </m:r>
                      </m:sub>
                    </m:sSub>
                  </m:oMath>
                </a14:m>
                <a:r>
                  <a:rPr lang="en-US" altLang="zh-TW" dirty="0" smtClean="0">
                    <a:solidFill>
                      <a:srgbClr val="FF0000"/>
                    </a:solidFill>
                  </a:rPr>
                  <a:t>,</a:t>
                </a:r>
                <a:r>
                  <a:rPr lang="en-US" altLang="zh-TW" dirty="0" smtClean="0"/>
                  <a:t> </a:t>
                </a:r>
                <a:r>
                  <a:rPr lang="en-US" altLang="zh-TW" dirty="0"/>
                  <a:t>and </a:t>
                </a:r>
                <a:r>
                  <a:rPr lang="en-US" altLang="zh-TW" dirty="0">
                    <a:solidFill>
                      <a:srgbClr val="FF0000"/>
                    </a:solidFill>
                  </a:rPr>
                  <a:t>a lower bound on k</a:t>
                </a:r>
                <a:r>
                  <a:rPr lang="en-US" altLang="zh-TW" dirty="0"/>
                  <a:t>. We also compute </a:t>
                </a:r>
                <a:r>
                  <a:rPr lang="en-US" altLang="zh-TW" dirty="0">
                    <a:solidFill>
                      <a:srgbClr val="FF0000"/>
                    </a:solidFill>
                  </a:rPr>
                  <a:t>the ‘‘retention value’’—that is, the Black-Scholes dollar value of options forfeited in the event the employee leaves</a:t>
                </a:r>
                <a:r>
                  <a:rPr lang="en-US" altLang="zh-TW" dirty="0"/>
                  <a:t>—under the good and bad industry states</a:t>
                </a:r>
                <a:r>
                  <a:rPr lang="en-US" altLang="zh-TW" dirty="0" smtClean="0"/>
                  <a:t>.</a:t>
                </a:r>
              </a:p>
            </p:txBody>
          </p:sp>
        </mc:Choice>
        <mc:Fallback xmlns="">
          <p:sp>
            <p:nvSpPr>
              <p:cNvPr id="3" name="內容版面配置區 2"/>
              <p:cNvSpPr>
                <a:spLocks noGrp="1" noRot="1" noChangeAspect="1" noMove="1" noResize="1" noEditPoints="1" noAdjustHandles="1" noChangeArrowheads="1" noChangeShapeType="1" noTextEdit="1"/>
              </p:cNvSpPr>
              <p:nvPr>
                <p:ph idx="1"/>
              </p:nvPr>
            </p:nvSpPr>
            <p:spPr>
              <a:blipFill>
                <a:blip r:embed="rId2"/>
                <a:stretch>
                  <a:fillRect l="-1043" t="-1961"/>
                </a:stretch>
              </a:blipFill>
            </p:spPr>
            <p:txBody>
              <a:bodyPr/>
              <a:lstStyle/>
              <a:p>
                <a:r>
                  <a:rPr lang="zh-TW" altLang="en-US">
                    <a:noFill/>
                  </a:rPr>
                  <a:t> </a:t>
                </a:r>
              </a:p>
            </p:txBody>
          </p:sp>
        </mc:Fallback>
      </mc:AlternateContent>
      <p:pic>
        <p:nvPicPr>
          <p:cNvPr id="4" name="圖片 3" descr="畫面剪輯"/>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14380" y="4128352"/>
            <a:ext cx="7563239" cy="1543129"/>
          </a:xfrm>
          <a:prstGeom prst="rect">
            <a:avLst/>
          </a:prstGeom>
        </p:spPr>
      </p:pic>
      <p:pic>
        <p:nvPicPr>
          <p:cNvPr id="5" name="圖片 4" descr="畫面剪輯"/>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14380" y="5924222"/>
            <a:ext cx="6336325" cy="505482"/>
          </a:xfrm>
          <a:prstGeom prst="rect">
            <a:avLst/>
          </a:prstGeom>
        </p:spPr>
      </p:pic>
    </p:spTree>
    <p:extLst>
      <p:ext uri="{BB962C8B-B14F-4D97-AF65-F5344CB8AC3E}">
        <p14:creationId xmlns:p14="http://schemas.microsoft.com/office/powerpoint/2010/main" val="334847351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看懂報表的關</a:t>
            </a:r>
            <a:r>
              <a:rPr lang="zh-TW" altLang="en-US" dirty="0"/>
              <a:t>鍵</a:t>
            </a:r>
          </a:p>
        </p:txBody>
      </p:sp>
      <p:sp>
        <p:nvSpPr>
          <p:cNvPr id="3" name="內容版面配置區 2"/>
          <p:cNvSpPr>
            <a:spLocks noGrp="1"/>
          </p:cNvSpPr>
          <p:nvPr>
            <p:ph idx="1"/>
          </p:nvPr>
        </p:nvSpPr>
        <p:spPr/>
        <p:txBody>
          <a:bodyPr/>
          <a:lstStyle/>
          <a:p>
            <a:r>
              <a:rPr lang="zh-TW" altLang="en-US" dirty="0" smtClean="0"/>
              <a:t>雖然很難想像上下界如何求得，但可得知在報表界限內的數字，及滿足下方兩條不等式。</a:t>
            </a:r>
            <a:endParaRPr lang="en-US" altLang="zh-TW" dirty="0" smtClean="0"/>
          </a:p>
          <a:p>
            <a:r>
              <a:rPr lang="zh-TW" altLang="en-US" dirty="0" smtClean="0"/>
              <a:t>其代表的涵義分別為 </a:t>
            </a:r>
            <a:r>
              <a:rPr lang="en-US" altLang="zh-TW" dirty="0" smtClean="0"/>
              <a:t>1. E[U(retention)] &gt; E[U(resign)]</a:t>
            </a:r>
            <a:br>
              <a:rPr lang="en-US" altLang="zh-TW" dirty="0" smtClean="0"/>
            </a:br>
            <a:r>
              <a:rPr lang="en-US" altLang="zh-TW" dirty="0" smtClean="0"/>
              <a:t>2. cost(all-cash) &gt; cost(package)</a:t>
            </a:r>
          </a:p>
        </p:txBody>
      </p:sp>
      <p:pic>
        <p:nvPicPr>
          <p:cNvPr id="4" name="圖片 3" descr="畫面剪輯"/>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14380" y="3827563"/>
            <a:ext cx="7563239" cy="1543129"/>
          </a:xfrm>
          <a:prstGeom prst="rect">
            <a:avLst/>
          </a:prstGeom>
        </p:spPr>
      </p:pic>
      <p:pic>
        <p:nvPicPr>
          <p:cNvPr id="5" name="圖片 4" descr="畫面剪輯"/>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14380" y="5671481"/>
            <a:ext cx="6336325" cy="505482"/>
          </a:xfrm>
          <a:prstGeom prst="rect">
            <a:avLst/>
          </a:prstGeom>
        </p:spPr>
      </p:pic>
    </p:spTree>
    <p:extLst>
      <p:ext uri="{BB962C8B-B14F-4D97-AF65-F5344CB8AC3E}">
        <p14:creationId xmlns:p14="http://schemas.microsoft.com/office/powerpoint/2010/main" val="227248595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descr="畫面剪輯"/>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95255" y="-48126"/>
            <a:ext cx="5842362" cy="4978400"/>
          </a:xfrm>
          <a:prstGeom prst="rect">
            <a:avLst/>
          </a:prstGeom>
        </p:spPr>
      </p:pic>
      <p:pic>
        <p:nvPicPr>
          <p:cNvPr id="5" name="圖片 4" descr="畫面剪輯"/>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24071" y="5066145"/>
            <a:ext cx="7184730" cy="1791855"/>
          </a:xfrm>
          <a:prstGeom prst="rect">
            <a:avLst/>
          </a:prstGeom>
        </p:spPr>
      </p:pic>
    </p:spTree>
    <p:extLst>
      <p:ext uri="{BB962C8B-B14F-4D97-AF65-F5344CB8AC3E}">
        <p14:creationId xmlns:p14="http://schemas.microsoft.com/office/powerpoint/2010/main" val="151386299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內容版面配置區 2"/>
              <p:cNvSpPr>
                <a:spLocks noGrp="1"/>
              </p:cNvSpPr>
              <p:nvPr>
                <p:ph idx="1"/>
              </p:nvPr>
            </p:nvSpPr>
            <p:spPr>
              <a:xfrm>
                <a:off x="838200" y="193964"/>
                <a:ext cx="10515600" cy="5982999"/>
              </a:xfrm>
            </p:spPr>
            <p:txBody>
              <a:bodyPr/>
              <a:lstStyle/>
              <a:p>
                <a:r>
                  <a:rPr lang="en-US" altLang="zh-TW" dirty="0" smtClean="0"/>
                  <a:t>The first case we consider, with r* = 10% and </a:t>
                </a:r>
                <a14:m>
                  <m:oMath xmlns:m="http://schemas.openxmlformats.org/officeDocument/2006/math">
                    <m:r>
                      <a:rPr lang="zh-TW" altLang="en-US" i="1" smtClean="0">
                        <a:latin typeface="Cambria Math" panose="02040503050406030204" pitchFamily="18" charset="0"/>
                      </a:rPr>
                      <m:t>𝜌</m:t>
                    </m:r>
                  </m:oMath>
                </a14:m>
                <a:r>
                  <a:rPr lang="en-US" altLang="zh-TW" dirty="0" smtClean="0"/>
                  <a:t> = 2.5; </a:t>
                </a:r>
                <a:r>
                  <a:rPr lang="en-US" altLang="zh-TW" dirty="0" smtClean="0">
                    <a:solidFill>
                      <a:srgbClr val="FF0000"/>
                    </a:solidFill>
                  </a:rPr>
                  <a:t>suggest that contracting costs would have to be large at many firms in our sample </a:t>
                </a:r>
                <a:r>
                  <a:rPr lang="en-US" altLang="zh-TW" dirty="0" smtClean="0"/>
                  <a:t>in order for a retention argument to explain option grants made by firms in Columns 1 and 3</a:t>
                </a:r>
                <a:endParaRPr lang="zh-TW" altLang="en-US" dirty="0"/>
              </a:p>
            </p:txBody>
          </p:sp>
        </mc:Choice>
        <mc:Fallback xmlns="">
          <p:sp>
            <p:nvSpPr>
              <p:cNvPr id="3" name="內容版面配置區 2"/>
              <p:cNvSpPr>
                <a:spLocks noGrp="1" noRot="1" noChangeAspect="1" noMove="1" noResize="1" noEditPoints="1" noAdjustHandles="1" noChangeArrowheads="1" noChangeShapeType="1" noTextEdit="1"/>
              </p:cNvSpPr>
              <p:nvPr>
                <p:ph idx="1"/>
              </p:nvPr>
            </p:nvSpPr>
            <p:spPr>
              <a:xfrm>
                <a:off x="838200" y="193964"/>
                <a:ext cx="10515600" cy="5982999"/>
              </a:xfrm>
              <a:blipFill>
                <a:blip r:embed="rId3"/>
                <a:stretch>
                  <a:fillRect l="-1043" t="-1733" r="-58"/>
                </a:stretch>
              </a:blipFill>
            </p:spPr>
            <p:txBody>
              <a:bodyPr/>
              <a:lstStyle/>
              <a:p>
                <a:r>
                  <a:rPr lang="zh-TW" altLang="en-US">
                    <a:noFill/>
                  </a:rPr>
                  <a:t> </a:t>
                </a:r>
              </a:p>
            </p:txBody>
          </p:sp>
        </mc:Fallback>
      </mc:AlternateContent>
      <p:pic>
        <p:nvPicPr>
          <p:cNvPr id="4" name="圖片 3" descr="畫面剪輯"/>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15328" y="1801091"/>
            <a:ext cx="5842362" cy="4978400"/>
          </a:xfrm>
          <a:prstGeom prst="rect">
            <a:avLst/>
          </a:prstGeom>
        </p:spPr>
      </p:pic>
      <p:sp>
        <p:nvSpPr>
          <p:cNvPr id="5" name="矩形 4"/>
          <p:cNvSpPr/>
          <p:nvPr/>
        </p:nvSpPr>
        <p:spPr>
          <a:xfrm>
            <a:off x="4867564" y="2955637"/>
            <a:ext cx="785092" cy="129309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矩形 5"/>
          <p:cNvSpPr/>
          <p:nvPr/>
        </p:nvSpPr>
        <p:spPr>
          <a:xfrm>
            <a:off x="6912346" y="2955636"/>
            <a:ext cx="785092" cy="129309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33995355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內容版面配置區 2"/>
              <p:cNvSpPr>
                <a:spLocks noGrp="1"/>
              </p:cNvSpPr>
              <p:nvPr>
                <p:ph idx="1"/>
              </p:nvPr>
            </p:nvSpPr>
            <p:spPr>
              <a:xfrm>
                <a:off x="838200" y="193964"/>
                <a:ext cx="10515600" cy="5982999"/>
              </a:xfrm>
            </p:spPr>
            <p:txBody>
              <a:bodyPr>
                <a:normAutofit fontScale="92500"/>
              </a:bodyPr>
              <a:lstStyle/>
              <a:p>
                <a:pPr marL="0" indent="0">
                  <a:buNone/>
                </a:pPr>
                <a:r>
                  <a:rPr lang="en-US" altLang="zh-TW" dirty="0" smtClean="0"/>
                  <a:t>(</a:t>
                </a:r>
                <a:r>
                  <a:rPr lang="zh-TW" altLang="en-US" dirty="0"/>
                  <a:t>在 </a:t>
                </a:r>
                <a:r>
                  <a:rPr lang="en-US" altLang="zh-TW" dirty="0"/>
                  <a:t>case1</a:t>
                </a:r>
                <a:r>
                  <a:rPr lang="zh-TW" altLang="en-US" dirty="0"/>
                  <a:t> 下，以</a:t>
                </a:r>
                <a:r>
                  <a:rPr lang="en-US" altLang="zh-TW" dirty="0"/>
                  <a:t>column1</a:t>
                </a:r>
                <a:r>
                  <a:rPr lang="zh-TW" altLang="en-US" dirty="0"/>
                  <a:t>為例</a:t>
                </a:r>
                <a:r>
                  <a:rPr lang="en-US" altLang="zh-TW" dirty="0" smtClean="0"/>
                  <a:t>)</a:t>
                </a:r>
              </a:p>
              <a:p>
                <a:r>
                  <a:rPr lang="en-US" altLang="zh-TW" dirty="0"/>
                  <a:t>lower bound of k =45.3</a:t>
                </a:r>
                <a:r>
                  <a:rPr lang="zh-TW" altLang="en-US" dirty="0"/>
                  <a:t>，相對薪水非常的大，而</a:t>
                </a:r>
                <a:r>
                  <a:rPr lang="en-US" altLang="zh-TW" dirty="0"/>
                  <a:t>k</a:t>
                </a:r>
                <a:r>
                  <a:rPr lang="zh-TW" altLang="en-US" dirty="0"/>
                  <a:t>其實只對公司方有影響</a:t>
                </a:r>
                <a:r>
                  <a:rPr lang="zh-TW" altLang="en-US" dirty="0" smtClean="0"/>
                  <a:t>，員工</a:t>
                </a:r>
                <a:r>
                  <a:rPr lang="zh-TW" altLang="en-US" dirty="0"/>
                  <a:t>並感受不到</a:t>
                </a:r>
                <a:r>
                  <a:rPr lang="en-US" altLang="zh-TW" dirty="0"/>
                  <a:t>k</a:t>
                </a:r>
                <a:r>
                  <a:rPr lang="zh-TW" altLang="en-US" dirty="0"/>
                  <a:t>，所以，</a:t>
                </a:r>
                <a:r>
                  <a:rPr lang="en-US" altLang="zh-TW" dirty="0"/>
                  <a:t>k</a:t>
                </a:r>
                <a:r>
                  <a:rPr lang="zh-TW" altLang="en-US" dirty="0"/>
                  <a:t>必須在</a:t>
                </a:r>
                <a:r>
                  <a:rPr lang="en-US" altLang="zh-TW" dirty="0"/>
                  <a:t>45.3</a:t>
                </a:r>
                <a:r>
                  <a:rPr lang="zh-TW" altLang="en-US" dirty="0"/>
                  <a:t>以上公司用</a:t>
                </a:r>
                <a:r>
                  <a:rPr lang="en-US" altLang="zh-TW" dirty="0"/>
                  <a:t>package</a:t>
                </a:r>
                <a:r>
                  <a:rPr lang="zh-TW" altLang="en-US" dirty="0"/>
                  <a:t>的薪資成本才會比較小</a:t>
                </a:r>
                <a:r>
                  <a:rPr lang="zh-TW" altLang="en-US" dirty="0" smtClean="0"/>
                  <a:t>。</a:t>
                </a:r>
                <a:endParaRPr lang="en-US" altLang="zh-TW" dirty="0" smtClean="0"/>
              </a:p>
              <a:p>
                <a:endParaRPr lang="en-US" altLang="zh-TW" dirty="0" smtClean="0"/>
              </a:p>
              <a:p>
                <a:r>
                  <a:rPr lang="zh-TW" altLang="en-US" dirty="0" smtClean="0"/>
                  <a:t>在</a:t>
                </a:r>
                <a:r>
                  <a:rPr lang="en-US" altLang="zh-TW" dirty="0"/>
                  <a:t>case1</a:t>
                </a:r>
                <a:r>
                  <a:rPr lang="zh-TW" altLang="en-US" dirty="0"/>
                  <a:t>下是員工風險趨避程度的</a:t>
                </a:r>
                <a:r>
                  <a:rPr lang="en-US" altLang="zh-TW" dirty="0"/>
                  <a:t>lower</a:t>
                </a:r>
                <a:r>
                  <a:rPr lang="zh-TW" altLang="en-US" dirty="0"/>
                  <a:t> </a:t>
                </a:r>
                <a:r>
                  <a:rPr lang="en-US" altLang="zh-TW" dirty="0"/>
                  <a:t>bound(</a:t>
                </a:r>
                <a14:m>
                  <m:oMath xmlns:m="http://schemas.openxmlformats.org/officeDocument/2006/math">
                    <m:r>
                      <a:rPr lang="zh-TW" altLang="en-US" i="1">
                        <a:latin typeface="Cambria Math" panose="02040503050406030204" pitchFamily="18" charset="0"/>
                      </a:rPr>
                      <m:t>𝜌</m:t>
                    </m:r>
                  </m:oMath>
                </a14:m>
                <a:r>
                  <a:rPr lang="en-US" altLang="zh-TW" dirty="0"/>
                  <a:t> = 2.5)</a:t>
                </a:r>
                <a:r>
                  <a:rPr lang="zh-TW" altLang="en-US" dirty="0"/>
                  <a:t>，也就是說</a:t>
                </a:r>
                <a:r>
                  <a:rPr lang="en-US" altLang="zh-TW" dirty="0"/>
                  <a:t>option</a:t>
                </a:r>
                <a:r>
                  <a:rPr lang="zh-TW" altLang="en-US" dirty="0"/>
                  <a:t>最沒有價值的情況下</a:t>
                </a:r>
                <a:r>
                  <a:rPr lang="zh-TW" altLang="en-US" dirty="0" smtClean="0"/>
                  <a:t>，</a:t>
                </a:r>
                <a:r>
                  <a:rPr lang="en-US" altLang="zh-TW" dirty="0" smtClean="0"/>
                  <a:t>Annual </a:t>
                </a:r>
                <a:r>
                  <a:rPr lang="en-US" altLang="zh-TW" dirty="0"/>
                  <a:t>cash compensation (from NCEO survey)</a:t>
                </a:r>
                <a:r>
                  <a:rPr lang="zh-TW" altLang="en-US" dirty="0"/>
                  <a:t>仍然屬於兩條不等式的薪資</a:t>
                </a:r>
                <a:r>
                  <a:rPr lang="zh-TW" altLang="en-US" dirty="0" smtClean="0"/>
                  <a:t>範圍。</a:t>
                </a:r>
                <a:endParaRPr lang="en-US" altLang="zh-TW" dirty="0" smtClean="0"/>
              </a:p>
              <a:p>
                <a:endParaRPr lang="en-US" altLang="zh-TW" dirty="0" smtClean="0"/>
              </a:p>
              <a:p>
                <a:r>
                  <a:rPr lang="zh-TW" altLang="en-US" dirty="0"/>
                  <a:t>以上的敘述可以說明，雖然在某些情況下，</a:t>
                </a:r>
                <a:r>
                  <a:rPr lang="en-US" altLang="zh-TW" dirty="0"/>
                  <a:t>k</a:t>
                </a:r>
                <a:r>
                  <a:rPr lang="zh-TW" altLang="en-US" dirty="0"/>
                  <a:t>需要很大公司才會選擇發</a:t>
                </a:r>
                <a:r>
                  <a:rPr lang="en-US" altLang="zh-TW" dirty="0"/>
                  <a:t>package(package</a:t>
                </a:r>
                <a:r>
                  <a:rPr lang="zh-TW" altLang="en-US" dirty="0"/>
                  <a:t>成本較小</a:t>
                </a:r>
                <a:r>
                  <a:rPr lang="en-US" altLang="zh-TW" dirty="0"/>
                  <a:t>)</a:t>
                </a:r>
                <a:r>
                  <a:rPr lang="zh-TW" altLang="en-US" dirty="0" smtClean="0"/>
                  <a:t>，但</a:t>
                </a:r>
                <a:r>
                  <a:rPr lang="zh-TW" altLang="en-US" dirty="0"/>
                  <a:t>我僅探討</a:t>
                </a:r>
                <a:r>
                  <a:rPr lang="en-US" altLang="zh-TW" dirty="0"/>
                  <a:t>retention</a:t>
                </a:r>
                <a:r>
                  <a:rPr lang="zh-TW" altLang="en-US" dirty="0"/>
                  <a:t>的話</a:t>
                </a:r>
                <a:r>
                  <a:rPr lang="zh-TW" altLang="en-US" dirty="0" smtClean="0"/>
                  <a:t>，</a:t>
                </a:r>
                <a:r>
                  <a:rPr lang="en-US" altLang="zh-TW" dirty="0" smtClean="0"/>
                  <a:t/>
                </a:r>
                <a:br>
                  <a:rPr lang="en-US" altLang="zh-TW" dirty="0" smtClean="0"/>
                </a:br>
                <a:r>
                  <a:rPr lang="en-US" altLang="zh-TW" dirty="0" smtClean="0"/>
                  <a:t>Annual </a:t>
                </a:r>
                <a:r>
                  <a:rPr lang="en-US" altLang="zh-TW" dirty="0"/>
                  <a:t>cash compensation (from NCEO survey)</a:t>
                </a:r>
                <a:r>
                  <a:rPr lang="zh-TW" altLang="en-US" dirty="0"/>
                  <a:t>皆在</a:t>
                </a:r>
                <a:r>
                  <a:rPr lang="en-US" altLang="zh-TW" dirty="0"/>
                  <a:t>upper bound</a:t>
                </a:r>
                <a:r>
                  <a:rPr lang="zh-TW" altLang="en-US" dirty="0"/>
                  <a:t>之內</a:t>
                </a:r>
                <a:r>
                  <a:rPr lang="zh-TW" altLang="en-US" dirty="0" smtClean="0"/>
                  <a:t>，</a:t>
                </a:r>
                <a:r>
                  <a:rPr lang="en-US" altLang="zh-TW" dirty="0" smtClean="0"/>
                  <a:t/>
                </a:r>
                <a:br>
                  <a:rPr lang="en-US" altLang="zh-TW" dirty="0" smtClean="0"/>
                </a:br>
                <a:r>
                  <a:rPr lang="zh-TW" altLang="en-US" dirty="0" smtClean="0"/>
                  <a:t>足以</a:t>
                </a:r>
                <a:r>
                  <a:rPr lang="zh-TW" altLang="en-US" dirty="0"/>
                  <a:t>說明 </a:t>
                </a:r>
                <a:r>
                  <a:rPr lang="en-US" altLang="zh-TW" dirty="0"/>
                  <a:t>E[U(retention)] &gt; E[U(resign)]</a:t>
                </a:r>
                <a:r>
                  <a:rPr lang="zh-TW" altLang="en-US" dirty="0"/>
                  <a:t> ，</a:t>
                </a:r>
                <a:r>
                  <a:rPr lang="en-US" altLang="zh-TW" dirty="0"/>
                  <a:t>retention</a:t>
                </a:r>
                <a:r>
                  <a:rPr lang="zh-TW" altLang="en-US" dirty="0"/>
                  <a:t>是顯著的。</a:t>
                </a:r>
                <a:r>
                  <a:rPr lang="en-US" altLang="zh-TW" dirty="0"/>
                  <a:t/>
                </a:r>
                <a:br>
                  <a:rPr lang="en-US" altLang="zh-TW" dirty="0"/>
                </a:br>
                <a:endParaRPr lang="en-US" altLang="zh-TW" dirty="0"/>
              </a:p>
              <a:p>
                <a:endParaRPr lang="en-US" altLang="zh-TW" dirty="0"/>
              </a:p>
              <a:p>
                <a:endParaRPr lang="zh-TW" altLang="en-US" dirty="0"/>
              </a:p>
            </p:txBody>
          </p:sp>
        </mc:Choice>
        <mc:Fallback xmlns="">
          <p:sp>
            <p:nvSpPr>
              <p:cNvPr id="3" name="內容版面配置區 2"/>
              <p:cNvSpPr>
                <a:spLocks noGrp="1" noRot="1" noChangeAspect="1" noMove="1" noResize="1" noEditPoints="1" noAdjustHandles="1" noChangeArrowheads="1" noChangeShapeType="1" noTextEdit="1"/>
              </p:cNvSpPr>
              <p:nvPr>
                <p:ph idx="1"/>
              </p:nvPr>
            </p:nvSpPr>
            <p:spPr>
              <a:xfrm>
                <a:off x="838200" y="193964"/>
                <a:ext cx="10515600" cy="5982999"/>
              </a:xfrm>
              <a:blipFill>
                <a:blip r:embed="rId3"/>
                <a:stretch>
                  <a:fillRect l="-1043" t="-1631" r="-464"/>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249803921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群組 1"/>
          <p:cNvGrpSpPr/>
          <p:nvPr/>
        </p:nvGrpSpPr>
        <p:grpSpPr>
          <a:xfrm>
            <a:off x="2324991" y="314280"/>
            <a:ext cx="7468714" cy="5978236"/>
            <a:chOff x="2818286" y="597933"/>
            <a:chExt cx="5842362" cy="4978400"/>
          </a:xfrm>
        </p:grpSpPr>
        <p:pic>
          <p:nvPicPr>
            <p:cNvPr id="4" name="圖片 3" descr="畫面剪輯"/>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18286" y="597933"/>
              <a:ext cx="5842362" cy="4978400"/>
            </a:xfrm>
            <a:prstGeom prst="rect">
              <a:avLst/>
            </a:prstGeom>
          </p:spPr>
        </p:pic>
        <p:sp>
          <p:nvSpPr>
            <p:cNvPr id="5" name="矩形 4"/>
            <p:cNvSpPr/>
            <p:nvPr/>
          </p:nvSpPr>
          <p:spPr>
            <a:xfrm>
              <a:off x="4541648" y="1934180"/>
              <a:ext cx="613404" cy="106326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矩形 5"/>
            <p:cNvSpPr/>
            <p:nvPr/>
          </p:nvSpPr>
          <p:spPr>
            <a:xfrm>
              <a:off x="4541648" y="1463722"/>
              <a:ext cx="613404" cy="26882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Tree>
    <p:extLst>
      <p:ext uri="{BB962C8B-B14F-4D97-AF65-F5344CB8AC3E}">
        <p14:creationId xmlns:p14="http://schemas.microsoft.com/office/powerpoint/2010/main" val="336529100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Retention (The second case)</a:t>
            </a:r>
            <a:endParaRPr lang="zh-TW" altLang="en-US" dirty="0"/>
          </a:p>
        </p:txBody>
      </p:sp>
      <p:sp>
        <p:nvSpPr>
          <p:cNvPr id="3" name="內容版面配置區 2"/>
          <p:cNvSpPr>
            <a:spLocks noGrp="1"/>
          </p:cNvSpPr>
          <p:nvPr>
            <p:ph idx="1"/>
          </p:nvPr>
        </p:nvSpPr>
        <p:spPr/>
        <p:txBody>
          <a:bodyPr/>
          <a:lstStyle/>
          <a:p>
            <a:r>
              <a:rPr lang="en-US" altLang="zh-TW" dirty="0" smtClean="0">
                <a:solidFill>
                  <a:srgbClr val="FF0000"/>
                </a:solidFill>
              </a:rPr>
              <a:t>Our </a:t>
            </a:r>
            <a:r>
              <a:rPr lang="en-US" altLang="zh-TW" dirty="0">
                <a:solidFill>
                  <a:srgbClr val="FF0000"/>
                </a:solidFill>
              </a:rPr>
              <a:t>estimates suggest that firms benefit from </a:t>
            </a:r>
            <a:r>
              <a:rPr lang="en-US" altLang="zh-TW" dirty="0" smtClean="0">
                <a:solidFill>
                  <a:srgbClr val="FF0000"/>
                </a:solidFill>
              </a:rPr>
              <a:t>using options </a:t>
            </a:r>
            <a:r>
              <a:rPr lang="en-US" altLang="zh-TW" dirty="0">
                <a:solidFill>
                  <a:srgbClr val="FF0000"/>
                </a:solidFill>
              </a:rPr>
              <a:t>even if they do not lower the cost of </a:t>
            </a:r>
            <a:r>
              <a:rPr lang="en-US" altLang="zh-TW" dirty="0" smtClean="0">
                <a:solidFill>
                  <a:srgbClr val="FF0000"/>
                </a:solidFill>
              </a:rPr>
              <a:t>raising an </a:t>
            </a:r>
            <a:r>
              <a:rPr lang="en-US" altLang="zh-TW" dirty="0">
                <a:solidFill>
                  <a:srgbClr val="FF0000"/>
                </a:solidFill>
              </a:rPr>
              <a:t>employee’s wage. That is, the firms in the table can justify the use of options at any positive turnover cost</a:t>
            </a:r>
            <a:r>
              <a:rPr lang="en-US" altLang="zh-TW" dirty="0" smtClean="0">
                <a:solidFill>
                  <a:srgbClr val="FF0000"/>
                </a:solidFill>
              </a:rPr>
              <a:t>.</a:t>
            </a:r>
          </a:p>
          <a:p>
            <a:r>
              <a:rPr lang="en-US" altLang="zh-TW" dirty="0"/>
              <a:t>In this second set of estimates, the turnover or renegotiation costs are negligible </a:t>
            </a:r>
            <a:r>
              <a:rPr lang="en-US" altLang="zh-TW" dirty="0">
                <a:solidFill>
                  <a:srgbClr val="FF0000"/>
                </a:solidFill>
              </a:rPr>
              <a:t>and the amount of unvested option value would have a significant effect on employee retention</a:t>
            </a:r>
            <a:r>
              <a:rPr lang="en-US" altLang="zh-TW" dirty="0" smtClean="0"/>
              <a:t>.</a:t>
            </a:r>
          </a:p>
        </p:txBody>
      </p:sp>
    </p:spTree>
    <p:extLst>
      <p:ext uri="{BB962C8B-B14F-4D97-AF65-F5344CB8AC3E}">
        <p14:creationId xmlns:p14="http://schemas.microsoft.com/office/powerpoint/2010/main" val="16875597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內容版面配置區 3" descr="畫面剪輯"/>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49217" y="537790"/>
            <a:ext cx="10532214" cy="1380511"/>
          </a:xfrm>
        </p:spPr>
      </p:pic>
      <p:cxnSp>
        <p:nvCxnSpPr>
          <p:cNvPr id="3" name="直線接點 2"/>
          <p:cNvCxnSpPr/>
          <p:nvPr/>
        </p:nvCxnSpPr>
        <p:spPr>
          <a:xfrm>
            <a:off x="5693790" y="1583703"/>
            <a:ext cx="5387641" cy="942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 name="直線接點 4"/>
          <p:cNvCxnSpPr/>
          <p:nvPr/>
        </p:nvCxnSpPr>
        <p:spPr>
          <a:xfrm>
            <a:off x="631596" y="1918302"/>
            <a:ext cx="1941922" cy="942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 name="矩形 1"/>
          <p:cNvSpPr/>
          <p:nvPr/>
        </p:nvSpPr>
        <p:spPr>
          <a:xfrm>
            <a:off x="2244436" y="1246519"/>
            <a:ext cx="2632364" cy="35565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mc:AlternateContent xmlns:mc="http://schemas.openxmlformats.org/markup-compatibility/2006" xmlns:a14="http://schemas.microsoft.com/office/drawing/2010/main">
        <mc:Choice Requires="a14">
          <p:sp>
            <p:nvSpPr>
              <p:cNvPr id="6" name="文字方塊 5"/>
              <p:cNvSpPr txBox="1"/>
              <p:nvPr/>
            </p:nvSpPr>
            <p:spPr>
              <a:xfrm>
                <a:off x="631596" y="2401455"/>
                <a:ext cx="10449835" cy="4893647"/>
              </a:xfrm>
              <a:prstGeom prst="rect">
                <a:avLst/>
              </a:prstGeom>
              <a:noFill/>
            </p:spPr>
            <p:txBody>
              <a:bodyPr wrap="square" rtlCol="0">
                <a:spAutoFit/>
              </a:bodyPr>
              <a:lstStyle/>
              <a:p>
                <a:pPr marL="285750" indent="-285750">
                  <a:buFont typeface="Arial" panose="020B0604020202020204" pitchFamily="34" charset="0"/>
                  <a:buChar char="•"/>
                </a:pPr>
                <a14:m>
                  <m:oMath xmlns:m="http://schemas.openxmlformats.org/officeDocument/2006/math">
                    <m:r>
                      <a:rPr lang="zh-TW" altLang="en-US" i="1" smtClean="0">
                        <a:latin typeface="Cambria Math" panose="02040503050406030204" pitchFamily="18" charset="0"/>
                      </a:rPr>
                      <m:t>𝜋</m:t>
                    </m:r>
                  </m:oMath>
                </a14:m>
                <a:r>
                  <a:rPr lang="en-US" altLang="zh-TW" dirty="0" smtClean="0"/>
                  <a:t>(</a:t>
                </a:r>
                <a14:m>
                  <m:oMath xmlns:m="http://schemas.openxmlformats.org/officeDocument/2006/math">
                    <m:acc>
                      <m:accPr>
                        <m:chr m:val="̃"/>
                        <m:ctrlPr>
                          <a:rPr lang="en-US" altLang="zh-TW" i="1" dirty="0" smtClean="0">
                            <a:latin typeface="Cambria Math" panose="02040503050406030204" pitchFamily="18" charset="0"/>
                          </a:rPr>
                        </m:ctrlPr>
                      </m:accPr>
                      <m:e>
                        <m:r>
                          <a:rPr lang="en-US" altLang="zh-TW" b="0" i="1" dirty="0" smtClean="0">
                            <a:latin typeface="Cambria Math" panose="02040503050406030204" pitchFamily="18" charset="0"/>
                          </a:rPr>
                          <m:t>𝑥</m:t>
                        </m:r>
                      </m:e>
                    </m:acc>
                  </m:oMath>
                </a14:m>
                <a:r>
                  <a:rPr lang="en-US" altLang="zh-TW" dirty="0" smtClean="0"/>
                  <a:t>) </a:t>
                </a:r>
                <a14:m>
                  <m:oMath xmlns:m="http://schemas.openxmlformats.org/officeDocument/2006/math">
                    <m:r>
                      <a:rPr lang="en-US" altLang="zh-TW" i="1" smtClean="0">
                        <a:latin typeface="Cambria Math" panose="02040503050406030204" pitchFamily="18" charset="0"/>
                        <a:ea typeface="Cambria Math" panose="02040503050406030204" pitchFamily="18" charset="0"/>
                      </a:rPr>
                      <m:t>≡</m:t>
                    </m:r>
                  </m:oMath>
                </a14:m>
                <a:r>
                  <a:rPr lang="zh-TW" altLang="en-US" dirty="0" smtClean="0"/>
                  <a:t> </a:t>
                </a:r>
                <a:r>
                  <a:rPr lang="en-US" altLang="zh-TW" dirty="0" smtClean="0"/>
                  <a:t>risk premium of employees</a:t>
                </a:r>
                <a:br>
                  <a:rPr lang="en-US" altLang="zh-TW" dirty="0" smtClean="0"/>
                </a:br>
                <a:r>
                  <a:rPr lang="en-US" altLang="zh-TW" dirty="0" smtClean="0"/>
                  <a:t/>
                </a:r>
                <a:br>
                  <a:rPr lang="en-US" altLang="zh-TW" dirty="0" smtClean="0"/>
                </a:br>
                <a14:m>
                  <m:oMath xmlns:m="http://schemas.openxmlformats.org/officeDocument/2006/math">
                    <m:r>
                      <m:rPr>
                        <m:sty m:val="p"/>
                      </m:rPr>
                      <a:rPr lang="en-US" altLang="zh-TW">
                        <a:latin typeface="Cambria Math" panose="02040503050406030204" pitchFamily="18" charset="0"/>
                      </a:rPr>
                      <m:t>U</m:t>
                    </m:r>
                  </m:oMath>
                </a14:m>
                <a:r>
                  <a:rPr lang="en-US" altLang="zh-TW" dirty="0"/>
                  <a:t>( E[</a:t>
                </a:r>
                <a14:m>
                  <m:oMath xmlns:m="http://schemas.openxmlformats.org/officeDocument/2006/math">
                    <m:acc>
                      <m:accPr>
                        <m:chr m:val="̃"/>
                        <m:ctrlPr>
                          <a:rPr lang="en-US" altLang="zh-TW" i="1" dirty="0">
                            <a:latin typeface="Cambria Math" panose="02040503050406030204" pitchFamily="18" charset="0"/>
                          </a:rPr>
                        </m:ctrlPr>
                      </m:accPr>
                      <m:e>
                        <m:r>
                          <a:rPr lang="en-US" altLang="zh-TW" i="1" dirty="0">
                            <a:latin typeface="Cambria Math" panose="02040503050406030204" pitchFamily="18" charset="0"/>
                          </a:rPr>
                          <m:t>𝑥</m:t>
                        </m:r>
                      </m:e>
                    </m:acc>
                  </m:oMath>
                </a14:m>
                <a:r>
                  <a:rPr lang="en-US" altLang="zh-TW" dirty="0"/>
                  <a:t>] ) </a:t>
                </a:r>
                <a:r>
                  <a:rPr lang="en-US" altLang="zh-TW" dirty="0" smtClean="0"/>
                  <a:t>= U </a:t>
                </a:r>
                <a:r>
                  <a:rPr lang="en-US" altLang="zh-TW" dirty="0"/>
                  <a:t>( CE(</a:t>
                </a:r>
                <a14:m>
                  <m:oMath xmlns:m="http://schemas.openxmlformats.org/officeDocument/2006/math">
                    <m:acc>
                      <m:accPr>
                        <m:chr m:val="̃"/>
                        <m:ctrlPr>
                          <a:rPr lang="en-US" altLang="zh-TW" i="1" dirty="0">
                            <a:latin typeface="Cambria Math" panose="02040503050406030204" pitchFamily="18" charset="0"/>
                          </a:rPr>
                        </m:ctrlPr>
                      </m:accPr>
                      <m:e>
                        <m:r>
                          <a:rPr lang="en-US" altLang="zh-TW" i="1" dirty="0">
                            <a:latin typeface="Cambria Math" panose="02040503050406030204" pitchFamily="18" charset="0"/>
                          </a:rPr>
                          <m:t>𝑥</m:t>
                        </m:r>
                      </m:e>
                    </m:acc>
                  </m:oMath>
                </a14:m>
                <a:r>
                  <a:rPr lang="en-US" altLang="zh-TW" dirty="0"/>
                  <a:t>) + </a:t>
                </a:r>
                <a14:m>
                  <m:oMath xmlns:m="http://schemas.openxmlformats.org/officeDocument/2006/math">
                    <m:r>
                      <a:rPr lang="zh-TW" altLang="en-US" i="1">
                        <a:latin typeface="Cambria Math" panose="02040503050406030204" pitchFamily="18" charset="0"/>
                      </a:rPr>
                      <m:t>𝜋</m:t>
                    </m:r>
                  </m:oMath>
                </a14:m>
                <a:r>
                  <a:rPr lang="en-US" altLang="zh-TW" dirty="0"/>
                  <a:t>(</a:t>
                </a:r>
                <a14:m>
                  <m:oMath xmlns:m="http://schemas.openxmlformats.org/officeDocument/2006/math">
                    <m:acc>
                      <m:accPr>
                        <m:chr m:val="̃"/>
                        <m:ctrlPr>
                          <a:rPr lang="en-US" altLang="zh-TW" i="1" dirty="0">
                            <a:latin typeface="Cambria Math" panose="02040503050406030204" pitchFamily="18" charset="0"/>
                          </a:rPr>
                        </m:ctrlPr>
                      </m:accPr>
                      <m:e>
                        <m:r>
                          <a:rPr lang="en-US" altLang="zh-TW" i="1" dirty="0">
                            <a:latin typeface="Cambria Math" panose="02040503050406030204" pitchFamily="18" charset="0"/>
                          </a:rPr>
                          <m:t>𝑥</m:t>
                        </m:r>
                      </m:e>
                    </m:acc>
                  </m:oMath>
                </a14:m>
                <a:r>
                  <a:rPr lang="en-US" altLang="zh-TW" dirty="0"/>
                  <a:t>) ) </a:t>
                </a:r>
                <a:r>
                  <a:rPr lang="en-US" altLang="zh-TW" dirty="0" smtClean="0"/>
                  <a:t/>
                </a:r>
                <a:br>
                  <a:rPr lang="en-US" altLang="zh-TW" dirty="0" smtClean="0"/>
                </a:br>
                <a:r>
                  <a:rPr lang="en-US" altLang="zh-TW" dirty="0" smtClean="0"/>
                  <a:t/>
                </a:r>
                <a:br>
                  <a:rPr lang="en-US" altLang="zh-TW" dirty="0" smtClean="0"/>
                </a:br>
                <a:r>
                  <a:rPr lang="zh-TW" altLang="en-US" dirty="0" smtClean="0"/>
                  <a:t>則 </a:t>
                </a:r>
                <a:r>
                  <a:rPr lang="en-US" altLang="zh-TW" dirty="0"/>
                  <a:t>CE(</a:t>
                </a:r>
                <a14:m>
                  <m:oMath xmlns:m="http://schemas.openxmlformats.org/officeDocument/2006/math">
                    <m:acc>
                      <m:accPr>
                        <m:chr m:val="̃"/>
                        <m:ctrlPr>
                          <a:rPr lang="en-US" altLang="zh-TW" i="1" dirty="0">
                            <a:latin typeface="Cambria Math" panose="02040503050406030204" pitchFamily="18" charset="0"/>
                          </a:rPr>
                        </m:ctrlPr>
                      </m:accPr>
                      <m:e>
                        <m:r>
                          <a:rPr lang="en-US" altLang="zh-TW" i="1" dirty="0">
                            <a:latin typeface="Cambria Math" panose="02040503050406030204" pitchFamily="18" charset="0"/>
                          </a:rPr>
                          <m:t>𝑥</m:t>
                        </m:r>
                      </m:e>
                    </m:acc>
                  </m:oMath>
                </a14:m>
                <a:r>
                  <a:rPr lang="en-US" altLang="zh-TW" dirty="0"/>
                  <a:t>) </a:t>
                </a:r>
                <a:r>
                  <a:rPr lang="en-US" altLang="zh-TW" dirty="0" smtClean="0"/>
                  <a:t>=</a:t>
                </a:r>
                <a:r>
                  <a:rPr lang="zh-TW" altLang="en-US" dirty="0" smtClean="0"/>
                  <a:t> </a:t>
                </a:r>
                <a:r>
                  <a:rPr lang="en-US" altLang="zh-TW" dirty="0" smtClean="0"/>
                  <a:t>E</a:t>
                </a:r>
                <a:r>
                  <a:rPr lang="en-US" altLang="zh-TW" dirty="0"/>
                  <a:t>[</a:t>
                </a:r>
                <a14:m>
                  <m:oMath xmlns:m="http://schemas.openxmlformats.org/officeDocument/2006/math">
                    <m:acc>
                      <m:accPr>
                        <m:chr m:val="̃"/>
                        <m:ctrlPr>
                          <a:rPr lang="en-US" altLang="zh-TW" i="1" dirty="0">
                            <a:latin typeface="Cambria Math" panose="02040503050406030204" pitchFamily="18" charset="0"/>
                          </a:rPr>
                        </m:ctrlPr>
                      </m:accPr>
                      <m:e>
                        <m:r>
                          <a:rPr lang="en-US" altLang="zh-TW" i="1" dirty="0">
                            <a:latin typeface="Cambria Math" panose="02040503050406030204" pitchFamily="18" charset="0"/>
                          </a:rPr>
                          <m:t>𝑥</m:t>
                        </m:r>
                      </m:e>
                    </m:acc>
                  </m:oMath>
                </a14:m>
                <a:r>
                  <a:rPr lang="en-US" altLang="zh-TW" dirty="0"/>
                  <a:t>] </a:t>
                </a:r>
                <a:r>
                  <a:rPr lang="en-US" altLang="zh-TW" dirty="0" smtClean="0"/>
                  <a:t> -</a:t>
                </a:r>
                <a14:m>
                  <m:oMath xmlns:m="http://schemas.openxmlformats.org/officeDocument/2006/math">
                    <m:r>
                      <a:rPr lang="zh-TW" altLang="en-US" i="1">
                        <a:latin typeface="Cambria Math" panose="02040503050406030204" pitchFamily="18" charset="0"/>
                      </a:rPr>
                      <m:t>𝜋</m:t>
                    </m:r>
                  </m:oMath>
                </a14:m>
                <a:r>
                  <a:rPr lang="en-US" altLang="zh-TW" dirty="0"/>
                  <a:t>(</a:t>
                </a:r>
                <a14:m>
                  <m:oMath xmlns:m="http://schemas.openxmlformats.org/officeDocument/2006/math">
                    <m:acc>
                      <m:accPr>
                        <m:chr m:val="̃"/>
                        <m:ctrlPr>
                          <a:rPr lang="en-US" altLang="zh-TW" i="1" dirty="0">
                            <a:latin typeface="Cambria Math" panose="02040503050406030204" pitchFamily="18" charset="0"/>
                          </a:rPr>
                        </m:ctrlPr>
                      </m:accPr>
                      <m:e>
                        <m:r>
                          <a:rPr lang="en-US" altLang="zh-TW" i="1" dirty="0">
                            <a:latin typeface="Cambria Math" panose="02040503050406030204" pitchFamily="18" charset="0"/>
                          </a:rPr>
                          <m:t>𝑥</m:t>
                        </m:r>
                      </m:e>
                    </m:acc>
                  </m:oMath>
                </a14:m>
                <a:r>
                  <a:rPr lang="en-US" altLang="zh-TW" dirty="0"/>
                  <a:t>) </a:t>
                </a:r>
                <a:endParaRPr lang="en-US" altLang="zh-TW" dirty="0" smtClean="0"/>
              </a:p>
              <a:p>
                <a:pPr marL="285750" indent="-285750">
                  <a:buFont typeface="Arial" panose="020B0604020202020204" pitchFamily="34" charset="0"/>
                  <a:buChar char="•"/>
                </a:pPr>
                <a:endParaRPr lang="en-US" altLang="zh-TW" dirty="0"/>
              </a:p>
              <a:p>
                <a:pPr marL="285750" indent="-285750">
                  <a:buFont typeface="Arial" panose="020B0604020202020204" pitchFamily="34" charset="0"/>
                  <a:buChar char="•"/>
                </a:pPr>
                <a:r>
                  <a:rPr lang="zh-TW" altLang="en-US" dirty="0" smtClean="0"/>
                  <a:t>根據剛剛推得的結果 </a:t>
                </a:r>
                <a14:m>
                  <m:oMath xmlns:m="http://schemas.openxmlformats.org/officeDocument/2006/math">
                    <m:r>
                      <a:rPr lang="zh-TW" altLang="en-US" i="1">
                        <a:latin typeface="Cambria Math" panose="02040503050406030204" pitchFamily="18" charset="0"/>
                      </a:rPr>
                      <m:t>𝜋</m:t>
                    </m:r>
                  </m:oMath>
                </a14:m>
                <a:r>
                  <a:rPr lang="en-US" altLang="zh-TW" dirty="0"/>
                  <a:t>(</a:t>
                </a:r>
                <a14:m>
                  <m:oMath xmlns:m="http://schemas.openxmlformats.org/officeDocument/2006/math">
                    <m:acc>
                      <m:accPr>
                        <m:chr m:val="̃"/>
                        <m:ctrlPr>
                          <a:rPr lang="en-US" altLang="zh-TW" i="1" dirty="0">
                            <a:latin typeface="Cambria Math" panose="02040503050406030204" pitchFamily="18" charset="0"/>
                          </a:rPr>
                        </m:ctrlPr>
                      </m:accPr>
                      <m:e>
                        <m:r>
                          <a:rPr lang="en-US" altLang="zh-TW" i="1" dirty="0">
                            <a:latin typeface="Cambria Math" panose="02040503050406030204" pitchFamily="18" charset="0"/>
                          </a:rPr>
                          <m:t>𝑥</m:t>
                        </m:r>
                      </m:e>
                    </m:acc>
                  </m:oMath>
                </a14:m>
                <a:r>
                  <a:rPr lang="en-US" altLang="zh-TW" dirty="0"/>
                  <a:t>)</a:t>
                </a:r>
                <a:r>
                  <a:rPr lang="zh-TW" altLang="en-US" dirty="0"/>
                  <a:t> </a:t>
                </a:r>
                <a:r>
                  <a:rPr lang="en-US" altLang="zh-TW" dirty="0"/>
                  <a:t>=</a:t>
                </a:r>
                <a:r>
                  <a:rPr lang="zh-TW" altLang="en-US" dirty="0"/>
                  <a:t> </a:t>
                </a:r>
                <a:r>
                  <a:rPr lang="en-US" altLang="zh-TW" dirty="0"/>
                  <a:t>- (1/2)</a:t>
                </a:r>
                <a14:m>
                  <m:oMath xmlns:m="http://schemas.openxmlformats.org/officeDocument/2006/math">
                    <m:r>
                      <a:rPr lang="zh-TW" altLang="en-US" i="1">
                        <a:latin typeface="Cambria Math" panose="02040503050406030204" pitchFamily="18" charset="0"/>
                      </a:rPr>
                      <m:t>𝜑</m:t>
                    </m:r>
                  </m:oMath>
                </a14:m>
                <a:r>
                  <a:rPr lang="en-US" altLang="zh-TW" dirty="0"/>
                  <a:t>Var(</a:t>
                </a:r>
                <a14:m>
                  <m:oMath xmlns:m="http://schemas.openxmlformats.org/officeDocument/2006/math">
                    <m:acc>
                      <m:accPr>
                        <m:chr m:val="̃"/>
                        <m:ctrlPr>
                          <a:rPr lang="en-US" altLang="zh-TW" i="1" dirty="0">
                            <a:latin typeface="Cambria Math" panose="02040503050406030204" pitchFamily="18" charset="0"/>
                          </a:rPr>
                        </m:ctrlPr>
                      </m:accPr>
                      <m:e>
                        <m:r>
                          <a:rPr lang="en-US" altLang="zh-TW" i="1" dirty="0">
                            <a:latin typeface="Cambria Math" panose="02040503050406030204" pitchFamily="18" charset="0"/>
                          </a:rPr>
                          <m:t>𝑥</m:t>
                        </m:r>
                      </m:e>
                    </m:acc>
                  </m:oMath>
                </a14:m>
                <a:r>
                  <a:rPr lang="en-US" altLang="zh-TW" dirty="0" smtClean="0"/>
                  <a:t>)</a:t>
                </a:r>
                <a:r>
                  <a:rPr lang="zh-TW" altLang="en-US" dirty="0" smtClean="0"/>
                  <a:t> ，帶入上式</a:t>
                </a:r>
                <a:r>
                  <a:rPr lang="en-US" altLang="zh-TW" dirty="0"/>
                  <a:t/>
                </a:r>
                <a:br>
                  <a:rPr lang="en-US" altLang="zh-TW" dirty="0"/>
                </a:br>
                <a:r>
                  <a:rPr lang="en-US" altLang="zh-TW" dirty="0" smtClean="0"/>
                  <a:t/>
                </a:r>
                <a:br>
                  <a:rPr lang="en-US" altLang="zh-TW" dirty="0" smtClean="0"/>
                </a:br>
                <a:r>
                  <a:rPr lang="en-US" altLang="zh-TW" dirty="0" smtClean="0"/>
                  <a:t> </a:t>
                </a:r>
                <a:r>
                  <a:rPr lang="en-US" altLang="zh-TW" dirty="0"/>
                  <a:t>CE(</a:t>
                </a:r>
                <a14:m>
                  <m:oMath xmlns:m="http://schemas.openxmlformats.org/officeDocument/2006/math">
                    <m:acc>
                      <m:accPr>
                        <m:chr m:val="̃"/>
                        <m:ctrlPr>
                          <a:rPr lang="en-US" altLang="zh-TW" i="1" dirty="0">
                            <a:latin typeface="Cambria Math" panose="02040503050406030204" pitchFamily="18" charset="0"/>
                          </a:rPr>
                        </m:ctrlPr>
                      </m:accPr>
                      <m:e>
                        <m:r>
                          <a:rPr lang="en-US" altLang="zh-TW" i="1" dirty="0">
                            <a:latin typeface="Cambria Math" panose="02040503050406030204" pitchFamily="18" charset="0"/>
                          </a:rPr>
                          <m:t>𝑥</m:t>
                        </m:r>
                      </m:e>
                    </m:acc>
                  </m:oMath>
                </a14:m>
                <a:r>
                  <a:rPr lang="en-US" altLang="zh-TW" dirty="0"/>
                  <a:t>) =</a:t>
                </a:r>
                <a:r>
                  <a:rPr lang="zh-TW" altLang="en-US" dirty="0"/>
                  <a:t> </a:t>
                </a:r>
                <a:r>
                  <a:rPr lang="en-US" altLang="zh-TW" dirty="0"/>
                  <a:t>E[</a:t>
                </a:r>
                <a14:m>
                  <m:oMath xmlns:m="http://schemas.openxmlformats.org/officeDocument/2006/math">
                    <m:acc>
                      <m:accPr>
                        <m:chr m:val="̃"/>
                        <m:ctrlPr>
                          <a:rPr lang="en-US" altLang="zh-TW" i="1" dirty="0">
                            <a:latin typeface="Cambria Math" panose="02040503050406030204" pitchFamily="18" charset="0"/>
                          </a:rPr>
                        </m:ctrlPr>
                      </m:accPr>
                      <m:e>
                        <m:r>
                          <a:rPr lang="en-US" altLang="zh-TW" i="1" dirty="0">
                            <a:latin typeface="Cambria Math" panose="02040503050406030204" pitchFamily="18" charset="0"/>
                          </a:rPr>
                          <m:t>𝑥</m:t>
                        </m:r>
                      </m:e>
                    </m:acc>
                  </m:oMath>
                </a14:m>
                <a:r>
                  <a:rPr lang="en-US" altLang="zh-TW" dirty="0"/>
                  <a:t>]  -</a:t>
                </a:r>
                <a14:m>
                  <m:oMath xmlns:m="http://schemas.openxmlformats.org/officeDocument/2006/math">
                    <m:r>
                      <a:rPr lang="zh-TW" altLang="en-US" i="1">
                        <a:latin typeface="Cambria Math" panose="02040503050406030204" pitchFamily="18" charset="0"/>
                      </a:rPr>
                      <m:t>𝜋</m:t>
                    </m:r>
                  </m:oMath>
                </a14:m>
                <a:r>
                  <a:rPr lang="en-US" altLang="zh-TW" dirty="0"/>
                  <a:t>(</a:t>
                </a:r>
                <a14:m>
                  <m:oMath xmlns:m="http://schemas.openxmlformats.org/officeDocument/2006/math">
                    <m:acc>
                      <m:accPr>
                        <m:chr m:val="̃"/>
                        <m:ctrlPr>
                          <a:rPr lang="en-US" altLang="zh-TW" i="1" dirty="0">
                            <a:latin typeface="Cambria Math" panose="02040503050406030204" pitchFamily="18" charset="0"/>
                          </a:rPr>
                        </m:ctrlPr>
                      </m:accPr>
                      <m:e>
                        <m:r>
                          <a:rPr lang="en-US" altLang="zh-TW" i="1" dirty="0">
                            <a:latin typeface="Cambria Math" panose="02040503050406030204" pitchFamily="18" charset="0"/>
                          </a:rPr>
                          <m:t>𝑥</m:t>
                        </m:r>
                      </m:e>
                    </m:acc>
                  </m:oMath>
                </a14:m>
                <a:r>
                  <a:rPr lang="en-US" altLang="zh-TW" dirty="0"/>
                  <a:t>) </a:t>
                </a:r>
                <a:r>
                  <a:rPr lang="zh-TW" altLang="en-US" dirty="0" smtClean="0"/>
                  <a:t> </a:t>
                </a:r>
                <a:r>
                  <a:rPr lang="en-US" altLang="zh-TW" dirty="0" smtClean="0"/>
                  <a:t>=</a:t>
                </a:r>
                <a:r>
                  <a:rPr lang="zh-TW" altLang="en-US" dirty="0" smtClean="0"/>
                  <a:t> </a:t>
                </a:r>
                <a:r>
                  <a:rPr lang="en-US" altLang="zh-TW" dirty="0"/>
                  <a:t>E[</a:t>
                </a:r>
                <a14:m>
                  <m:oMath xmlns:m="http://schemas.openxmlformats.org/officeDocument/2006/math">
                    <m:acc>
                      <m:accPr>
                        <m:chr m:val="̃"/>
                        <m:ctrlPr>
                          <a:rPr lang="en-US" altLang="zh-TW" i="1" dirty="0">
                            <a:latin typeface="Cambria Math" panose="02040503050406030204" pitchFamily="18" charset="0"/>
                          </a:rPr>
                        </m:ctrlPr>
                      </m:accPr>
                      <m:e>
                        <m:r>
                          <a:rPr lang="en-US" altLang="zh-TW" i="1" dirty="0">
                            <a:latin typeface="Cambria Math" panose="02040503050406030204" pitchFamily="18" charset="0"/>
                          </a:rPr>
                          <m:t>𝑥</m:t>
                        </m:r>
                      </m:e>
                    </m:acc>
                  </m:oMath>
                </a14:m>
                <a:r>
                  <a:rPr lang="en-US" altLang="zh-TW" dirty="0"/>
                  <a:t>] - (1/2)</a:t>
                </a:r>
                <a14:m>
                  <m:oMath xmlns:m="http://schemas.openxmlformats.org/officeDocument/2006/math">
                    <m:r>
                      <a:rPr lang="zh-TW" altLang="en-US" i="1">
                        <a:latin typeface="Cambria Math" panose="02040503050406030204" pitchFamily="18" charset="0"/>
                      </a:rPr>
                      <m:t>𝜑</m:t>
                    </m:r>
                  </m:oMath>
                </a14:m>
                <a:r>
                  <a:rPr lang="en-US" altLang="zh-TW" dirty="0"/>
                  <a:t>Var(</a:t>
                </a:r>
                <a14:m>
                  <m:oMath xmlns:m="http://schemas.openxmlformats.org/officeDocument/2006/math">
                    <m:acc>
                      <m:accPr>
                        <m:chr m:val="̃"/>
                        <m:ctrlPr>
                          <a:rPr lang="en-US" altLang="zh-TW" i="1" dirty="0">
                            <a:latin typeface="Cambria Math" panose="02040503050406030204" pitchFamily="18" charset="0"/>
                          </a:rPr>
                        </m:ctrlPr>
                      </m:accPr>
                      <m:e>
                        <m:r>
                          <a:rPr lang="en-US" altLang="zh-TW" i="1" dirty="0">
                            <a:latin typeface="Cambria Math" panose="02040503050406030204" pitchFamily="18" charset="0"/>
                          </a:rPr>
                          <m:t>𝑥</m:t>
                        </m:r>
                      </m:e>
                    </m:acc>
                  </m:oMath>
                </a14:m>
                <a:r>
                  <a:rPr lang="en-US" altLang="zh-TW" dirty="0"/>
                  <a:t>)</a:t>
                </a:r>
                <a:r>
                  <a:rPr lang="en-US" altLang="zh-TW" dirty="0" smtClean="0"/>
                  <a:t> </a:t>
                </a:r>
                <a:br>
                  <a:rPr lang="en-US" altLang="zh-TW" dirty="0" smtClean="0"/>
                </a:br>
                <a:r>
                  <a:rPr lang="en-US" altLang="zh-TW" dirty="0" smtClean="0"/>
                  <a:t/>
                </a:r>
                <a:br>
                  <a:rPr lang="en-US" altLang="zh-TW" dirty="0" smtClean="0"/>
                </a:br>
                <a:r>
                  <a:rPr lang="en-US" altLang="zh-TW" dirty="0" smtClean="0"/>
                  <a:t>	=</a:t>
                </a:r>
                <a:r>
                  <a:rPr lang="zh-TW" altLang="en-US" dirty="0" smtClean="0"/>
                  <a:t> </a:t>
                </a:r>
                <a:r>
                  <a:rPr lang="en-US" altLang="zh-TW" dirty="0"/>
                  <a:t>E[</a:t>
                </a:r>
                <a14:m>
                  <m:oMath xmlns:m="http://schemas.openxmlformats.org/officeDocument/2006/math">
                    <m:acc>
                      <m:accPr>
                        <m:chr m:val="̃"/>
                        <m:ctrlPr>
                          <a:rPr lang="en-US" altLang="zh-TW" i="1" dirty="0">
                            <a:latin typeface="Cambria Math" panose="02040503050406030204" pitchFamily="18" charset="0"/>
                          </a:rPr>
                        </m:ctrlPr>
                      </m:accPr>
                      <m:e>
                        <m:r>
                          <a:rPr lang="en-US" altLang="zh-TW" i="1" dirty="0">
                            <a:latin typeface="Cambria Math" panose="02040503050406030204" pitchFamily="18" charset="0"/>
                          </a:rPr>
                          <m:t>𝑥</m:t>
                        </m:r>
                      </m:e>
                    </m:acc>
                  </m:oMath>
                </a14:m>
                <a:r>
                  <a:rPr lang="en-US" altLang="zh-TW" dirty="0"/>
                  <a:t>] - (1/2)</a:t>
                </a:r>
                <a14:m>
                  <m:oMath xmlns:m="http://schemas.openxmlformats.org/officeDocument/2006/math">
                    <m:r>
                      <a:rPr lang="zh-TW" altLang="en-US" i="1">
                        <a:latin typeface="Cambria Math" panose="02040503050406030204" pitchFamily="18" charset="0"/>
                      </a:rPr>
                      <m:t>𝜑</m:t>
                    </m:r>
                    <m:sSup>
                      <m:sSupPr>
                        <m:ctrlPr>
                          <a:rPr lang="en-US" altLang="zh-TW" i="1">
                            <a:latin typeface="Cambria Math" panose="02040503050406030204" pitchFamily="18" charset="0"/>
                          </a:rPr>
                        </m:ctrlPr>
                      </m:sSupPr>
                      <m:e>
                        <m:r>
                          <a:rPr lang="en-US" altLang="zh-TW" i="1">
                            <a:latin typeface="Cambria Math" panose="02040503050406030204" pitchFamily="18" charset="0"/>
                          </a:rPr>
                          <m:t>𝑏</m:t>
                        </m:r>
                      </m:e>
                      <m:sup>
                        <m:r>
                          <a:rPr lang="en-US" altLang="zh-TW" i="1">
                            <a:latin typeface="Cambria Math" panose="02040503050406030204" pitchFamily="18" charset="0"/>
                          </a:rPr>
                          <m:t>2</m:t>
                        </m:r>
                      </m:sup>
                    </m:sSup>
                    <m:r>
                      <a:rPr lang="zh-TW" altLang="en-US" i="1">
                        <a:latin typeface="Cambria Math" panose="02040503050406030204" pitchFamily="18" charset="0"/>
                      </a:rPr>
                      <m:t>𝜉</m:t>
                    </m:r>
                    <m:d>
                      <m:dPr>
                        <m:ctrlPr>
                          <a:rPr lang="en-US" altLang="zh-TW" i="1">
                            <a:latin typeface="Cambria Math" panose="02040503050406030204" pitchFamily="18" charset="0"/>
                          </a:rPr>
                        </m:ctrlPr>
                      </m:dPr>
                      <m:e>
                        <m:r>
                          <a:rPr lang="en-US" altLang="zh-TW" i="1">
                            <a:latin typeface="Cambria Math" panose="02040503050406030204" pitchFamily="18" charset="0"/>
                          </a:rPr>
                          <m:t>𝑒</m:t>
                        </m:r>
                      </m:e>
                    </m:d>
                  </m:oMath>
                </a14:m>
                <a:r>
                  <a:rPr lang="en-US" altLang="zh-TW" dirty="0" smtClean="0"/>
                  <a:t/>
                </a:r>
                <a:br>
                  <a:rPr lang="en-US" altLang="zh-TW" dirty="0" smtClean="0"/>
                </a:br>
                <a:r>
                  <a:rPr lang="en-US" altLang="zh-TW" dirty="0" smtClean="0"/>
                  <a:t/>
                </a:r>
                <a:br>
                  <a:rPr lang="en-US" altLang="zh-TW" dirty="0" smtClean="0"/>
                </a:br>
                <a:r>
                  <a:rPr lang="zh-TW" altLang="en-US" dirty="0" smtClean="0"/>
                  <a:t>其中</a:t>
                </a:r>
                <a:r>
                  <a:rPr lang="en-US" altLang="zh-TW" dirty="0" smtClean="0"/>
                  <a:t>:</a:t>
                </a:r>
                <a:br>
                  <a:rPr lang="en-US" altLang="zh-TW" dirty="0" smtClean="0"/>
                </a:br>
                <a14:m>
                  <m:oMath xmlns:m="http://schemas.openxmlformats.org/officeDocument/2006/math">
                    <m:r>
                      <a:rPr lang="zh-TW" altLang="en-US" i="1">
                        <a:latin typeface="Cambria Math" panose="02040503050406030204" pitchFamily="18" charset="0"/>
                      </a:rPr>
                      <m:t>𝜉</m:t>
                    </m:r>
                    <m:d>
                      <m:dPr>
                        <m:ctrlPr>
                          <a:rPr lang="en-US" altLang="zh-TW" i="1">
                            <a:latin typeface="Cambria Math" panose="02040503050406030204" pitchFamily="18" charset="0"/>
                          </a:rPr>
                        </m:ctrlPr>
                      </m:dPr>
                      <m:e>
                        <m:r>
                          <a:rPr lang="en-US" altLang="zh-TW" i="1">
                            <a:latin typeface="Cambria Math" panose="02040503050406030204" pitchFamily="18" charset="0"/>
                          </a:rPr>
                          <m:t>𝑒</m:t>
                        </m:r>
                      </m:e>
                    </m:d>
                  </m:oMath>
                </a14:m>
                <a:r>
                  <a:rPr lang="zh-TW" altLang="en-US" dirty="0" smtClean="0"/>
                  <a:t> </a:t>
                </a:r>
                <a14:m>
                  <m:oMath xmlns:m="http://schemas.openxmlformats.org/officeDocument/2006/math">
                    <m:r>
                      <a:rPr lang="zh-TW" altLang="en-US" i="1" dirty="0" smtClean="0">
                        <a:latin typeface="Cambria Math" panose="02040503050406030204" pitchFamily="18" charset="0"/>
                      </a:rPr>
                      <m:t>≡</m:t>
                    </m:r>
                    <m:r>
                      <a:rPr lang="zh-TW" altLang="en-US" i="1" dirty="0">
                        <a:latin typeface="Cambria Math" panose="02040503050406030204" pitchFamily="18" charset="0"/>
                      </a:rPr>
                      <m:t> </m:t>
                    </m:r>
                  </m:oMath>
                </a14:m>
                <a:r>
                  <a:rPr lang="en-US" altLang="zh-TW" dirty="0"/>
                  <a:t>the variance of </a:t>
                </a:r>
                <a:r>
                  <a:rPr lang="en-US" altLang="zh-TW" dirty="0" smtClean="0"/>
                  <a:t>max[</a:t>
                </a:r>
                <a14:m>
                  <m:oMath xmlns:m="http://schemas.openxmlformats.org/officeDocument/2006/math">
                    <m:sSub>
                      <m:sSubPr>
                        <m:ctrlPr>
                          <a:rPr lang="en-US" altLang="zh-TW" i="1" smtClean="0">
                            <a:latin typeface="Cambria Math" panose="02040503050406030204" pitchFamily="18" charset="0"/>
                          </a:rPr>
                        </m:ctrlPr>
                      </m:sSubPr>
                      <m:e>
                        <m:r>
                          <a:rPr lang="en-US" altLang="zh-TW" b="0" i="1" smtClean="0">
                            <a:latin typeface="Cambria Math" panose="02040503050406030204" pitchFamily="18" charset="0"/>
                          </a:rPr>
                          <m:t>𝑣</m:t>
                        </m:r>
                      </m:e>
                      <m:sub>
                        <m:r>
                          <a:rPr lang="en-US" altLang="zh-TW" b="0" i="1" smtClean="0">
                            <a:latin typeface="Cambria Math" panose="02040503050406030204" pitchFamily="18" charset="0"/>
                          </a:rPr>
                          <m:t>1</m:t>
                        </m:r>
                      </m:sub>
                    </m:sSub>
                  </m:oMath>
                </a14:m>
                <a:r>
                  <a:rPr lang="en-US" altLang="zh-TW" dirty="0" smtClean="0"/>
                  <a:t> - </a:t>
                </a:r>
                <a14:m>
                  <m:oMath xmlns:m="http://schemas.openxmlformats.org/officeDocument/2006/math">
                    <m:sSub>
                      <m:sSubPr>
                        <m:ctrlPr>
                          <a:rPr lang="en-US" altLang="zh-TW" i="1">
                            <a:latin typeface="Cambria Math" panose="02040503050406030204" pitchFamily="18" charset="0"/>
                          </a:rPr>
                        </m:ctrlPr>
                      </m:sSubPr>
                      <m:e>
                        <m:r>
                          <a:rPr lang="en-US" altLang="zh-TW" i="1">
                            <a:latin typeface="Cambria Math" panose="02040503050406030204" pitchFamily="18" charset="0"/>
                          </a:rPr>
                          <m:t>𝑣</m:t>
                        </m:r>
                      </m:e>
                      <m:sub>
                        <m:r>
                          <a:rPr lang="en-US" altLang="zh-TW" b="0" i="1" smtClean="0">
                            <a:latin typeface="Cambria Math" panose="02040503050406030204" pitchFamily="18" charset="0"/>
                          </a:rPr>
                          <m:t>0</m:t>
                        </m:r>
                      </m:sub>
                    </m:sSub>
                  </m:oMath>
                </a14:m>
                <a:r>
                  <a:rPr lang="en-US" altLang="zh-TW" dirty="0" smtClean="0"/>
                  <a:t> , 0]</a:t>
                </a:r>
                <a:br>
                  <a:rPr lang="en-US" altLang="zh-TW" dirty="0" smtClean="0"/>
                </a:br>
                <a:r>
                  <a:rPr lang="en-US" altLang="zh-TW" dirty="0"/>
                  <a:t>Var(</a:t>
                </a:r>
                <a14:m>
                  <m:oMath xmlns:m="http://schemas.openxmlformats.org/officeDocument/2006/math">
                    <m:acc>
                      <m:accPr>
                        <m:chr m:val="̃"/>
                        <m:ctrlPr>
                          <a:rPr lang="en-US" altLang="zh-TW" i="1" dirty="0">
                            <a:latin typeface="Cambria Math" panose="02040503050406030204" pitchFamily="18" charset="0"/>
                          </a:rPr>
                        </m:ctrlPr>
                      </m:accPr>
                      <m:e>
                        <m:r>
                          <a:rPr lang="en-US" altLang="zh-TW" i="1" dirty="0">
                            <a:latin typeface="Cambria Math" panose="02040503050406030204" pitchFamily="18" charset="0"/>
                          </a:rPr>
                          <m:t>𝑥</m:t>
                        </m:r>
                      </m:e>
                    </m:acc>
                  </m:oMath>
                </a14:m>
                <a:r>
                  <a:rPr lang="en-US" altLang="zh-TW" dirty="0" smtClean="0"/>
                  <a:t>) = </a:t>
                </a:r>
                <a:r>
                  <a:rPr lang="en-US" altLang="zh-TW" dirty="0" err="1" smtClean="0"/>
                  <a:t>Var</a:t>
                </a:r>
                <a:r>
                  <a:rPr lang="en-US" altLang="zh-TW" dirty="0" smtClean="0"/>
                  <a:t>(max[b(</a:t>
                </a:r>
                <a14:m>
                  <m:oMath xmlns:m="http://schemas.openxmlformats.org/officeDocument/2006/math">
                    <m:sSub>
                      <m:sSubPr>
                        <m:ctrlPr>
                          <a:rPr lang="en-US" altLang="zh-TW" i="1">
                            <a:latin typeface="Cambria Math" panose="02040503050406030204" pitchFamily="18" charset="0"/>
                          </a:rPr>
                        </m:ctrlPr>
                      </m:sSubPr>
                      <m:e>
                        <m:r>
                          <a:rPr lang="en-US" altLang="zh-TW" i="1">
                            <a:latin typeface="Cambria Math" panose="02040503050406030204" pitchFamily="18" charset="0"/>
                          </a:rPr>
                          <m:t>𝑣</m:t>
                        </m:r>
                      </m:e>
                      <m:sub>
                        <m:r>
                          <a:rPr lang="en-US" altLang="zh-TW" i="1">
                            <a:latin typeface="Cambria Math" panose="02040503050406030204" pitchFamily="18" charset="0"/>
                          </a:rPr>
                          <m:t>1</m:t>
                        </m:r>
                      </m:sub>
                    </m:sSub>
                  </m:oMath>
                </a14:m>
                <a:r>
                  <a:rPr lang="en-US" altLang="zh-TW" dirty="0"/>
                  <a:t> - </a:t>
                </a:r>
                <a14:m>
                  <m:oMath xmlns:m="http://schemas.openxmlformats.org/officeDocument/2006/math">
                    <m:sSub>
                      <m:sSubPr>
                        <m:ctrlPr>
                          <a:rPr lang="en-US" altLang="zh-TW" i="1">
                            <a:latin typeface="Cambria Math" panose="02040503050406030204" pitchFamily="18" charset="0"/>
                          </a:rPr>
                        </m:ctrlPr>
                      </m:sSubPr>
                      <m:e>
                        <m:r>
                          <a:rPr lang="en-US" altLang="zh-TW" i="1">
                            <a:latin typeface="Cambria Math" panose="02040503050406030204" pitchFamily="18" charset="0"/>
                          </a:rPr>
                          <m:t>𝑣</m:t>
                        </m:r>
                      </m:e>
                      <m:sub>
                        <m:r>
                          <a:rPr lang="en-US" altLang="zh-TW" i="1">
                            <a:latin typeface="Cambria Math" panose="02040503050406030204" pitchFamily="18" charset="0"/>
                          </a:rPr>
                          <m:t>0</m:t>
                        </m:r>
                      </m:sub>
                    </m:sSub>
                  </m:oMath>
                </a14:m>
                <a:r>
                  <a:rPr lang="en-US" altLang="zh-TW" dirty="0" smtClean="0"/>
                  <a:t>) </a:t>
                </a:r>
                <a:r>
                  <a:rPr lang="en-US" altLang="zh-TW" dirty="0"/>
                  <a:t>, 0</a:t>
                </a:r>
                <a:r>
                  <a:rPr lang="en-US" altLang="zh-TW" dirty="0" smtClean="0"/>
                  <a:t>] = </a:t>
                </a:r>
                <a14:m>
                  <m:oMath xmlns:m="http://schemas.openxmlformats.org/officeDocument/2006/math">
                    <m:sSup>
                      <m:sSupPr>
                        <m:ctrlPr>
                          <a:rPr lang="en-US" altLang="zh-TW" i="1">
                            <a:latin typeface="Cambria Math" panose="02040503050406030204" pitchFamily="18" charset="0"/>
                          </a:rPr>
                        </m:ctrlPr>
                      </m:sSupPr>
                      <m:e>
                        <m:r>
                          <a:rPr lang="en-US" altLang="zh-TW" i="1">
                            <a:latin typeface="Cambria Math" panose="02040503050406030204" pitchFamily="18" charset="0"/>
                          </a:rPr>
                          <m:t>𝑏</m:t>
                        </m:r>
                      </m:e>
                      <m:sup>
                        <m:r>
                          <a:rPr lang="en-US" altLang="zh-TW" i="1">
                            <a:latin typeface="Cambria Math" panose="02040503050406030204" pitchFamily="18" charset="0"/>
                          </a:rPr>
                          <m:t>2</m:t>
                        </m:r>
                      </m:sup>
                    </m:sSup>
                  </m:oMath>
                </a14:m>
                <a:r>
                  <a:rPr lang="en-US" altLang="zh-TW" dirty="0" smtClean="0"/>
                  <a:t>* </a:t>
                </a:r>
                <a:r>
                  <a:rPr lang="en-US" altLang="zh-TW" dirty="0" err="1" smtClean="0"/>
                  <a:t>Var</a:t>
                </a:r>
                <a:r>
                  <a:rPr lang="en-US" altLang="zh-TW" dirty="0" smtClean="0"/>
                  <a:t>(</a:t>
                </a:r>
                <a:r>
                  <a:rPr lang="en-US" altLang="zh-TW" dirty="0"/>
                  <a:t>max[</a:t>
                </a:r>
                <a14:m>
                  <m:oMath xmlns:m="http://schemas.openxmlformats.org/officeDocument/2006/math">
                    <m:sSub>
                      <m:sSubPr>
                        <m:ctrlPr>
                          <a:rPr lang="en-US" altLang="zh-TW" i="1">
                            <a:latin typeface="Cambria Math" panose="02040503050406030204" pitchFamily="18" charset="0"/>
                          </a:rPr>
                        </m:ctrlPr>
                      </m:sSubPr>
                      <m:e>
                        <m:r>
                          <a:rPr lang="en-US" altLang="zh-TW" i="1">
                            <a:latin typeface="Cambria Math" panose="02040503050406030204" pitchFamily="18" charset="0"/>
                          </a:rPr>
                          <m:t>𝑣</m:t>
                        </m:r>
                      </m:e>
                      <m:sub>
                        <m:r>
                          <a:rPr lang="en-US" altLang="zh-TW" i="1">
                            <a:latin typeface="Cambria Math" panose="02040503050406030204" pitchFamily="18" charset="0"/>
                          </a:rPr>
                          <m:t>1</m:t>
                        </m:r>
                      </m:sub>
                    </m:sSub>
                  </m:oMath>
                </a14:m>
                <a:r>
                  <a:rPr lang="en-US" altLang="zh-TW" dirty="0"/>
                  <a:t> - </a:t>
                </a:r>
                <a14:m>
                  <m:oMath xmlns:m="http://schemas.openxmlformats.org/officeDocument/2006/math">
                    <m:sSub>
                      <m:sSubPr>
                        <m:ctrlPr>
                          <a:rPr lang="en-US" altLang="zh-TW" i="1">
                            <a:latin typeface="Cambria Math" panose="02040503050406030204" pitchFamily="18" charset="0"/>
                          </a:rPr>
                        </m:ctrlPr>
                      </m:sSubPr>
                      <m:e>
                        <m:r>
                          <a:rPr lang="en-US" altLang="zh-TW" i="1">
                            <a:latin typeface="Cambria Math" panose="02040503050406030204" pitchFamily="18" charset="0"/>
                          </a:rPr>
                          <m:t>𝑣</m:t>
                        </m:r>
                      </m:e>
                      <m:sub>
                        <m:r>
                          <a:rPr lang="en-US" altLang="zh-TW" i="1">
                            <a:latin typeface="Cambria Math" panose="02040503050406030204" pitchFamily="18" charset="0"/>
                          </a:rPr>
                          <m:t>0</m:t>
                        </m:r>
                      </m:sub>
                    </m:sSub>
                  </m:oMath>
                </a14:m>
                <a:r>
                  <a:rPr lang="en-US" altLang="zh-TW" dirty="0"/>
                  <a:t> , 0</a:t>
                </a:r>
                <a:r>
                  <a:rPr lang="en-US" altLang="zh-TW" dirty="0" smtClean="0"/>
                  <a:t>] ) = </a:t>
                </a:r>
                <a14:m>
                  <m:oMath xmlns:m="http://schemas.openxmlformats.org/officeDocument/2006/math">
                    <m:sSup>
                      <m:sSupPr>
                        <m:ctrlPr>
                          <a:rPr lang="en-US" altLang="zh-TW" i="1">
                            <a:latin typeface="Cambria Math" panose="02040503050406030204" pitchFamily="18" charset="0"/>
                          </a:rPr>
                        </m:ctrlPr>
                      </m:sSupPr>
                      <m:e>
                        <m:r>
                          <a:rPr lang="en-US" altLang="zh-TW" i="1">
                            <a:latin typeface="Cambria Math" panose="02040503050406030204" pitchFamily="18" charset="0"/>
                          </a:rPr>
                          <m:t>𝑏</m:t>
                        </m:r>
                      </m:e>
                      <m:sup>
                        <m:r>
                          <a:rPr lang="en-US" altLang="zh-TW" i="1">
                            <a:latin typeface="Cambria Math" panose="02040503050406030204" pitchFamily="18" charset="0"/>
                          </a:rPr>
                          <m:t>2</m:t>
                        </m:r>
                      </m:sup>
                    </m:sSup>
                    <m:r>
                      <a:rPr lang="zh-TW" altLang="en-US" i="1">
                        <a:latin typeface="Cambria Math" panose="02040503050406030204" pitchFamily="18" charset="0"/>
                      </a:rPr>
                      <m:t>𝜉</m:t>
                    </m:r>
                    <m:d>
                      <m:dPr>
                        <m:ctrlPr>
                          <a:rPr lang="en-US" altLang="zh-TW" i="1">
                            <a:latin typeface="Cambria Math" panose="02040503050406030204" pitchFamily="18" charset="0"/>
                          </a:rPr>
                        </m:ctrlPr>
                      </m:dPr>
                      <m:e>
                        <m:r>
                          <a:rPr lang="en-US" altLang="zh-TW" i="1">
                            <a:latin typeface="Cambria Math" panose="02040503050406030204" pitchFamily="18" charset="0"/>
                          </a:rPr>
                          <m:t>𝑒</m:t>
                        </m:r>
                      </m:e>
                    </m:d>
                  </m:oMath>
                </a14:m>
                <a:r>
                  <a:rPr lang="en-US" altLang="zh-TW" dirty="0"/>
                  <a:t/>
                </a:r>
                <a:br>
                  <a:rPr lang="en-US" altLang="zh-TW" dirty="0"/>
                </a:br>
                <a:endParaRPr lang="en-US" altLang="zh-TW" dirty="0"/>
              </a:p>
              <a:p>
                <a:pPr marL="285750" indent="-285750">
                  <a:buFont typeface="Arial" panose="020B0604020202020204" pitchFamily="34" charset="0"/>
                  <a:buChar char="•"/>
                </a:pPr>
                <a:endParaRPr lang="zh-TW" altLang="en-US" dirty="0"/>
              </a:p>
            </p:txBody>
          </p:sp>
        </mc:Choice>
        <mc:Fallback xmlns="">
          <p:sp>
            <p:nvSpPr>
              <p:cNvPr id="6" name="文字方塊 5"/>
              <p:cNvSpPr txBox="1">
                <a:spLocks noRot="1" noChangeAspect="1" noMove="1" noResize="1" noEditPoints="1" noAdjustHandles="1" noChangeArrowheads="1" noChangeShapeType="1" noTextEdit="1"/>
              </p:cNvSpPr>
              <p:nvPr/>
            </p:nvSpPr>
            <p:spPr>
              <a:xfrm>
                <a:off x="631596" y="2401455"/>
                <a:ext cx="10449835" cy="4893647"/>
              </a:xfrm>
              <a:prstGeom prst="rect">
                <a:avLst/>
              </a:prstGeom>
              <a:blipFill>
                <a:blip r:embed="rId3"/>
                <a:stretch>
                  <a:fillRect l="-408" t="-747"/>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2197509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descr="畫面剪輯"/>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95255" y="-48126"/>
            <a:ext cx="5842362" cy="4978400"/>
          </a:xfrm>
          <a:prstGeom prst="rect">
            <a:avLst/>
          </a:prstGeom>
        </p:spPr>
      </p:pic>
      <p:pic>
        <p:nvPicPr>
          <p:cNvPr id="5" name="圖片 4" descr="畫面剪輯"/>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24071" y="5066145"/>
            <a:ext cx="7184730" cy="1791855"/>
          </a:xfrm>
          <a:prstGeom prst="rect">
            <a:avLst/>
          </a:prstGeom>
        </p:spPr>
      </p:pic>
      <p:sp>
        <p:nvSpPr>
          <p:cNvPr id="6" name="矩形 5"/>
          <p:cNvSpPr/>
          <p:nvPr/>
        </p:nvSpPr>
        <p:spPr>
          <a:xfrm>
            <a:off x="4867563" y="3416968"/>
            <a:ext cx="4192215" cy="2286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161399696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Retention(The third case)</a:t>
            </a:r>
            <a:endParaRPr lang="zh-TW" altLang="en-US" dirty="0"/>
          </a:p>
        </p:txBody>
      </p:sp>
      <p:sp>
        <p:nvSpPr>
          <p:cNvPr id="3" name="內容版面配置區 2"/>
          <p:cNvSpPr>
            <a:spLocks noGrp="1"/>
          </p:cNvSpPr>
          <p:nvPr>
            <p:ph idx="1"/>
          </p:nvPr>
        </p:nvSpPr>
        <p:spPr/>
        <p:txBody>
          <a:bodyPr/>
          <a:lstStyle/>
          <a:p>
            <a:r>
              <a:rPr lang="en-US" altLang="zh-TW" dirty="0"/>
              <a:t>combines the </a:t>
            </a:r>
            <a:r>
              <a:rPr lang="en-US" altLang="zh-TW" dirty="0" smtClean="0"/>
              <a:t>sorting and </a:t>
            </a:r>
            <a:r>
              <a:rPr lang="en-US" altLang="zh-TW" dirty="0"/>
              <a:t>retention models, by </a:t>
            </a:r>
            <a:r>
              <a:rPr lang="en-US" altLang="zh-TW" dirty="0" smtClean="0"/>
              <a:t>assuming the </a:t>
            </a:r>
            <a:r>
              <a:rPr lang="en-US" altLang="zh-TW" dirty="0"/>
              <a:t>employee is optimistic regarding the firm’s share price</a:t>
            </a:r>
            <a:r>
              <a:rPr lang="en-US" altLang="zh-TW" dirty="0" smtClean="0"/>
              <a:t>.</a:t>
            </a:r>
          </a:p>
          <a:p>
            <a:r>
              <a:rPr lang="en-US" altLang="zh-TW" dirty="0"/>
              <a:t>Here, the retention argument can explain option grants even if spot wages vary $5,000 to $40,000 over a short horizon. The retention values grow as employees value their holdings more highly, and the critical values of turnover costs fall even further below zero.</a:t>
            </a:r>
            <a:endParaRPr lang="zh-TW" altLang="en-US" dirty="0"/>
          </a:p>
        </p:txBody>
      </p:sp>
    </p:spTree>
    <p:extLst>
      <p:ext uri="{BB962C8B-B14F-4D97-AF65-F5344CB8AC3E}">
        <p14:creationId xmlns:p14="http://schemas.microsoft.com/office/powerpoint/2010/main" val="195899261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descr="畫面剪輯"/>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95255" y="-48126"/>
            <a:ext cx="5842362" cy="4978400"/>
          </a:xfrm>
          <a:prstGeom prst="rect">
            <a:avLst/>
          </a:prstGeom>
        </p:spPr>
      </p:pic>
      <p:pic>
        <p:nvPicPr>
          <p:cNvPr id="5" name="圖片 4" descr="畫面剪輯"/>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24071" y="5066145"/>
            <a:ext cx="7184730" cy="1791855"/>
          </a:xfrm>
          <a:prstGeom prst="rect">
            <a:avLst/>
          </a:prstGeom>
        </p:spPr>
      </p:pic>
    </p:spTree>
    <p:extLst>
      <p:ext uri="{BB962C8B-B14F-4D97-AF65-F5344CB8AC3E}">
        <p14:creationId xmlns:p14="http://schemas.microsoft.com/office/powerpoint/2010/main" val="104358190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endParaRPr lang="zh-TW" altLang="en-US" dirty="0"/>
          </a:p>
        </p:txBody>
      </p:sp>
    </p:spTree>
    <p:extLst>
      <p:ext uri="{BB962C8B-B14F-4D97-AF65-F5344CB8AC3E}">
        <p14:creationId xmlns:p14="http://schemas.microsoft.com/office/powerpoint/2010/main" val="380540652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End</a:t>
            </a:r>
            <a:endParaRPr lang="zh-TW" altLang="en-US" dirty="0"/>
          </a:p>
        </p:txBody>
      </p:sp>
      <p:sp>
        <p:nvSpPr>
          <p:cNvPr id="3" name="文字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112171867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不用的頁</a:t>
            </a:r>
            <a:r>
              <a:rPr lang="zh-TW" altLang="en-US" dirty="0"/>
              <a:t>面</a:t>
            </a:r>
            <a:endParaRPr lang="zh-TW" altLang="en-US" dirty="0"/>
          </a:p>
        </p:txBody>
      </p:sp>
      <p:sp>
        <p:nvSpPr>
          <p:cNvPr id="3" name="內容版面配置區 2"/>
          <p:cNvSpPr>
            <a:spLocks noGrp="1"/>
          </p:cNvSpPr>
          <p:nvPr>
            <p:ph idx="1"/>
          </p:nvPr>
        </p:nvSpPr>
        <p:spPr/>
        <p:txBody>
          <a:bodyPr/>
          <a:lstStyle/>
          <a:p>
            <a:endParaRPr lang="zh-TW" altLang="en-US"/>
          </a:p>
        </p:txBody>
      </p:sp>
    </p:spTree>
    <p:extLst>
      <p:ext uri="{BB962C8B-B14F-4D97-AF65-F5344CB8AC3E}">
        <p14:creationId xmlns:p14="http://schemas.microsoft.com/office/powerpoint/2010/main" val="191092186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Incentive </a:t>
            </a:r>
            <a:r>
              <a:rPr lang="zh-TW" altLang="en-US" dirty="0"/>
              <a:t>實證設定</a:t>
            </a:r>
          </a:p>
        </p:txBody>
      </p:sp>
      <mc:AlternateContent xmlns:mc="http://schemas.openxmlformats.org/markup-compatibility/2006" xmlns:a14="http://schemas.microsoft.com/office/drawing/2010/main">
        <mc:Choice Requires="a14">
          <p:sp>
            <p:nvSpPr>
              <p:cNvPr id="3" name="內容版面配置區 2"/>
              <p:cNvSpPr>
                <a:spLocks noGrp="1"/>
              </p:cNvSpPr>
              <p:nvPr>
                <p:ph idx="1"/>
              </p:nvPr>
            </p:nvSpPr>
            <p:spPr/>
            <p:txBody>
              <a:bodyPr>
                <a:normAutofit/>
              </a:bodyPr>
              <a:lstStyle/>
              <a:p>
                <a:pPr marL="0" indent="0">
                  <a:buNone/>
                </a:pPr>
                <a14:m>
                  <m:oMath xmlns:m="http://schemas.openxmlformats.org/officeDocument/2006/math">
                    <m:f>
                      <m:fPr>
                        <m:ctrlPr>
                          <a:rPr lang="en-US" altLang="zh-TW" i="1">
                            <a:latin typeface="Cambria Math" panose="02040503050406030204" pitchFamily="18" charset="0"/>
                          </a:rPr>
                        </m:ctrlPr>
                      </m:fPr>
                      <m:num>
                        <m:r>
                          <a:rPr lang="en-US" altLang="zh-TW" i="1">
                            <a:latin typeface="Cambria Math" panose="02040503050406030204" pitchFamily="18" charset="0"/>
                          </a:rPr>
                          <m:t>𝜕</m:t>
                        </m:r>
                      </m:num>
                      <m:den>
                        <m:r>
                          <a:rPr lang="en-US" altLang="zh-TW" i="1">
                            <a:latin typeface="Cambria Math" panose="02040503050406030204" pitchFamily="18" charset="0"/>
                          </a:rPr>
                          <m:t>𝜕</m:t>
                        </m:r>
                        <m:r>
                          <a:rPr lang="en-US" altLang="zh-TW" i="1" smtClean="0">
                            <a:solidFill>
                              <a:srgbClr val="FF0000"/>
                            </a:solidFill>
                            <a:latin typeface="Cambria Math" panose="02040503050406030204" pitchFamily="18" charset="0"/>
                          </a:rPr>
                          <m:t>𝑒</m:t>
                        </m:r>
                      </m:den>
                    </m:f>
                  </m:oMath>
                </a14:m>
                <a:r>
                  <a:rPr lang="en-US" altLang="zh-TW" dirty="0"/>
                  <a:t> {b</a:t>
                </a:r>
                <a14:m>
                  <m:oMath xmlns:m="http://schemas.openxmlformats.org/officeDocument/2006/math">
                    <m:nary>
                      <m:naryPr>
                        <m:ctrlPr>
                          <a:rPr lang="zh-TW" altLang="en-US" i="1">
                            <a:latin typeface="Cambria Math" panose="02040503050406030204" pitchFamily="18" charset="0"/>
                          </a:rPr>
                        </m:ctrlPr>
                      </m:naryPr>
                      <m:sub>
                        <m:sSub>
                          <m:sSubPr>
                            <m:ctrlPr>
                              <a:rPr lang="en-US" altLang="zh-TW" i="1">
                                <a:latin typeface="Cambria Math" panose="02040503050406030204" pitchFamily="18" charset="0"/>
                              </a:rPr>
                            </m:ctrlPr>
                          </m:sSubPr>
                          <m:e>
                            <m:r>
                              <a:rPr lang="en-US" altLang="zh-TW" i="1">
                                <a:latin typeface="Cambria Math" panose="02040503050406030204" pitchFamily="18" charset="0"/>
                              </a:rPr>
                              <m:t>𝑣</m:t>
                            </m:r>
                          </m:e>
                          <m:sub>
                            <m:r>
                              <a:rPr lang="en-US" altLang="zh-TW" i="1">
                                <a:latin typeface="Cambria Math" panose="02040503050406030204" pitchFamily="18" charset="0"/>
                              </a:rPr>
                              <m:t>0</m:t>
                            </m:r>
                          </m:sub>
                        </m:sSub>
                      </m:sub>
                      <m:sup>
                        <m:r>
                          <a:rPr lang="en-US" altLang="zh-TW" i="1">
                            <a:latin typeface="Cambria Math" panose="02040503050406030204" pitchFamily="18" charset="0"/>
                            <a:ea typeface="Cambria Math" panose="02040503050406030204" pitchFamily="18" charset="0"/>
                          </a:rPr>
                          <m:t>∞</m:t>
                        </m:r>
                      </m:sup>
                      <m:e>
                        <m:sSub>
                          <m:sSubPr>
                            <m:ctrlPr>
                              <a:rPr lang="en-US" altLang="zh-TW" i="1">
                                <a:latin typeface="Cambria Math" panose="02040503050406030204" pitchFamily="18" charset="0"/>
                              </a:rPr>
                            </m:ctrlPr>
                          </m:sSubPr>
                          <m:e>
                            <m:r>
                              <a:rPr lang="en-US" altLang="zh-TW" i="1">
                                <a:latin typeface="Cambria Math" panose="02040503050406030204" pitchFamily="18" charset="0"/>
                              </a:rPr>
                              <m:t>𝑣</m:t>
                            </m:r>
                          </m:e>
                          <m:sub>
                            <m:r>
                              <a:rPr lang="en-US" altLang="zh-TW" i="1">
                                <a:latin typeface="Cambria Math" panose="02040503050406030204" pitchFamily="18" charset="0"/>
                              </a:rPr>
                              <m:t>1</m:t>
                            </m:r>
                          </m:sub>
                        </m:sSub>
                        <m:r>
                          <a:rPr lang="en-US" altLang="zh-TW" i="1">
                            <a:latin typeface="Cambria Math" panose="02040503050406030204" pitchFamily="18" charset="0"/>
                          </a:rPr>
                          <m:t>𝑓</m:t>
                        </m:r>
                        <m:d>
                          <m:dPr>
                            <m:ctrlPr>
                              <a:rPr lang="en-US" altLang="zh-TW" i="1">
                                <a:latin typeface="Cambria Math" panose="02040503050406030204" pitchFamily="18" charset="0"/>
                              </a:rPr>
                            </m:ctrlPr>
                          </m:dPr>
                          <m:e>
                            <m:sSub>
                              <m:sSubPr>
                                <m:ctrlPr>
                                  <a:rPr lang="en-US" altLang="zh-TW" i="1">
                                    <a:latin typeface="Cambria Math" panose="02040503050406030204" pitchFamily="18" charset="0"/>
                                  </a:rPr>
                                </m:ctrlPr>
                              </m:sSubPr>
                              <m:e>
                                <m:r>
                                  <a:rPr lang="en-US" altLang="zh-TW" i="1">
                                    <a:latin typeface="Cambria Math" panose="02040503050406030204" pitchFamily="18" charset="0"/>
                                  </a:rPr>
                                  <m:t>𝑣</m:t>
                                </m:r>
                              </m:e>
                              <m:sub>
                                <m:r>
                                  <a:rPr lang="en-US" altLang="zh-TW" i="1">
                                    <a:latin typeface="Cambria Math" panose="02040503050406030204" pitchFamily="18" charset="0"/>
                                  </a:rPr>
                                  <m:t>1</m:t>
                                </m:r>
                              </m:sub>
                            </m:sSub>
                          </m:e>
                          <m:e>
                            <m:r>
                              <a:rPr lang="en-US" altLang="zh-TW" i="1">
                                <a:latin typeface="Cambria Math" panose="02040503050406030204" pitchFamily="18" charset="0"/>
                              </a:rPr>
                              <m:t>𝑒</m:t>
                            </m:r>
                          </m:e>
                        </m:d>
                        <m:r>
                          <m:rPr>
                            <m:nor/>
                          </m:rPr>
                          <a:rPr lang="zh-TW" altLang="en-US" i="1" dirty="0"/>
                          <m:t> </m:t>
                        </m:r>
                        <m:r>
                          <a:rPr lang="en-US" altLang="zh-TW" i="1">
                            <a:latin typeface="Cambria Math" panose="02040503050406030204" pitchFamily="18" charset="0"/>
                          </a:rPr>
                          <m:t>𝑑</m:t>
                        </m:r>
                        <m:sSub>
                          <m:sSubPr>
                            <m:ctrlPr>
                              <a:rPr lang="en-US" altLang="zh-TW" i="1">
                                <a:latin typeface="Cambria Math" panose="02040503050406030204" pitchFamily="18" charset="0"/>
                              </a:rPr>
                            </m:ctrlPr>
                          </m:sSubPr>
                          <m:e>
                            <m:r>
                              <a:rPr lang="en-US" altLang="zh-TW" i="1">
                                <a:latin typeface="Cambria Math" panose="02040503050406030204" pitchFamily="18" charset="0"/>
                              </a:rPr>
                              <m:t>𝑣</m:t>
                            </m:r>
                          </m:e>
                          <m:sub>
                            <m:r>
                              <a:rPr lang="en-US" altLang="zh-TW" i="1">
                                <a:latin typeface="Cambria Math" panose="02040503050406030204" pitchFamily="18" charset="0"/>
                              </a:rPr>
                              <m:t>1</m:t>
                            </m:r>
                          </m:sub>
                        </m:sSub>
                      </m:e>
                    </m:nary>
                  </m:oMath>
                </a14:m>
                <a:r>
                  <a:rPr lang="en-US" altLang="zh-TW" dirty="0"/>
                  <a:t>- c(e) - (1/2)</a:t>
                </a:r>
                <a14:m>
                  <m:oMath xmlns:m="http://schemas.openxmlformats.org/officeDocument/2006/math">
                    <m:r>
                      <a:rPr lang="zh-TW" altLang="en-US" i="1">
                        <a:latin typeface="Cambria Math" panose="02040503050406030204" pitchFamily="18" charset="0"/>
                      </a:rPr>
                      <m:t>𝜑</m:t>
                    </m:r>
                    <m:r>
                      <a:rPr lang="en-US" altLang="zh-TW" i="1">
                        <a:latin typeface="Cambria Math" panose="02040503050406030204" pitchFamily="18" charset="0"/>
                      </a:rPr>
                      <m:t> </m:t>
                    </m:r>
                    <m:sSup>
                      <m:sSupPr>
                        <m:ctrlPr>
                          <a:rPr lang="en-US" altLang="zh-TW" i="1">
                            <a:latin typeface="Cambria Math" panose="02040503050406030204" pitchFamily="18" charset="0"/>
                          </a:rPr>
                        </m:ctrlPr>
                      </m:sSupPr>
                      <m:e>
                        <m:r>
                          <a:rPr lang="en-US" altLang="zh-TW" i="1">
                            <a:latin typeface="Cambria Math" panose="02040503050406030204" pitchFamily="18" charset="0"/>
                          </a:rPr>
                          <m:t>𝑏</m:t>
                        </m:r>
                      </m:e>
                      <m:sup>
                        <m:r>
                          <a:rPr lang="en-US" altLang="zh-TW" i="1">
                            <a:latin typeface="Cambria Math" panose="02040503050406030204" pitchFamily="18" charset="0"/>
                          </a:rPr>
                          <m:t>2</m:t>
                        </m:r>
                      </m:sup>
                    </m:sSup>
                    <m:r>
                      <a:rPr lang="zh-TW" altLang="en-US" i="1">
                        <a:latin typeface="Cambria Math" panose="02040503050406030204" pitchFamily="18" charset="0"/>
                      </a:rPr>
                      <m:t>𝜉</m:t>
                    </m:r>
                    <m:d>
                      <m:dPr>
                        <m:ctrlPr>
                          <a:rPr lang="en-US" altLang="zh-TW" i="1">
                            <a:latin typeface="Cambria Math" panose="02040503050406030204" pitchFamily="18" charset="0"/>
                          </a:rPr>
                        </m:ctrlPr>
                      </m:dPr>
                      <m:e>
                        <m:r>
                          <a:rPr lang="en-US" altLang="zh-TW" i="1">
                            <a:latin typeface="Cambria Math" panose="02040503050406030204" pitchFamily="18" charset="0"/>
                          </a:rPr>
                          <m:t>𝑒</m:t>
                        </m:r>
                      </m:e>
                    </m:d>
                  </m:oMath>
                </a14:m>
                <a:r>
                  <a:rPr lang="en-US" altLang="zh-TW" dirty="0"/>
                  <a:t> } = </a:t>
                </a:r>
                <a:r>
                  <a:rPr lang="en-US" altLang="zh-TW" dirty="0" smtClean="0"/>
                  <a:t>0</a:t>
                </a:r>
              </a:p>
              <a:p>
                <a:pPr marL="0" indent="0">
                  <a:buNone/>
                </a:pPr>
                <a14:m>
                  <m:oMath xmlns:m="http://schemas.openxmlformats.org/officeDocument/2006/math">
                    <m:f>
                      <m:fPr>
                        <m:ctrlPr>
                          <a:rPr lang="en-US" altLang="zh-TW" i="1" smtClean="0">
                            <a:solidFill>
                              <a:schemeClr val="tx1"/>
                            </a:solidFill>
                            <a:latin typeface="Cambria Math" panose="02040503050406030204" pitchFamily="18" charset="0"/>
                          </a:rPr>
                        </m:ctrlPr>
                      </m:fPr>
                      <m:num>
                        <m:r>
                          <a:rPr lang="en-US" altLang="zh-TW" i="1">
                            <a:solidFill>
                              <a:schemeClr val="tx1"/>
                            </a:solidFill>
                            <a:latin typeface="Cambria Math" panose="02040503050406030204" pitchFamily="18" charset="0"/>
                          </a:rPr>
                          <m:t>𝑑</m:t>
                        </m:r>
                      </m:num>
                      <m:den>
                        <m:r>
                          <a:rPr lang="en-US" altLang="zh-TW" i="1" smtClean="0">
                            <a:solidFill>
                              <a:schemeClr val="tx1"/>
                            </a:solidFill>
                            <a:latin typeface="Cambria Math" panose="02040503050406030204" pitchFamily="18" charset="0"/>
                          </a:rPr>
                          <m:t>𝑑</m:t>
                        </m:r>
                        <m:r>
                          <a:rPr lang="en-US" altLang="zh-TW" i="1" smtClean="0">
                            <a:solidFill>
                              <a:srgbClr val="FF0000"/>
                            </a:solidFill>
                            <a:latin typeface="Cambria Math" panose="02040503050406030204" pitchFamily="18" charset="0"/>
                          </a:rPr>
                          <m:t>𝑏</m:t>
                        </m:r>
                      </m:den>
                    </m:f>
                  </m:oMath>
                </a14:m>
                <a:r>
                  <a:rPr lang="zh-TW" altLang="en-US" dirty="0">
                    <a:solidFill>
                      <a:schemeClr val="tx1"/>
                    </a:solidFill>
                  </a:rPr>
                  <a:t> </a:t>
                </a:r>
                <a:r>
                  <a:rPr lang="en-US" altLang="zh-TW" dirty="0">
                    <a:solidFill>
                      <a:schemeClr val="tx1"/>
                    </a:solidFill>
                  </a:rPr>
                  <a:t>{</a:t>
                </a:r>
                <a14:m>
                  <m:oMath xmlns:m="http://schemas.openxmlformats.org/officeDocument/2006/math">
                    <m:nary>
                      <m:naryPr>
                        <m:ctrlPr>
                          <a:rPr lang="zh-TW" altLang="en-US" i="1">
                            <a:solidFill>
                              <a:schemeClr val="tx1"/>
                            </a:solidFill>
                            <a:latin typeface="Cambria Math" panose="02040503050406030204" pitchFamily="18" charset="0"/>
                          </a:rPr>
                        </m:ctrlPr>
                      </m:naryPr>
                      <m:sub>
                        <m:r>
                          <a:rPr lang="en-US" altLang="zh-TW" i="1">
                            <a:solidFill>
                              <a:schemeClr val="tx1"/>
                            </a:solidFill>
                            <a:latin typeface="Cambria Math" panose="02040503050406030204" pitchFamily="18" charset="0"/>
                          </a:rPr>
                          <m:t>0</m:t>
                        </m:r>
                      </m:sub>
                      <m:sup>
                        <m:r>
                          <a:rPr lang="en-US" altLang="zh-TW" i="1">
                            <a:solidFill>
                              <a:schemeClr val="tx1"/>
                            </a:solidFill>
                            <a:latin typeface="Cambria Math" panose="02040503050406030204" pitchFamily="18" charset="0"/>
                            <a:ea typeface="Cambria Math" panose="02040503050406030204" pitchFamily="18" charset="0"/>
                          </a:rPr>
                          <m:t>∞</m:t>
                        </m:r>
                      </m:sup>
                      <m:e>
                        <m:sSub>
                          <m:sSubPr>
                            <m:ctrlPr>
                              <a:rPr lang="en-US" altLang="zh-TW" i="1">
                                <a:solidFill>
                                  <a:schemeClr val="tx1"/>
                                </a:solidFill>
                                <a:latin typeface="Cambria Math" panose="02040503050406030204" pitchFamily="18" charset="0"/>
                              </a:rPr>
                            </m:ctrlPr>
                          </m:sSubPr>
                          <m:e>
                            <m:r>
                              <a:rPr lang="en-US" altLang="zh-TW" i="1">
                                <a:solidFill>
                                  <a:schemeClr val="tx1"/>
                                </a:solidFill>
                                <a:latin typeface="Cambria Math" panose="02040503050406030204" pitchFamily="18" charset="0"/>
                              </a:rPr>
                              <m:t>𝑣</m:t>
                            </m:r>
                          </m:e>
                          <m:sub>
                            <m:r>
                              <a:rPr lang="en-US" altLang="zh-TW" i="1">
                                <a:solidFill>
                                  <a:schemeClr val="tx1"/>
                                </a:solidFill>
                                <a:latin typeface="Cambria Math" panose="02040503050406030204" pitchFamily="18" charset="0"/>
                              </a:rPr>
                              <m:t>1</m:t>
                            </m:r>
                          </m:sub>
                        </m:sSub>
                        <m:r>
                          <a:rPr lang="en-US" altLang="zh-TW" i="1">
                            <a:solidFill>
                              <a:schemeClr val="tx1"/>
                            </a:solidFill>
                            <a:latin typeface="Cambria Math" panose="02040503050406030204" pitchFamily="18" charset="0"/>
                          </a:rPr>
                          <m:t>𝑓</m:t>
                        </m:r>
                        <m:d>
                          <m:dPr>
                            <m:ctrlPr>
                              <a:rPr lang="en-US" altLang="zh-TW" i="1">
                                <a:solidFill>
                                  <a:schemeClr val="tx1"/>
                                </a:solidFill>
                                <a:latin typeface="Cambria Math" panose="02040503050406030204" pitchFamily="18" charset="0"/>
                              </a:rPr>
                            </m:ctrlPr>
                          </m:dPr>
                          <m:e>
                            <m:sSub>
                              <m:sSubPr>
                                <m:ctrlPr>
                                  <a:rPr lang="en-US" altLang="zh-TW" i="1">
                                    <a:solidFill>
                                      <a:schemeClr val="tx1"/>
                                    </a:solidFill>
                                    <a:latin typeface="Cambria Math" panose="02040503050406030204" pitchFamily="18" charset="0"/>
                                  </a:rPr>
                                </m:ctrlPr>
                              </m:sSubPr>
                              <m:e>
                                <m:r>
                                  <a:rPr lang="en-US" altLang="zh-TW" i="1">
                                    <a:solidFill>
                                      <a:schemeClr val="tx1"/>
                                    </a:solidFill>
                                    <a:latin typeface="Cambria Math" panose="02040503050406030204" pitchFamily="18" charset="0"/>
                                  </a:rPr>
                                  <m:t>𝑣</m:t>
                                </m:r>
                              </m:e>
                              <m:sub>
                                <m:r>
                                  <a:rPr lang="en-US" altLang="zh-TW" i="1">
                                    <a:solidFill>
                                      <a:schemeClr val="tx1"/>
                                    </a:solidFill>
                                    <a:latin typeface="Cambria Math" panose="02040503050406030204" pitchFamily="18" charset="0"/>
                                  </a:rPr>
                                  <m:t>1</m:t>
                                </m:r>
                              </m:sub>
                            </m:sSub>
                          </m:e>
                          <m:e>
                            <m:acc>
                              <m:accPr>
                                <m:chr m:val="̂"/>
                                <m:ctrlPr>
                                  <a:rPr lang="en-US" altLang="zh-TW" i="1">
                                    <a:solidFill>
                                      <a:schemeClr val="tx1"/>
                                    </a:solidFill>
                                    <a:latin typeface="Cambria Math" panose="02040503050406030204" pitchFamily="18" charset="0"/>
                                  </a:rPr>
                                </m:ctrlPr>
                              </m:accPr>
                              <m:e>
                                <m:r>
                                  <a:rPr lang="en-US" altLang="zh-TW" i="1">
                                    <a:solidFill>
                                      <a:schemeClr val="tx1"/>
                                    </a:solidFill>
                                    <a:latin typeface="Cambria Math" panose="02040503050406030204" pitchFamily="18" charset="0"/>
                                  </a:rPr>
                                  <m:t>𝑒</m:t>
                                </m:r>
                              </m:e>
                            </m:acc>
                            <m:r>
                              <m:rPr>
                                <m:nor/>
                              </m:rPr>
                              <a:rPr lang="en-US" altLang="zh-TW" dirty="0">
                                <a:solidFill>
                                  <a:schemeClr val="tx1"/>
                                </a:solidFill>
                              </a:rPr>
                              <m:t> ( </m:t>
                            </m:r>
                            <m:r>
                              <m:rPr>
                                <m:nor/>
                              </m:rPr>
                              <a:rPr lang="en-US" altLang="zh-TW" dirty="0">
                                <a:solidFill>
                                  <a:schemeClr val="tx1"/>
                                </a:solidFill>
                              </a:rPr>
                              <m:t>b</m:t>
                            </m:r>
                            <m:r>
                              <a:rPr lang="en-US" altLang="zh-TW" i="1" dirty="0">
                                <a:solidFill>
                                  <a:schemeClr val="tx1"/>
                                </a:solidFill>
                                <a:latin typeface="Cambria Math" panose="02040503050406030204" pitchFamily="18" charset="0"/>
                              </a:rPr>
                              <m:t>)</m:t>
                            </m:r>
                          </m:e>
                        </m:d>
                        <m:r>
                          <m:rPr>
                            <m:nor/>
                          </m:rPr>
                          <a:rPr lang="zh-TW" altLang="en-US" i="1" dirty="0">
                            <a:solidFill>
                              <a:schemeClr val="tx1"/>
                            </a:solidFill>
                          </a:rPr>
                          <m:t> </m:t>
                        </m:r>
                        <m:r>
                          <a:rPr lang="en-US" altLang="zh-TW" i="1">
                            <a:solidFill>
                              <a:schemeClr val="tx1"/>
                            </a:solidFill>
                            <a:latin typeface="Cambria Math" panose="02040503050406030204" pitchFamily="18" charset="0"/>
                          </a:rPr>
                          <m:t>𝑑</m:t>
                        </m:r>
                        <m:sSub>
                          <m:sSubPr>
                            <m:ctrlPr>
                              <a:rPr lang="en-US" altLang="zh-TW" i="1">
                                <a:solidFill>
                                  <a:schemeClr val="tx1"/>
                                </a:solidFill>
                                <a:latin typeface="Cambria Math" panose="02040503050406030204" pitchFamily="18" charset="0"/>
                              </a:rPr>
                            </m:ctrlPr>
                          </m:sSubPr>
                          <m:e>
                            <m:r>
                              <a:rPr lang="en-US" altLang="zh-TW" i="1">
                                <a:solidFill>
                                  <a:schemeClr val="tx1"/>
                                </a:solidFill>
                                <a:latin typeface="Cambria Math" panose="02040503050406030204" pitchFamily="18" charset="0"/>
                              </a:rPr>
                              <m:t>𝑣</m:t>
                            </m:r>
                          </m:e>
                          <m:sub>
                            <m:r>
                              <a:rPr lang="en-US" altLang="zh-TW" i="1">
                                <a:solidFill>
                                  <a:schemeClr val="tx1"/>
                                </a:solidFill>
                                <a:latin typeface="Cambria Math" panose="02040503050406030204" pitchFamily="18" charset="0"/>
                              </a:rPr>
                              <m:t>1</m:t>
                            </m:r>
                          </m:sub>
                        </m:sSub>
                      </m:e>
                    </m:nary>
                    <m:r>
                      <m:rPr>
                        <m:nor/>
                      </m:rPr>
                      <a:rPr lang="en-US" altLang="zh-TW" dirty="0">
                        <a:solidFill>
                          <a:schemeClr val="tx1"/>
                        </a:solidFill>
                      </a:rPr>
                      <m:t>− </m:t>
                    </m:r>
                    <m:r>
                      <m:rPr>
                        <m:nor/>
                      </m:rPr>
                      <a:rPr lang="en-US" altLang="zh-TW" dirty="0">
                        <a:solidFill>
                          <a:schemeClr val="tx1"/>
                        </a:solidFill>
                      </a:rPr>
                      <m:t>c</m:t>
                    </m:r>
                    <m:r>
                      <m:rPr>
                        <m:nor/>
                      </m:rPr>
                      <a:rPr lang="en-US" altLang="zh-TW" dirty="0">
                        <a:solidFill>
                          <a:schemeClr val="tx1"/>
                        </a:solidFill>
                      </a:rPr>
                      <m:t>(</m:t>
                    </m:r>
                    <m:acc>
                      <m:accPr>
                        <m:chr m:val="̂"/>
                        <m:ctrlPr>
                          <a:rPr lang="en-US" altLang="zh-TW" i="1">
                            <a:solidFill>
                              <a:schemeClr val="tx1"/>
                            </a:solidFill>
                            <a:latin typeface="Cambria Math" panose="02040503050406030204" pitchFamily="18" charset="0"/>
                          </a:rPr>
                        </m:ctrlPr>
                      </m:accPr>
                      <m:e>
                        <m:r>
                          <a:rPr lang="en-US" altLang="zh-TW" i="1">
                            <a:solidFill>
                              <a:schemeClr val="tx1"/>
                            </a:solidFill>
                            <a:latin typeface="Cambria Math" panose="02040503050406030204" pitchFamily="18" charset="0"/>
                          </a:rPr>
                          <m:t>𝑒</m:t>
                        </m:r>
                      </m:e>
                    </m:acc>
                    <m:r>
                      <m:rPr>
                        <m:nor/>
                      </m:rPr>
                      <a:rPr lang="en-US" altLang="zh-TW" dirty="0">
                        <a:solidFill>
                          <a:schemeClr val="tx1"/>
                        </a:solidFill>
                      </a:rPr>
                      <m:t> ( </m:t>
                    </m:r>
                    <m:r>
                      <m:rPr>
                        <m:nor/>
                      </m:rPr>
                      <a:rPr lang="en-US" altLang="zh-TW" dirty="0">
                        <a:solidFill>
                          <a:schemeClr val="tx1"/>
                        </a:solidFill>
                      </a:rPr>
                      <m:t>b</m:t>
                    </m:r>
                    <m:r>
                      <m:rPr>
                        <m:nor/>
                      </m:rPr>
                      <a:rPr lang="en-US" altLang="zh-TW" dirty="0">
                        <a:solidFill>
                          <a:schemeClr val="tx1"/>
                        </a:solidFill>
                      </a:rPr>
                      <m:t> )) − (1/2)</m:t>
                    </m:r>
                    <m:r>
                      <a:rPr lang="zh-TW" altLang="en-US" i="1">
                        <a:solidFill>
                          <a:schemeClr val="tx1"/>
                        </a:solidFill>
                        <a:latin typeface="Cambria Math" panose="02040503050406030204" pitchFamily="18" charset="0"/>
                      </a:rPr>
                      <m:t>𝜑</m:t>
                    </m:r>
                    <m:r>
                      <a:rPr lang="en-US" altLang="zh-TW" i="1">
                        <a:solidFill>
                          <a:schemeClr val="tx1"/>
                        </a:solidFill>
                        <a:latin typeface="Cambria Math" panose="02040503050406030204" pitchFamily="18" charset="0"/>
                      </a:rPr>
                      <m:t> </m:t>
                    </m:r>
                    <m:sSup>
                      <m:sSupPr>
                        <m:ctrlPr>
                          <a:rPr lang="en-US" altLang="zh-TW" i="1">
                            <a:solidFill>
                              <a:schemeClr val="tx1"/>
                            </a:solidFill>
                            <a:latin typeface="Cambria Math" panose="02040503050406030204" pitchFamily="18" charset="0"/>
                          </a:rPr>
                        </m:ctrlPr>
                      </m:sSupPr>
                      <m:e>
                        <m:r>
                          <a:rPr lang="en-US" altLang="zh-TW" i="1">
                            <a:solidFill>
                              <a:schemeClr val="tx1"/>
                            </a:solidFill>
                            <a:latin typeface="Cambria Math" panose="02040503050406030204" pitchFamily="18" charset="0"/>
                          </a:rPr>
                          <m:t>𝑏</m:t>
                        </m:r>
                      </m:e>
                      <m:sup>
                        <m:r>
                          <a:rPr lang="en-US" altLang="zh-TW" i="1">
                            <a:solidFill>
                              <a:schemeClr val="tx1"/>
                            </a:solidFill>
                            <a:latin typeface="Cambria Math" panose="02040503050406030204" pitchFamily="18" charset="0"/>
                          </a:rPr>
                          <m:t>2</m:t>
                        </m:r>
                      </m:sup>
                    </m:sSup>
                    <m:r>
                      <a:rPr lang="zh-TW" altLang="en-US" i="1">
                        <a:solidFill>
                          <a:schemeClr val="tx1"/>
                        </a:solidFill>
                        <a:latin typeface="Cambria Math" panose="02040503050406030204" pitchFamily="18" charset="0"/>
                      </a:rPr>
                      <m:t>𝜉</m:t>
                    </m:r>
                    <m:d>
                      <m:dPr>
                        <m:ctrlPr>
                          <a:rPr lang="en-US" altLang="zh-TW" i="1">
                            <a:solidFill>
                              <a:schemeClr val="tx1"/>
                            </a:solidFill>
                            <a:latin typeface="Cambria Math" panose="02040503050406030204" pitchFamily="18" charset="0"/>
                          </a:rPr>
                        </m:ctrlPr>
                      </m:dPr>
                      <m:e>
                        <m:acc>
                          <m:accPr>
                            <m:chr m:val="̂"/>
                            <m:ctrlPr>
                              <a:rPr lang="en-US" altLang="zh-TW" i="1">
                                <a:solidFill>
                                  <a:schemeClr val="tx1"/>
                                </a:solidFill>
                                <a:latin typeface="Cambria Math" panose="02040503050406030204" pitchFamily="18" charset="0"/>
                              </a:rPr>
                            </m:ctrlPr>
                          </m:accPr>
                          <m:e>
                            <m:r>
                              <a:rPr lang="en-US" altLang="zh-TW" i="1">
                                <a:solidFill>
                                  <a:schemeClr val="tx1"/>
                                </a:solidFill>
                                <a:latin typeface="Cambria Math" panose="02040503050406030204" pitchFamily="18" charset="0"/>
                              </a:rPr>
                              <m:t>𝑒</m:t>
                            </m:r>
                          </m:e>
                        </m:acc>
                        <m:r>
                          <m:rPr>
                            <m:nor/>
                          </m:rPr>
                          <a:rPr lang="en-US" altLang="zh-TW" dirty="0">
                            <a:solidFill>
                              <a:schemeClr val="tx1"/>
                            </a:solidFill>
                          </a:rPr>
                          <m:t> ( </m:t>
                        </m:r>
                        <m:r>
                          <m:rPr>
                            <m:nor/>
                          </m:rPr>
                          <a:rPr lang="en-US" altLang="zh-TW" dirty="0">
                            <a:solidFill>
                              <a:schemeClr val="tx1"/>
                            </a:solidFill>
                          </a:rPr>
                          <m:t>b</m:t>
                        </m:r>
                        <m:r>
                          <m:rPr>
                            <m:nor/>
                          </m:rPr>
                          <a:rPr lang="en-US" altLang="zh-TW" dirty="0">
                            <a:solidFill>
                              <a:schemeClr val="tx1"/>
                            </a:solidFill>
                          </a:rPr>
                          <m:t> )</m:t>
                        </m:r>
                      </m:e>
                    </m:d>
                  </m:oMath>
                </a14:m>
                <a:r>
                  <a:rPr lang="en-US" altLang="zh-TW" dirty="0">
                    <a:solidFill>
                      <a:schemeClr val="tx1"/>
                    </a:solidFill>
                  </a:rPr>
                  <a:t> } = 0</a:t>
                </a:r>
              </a:p>
              <a:p>
                <a:pPr marL="0" indent="0">
                  <a:buNone/>
                </a:pPr>
                <a:endParaRPr lang="en-US" altLang="zh-TW" dirty="0"/>
              </a:p>
              <a:p>
                <a:pPr marL="0" indent="0">
                  <a:buNone/>
                </a:pPr>
                <a:r>
                  <a:rPr lang="zh-TW" altLang="en-US" dirty="0" smtClean="0"/>
                  <a:t>原來的內生變數為 </a:t>
                </a:r>
                <a:r>
                  <a:rPr lang="en-US" altLang="zh-TW" dirty="0" smtClean="0"/>
                  <a:t>:</a:t>
                </a:r>
                <a:r>
                  <a:rPr lang="zh-TW" altLang="en-US" dirty="0" smtClean="0"/>
                  <a:t> </a:t>
                </a:r>
                <a:r>
                  <a:rPr lang="en-US" altLang="zh-TW" dirty="0" smtClean="0"/>
                  <a:t>e </a:t>
                </a:r>
                <a:r>
                  <a:rPr lang="zh-TW" altLang="en-US" dirty="0" smtClean="0"/>
                  <a:t>和 </a:t>
                </a:r>
                <a:r>
                  <a:rPr lang="en-US" altLang="zh-TW" dirty="0" smtClean="0"/>
                  <a:t>b</a:t>
                </a:r>
                <a:endParaRPr lang="en-US" altLang="zh-TW" dirty="0"/>
              </a:p>
              <a:p>
                <a:pPr marL="0" indent="0">
                  <a:buNone/>
                </a:pPr>
                <a:r>
                  <a:rPr lang="zh-TW" altLang="en-US" dirty="0" smtClean="0"/>
                  <a:t>滿足這兩條等式，代表透過 </a:t>
                </a:r>
                <a:r>
                  <a:rPr lang="en-US" altLang="zh-TW" dirty="0" smtClean="0"/>
                  <a:t>e </a:t>
                </a:r>
                <a:r>
                  <a:rPr lang="zh-TW" altLang="en-US" dirty="0" smtClean="0"/>
                  <a:t>和 </a:t>
                </a:r>
                <a:r>
                  <a:rPr lang="en-US" altLang="zh-TW" dirty="0" smtClean="0"/>
                  <a:t>b </a:t>
                </a:r>
                <a:r>
                  <a:rPr lang="zh-TW" altLang="en-US" dirty="0" smtClean="0"/>
                  <a:t>極大化。</a:t>
                </a:r>
                <a:endParaRPr lang="en-US" altLang="zh-TW" dirty="0" smtClean="0"/>
              </a:p>
              <a:p>
                <a:pPr marL="0" indent="0">
                  <a:buNone/>
                </a:pPr>
                <a:endParaRPr lang="zh-TW" altLang="en-US" dirty="0"/>
              </a:p>
            </p:txBody>
          </p:sp>
        </mc:Choice>
        <mc:Fallback xmlns="">
          <p:sp>
            <p:nvSpPr>
              <p:cNvPr id="3" name="內容版面配置區 2"/>
              <p:cNvSpPr>
                <a:spLocks noGrp="1" noRot="1" noChangeAspect="1" noMove="1" noResize="1" noEditPoints="1" noAdjustHandles="1" noChangeArrowheads="1" noChangeShapeType="1" noTextEdit="1"/>
              </p:cNvSpPr>
              <p:nvPr>
                <p:ph idx="1"/>
              </p:nvPr>
            </p:nvSpPr>
            <p:spPr>
              <a:blipFill>
                <a:blip r:embed="rId2"/>
                <a:stretch>
                  <a:fillRect l="-1217" t="-140"/>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25666707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Incentive </a:t>
            </a:r>
            <a:r>
              <a:rPr lang="zh-TW" altLang="en-US" dirty="0"/>
              <a:t>實證設定</a:t>
            </a:r>
          </a:p>
        </p:txBody>
      </p:sp>
      <mc:AlternateContent xmlns:mc="http://schemas.openxmlformats.org/markup-compatibility/2006" xmlns:a14="http://schemas.microsoft.com/office/drawing/2010/main">
        <mc:Choice Requires="a14">
          <p:sp>
            <p:nvSpPr>
              <p:cNvPr id="3" name="內容版面配置區 2"/>
              <p:cNvSpPr>
                <a:spLocks noGrp="1"/>
              </p:cNvSpPr>
              <p:nvPr>
                <p:ph idx="1"/>
              </p:nvPr>
            </p:nvSpPr>
            <p:spPr/>
            <p:txBody>
              <a:bodyPr>
                <a:normAutofit fontScale="92500" lnSpcReduction="10000"/>
              </a:bodyPr>
              <a:lstStyle/>
              <a:p>
                <a:pPr marL="0" indent="0">
                  <a:buNone/>
                </a:pPr>
                <a14:m>
                  <m:oMath xmlns:m="http://schemas.openxmlformats.org/officeDocument/2006/math">
                    <m:f>
                      <m:fPr>
                        <m:ctrlPr>
                          <a:rPr lang="en-US" altLang="zh-TW" i="1" smtClean="0">
                            <a:solidFill>
                              <a:schemeClr val="tx1"/>
                            </a:solidFill>
                            <a:latin typeface="Cambria Math" panose="02040503050406030204" pitchFamily="18" charset="0"/>
                          </a:rPr>
                        </m:ctrlPr>
                      </m:fPr>
                      <m:num>
                        <m:r>
                          <a:rPr lang="en-US" altLang="zh-TW" i="1">
                            <a:solidFill>
                              <a:schemeClr val="tx1"/>
                            </a:solidFill>
                            <a:latin typeface="Cambria Math" panose="02040503050406030204" pitchFamily="18" charset="0"/>
                          </a:rPr>
                          <m:t>𝜕</m:t>
                        </m:r>
                      </m:num>
                      <m:den>
                        <m:r>
                          <a:rPr lang="en-US" altLang="zh-TW" i="1">
                            <a:solidFill>
                              <a:schemeClr val="tx1"/>
                            </a:solidFill>
                            <a:latin typeface="Cambria Math" panose="02040503050406030204" pitchFamily="18" charset="0"/>
                          </a:rPr>
                          <m:t>𝜕</m:t>
                        </m:r>
                        <m:r>
                          <a:rPr lang="en-US" altLang="zh-TW" i="1" smtClean="0">
                            <a:solidFill>
                              <a:schemeClr val="tx1"/>
                            </a:solidFill>
                            <a:latin typeface="Cambria Math" panose="02040503050406030204" pitchFamily="18" charset="0"/>
                          </a:rPr>
                          <m:t>𝑒</m:t>
                        </m:r>
                      </m:den>
                    </m:f>
                  </m:oMath>
                </a14:m>
                <a:r>
                  <a:rPr lang="en-US" altLang="zh-TW" dirty="0">
                    <a:solidFill>
                      <a:schemeClr val="tx1"/>
                    </a:solidFill>
                  </a:rPr>
                  <a:t> {b</a:t>
                </a:r>
                <a14:m>
                  <m:oMath xmlns:m="http://schemas.openxmlformats.org/officeDocument/2006/math">
                    <m:nary>
                      <m:naryPr>
                        <m:ctrlPr>
                          <a:rPr lang="zh-TW" altLang="en-US" i="1">
                            <a:solidFill>
                              <a:schemeClr val="tx1"/>
                            </a:solidFill>
                            <a:latin typeface="Cambria Math" panose="02040503050406030204" pitchFamily="18" charset="0"/>
                          </a:rPr>
                        </m:ctrlPr>
                      </m:naryPr>
                      <m:sub>
                        <m:sSub>
                          <m:sSubPr>
                            <m:ctrlPr>
                              <a:rPr lang="en-US" altLang="zh-TW" i="1">
                                <a:solidFill>
                                  <a:schemeClr val="tx1"/>
                                </a:solidFill>
                                <a:latin typeface="Cambria Math" panose="02040503050406030204" pitchFamily="18" charset="0"/>
                              </a:rPr>
                            </m:ctrlPr>
                          </m:sSubPr>
                          <m:e>
                            <m:r>
                              <a:rPr lang="en-US" altLang="zh-TW" i="1">
                                <a:solidFill>
                                  <a:schemeClr val="tx1"/>
                                </a:solidFill>
                                <a:latin typeface="Cambria Math" panose="02040503050406030204" pitchFamily="18" charset="0"/>
                              </a:rPr>
                              <m:t>𝑣</m:t>
                            </m:r>
                          </m:e>
                          <m:sub>
                            <m:r>
                              <a:rPr lang="en-US" altLang="zh-TW" i="1">
                                <a:solidFill>
                                  <a:schemeClr val="tx1"/>
                                </a:solidFill>
                                <a:latin typeface="Cambria Math" panose="02040503050406030204" pitchFamily="18" charset="0"/>
                              </a:rPr>
                              <m:t>0</m:t>
                            </m:r>
                          </m:sub>
                        </m:sSub>
                      </m:sub>
                      <m:sup>
                        <m:r>
                          <a:rPr lang="en-US" altLang="zh-TW" i="1">
                            <a:solidFill>
                              <a:schemeClr val="tx1"/>
                            </a:solidFill>
                            <a:latin typeface="Cambria Math" panose="02040503050406030204" pitchFamily="18" charset="0"/>
                            <a:ea typeface="Cambria Math" panose="02040503050406030204" pitchFamily="18" charset="0"/>
                          </a:rPr>
                          <m:t>∞</m:t>
                        </m:r>
                      </m:sup>
                      <m:e>
                        <m:sSub>
                          <m:sSubPr>
                            <m:ctrlPr>
                              <a:rPr lang="en-US" altLang="zh-TW" i="1">
                                <a:solidFill>
                                  <a:schemeClr val="tx1"/>
                                </a:solidFill>
                                <a:latin typeface="Cambria Math" panose="02040503050406030204" pitchFamily="18" charset="0"/>
                              </a:rPr>
                            </m:ctrlPr>
                          </m:sSubPr>
                          <m:e>
                            <m:r>
                              <a:rPr lang="en-US" altLang="zh-TW" i="1">
                                <a:solidFill>
                                  <a:schemeClr val="tx1"/>
                                </a:solidFill>
                                <a:latin typeface="Cambria Math" panose="02040503050406030204" pitchFamily="18" charset="0"/>
                              </a:rPr>
                              <m:t>𝑣</m:t>
                            </m:r>
                          </m:e>
                          <m:sub>
                            <m:r>
                              <a:rPr lang="en-US" altLang="zh-TW" i="1">
                                <a:solidFill>
                                  <a:schemeClr val="tx1"/>
                                </a:solidFill>
                                <a:latin typeface="Cambria Math" panose="02040503050406030204" pitchFamily="18" charset="0"/>
                              </a:rPr>
                              <m:t>1</m:t>
                            </m:r>
                          </m:sub>
                        </m:sSub>
                        <m:r>
                          <a:rPr lang="en-US" altLang="zh-TW" i="1">
                            <a:solidFill>
                              <a:schemeClr val="tx1"/>
                            </a:solidFill>
                            <a:latin typeface="Cambria Math" panose="02040503050406030204" pitchFamily="18" charset="0"/>
                          </a:rPr>
                          <m:t>𝑓</m:t>
                        </m:r>
                        <m:d>
                          <m:dPr>
                            <m:ctrlPr>
                              <a:rPr lang="en-US" altLang="zh-TW" i="1">
                                <a:solidFill>
                                  <a:schemeClr val="tx1"/>
                                </a:solidFill>
                                <a:latin typeface="Cambria Math" panose="02040503050406030204" pitchFamily="18" charset="0"/>
                              </a:rPr>
                            </m:ctrlPr>
                          </m:dPr>
                          <m:e>
                            <m:sSub>
                              <m:sSubPr>
                                <m:ctrlPr>
                                  <a:rPr lang="en-US" altLang="zh-TW" i="1">
                                    <a:solidFill>
                                      <a:schemeClr val="tx1"/>
                                    </a:solidFill>
                                    <a:latin typeface="Cambria Math" panose="02040503050406030204" pitchFamily="18" charset="0"/>
                                  </a:rPr>
                                </m:ctrlPr>
                              </m:sSubPr>
                              <m:e>
                                <m:r>
                                  <a:rPr lang="en-US" altLang="zh-TW" i="1">
                                    <a:solidFill>
                                      <a:schemeClr val="tx1"/>
                                    </a:solidFill>
                                    <a:latin typeface="Cambria Math" panose="02040503050406030204" pitchFamily="18" charset="0"/>
                                  </a:rPr>
                                  <m:t>𝑣</m:t>
                                </m:r>
                              </m:e>
                              <m:sub>
                                <m:r>
                                  <a:rPr lang="en-US" altLang="zh-TW" i="1">
                                    <a:solidFill>
                                      <a:schemeClr val="tx1"/>
                                    </a:solidFill>
                                    <a:latin typeface="Cambria Math" panose="02040503050406030204" pitchFamily="18" charset="0"/>
                                  </a:rPr>
                                  <m:t>1</m:t>
                                </m:r>
                              </m:sub>
                            </m:sSub>
                          </m:e>
                          <m:e>
                            <m:r>
                              <a:rPr lang="en-US" altLang="zh-TW" i="1">
                                <a:solidFill>
                                  <a:schemeClr val="tx1"/>
                                </a:solidFill>
                                <a:latin typeface="Cambria Math" panose="02040503050406030204" pitchFamily="18" charset="0"/>
                              </a:rPr>
                              <m:t>𝑒</m:t>
                            </m:r>
                          </m:e>
                        </m:d>
                        <m:r>
                          <m:rPr>
                            <m:nor/>
                          </m:rPr>
                          <a:rPr lang="zh-TW" altLang="en-US" i="1" dirty="0">
                            <a:solidFill>
                              <a:schemeClr val="tx1"/>
                            </a:solidFill>
                          </a:rPr>
                          <m:t> </m:t>
                        </m:r>
                        <m:r>
                          <a:rPr lang="en-US" altLang="zh-TW" i="1">
                            <a:solidFill>
                              <a:schemeClr val="tx1"/>
                            </a:solidFill>
                            <a:latin typeface="Cambria Math" panose="02040503050406030204" pitchFamily="18" charset="0"/>
                          </a:rPr>
                          <m:t>𝑑</m:t>
                        </m:r>
                        <m:sSub>
                          <m:sSubPr>
                            <m:ctrlPr>
                              <a:rPr lang="en-US" altLang="zh-TW" i="1">
                                <a:solidFill>
                                  <a:schemeClr val="tx1"/>
                                </a:solidFill>
                                <a:latin typeface="Cambria Math" panose="02040503050406030204" pitchFamily="18" charset="0"/>
                              </a:rPr>
                            </m:ctrlPr>
                          </m:sSubPr>
                          <m:e>
                            <m:r>
                              <a:rPr lang="en-US" altLang="zh-TW" i="1">
                                <a:solidFill>
                                  <a:schemeClr val="tx1"/>
                                </a:solidFill>
                                <a:latin typeface="Cambria Math" panose="02040503050406030204" pitchFamily="18" charset="0"/>
                              </a:rPr>
                              <m:t>𝑣</m:t>
                            </m:r>
                          </m:e>
                          <m:sub>
                            <m:r>
                              <a:rPr lang="en-US" altLang="zh-TW" i="1">
                                <a:solidFill>
                                  <a:schemeClr val="tx1"/>
                                </a:solidFill>
                                <a:latin typeface="Cambria Math" panose="02040503050406030204" pitchFamily="18" charset="0"/>
                              </a:rPr>
                              <m:t>1</m:t>
                            </m:r>
                          </m:sub>
                        </m:sSub>
                      </m:e>
                    </m:nary>
                  </m:oMath>
                </a14:m>
                <a:r>
                  <a:rPr lang="en-US" altLang="zh-TW" dirty="0">
                    <a:solidFill>
                      <a:schemeClr val="tx1"/>
                    </a:solidFill>
                  </a:rPr>
                  <a:t>- c(e) - (1/2)</a:t>
                </a:r>
                <a14:m>
                  <m:oMath xmlns:m="http://schemas.openxmlformats.org/officeDocument/2006/math">
                    <m:r>
                      <a:rPr lang="zh-TW" altLang="en-US" i="1">
                        <a:solidFill>
                          <a:schemeClr val="tx1"/>
                        </a:solidFill>
                        <a:latin typeface="Cambria Math" panose="02040503050406030204" pitchFamily="18" charset="0"/>
                      </a:rPr>
                      <m:t>𝜑</m:t>
                    </m:r>
                    <m:r>
                      <a:rPr lang="en-US" altLang="zh-TW" i="1">
                        <a:solidFill>
                          <a:schemeClr val="tx1"/>
                        </a:solidFill>
                        <a:latin typeface="Cambria Math" panose="02040503050406030204" pitchFamily="18" charset="0"/>
                      </a:rPr>
                      <m:t> </m:t>
                    </m:r>
                    <m:sSup>
                      <m:sSupPr>
                        <m:ctrlPr>
                          <a:rPr lang="en-US" altLang="zh-TW" i="1">
                            <a:solidFill>
                              <a:schemeClr val="tx1"/>
                            </a:solidFill>
                            <a:latin typeface="Cambria Math" panose="02040503050406030204" pitchFamily="18" charset="0"/>
                          </a:rPr>
                        </m:ctrlPr>
                      </m:sSupPr>
                      <m:e>
                        <m:r>
                          <a:rPr lang="en-US" altLang="zh-TW" i="1">
                            <a:solidFill>
                              <a:schemeClr val="tx1"/>
                            </a:solidFill>
                            <a:latin typeface="Cambria Math" panose="02040503050406030204" pitchFamily="18" charset="0"/>
                          </a:rPr>
                          <m:t>𝑏</m:t>
                        </m:r>
                      </m:e>
                      <m:sup>
                        <m:r>
                          <a:rPr lang="en-US" altLang="zh-TW" i="1">
                            <a:solidFill>
                              <a:schemeClr val="tx1"/>
                            </a:solidFill>
                            <a:latin typeface="Cambria Math" panose="02040503050406030204" pitchFamily="18" charset="0"/>
                          </a:rPr>
                          <m:t>2</m:t>
                        </m:r>
                      </m:sup>
                    </m:sSup>
                    <m:r>
                      <a:rPr lang="zh-TW" altLang="en-US" i="1">
                        <a:solidFill>
                          <a:schemeClr val="tx1"/>
                        </a:solidFill>
                        <a:latin typeface="Cambria Math" panose="02040503050406030204" pitchFamily="18" charset="0"/>
                      </a:rPr>
                      <m:t>𝜉</m:t>
                    </m:r>
                    <m:d>
                      <m:dPr>
                        <m:ctrlPr>
                          <a:rPr lang="en-US" altLang="zh-TW" i="1">
                            <a:solidFill>
                              <a:schemeClr val="tx1"/>
                            </a:solidFill>
                            <a:latin typeface="Cambria Math" panose="02040503050406030204" pitchFamily="18" charset="0"/>
                          </a:rPr>
                        </m:ctrlPr>
                      </m:dPr>
                      <m:e>
                        <m:r>
                          <a:rPr lang="en-US" altLang="zh-TW" i="1">
                            <a:solidFill>
                              <a:schemeClr val="tx1"/>
                            </a:solidFill>
                            <a:latin typeface="Cambria Math" panose="02040503050406030204" pitchFamily="18" charset="0"/>
                          </a:rPr>
                          <m:t>𝑒</m:t>
                        </m:r>
                      </m:e>
                    </m:d>
                  </m:oMath>
                </a14:m>
                <a:r>
                  <a:rPr lang="en-US" altLang="zh-TW" dirty="0">
                    <a:solidFill>
                      <a:schemeClr val="tx1"/>
                    </a:solidFill>
                  </a:rPr>
                  <a:t> } = </a:t>
                </a:r>
                <a:r>
                  <a:rPr lang="en-US" altLang="zh-TW" dirty="0" smtClean="0">
                    <a:solidFill>
                      <a:schemeClr val="tx1"/>
                    </a:solidFill>
                  </a:rPr>
                  <a:t>0</a:t>
                </a:r>
              </a:p>
              <a:p>
                <a:pPr marL="0" indent="0">
                  <a:buNone/>
                </a:pPr>
                <a14:m>
                  <m:oMath xmlns:m="http://schemas.openxmlformats.org/officeDocument/2006/math">
                    <m:f>
                      <m:fPr>
                        <m:ctrlPr>
                          <a:rPr lang="en-US" altLang="zh-TW" i="1" smtClean="0">
                            <a:solidFill>
                              <a:schemeClr val="tx1"/>
                            </a:solidFill>
                            <a:latin typeface="Cambria Math" panose="02040503050406030204" pitchFamily="18" charset="0"/>
                          </a:rPr>
                        </m:ctrlPr>
                      </m:fPr>
                      <m:num>
                        <m:r>
                          <a:rPr lang="en-US" altLang="zh-TW" i="1">
                            <a:solidFill>
                              <a:schemeClr val="tx1"/>
                            </a:solidFill>
                            <a:latin typeface="Cambria Math" panose="02040503050406030204" pitchFamily="18" charset="0"/>
                          </a:rPr>
                          <m:t>𝑑</m:t>
                        </m:r>
                      </m:num>
                      <m:den>
                        <m:r>
                          <a:rPr lang="en-US" altLang="zh-TW" i="1" smtClean="0">
                            <a:solidFill>
                              <a:schemeClr val="tx1"/>
                            </a:solidFill>
                            <a:latin typeface="Cambria Math" panose="02040503050406030204" pitchFamily="18" charset="0"/>
                          </a:rPr>
                          <m:t>𝑑𝑏</m:t>
                        </m:r>
                      </m:den>
                    </m:f>
                  </m:oMath>
                </a14:m>
                <a:r>
                  <a:rPr lang="zh-TW" altLang="en-US" dirty="0">
                    <a:solidFill>
                      <a:schemeClr val="tx1"/>
                    </a:solidFill>
                  </a:rPr>
                  <a:t> </a:t>
                </a:r>
                <a:r>
                  <a:rPr lang="en-US" altLang="zh-TW" dirty="0">
                    <a:solidFill>
                      <a:schemeClr val="tx1"/>
                    </a:solidFill>
                  </a:rPr>
                  <a:t>{</a:t>
                </a:r>
                <a14:m>
                  <m:oMath xmlns:m="http://schemas.openxmlformats.org/officeDocument/2006/math">
                    <m:nary>
                      <m:naryPr>
                        <m:ctrlPr>
                          <a:rPr lang="zh-TW" altLang="en-US" i="1">
                            <a:solidFill>
                              <a:schemeClr val="tx1"/>
                            </a:solidFill>
                            <a:latin typeface="Cambria Math" panose="02040503050406030204" pitchFamily="18" charset="0"/>
                          </a:rPr>
                        </m:ctrlPr>
                      </m:naryPr>
                      <m:sub>
                        <m:r>
                          <a:rPr lang="en-US" altLang="zh-TW" i="1">
                            <a:solidFill>
                              <a:schemeClr val="tx1"/>
                            </a:solidFill>
                            <a:latin typeface="Cambria Math" panose="02040503050406030204" pitchFamily="18" charset="0"/>
                          </a:rPr>
                          <m:t>0</m:t>
                        </m:r>
                      </m:sub>
                      <m:sup>
                        <m:r>
                          <a:rPr lang="en-US" altLang="zh-TW" i="1">
                            <a:solidFill>
                              <a:schemeClr val="tx1"/>
                            </a:solidFill>
                            <a:latin typeface="Cambria Math" panose="02040503050406030204" pitchFamily="18" charset="0"/>
                            <a:ea typeface="Cambria Math" panose="02040503050406030204" pitchFamily="18" charset="0"/>
                          </a:rPr>
                          <m:t>∞</m:t>
                        </m:r>
                      </m:sup>
                      <m:e>
                        <m:sSub>
                          <m:sSubPr>
                            <m:ctrlPr>
                              <a:rPr lang="en-US" altLang="zh-TW" i="1">
                                <a:solidFill>
                                  <a:schemeClr val="tx1"/>
                                </a:solidFill>
                                <a:latin typeface="Cambria Math" panose="02040503050406030204" pitchFamily="18" charset="0"/>
                              </a:rPr>
                            </m:ctrlPr>
                          </m:sSubPr>
                          <m:e>
                            <m:r>
                              <a:rPr lang="en-US" altLang="zh-TW" i="1">
                                <a:solidFill>
                                  <a:schemeClr val="tx1"/>
                                </a:solidFill>
                                <a:latin typeface="Cambria Math" panose="02040503050406030204" pitchFamily="18" charset="0"/>
                              </a:rPr>
                              <m:t>𝑣</m:t>
                            </m:r>
                          </m:e>
                          <m:sub>
                            <m:r>
                              <a:rPr lang="en-US" altLang="zh-TW" i="1">
                                <a:solidFill>
                                  <a:schemeClr val="tx1"/>
                                </a:solidFill>
                                <a:latin typeface="Cambria Math" panose="02040503050406030204" pitchFamily="18" charset="0"/>
                              </a:rPr>
                              <m:t>1</m:t>
                            </m:r>
                          </m:sub>
                        </m:sSub>
                        <m:r>
                          <a:rPr lang="en-US" altLang="zh-TW" i="1">
                            <a:solidFill>
                              <a:schemeClr val="tx1"/>
                            </a:solidFill>
                            <a:latin typeface="Cambria Math" panose="02040503050406030204" pitchFamily="18" charset="0"/>
                          </a:rPr>
                          <m:t>𝑓</m:t>
                        </m:r>
                        <m:d>
                          <m:dPr>
                            <m:ctrlPr>
                              <a:rPr lang="en-US" altLang="zh-TW" i="1">
                                <a:solidFill>
                                  <a:schemeClr val="tx1"/>
                                </a:solidFill>
                                <a:latin typeface="Cambria Math" panose="02040503050406030204" pitchFamily="18" charset="0"/>
                              </a:rPr>
                            </m:ctrlPr>
                          </m:dPr>
                          <m:e>
                            <m:sSub>
                              <m:sSubPr>
                                <m:ctrlPr>
                                  <a:rPr lang="en-US" altLang="zh-TW" i="1">
                                    <a:solidFill>
                                      <a:schemeClr val="tx1"/>
                                    </a:solidFill>
                                    <a:latin typeface="Cambria Math" panose="02040503050406030204" pitchFamily="18" charset="0"/>
                                  </a:rPr>
                                </m:ctrlPr>
                              </m:sSubPr>
                              <m:e>
                                <m:r>
                                  <a:rPr lang="en-US" altLang="zh-TW" i="1">
                                    <a:solidFill>
                                      <a:schemeClr val="tx1"/>
                                    </a:solidFill>
                                    <a:latin typeface="Cambria Math" panose="02040503050406030204" pitchFamily="18" charset="0"/>
                                  </a:rPr>
                                  <m:t>𝑣</m:t>
                                </m:r>
                              </m:e>
                              <m:sub>
                                <m:r>
                                  <a:rPr lang="en-US" altLang="zh-TW" i="1">
                                    <a:solidFill>
                                      <a:schemeClr val="tx1"/>
                                    </a:solidFill>
                                    <a:latin typeface="Cambria Math" panose="02040503050406030204" pitchFamily="18" charset="0"/>
                                  </a:rPr>
                                  <m:t>1</m:t>
                                </m:r>
                              </m:sub>
                            </m:sSub>
                          </m:e>
                          <m:e>
                            <m:acc>
                              <m:accPr>
                                <m:chr m:val="̂"/>
                                <m:ctrlPr>
                                  <a:rPr lang="en-US" altLang="zh-TW" i="1">
                                    <a:solidFill>
                                      <a:schemeClr val="tx1"/>
                                    </a:solidFill>
                                    <a:latin typeface="Cambria Math" panose="02040503050406030204" pitchFamily="18" charset="0"/>
                                  </a:rPr>
                                </m:ctrlPr>
                              </m:accPr>
                              <m:e>
                                <m:r>
                                  <a:rPr lang="en-US" altLang="zh-TW" i="1">
                                    <a:solidFill>
                                      <a:schemeClr val="tx1"/>
                                    </a:solidFill>
                                    <a:latin typeface="Cambria Math" panose="02040503050406030204" pitchFamily="18" charset="0"/>
                                  </a:rPr>
                                  <m:t>𝑒</m:t>
                                </m:r>
                              </m:e>
                            </m:acc>
                            <m:r>
                              <m:rPr>
                                <m:nor/>
                              </m:rPr>
                              <a:rPr lang="en-US" altLang="zh-TW" dirty="0">
                                <a:solidFill>
                                  <a:schemeClr val="tx1"/>
                                </a:solidFill>
                              </a:rPr>
                              <m:t> ( </m:t>
                            </m:r>
                            <m:r>
                              <m:rPr>
                                <m:nor/>
                              </m:rPr>
                              <a:rPr lang="en-US" altLang="zh-TW" dirty="0">
                                <a:solidFill>
                                  <a:schemeClr val="tx1"/>
                                </a:solidFill>
                              </a:rPr>
                              <m:t>b</m:t>
                            </m:r>
                            <m:r>
                              <a:rPr lang="en-US" altLang="zh-TW" i="1" dirty="0">
                                <a:solidFill>
                                  <a:schemeClr val="tx1"/>
                                </a:solidFill>
                                <a:latin typeface="Cambria Math" panose="02040503050406030204" pitchFamily="18" charset="0"/>
                              </a:rPr>
                              <m:t>)</m:t>
                            </m:r>
                          </m:e>
                        </m:d>
                        <m:r>
                          <m:rPr>
                            <m:nor/>
                          </m:rPr>
                          <a:rPr lang="zh-TW" altLang="en-US" i="1" dirty="0">
                            <a:solidFill>
                              <a:schemeClr val="tx1"/>
                            </a:solidFill>
                          </a:rPr>
                          <m:t> </m:t>
                        </m:r>
                        <m:r>
                          <a:rPr lang="en-US" altLang="zh-TW" i="1">
                            <a:solidFill>
                              <a:schemeClr val="tx1"/>
                            </a:solidFill>
                            <a:latin typeface="Cambria Math" panose="02040503050406030204" pitchFamily="18" charset="0"/>
                          </a:rPr>
                          <m:t>𝑑</m:t>
                        </m:r>
                        <m:sSub>
                          <m:sSubPr>
                            <m:ctrlPr>
                              <a:rPr lang="en-US" altLang="zh-TW" i="1">
                                <a:solidFill>
                                  <a:schemeClr val="tx1"/>
                                </a:solidFill>
                                <a:latin typeface="Cambria Math" panose="02040503050406030204" pitchFamily="18" charset="0"/>
                              </a:rPr>
                            </m:ctrlPr>
                          </m:sSubPr>
                          <m:e>
                            <m:r>
                              <a:rPr lang="en-US" altLang="zh-TW" i="1">
                                <a:solidFill>
                                  <a:schemeClr val="tx1"/>
                                </a:solidFill>
                                <a:latin typeface="Cambria Math" panose="02040503050406030204" pitchFamily="18" charset="0"/>
                              </a:rPr>
                              <m:t>𝑣</m:t>
                            </m:r>
                          </m:e>
                          <m:sub>
                            <m:r>
                              <a:rPr lang="en-US" altLang="zh-TW" i="1">
                                <a:solidFill>
                                  <a:schemeClr val="tx1"/>
                                </a:solidFill>
                                <a:latin typeface="Cambria Math" panose="02040503050406030204" pitchFamily="18" charset="0"/>
                              </a:rPr>
                              <m:t>1</m:t>
                            </m:r>
                          </m:sub>
                        </m:sSub>
                      </m:e>
                    </m:nary>
                    <m:r>
                      <m:rPr>
                        <m:nor/>
                      </m:rPr>
                      <a:rPr lang="en-US" altLang="zh-TW" dirty="0">
                        <a:solidFill>
                          <a:schemeClr val="tx1"/>
                        </a:solidFill>
                      </a:rPr>
                      <m:t>− </m:t>
                    </m:r>
                    <m:r>
                      <m:rPr>
                        <m:nor/>
                      </m:rPr>
                      <a:rPr lang="en-US" altLang="zh-TW" dirty="0">
                        <a:solidFill>
                          <a:schemeClr val="tx1"/>
                        </a:solidFill>
                      </a:rPr>
                      <m:t>c</m:t>
                    </m:r>
                    <m:r>
                      <m:rPr>
                        <m:nor/>
                      </m:rPr>
                      <a:rPr lang="en-US" altLang="zh-TW" dirty="0">
                        <a:solidFill>
                          <a:schemeClr val="tx1"/>
                        </a:solidFill>
                      </a:rPr>
                      <m:t>(</m:t>
                    </m:r>
                    <m:acc>
                      <m:accPr>
                        <m:chr m:val="̂"/>
                        <m:ctrlPr>
                          <a:rPr lang="en-US" altLang="zh-TW" i="1">
                            <a:solidFill>
                              <a:schemeClr val="tx1"/>
                            </a:solidFill>
                            <a:latin typeface="Cambria Math" panose="02040503050406030204" pitchFamily="18" charset="0"/>
                          </a:rPr>
                        </m:ctrlPr>
                      </m:accPr>
                      <m:e>
                        <m:r>
                          <a:rPr lang="en-US" altLang="zh-TW" i="1">
                            <a:solidFill>
                              <a:schemeClr val="tx1"/>
                            </a:solidFill>
                            <a:latin typeface="Cambria Math" panose="02040503050406030204" pitchFamily="18" charset="0"/>
                          </a:rPr>
                          <m:t>𝑒</m:t>
                        </m:r>
                      </m:e>
                    </m:acc>
                    <m:r>
                      <m:rPr>
                        <m:nor/>
                      </m:rPr>
                      <a:rPr lang="en-US" altLang="zh-TW" dirty="0">
                        <a:solidFill>
                          <a:schemeClr val="tx1"/>
                        </a:solidFill>
                      </a:rPr>
                      <m:t> ( </m:t>
                    </m:r>
                    <m:r>
                      <m:rPr>
                        <m:nor/>
                      </m:rPr>
                      <a:rPr lang="en-US" altLang="zh-TW" dirty="0">
                        <a:solidFill>
                          <a:schemeClr val="tx1"/>
                        </a:solidFill>
                      </a:rPr>
                      <m:t>b</m:t>
                    </m:r>
                    <m:r>
                      <m:rPr>
                        <m:nor/>
                      </m:rPr>
                      <a:rPr lang="en-US" altLang="zh-TW" dirty="0">
                        <a:solidFill>
                          <a:schemeClr val="tx1"/>
                        </a:solidFill>
                      </a:rPr>
                      <m:t> )) − (1/2)</m:t>
                    </m:r>
                    <m:r>
                      <a:rPr lang="zh-TW" altLang="en-US" i="1">
                        <a:solidFill>
                          <a:schemeClr val="tx1"/>
                        </a:solidFill>
                        <a:latin typeface="Cambria Math" panose="02040503050406030204" pitchFamily="18" charset="0"/>
                      </a:rPr>
                      <m:t>𝜑</m:t>
                    </m:r>
                    <m:r>
                      <a:rPr lang="en-US" altLang="zh-TW" i="1">
                        <a:solidFill>
                          <a:schemeClr val="tx1"/>
                        </a:solidFill>
                        <a:latin typeface="Cambria Math" panose="02040503050406030204" pitchFamily="18" charset="0"/>
                      </a:rPr>
                      <m:t> </m:t>
                    </m:r>
                    <m:sSup>
                      <m:sSupPr>
                        <m:ctrlPr>
                          <a:rPr lang="en-US" altLang="zh-TW" i="1">
                            <a:solidFill>
                              <a:schemeClr val="tx1"/>
                            </a:solidFill>
                            <a:latin typeface="Cambria Math" panose="02040503050406030204" pitchFamily="18" charset="0"/>
                          </a:rPr>
                        </m:ctrlPr>
                      </m:sSupPr>
                      <m:e>
                        <m:r>
                          <a:rPr lang="en-US" altLang="zh-TW" i="1">
                            <a:solidFill>
                              <a:schemeClr val="tx1"/>
                            </a:solidFill>
                            <a:latin typeface="Cambria Math" panose="02040503050406030204" pitchFamily="18" charset="0"/>
                          </a:rPr>
                          <m:t>𝑏</m:t>
                        </m:r>
                      </m:e>
                      <m:sup>
                        <m:r>
                          <a:rPr lang="en-US" altLang="zh-TW" i="1">
                            <a:solidFill>
                              <a:schemeClr val="tx1"/>
                            </a:solidFill>
                            <a:latin typeface="Cambria Math" panose="02040503050406030204" pitchFamily="18" charset="0"/>
                          </a:rPr>
                          <m:t>2</m:t>
                        </m:r>
                      </m:sup>
                    </m:sSup>
                    <m:r>
                      <a:rPr lang="zh-TW" altLang="en-US" i="1">
                        <a:solidFill>
                          <a:schemeClr val="tx1"/>
                        </a:solidFill>
                        <a:latin typeface="Cambria Math" panose="02040503050406030204" pitchFamily="18" charset="0"/>
                      </a:rPr>
                      <m:t>𝜉</m:t>
                    </m:r>
                    <m:d>
                      <m:dPr>
                        <m:ctrlPr>
                          <a:rPr lang="en-US" altLang="zh-TW" i="1">
                            <a:solidFill>
                              <a:schemeClr val="tx1"/>
                            </a:solidFill>
                            <a:latin typeface="Cambria Math" panose="02040503050406030204" pitchFamily="18" charset="0"/>
                          </a:rPr>
                        </m:ctrlPr>
                      </m:dPr>
                      <m:e>
                        <m:acc>
                          <m:accPr>
                            <m:chr m:val="̂"/>
                            <m:ctrlPr>
                              <a:rPr lang="en-US" altLang="zh-TW" i="1">
                                <a:solidFill>
                                  <a:schemeClr val="tx1"/>
                                </a:solidFill>
                                <a:latin typeface="Cambria Math" panose="02040503050406030204" pitchFamily="18" charset="0"/>
                              </a:rPr>
                            </m:ctrlPr>
                          </m:accPr>
                          <m:e>
                            <m:r>
                              <a:rPr lang="en-US" altLang="zh-TW" i="1">
                                <a:solidFill>
                                  <a:schemeClr val="tx1"/>
                                </a:solidFill>
                                <a:latin typeface="Cambria Math" panose="02040503050406030204" pitchFamily="18" charset="0"/>
                              </a:rPr>
                              <m:t>𝑒</m:t>
                            </m:r>
                          </m:e>
                        </m:acc>
                        <m:r>
                          <m:rPr>
                            <m:nor/>
                          </m:rPr>
                          <a:rPr lang="en-US" altLang="zh-TW" dirty="0">
                            <a:solidFill>
                              <a:schemeClr val="tx1"/>
                            </a:solidFill>
                          </a:rPr>
                          <m:t> ( </m:t>
                        </m:r>
                        <m:r>
                          <m:rPr>
                            <m:nor/>
                          </m:rPr>
                          <a:rPr lang="en-US" altLang="zh-TW" dirty="0">
                            <a:solidFill>
                              <a:schemeClr val="tx1"/>
                            </a:solidFill>
                          </a:rPr>
                          <m:t>b</m:t>
                        </m:r>
                        <m:r>
                          <m:rPr>
                            <m:nor/>
                          </m:rPr>
                          <a:rPr lang="en-US" altLang="zh-TW" dirty="0">
                            <a:solidFill>
                              <a:schemeClr val="tx1"/>
                            </a:solidFill>
                          </a:rPr>
                          <m:t> )</m:t>
                        </m:r>
                      </m:e>
                    </m:d>
                  </m:oMath>
                </a14:m>
                <a:r>
                  <a:rPr lang="en-US" altLang="zh-TW" dirty="0">
                    <a:solidFill>
                      <a:schemeClr val="tx1"/>
                    </a:solidFill>
                  </a:rPr>
                  <a:t> } = 0</a:t>
                </a:r>
              </a:p>
              <a:p>
                <a:pPr marL="0" indent="0">
                  <a:buNone/>
                </a:pPr>
                <a:endParaRPr lang="en-US" altLang="zh-TW" dirty="0" smtClean="0"/>
              </a:p>
              <a:p>
                <a:pPr marL="0" indent="0">
                  <a:buNone/>
                </a:pPr>
                <a:r>
                  <a:rPr lang="zh-TW" altLang="en-US" dirty="0" smtClean="0"/>
                  <a:t>由於論文中</a:t>
                </a:r>
                <a:r>
                  <a:rPr lang="en-US" altLang="zh-TW" dirty="0" smtClean="0">
                    <a:solidFill>
                      <a:srgbClr val="FF0000"/>
                    </a:solidFill>
                  </a:rPr>
                  <a:t>make </a:t>
                </a:r>
                <a:r>
                  <a:rPr lang="en-US" altLang="zh-TW" dirty="0">
                    <a:solidFill>
                      <a:srgbClr val="FF0000"/>
                    </a:solidFill>
                  </a:rPr>
                  <a:t>assumptions regarding the distribution of the terminal value of the firm (f) and the risk aversion of the employee (</a:t>
                </a:r>
                <a14:m>
                  <m:oMath xmlns:m="http://schemas.openxmlformats.org/officeDocument/2006/math">
                    <m:r>
                      <a:rPr lang="zh-TW" altLang="en-US" i="1">
                        <a:solidFill>
                          <a:srgbClr val="FF0000"/>
                        </a:solidFill>
                        <a:latin typeface="Cambria Math" panose="02040503050406030204" pitchFamily="18" charset="0"/>
                      </a:rPr>
                      <m:t>𝜌</m:t>
                    </m:r>
                  </m:oMath>
                </a14:m>
                <a:r>
                  <a:rPr lang="en-US" altLang="zh-TW" dirty="0">
                    <a:solidFill>
                      <a:srgbClr val="FF0000"/>
                    </a:solidFill>
                  </a:rPr>
                  <a:t>). </a:t>
                </a:r>
              </a:p>
              <a:p>
                <a:pPr marL="0" indent="0">
                  <a:buNone/>
                </a:pPr>
                <a:endParaRPr lang="en-US" altLang="zh-TW" dirty="0" smtClean="0"/>
              </a:p>
              <a:p>
                <a:pPr marL="0" indent="0">
                  <a:buNone/>
                </a:pPr>
                <a:r>
                  <a:rPr lang="zh-TW" altLang="en-US" dirty="0" smtClean="0"/>
                  <a:t>我們在觀察其中的未知數包含</a:t>
                </a:r>
                <a:r>
                  <a:rPr lang="zh-TW" altLang="en-US" dirty="0"/>
                  <a:t> </a:t>
                </a:r>
                <a:r>
                  <a:rPr lang="en-US" altLang="zh-TW" dirty="0" smtClean="0"/>
                  <a:t>:</a:t>
                </a:r>
                <a:r>
                  <a:rPr lang="zh-TW" altLang="en-US" dirty="0" smtClean="0"/>
                  <a:t> </a:t>
                </a:r>
                <a:r>
                  <a:rPr lang="en-US" altLang="zh-TW" dirty="0" smtClean="0"/>
                  <a:t>e , b , c(e)</a:t>
                </a:r>
              </a:p>
              <a:p>
                <a:pPr marL="0" indent="0">
                  <a:buNone/>
                </a:pPr>
                <a:r>
                  <a:rPr lang="zh-TW" altLang="en-US" dirty="0" smtClean="0"/>
                  <a:t>接著，這篇論文再做假設 </a:t>
                </a:r>
                <a:r>
                  <a:rPr lang="en-US" altLang="zh-TW" dirty="0" smtClean="0"/>
                  <a:t>: c(e</a:t>
                </a:r>
                <a:r>
                  <a:rPr lang="en-US" altLang="zh-TW" dirty="0"/>
                  <a:t>) = 0.5*c*</a:t>
                </a:r>
                <a14:m>
                  <m:oMath xmlns:m="http://schemas.openxmlformats.org/officeDocument/2006/math">
                    <m:sSup>
                      <m:sSupPr>
                        <m:ctrlPr>
                          <a:rPr lang="en-US" altLang="zh-TW" i="1">
                            <a:latin typeface="Cambria Math" panose="02040503050406030204" pitchFamily="18" charset="0"/>
                          </a:rPr>
                        </m:ctrlPr>
                      </m:sSupPr>
                      <m:e>
                        <m:r>
                          <a:rPr lang="en-US" altLang="zh-TW" i="1">
                            <a:latin typeface="Cambria Math" panose="02040503050406030204" pitchFamily="18" charset="0"/>
                          </a:rPr>
                          <m:t>𝑒</m:t>
                        </m:r>
                      </m:e>
                      <m:sup>
                        <m:r>
                          <a:rPr lang="en-US" altLang="zh-TW" i="1">
                            <a:latin typeface="Cambria Math" panose="02040503050406030204" pitchFamily="18" charset="0"/>
                          </a:rPr>
                          <m:t>2</m:t>
                        </m:r>
                      </m:sup>
                    </m:sSup>
                  </m:oMath>
                </a14:m>
                <a:r>
                  <a:rPr lang="zh-TW" altLang="en-US" dirty="0" smtClean="0"/>
                  <a:t> ，</a:t>
                </a:r>
                <a:endParaRPr lang="en-US" altLang="zh-TW" dirty="0" smtClean="0"/>
              </a:p>
              <a:p>
                <a:pPr marL="0" indent="0">
                  <a:buNone/>
                </a:pPr>
                <a:r>
                  <a:rPr lang="zh-TW" altLang="en-US" dirty="0" smtClean="0"/>
                  <a:t>如此一來，未知數變成 </a:t>
                </a:r>
                <a:r>
                  <a:rPr lang="en-US" altLang="zh-TW" dirty="0" smtClean="0"/>
                  <a:t>e , b, </a:t>
                </a:r>
                <a:r>
                  <a:rPr lang="en-US" altLang="zh-TW" smtClean="0"/>
                  <a:t>c </a:t>
                </a:r>
                <a:r>
                  <a:rPr lang="zh-TW" altLang="en-US" smtClean="0"/>
                  <a:t>。</a:t>
                </a:r>
                <a:endParaRPr lang="zh-TW" altLang="en-US" dirty="0"/>
              </a:p>
            </p:txBody>
          </p:sp>
        </mc:Choice>
        <mc:Fallback xmlns="">
          <p:sp>
            <p:nvSpPr>
              <p:cNvPr id="3" name="內容版面配置區 2"/>
              <p:cNvSpPr>
                <a:spLocks noGrp="1" noRot="1" noChangeAspect="1" noMove="1" noResize="1" noEditPoints="1" noAdjustHandles="1" noChangeArrowheads="1" noChangeShapeType="1" noTextEdit="1"/>
              </p:cNvSpPr>
              <p:nvPr>
                <p:ph idx="1"/>
              </p:nvPr>
            </p:nvSpPr>
            <p:spPr>
              <a:blipFill>
                <a:blip r:embed="rId2"/>
                <a:stretch>
                  <a:fillRect l="-1043" t="-1120"/>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102801870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Incentive </a:t>
            </a:r>
            <a:r>
              <a:rPr lang="zh-TW" altLang="en-US" dirty="0"/>
              <a:t>實證設定</a:t>
            </a:r>
          </a:p>
        </p:txBody>
      </p:sp>
      <mc:AlternateContent xmlns:mc="http://schemas.openxmlformats.org/markup-compatibility/2006" xmlns:a14="http://schemas.microsoft.com/office/drawing/2010/main">
        <mc:Choice Requires="a14">
          <p:sp>
            <p:nvSpPr>
              <p:cNvPr id="3" name="內容版面配置區 2"/>
              <p:cNvSpPr>
                <a:spLocks noGrp="1"/>
              </p:cNvSpPr>
              <p:nvPr>
                <p:ph idx="1"/>
              </p:nvPr>
            </p:nvSpPr>
            <p:spPr/>
            <p:txBody>
              <a:bodyPr>
                <a:normAutofit/>
              </a:bodyPr>
              <a:lstStyle/>
              <a:p>
                <a:pPr marL="0" indent="0">
                  <a:buNone/>
                </a:pPr>
                <a14:m>
                  <m:oMath xmlns:m="http://schemas.openxmlformats.org/officeDocument/2006/math">
                    <m:f>
                      <m:fPr>
                        <m:ctrlPr>
                          <a:rPr lang="en-US" altLang="zh-TW" i="1" smtClean="0">
                            <a:solidFill>
                              <a:schemeClr val="tx1"/>
                            </a:solidFill>
                            <a:latin typeface="Cambria Math" panose="02040503050406030204" pitchFamily="18" charset="0"/>
                          </a:rPr>
                        </m:ctrlPr>
                      </m:fPr>
                      <m:num>
                        <m:r>
                          <a:rPr lang="en-US" altLang="zh-TW" i="1">
                            <a:solidFill>
                              <a:schemeClr val="tx1"/>
                            </a:solidFill>
                            <a:latin typeface="Cambria Math" panose="02040503050406030204" pitchFamily="18" charset="0"/>
                          </a:rPr>
                          <m:t>𝜕</m:t>
                        </m:r>
                      </m:num>
                      <m:den>
                        <m:r>
                          <a:rPr lang="en-US" altLang="zh-TW" i="1">
                            <a:solidFill>
                              <a:schemeClr val="tx1"/>
                            </a:solidFill>
                            <a:latin typeface="Cambria Math" panose="02040503050406030204" pitchFamily="18" charset="0"/>
                          </a:rPr>
                          <m:t>𝜕</m:t>
                        </m:r>
                        <m:r>
                          <a:rPr lang="en-US" altLang="zh-TW" i="1" smtClean="0">
                            <a:solidFill>
                              <a:schemeClr val="tx1"/>
                            </a:solidFill>
                            <a:latin typeface="Cambria Math" panose="02040503050406030204" pitchFamily="18" charset="0"/>
                          </a:rPr>
                          <m:t>𝑒</m:t>
                        </m:r>
                      </m:den>
                    </m:f>
                  </m:oMath>
                </a14:m>
                <a:r>
                  <a:rPr lang="en-US" altLang="zh-TW" dirty="0">
                    <a:solidFill>
                      <a:schemeClr val="tx1"/>
                    </a:solidFill>
                  </a:rPr>
                  <a:t> {b</a:t>
                </a:r>
                <a14:m>
                  <m:oMath xmlns:m="http://schemas.openxmlformats.org/officeDocument/2006/math">
                    <m:nary>
                      <m:naryPr>
                        <m:ctrlPr>
                          <a:rPr lang="zh-TW" altLang="en-US" i="1">
                            <a:solidFill>
                              <a:schemeClr val="tx1"/>
                            </a:solidFill>
                            <a:latin typeface="Cambria Math" panose="02040503050406030204" pitchFamily="18" charset="0"/>
                          </a:rPr>
                        </m:ctrlPr>
                      </m:naryPr>
                      <m:sub>
                        <m:sSub>
                          <m:sSubPr>
                            <m:ctrlPr>
                              <a:rPr lang="en-US" altLang="zh-TW" i="1">
                                <a:solidFill>
                                  <a:schemeClr val="tx1"/>
                                </a:solidFill>
                                <a:latin typeface="Cambria Math" panose="02040503050406030204" pitchFamily="18" charset="0"/>
                              </a:rPr>
                            </m:ctrlPr>
                          </m:sSubPr>
                          <m:e>
                            <m:r>
                              <a:rPr lang="en-US" altLang="zh-TW" i="1">
                                <a:solidFill>
                                  <a:schemeClr val="tx1"/>
                                </a:solidFill>
                                <a:latin typeface="Cambria Math" panose="02040503050406030204" pitchFamily="18" charset="0"/>
                              </a:rPr>
                              <m:t>𝑣</m:t>
                            </m:r>
                          </m:e>
                          <m:sub>
                            <m:r>
                              <a:rPr lang="en-US" altLang="zh-TW" i="1">
                                <a:solidFill>
                                  <a:schemeClr val="tx1"/>
                                </a:solidFill>
                                <a:latin typeface="Cambria Math" panose="02040503050406030204" pitchFamily="18" charset="0"/>
                              </a:rPr>
                              <m:t>0</m:t>
                            </m:r>
                          </m:sub>
                        </m:sSub>
                      </m:sub>
                      <m:sup>
                        <m:r>
                          <a:rPr lang="en-US" altLang="zh-TW" i="1">
                            <a:solidFill>
                              <a:schemeClr val="tx1"/>
                            </a:solidFill>
                            <a:latin typeface="Cambria Math" panose="02040503050406030204" pitchFamily="18" charset="0"/>
                            <a:ea typeface="Cambria Math" panose="02040503050406030204" pitchFamily="18" charset="0"/>
                          </a:rPr>
                          <m:t>∞</m:t>
                        </m:r>
                      </m:sup>
                      <m:e>
                        <m:sSub>
                          <m:sSubPr>
                            <m:ctrlPr>
                              <a:rPr lang="en-US" altLang="zh-TW" i="1">
                                <a:solidFill>
                                  <a:schemeClr val="tx1"/>
                                </a:solidFill>
                                <a:latin typeface="Cambria Math" panose="02040503050406030204" pitchFamily="18" charset="0"/>
                              </a:rPr>
                            </m:ctrlPr>
                          </m:sSubPr>
                          <m:e>
                            <m:r>
                              <a:rPr lang="en-US" altLang="zh-TW" i="1">
                                <a:solidFill>
                                  <a:schemeClr val="tx1"/>
                                </a:solidFill>
                                <a:latin typeface="Cambria Math" panose="02040503050406030204" pitchFamily="18" charset="0"/>
                              </a:rPr>
                              <m:t>𝑣</m:t>
                            </m:r>
                          </m:e>
                          <m:sub>
                            <m:r>
                              <a:rPr lang="en-US" altLang="zh-TW" i="1">
                                <a:solidFill>
                                  <a:schemeClr val="tx1"/>
                                </a:solidFill>
                                <a:latin typeface="Cambria Math" panose="02040503050406030204" pitchFamily="18" charset="0"/>
                              </a:rPr>
                              <m:t>1</m:t>
                            </m:r>
                          </m:sub>
                        </m:sSub>
                        <m:r>
                          <a:rPr lang="en-US" altLang="zh-TW" i="1">
                            <a:solidFill>
                              <a:schemeClr val="tx1"/>
                            </a:solidFill>
                            <a:latin typeface="Cambria Math" panose="02040503050406030204" pitchFamily="18" charset="0"/>
                          </a:rPr>
                          <m:t>𝑓</m:t>
                        </m:r>
                        <m:d>
                          <m:dPr>
                            <m:ctrlPr>
                              <a:rPr lang="en-US" altLang="zh-TW" i="1">
                                <a:solidFill>
                                  <a:schemeClr val="tx1"/>
                                </a:solidFill>
                                <a:latin typeface="Cambria Math" panose="02040503050406030204" pitchFamily="18" charset="0"/>
                              </a:rPr>
                            </m:ctrlPr>
                          </m:dPr>
                          <m:e>
                            <m:sSub>
                              <m:sSubPr>
                                <m:ctrlPr>
                                  <a:rPr lang="en-US" altLang="zh-TW" i="1">
                                    <a:solidFill>
                                      <a:schemeClr val="tx1"/>
                                    </a:solidFill>
                                    <a:latin typeface="Cambria Math" panose="02040503050406030204" pitchFamily="18" charset="0"/>
                                  </a:rPr>
                                </m:ctrlPr>
                              </m:sSubPr>
                              <m:e>
                                <m:r>
                                  <a:rPr lang="en-US" altLang="zh-TW" i="1">
                                    <a:solidFill>
                                      <a:schemeClr val="tx1"/>
                                    </a:solidFill>
                                    <a:latin typeface="Cambria Math" panose="02040503050406030204" pitchFamily="18" charset="0"/>
                                  </a:rPr>
                                  <m:t>𝑣</m:t>
                                </m:r>
                              </m:e>
                              <m:sub>
                                <m:r>
                                  <a:rPr lang="en-US" altLang="zh-TW" i="1">
                                    <a:solidFill>
                                      <a:schemeClr val="tx1"/>
                                    </a:solidFill>
                                    <a:latin typeface="Cambria Math" panose="02040503050406030204" pitchFamily="18" charset="0"/>
                                  </a:rPr>
                                  <m:t>1</m:t>
                                </m:r>
                              </m:sub>
                            </m:sSub>
                          </m:e>
                          <m:e>
                            <m:r>
                              <a:rPr lang="en-US" altLang="zh-TW" i="1">
                                <a:solidFill>
                                  <a:schemeClr val="tx1"/>
                                </a:solidFill>
                                <a:latin typeface="Cambria Math" panose="02040503050406030204" pitchFamily="18" charset="0"/>
                              </a:rPr>
                              <m:t>𝑒</m:t>
                            </m:r>
                          </m:e>
                        </m:d>
                        <m:r>
                          <m:rPr>
                            <m:nor/>
                          </m:rPr>
                          <a:rPr lang="zh-TW" altLang="en-US" i="1" dirty="0">
                            <a:solidFill>
                              <a:schemeClr val="tx1"/>
                            </a:solidFill>
                          </a:rPr>
                          <m:t> </m:t>
                        </m:r>
                        <m:r>
                          <a:rPr lang="en-US" altLang="zh-TW" i="1">
                            <a:solidFill>
                              <a:schemeClr val="tx1"/>
                            </a:solidFill>
                            <a:latin typeface="Cambria Math" panose="02040503050406030204" pitchFamily="18" charset="0"/>
                          </a:rPr>
                          <m:t>𝑑</m:t>
                        </m:r>
                        <m:sSub>
                          <m:sSubPr>
                            <m:ctrlPr>
                              <a:rPr lang="en-US" altLang="zh-TW" i="1">
                                <a:solidFill>
                                  <a:schemeClr val="tx1"/>
                                </a:solidFill>
                                <a:latin typeface="Cambria Math" panose="02040503050406030204" pitchFamily="18" charset="0"/>
                              </a:rPr>
                            </m:ctrlPr>
                          </m:sSubPr>
                          <m:e>
                            <m:r>
                              <a:rPr lang="en-US" altLang="zh-TW" i="1">
                                <a:solidFill>
                                  <a:schemeClr val="tx1"/>
                                </a:solidFill>
                                <a:latin typeface="Cambria Math" panose="02040503050406030204" pitchFamily="18" charset="0"/>
                              </a:rPr>
                              <m:t>𝑣</m:t>
                            </m:r>
                          </m:e>
                          <m:sub>
                            <m:r>
                              <a:rPr lang="en-US" altLang="zh-TW" i="1">
                                <a:solidFill>
                                  <a:schemeClr val="tx1"/>
                                </a:solidFill>
                                <a:latin typeface="Cambria Math" panose="02040503050406030204" pitchFamily="18" charset="0"/>
                              </a:rPr>
                              <m:t>1</m:t>
                            </m:r>
                          </m:sub>
                        </m:sSub>
                      </m:e>
                    </m:nary>
                  </m:oMath>
                </a14:m>
                <a:r>
                  <a:rPr lang="en-US" altLang="zh-TW" dirty="0">
                    <a:solidFill>
                      <a:schemeClr val="tx1"/>
                    </a:solidFill>
                  </a:rPr>
                  <a:t>- c(e) - (1/2)</a:t>
                </a:r>
                <a14:m>
                  <m:oMath xmlns:m="http://schemas.openxmlformats.org/officeDocument/2006/math">
                    <m:r>
                      <a:rPr lang="zh-TW" altLang="en-US" i="1">
                        <a:solidFill>
                          <a:schemeClr val="tx1"/>
                        </a:solidFill>
                        <a:latin typeface="Cambria Math" panose="02040503050406030204" pitchFamily="18" charset="0"/>
                      </a:rPr>
                      <m:t>𝜑</m:t>
                    </m:r>
                    <m:r>
                      <a:rPr lang="en-US" altLang="zh-TW" i="1">
                        <a:solidFill>
                          <a:schemeClr val="tx1"/>
                        </a:solidFill>
                        <a:latin typeface="Cambria Math" panose="02040503050406030204" pitchFamily="18" charset="0"/>
                      </a:rPr>
                      <m:t> </m:t>
                    </m:r>
                    <m:sSup>
                      <m:sSupPr>
                        <m:ctrlPr>
                          <a:rPr lang="en-US" altLang="zh-TW" i="1">
                            <a:solidFill>
                              <a:schemeClr val="tx1"/>
                            </a:solidFill>
                            <a:latin typeface="Cambria Math" panose="02040503050406030204" pitchFamily="18" charset="0"/>
                          </a:rPr>
                        </m:ctrlPr>
                      </m:sSupPr>
                      <m:e>
                        <m:r>
                          <a:rPr lang="en-US" altLang="zh-TW" i="1">
                            <a:solidFill>
                              <a:schemeClr val="tx1"/>
                            </a:solidFill>
                            <a:latin typeface="Cambria Math" panose="02040503050406030204" pitchFamily="18" charset="0"/>
                          </a:rPr>
                          <m:t>𝑏</m:t>
                        </m:r>
                      </m:e>
                      <m:sup>
                        <m:r>
                          <a:rPr lang="en-US" altLang="zh-TW" i="1">
                            <a:solidFill>
                              <a:schemeClr val="tx1"/>
                            </a:solidFill>
                            <a:latin typeface="Cambria Math" panose="02040503050406030204" pitchFamily="18" charset="0"/>
                          </a:rPr>
                          <m:t>2</m:t>
                        </m:r>
                      </m:sup>
                    </m:sSup>
                    <m:r>
                      <a:rPr lang="zh-TW" altLang="en-US" i="1">
                        <a:solidFill>
                          <a:schemeClr val="tx1"/>
                        </a:solidFill>
                        <a:latin typeface="Cambria Math" panose="02040503050406030204" pitchFamily="18" charset="0"/>
                      </a:rPr>
                      <m:t>𝜉</m:t>
                    </m:r>
                    <m:d>
                      <m:dPr>
                        <m:ctrlPr>
                          <a:rPr lang="en-US" altLang="zh-TW" i="1">
                            <a:solidFill>
                              <a:schemeClr val="tx1"/>
                            </a:solidFill>
                            <a:latin typeface="Cambria Math" panose="02040503050406030204" pitchFamily="18" charset="0"/>
                          </a:rPr>
                        </m:ctrlPr>
                      </m:dPr>
                      <m:e>
                        <m:r>
                          <a:rPr lang="en-US" altLang="zh-TW" i="1">
                            <a:solidFill>
                              <a:schemeClr val="tx1"/>
                            </a:solidFill>
                            <a:latin typeface="Cambria Math" panose="02040503050406030204" pitchFamily="18" charset="0"/>
                          </a:rPr>
                          <m:t>𝑒</m:t>
                        </m:r>
                      </m:e>
                    </m:d>
                  </m:oMath>
                </a14:m>
                <a:r>
                  <a:rPr lang="en-US" altLang="zh-TW" dirty="0">
                    <a:solidFill>
                      <a:schemeClr val="tx1"/>
                    </a:solidFill>
                  </a:rPr>
                  <a:t> } = </a:t>
                </a:r>
                <a:r>
                  <a:rPr lang="en-US" altLang="zh-TW" dirty="0" smtClean="0">
                    <a:solidFill>
                      <a:schemeClr val="tx1"/>
                    </a:solidFill>
                  </a:rPr>
                  <a:t>0</a:t>
                </a:r>
              </a:p>
              <a:p>
                <a:pPr marL="0" indent="0">
                  <a:buNone/>
                </a:pPr>
                <a14:m>
                  <m:oMath xmlns:m="http://schemas.openxmlformats.org/officeDocument/2006/math">
                    <m:f>
                      <m:fPr>
                        <m:ctrlPr>
                          <a:rPr lang="en-US" altLang="zh-TW" i="1" smtClean="0">
                            <a:solidFill>
                              <a:schemeClr val="tx1"/>
                            </a:solidFill>
                            <a:latin typeface="Cambria Math" panose="02040503050406030204" pitchFamily="18" charset="0"/>
                          </a:rPr>
                        </m:ctrlPr>
                      </m:fPr>
                      <m:num>
                        <m:r>
                          <a:rPr lang="en-US" altLang="zh-TW" i="1">
                            <a:solidFill>
                              <a:schemeClr val="tx1"/>
                            </a:solidFill>
                            <a:latin typeface="Cambria Math" panose="02040503050406030204" pitchFamily="18" charset="0"/>
                          </a:rPr>
                          <m:t>𝑑</m:t>
                        </m:r>
                      </m:num>
                      <m:den>
                        <m:r>
                          <a:rPr lang="en-US" altLang="zh-TW" i="1" smtClean="0">
                            <a:solidFill>
                              <a:schemeClr val="tx1"/>
                            </a:solidFill>
                            <a:latin typeface="Cambria Math" panose="02040503050406030204" pitchFamily="18" charset="0"/>
                          </a:rPr>
                          <m:t>𝑑𝑏</m:t>
                        </m:r>
                      </m:den>
                    </m:f>
                  </m:oMath>
                </a14:m>
                <a:r>
                  <a:rPr lang="zh-TW" altLang="en-US" dirty="0">
                    <a:solidFill>
                      <a:schemeClr val="tx1"/>
                    </a:solidFill>
                  </a:rPr>
                  <a:t> </a:t>
                </a:r>
                <a:r>
                  <a:rPr lang="en-US" altLang="zh-TW" dirty="0">
                    <a:solidFill>
                      <a:schemeClr val="tx1"/>
                    </a:solidFill>
                  </a:rPr>
                  <a:t>{</a:t>
                </a:r>
                <a14:m>
                  <m:oMath xmlns:m="http://schemas.openxmlformats.org/officeDocument/2006/math">
                    <m:nary>
                      <m:naryPr>
                        <m:ctrlPr>
                          <a:rPr lang="zh-TW" altLang="en-US" i="1">
                            <a:solidFill>
                              <a:schemeClr val="tx1"/>
                            </a:solidFill>
                            <a:latin typeface="Cambria Math" panose="02040503050406030204" pitchFamily="18" charset="0"/>
                          </a:rPr>
                        </m:ctrlPr>
                      </m:naryPr>
                      <m:sub>
                        <m:r>
                          <a:rPr lang="en-US" altLang="zh-TW" i="1">
                            <a:solidFill>
                              <a:schemeClr val="tx1"/>
                            </a:solidFill>
                            <a:latin typeface="Cambria Math" panose="02040503050406030204" pitchFamily="18" charset="0"/>
                          </a:rPr>
                          <m:t>0</m:t>
                        </m:r>
                      </m:sub>
                      <m:sup>
                        <m:r>
                          <a:rPr lang="en-US" altLang="zh-TW" i="1">
                            <a:solidFill>
                              <a:schemeClr val="tx1"/>
                            </a:solidFill>
                            <a:latin typeface="Cambria Math" panose="02040503050406030204" pitchFamily="18" charset="0"/>
                            <a:ea typeface="Cambria Math" panose="02040503050406030204" pitchFamily="18" charset="0"/>
                          </a:rPr>
                          <m:t>∞</m:t>
                        </m:r>
                      </m:sup>
                      <m:e>
                        <m:sSub>
                          <m:sSubPr>
                            <m:ctrlPr>
                              <a:rPr lang="en-US" altLang="zh-TW" i="1">
                                <a:solidFill>
                                  <a:schemeClr val="tx1"/>
                                </a:solidFill>
                                <a:latin typeface="Cambria Math" panose="02040503050406030204" pitchFamily="18" charset="0"/>
                              </a:rPr>
                            </m:ctrlPr>
                          </m:sSubPr>
                          <m:e>
                            <m:r>
                              <a:rPr lang="en-US" altLang="zh-TW" i="1">
                                <a:solidFill>
                                  <a:schemeClr val="tx1"/>
                                </a:solidFill>
                                <a:latin typeface="Cambria Math" panose="02040503050406030204" pitchFamily="18" charset="0"/>
                              </a:rPr>
                              <m:t>𝑣</m:t>
                            </m:r>
                          </m:e>
                          <m:sub>
                            <m:r>
                              <a:rPr lang="en-US" altLang="zh-TW" i="1">
                                <a:solidFill>
                                  <a:schemeClr val="tx1"/>
                                </a:solidFill>
                                <a:latin typeface="Cambria Math" panose="02040503050406030204" pitchFamily="18" charset="0"/>
                              </a:rPr>
                              <m:t>1</m:t>
                            </m:r>
                          </m:sub>
                        </m:sSub>
                        <m:r>
                          <a:rPr lang="en-US" altLang="zh-TW" i="1">
                            <a:solidFill>
                              <a:schemeClr val="tx1"/>
                            </a:solidFill>
                            <a:latin typeface="Cambria Math" panose="02040503050406030204" pitchFamily="18" charset="0"/>
                          </a:rPr>
                          <m:t>𝑓</m:t>
                        </m:r>
                        <m:d>
                          <m:dPr>
                            <m:ctrlPr>
                              <a:rPr lang="en-US" altLang="zh-TW" i="1">
                                <a:solidFill>
                                  <a:schemeClr val="tx1"/>
                                </a:solidFill>
                                <a:latin typeface="Cambria Math" panose="02040503050406030204" pitchFamily="18" charset="0"/>
                              </a:rPr>
                            </m:ctrlPr>
                          </m:dPr>
                          <m:e>
                            <m:sSub>
                              <m:sSubPr>
                                <m:ctrlPr>
                                  <a:rPr lang="en-US" altLang="zh-TW" i="1">
                                    <a:solidFill>
                                      <a:schemeClr val="tx1"/>
                                    </a:solidFill>
                                    <a:latin typeface="Cambria Math" panose="02040503050406030204" pitchFamily="18" charset="0"/>
                                  </a:rPr>
                                </m:ctrlPr>
                              </m:sSubPr>
                              <m:e>
                                <m:r>
                                  <a:rPr lang="en-US" altLang="zh-TW" i="1">
                                    <a:solidFill>
                                      <a:schemeClr val="tx1"/>
                                    </a:solidFill>
                                    <a:latin typeface="Cambria Math" panose="02040503050406030204" pitchFamily="18" charset="0"/>
                                  </a:rPr>
                                  <m:t>𝑣</m:t>
                                </m:r>
                              </m:e>
                              <m:sub>
                                <m:r>
                                  <a:rPr lang="en-US" altLang="zh-TW" i="1">
                                    <a:solidFill>
                                      <a:schemeClr val="tx1"/>
                                    </a:solidFill>
                                    <a:latin typeface="Cambria Math" panose="02040503050406030204" pitchFamily="18" charset="0"/>
                                  </a:rPr>
                                  <m:t>1</m:t>
                                </m:r>
                              </m:sub>
                            </m:sSub>
                          </m:e>
                          <m:e>
                            <m:acc>
                              <m:accPr>
                                <m:chr m:val="̂"/>
                                <m:ctrlPr>
                                  <a:rPr lang="en-US" altLang="zh-TW" i="1">
                                    <a:solidFill>
                                      <a:schemeClr val="tx1"/>
                                    </a:solidFill>
                                    <a:latin typeface="Cambria Math" panose="02040503050406030204" pitchFamily="18" charset="0"/>
                                  </a:rPr>
                                </m:ctrlPr>
                              </m:accPr>
                              <m:e>
                                <m:r>
                                  <a:rPr lang="en-US" altLang="zh-TW" i="1">
                                    <a:solidFill>
                                      <a:schemeClr val="tx1"/>
                                    </a:solidFill>
                                    <a:latin typeface="Cambria Math" panose="02040503050406030204" pitchFamily="18" charset="0"/>
                                  </a:rPr>
                                  <m:t>𝑒</m:t>
                                </m:r>
                              </m:e>
                            </m:acc>
                            <m:r>
                              <m:rPr>
                                <m:nor/>
                              </m:rPr>
                              <a:rPr lang="en-US" altLang="zh-TW" dirty="0">
                                <a:solidFill>
                                  <a:schemeClr val="tx1"/>
                                </a:solidFill>
                              </a:rPr>
                              <m:t> ( </m:t>
                            </m:r>
                            <m:r>
                              <m:rPr>
                                <m:nor/>
                              </m:rPr>
                              <a:rPr lang="en-US" altLang="zh-TW" dirty="0">
                                <a:solidFill>
                                  <a:schemeClr val="tx1"/>
                                </a:solidFill>
                              </a:rPr>
                              <m:t>b</m:t>
                            </m:r>
                            <m:r>
                              <a:rPr lang="en-US" altLang="zh-TW" i="1" dirty="0">
                                <a:solidFill>
                                  <a:schemeClr val="tx1"/>
                                </a:solidFill>
                                <a:latin typeface="Cambria Math" panose="02040503050406030204" pitchFamily="18" charset="0"/>
                              </a:rPr>
                              <m:t>)</m:t>
                            </m:r>
                          </m:e>
                        </m:d>
                        <m:r>
                          <m:rPr>
                            <m:nor/>
                          </m:rPr>
                          <a:rPr lang="zh-TW" altLang="en-US" i="1" dirty="0">
                            <a:solidFill>
                              <a:schemeClr val="tx1"/>
                            </a:solidFill>
                          </a:rPr>
                          <m:t> </m:t>
                        </m:r>
                        <m:r>
                          <a:rPr lang="en-US" altLang="zh-TW" i="1">
                            <a:solidFill>
                              <a:schemeClr val="tx1"/>
                            </a:solidFill>
                            <a:latin typeface="Cambria Math" panose="02040503050406030204" pitchFamily="18" charset="0"/>
                          </a:rPr>
                          <m:t>𝑑</m:t>
                        </m:r>
                        <m:sSub>
                          <m:sSubPr>
                            <m:ctrlPr>
                              <a:rPr lang="en-US" altLang="zh-TW" i="1">
                                <a:solidFill>
                                  <a:schemeClr val="tx1"/>
                                </a:solidFill>
                                <a:latin typeface="Cambria Math" panose="02040503050406030204" pitchFamily="18" charset="0"/>
                              </a:rPr>
                            </m:ctrlPr>
                          </m:sSubPr>
                          <m:e>
                            <m:r>
                              <a:rPr lang="en-US" altLang="zh-TW" i="1">
                                <a:solidFill>
                                  <a:schemeClr val="tx1"/>
                                </a:solidFill>
                                <a:latin typeface="Cambria Math" panose="02040503050406030204" pitchFamily="18" charset="0"/>
                              </a:rPr>
                              <m:t>𝑣</m:t>
                            </m:r>
                          </m:e>
                          <m:sub>
                            <m:r>
                              <a:rPr lang="en-US" altLang="zh-TW" i="1">
                                <a:solidFill>
                                  <a:schemeClr val="tx1"/>
                                </a:solidFill>
                                <a:latin typeface="Cambria Math" panose="02040503050406030204" pitchFamily="18" charset="0"/>
                              </a:rPr>
                              <m:t>1</m:t>
                            </m:r>
                          </m:sub>
                        </m:sSub>
                      </m:e>
                    </m:nary>
                    <m:r>
                      <m:rPr>
                        <m:nor/>
                      </m:rPr>
                      <a:rPr lang="en-US" altLang="zh-TW" dirty="0">
                        <a:solidFill>
                          <a:schemeClr val="tx1"/>
                        </a:solidFill>
                      </a:rPr>
                      <m:t>− </m:t>
                    </m:r>
                    <m:r>
                      <m:rPr>
                        <m:nor/>
                      </m:rPr>
                      <a:rPr lang="en-US" altLang="zh-TW" dirty="0">
                        <a:solidFill>
                          <a:schemeClr val="tx1"/>
                        </a:solidFill>
                      </a:rPr>
                      <m:t>c</m:t>
                    </m:r>
                    <m:r>
                      <m:rPr>
                        <m:nor/>
                      </m:rPr>
                      <a:rPr lang="en-US" altLang="zh-TW" dirty="0">
                        <a:solidFill>
                          <a:schemeClr val="tx1"/>
                        </a:solidFill>
                      </a:rPr>
                      <m:t>(</m:t>
                    </m:r>
                    <m:acc>
                      <m:accPr>
                        <m:chr m:val="̂"/>
                        <m:ctrlPr>
                          <a:rPr lang="en-US" altLang="zh-TW" i="1">
                            <a:solidFill>
                              <a:schemeClr val="tx1"/>
                            </a:solidFill>
                            <a:latin typeface="Cambria Math" panose="02040503050406030204" pitchFamily="18" charset="0"/>
                          </a:rPr>
                        </m:ctrlPr>
                      </m:accPr>
                      <m:e>
                        <m:r>
                          <a:rPr lang="en-US" altLang="zh-TW" i="1">
                            <a:solidFill>
                              <a:schemeClr val="tx1"/>
                            </a:solidFill>
                            <a:latin typeface="Cambria Math" panose="02040503050406030204" pitchFamily="18" charset="0"/>
                          </a:rPr>
                          <m:t>𝑒</m:t>
                        </m:r>
                      </m:e>
                    </m:acc>
                    <m:r>
                      <m:rPr>
                        <m:nor/>
                      </m:rPr>
                      <a:rPr lang="en-US" altLang="zh-TW" dirty="0">
                        <a:solidFill>
                          <a:schemeClr val="tx1"/>
                        </a:solidFill>
                      </a:rPr>
                      <m:t> ( </m:t>
                    </m:r>
                    <m:r>
                      <m:rPr>
                        <m:nor/>
                      </m:rPr>
                      <a:rPr lang="en-US" altLang="zh-TW" dirty="0">
                        <a:solidFill>
                          <a:schemeClr val="tx1"/>
                        </a:solidFill>
                      </a:rPr>
                      <m:t>b</m:t>
                    </m:r>
                    <m:r>
                      <m:rPr>
                        <m:nor/>
                      </m:rPr>
                      <a:rPr lang="en-US" altLang="zh-TW" dirty="0">
                        <a:solidFill>
                          <a:schemeClr val="tx1"/>
                        </a:solidFill>
                      </a:rPr>
                      <m:t> )) − (1/2)</m:t>
                    </m:r>
                    <m:r>
                      <a:rPr lang="zh-TW" altLang="en-US" i="1">
                        <a:solidFill>
                          <a:schemeClr val="tx1"/>
                        </a:solidFill>
                        <a:latin typeface="Cambria Math" panose="02040503050406030204" pitchFamily="18" charset="0"/>
                      </a:rPr>
                      <m:t>𝜑</m:t>
                    </m:r>
                    <m:r>
                      <a:rPr lang="en-US" altLang="zh-TW" i="1">
                        <a:solidFill>
                          <a:schemeClr val="tx1"/>
                        </a:solidFill>
                        <a:latin typeface="Cambria Math" panose="02040503050406030204" pitchFamily="18" charset="0"/>
                      </a:rPr>
                      <m:t> </m:t>
                    </m:r>
                    <m:sSup>
                      <m:sSupPr>
                        <m:ctrlPr>
                          <a:rPr lang="en-US" altLang="zh-TW" i="1">
                            <a:solidFill>
                              <a:schemeClr val="tx1"/>
                            </a:solidFill>
                            <a:latin typeface="Cambria Math" panose="02040503050406030204" pitchFamily="18" charset="0"/>
                          </a:rPr>
                        </m:ctrlPr>
                      </m:sSupPr>
                      <m:e>
                        <m:r>
                          <a:rPr lang="en-US" altLang="zh-TW" i="1">
                            <a:solidFill>
                              <a:schemeClr val="tx1"/>
                            </a:solidFill>
                            <a:latin typeface="Cambria Math" panose="02040503050406030204" pitchFamily="18" charset="0"/>
                          </a:rPr>
                          <m:t>𝑏</m:t>
                        </m:r>
                      </m:e>
                      <m:sup>
                        <m:r>
                          <a:rPr lang="en-US" altLang="zh-TW" i="1">
                            <a:solidFill>
                              <a:schemeClr val="tx1"/>
                            </a:solidFill>
                            <a:latin typeface="Cambria Math" panose="02040503050406030204" pitchFamily="18" charset="0"/>
                          </a:rPr>
                          <m:t>2</m:t>
                        </m:r>
                      </m:sup>
                    </m:sSup>
                    <m:r>
                      <a:rPr lang="zh-TW" altLang="en-US" i="1">
                        <a:solidFill>
                          <a:schemeClr val="tx1"/>
                        </a:solidFill>
                        <a:latin typeface="Cambria Math" panose="02040503050406030204" pitchFamily="18" charset="0"/>
                      </a:rPr>
                      <m:t>𝜉</m:t>
                    </m:r>
                    <m:d>
                      <m:dPr>
                        <m:ctrlPr>
                          <a:rPr lang="en-US" altLang="zh-TW" i="1">
                            <a:solidFill>
                              <a:schemeClr val="tx1"/>
                            </a:solidFill>
                            <a:latin typeface="Cambria Math" panose="02040503050406030204" pitchFamily="18" charset="0"/>
                          </a:rPr>
                        </m:ctrlPr>
                      </m:dPr>
                      <m:e>
                        <m:acc>
                          <m:accPr>
                            <m:chr m:val="̂"/>
                            <m:ctrlPr>
                              <a:rPr lang="en-US" altLang="zh-TW" i="1">
                                <a:solidFill>
                                  <a:schemeClr val="tx1"/>
                                </a:solidFill>
                                <a:latin typeface="Cambria Math" panose="02040503050406030204" pitchFamily="18" charset="0"/>
                              </a:rPr>
                            </m:ctrlPr>
                          </m:accPr>
                          <m:e>
                            <m:r>
                              <a:rPr lang="en-US" altLang="zh-TW" i="1">
                                <a:solidFill>
                                  <a:schemeClr val="tx1"/>
                                </a:solidFill>
                                <a:latin typeface="Cambria Math" panose="02040503050406030204" pitchFamily="18" charset="0"/>
                              </a:rPr>
                              <m:t>𝑒</m:t>
                            </m:r>
                          </m:e>
                        </m:acc>
                        <m:r>
                          <m:rPr>
                            <m:nor/>
                          </m:rPr>
                          <a:rPr lang="en-US" altLang="zh-TW" dirty="0">
                            <a:solidFill>
                              <a:schemeClr val="tx1"/>
                            </a:solidFill>
                          </a:rPr>
                          <m:t> ( </m:t>
                        </m:r>
                        <m:r>
                          <m:rPr>
                            <m:nor/>
                          </m:rPr>
                          <a:rPr lang="en-US" altLang="zh-TW" dirty="0">
                            <a:solidFill>
                              <a:schemeClr val="tx1"/>
                            </a:solidFill>
                          </a:rPr>
                          <m:t>b</m:t>
                        </m:r>
                        <m:r>
                          <m:rPr>
                            <m:nor/>
                          </m:rPr>
                          <a:rPr lang="en-US" altLang="zh-TW" dirty="0">
                            <a:solidFill>
                              <a:schemeClr val="tx1"/>
                            </a:solidFill>
                          </a:rPr>
                          <m:t> )</m:t>
                        </m:r>
                      </m:e>
                    </m:d>
                  </m:oMath>
                </a14:m>
                <a:r>
                  <a:rPr lang="en-US" altLang="zh-TW" dirty="0">
                    <a:solidFill>
                      <a:schemeClr val="tx1"/>
                    </a:solidFill>
                  </a:rPr>
                  <a:t> } = </a:t>
                </a:r>
                <a:r>
                  <a:rPr lang="en-US" altLang="zh-TW" dirty="0" smtClean="0">
                    <a:solidFill>
                      <a:schemeClr val="tx1"/>
                    </a:solidFill>
                  </a:rPr>
                  <a:t>0</a:t>
                </a:r>
              </a:p>
              <a:p>
                <a:pPr marL="0" indent="0">
                  <a:buNone/>
                </a:pPr>
                <a:endParaRPr lang="en-US" altLang="zh-TW" dirty="0"/>
              </a:p>
              <a:p>
                <a:pPr marL="0" indent="0">
                  <a:buNone/>
                </a:pPr>
                <a:r>
                  <a:rPr lang="zh-TW" altLang="en-US" dirty="0" smtClean="0"/>
                  <a:t>如此一來，未知數變成 </a:t>
                </a:r>
                <a:r>
                  <a:rPr lang="en-US" altLang="zh-TW" dirty="0" smtClean="0"/>
                  <a:t>e , b, c </a:t>
                </a:r>
                <a:endParaRPr lang="en-US" altLang="zh-TW" dirty="0"/>
              </a:p>
              <a:p>
                <a:pPr marL="0" indent="0">
                  <a:buNone/>
                </a:pPr>
                <a:r>
                  <a:rPr lang="zh-TW" altLang="en-US" dirty="0"/>
                  <a:t>但，其中 </a:t>
                </a:r>
                <a:r>
                  <a:rPr lang="en-US" altLang="zh-TW" dirty="0"/>
                  <a:t>b (</a:t>
                </a:r>
                <a:r>
                  <a:rPr lang="zh-TW" altLang="en-US" dirty="0"/>
                  <a:t>發放</a:t>
                </a:r>
                <a:r>
                  <a:rPr lang="en-US" altLang="zh-TW" dirty="0"/>
                  <a:t>ESO</a:t>
                </a:r>
                <a:r>
                  <a:rPr lang="zh-TW" altLang="en-US" dirty="0"/>
                  <a:t>占流通股數的比例</a:t>
                </a:r>
                <a:r>
                  <a:rPr lang="en-US" altLang="zh-TW" dirty="0"/>
                  <a:t>)</a:t>
                </a:r>
                <a:r>
                  <a:rPr lang="zh-TW" altLang="en-US" dirty="0"/>
                  <a:t>是可以從</a:t>
                </a:r>
                <a:r>
                  <a:rPr lang="en-US" altLang="zh-TW" dirty="0"/>
                  <a:t>NCEO survey</a:t>
                </a:r>
                <a:r>
                  <a:rPr lang="zh-TW" altLang="en-US" dirty="0"/>
                  <a:t>外生給定，隱含假設這些資料內的公司都以</a:t>
                </a:r>
                <a:r>
                  <a:rPr lang="en-US" altLang="zh-TW" dirty="0"/>
                  <a:t>b</a:t>
                </a:r>
                <a:r>
                  <a:rPr lang="zh-TW" altLang="en-US" dirty="0"/>
                  <a:t>極大化勞資雙方的</a:t>
                </a:r>
                <a:r>
                  <a:rPr lang="en-US" altLang="zh-TW" dirty="0"/>
                  <a:t>CE</a:t>
                </a:r>
                <a:r>
                  <a:rPr lang="zh-TW" altLang="en-US" dirty="0"/>
                  <a:t>。</a:t>
                </a:r>
                <a:endParaRPr lang="en-US" altLang="zh-TW" dirty="0"/>
              </a:p>
              <a:p>
                <a:pPr marL="0" indent="0">
                  <a:buNone/>
                </a:pPr>
                <a:r>
                  <a:rPr lang="zh-TW" altLang="en-US" dirty="0" smtClean="0"/>
                  <a:t>修正，在套</a:t>
                </a:r>
                <a:r>
                  <a:rPr lang="en-US" altLang="zh-TW" dirty="0" smtClean="0"/>
                  <a:t>data</a:t>
                </a:r>
                <a:r>
                  <a:rPr lang="zh-TW" altLang="en-US" dirty="0" smtClean="0"/>
                  <a:t>時，需要被解的未知數僅僅只有 </a:t>
                </a:r>
                <a:r>
                  <a:rPr lang="en-US" altLang="zh-TW" dirty="0" smtClean="0"/>
                  <a:t>e</a:t>
                </a:r>
                <a:r>
                  <a:rPr lang="zh-TW" altLang="en-US" dirty="0" smtClean="0"/>
                  <a:t> </a:t>
                </a:r>
                <a:r>
                  <a:rPr lang="en-US" altLang="zh-TW" dirty="0" smtClean="0"/>
                  <a:t>, c </a:t>
                </a:r>
                <a:endParaRPr lang="zh-TW" altLang="en-US" dirty="0"/>
              </a:p>
            </p:txBody>
          </p:sp>
        </mc:Choice>
        <mc:Fallback xmlns="">
          <p:sp>
            <p:nvSpPr>
              <p:cNvPr id="3" name="內容版面配置區 2"/>
              <p:cNvSpPr>
                <a:spLocks noGrp="1" noRot="1" noChangeAspect="1" noMove="1" noResize="1" noEditPoints="1" noAdjustHandles="1" noChangeArrowheads="1" noChangeShapeType="1" noTextEdit="1"/>
              </p:cNvSpPr>
              <p:nvPr>
                <p:ph idx="1"/>
              </p:nvPr>
            </p:nvSpPr>
            <p:spPr>
              <a:blipFill>
                <a:blip r:embed="rId2"/>
                <a:stretch>
                  <a:fillRect l="-1217" t="-140"/>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362849270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Incentive </a:t>
            </a:r>
            <a:r>
              <a:rPr lang="zh-TW" altLang="en-US" dirty="0" smtClean="0"/>
              <a:t>實證設定</a:t>
            </a:r>
            <a:endParaRPr lang="zh-TW" altLang="en-US" dirty="0"/>
          </a:p>
        </p:txBody>
      </p:sp>
      <mc:AlternateContent xmlns:mc="http://schemas.openxmlformats.org/markup-compatibility/2006" xmlns:a14="http://schemas.microsoft.com/office/drawing/2010/main">
        <mc:Choice Requires="a14">
          <p:sp>
            <p:nvSpPr>
              <p:cNvPr id="3" name="內容版面配置區 2"/>
              <p:cNvSpPr>
                <a:spLocks noGrp="1"/>
              </p:cNvSpPr>
              <p:nvPr>
                <p:ph idx="1"/>
              </p:nvPr>
            </p:nvSpPr>
            <p:spPr/>
            <p:txBody>
              <a:bodyPr/>
              <a:lstStyle/>
              <a:p>
                <a:r>
                  <a:rPr lang="en-US" altLang="zh-TW" dirty="0" smtClean="0"/>
                  <a:t>Cost of effort </a:t>
                </a:r>
                <a:r>
                  <a:rPr lang="zh-TW" altLang="en-US" dirty="0" smtClean="0"/>
                  <a:t>函數假設</a:t>
                </a:r>
                <a:r>
                  <a:rPr lang="en-US" altLang="zh-TW" dirty="0" smtClean="0"/>
                  <a:t/>
                </a:r>
                <a:br>
                  <a:rPr lang="en-US" altLang="zh-TW" dirty="0" smtClean="0"/>
                </a:br>
                <a:r>
                  <a:rPr lang="en-US" altLang="zh-TW" dirty="0" smtClean="0"/>
                  <a:t/>
                </a:r>
                <a:br>
                  <a:rPr lang="en-US" altLang="zh-TW" dirty="0" smtClean="0"/>
                </a:br>
                <a:r>
                  <a:rPr lang="en-US" altLang="zh-TW" dirty="0" smtClean="0"/>
                  <a:t>1. c(e) = 0.5*c*</a:t>
                </a:r>
                <a14:m>
                  <m:oMath xmlns:m="http://schemas.openxmlformats.org/officeDocument/2006/math">
                    <m:sSup>
                      <m:sSupPr>
                        <m:ctrlPr>
                          <a:rPr lang="en-US" altLang="zh-TW" i="1" smtClean="0">
                            <a:latin typeface="Cambria Math" panose="02040503050406030204" pitchFamily="18" charset="0"/>
                          </a:rPr>
                        </m:ctrlPr>
                      </m:sSupPr>
                      <m:e>
                        <m:r>
                          <a:rPr lang="en-US" altLang="zh-TW" b="0" i="1" smtClean="0">
                            <a:latin typeface="Cambria Math" panose="02040503050406030204" pitchFamily="18" charset="0"/>
                          </a:rPr>
                          <m:t>𝑒</m:t>
                        </m:r>
                      </m:e>
                      <m:sup>
                        <m:r>
                          <a:rPr lang="en-US" altLang="zh-TW" b="0" i="1" smtClean="0">
                            <a:latin typeface="Cambria Math" panose="02040503050406030204" pitchFamily="18" charset="0"/>
                          </a:rPr>
                          <m:t>2</m:t>
                        </m:r>
                      </m:sup>
                    </m:sSup>
                  </m:oMath>
                </a14:m>
                <a:r>
                  <a:rPr lang="en-US" altLang="zh-TW" dirty="0" smtClean="0"/>
                  <a:t>     </a:t>
                </a:r>
                <a:br>
                  <a:rPr lang="en-US" altLang="zh-TW" dirty="0" smtClean="0"/>
                </a:br>
                <a:r>
                  <a:rPr lang="en-US" altLang="zh-TW" dirty="0" smtClean="0"/>
                  <a:t>2. c(e) = 0.25*c*</a:t>
                </a:r>
                <a14:m>
                  <m:oMath xmlns:m="http://schemas.openxmlformats.org/officeDocument/2006/math">
                    <m:sSup>
                      <m:sSupPr>
                        <m:ctrlPr>
                          <a:rPr lang="en-US" altLang="zh-TW" i="1" smtClean="0">
                            <a:latin typeface="Cambria Math" panose="02040503050406030204" pitchFamily="18" charset="0"/>
                          </a:rPr>
                        </m:ctrlPr>
                      </m:sSupPr>
                      <m:e>
                        <m:r>
                          <a:rPr lang="en-US" altLang="zh-TW" b="0" i="1" smtClean="0">
                            <a:latin typeface="Cambria Math" panose="02040503050406030204" pitchFamily="18" charset="0"/>
                          </a:rPr>
                          <m:t>𝑒</m:t>
                        </m:r>
                      </m:e>
                      <m:sup>
                        <m:r>
                          <a:rPr lang="en-US" altLang="zh-TW" b="0" i="1" smtClean="0">
                            <a:latin typeface="Cambria Math" panose="02040503050406030204" pitchFamily="18" charset="0"/>
                          </a:rPr>
                          <m:t>4</m:t>
                        </m:r>
                      </m:sup>
                    </m:sSup>
                  </m:oMath>
                </a14:m>
                <a:r>
                  <a:rPr lang="en-US" altLang="zh-TW" dirty="0" smtClean="0"/>
                  <a:t/>
                </a:r>
                <a:br>
                  <a:rPr lang="en-US" altLang="zh-TW" dirty="0" smtClean="0"/>
                </a:br>
                <a:r>
                  <a:rPr lang="en-US" altLang="zh-TW" dirty="0" smtClean="0"/>
                  <a:t/>
                </a:r>
                <a:br>
                  <a:rPr lang="en-US" altLang="zh-TW" dirty="0" smtClean="0"/>
                </a:br>
                <a:r>
                  <a:rPr lang="zh-TW" altLang="en-US" dirty="0" smtClean="0"/>
                  <a:t>其中</a:t>
                </a:r>
                <a:r>
                  <a:rPr lang="en-US" altLang="zh-TW" dirty="0" smtClean="0"/>
                  <a:t>:</a:t>
                </a:r>
                <a:r>
                  <a:rPr lang="zh-TW" altLang="en-US" dirty="0" smtClean="0"/>
                  <a:t> </a:t>
                </a:r>
                <a:r>
                  <a:rPr lang="en-US" altLang="zh-TW" dirty="0" smtClean="0"/>
                  <a:t>c</a:t>
                </a:r>
                <a:r>
                  <a:rPr lang="zh-TW" altLang="en-US" dirty="0" smtClean="0"/>
                  <a:t>透過上頁兩個方程式聯立求解</a:t>
                </a:r>
                <a:endParaRPr lang="en-US" altLang="zh-TW" dirty="0" smtClean="0"/>
              </a:p>
              <a:p>
                <a:endParaRPr lang="en-US" altLang="zh-TW" dirty="0" smtClean="0"/>
              </a:p>
              <a:p>
                <a:endParaRPr lang="zh-TW" altLang="en-US" dirty="0"/>
              </a:p>
            </p:txBody>
          </p:sp>
        </mc:Choice>
        <mc:Fallback xmlns="">
          <p:sp>
            <p:nvSpPr>
              <p:cNvPr id="3" name="內容版面配置區 2"/>
              <p:cNvSpPr>
                <a:spLocks noGrp="1" noRot="1" noChangeAspect="1" noMove="1" noResize="1" noEditPoints="1" noAdjustHandles="1" noChangeArrowheads="1" noChangeShapeType="1" noTextEdit="1"/>
              </p:cNvSpPr>
              <p:nvPr>
                <p:ph idx="1"/>
              </p:nvPr>
            </p:nvSpPr>
            <p:spPr>
              <a:blipFill>
                <a:blip r:embed="rId2"/>
                <a:stretch>
                  <a:fillRect l="-1043" t="-2521"/>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13835375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內容版面配置區 3" descr="畫面剪輯"/>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95716" y="265429"/>
            <a:ext cx="6297302" cy="2267703"/>
          </a:xfrm>
        </p:spPr>
      </p:pic>
      <mc:AlternateContent xmlns:mc="http://schemas.openxmlformats.org/markup-compatibility/2006" xmlns:a14="http://schemas.microsoft.com/office/drawing/2010/main">
        <mc:Choice Requires="a14">
          <p:sp>
            <p:nvSpPr>
              <p:cNvPr id="5" name="文字方塊 4"/>
              <p:cNvSpPr txBox="1"/>
              <p:nvPr/>
            </p:nvSpPr>
            <p:spPr>
              <a:xfrm>
                <a:off x="923637" y="2533132"/>
                <a:ext cx="10474036" cy="3676776"/>
              </a:xfrm>
              <a:prstGeom prst="rect">
                <a:avLst/>
              </a:prstGeom>
              <a:noFill/>
            </p:spPr>
            <p:txBody>
              <a:bodyPr wrap="square" rtlCol="0">
                <a:spAutoFit/>
              </a:bodyPr>
              <a:lstStyle/>
              <a:p>
                <a:r>
                  <a:rPr lang="zh-TW" altLang="en-US" dirty="0" smtClean="0"/>
                  <a:t>加強敘述員工決策行為的敘述</a:t>
                </a:r>
                <a:r>
                  <a:rPr lang="en-US" altLang="zh-TW" dirty="0" smtClean="0"/>
                  <a:t>:</a:t>
                </a:r>
              </a:p>
              <a:p>
                <a:endParaRPr lang="en-US" altLang="zh-TW" dirty="0" smtClean="0"/>
              </a:p>
              <a:p>
                <a:pPr marL="285750" indent="-285750">
                  <a:buFont typeface="Arial" panose="020B0604020202020204" pitchFamily="34" charset="0"/>
                  <a:buChar char="•"/>
                </a:pPr>
                <a14:m>
                  <m:oMath xmlns:m="http://schemas.openxmlformats.org/officeDocument/2006/math">
                    <m:sSub>
                      <m:sSubPr>
                        <m:ctrlPr>
                          <a:rPr lang="en-US" altLang="zh-TW" i="1">
                            <a:latin typeface="Cambria Math" panose="02040503050406030204" pitchFamily="18" charset="0"/>
                          </a:rPr>
                        </m:ctrlPr>
                      </m:sSubPr>
                      <m:e>
                        <m:r>
                          <a:rPr lang="en-US" altLang="zh-TW" i="1">
                            <a:latin typeface="Cambria Math" panose="02040503050406030204" pitchFamily="18" charset="0"/>
                          </a:rPr>
                          <m:t>𝑚𝑎𝑥</m:t>
                        </m:r>
                      </m:e>
                      <m:sub>
                        <m:r>
                          <a:rPr lang="en-US" altLang="zh-TW" i="1">
                            <a:latin typeface="Cambria Math" panose="02040503050406030204" pitchFamily="18" charset="0"/>
                          </a:rPr>
                          <m:t>𝑒</m:t>
                        </m:r>
                      </m:sub>
                    </m:sSub>
                  </m:oMath>
                </a14:m>
                <a:r>
                  <a:rPr lang="zh-TW" altLang="en-US" dirty="0" smtClean="0"/>
                  <a:t> </a:t>
                </a:r>
                <a:r>
                  <a:rPr lang="en-US" altLang="zh-TW" dirty="0" smtClean="0"/>
                  <a:t>CE</a:t>
                </a:r>
                <a:r>
                  <a:rPr lang="zh-TW" altLang="en-US" dirty="0" smtClean="0"/>
                  <a:t> </a:t>
                </a:r>
                <a:r>
                  <a:rPr lang="en-US" altLang="zh-TW" dirty="0" smtClean="0"/>
                  <a:t>(</a:t>
                </a:r>
                <a:r>
                  <a:rPr lang="zh-TW" altLang="en-US" dirty="0" smtClean="0"/>
                  <a:t> </a:t>
                </a:r>
                <a:r>
                  <a:rPr lang="en-US" altLang="zh-TW" dirty="0" smtClean="0"/>
                  <a:t>payoff</a:t>
                </a:r>
                <a:r>
                  <a:rPr lang="zh-TW" altLang="en-US" dirty="0" smtClean="0"/>
                  <a:t> </a:t>
                </a:r>
                <a:r>
                  <a:rPr lang="en-US" altLang="zh-TW" dirty="0" smtClean="0"/>
                  <a:t>)</a:t>
                </a:r>
                <a:r>
                  <a:rPr lang="zh-TW" altLang="en-US" dirty="0" smtClean="0"/>
                  <a:t> </a:t>
                </a:r>
                <a:r>
                  <a:rPr lang="en-US" altLang="zh-TW" dirty="0" smtClean="0"/>
                  <a:t>– c(e)</a:t>
                </a:r>
                <a:br>
                  <a:rPr lang="en-US" altLang="zh-TW" dirty="0" smtClean="0"/>
                </a:br>
                <a:r>
                  <a:rPr lang="en-US" altLang="zh-TW" dirty="0" smtClean="0"/>
                  <a:t/>
                </a:r>
                <a:br>
                  <a:rPr lang="en-US" altLang="zh-TW" dirty="0" smtClean="0"/>
                </a:br>
                <a14:m>
                  <m:oMath xmlns:m="http://schemas.openxmlformats.org/officeDocument/2006/math">
                    <m:sSub>
                      <m:sSubPr>
                        <m:ctrlPr>
                          <a:rPr lang="en-US" altLang="zh-TW" i="1">
                            <a:latin typeface="Cambria Math" panose="02040503050406030204" pitchFamily="18" charset="0"/>
                          </a:rPr>
                        </m:ctrlPr>
                      </m:sSubPr>
                      <m:e>
                        <m:r>
                          <a:rPr lang="en-US" altLang="zh-TW" i="1">
                            <a:latin typeface="Cambria Math" panose="02040503050406030204" pitchFamily="18" charset="0"/>
                          </a:rPr>
                          <m:t>𝑚𝑎𝑥</m:t>
                        </m:r>
                      </m:e>
                      <m:sub>
                        <m:r>
                          <a:rPr lang="en-US" altLang="zh-TW" i="1">
                            <a:latin typeface="Cambria Math" panose="02040503050406030204" pitchFamily="18" charset="0"/>
                          </a:rPr>
                          <m:t>𝑒</m:t>
                        </m:r>
                      </m:sub>
                    </m:sSub>
                  </m:oMath>
                </a14:m>
                <a:r>
                  <a:rPr lang="zh-TW" altLang="en-US" dirty="0"/>
                  <a:t> </a:t>
                </a:r>
                <a:r>
                  <a:rPr lang="en-US" altLang="zh-TW" dirty="0" smtClean="0"/>
                  <a:t>E[</a:t>
                </a:r>
                <a14:m>
                  <m:oMath xmlns:m="http://schemas.openxmlformats.org/officeDocument/2006/math">
                    <m:acc>
                      <m:accPr>
                        <m:chr m:val="̃"/>
                        <m:ctrlPr>
                          <a:rPr lang="en-US" altLang="zh-TW" i="1" dirty="0">
                            <a:latin typeface="Cambria Math" panose="02040503050406030204" pitchFamily="18" charset="0"/>
                          </a:rPr>
                        </m:ctrlPr>
                      </m:accPr>
                      <m:e>
                        <m:r>
                          <a:rPr lang="en-US" altLang="zh-TW" i="1" dirty="0">
                            <a:latin typeface="Cambria Math" panose="02040503050406030204" pitchFamily="18" charset="0"/>
                          </a:rPr>
                          <m:t>𝑥</m:t>
                        </m:r>
                      </m:e>
                    </m:acc>
                  </m:oMath>
                </a14:m>
                <a:r>
                  <a:rPr lang="en-US" altLang="zh-TW" dirty="0"/>
                  <a:t>]  -</a:t>
                </a:r>
                <a14:m>
                  <m:oMath xmlns:m="http://schemas.openxmlformats.org/officeDocument/2006/math">
                    <m:r>
                      <a:rPr lang="zh-TW" altLang="en-US" i="1">
                        <a:latin typeface="Cambria Math" panose="02040503050406030204" pitchFamily="18" charset="0"/>
                      </a:rPr>
                      <m:t>𝜋</m:t>
                    </m:r>
                  </m:oMath>
                </a14:m>
                <a:r>
                  <a:rPr lang="en-US" altLang="zh-TW" dirty="0"/>
                  <a:t>(</a:t>
                </a:r>
                <a14:m>
                  <m:oMath xmlns:m="http://schemas.openxmlformats.org/officeDocument/2006/math">
                    <m:acc>
                      <m:accPr>
                        <m:chr m:val="̃"/>
                        <m:ctrlPr>
                          <a:rPr lang="en-US" altLang="zh-TW" i="1" dirty="0">
                            <a:latin typeface="Cambria Math" panose="02040503050406030204" pitchFamily="18" charset="0"/>
                          </a:rPr>
                        </m:ctrlPr>
                      </m:accPr>
                      <m:e>
                        <m:r>
                          <a:rPr lang="en-US" altLang="zh-TW" i="1" dirty="0">
                            <a:latin typeface="Cambria Math" panose="02040503050406030204" pitchFamily="18" charset="0"/>
                          </a:rPr>
                          <m:t>𝑥</m:t>
                        </m:r>
                      </m:e>
                    </m:acc>
                  </m:oMath>
                </a14:m>
                <a:r>
                  <a:rPr lang="en-US" altLang="zh-TW" dirty="0" smtClean="0"/>
                  <a:t>) – </a:t>
                </a:r>
                <a:r>
                  <a:rPr lang="en-US" altLang="zh-TW" dirty="0"/>
                  <a:t>c(e)</a:t>
                </a:r>
                <a:r>
                  <a:rPr lang="en-US" altLang="zh-TW" dirty="0" smtClean="0"/>
                  <a:t/>
                </a:r>
                <a:br>
                  <a:rPr lang="en-US" altLang="zh-TW" dirty="0" smtClean="0"/>
                </a:br>
                <a:r>
                  <a:rPr lang="en-US" altLang="zh-TW" dirty="0" smtClean="0"/>
                  <a:t/>
                </a:r>
                <a:br>
                  <a:rPr lang="en-US" altLang="zh-TW" dirty="0" smtClean="0"/>
                </a:br>
                <a14:m>
                  <m:oMath xmlns:m="http://schemas.openxmlformats.org/officeDocument/2006/math">
                    <m:f>
                      <m:fPr>
                        <m:ctrlPr>
                          <a:rPr lang="en-US" altLang="zh-TW" i="1">
                            <a:latin typeface="Cambria Math" panose="02040503050406030204" pitchFamily="18" charset="0"/>
                          </a:rPr>
                        </m:ctrlPr>
                      </m:fPr>
                      <m:num>
                        <m:r>
                          <a:rPr lang="en-US" altLang="zh-TW" i="1">
                            <a:latin typeface="Cambria Math" panose="02040503050406030204" pitchFamily="18" charset="0"/>
                          </a:rPr>
                          <m:t>𝜕</m:t>
                        </m:r>
                      </m:num>
                      <m:den>
                        <m:r>
                          <a:rPr lang="en-US" altLang="zh-TW" i="1">
                            <a:latin typeface="Cambria Math" panose="02040503050406030204" pitchFamily="18" charset="0"/>
                          </a:rPr>
                          <m:t>𝜕</m:t>
                        </m:r>
                        <m:r>
                          <a:rPr lang="en-US" altLang="zh-TW" i="1">
                            <a:latin typeface="Cambria Math" panose="02040503050406030204" pitchFamily="18" charset="0"/>
                          </a:rPr>
                          <m:t>𝑒</m:t>
                        </m:r>
                      </m:den>
                    </m:f>
                  </m:oMath>
                </a14:m>
                <a:r>
                  <a:rPr lang="en-US" altLang="zh-TW" dirty="0"/>
                  <a:t> {b</a:t>
                </a:r>
                <a14:m>
                  <m:oMath xmlns:m="http://schemas.openxmlformats.org/officeDocument/2006/math">
                    <m:nary>
                      <m:naryPr>
                        <m:ctrlPr>
                          <a:rPr lang="zh-TW" altLang="en-US" i="1">
                            <a:latin typeface="Cambria Math" panose="02040503050406030204" pitchFamily="18" charset="0"/>
                          </a:rPr>
                        </m:ctrlPr>
                      </m:naryPr>
                      <m:sub>
                        <m:sSub>
                          <m:sSubPr>
                            <m:ctrlPr>
                              <a:rPr lang="en-US" altLang="zh-TW" i="1">
                                <a:latin typeface="Cambria Math" panose="02040503050406030204" pitchFamily="18" charset="0"/>
                              </a:rPr>
                            </m:ctrlPr>
                          </m:sSubPr>
                          <m:e>
                            <m:r>
                              <a:rPr lang="en-US" altLang="zh-TW" i="1">
                                <a:latin typeface="Cambria Math" panose="02040503050406030204" pitchFamily="18" charset="0"/>
                              </a:rPr>
                              <m:t>𝑣</m:t>
                            </m:r>
                          </m:e>
                          <m:sub>
                            <m:r>
                              <a:rPr lang="en-US" altLang="zh-TW" i="1">
                                <a:latin typeface="Cambria Math" panose="02040503050406030204" pitchFamily="18" charset="0"/>
                              </a:rPr>
                              <m:t>0</m:t>
                            </m:r>
                          </m:sub>
                        </m:sSub>
                      </m:sub>
                      <m:sup>
                        <m:r>
                          <a:rPr lang="en-US" altLang="zh-TW" i="1">
                            <a:latin typeface="Cambria Math" panose="02040503050406030204" pitchFamily="18" charset="0"/>
                            <a:ea typeface="Cambria Math" panose="02040503050406030204" pitchFamily="18" charset="0"/>
                          </a:rPr>
                          <m:t>∞</m:t>
                        </m:r>
                      </m:sup>
                      <m:e>
                        <m:sSub>
                          <m:sSubPr>
                            <m:ctrlPr>
                              <a:rPr lang="en-US" altLang="zh-TW" i="1">
                                <a:latin typeface="Cambria Math" panose="02040503050406030204" pitchFamily="18" charset="0"/>
                              </a:rPr>
                            </m:ctrlPr>
                          </m:sSubPr>
                          <m:e>
                            <m:r>
                              <a:rPr lang="en-US" altLang="zh-TW" i="1">
                                <a:latin typeface="Cambria Math" panose="02040503050406030204" pitchFamily="18" charset="0"/>
                              </a:rPr>
                              <m:t>𝑣</m:t>
                            </m:r>
                          </m:e>
                          <m:sub>
                            <m:r>
                              <a:rPr lang="en-US" altLang="zh-TW" i="1">
                                <a:latin typeface="Cambria Math" panose="02040503050406030204" pitchFamily="18" charset="0"/>
                              </a:rPr>
                              <m:t>1</m:t>
                            </m:r>
                          </m:sub>
                        </m:sSub>
                        <m:r>
                          <a:rPr lang="en-US" altLang="zh-TW" i="1">
                            <a:latin typeface="Cambria Math" panose="02040503050406030204" pitchFamily="18" charset="0"/>
                          </a:rPr>
                          <m:t> </m:t>
                        </m:r>
                        <m:r>
                          <a:rPr lang="en-US" altLang="zh-TW" i="1">
                            <a:latin typeface="Cambria Math" panose="02040503050406030204" pitchFamily="18" charset="0"/>
                          </a:rPr>
                          <m:t>𝑑</m:t>
                        </m:r>
                      </m:e>
                    </m:nary>
                    <m:r>
                      <m:rPr>
                        <m:nor/>
                      </m:rPr>
                      <a:rPr lang="en-US" altLang="zh-TW" dirty="0"/>
                      <m:t>F</m:t>
                    </m:r>
                    <m:r>
                      <m:rPr>
                        <m:nor/>
                      </m:rPr>
                      <a:rPr lang="en-US" altLang="zh-TW" dirty="0"/>
                      <m:t>(</m:t>
                    </m:r>
                    <m:sSub>
                      <m:sSubPr>
                        <m:ctrlPr>
                          <a:rPr lang="en-US" altLang="zh-TW" i="1">
                            <a:latin typeface="Cambria Math" panose="02040503050406030204" pitchFamily="18" charset="0"/>
                          </a:rPr>
                        </m:ctrlPr>
                      </m:sSubPr>
                      <m:e>
                        <m:r>
                          <a:rPr lang="en-US" altLang="zh-TW" i="1">
                            <a:latin typeface="Cambria Math" panose="02040503050406030204" pitchFamily="18" charset="0"/>
                          </a:rPr>
                          <m:t>𝑣</m:t>
                        </m:r>
                      </m:e>
                      <m:sub>
                        <m:r>
                          <a:rPr lang="en-US" altLang="zh-TW" i="1">
                            <a:latin typeface="Cambria Math" panose="02040503050406030204" pitchFamily="18" charset="0"/>
                          </a:rPr>
                          <m:t>1</m:t>
                        </m:r>
                      </m:sub>
                    </m:sSub>
                    <m:r>
                      <m:rPr>
                        <m:nor/>
                      </m:rPr>
                      <a:rPr lang="en-US" altLang="zh-TW" dirty="0"/>
                      <m:t>|</m:t>
                    </m:r>
                    <m:r>
                      <m:rPr>
                        <m:nor/>
                      </m:rPr>
                      <a:rPr lang="en-US" altLang="zh-TW" dirty="0"/>
                      <m:t>e</m:t>
                    </m:r>
                    <m:r>
                      <m:rPr>
                        <m:nor/>
                      </m:rPr>
                      <a:rPr lang="en-US" altLang="zh-TW" b="0" i="0" dirty="0" smtClean="0"/>
                      <m:t>)</m:t>
                    </m:r>
                  </m:oMath>
                </a14:m>
                <a:r>
                  <a:rPr lang="zh-TW" altLang="en-US" dirty="0" smtClean="0"/>
                  <a:t> </a:t>
                </a:r>
                <a:r>
                  <a:rPr lang="en-US" altLang="zh-TW" dirty="0"/>
                  <a:t>- (1/2)</a:t>
                </a:r>
                <a14:m>
                  <m:oMath xmlns:m="http://schemas.openxmlformats.org/officeDocument/2006/math">
                    <m:r>
                      <a:rPr lang="zh-TW" altLang="en-US" i="1">
                        <a:latin typeface="Cambria Math" panose="02040503050406030204" pitchFamily="18" charset="0"/>
                      </a:rPr>
                      <m:t>𝜑</m:t>
                    </m:r>
                    <m:sSup>
                      <m:sSupPr>
                        <m:ctrlPr>
                          <a:rPr lang="en-US" altLang="zh-TW" i="1">
                            <a:latin typeface="Cambria Math" panose="02040503050406030204" pitchFamily="18" charset="0"/>
                          </a:rPr>
                        </m:ctrlPr>
                      </m:sSupPr>
                      <m:e>
                        <m:r>
                          <a:rPr lang="en-US" altLang="zh-TW" i="1">
                            <a:latin typeface="Cambria Math" panose="02040503050406030204" pitchFamily="18" charset="0"/>
                          </a:rPr>
                          <m:t>𝑏</m:t>
                        </m:r>
                      </m:e>
                      <m:sup>
                        <m:r>
                          <a:rPr lang="en-US" altLang="zh-TW" i="1">
                            <a:latin typeface="Cambria Math" panose="02040503050406030204" pitchFamily="18" charset="0"/>
                          </a:rPr>
                          <m:t>2</m:t>
                        </m:r>
                      </m:sup>
                    </m:sSup>
                    <m:r>
                      <a:rPr lang="zh-TW" altLang="en-US" i="1">
                        <a:latin typeface="Cambria Math" panose="02040503050406030204" pitchFamily="18" charset="0"/>
                      </a:rPr>
                      <m:t>𝜉</m:t>
                    </m:r>
                    <m:d>
                      <m:dPr>
                        <m:ctrlPr>
                          <a:rPr lang="en-US" altLang="zh-TW" i="1">
                            <a:latin typeface="Cambria Math" panose="02040503050406030204" pitchFamily="18" charset="0"/>
                          </a:rPr>
                        </m:ctrlPr>
                      </m:dPr>
                      <m:e>
                        <m:r>
                          <a:rPr lang="en-US" altLang="zh-TW" i="1">
                            <a:latin typeface="Cambria Math" panose="02040503050406030204" pitchFamily="18" charset="0"/>
                          </a:rPr>
                          <m:t>𝑒</m:t>
                        </m:r>
                      </m:e>
                    </m:d>
                  </m:oMath>
                </a14:m>
                <a:r>
                  <a:rPr lang="en-US" altLang="zh-TW" dirty="0" smtClean="0"/>
                  <a:t> – </a:t>
                </a:r>
                <a:r>
                  <a:rPr lang="en-US" altLang="zh-TW" dirty="0"/>
                  <a:t>c(e)</a:t>
                </a:r>
                <a:r>
                  <a:rPr lang="en-US" altLang="zh-TW" dirty="0" smtClean="0"/>
                  <a:t>} </a:t>
                </a:r>
                <a:r>
                  <a:rPr lang="en-US" altLang="zh-TW" dirty="0"/>
                  <a:t>= </a:t>
                </a:r>
                <a:r>
                  <a:rPr lang="en-US" altLang="zh-TW" dirty="0" smtClean="0"/>
                  <a:t>0</a:t>
                </a:r>
                <a:r>
                  <a:rPr lang="en-US" altLang="zh-TW" dirty="0"/>
                  <a:t> </a:t>
                </a:r>
                <a:br>
                  <a:rPr lang="en-US" altLang="zh-TW" dirty="0"/>
                </a:br>
                <a:r>
                  <a:rPr lang="en-US" altLang="zh-TW" dirty="0" smtClean="0"/>
                  <a:t/>
                </a:r>
                <a:br>
                  <a:rPr lang="en-US" altLang="zh-TW" dirty="0" smtClean="0"/>
                </a:br>
                <a14:m>
                  <m:oMath xmlns:m="http://schemas.openxmlformats.org/officeDocument/2006/math">
                    <m:f>
                      <m:fPr>
                        <m:ctrlPr>
                          <a:rPr lang="en-US" altLang="zh-TW" i="1">
                            <a:latin typeface="Cambria Math" panose="02040503050406030204" pitchFamily="18" charset="0"/>
                          </a:rPr>
                        </m:ctrlPr>
                      </m:fPr>
                      <m:num>
                        <m:r>
                          <a:rPr lang="en-US" altLang="zh-TW" i="1">
                            <a:latin typeface="Cambria Math" panose="02040503050406030204" pitchFamily="18" charset="0"/>
                          </a:rPr>
                          <m:t>𝜕</m:t>
                        </m:r>
                      </m:num>
                      <m:den>
                        <m:r>
                          <a:rPr lang="en-US" altLang="zh-TW" i="1">
                            <a:latin typeface="Cambria Math" panose="02040503050406030204" pitchFamily="18" charset="0"/>
                          </a:rPr>
                          <m:t>𝜕</m:t>
                        </m:r>
                        <m:r>
                          <a:rPr lang="en-US" altLang="zh-TW" i="1">
                            <a:latin typeface="Cambria Math" panose="02040503050406030204" pitchFamily="18" charset="0"/>
                          </a:rPr>
                          <m:t>𝑒</m:t>
                        </m:r>
                      </m:den>
                    </m:f>
                  </m:oMath>
                </a14:m>
                <a:r>
                  <a:rPr lang="en-US" altLang="zh-TW" dirty="0"/>
                  <a:t> </a:t>
                </a:r>
                <a:r>
                  <a:rPr lang="en-US" altLang="zh-TW" dirty="0" smtClean="0"/>
                  <a:t>{ CE</a:t>
                </a:r>
                <a:r>
                  <a:rPr lang="zh-TW" altLang="en-US" dirty="0" smtClean="0"/>
                  <a:t> </a:t>
                </a:r>
                <a:r>
                  <a:rPr lang="en-US" altLang="zh-TW" dirty="0"/>
                  <a:t>(</a:t>
                </a:r>
                <a:r>
                  <a:rPr lang="zh-TW" altLang="en-US" dirty="0"/>
                  <a:t> </a:t>
                </a:r>
                <a:r>
                  <a:rPr lang="en-US" altLang="zh-TW" dirty="0"/>
                  <a:t>payoff</a:t>
                </a:r>
                <a:r>
                  <a:rPr lang="zh-TW" altLang="en-US" dirty="0"/>
                  <a:t> </a:t>
                </a:r>
                <a:r>
                  <a:rPr lang="en-US" altLang="zh-TW" dirty="0"/>
                  <a:t>)</a:t>
                </a:r>
                <a:r>
                  <a:rPr lang="zh-TW" altLang="en-US" dirty="0"/>
                  <a:t> </a:t>
                </a:r>
                <a:r>
                  <a:rPr lang="en-US" altLang="zh-TW" dirty="0" smtClean="0"/>
                  <a:t>} = </a:t>
                </a:r>
                <a14:m>
                  <m:oMath xmlns:m="http://schemas.openxmlformats.org/officeDocument/2006/math">
                    <m:f>
                      <m:fPr>
                        <m:ctrlPr>
                          <a:rPr lang="en-US" altLang="zh-TW" i="1">
                            <a:latin typeface="Cambria Math" panose="02040503050406030204" pitchFamily="18" charset="0"/>
                          </a:rPr>
                        </m:ctrlPr>
                      </m:fPr>
                      <m:num>
                        <m:r>
                          <a:rPr lang="en-US" altLang="zh-TW" i="1">
                            <a:latin typeface="Cambria Math" panose="02040503050406030204" pitchFamily="18" charset="0"/>
                          </a:rPr>
                          <m:t>𝜕</m:t>
                        </m:r>
                      </m:num>
                      <m:den>
                        <m:r>
                          <a:rPr lang="en-US" altLang="zh-TW" i="1">
                            <a:latin typeface="Cambria Math" panose="02040503050406030204" pitchFamily="18" charset="0"/>
                          </a:rPr>
                          <m:t>𝜕</m:t>
                        </m:r>
                        <m:r>
                          <a:rPr lang="en-US" altLang="zh-TW" i="1">
                            <a:latin typeface="Cambria Math" panose="02040503050406030204" pitchFamily="18" charset="0"/>
                          </a:rPr>
                          <m:t>𝑒</m:t>
                        </m:r>
                      </m:den>
                    </m:f>
                  </m:oMath>
                </a14:m>
                <a:r>
                  <a:rPr lang="en-US" altLang="zh-TW" dirty="0"/>
                  <a:t> </a:t>
                </a:r>
                <a:r>
                  <a:rPr lang="en-US" altLang="zh-TW" dirty="0" smtClean="0"/>
                  <a:t>{</a:t>
                </a:r>
                <a:r>
                  <a:rPr lang="en-US" altLang="zh-TW" dirty="0"/>
                  <a:t>c(e</a:t>
                </a:r>
                <a:r>
                  <a:rPr lang="en-US" altLang="zh-TW" dirty="0" smtClean="0"/>
                  <a:t>)} </a:t>
                </a:r>
                <a:br>
                  <a:rPr lang="en-US" altLang="zh-TW" dirty="0" smtClean="0"/>
                </a:br>
                <a:r>
                  <a:rPr lang="en-US" altLang="zh-TW" dirty="0" smtClean="0"/>
                  <a:t>, </a:t>
                </a:r>
                <a:r>
                  <a:rPr lang="zh-TW" altLang="en-US" dirty="0" smtClean="0"/>
                  <a:t>員工增加一單位努力所增加的</a:t>
                </a:r>
                <a:r>
                  <a:rPr lang="en-US" altLang="zh-TW" dirty="0"/>
                  <a:t>certainty equivalent</a:t>
                </a:r>
                <a:r>
                  <a:rPr lang="zh-TW" altLang="en-US" dirty="0" smtClean="0"/>
                  <a:t> 等於增加的努力成本時，即均衡。</a:t>
                </a:r>
                <a:r>
                  <a:rPr lang="en-US" altLang="zh-TW" dirty="0"/>
                  <a:t/>
                </a:r>
                <a:br>
                  <a:rPr lang="en-US" altLang="zh-TW" dirty="0"/>
                </a:br>
                <a:r>
                  <a:rPr lang="en-US" altLang="zh-TW" dirty="0"/>
                  <a:t/>
                </a:r>
                <a:br>
                  <a:rPr lang="en-US" altLang="zh-TW" dirty="0"/>
                </a:br>
                <a:endParaRPr lang="en-US" altLang="zh-TW" dirty="0" smtClean="0"/>
              </a:p>
            </p:txBody>
          </p:sp>
        </mc:Choice>
        <mc:Fallback xmlns="">
          <p:sp>
            <p:nvSpPr>
              <p:cNvPr id="5" name="文字方塊 4"/>
              <p:cNvSpPr txBox="1">
                <a:spLocks noRot="1" noChangeAspect="1" noMove="1" noResize="1" noEditPoints="1" noAdjustHandles="1" noChangeArrowheads="1" noChangeShapeType="1" noTextEdit="1"/>
              </p:cNvSpPr>
              <p:nvPr/>
            </p:nvSpPr>
            <p:spPr>
              <a:xfrm>
                <a:off x="923637" y="2533132"/>
                <a:ext cx="10474036" cy="3676776"/>
              </a:xfrm>
              <a:prstGeom prst="rect">
                <a:avLst/>
              </a:prstGeom>
              <a:blipFill>
                <a:blip r:embed="rId3"/>
                <a:stretch>
                  <a:fillRect l="-524" t="-995"/>
                </a:stretch>
              </a:blipFill>
            </p:spPr>
            <p:txBody>
              <a:bodyPr/>
              <a:lstStyle/>
              <a:p>
                <a:r>
                  <a:rPr lang="zh-TW" altLang="en-US">
                    <a:noFill/>
                  </a:rPr>
                  <a:t> </a:t>
                </a:r>
              </a:p>
            </p:txBody>
          </p:sp>
        </mc:Fallback>
      </mc:AlternateContent>
      <p:sp>
        <p:nvSpPr>
          <p:cNvPr id="7" name="矩形 6"/>
          <p:cNvSpPr/>
          <p:nvPr/>
        </p:nvSpPr>
        <p:spPr>
          <a:xfrm>
            <a:off x="3011055" y="1745673"/>
            <a:ext cx="5652654" cy="68349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225912986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p:txBody>
          <a:bodyPr/>
          <a:lstStyle/>
          <a:p>
            <a:endParaRPr lang="zh-TW" altLang="en-US"/>
          </a:p>
        </p:txBody>
      </p:sp>
      <p:sp>
        <p:nvSpPr>
          <p:cNvPr id="3" name="副標題 2"/>
          <p:cNvSpPr>
            <a:spLocks noGrp="1"/>
          </p:cNvSpPr>
          <p:nvPr>
            <p:ph type="subTitle" idx="1"/>
          </p:nvPr>
        </p:nvSpPr>
        <p:spPr/>
        <p:txBody>
          <a:bodyPr/>
          <a:lstStyle/>
          <a:p>
            <a:endParaRPr lang="zh-TW" altLang="en-US"/>
          </a:p>
        </p:txBody>
      </p:sp>
    </p:spTree>
    <p:extLst>
      <p:ext uri="{BB962C8B-B14F-4D97-AF65-F5344CB8AC3E}">
        <p14:creationId xmlns:p14="http://schemas.microsoft.com/office/powerpoint/2010/main" val="6493013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Incentive </a:t>
            </a:r>
            <a:r>
              <a:rPr lang="zh-TW" altLang="en-US" dirty="0" smtClean="0"/>
              <a:t>實證設定</a:t>
            </a:r>
            <a:endParaRPr lang="zh-TW" altLang="en-US" dirty="0"/>
          </a:p>
        </p:txBody>
      </p:sp>
      <mc:AlternateContent xmlns:mc="http://schemas.openxmlformats.org/markup-compatibility/2006" xmlns:a14="http://schemas.microsoft.com/office/drawing/2010/main">
        <mc:Choice Requires="a14">
          <p:sp>
            <p:nvSpPr>
              <p:cNvPr id="3" name="內容版面配置區 2"/>
              <p:cNvSpPr>
                <a:spLocks noGrp="1"/>
              </p:cNvSpPr>
              <p:nvPr>
                <p:ph idx="1"/>
              </p:nvPr>
            </p:nvSpPr>
            <p:spPr/>
            <p:txBody>
              <a:bodyPr>
                <a:normAutofit/>
              </a:bodyPr>
              <a:lstStyle/>
              <a:p>
                <a:r>
                  <a:rPr lang="en-US" altLang="zh-TW" dirty="0" smtClean="0"/>
                  <a:t>(</a:t>
                </a:r>
                <a:r>
                  <a:rPr lang="zh-TW" altLang="en-US" dirty="0" smtClean="0"/>
                  <a:t>第四年底的股價</a:t>
                </a:r>
                <a:r>
                  <a:rPr lang="en-US" altLang="zh-TW" dirty="0" smtClean="0"/>
                  <a:t>)</a:t>
                </a:r>
                <a14:m>
                  <m:oMath xmlns:m="http://schemas.openxmlformats.org/officeDocument/2006/math">
                    <m:sSub>
                      <m:sSubPr>
                        <m:ctrlPr>
                          <a:rPr lang="en-US" altLang="zh-TW" i="1" smtClean="0">
                            <a:latin typeface="Cambria Math" panose="02040503050406030204" pitchFamily="18" charset="0"/>
                          </a:rPr>
                        </m:ctrlPr>
                      </m:sSubPr>
                      <m:e>
                        <m:r>
                          <a:rPr lang="en-US" altLang="zh-TW" b="0" i="1" smtClean="0">
                            <a:latin typeface="Cambria Math" panose="02040503050406030204" pitchFamily="18" charset="0"/>
                          </a:rPr>
                          <m:t>𝑣</m:t>
                        </m:r>
                      </m:e>
                      <m:sub>
                        <m:r>
                          <a:rPr lang="en-US" altLang="zh-TW" b="0" i="1" smtClean="0">
                            <a:latin typeface="Cambria Math" panose="02040503050406030204" pitchFamily="18" charset="0"/>
                          </a:rPr>
                          <m:t>4</m:t>
                        </m:r>
                      </m:sub>
                    </m:sSub>
                  </m:oMath>
                </a14:m>
                <a:r>
                  <a:rPr lang="en-US" altLang="zh-TW" dirty="0" smtClean="0"/>
                  <a:t>~log-normal (</a:t>
                </a:r>
                <a14:m>
                  <m:oMath xmlns:m="http://schemas.openxmlformats.org/officeDocument/2006/math">
                    <m:sSub>
                      <m:sSubPr>
                        <m:ctrlPr>
                          <a:rPr lang="en-US" altLang="zh-TW" i="1" smtClean="0">
                            <a:latin typeface="Cambria Math" panose="02040503050406030204" pitchFamily="18" charset="0"/>
                          </a:rPr>
                        </m:ctrlPr>
                      </m:sSubPr>
                      <m:e>
                        <m:r>
                          <a:rPr lang="en-US" altLang="zh-TW" b="0" i="1" smtClean="0">
                            <a:latin typeface="Cambria Math" panose="02040503050406030204" pitchFamily="18" charset="0"/>
                          </a:rPr>
                          <m:t>𝑣</m:t>
                        </m:r>
                      </m:e>
                      <m:sub>
                        <m:r>
                          <a:rPr lang="en-US" altLang="zh-TW" b="0" i="1" smtClean="0">
                            <a:latin typeface="Cambria Math" panose="02040503050406030204" pitchFamily="18" charset="0"/>
                          </a:rPr>
                          <m:t>0</m:t>
                        </m:r>
                      </m:sub>
                    </m:sSub>
                    <m:sSup>
                      <m:sSupPr>
                        <m:ctrlPr>
                          <a:rPr lang="en-US" altLang="zh-TW" b="0" i="1" smtClean="0">
                            <a:latin typeface="Cambria Math" panose="02040503050406030204" pitchFamily="18" charset="0"/>
                          </a:rPr>
                        </m:ctrlPr>
                      </m:sSupPr>
                      <m:e>
                        <m:r>
                          <a:rPr lang="en-US" altLang="zh-TW" b="0" i="1" smtClean="0">
                            <a:latin typeface="Cambria Math" panose="02040503050406030204" pitchFamily="18" charset="0"/>
                          </a:rPr>
                          <m:t>(1+</m:t>
                        </m:r>
                        <m:r>
                          <a:rPr lang="en-US" altLang="zh-TW" b="0" i="1" smtClean="0">
                            <a:latin typeface="Cambria Math" panose="02040503050406030204" pitchFamily="18" charset="0"/>
                          </a:rPr>
                          <m:t>𝑟</m:t>
                        </m:r>
                        <m:r>
                          <a:rPr lang="en-US" altLang="zh-TW" b="0" i="1" smtClean="0">
                            <a:latin typeface="Cambria Math" panose="02040503050406030204" pitchFamily="18" charset="0"/>
                          </a:rPr>
                          <m:t>)</m:t>
                        </m:r>
                      </m:e>
                      <m:sup>
                        <m:r>
                          <a:rPr lang="en-US" altLang="zh-TW" b="0" i="1" smtClean="0">
                            <a:latin typeface="Cambria Math" panose="02040503050406030204" pitchFamily="18" charset="0"/>
                          </a:rPr>
                          <m:t>4</m:t>
                        </m:r>
                      </m:sup>
                    </m:sSup>
                  </m:oMath>
                </a14:m>
                <a:r>
                  <a:rPr lang="en-US" altLang="zh-TW" dirty="0" smtClean="0"/>
                  <a:t>+ e , 4</a:t>
                </a:r>
                <a14:m>
                  <m:oMath xmlns:m="http://schemas.openxmlformats.org/officeDocument/2006/math">
                    <m:sSup>
                      <m:sSupPr>
                        <m:ctrlPr>
                          <a:rPr lang="en-US" altLang="zh-TW" i="1" smtClean="0">
                            <a:latin typeface="Cambria Math" panose="02040503050406030204" pitchFamily="18" charset="0"/>
                          </a:rPr>
                        </m:ctrlPr>
                      </m:sSupPr>
                      <m:e>
                        <m:r>
                          <a:rPr lang="zh-TW" altLang="en-US" i="1" smtClean="0">
                            <a:latin typeface="Cambria Math" panose="02040503050406030204" pitchFamily="18" charset="0"/>
                          </a:rPr>
                          <m:t>𝜎</m:t>
                        </m:r>
                      </m:e>
                      <m:sup>
                        <m:r>
                          <a:rPr lang="en-US" altLang="zh-TW" b="0" i="1" smtClean="0">
                            <a:latin typeface="Cambria Math" panose="02040503050406030204" pitchFamily="18" charset="0"/>
                          </a:rPr>
                          <m:t>2</m:t>
                        </m:r>
                      </m:sup>
                    </m:sSup>
                    <m:sSup>
                      <m:sSupPr>
                        <m:ctrlPr>
                          <a:rPr lang="en-US" altLang="zh-TW" i="1" smtClean="0">
                            <a:latin typeface="Cambria Math" panose="02040503050406030204" pitchFamily="18" charset="0"/>
                          </a:rPr>
                        </m:ctrlPr>
                      </m:sSupPr>
                      <m:e>
                        <m:sSub>
                          <m:sSubPr>
                            <m:ctrlPr>
                              <a:rPr lang="en-US" altLang="zh-TW" i="1" smtClean="0">
                                <a:latin typeface="Cambria Math" panose="02040503050406030204" pitchFamily="18" charset="0"/>
                              </a:rPr>
                            </m:ctrlPr>
                          </m:sSubPr>
                          <m:e>
                            <m:r>
                              <a:rPr lang="en-US" altLang="zh-TW" b="0" i="1" smtClean="0">
                                <a:latin typeface="Cambria Math" panose="02040503050406030204" pitchFamily="18" charset="0"/>
                              </a:rPr>
                              <m:t>𝑣</m:t>
                            </m:r>
                          </m:e>
                          <m:sub>
                            <m:r>
                              <a:rPr lang="en-US" altLang="zh-TW" b="0" i="1" smtClean="0">
                                <a:latin typeface="Cambria Math" panose="02040503050406030204" pitchFamily="18" charset="0"/>
                              </a:rPr>
                              <m:t>0</m:t>
                            </m:r>
                          </m:sub>
                        </m:sSub>
                      </m:e>
                      <m:sup>
                        <m:r>
                          <a:rPr lang="en-US" altLang="zh-TW" b="0" i="1" smtClean="0">
                            <a:latin typeface="Cambria Math" panose="02040503050406030204" pitchFamily="18" charset="0"/>
                          </a:rPr>
                          <m:t>2</m:t>
                        </m:r>
                      </m:sup>
                    </m:sSup>
                  </m:oMath>
                </a14:m>
                <a:r>
                  <a:rPr lang="en-US" altLang="zh-TW" dirty="0" smtClean="0"/>
                  <a:t>)</a:t>
                </a:r>
                <a:br>
                  <a:rPr lang="en-US" altLang="zh-TW" dirty="0" smtClean="0"/>
                </a:br>
                <a:r>
                  <a:rPr lang="zh-TW" altLang="en-US" dirty="0" smtClean="0"/>
                  <a:t>其中 </a:t>
                </a:r>
                <a:r>
                  <a:rPr lang="en-US" altLang="zh-TW" dirty="0" smtClean="0"/>
                  <a:t>:</a:t>
                </a:r>
                <a:r>
                  <a:rPr lang="zh-TW" altLang="en-US" dirty="0" smtClean="0"/>
                  <a:t> </a:t>
                </a:r>
                <a:r>
                  <a:rPr lang="en-US" altLang="zh-TW" dirty="0" smtClean="0"/>
                  <a:t>r = 10%</a:t>
                </a:r>
              </a:p>
              <a:p>
                <a:endParaRPr lang="en-US" altLang="zh-TW" dirty="0" smtClean="0"/>
              </a:p>
              <a:p>
                <a:r>
                  <a:rPr lang="zh-TW" altLang="en-US" dirty="0" smtClean="0"/>
                  <a:t>衡量風險趨避程度基準</a:t>
                </a:r>
                <a:r>
                  <a:rPr lang="en-US" altLang="zh-TW" dirty="0" smtClean="0"/>
                  <a:t>:</a:t>
                </a:r>
                <a:r>
                  <a:rPr lang="en-US" altLang="zh-TW" dirty="0"/>
                  <a:t/>
                </a:r>
                <a:br>
                  <a:rPr lang="en-US" altLang="zh-TW" dirty="0"/>
                </a:br>
                <a:r>
                  <a:rPr lang="en-US" altLang="zh-TW" dirty="0" smtClean="0"/>
                  <a:t>Friend and Blume (1975) and Hall and Murphy (2002) argue that 2.5 is a rough </a:t>
                </a:r>
                <a:r>
                  <a:rPr lang="en-US" altLang="zh-TW" dirty="0" smtClean="0">
                    <a:solidFill>
                      <a:srgbClr val="FF0000"/>
                    </a:solidFill>
                  </a:rPr>
                  <a:t>lower bound </a:t>
                </a:r>
                <a:r>
                  <a:rPr lang="en-US" altLang="zh-TW" dirty="0" smtClean="0"/>
                  <a:t>on the average person’s coefficient of relative risk aversion (</a:t>
                </a:r>
                <a14:m>
                  <m:oMath xmlns:m="http://schemas.openxmlformats.org/officeDocument/2006/math">
                    <m:r>
                      <a:rPr lang="zh-TW" altLang="en-US" i="1" smtClean="0">
                        <a:latin typeface="Cambria Math" panose="02040503050406030204" pitchFamily="18" charset="0"/>
                      </a:rPr>
                      <m:t>𝜌</m:t>
                    </m:r>
                  </m:oMath>
                </a14:m>
                <a:r>
                  <a:rPr lang="en-US" altLang="zh-TW" dirty="0" smtClean="0"/>
                  <a:t>).</a:t>
                </a:r>
              </a:p>
            </p:txBody>
          </p:sp>
        </mc:Choice>
        <mc:Fallback xmlns="">
          <p:sp>
            <p:nvSpPr>
              <p:cNvPr id="3" name="內容版面配置區 2"/>
              <p:cNvSpPr>
                <a:spLocks noGrp="1" noRot="1" noChangeAspect="1" noMove="1" noResize="1" noEditPoints="1" noAdjustHandles="1" noChangeArrowheads="1" noChangeShapeType="1" noTextEdit="1"/>
              </p:cNvSpPr>
              <p:nvPr>
                <p:ph idx="1"/>
              </p:nvPr>
            </p:nvSpPr>
            <p:spPr>
              <a:blipFill>
                <a:blip r:embed="rId2"/>
                <a:stretch>
                  <a:fillRect l="-1043" t="-2521" r="-464"/>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22986075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Incentive </a:t>
            </a:r>
            <a:r>
              <a:rPr lang="zh-TW" altLang="en-US" dirty="0" smtClean="0"/>
              <a:t>實證設定</a:t>
            </a:r>
            <a:endParaRPr lang="zh-TW" altLang="en-US" dirty="0"/>
          </a:p>
        </p:txBody>
      </p:sp>
      <p:sp>
        <p:nvSpPr>
          <p:cNvPr id="3" name="內容版面配置區 2"/>
          <p:cNvSpPr>
            <a:spLocks noGrp="1"/>
          </p:cNvSpPr>
          <p:nvPr>
            <p:ph idx="1"/>
          </p:nvPr>
        </p:nvSpPr>
        <p:spPr/>
        <p:txBody>
          <a:bodyPr>
            <a:normAutofit/>
          </a:bodyPr>
          <a:lstStyle/>
          <a:p>
            <a:r>
              <a:rPr lang="zh-TW" altLang="en-US" dirty="0" smtClean="0"/>
              <a:t>絕對風險趨避係數轉換成相對風險係數</a:t>
            </a:r>
            <a:r>
              <a:rPr lang="en-US" altLang="zh-TW" dirty="0" smtClean="0"/>
              <a:t>:</a:t>
            </a:r>
            <a:br>
              <a:rPr lang="en-US" altLang="zh-TW" dirty="0" smtClean="0"/>
            </a:br>
            <a:r>
              <a:rPr lang="en-US" altLang="zh-TW" dirty="0" smtClean="0"/>
              <a:t>We convert this to an Arrow-Pratt measure of absolute risk aversion (as required by our agency model) by dividing</a:t>
            </a:r>
            <a:r>
              <a:rPr lang="zh-TW" altLang="en-US" dirty="0" smtClean="0"/>
              <a:t> </a:t>
            </a:r>
            <a:r>
              <a:rPr lang="en-US" altLang="zh-TW" dirty="0" smtClean="0"/>
              <a:t>by the employee’s wealth level, which we assume to be five times the annual salary paid by the firm to middle managers. </a:t>
            </a:r>
          </a:p>
        </p:txBody>
      </p:sp>
    </p:spTree>
    <p:extLst>
      <p:ext uri="{BB962C8B-B14F-4D97-AF65-F5344CB8AC3E}">
        <p14:creationId xmlns:p14="http://schemas.microsoft.com/office/powerpoint/2010/main" val="13611575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內容版面配置區 3" descr="畫面剪輯"/>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81999" y="886692"/>
            <a:ext cx="10735707" cy="5070508"/>
          </a:xfrm>
        </p:spPr>
      </p:pic>
    </p:spTree>
    <p:extLst>
      <p:ext uri="{BB962C8B-B14F-4D97-AF65-F5344CB8AC3E}">
        <p14:creationId xmlns:p14="http://schemas.microsoft.com/office/powerpoint/2010/main" val="31661733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958</TotalTime>
  <Words>2063</Words>
  <Application>Microsoft Office PowerPoint</Application>
  <PresentationFormat>寬螢幕</PresentationFormat>
  <Paragraphs>201</Paragraphs>
  <Slides>60</Slides>
  <Notes>15</Notes>
  <HiddenSlides>8</HiddenSlides>
  <MMClips>0</MMClips>
  <ScaleCrop>false</ScaleCrop>
  <HeadingPairs>
    <vt:vector size="6" baseType="variant">
      <vt:variant>
        <vt:lpstr>使用字型</vt:lpstr>
      </vt:variant>
      <vt:variant>
        <vt:i4>5</vt:i4>
      </vt:variant>
      <vt:variant>
        <vt:lpstr>佈景主題</vt:lpstr>
      </vt:variant>
      <vt:variant>
        <vt:i4>1</vt:i4>
      </vt:variant>
      <vt:variant>
        <vt:lpstr>投影片標題</vt:lpstr>
      </vt:variant>
      <vt:variant>
        <vt:i4>60</vt:i4>
      </vt:variant>
    </vt:vector>
  </HeadingPairs>
  <TitlesOfParts>
    <vt:vector size="66" baseType="lpstr">
      <vt:lpstr>新細明體</vt:lpstr>
      <vt:lpstr>Arial</vt:lpstr>
      <vt:lpstr>Calibri</vt:lpstr>
      <vt:lpstr>Calibri Light</vt:lpstr>
      <vt:lpstr>Cambria Math</vt:lpstr>
      <vt:lpstr>Office 佈景主題</vt:lpstr>
      <vt:lpstr>Why do some firms give stock options to all employees?: An empirical examination of alternative theories</vt:lpstr>
      <vt:lpstr>outline</vt:lpstr>
      <vt:lpstr>Incentive 模型簡述</vt:lpstr>
      <vt:lpstr>PowerPoint 簡報</vt:lpstr>
      <vt:lpstr>PowerPoint 簡報</vt:lpstr>
      <vt:lpstr>PowerPoint 簡報</vt:lpstr>
      <vt:lpstr>Incentive 實證設定</vt:lpstr>
      <vt:lpstr>Incentive 實證設定</vt:lpstr>
      <vt:lpstr>PowerPoint 簡報</vt:lpstr>
      <vt:lpstr>Incentive 實證設定</vt:lpstr>
      <vt:lpstr>incentive實證結果</vt:lpstr>
      <vt:lpstr>PowerPoint 簡報</vt:lpstr>
      <vt:lpstr>Incentive 實證結論</vt:lpstr>
      <vt:lpstr>Incentive 實證結論</vt:lpstr>
      <vt:lpstr>Incentive 實證結論</vt:lpstr>
      <vt:lpstr>根據報表計算一些必要的數值</vt:lpstr>
      <vt:lpstr>Incentive 實證結論</vt:lpstr>
      <vt:lpstr>Incentive 實證結論</vt:lpstr>
      <vt:lpstr>Incentive 實證結論</vt:lpstr>
      <vt:lpstr>Incentive 實證結論</vt:lpstr>
      <vt:lpstr>The cost-of-effort function here is flatter ?</vt:lpstr>
      <vt:lpstr>Incentive 實證結論</vt:lpstr>
      <vt:lpstr>Incentive 實證結論</vt:lpstr>
      <vt:lpstr>Incentive 實證結論</vt:lpstr>
      <vt:lpstr>Sorting實證設定</vt:lpstr>
      <vt:lpstr>Sorting實證設定</vt:lpstr>
      <vt:lpstr>Sorting 實證結果</vt:lpstr>
      <vt:lpstr>Sorting 實證結果</vt:lpstr>
      <vt:lpstr>Small firm</vt:lpstr>
      <vt:lpstr>Med-small firm</vt:lpstr>
      <vt:lpstr>Large firm</vt:lpstr>
      <vt:lpstr>Med-large firm</vt:lpstr>
      <vt:lpstr>Sorting 實證結果</vt:lpstr>
      <vt:lpstr>Small firm</vt:lpstr>
      <vt:lpstr>Med-small firm</vt:lpstr>
      <vt:lpstr>Med-large firm</vt:lpstr>
      <vt:lpstr>Large firm</vt:lpstr>
      <vt:lpstr>Sorting 實證結果</vt:lpstr>
      <vt:lpstr>Models and empirical implications 3.2. Sorting (其他paper的做法)</vt:lpstr>
      <vt:lpstr>Sorting 實證結果</vt:lpstr>
      <vt:lpstr>Definition of Risk Tolerance</vt:lpstr>
      <vt:lpstr>retention</vt:lpstr>
      <vt:lpstr>看懂報表的關鍵</vt:lpstr>
      <vt:lpstr>看懂報表的關鍵</vt:lpstr>
      <vt:lpstr>PowerPoint 簡報</vt:lpstr>
      <vt:lpstr>PowerPoint 簡報</vt:lpstr>
      <vt:lpstr>PowerPoint 簡報</vt:lpstr>
      <vt:lpstr>PowerPoint 簡報</vt:lpstr>
      <vt:lpstr>Retention (The second case)</vt:lpstr>
      <vt:lpstr>PowerPoint 簡報</vt:lpstr>
      <vt:lpstr>Retention(The third case)</vt:lpstr>
      <vt:lpstr>PowerPoint 簡報</vt:lpstr>
      <vt:lpstr>PowerPoint 簡報</vt:lpstr>
      <vt:lpstr>End</vt:lpstr>
      <vt:lpstr>不用的頁面</vt:lpstr>
      <vt:lpstr>Incentive 實證設定</vt:lpstr>
      <vt:lpstr>Incentive 實證設定</vt:lpstr>
      <vt:lpstr>Incentive 實證設定</vt:lpstr>
      <vt:lpstr>Incentive 實證設定</vt:lpstr>
      <vt:lpstr>PowerPoint 簡報</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Why do some firms give stock options to all employees?: An empirical examination of alternative theories</dc:title>
  <dc:creator>chou</dc:creator>
  <cp:lastModifiedBy>chou</cp:lastModifiedBy>
  <cp:revision>89</cp:revision>
  <dcterms:created xsi:type="dcterms:W3CDTF">2020-09-21T06:31:34Z</dcterms:created>
  <dcterms:modified xsi:type="dcterms:W3CDTF">2020-09-29T11:30:26Z</dcterms:modified>
</cp:coreProperties>
</file>