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63" r:id="rId6"/>
    <p:sldId id="264" r:id="rId7"/>
    <p:sldId id="266" r:id="rId8"/>
    <p:sldId id="265" r:id="rId9"/>
    <p:sldId id="261" r:id="rId10"/>
    <p:sldId id="267" r:id="rId11"/>
    <p:sldId id="269" r:id="rId12"/>
    <p:sldId id="270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90" r:id="rId21"/>
    <p:sldId id="280" r:id="rId22"/>
    <p:sldId id="291" r:id="rId23"/>
    <p:sldId id="281" r:id="rId24"/>
    <p:sldId id="282" r:id="rId25"/>
    <p:sldId id="283" r:id="rId26"/>
    <p:sldId id="292" r:id="rId27"/>
    <p:sldId id="284" r:id="rId28"/>
    <p:sldId id="287" r:id="rId29"/>
    <p:sldId id="285" r:id="rId30"/>
    <p:sldId id="293" r:id="rId31"/>
    <p:sldId id="289" r:id="rId32"/>
    <p:sldId id="294" r:id="rId33"/>
    <p:sldId id="296" r:id="rId34"/>
    <p:sldId id="299" r:id="rId35"/>
    <p:sldId id="300" r:id="rId36"/>
    <p:sldId id="301" r:id="rId3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803B9-9355-43E8-9CB0-262A6A8CD745}" type="datetimeFigureOut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0CFF2-908A-46A9-A3C3-0AAAAA8C17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0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0CFF2-908A-46A9-A3C3-0AAAAA8C171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37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II.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遞減型絕對風險厭惡（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Decreasing Absolute Risk Aversion, DARA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隨著資產的增加，對於風險的厭惡程度降低，最高投資數額變大，則可以稱作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遞減型絕對風險厭惡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0CFF2-908A-46A9-A3C3-0AAAAA8C1714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2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所以最初的模型是有考慮股利率進去的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0CFF2-908A-46A9-A3C3-0AAAAA8C1714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22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0CFF2-908A-46A9-A3C3-0AAAAA8C1714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34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88-C405-4C30-93B5-6C88C3CD6D59}" type="datetimeFigureOut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11FA-4BB1-4E3E-B812-7E6EF0027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890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88-C405-4C30-93B5-6C88C3CD6D59}" type="datetimeFigureOut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11FA-4BB1-4E3E-B812-7E6EF0027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83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88-C405-4C30-93B5-6C88C3CD6D59}" type="datetimeFigureOut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11FA-4BB1-4E3E-B812-7E6EF0027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28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88-C405-4C30-93B5-6C88C3CD6D59}" type="datetimeFigureOut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11FA-4BB1-4E3E-B812-7E6EF0027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51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88-C405-4C30-93B5-6C88C3CD6D59}" type="datetimeFigureOut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11FA-4BB1-4E3E-B812-7E6EF0027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78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88-C405-4C30-93B5-6C88C3CD6D59}" type="datetimeFigureOut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11FA-4BB1-4E3E-B812-7E6EF0027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46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88-C405-4C30-93B5-6C88C3CD6D59}" type="datetimeFigureOut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11FA-4BB1-4E3E-B812-7E6EF0027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06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88-C405-4C30-93B5-6C88C3CD6D59}" type="datetimeFigureOut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11FA-4BB1-4E3E-B812-7E6EF0027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94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88-C405-4C30-93B5-6C88C3CD6D59}" type="datetimeFigureOut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11FA-4BB1-4E3E-B812-7E6EF0027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44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88-C405-4C30-93B5-6C88C3CD6D59}" type="datetimeFigureOut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11FA-4BB1-4E3E-B812-7E6EF0027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88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88-C405-4C30-93B5-6C88C3CD6D59}" type="datetimeFigureOut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11FA-4BB1-4E3E-B812-7E6EF0027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34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3BD88-C405-4C30-93B5-6C88C3CD6D59}" type="datetimeFigureOut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F11FA-4BB1-4E3E-B812-7E6EF0027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95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tm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Carpenter_2010_Optimal-exercise-of-executive-stock-options-and-implications-for-firm-cost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教授</a:t>
            </a:r>
            <a:r>
              <a:rPr lang="en-US" altLang="zh-TW" dirty="0" smtClean="0"/>
              <a:t>:</a:t>
            </a:r>
            <a:r>
              <a:rPr lang="zh-TW" altLang="en-US" dirty="0" smtClean="0"/>
              <a:t>戴天時</a:t>
            </a:r>
            <a:endParaRPr lang="en-US" altLang="zh-TW" dirty="0" smtClean="0"/>
          </a:p>
          <a:p>
            <a:r>
              <a:rPr lang="zh-TW" altLang="en-US" dirty="0" smtClean="0"/>
              <a:t>學生</a:t>
            </a:r>
            <a:r>
              <a:rPr lang="en-US" altLang="zh-TW" dirty="0" smtClean="0"/>
              <a:t>:</a:t>
            </a:r>
            <a:r>
              <a:rPr lang="zh-TW" altLang="en-US" dirty="0" smtClean="0"/>
              <a:t>劉易洲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59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General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3.2. Option cost to shareholders and executive’s subjective value</a:t>
            </a:r>
          </a:p>
          <a:p>
            <a:r>
              <a:rPr lang="en-US" altLang="zh-TW" dirty="0" smtClean="0"/>
              <a:t>We </a:t>
            </a:r>
            <a:r>
              <a:rPr lang="en-US" altLang="zh-TW" b="1" dirty="0" smtClean="0"/>
              <a:t>define the subjective option value </a:t>
            </a:r>
            <a:r>
              <a:rPr lang="en-US" altLang="zh-TW" dirty="0" smtClean="0"/>
              <a:t>as the amount of freely investable money that would give the executive the same utility as the option, i.e., the value of x such that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where V is the indirect-utility value of freely investable wealth</a:t>
            </a:r>
          </a:p>
          <a:p>
            <a:pPr marL="0" indent="0">
              <a:buNone/>
            </a:pPr>
            <a:r>
              <a:rPr lang="en-US" altLang="zh-TW" dirty="0" smtClean="0"/>
              <a:t>and f is the value function for the executive’s problem with the options</a:t>
            </a: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72" y="3598745"/>
            <a:ext cx="3594735" cy="6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General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3.2. Option cost to shareholders and executive’s subjective value</a:t>
            </a:r>
          </a:p>
          <a:p>
            <a:r>
              <a:rPr lang="en-US" altLang="zh-TW" b="1" dirty="0" smtClean="0"/>
              <a:t>The discount </a:t>
            </a:r>
            <a:r>
              <a:rPr lang="en-US" altLang="zh-TW" dirty="0" smtClean="0"/>
              <a:t>in the executive’s valuation of the option relative to its cost to shareholders is part of the price shareholders </a:t>
            </a:r>
            <a:r>
              <a:rPr lang="en-US" altLang="zh-TW" b="1" dirty="0" smtClean="0"/>
              <a:t>pay for improved performance benefits relative to cash compensation. </a:t>
            </a:r>
            <a:r>
              <a:rPr lang="en-US" altLang="zh-TW" dirty="0" smtClean="0"/>
              <a:t>Section 7 shows how this discount varies with firm characteristics.</a:t>
            </a:r>
          </a:p>
          <a:p>
            <a:endParaRPr lang="en-US" altLang="zh-TW" dirty="0"/>
          </a:p>
          <a:p>
            <a:r>
              <a:rPr lang="en-US" altLang="zh-TW" dirty="0" smtClean="0"/>
              <a:t>Discount = (</a:t>
            </a:r>
            <a:r>
              <a:rPr lang="en-US" altLang="zh-TW" dirty="0"/>
              <a:t>its cost to shareholders is part of the price shareholders </a:t>
            </a:r>
            <a:r>
              <a:rPr lang="en-US" altLang="zh-TW" dirty="0" smtClean="0"/>
              <a:t>)-(the </a:t>
            </a:r>
            <a:r>
              <a:rPr lang="en-US" altLang="zh-TW" dirty="0"/>
              <a:t>executive’s valuation of the option</a:t>
            </a:r>
            <a:r>
              <a:rPr lang="en-US" altLang="zh-TW" dirty="0" smtClean="0"/>
              <a:t>) &gt; 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58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General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3.3. Exercise policy and the effect of dividends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38" y="2693742"/>
            <a:ext cx="6865724" cy="36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General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3.3. Exercise policy and the effect of dividends</a:t>
            </a:r>
          </a:p>
          <a:p>
            <a:endParaRPr lang="en-US" altLang="zh-TW" dirty="0"/>
          </a:p>
          <a:p>
            <a:r>
              <a:rPr lang="en-US" altLang="zh-TW" b="1" dirty="0" smtClean="0"/>
              <a:t>Proposition 1. </a:t>
            </a:r>
            <a:r>
              <a:rPr lang="en-US" altLang="zh-TW" dirty="0" smtClean="0"/>
              <a:t>The executive’s continuation region is larger the smaller the dividend rate on the stock.</a:t>
            </a:r>
          </a:p>
        </p:txBody>
      </p:sp>
    </p:spTree>
    <p:extLst>
      <p:ext uri="{BB962C8B-B14F-4D97-AF65-F5344CB8AC3E}">
        <p14:creationId xmlns:p14="http://schemas.microsoft.com/office/powerpoint/2010/main" val="40742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General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3.3. Exercise policy and the effect of dividends</a:t>
            </a:r>
          </a:p>
          <a:p>
            <a:endParaRPr lang="en-US" altLang="zh-TW" dirty="0"/>
          </a:p>
        </p:txBody>
      </p:sp>
      <p:grpSp>
        <p:nvGrpSpPr>
          <p:cNvPr id="6" name="群組 5"/>
          <p:cNvGrpSpPr/>
          <p:nvPr/>
        </p:nvGrpSpPr>
        <p:grpSpPr>
          <a:xfrm>
            <a:off x="3568460" y="2626242"/>
            <a:ext cx="5055080" cy="4076765"/>
            <a:chOff x="3940064" y="2701887"/>
            <a:chExt cx="4337273" cy="3448227"/>
          </a:xfrm>
        </p:grpSpPr>
        <p:pic>
          <p:nvPicPr>
            <p:cNvPr id="4" name="圖片 3" descr="畫面剪輯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064" y="2701887"/>
              <a:ext cx="4311872" cy="1454225"/>
            </a:xfrm>
            <a:prstGeom prst="rect">
              <a:avLst/>
            </a:prstGeom>
          </p:spPr>
        </p:pic>
        <p:pic>
          <p:nvPicPr>
            <p:cNvPr id="5" name="圖片 4" descr="畫面剪輯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064" y="4156112"/>
              <a:ext cx="4337273" cy="1994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9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General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3.3. Exercise policy and the effect of dividends</a:t>
            </a:r>
          </a:p>
          <a:p>
            <a:r>
              <a:rPr lang="en-US" altLang="zh-TW" dirty="0" smtClean="0"/>
              <a:t>The inequality </a:t>
            </a:r>
            <a:r>
              <a:rPr lang="zh-TW" altLang="en-US" dirty="0" smtClean="0"/>
              <a:t>                                       </a:t>
            </a:r>
            <a:r>
              <a:rPr lang="en-US" altLang="zh-TW" dirty="0" smtClean="0"/>
              <a:t>also implies Proposition 2.</a:t>
            </a:r>
          </a:p>
          <a:p>
            <a:endParaRPr lang="en-US" altLang="zh-TW" dirty="0"/>
          </a:p>
          <a:p>
            <a:r>
              <a:rPr lang="en-US" altLang="zh-TW" b="1" dirty="0" smtClean="0"/>
              <a:t>Proposition 2. </a:t>
            </a:r>
            <a:r>
              <a:rPr lang="en-US" altLang="zh-TW" dirty="0" smtClean="0"/>
              <a:t>The executive’s subjective option value is greater the smaller the dividend rate on the stock.</a:t>
            </a:r>
          </a:p>
          <a:p>
            <a:endParaRPr lang="en-US" altLang="zh-TW" dirty="0"/>
          </a:p>
        </p:txBody>
      </p:sp>
      <p:grpSp>
        <p:nvGrpSpPr>
          <p:cNvPr id="7" name="群組 6"/>
          <p:cNvGrpSpPr/>
          <p:nvPr/>
        </p:nvGrpSpPr>
        <p:grpSpPr>
          <a:xfrm>
            <a:off x="3498019" y="2321584"/>
            <a:ext cx="2573172" cy="442882"/>
            <a:chOff x="2509191" y="3512430"/>
            <a:chExt cx="1727289" cy="215911"/>
          </a:xfrm>
        </p:grpSpPr>
        <p:pic>
          <p:nvPicPr>
            <p:cNvPr id="4" name="圖片 3" descr="畫面剪輯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191" y="3512430"/>
              <a:ext cx="730288" cy="215911"/>
            </a:xfrm>
            <a:prstGeom prst="rect">
              <a:avLst/>
            </a:prstGeom>
          </p:spPr>
        </p:pic>
        <p:pic>
          <p:nvPicPr>
            <p:cNvPr id="6" name="圖片 5" descr="畫面剪輯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479" y="3550532"/>
              <a:ext cx="997001" cy="177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07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Special case with no portfolio choice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Setting</a:t>
            </a:r>
          </a:p>
          <a:p>
            <a:r>
              <a:rPr lang="en-US" altLang="zh-TW" dirty="0" smtClean="0"/>
              <a:t>Before turning to these, we develop additional analytical results for the special case in which </a:t>
            </a:r>
            <a:r>
              <a:rPr lang="en-US" altLang="zh-TW" b="1" dirty="0" smtClean="0"/>
              <a:t>there is no market asset and the executive simply invests outside wealth in riskless bonds</a:t>
            </a:r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原因</a:t>
            </a:r>
            <a:r>
              <a:rPr lang="en-US" altLang="zh-TW" dirty="0" smtClean="0"/>
              <a:t>) We also </a:t>
            </a:r>
            <a:r>
              <a:rPr lang="en-US" altLang="zh-TW" b="1" dirty="0" smtClean="0"/>
              <a:t>eliminate the risk premium on the stock </a:t>
            </a:r>
            <a:r>
              <a:rPr lang="en-US" altLang="zh-TW" dirty="0" smtClean="0"/>
              <a:t>because otherwise the executive could have a spurious incentive to hold the option to earn the risk premium.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54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Special case with no portfolio choice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9" y="1616149"/>
            <a:ext cx="5913101" cy="5031478"/>
          </a:xfrm>
        </p:spPr>
      </p:pic>
    </p:spTree>
    <p:extLst>
      <p:ext uri="{BB962C8B-B14F-4D97-AF65-F5344CB8AC3E}">
        <p14:creationId xmlns:p14="http://schemas.microsoft.com/office/powerpoint/2010/main" val="16351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Special case with no portfolio choice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r>
              <a:rPr lang="en-US" altLang="zh-TW" b="1" dirty="0" smtClean="0"/>
              <a:t>Proposition 4</a:t>
            </a:r>
            <a:r>
              <a:rPr lang="en-US" altLang="zh-TW" dirty="0" smtClean="0"/>
              <a:t>. An executive with less absolute risk aversion has a larger continuation region.</a:t>
            </a:r>
          </a:p>
        </p:txBody>
      </p:sp>
    </p:spTree>
    <p:extLst>
      <p:ext uri="{BB962C8B-B14F-4D97-AF65-F5344CB8AC3E}">
        <p14:creationId xmlns:p14="http://schemas.microsoft.com/office/powerpoint/2010/main" val="38105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Special case with no portfolio choice</a:t>
            </a:r>
            <a:endParaRPr lang="zh-TW" altLang="en-US" dirty="0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60" y="1477343"/>
            <a:ext cx="4354073" cy="44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薪水</a:t>
            </a:r>
            <a:r>
              <a:rPr lang="en-US" altLang="zh-TW" dirty="0" smtClean="0"/>
              <a:t>(</a:t>
            </a:r>
            <a:r>
              <a:rPr lang="zh-TW" altLang="en-US" dirty="0" smtClean="0"/>
              <a:t>現金</a:t>
            </a:r>
            <a:r>
              <a:rPr lang="en-US" altLang="zh-TW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股票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選擇權</a:t>
            </a:r>
            <a:r>
              <a:rPr lang="en-US" altLang="zh-TW" dirty="0" smtClean="0"/>
              <a:t>(ESO)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05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推導</a:t>
            </a:r>
            <a:r>
              <a:rPr lang="en-US" altLang="zh-TW" dirty="0" smtClean="0"/>
              <a:t>:</a:t>
            </a:r>
            <a:r>
              <a:rPr lang="zh-TW" altLang="en-US" dirty="0" smtClean="0"/>
              <a:t> 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Corollary </a:t>
            </a:r>
            <a:r>
              <a:rPr lang="en-US" altLang="zh-TW" dirty="0"/>
              <a:t>1. If the executive has decreasing absolute risk aversion, then the continuation region is larger with greater wealth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公司股票發股利，勢必影響個人財富，模型是否有考慮進去</a:t>
            </a:r>
            <a:r>
              <a:rPr lang="en-US" altLang="zh-TW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69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Special case with no portfolio choice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Corollary </a:t>
            </a:r>
            <a:r>
              <a:rPr lang="en-US" altLang="zh-TW" dirty="0"/>
              <a:t>1. If the executive has decreasing absolute risk aversion, then the continuation region is larger with greater wealth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6" y="3153921"/>
            <a:ext cx="5177290" cy="6990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6096000" y="3045354"/>
                <a:ext cx="5723214" cy="3604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/>
                  <a:t>=max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{U[n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dirty="0"/>
                          <m:t>−</m:t>
                        </m:r>
                        <m:r>
                          <m:rPr>
                            <m:nor/>
                          </m:rPr>
                          <a:rPr lang="en-US" altLang="zh-TW" dirty="0"/>
                          <m:t>K</m:t>
                        </m:r>
                        <m:r>
                          <m:rPr>
                            <m:nor/>
                          </m:rPr>
                          <a:rPr lang="en-US" altLang="zh-TW" dirty="0"/>
                          <m:t>)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 smtClean="0"/>
                  <a:t>+w+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]}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/>
                  <a:t>=max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{U[n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dirty="0"/>
                          <m:t>−</m:t>
                        </m:r>
                        <m:r>
                          <m:rPr>
                            <m:nor/>
                          </m:rPr>
                          <a:rPr lang="en-US" altLang="zh-TW" dirty="0"/>
                          <m:t>K</m:t>
                        </m:r>
                        <m:r>
                          <m:rPr>
                            <m:nor/>
                          </m:rPr>
                          <a:rPr lang="en-US" altLang="zh-TW" dirty="0"/>
                          <m:t>)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/>
                  <a:t>+</a:t>
                </a:r>
                <a:r>
                  <a:rPr lang="en-US" altLang="zh-TW" dirty="0" smtClean="0"/>
                  <a:t>w]}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/>
                  <a:t>=U[n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dirty="0"/>
                          <m:t>−</m:t>
                        </m:r>
                        <m:r>
                          <m:rPr>
                            <m:nor/>
                          </m:rPr>
                          <a:rPr lang="en-US" altLang="zh-TW" dirty="0"/>
                          <m:t>K</m:t>
                        </m:r>
                        <m:r>
                          <m:rPr>
                            <m:nor/>
                          </m:rPr>
                          <a:rPr lang="en-US" altLang="zh-TW" dirty="0"/>
                          <m:t>)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/>
                  <a:t>+w+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/>
                  <a:t>=U[n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dirty="0"/>
                          <m:t>−</m:t>
                        </m:r>
                        <m:r>
                          <m:rPr>
                            <m:nor/>
                          </m:rPr>
                          <a:rPr lang="en-US" altLang="zh-TW" dirty="0"/>
                          <m:t>K</m:t>
                        </m:r>
                        <m:r>
                          <m:rPr>
                            <m:nor/>
                          </m:rPr>
                          <a:rPr lang="en-US" altLang="zh-TW" dirty="0"/>
                          <m:t>)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/>
                  <a:t>+</a:t>
                </a:r>
                <a:r>
                  <a:rPr lang="en-US" altLang="zh-TW" dirty="0" smtClean="0"/>
                  <a:t>w]</a:t>
                </a:r>
              </a:p>
              <a:p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b="1" dirty="0"/>
                  <a:t>{U[n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b="1" dirty="0"/>
                          <m:t>(</m:t>
                        </m:r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TW" altLang="en-US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b="1" dirty="0"/>
                          <m:t>−</m:t>
                        </m:r>
                        <m:r>
                          <m:rPr>
                            <m:nor/>
                          </m:rPr>
                          <a:rPr lang="en-US" altLang="zh-TW" b="1" dirty="0"/>
                          <m:t>K</m:t>
                        </m:r>
                        <m:r>
                          <m:rPr>
                            <m:nor/>
                          </m:rPr>
                          <a:rPr lang="en-US" altLang="zh-TW" b="1" dirty="0"/>
                          <m:t>)</m:t>
                        </m:r>
                      </m:e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b="1" i="1"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b="1" dirty="0"/>
                  <a:t>+w+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b="1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b="1" dirty="0"/>
                  <a:t>]}</a:t>
                </a:r>
              </a:p>
              <a:p>
                <a:r>
                  <a:rPr lang="en-US" altLang="zh-TW" dirty="0" smtClean="0"/>
                  <a:t>		-</a:t>
                </a:r>
                <a:r>
                  <a:rPr lang="en-US" altLang="zh-TW" dirty="0"/>
                  <a:t>U[n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dirty="0"/>
                          <m:t>−</m:t>
                        </m:r>
                        <m:r>
                          <m:rPr>
                            <m:nor/>
                          </m:rPr>
                          <a:rPr lang="en-US" altLang="zh-TW" dirty="0"/>
                          <m:t>K</m:t>
                        </m:r>
                        <m:r>
                          <m:rPr>
                            <m:nor/>
                          </m:rPr>
                          <a:rPr lang="en-US" altLang="zh-TW" dirty="0"/>
                          <m:t>)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/>
                  <a:t>+w+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]</a:t>
                </a:r>
              </a:p>
              <a:p>
                <a:r>
                  <a:rPr lang="en-US" altLang="zh-TW" dirty="0" smtClean="0"/>
                  <a:t>	             =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{</a:t>
                </a:r>
                <a:r>
                  <a:rPr lang="en-US" altLang="zh-TW" b="1" dirty="0" smtClean="0"/>
                  <a:t>G[U[n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b="1" dirty="0"/>
                          <m:t>(</m:t>
                        </m:r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TW" altLang="en-US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b="1" dirty="0"/>
                          <m:t>−</m:t>
                        </m:r>
                        <m:r>
                          <m:rPr>
                            <m:nor/>
                          </m:rPr>
                          <a:rPr lang="en-US" altLang="zh-TW" b="1" dirty="0"/>
                          <m:t>K</m:t>
                        </m:r>
                        <m:r>
                          <m:rPr>
                            <m:nor/>
                          </m:rPr>
                          <a:rPr lang="en-US" altLang="zh-TW" b="1" dirty="0"/>
                          <m:t>)</m:t>
                        </m:r>
                      </m:e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b="1" i="1"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b="1" dirty="0"/>
                  <a:t>+</a:t>
                </a:r>
                <a:r>
                  <a:rPr lang="en-US" altLang="zh-TW" b="1" dirty="0" smtClean="0"/>
                  <a:t>w]]</a:t>
                </a:r>
                <a:r>
                  <a:rPr lang="en-US" altLang="zh-TW" dirty="0" smtClean="0"/>
                  <a:t>}</a:t>
                </a:r>
                <a:endParaRPr lang="en-US" altLang="zh-TW" dirty="0"/>
              </a:p>
              <a:p>
                <a:r>
                  <a:rPr lang="en-US" altLang="zh-TW" dirty="0"/>
                  <a:t>		</a:t>
                </a:r>
                <a:r>
                  <a:rPr lang="en-US" altLang="zh-TW" dirty="0" smtClean="0"/>
                  <a:t>-</a:t>
                </a:r>
                <a:r>
                  <a:rPr lang="en-US" altLang="zh-TW" b="1" dirty="0" smtClean="0"/>
                  <a:t>G{U[n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b="1" dirty="0"/>
                          <m:t>(</m:t>
                        </m:r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0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  <m:sub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b="1" dirty="0"/>
                          <m:t>−</m:t>
                        </m:r>
                        <m:r>
                          <m:rPr>
                            <m:nor/>
                          </m:rPr>
                          <a:rPr lang="en-US" altLang="zh-TW" b="1" dirty="0"/>
                          <m:t>K</m:t>
                        </m:r>
                        <m:r>
                          <m:rPr>
                            <m:nor/>
                          </m:rPr>
                          <a:rPr lang="en-US" altLang="zh-TW" b="1" dirty="0"/>
                          <m:t>)</m:t>
                        </m:r>
                      </m:e>
                      <m:sup>
                        <m:r>
                          <a:rPr lang="en-US" altLang="zh-TW" b="1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altLang="zh-TW" b="1" i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altLang="zh-TW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  <m:r>
                          <a:rPr lang="en-US" altLang="zh-TW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  <m:r>
                          <a:rPr lang="en-US" altLang="zh-TW" b="1" i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b="1" dirty="0" smtClean="0"/>
                  <a:t>+</a:t>
                </a:r>
                <a:r>
                  <a:rPr lang="en-US" altLang="zh-TW" b="1" dirty="0" smtClean="0"/>
                  <a:t>w]}</a:t>
                </a:r>
              </a:p>
              <a:p>
                <a:r>
                  <a:rPr lang="en-US" altLang="zh-TW" dirty="0"/>
                  <a:t>	</a:t>
                </a:r>
                <a:r>
                  <a:rPr lang="en-US" altLang="zh-TW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b="1" dirty="0" smtClean="0"/>
                  <a:t>G{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b="1" dirty="0"/>
                  <a:t>{U[n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b="1" dirty="0"/>
                          <m:t>(</m:t>
                        </m:r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b="1" dirty="0"/>
                          <m:t>−</m:t>
                        </m:r>
                        <m:r>
                          <m:rPr>
                            <m:nor/>
                          </m:rPr>
                          <a:rPr lang="en-US" altLang="zh-TW" b="1" dirty="0"/>
                          <m:t>K</m:t>
                        </m:r>
                        <m:r>
                          <m:rPr>
                            <m:nor/>
                          </m:rPr>
                          <a:rPr lang="en-US" altLang="zh-TW" b="1" dirty="0"/>
                          <m:t>)</m:t>
                        </m:r>
                      </m:e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b="1" dirty="0"/>
                  <a:t>+w</a:t>
                </a:r>
                <a:r>
                  <a:rPr lang="en-US" altLang="zh-TW" b="1" dirty="0" smtClean="0"/>
                  <a:t>]}}</a:t>
                </a:r>
              </a:p>
              <a:p>
                <a:r>
                  <a:rPr lang="en-US" altLang="zh-TW" dirty="0"/>
                  <a:t>	</a:t>
                </a:r>
                <a:r>
                  <a:rPr lang="en-US" altLang="zh-TW" dirty="0" smtClean="0"/>
                  <a:t>	</a:t>
                </a:r>
                <a:r>
                  <a:rPr lang="en-US" altLang="zh-TW" dirty="0"/>
                  <a:t>-G{U[n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dirty="0"/>
                          <m:t>−</m:t>
                        </m:r>
                        <m:r>
                          <m:rPr>
                            <m:nor/>
                          </m:rPr>
                          <a:rPr lang="en-US" altLang="zh-TW" dirty="0"/>
                          <m:t>K</m:t>
                        </m:r>
                        <m:r>
                          <m:rPr>
                            <m:nor/>
                          </m:rPr>
                          <a:rPr lang="en-US" altLang="zh-TW" dirty="0"/>
                          <m:t>)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/>
                  <a:t>+w</a:t>
                </a:r>
                <a:r>
                  <a:rPr lang="en-US" altLang="zh-TW" dirty="0" smtClean="0"/>
                  <a:t>]}</a:t>
                </a:r>
              </a:p>
              <a:p>
                <a:r>
                  <a:rPr lang="en-US" altLang="zh-TW" dirty="0"/>
                  <a:t>	</a:t>
                </a:r>
                <a:r>
                  <a:rPr lang="en-US" altLang="zh-TW" dirty="0" smtClean="0"/>
                  <a:t>             = G[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/>
                  <a:t>]-G[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/>
                  <a:t>] &gt; 0</a:t>
                </a:r>
                <a:endParaRPr lang="en-US" altLang="zh-TW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45354"/>
                <a:ext cx="5723214" cy="3604448"/>
              </a:xfrm>
              <a:prstGeom prst="rect">
                <a:avLst/>
              </a:prstGeom>
              <a:blipFill>
                <a:blip r:embed="rId4"/>
                <a:stretch>
                  <a:fillRect l="-319" t="-6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6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zh-TW" altLang="en-US" sz="2800" dirty="0"/>
              <a:t>公司股票發股利，勢必影響個人財富，模型是否有考慮進去</a:t>
            </a:r>
            <a:r>
              <a:rPr lang="en-US" altLang="zh-TW" sz="2800" dirty="0"/>
              <a:t>?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414131" y="1690688"/>
            <a:ext cx="4946374" cy="4283315"/>
            <a:chOff x="994821" y="2801195"/>
            <a:chExt cx="4235668" cy="3664139"/>
          </a:xfrm>
        </p:grpSpPr>
        <p:pic>
          <p:nvPicPr>
            <p:cNvPr id="7" name="圖片 6" descr="畫面剪輯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821" y="2801195"/>
              <a:ext cx="4235668" cy="793791"/>
            </a:xfrm>
            <a:prstGeom prst="rect">
              <a:avLst/>
            </a:prstGeom>
          </p:spPr>
        </p:pic>
        <p:pic>
          <p:nvPicPr>
            <p:cNvPr id="8" name="圖片 7" descr="畫面剪輯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821" y="3594986"/>
              <a:ext cx="4235668" cy="2870348"/>
            </a:xfrm>
            <a:prstGeom prst="rect">
              <a:avLst/>
            </a:prstGeom>
          </p:spPr>
        </p:pic>
      </p:grpSp>
      <p:grpSp>
        <p:nvGrpSpPr>
          <p:cNvPr id="11" name="群組 10"/>
          <p:cNvGrpSpPr/>
          <p:nvPr/>
        </p:nvGrpSpPr>
        <p:grpSpPr>
          <a:xfrm>
            <a:off x="5784573" y="1690688"/>
            <a:ext cx="6407427" cy="3998980"/>
            <a:chOff x="5784573" y="1690688"/>
            <a:chExt cx="6407427" cy="39989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5784573" y="1690688"/>
                  <a:ext cx="6407427" cy="39989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i="1" dirty="0" smtClean="0">
                      <a:latin typeface="Cambria Math" panose="02040503050406030204" pitchFamily="18" charset="0"/>
                    </a:rPr>
                    <a:t>已知</a:t>
                  </a:r>
                  <a:r>
                    <a:rPr lang="en-US" altLang="zh-TW" sz="2000" i="1" dirty="0" smtClean="0">
                      <a:latin typeface="Cambria Math" panose="02040503050406030204" pitchFamily="18" charset="0"/>
                    </a:rPr>
                    <a:t>:</a:t>
                  </a: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TW" sz="2000" dirty="0" smtClean="0"/>
                    <a:t> = (</a:t>
                  </a:r>
                  <a14:m>
                    <m:oMath xmlns:m="http://schemas.openxmlformats.org/officeDocument/2006/math">
                      <m:r>
                        <a:rPr lang="zh-TW" altLang="en-US" sz="200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altLang="zh-TW" sz="2000" dirty="0" smtClean="0"/>
                    <a:t>-</a:t>
                  </a:r>
                  <a14:m>
                    <m:oMath xmlns:m="http://schemas.openxmlformats.org/officeDocument/2006/math">
                      <m:r>
                        <a:rPr lang="zh-TW" altLang="en-US" sz="200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altLang="zh-TW" sz="2000" dirty="0" smtClean="0"/>
                    <a:t>)</a:t>
                  </a:r>
                  <a:r>
                    <a:rPr lang="en-US" altLang="zh-TW" sz="2000" dirty="0" err="1" smtClean="0"/>
                    <a:t>dt</a:t>
                  </a:r>
                  <a:r>
                    <a:rPr lang="en-US" altLang="zh-TW" sz="2000" dirty="0" smtClean="0"/>
                    <a:t>+</a:t>
                  </a:r>
                  <a14:m>
                    <m:oMath xmlns:m="http://schemas.openxmlformats.org/officeDocument/2006/math">
                      <m:r>
                        <a:rPr lang="zh-TW" altLang="en-US" sz="200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altLang="zh-TW" sz="2000" dirty="0" smtClean="0"/>
                    <a:t>d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TW" sz="2000" dirty="0" smtClean="0"/>
                    <a:t> ; </a:t>
                  </a:r>
                  <a14:m>
                    <m:oMath xmlns:m="http://schemas.openxmlformats.org/officeDocument/2006/math">
                      <m:r>
                        <a:rPr lang="zh-TW" altLang="en-US" sz="200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altLang="zh-TW" sz="2000" dirty="0" smtClean="0"/>
                    <a:t> = r+</a:t>
                  </a:r>
                  <a14:m>
                    <m:oMath xmlns:m="http://schemas.openxmlformats.org/officeDocument/2006/math">
                      <m:r>
                        <a:rPr lang="zh-TW" altLang="en-US" sz="200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altLang="zh-TW" sz="2000" dirty="0" smtClean="0"/>
                    <a:t>(</a:t>
                  </a:r>
                  <a14:m>
                    <m:oMath xmlns:m="http://schemas.openxmlformats.org/officeDocument/2006/math">
                      <m:r>
                        <a:rPr lang="zh-TW" altLang="en-US" sz="2000" i="1" dirty="0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altLang="zh-TW" sz="2000" dirty="0" smtClean="0"/>
                    <a:t>-r)</a:t>
                  </a:r>
                </a:p>
                <a:p>
                  <a:r>
                    <a:rPr lang="en-US" altLang="zh-TW" sz="2000" dirty="0" smtClean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TW" sz="2000" dirty="0" smtClean="0"/>
                    <a:t> = </a:t>
                  </a:r>
                  <a14:m>
                    <m:oMath xmlns:m="http://schemas.openxmlformats.org/officeDocument/2006/math">
                      <m:r>
                        <a:rPr lang="zh-TW" altLang="en-US" sz="2000" i="1" dirty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altLang="zh-TW" sz="2000" dirty="0" err="1" smtClean="0"/>
                    <a:t>dt</a:t>
                  </a:r>
                  <a:r>
                    <a:rPr lang="en-US" altLang="zh-TW" sz="2000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sz="2000" dirty="0" smtClean="0"/>
                    <a:t>d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endParaRPr lang="en-US" altLang="zh-TW" sz="2000" dirty="0" smtClean="0"/>
                </a:p>
                <a:p>
                  <a:endParaRPr lang="en-US" altLang="zh-TW" sz="2000" dirty="0" smtClean="0"/>
                </a:p>
                <a:p>
                  <a:r>
                    <a:rPr lang="en-US" altLang="zh-TW" sz="2000" dirty="0"/>
                    <a:t>(</a:t>
                  </a:r>
                  <a:r>
                    <a:rPr lang="zh-TW" altLang="en-US" sz="2000" dirty="0"/>
                    <a:t>假設市場投資組合中股利小至忽略不計</a:t>
                  </a:r>
                  <a:r>
                    <a:rPr lang="en-US" altLang="zh-TW" sz="2000" dirty="0" smtClean="0"/>
                    <a:t>)</a:t>
                  </a:r>
                </a:p>
                <a:p>
                  <a:r>
                    <a:rPr lang="en-US" altLang="zh-TW" sz="2000" dirty="0" smtClean="0"/>
                    <a:t>d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</m:oMath>
                  </a14:m>
                  <a:r>
                    <a:rPr lang="en-US" altLang="zh-TW" sz="2000" dirty="0" smtClean="0"/>
                    <a:t> =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zh-TW" altLang="en-US" sz="2000" dirty="0" smtClean="0"/>
                    <a:t> </a:t>
                  </a:r>
                  <a:r>
                    <a:rPr lang="en-US" altLang="zh-TW" sz="2000" dirty="0" smtClean="0"/>
                    <a:t>+</a:t>
                  </a:r>
                  <a14:m>
                    <m:oMath xmlns:m="http://schemas.openxmlformats.org/officeDocument/2006/math">
                      <m:r>
                        <a:rPr lang="zh-TW" alt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S</m:t>
                          </m:r>
                        </m:sup>
                      </m:sSubSup>
                    </m:oMath>
                  </a14:m>
                  <a:r>
                    <a:rPr lang="en-US" altLang="zh-TW" sz="2000" dirty="0" smtClean="0"/>
                    <a:t>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zh-TW" altLang="en-US" sz="2000" dirty="0" smtClean="0"/>
                    <a:t> </a:t>
                  </a:r>
                  <a:r>
                    <a:rPr lang="en-US" altLang="zh-TW" sz="2000" dirty="0"/>
                    <a:t>+</a:t>
                  </a:r>
                  <a14:m>
                    <m:oMath xmlns:m="http://schemas.openxmlformats.org/officeDocument/2006/math">
                      <m:r>
                        <a:rPr lang="zh-TW" altLang="en-US" sz="20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altLang="zh-TW" sz="2000" dirty="0" err="1" smtClean="0"/>
                    <a:t>dt</a:t>
                  </a:r>
                  <a:r>
                    <a:rPr lang="en-US" altLang="zh-TW" sz="2000" dirty="0" smtClean="0"/>
                    <a:t>) </a:t>
                  </a:r>
                </a:p>
                <a:p>
                  <a:r>
                    <a:rPr lang="en-US" altLang="zh-TW" sz="2000" dirty="0"/>
                    <a:t>d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</m:oMath>
                  </a14:m>
                  <a:r>
                    <a:rPr lang="en-US" altLang="zh-TW" sz="2000" dirty="0"/>
                    <a:t> =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en-US" sz="2000" i="1" dirty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nor/>
                        </m:rPr>
                        <a:rPr lang="en-US" altLang="zh-TW" sz="2000" dirty="0" err="1"/>
                        <m:t>dt</m:t>
                      </m:r>
                      <m:r>
                        <m:rPr>
                          <m:nor/>
                        </m:rPr>
                        <a:rPr lang="en-US" altLang="zh-TW" sz="2000" dirty="0"/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 sz="2000" dirty="0"/>
                        <m:t>d</m:t>
                      </m:r>
                      <m:sSub>
                        <m:sSubPr>
                          <m:ctrlP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zh-TW" sz="2000" dirty="0"/>
                    <a:t>+</a:t>
                  </a:r>
                  <a14:m>
                    <m:oMath xmlns:m="http://schemas.openxmlformats.org/officeDocument/2006/math">
                      <m:r>
                        <a:rPr lang="zh-TW" alt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{[</m:t>
                      </m:r>
                    </m:oMath>
                  </a14:m>
                  <a:r>
                    <a:rPr lang="en-US" altLang="zh-TW" sz="2000" dirty="0" smtClean="0"/>
                    <a:t>(</a:t>
                  </a:r>
                  <a14:m>
                    <m:oMath xmlns:m="http://schemas.openxmlformats.org/officeDocument/2006/math">
                      <m:r>
                        <a:rPr lang="zh-TW" altLang="en-US" sz="200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altLang="zh-TW" sz="2000" dirty="0"/>
                    <a:t>-</a:t>
                  </a:r>
                  <a14:m>
                    <m:oMath xmlns:m="http://schemas.openxmlformats.org/officeDocument/2006/math">
                      <m:r>
                        <a:rPr lang="zh-TW" altLang="en-US" sz="20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altLang="zh-TW" sz="2000" dirty="0"/>
                    <a:t>)</a:t>
                  </a:r>
                  <a:r>
                    <a:rPr lang="en-US" altLang="zh-TW" sz="2000" dirty="0" err="1"/>
                    <a:t>dt</a:t>
                  </a:r>
                  <a:r>
                    <a:rPr lang="en-US" altLang="zh-TW" sz="2000" dirty="0"/>
                    <a:t>+</a:t>
                  </a:r>
                  <a14:m>
                    <m:oMath xmlns:m="http://schemas.openxmlformats.org/officeDocument/2006/math">
                      <m:r>
                        <a:rPr lang="zh-TW" altLang="en-US" sz="200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altLang="zh-TW" sz="2000" dirty="0"/>
                    <a:t>d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altLang="zh-TW" sz="2000" dirty="0" smtClean="0"/>
                    <a:t>+</a:t>
                  </a:r>
                  <a14:m>
                    <m:oMath xmlns:m="http://schemas.openxmlformats.org/officeDocument/2006/math">
                      <m:r>
                        <a:rPr lang="zh-TW" altLang="en-US" sz="20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altLang="zh-TW" sz="2000" dirty="0" smtClean="0"/>
                    <a:t>dt} </a:t>
                  </a:r>
                </a:p>
                <a:p>
                  <a:r>
                    <a:rPr lang="en-US" altLang="zh-TW" sz="2000" dirty="0"/>
                    <a:t>d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</m:oMath>
                  </a14:m>
                  <a:r>
                    <a:rPr lang="en-US" altLang="zh-TW" sz="2000" dirty="0"/>
                    <a:t> =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en-US" sz="2000" i="1" dirty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nor/>
                        </m:rPr>
                        <a:rPr lang="en-US" altLang="zh-TW" sz="2000" dirty="0" err="1"/>
                        <m:t>dt</m:t>
                      </m:r>
                      <m:r>
                        <m:rPr>
                          <m:nor/>
                        </m:rPr>
                        <a:rPr lang="en-US" altLang="zh-TW" sz="2000" dirty="0"/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 sz="2000" dirty="0"/>
                        <m:t>d</m:t>
                      </m:r>
                      <m:sSub>
                        <m:sSubPr>
                          <m:ctrlP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zh-TW" sz="2000" dirty="0"/>
                    <a:t>+</a:t>
                  </a:r>
                  <a14:m>
                    <m:oMath xmlns:m="http://schemas.openxmlformats.org/officeDocument/2006/math">
                      <m:r>
                        <a:rPr lang="zh-TW" alt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{[</m:t>
                      </m:r>
                      <m:r>
                        <a:rPr lang="zh-TW" altLang="en-US" sz="2000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altLang="zh-TW" sz="2000" dirty="0" err="1"/>
                    <a:t>dt</a:t>
                  </a:r>
                  <a:r>
                    <a:rPr lang="en-US" altLang="zh-TW" sz="2000" dirty="0"/>
                    <a:t>+</a:t>
                  </a:r>
                  <a14:m>
                    <m:oMath xmlns:m="http://schemas.openxmlformats.org/officeDocument/2006/math">
                      <m:r>
                        <a:rPr lang="zh-TW" altLang="en-US" sz="200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altLang="zh-TW" sz="2000" dirty="0"/>
                    <a:t>d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altLang="zh-TW" sz="2000" dirty="0" smtClean="0"/>
                    <a:t>} </a:t>
                  </a:r>
                  <a:endParaRPr lang="en-US" altLang="zh-TW" sz="2000" dirty="0"/>
                </a:p>
                <a:p>
                  <a:r>
                    <a:rPr lang="en-US" altLang="zh-TW" sz="2000" dirty="0"/>
                    <a:t>d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</m:oMath>
                  </a14:m>
                  <a:r>
                    <a:rPr lang="en-US" altLang="zh-TW" sz="2000" dirty="0"/>
                    <a:t> </a:t>
                  </a:r>
                  <a:r>
                    <a:rPr lang="en-US" altLang="zh-TW" sz="2000" dirty="0" smtClean="0"/>
                    <a:t>=</a:t>
                  </a:r>
                  <a:r>
                    <a:rPr lang="zh-TW" altLang="en-US" sz="2000" dirty="0" smtClean="0"/>
                    <a:t> </a:t>
                  </a:r>
                  <a:r>
                    <a:rPr lang="en-US" altLang="zh-TW" sz="2000" dirty="0" smtClean="0"/>
                    <a:t>r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</m:oMath>
                  </a14:m>
                  <a:r>
                    <a:rPr lang="en-US" altLang="zh-TW" sz="2000" dirty="0" err="1" smtClean="0"/>
                    <a:t>dt</a:t>
                  </a:r>
                  <a:r>
                    <a:rPr lang="en-US" altLang="zh-TW" sz="2000" dirty="0" smtClean="0"/>
                    <a:t> +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en-US" sz="2000" i="1" dirty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nor/>
                        </m:rPr>
                        <a:rPr lang="en-US" altLang="zh-TW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TW" sz="2000" b="0" i="0" dirty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altLang="zh-TW" sz="2000" b="0" i="0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TW" sz="2000" dirty="0" err="1"/>
                        <m:t>dt</m:t>
                      </m:r>
                      <m:r>
                        <m:rPr>
                          <m:nor/>
                        </m:rPr>
                        <a:rPr lang="en-US" altLang="zh-TW" sz="2000" dirty="0"/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 sz="2000" dirty="0"/>
                        <m:t>d</m:t>
                      </m:r>
                      <m:sSub>
                        <m:sSubPr>
                          <m:ctrlP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zh-TW" sz="2000" dirty="0"/>
                    <a:t>+</a:t>
                  </a:r>
                  <a14:m>
                    <m:oMath xmlns:m="http://schemas.openxmlformats.org/officeDocument/2006/math">
                      <m:r>
                        <a:rPr lang="zh-TW" alt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{[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en-US" sz="2000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altLang="zh-TW" sz="2000" dirty="0" smtClean="0"/>
                    <a:t>-r)</a:t>
                  </a:r>
                  <a:r>
                    <a:rPr lang="en-US" altLang="zh-TW" sz="2000" dirty="0" err="1" smtClean="0"/>
                    <a:t>dt</a:t>
                  </a:r>
                  <a:r>
                    <a:rPr lang="en-US" altLang="zh-TW" sz="2000" dirty="0"/>
                    <a:t>+</a:t>
                  </a:r>
                  <a14:m>
                    <m:oMath xmlns:m="http://schemas.openxmlformats.org/officeDocument/2006/math">
                      <m:r>
                        <a:rPr lang="zh-TW" altLang="en-US" sz="200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altLang="zh-TW" sz="2000" dirty="0"/>
                    <a:t>d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0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altLang="zh-TW" sz="2000" dirty="0"/>
                    <a:t>} </a:t>
                  </a:r>
                </a:p>
                <a:p>
                  <a:endParaRPr lang="en-US" altLang="zh-TW" sz="2000" dirty="0" smtClean="0"/>
                </a:p>
                <a:p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4573" y="1690688"/>
                  <a:ext cx="6407427" cy="3998980"/>
                </a:xfrm>
                <a:prstGeom prst="rect">
                  <a:avLst/>
                </a:prstGeom>
                <a:blipFill>
                  <a:blip r:embed="rId5"/>
                  <a:stretch>
                    <a:fillRect l="-1047" t="-915" r="-171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直線單箭頭接點 8"/>
            <p:cNvCxnSpPr/>
            <p:nvPr/>
          </p:nvCxnSpPr>
          <p:spPr>
            <a:xfrm flipH="1" flipV="1">
              <a:off x="10644809" y="4067709"/>
              <a:ext cx="387626" cy="457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 flipH="1" flipV="1">
              <a:off x="9286462" y="4001294"/>
              <a:ext cx="387626" cy="457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92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Special case with no portfolio choice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Corollary </a:t>
                </a:r>
                <a:r>
                  <a:rPr lang="en-US" altLang="zh-TW" dirty="0"/>
                  <a:t>2. The expected life of the option is greater if the executive has less absolute risk </a:t>
                </a:r>
                <a:r>
                  <a:rPr lang="en-US" altLang="zh-TW" dirty="0" smtClean="0"/>
                  <a:t>aversion</a:t>
                </a:r>
                <a:r>
                  <a:rPr lang="en-US" altLang="zh-TW" dirty="0"/>
                  <a:t/>
                </a:r>
                <a:br>
                  <a:rPr lang="en-US" altLang="zh-TW" dirty="0"/>
                </a:br>
                <a:r>
                  <a:rPr lang="en-US" altLang="zh-TW" sz="2400" dirty="0" smtClean="0"/>
                  <a:t/>
                </a:r>
                <a:br>
                  <a:rPr lang="en-US" altLang="zh-TW" sz="2400" dirty="0" smtClean="0"/>
                </a:br>
                <a:r>
                  <a:rPr lang="en-US" altLang="zh-TW" sz="2400" dirty="0" smtClean="0"/>
                  <a:t>A</a:t>
                </a:r>
                <a:r>
                  <a:rPr lang="zh-TW" altLang="en-US" sz="2400" dirty="0" smtClean="0"/>
                  <a:t>下降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zh-TW" alt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TW" sz="2400" b="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𝑟𝑜𝑝𝑜𝑠𝑖𝑡𝑖𝑜𝑛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groupChr>
                  </m:oMath>
                </a14:m>
                <a:r>
                  <a:rPr lang="en-US" altLang="zh-TW" sz="2400" dirty="0" smtClean="0"/>
                  <a:t>continuation region</a:t>
                </a:r>
                <a:r>
                  <a:rPr lang="zh-TW" altLang="en-US" sz="2400" dirty="0" smtClean="0"/>
                  <a:t>變大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zh-TW" alt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TW" altLang="en-US" sz="2400" dirty="0" smtClean="0"/>
                  <a:t>變大</a:t>
                </a: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en-US" altLang="zh-TW" dirty="0"/>
                  <a:t>Corollary 3. If the executive has decreasing absolute risk aversion, then the expected life of the option is greater if the executive is wealthier</a:t>
                </a:r>
                <a:r>
                  <a:rPr lang="en-US" altLang="zh-TW" dirty="0" smtClean="0"/>
                  <a:t>.</a:t>
                </a:r>
                <a:r>
                  <a:rPr lang="en-US" altLang="zh-TW" dirty="0"/>
                  <a:t/>
                </a:r>
                <a:br>
                  <a:rPr lang="en-US" altLang="zh-TW" dirty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sz="2400" dirty="0" smtClean="0"/>
                  <a:t>W</a:t>
                </a:r>
                <a:r>
                  <a:rPr lang="zh-TW" altLang="en-US" sz="2400" dirty="0" smtClean="0"/>
                  <a:t>上升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zh-TW" alt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𝑜𝑟𝑜𝑙𝑙𝑎𝑟𝑦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groupChr>
                  </m:oMath>
                </a14:m>
                <a:r>
                  <a:rPr lang="en-US" altLang="zh-TW" sz="2400" dirty="0"/>
                  <a:t> continuation region</a:t>
                </a:r>
                <a:r>
                  <a:rPr lang="zh-TW" altLang="en-US" sz="2400" dirty="0"/>
                  <a:t>變大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zh-TW" altLang="en-US" sz="2400" b="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TW" altLang="en-US" sz="2400" dirty="0"/>
                  <a:t>變大</a:t>
                </a:r>
                <a:endParaRPr lang="en-US" altLang="zh-TW" sz="2400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9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Special case with no portfolio choice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/>
              <a:t>Proposition 5. If the dividend is zero, option cost is greater if the executive has less absolute risk aversion.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535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332710" y="508829"/>
            <a:ext cx="6828877" cy="5708182"/>
            <a:chOff x="3710786" y="1157839"/>
            <a:chExt cx="4642089" cy="4032457"/>
          </a:xfrm>
        </p:grpSpPr>
        <p:pic>
          <p:nvPicPr>
            <p:cNvPr id="5" name="圖片 4" descr="畫面剪輯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786" y="1157839"/>
              <a:ext cx="4642089" cy="1301817"/>
            </a:xfrm>
            <a:prstGeom prst="rect">
              <a:avLst/>
            </a:prstGeom>
          </p:spPr>
        </p:pic>
        <p:pic>
          <p:nvPicPr>
            <p:cNvPr id="6" name="圖片 5" descr="畫面剪輯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114" y="2459656"/>
              <a:ext cx="4521432" cy="273064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7724807" y="508829"/>
                <a:ext cx="4129971" cy="5864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dirty="0" smtClean="0"/>
                  <a:t>其中</a:t>
                </a:r>
                <a:r>
                  <a:rPr lang="en-US" altLang="zh-TW" sz="2000" dirty="0" smtClean="0"/>
                  <a:t>:</a:t>
                </a:r>
              </a:p>
              <a:p>
                <a:r>
                  <a:rPr lang="en-US" altLang="zh-TW" sz="2000" dirty="0" smtClean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,</a:t>
                </a: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)-</a:t>
                </a:r>
                <a:r>
                  <a:rPr lang="en-US" altLang="zh-TW" sz="20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)=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𝑑𝑃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sz="2000" dirty="0" smtClean="0"/>
              </a:p>
              <a:p>
                <a:r>
                  <a:rPr lang="en-US" altLang="zh-TW" sz="20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TW" sz="2000" dirty="0"/>
                          <m:t>{</m:t>
                        </m:r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TW" sz="2000" dirty="0" err="1"/>
                          <m:t>dB</m:t>
                        </m:r>
                        <m:r>
                          <m:rPr>
                            <m:nor/>
                          </m:rPr>
                          <a:rPr lang="en-US" altLang="zh-TW" sz="2000" dirty="0" err="1"/>
                          <m:t>+</m:t>
                        </m:r>
                        <m:r>
                          <m:rPr>
                            <m:nor/>
                          </m:rPr>
                          <a:rPr lang="en-US" altLang="zh-TW" sz="2000" dirty="0" err="1"/>
                          <m:t>rKdt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} </m:t>
                        </m:r>
                      </m:e>
                    </m:nary>
                  </m:oMath>
                </a14:m>
                <a:endParaRPr lang="en-US" altLang="zh-TW" sz="2000" dirty="0" smtClean="0"/>
              </a:p>
              <a:p>
                <a:endParaRPr lang="en-US" altLang="zh-TW" sz="2000" dirty="0"/>
              </a:p>
              <a:p>
                <a:endParaRPr lang="en-US" altLang="zh-TW" sz="2000" dirty="0" smtClean="0"/>
              </a:p>
              <a:p>
                <a:r>
                  <a:rPr lang="zh-TW" altLang="en-US" sz="2000" dirty="0" smtClean="0"/>
                  <a:t>其中</a:t>
                </a:r>
                <a:r>
                  <a:rPr lang="en-US" altLang="zh-TW" sz="2000" dirty="0" smtClean="0"/>
                  <a:t>:</a:t>
                </a:r>
              </a:p>
              <a:p>
                <a:r>
                  <a:rPr lang="en-US" altLang="zh-TW" sz="2000" smtClean="0"/>
                  <a:t>By Ito’s </a:t>
                </a:r>
                <a:r>
                  <a:rPr lang="en-US" altLang="zh-TW" sz="2000" dirty="0" smtClean="0"/>
                  <a:t>lemma,</a:t>
                </a:r>
              </a:p>
              <a:p>
                <a:r>
                  <a:rPr lang="en-US" altLang="zh-TW" sz="2000" dirty="0" err="1" smtClean="0"/>
                  <a:t>dP</a:t>
                </a:r>
                <a:r>
                  <a:rPr lang="en-US" altLang="zh-TW" sz="2000" dirty="0" smtClean="0"/>
                  <a:t>=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dB+(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+</a:t>
                </a:r>
                <a14:m>
                  <m:oMath xmlns:m="http://schemas.openxmlformats.org/officeDocument/2006/math">
                    <m:r>
                      <a:rPr lang="zh-TW" altLang="en-US" sz="200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TW" sz="2000" dirty="0" smtClean="0"/>
                  <a:t>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)</a:t>
                </a:r>
                <a:r>
                  <a:rPr lang="en-US" altLang="zh-TW" sz="2000" dirty="0" err="1" smtClean="0"/>
                  <a:t>dt</a:t>
                </a:r>
                <a:endParaRPr lang="en-US" altLang="zh-TW" sz="2000" dirty="0" smtClean="0"/>
              </a:p>
              <a:p>
                <a:r>
                  <a:rPr lang="en-US" altLang="zh-TW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en-US" altLang="zh-TW" sz="2000" dirty="0" smtClean="0"/>
                  <a:t>,</a:t>
                </a: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=0,</a:t>
                </a: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=-r(S-K)</a:t>
                </a: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en-US" altLang="zh-TW" sz="2000" dirty="0" smtClean="0"/>
                  <a:t>)</a:t>
                </a:r>
              </a:p>
              <a:p>
                <a:r>
                  <a:rPr lang="en-US" altLang="zh-TW" sz="2000" dirty="0" err="1" smtClean="0"/>
                  <a:t>dP</a:t>
                </a:r>
                <a:r>
                  <a:rPr lang="en-US" altLang="zh-TW" sz="2000" dirty="0" smtClean="0"/>
                  <a:t>=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m:rPr>
                        <m:sty m:val="p"/>
                      </m:rPr>
                      <a:rPr lang="en-US" altLang="zh-TW" sz="2000">
                        <a:latin typeface="Cambria Math" panose="02040503050406030204" pitchFamily="18" charset="0"/>
                      </a:rPr>
                      <m:t>S</m:t>
                    </m:r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en-US" altLang="zh-TW" sz="2000" dirty="0" smtClean="0"/>
                  <a:t>dB+{</a:t>
                </a:r>
                <a:r>
                  <a:rPr lang="en-US" altLang="zh-TW" sz="2000" dirty="0"/>
                  <a:t>=-r(S-K)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en-US" altLang="zh-TW" sz="2000" dirty="0" smtClean="0"/>
                  <a:t>+</a:t>
                </a:r>
                <a14:m>
                  <m:oMath xmlns:m="http://schemas.openxmlformats.org/officeDocument/2006/math"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TW" sz="2000" dirty="0"/>
                  <a:t>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en-US" altLang="zh-TW" sz="2000" dirty="0" smtClean="0"/>
                  <a:t>+0}</a:t>
                </a:r>
                <a:r>
                  <a:rPr lang="en-US" altLang="zh-TW" sz="2000" dirty="0" err="1" smtClean="0"/>
                  <a:t>dt</a:t>
                </a:r>
                <a:endParaRPr lang="en-US" altLang="zh-TW" sz="2000" dirty="0" smtClean="0"/>
              </a:p>
              <a:p>
                <a:r>
                  <a:rPr lang="en-US" altLang="zh-TW" sz="2000" dirty="0" err="1" smtClean="0"/>
                  <a:t>dP</a:t>
                </a:r>
                <a:r>
                  <a:rPr lang="en-US" altLang="zh-TW" sz="20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en-US" altLang="zh-TW" sz="2000" dirty="0" smtClean="0"/>
                  <a:t>{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m:rPr>
                        <m:sty m:val="p"/>
                      </m:rPr>
                      <a:rPr lang="en-US" altLang="zh-TW" sz="200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zh-TW" sz="2000" dirty="0"/>
                  <a:t>dB</a:t>
                </a:r>
                <a:r>
                  <a:rPr lang="en-US" altLang="zh-TW" sz="2000" dirty="0" smtClean="0"/>
                  <a:t>+[</a:t>
                </a:r>
                <a:r>
                  <a:rPr lang="en-US" altLang="zh-TW" sz="2000" dirty="0" err="1" smtClean="0"/>
                  <a:t>rK</a:t>
                </a:r>
                <a:r>
                  <a:rPr lang="en-US" altLang="zh-TW" sz="2000" dirty="0" smtClean="0"/>
                  <a:t>+(</a:t>
                </a:r>
                <a14:m>
                  <m:oMath xmlns:m="http://schemas.openxmlformats.org/officeDocument/2006/math"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TW" sz="2000" dirty="0" smtClean="0"/>
                  <a:t>-r)S]</a:t>
                </a:r>
                <a:r>
                  <a:rPr lang="en-US" altLang="zh-TW" sz="2000" dirty="0" err="1" smtClean="0"/>
                  <a:t>dt</a:t>
                </a:r>
                <a:r>
                  <a:rPr lang="en-US" altLang="zh-TW" sz="2000" dirty="0" smtClean="0"/>
                  <a:t>}</a:t>
                </a:r>
              </a:p>
              <a:p>
                <a:r>
                  <a:rPr lang="en-US" altLang="zh-TW" sz="2000" dirty="0" err="1" smtClean="0"/>
                  <a:t>dP</a:t>
                </a:r>
                <a:r>
                  <a:rPr lang="en-US" altLang="zh-TW" sz="20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en-US" altLang="zh-TW" sz="2000" dirty="0"/>
                  <a:t>{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m:rPr>
                        <m:sty m:val="p"/>
                      </m:rPr>
                      <a:rPr lang="en-US" altLang="zh-TW" sz="200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zh-TW" sz="2000" dirty="0" err="1"/>
                  <a:t>dB+</a:t>
                </a:r>
                <a:r>
                  <a:rPr lang="en-US" altLang="zh-TW" sz="2000" dirty="0" err="1" smtClean="0"/>
                  <a:t>rKdt</a:t>
                </a:r>
                <a:r>
                  <a:rPr lang="en-US" altLang="zh-TW" sz="2000" dirty="0" smtClean="0"/>
                  <a:t>}</a:t>
                </a:r>
              </a:p>
              <a:p>
                <a:r>
                  <a:rPr lang="zh-TW" altLang="en-US" sz="2000" dirty="0" smtClean="0"/>
                  <a:t>其中</a:t>
                </a:r>
                <a:r>
                  <a:rPr lang="en-US" altLang="zh-TW" sz="2000" dirty="0" smtClean="0"/>
                  <a:t>:</a:t>
                </a:r>
              </a:p>
              <a:p>
                <a:r>
                  <a:rPr lang="en-US" altLang="zh-TW" sz="2000" dirty="0" smtClean="0"/>
                  <a:t>In special case: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dirty="0"/>
                  <a:t> = (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000" dirty="0"/>
                  <a:t>-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TW" sz="2000" dirty="0"/>
                  <a:t>)</a:t>
                </a:r>
                <a:r>
                  <a:rPr lang="en-US" altLang="zh-TW" sz="2000" dirty="0" err="1"/>
                  <a:t>dt</a:t>
                </a:r>
                <a:r>
                  <a:rPr lang="en-US" altLang="zh-TW" sz="2000" dirty="0"/>
                  <a:t>+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sz="2000" dirty="0"/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 -&gt; </a:t>
                </a:r>
                <a14:m>
                  <m:oMath xmlns:m="http://schemas.openxmlformats.org/officeDocument/2006/math"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TW" sz="2000" dirty="0" smtClean="0"/>
                  <a:t>=r-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TW" sz="2000" dirty="0" smtClean="0"/>
                  <a:t>=r (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TW" sz="2000" dirty="0" smtClean="0"/>
                  <a:t>=0)</a:t>
                </a:r>
              </a:p>
              <a:p>
                <a:endParaRPr lang="en-US" altLang="zh-TW" sz="2000" dirty="0" smtClean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807" y="508829"/>
                <a:ext cx="4129971" cy="5864234"/>
              </a:xfrm>
              <a:prstGeom prst="rect">
                <a:avLst/>
              </a:prstGeom>
              <a:blipFill>
                <a:blip r:embed="rId5"/>
                <a:stretch>
                  <a:fillRect l="-8260" t="-49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接點 14"/>
          <p:cNvCxnSpPr/>
          <p:nvPr/>
        </p:nvCxnSpPr>
        <p:spPr>
          <a:xfrm>
            <a:off x="1073426" y="4204252"/>
            <a:ext cx="2922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8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45" y="944218"/>
            <a:ext cx="8422366" cy="5039753"/>
          </a:xfrm>
        </p:spPr>
      </p:pic>
    </p:spTree>
    <p:extLst>
      <p:ext uri="{BB962C8B-B14F-4D97-AF65-F5344CB8AC3E}">
        <p14:creationId xmlns:p14="http://schemas.microsoft.com/office/powerpoint/2010/main" val="12873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Special case with no portfolio choice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/>
                  <a:t>Corollary 4. </a:t>
                </a:r>
                <a:r>
                  <a:rPr lang="en-US" altLang="zh-TW" dirty="0"/>
                  <a:t>If the executive has decreasing absolute risk aversion and the dividend is zero, then option cost is greater with greater wealth</a:t>
                </a:r>
                <a:r>
                  <a:rPr lang="en-US" altLang="zh-TW" dirty="0" smtClean="0"/>
                  <a:t>.</a:t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endParaRPr lang="en-US" altLang="zh-TW" dirty="0"/>
              </a:p>
              <a:p>
                <a:r>
                  <a:rPr lang="en-US" altLang="zh-TW" b="1" dirty="0"/>
                  <a:t>Proof.</a:t>
                </a:r>
                <a:r>
                  <a:rPr lang="en-US" altLang="zh-TW" dirty="0"/>
                  <a:t> From Corollary 1, the optimal stopping time for an executive with greater wealth is later. The rest follows like the proof of Proposition 5</a:t>
                </a:r>
                <a:r>
                  <a:rPr lang="en-US" altLang="zh-TW" dirty="0" smtClean="0"/>
                  <a:t>.</a:t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sz="2400" dirty="0"/>
                  <a:t>W</a:t>
                </a:r>
                <a:r>
                  <a:rPr lang="zh-TW" altLang="en-US" sz="2400" dirty="0"/>
                  <a:t>上升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𝑜𝑟𝑜𝑙𝑙𝑎𝑟𝑦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groupChr>
                  </m:oMath>
                </a14:m>
                <a:r>
                  <a:rPr lang="en-US" altLang="zh-TW" sz="2400" dirty="0"/>
                  <a:t> continuation region</a:t>
                </a:r>
                <a:r>
                  <a:rPr lang="zh-TW" altLang="en-US" sz="2400" dirty="0"/>
                  <a:t>變大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TW" altLang="en-US" sz="2400" dirty="0"/>
                  <a:t>變大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𝑟𝑜𝑝𝑜𝑠𝑖𝑡𝑖𝑜𝑛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中的概念</m:t>
                        </m:r>
                      </m:e>
                    </m:groupChr>
                  </m:oMath>
                </a14:m>
                <a:r>
                  <a:rPr lang="en-US" altLang="zh-TW" sz="2400" dirty="0"/>
                  <a:t>cost</a:t>
                </a:r>
                <a:r>
                  <a:rPr lang="zh-TW" altLang="en-US" sz="2400" dirty="0"/>
                  <a:t>變大</a:t>
                </a:r>
                <a:endParaRPr lang="en-US" altLang="zh-TW" sz="2400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6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Special case with no portfolio choice</a:t>
            </a:r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19" y="1345412"/>
            <a:ext cx="7040155" cy="52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Special case with no portfolio choice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/>
              <a:t>The examples also suggest that </a:t>
            </a:r>
            <a:r>
              <a:rPr lang="en-US" altLang="zh-TW" b="1" dirty="0"/>
              <a:t>as risk aversion grows large, or as outside wealth goes to zero, the boundary falls to S=K and option cost falls to zero</a:t>
            </a:r>
            <a:r>
              <a:rPr lang="en-US" altLang="zh-TW" dirty="0"/>
              <a:t> (or the value of a European option that expires on the vesting date</a:t>
            </a:r>
            <a:r>
              <a:rPr lang="en-US" altLang="zh-TW" dirty="0" smtClean="0"/>
              <a:t>).</a:t>
            </a:r>
          </a:p>
          <a:p>
            <a:r>
              <a:rPr lang="en-US" altLang="zh-TW" dirty="0"/>
              <a:t>The intuition for this is that as risk aversion grows large, the risk premium required to trade a certain exercise value for a risky continuation value goes to infinity. </a:t>
            </a:r>
            <a:endParaRPr lang="en-US" altLang="zh-TW" dirty="0" smtClean="0"/>
          </a:p>
          <a:p>
            <a:r>
              <a:rPr lang="en-US" altLang="zh-TW" dirty="0" smtClean="0"/>
              <a:t>However</a:t>
            </a:r>
            <a:r>
              <a:rPr lang="en-US" altLang="zh-TW" dirty="0"/>
              <a:t>, </a:t>
            </a:r>
            <a:r>
              <a:rPr lang="en-US" altLang="zh-TW" b="1" dirty="0"/>
              <a:t>as risk aversion goes to zero, or as wealth grows large, option cost converges to its maximized value</a:t>
            </a:r>
            <a:r>
              <a:rPr lang="en-US" altLang="zh-TW" b="1" dirty="0" smtClean="0"/>
              <a:t>.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dirty="0"/>
              <a:t>(Max value is the option value under the value-maximizing policy. ESO cost is the option value under the executive’s utility-maximizing policy</a:t>
            </a:r>
            <a:r>
              <a:rPr lang="en-US" altLang="zh-TW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0705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en-US" dirty="0" smtClean="0"/>
              <a:t>發現問題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en-US" altLang="zh-TW" dirty="0" smtClean="0"/>
              <a:t>Evidence indicates that both executives and other employees exercise options well before standard theory would predict.</a:t>
            </a:r>
          </a:p>
          <a:p>
            <a:r>
              <a:rPr lang="en-US" altLang="zh-TW" dirty="0" smtClean="0"/>
              <a:t>Our paper is the first to provide analytical results on option cost, average life, and the nature of the continuation region for an executive with general concave utility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51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95" y="365125"/>
            <a:ext cx="4470210" cy="6243719"/>
          </a:xfrm>
        </p:spPr>
      </p:pic>
    </p:spTree>
    <p:extLst>
      <p:ext uri="{BB962C8B-B14F-4D97-AF65-F5344CB8AC3E}">
        <p14:creationId xmlns:p14="http://schemas.microsoft.com/office/powerpoint/2010/main" val="32687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Special case with no portfolio choice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現象</a:t>
            </a:r>
            <a:r>
              <a:rPr lang="en-US" altLang="zh-TW" dirty="0" smtClean="0"/>
              <a:t>1:</a:t>
            </a:r>
            <a:r>
              <a:rPr lang="en-US" altLang="zh-TW" dirty="0"/>
              <a:t> increase in volatility </a:t>
            </a:r>
            <a:r>
              <a:rPr lang="zh-TW" altLang="en-US" dirty="0" smtClean="0"/>
              <a:t>，</a:t>
            </a:r>
            <a:r>
              <a:rPr lang="en-US" altLang="zh-TW" dirty="0" smtClean="0"/>
              <a:t>continuation region</a:t>
            </a:r>
            <a:r>
              <a:rPr lang="zh-TW" altLang="en-US" dirty="0" smtClean="0"/>
              <a:t>先減後增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risk-averse utility of the option payoff, as a function of the stock price, has both a convex region and a concave region, so, in principle, an increase in volatility could either lead the executive to continue longer or exercise sooner.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06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Special case with no portfolio choice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現象</a:t>
                </a:r>
                <a:r>
                  <a:rPr lang="en-US" altLang="zh-TW" dirty="0" smtClean="0"/>
                  <a:t>2:</a:t>
                </a:r>
                <a:r>
                  <a:rPr lang="zh-TW" altLang="en-US" dirty="0" smtClean="0"/>
                  <a:t>當</a:t>
                </a:r>
                <a:r>
                  <a:rPr lang="en-US" altLang="zh-TW" dirty="0"/>
                  <a:t>volatility </a:t>
                </a:r>
                <a:r>
                  <a:rPr lang="zh-TW" altLang="en-US" dirty="0" smtClean="0"/>
                  <a:t>小的時候，增加</a:t>
                </a:r>
                <a:r>
                  <a:rPr lang="en-US" altLang="zh-TW" dirty="0"/>
                  <a:t>volatility </a:t>
                </a:r>
                <a:r>
                  <a:rPr lang="zh-TW" altLang="en-US" dirty="0" smtClean="0"/>
                  <a:t>導致</a:t>
                </a:r>
                <a:r>
                  <a:rPr lang="en-US" altLang="zh-TW" dirty="0" smtClean="0"/>
                  <a:t>continuation region</a:t>
                </a:r>
                <a:r>
                  <a:rPr lang="zh-TW" altLang="en-US" dirty="0" smtClean="0"/>
                  <a:t>巨幅下降</a:t>
                </a:r>
                <a:r>
                  <a:rPr lang="en-US" altLang="zh-TW" dirty="0" smtClean="0"/>
                  <a:t>)</a:t>
                </a:r>
              </a:p>
              <a:p>
                <a:endParaRPr lang="en-US" altLang="zh-TW" dirty="0" smtClean="0"/>
              </a:p>
              <a:p>
                <a:r>
                  <a:rPr lang="en-US" altLang="zh-TW" dirty="0"/>
                  <a:t>The initial drop in the boundary as volatility increases is perhaps best understood by starting with the case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0</a:t>
                </a:r>
                <a:r>
                  <a:rPr lang="en-US" altLang="zh-TW" dirty="0"/>
                  <a:t>. If the dividend rate is less than the interest rate, it is never optimal to exercise early, that is, the boundary is </a:t>
                </a:r>
                <a:r>
                  <a:rPr lang="en-US" altLang="zh-TW" dirty="0" smtClean="0"/>
                  <a:t>infinite.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So </a:t>
                </a:r>
                <a:r>
                  <a:rPr lang="en-US" altLang="zh-TW" dirty="0"/>
                  <a:t>starting at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=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0, the boundary has to decline with volatility.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 r="-4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/>
          <p:cNvGrpSpPr/>
          <p:nvPr/>
        </p:nvGrpSpPr>
        <p:grpSpPr>
          <a:xfrm>
            <a:off x="4005693" y="5077673"/>
            <a:ext cx="6643115" cy="1099290"/>
            <a:chOff x="3904093" y="5212610"/>
            <a:chExt cx="6643115" cy="1099290"/>
          </a:xfrm>
        </p:grpSpPr>
        <p:grpSp>
          <p:nvGrpSpPr>
            <p:cNvPr id="11" name="群組 10"/>
            <p:cNvGrpSpPr/>
            <p:nvPr/>
          </p:nvGrpSpPr>
          <p:grpSpPr>
            <a:xfrm>
              <a:off x="3904093" y="5212610"/>
              <a:ext cx="6643115" cy="1099290"/>
              <a:chOff x="3954893" y="5077673"/>
              <a:chExt cx="6643115" cy="1099290"/>
            </a:xfrm>
          </p:grpSpPr>
          <p:pic>
            <p:nvPicPr>
              <p:cNvPr id="4" name="圖片 3" descr="畫面剪輯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4893" y="5474220"/>
                <a:ext cx="6643115" cy="702743"/>
              </a:xfrm>
              <a:prstGeom prst="rect">
                <a:avLst/>
              </a:prstGeom>
            </p:spPr>
          </p:pic>
          <p:cxnSp>
            <p:nvCxnSpPr>
              <p:cNvPr id="6" name="直線單箭頭接點 5"/>
              <p:cNvCxnSpPr/>
              <p:nvPr/>
            </p:nvCxnSpPr>
            <p:spPr>
              <a:xfrm flipV="1">
                <a:off x="5655733" y="5474220"/>
                <a:ext cx="440267" cy="61383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字方塊 7"/>
              <p:cNvSpPr txBox="1"/>
              <p:nvPr/>
            </p:nvSpPr>
            <p:spPr>
              <a:xfrm>
                <a:off x="6033628" y="5077673"/>
                <a:ext cx="4402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>
                    <a:solidFill>
                      <a:srgbClr val="FF0000"/>
                    </a:solidFill>
                  </a:rPr>
                  <a:t>0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0" name="直線接點 9"/>
            <p:cNvCxnSpPr/>
            <p:nvPr/>
          </p:nvCxnSpPr>
          <p:spPr>
            <a:xfrm>
              <a:off x="4656667" y="6080640"/>
              <a:ext cx="660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4656667" y="5366888"/>
              <a:ext cx="66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FF0000"/>
                  </a:solidFill>
                </a:rPr>
                <a:t>&gt; 0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10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Special case with no portfolio choice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現象</a:t>
                </a:r>
                <a:r>
                  <a:rPr lang="en-US" altLang="zh-TW" dirty="0" smtClean="0"/>
                  <a:t>3:</a:t>
                </a:r>
                <a:r>
                  <a:rPr lang="zh-TW" altLang="en-US" dirty="0" smtClean="0"/>
                  <a:t>持有人較高風險厭惡程度時，為何</a:t>
                </a:r>
                <a:r>
                  <a:rPr lang="en-US" altLang="zh-TW" dirty="0" smtClean="0"/>
                  <a:t>cost</a:t>
                </a:r>
                <a:r>
                  <a:rPr lang="zh-TW" altLang="en-US" dirty="0" smtClean="0"/>
                  <a:t>一開始會有明顯的下降</a:t>
                </a:r>
                <a:r>
                  <a:rPr lang="en-US" altLang="zh-TW" dirty="0" smtClean="0"/>
                  <a:t>?)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A of Fig. 4, option cost is generally increasing in volatility. However, at higher levels of risk aversion, as shown in Panels B and C, option cost is decreasing in volatility at low levels of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. </a:t>
                </a:r>
                <a:r>
                  <a:rPr lang="en-US" altLang="zh-TW" dirty="0"/>
                  <a:t>Here the negative effect on cost of the drop in the boundary offsets the positive effect of extreme stock prices becoming more likely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 r="-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883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Special case with no portfolio choice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現象</a:t>
            </a:r>
            <a:r>
              <a:rPr lang="en-US" altLang="zh-TW" dirty="0" smtClean="0"/>
              <a:t>4:</a:t>
            </a:r>
          </a:p>
          <a:p>
            <a:endParaRPr lang="en-US" altLang="zh-TW" dirty="0"/>
          </a:p>
          <a:p>
            <a:r>
              <a:rPr lang="en-US" altLang="zh-TW" dirty="0" smtClean="0"/>
              <a:t>Fig</a:t>
            </a:r>
            <a:r>
              <a:rPr lang="en-US" altLang="zh-TW" dirty="0"/>
              <a:t>. 4 also shows that, in some cases, especially </a:t>
            </a:r>
            <a:r>
              <a:rPr lang="en-US" altLang="zh-TW" b="1" dirty="0"/>
              <a:t>when volatility is high, the utility-maximizing exercise boundary might not </a:t>
            </a:r>
            <a:r>
              <a:rPr lang="en-US" altLang="zh-TW" b="1" dirty="0" smtClean="0"/>
              <a:t>decline monotonically </a:t>
            </a:r>
            <a:r>
              <a:rPr lang="en-US" altLang="zh-TW" b="1" dirty="0"/>
              <a:t>in time</a:t>
            </a:r>
            <a:r>
              <a:rPr lang="en-US" altLang="zh-TW" dirty="0"/>
              <a:t> (by contrast, the value-maximizing boundary always declines as expiration approaches)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483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70" y="98792"/>
            <a:ext cx="6208259" cy="6759208"/>
          </a:xfrm>
        </p:spPr>
      </p:pic>
    </p:spTree>
    <p:extLst>
      <p:ext uri="{BB962C8B-B14F-4D97-AF65-F5344CB8AC3E}">
        <p14:creationId xmlns:p14="http://schemas.microsoft.com/office/powerpoint/2010/main" val="854772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This result indicates that the </a:t>
            </a:r>
            <a:r>
              <a:rPr lang="en-US" altLang="zh-TW" dirty="0" err="1"/>
              <a:t>nonmonotonicity</a:t>
            </a:r>
            <a:r>
              <a:rPr lang="en-US" altLang="zh-TW" dirty="0"/>
              <a:t> of the boundary in time must stem from the presence of a positive interest </a:t>
            </a:r>
            <a:r>
              <a:rPr lang="en-US" altLang="zh-TW" dirty="0" smtClean="0"/>
              <a:t>rate.</a:t>
            </a:r>
          </a:p>
        </p:txBody>
      </p:sp>
    </p:spTree>
    <p:extLst>
      <p:ext uri="{BB962C8B-B14F-4D97-AF65-F5344CB8AC3E}">
        <p14:creationId xmlns:p14="http://schemas.microsoft.com/office/powerpoint/2010/main" val="246117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General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particular, options are explicitly nontransferable and Section 16-c of the Securities Exchange Act </a:t>
            </a:r>
            <a:r>
              <a:rPr lang="en-US" altLang="zh-TW" b="1" dirty="0" smtClean="0"/>
              <a:t>prohibits corporate insiders from taking short positions in their company’s stock</a:t>
            </a:r>
            <a:r>
              <a:rPr lang="en-US" altLang="zh-TW" dirty="0" smtClean="0"/>
              <a:t>. However, these constraints on hedging mean that standard American option valuation theory does not apply.</a:t>
            </a:r>
          </a:p>
          <a:p>
            <a:endParaRPr lang="en-US" altLang="zh-TW" dirty="0"/>
          </a:p>
          <a:p>
            <a:r>
              <a:rPr lang="en-US" altLang="zh-TW" dirty="0"/>
              <a:t>However, evidence that the vast majority of options are exercised well before expiration, even when no dividend is present, suggests that option holders still face significant hedging constraints</a:t>
            </a:r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82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General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Although we refer to the option holder as an executive, our formulation of the problem </a:t>
            </a:r>
            <a:r>
              <a:rPr lang="en-US" altLang="zh-TW" b="1" dirty="0" smtClean="0"/>
              <a:t>could apply equally well to lower-ranked employees.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Noninsiders</a:t>
            </a:r>
            <a:r>
              <a:rPr lang="en-US" altLang="zh-TW" dirty="0" smtClean="0"/>
              <a:t> are not subject to Section 16-c short sales restrictions, but </a:t>
            </a:r>
            <a:r>
              <a:rPr lang="en-US" altLang="zh-TW" b="1" dirty="0" smtClean="0"/>
              <a:t>they can still find shorting stock to be expensive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General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3.1. Executive’s option exercise and portfolio choice problem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30" y="2796806"/>
            <a:ext cx="4375375" cy="3111660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6806"/>
            <a:ext cx="4248368" cy="20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General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3.1. Executive’s option exercise and portfolio choice problem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1196839" y="2530549"/>
            <a:ext cx="4534109" cy="3945418"/>
            <a:chOff x="994821" y="2801195"/>
            <a:chExt cx="4235668" cy="3664139"/>
          </a:xfrm>
        </p:grpSpPr>
        <p:pic>
          <p:nvPicPr>
            <p:cNvPr id="4" name="圖片 3" descr="畫面剪輯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821" y="2801195"/>
              <a:ext cx="4235668" cy="793791"/>
            </a:xfrm>
            <a:prstGeom prst="rect">
              <a:avLst/>
            </a:prstGeom>
          </p:spPr>
        </p:pic>
        <p:pic>
          <p:nvPicPr>
            <p:cNvPr id="5" name="圖片 4" descr="畫面剪輯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821" y="3594986"/>
              <a:ext cx="4235668" cy="2870348"/>
            </a:xfrm>
            <a:prstGeom prst="rect">
              <a:avLst/>
            </a:prstGeom>
          </p:spPr>
        </p:pic>
      </p:grp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0549"/>
            <a:ext cx="5322293" cy="93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General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3.2. Option cost to shareholders and executive’s subjective value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 cost of the option to </a:t>
            </a:r>
            <a:r>
              <a:rPr lang="en-US" altLang="zh-TW" b="1" dirty="0" smtClean="0"/>
              <a:t>shareholders who can trade freely is the present value, or replication cost, of that payoff. </a:t>
            </a:r>
            <a:r>
              <a:rPr lang="en-US" altLang="zh-TW" dirty="0" smtClean="0"/>
              <a:t>This can be represented as the </a:t>
            </a:r>
            <a:r>
              <a:rPr lang="en-US" altLang="zh-TW" b="1" dirty="0" smtClean="0"/>
              <a:t>risk-neutral expectation of the </a:t>
            </a:r>
            <a:r>
              <a:rPr lang="en-US" altLang="zh-TW" b="1" dirty="0" err="1" smtClean="0"/>
              <a:t>risklessly</a:t>
            </a:r>
            <a:r>
              <a:rPr lang="en-US" altLang="zh-TW" b="1" dirty="0" smtClean="0"/>
              <a:t> discounted option payoff</a:t>
            </a:r>
            <a:r>
              <a:rPr lang="en-US" altLang="zh-TW" dirty="0" smtClean="0"/>
              <a:t>,</a:t>
            </a:r>
          </a:p>
          <a:p>
            <a:endParaRPr lang="en-US" altLang="zh-TW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575" y="4331284"/>
            <a:ext cx="3591853" cy="6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General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3.2. Option cost to shareholders and executive’s subjective value</a:t>
            </a:r>
          </a:p>
          <a:p>
            <a:endParaRPr lang="en-US" altLang="zh-TW" dirty="0"/>
          </a:p>
          <a:p>
            <a:r>
              <a:rPr lang="en-US" altLang="zh-TW" dirty="0" smtClean="0"/>
              <a:t>Standard theory for tradable options assumes the option holder chooses the exercise policy to maximize the option’s present value, because, when the option is tradable</a:t>
            </a:r>
            <a:r>
              <a:rPr lang="en-US" altLang="zh-TW" b="1" dirty="0" smtClean="0"/>
              <a:t>, maximizing present value is consistent with maximizing expected utility</a:t>
            </a:r>
            <a:r>
              <a:rPr lang="en-US" altLang="zh-TW" dirty="0" smtClean="0"/>
              <a:t>. </a:t>
            </a:r>
          </a:p>
          <a:p>
            <a:r>
              <a:rPr lang="en-US" altLang="zh-TW" dirty="0" smtClean="0"/>
              <a:t>When the option is</a:t>
            </a:r>
            <a:r>
              <a:rPr lang="zh-TW" altLang="en-US" dirty="0" smtClean="0"/>
              <a:t> </a:t>
            </a:r>
            <a:r>
              <a:rPr lang="en-US" altLang="zh-TW" dirty="0" smtClean="0"/>
              <a:t>nontransferable, these objectives are different, and </a:t>
            </a:r>
            <a:r>
              <a:rPr lang="en-US" altLang="zh-TW" b="1" dirty="0" smtClean="0"/>
              <a:t>the utility-maximizing payoff typically has a lower present value.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231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5021</TotalTime>
  <Words>1315</Words>
  <Application>Microsoft Office PowerPoint</Application>
  <PresentationFormat>寬螢幕</PresentationFormat>
  <Paragraphs>150</Paragraphs>
  <Slides>36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2" baseType="lpstr">
      <vt:lpstr>新細明體</vt:lpstr>
      <vt:lpstr>Arial</vt:lpstr>
      <vt:lpstr>Calibri</vt:lpstr>
      <vt:lpstr>Calibri Light</vt:lpstr>
      <vt:lpstr>Cambria Math</vt:lpstr>
      <vt:lpstr>Office 佈景主題</vt:lpstr>
      <vt:lpstr>Carpenter_2010_Optimal-exercise-of-executive-stock-options-and-implications-for-firm-cost</vt:lpstr>
      <vt:lpstr>Introduction</vt:lpstr>
      <vt:lpstr>Introduction</vt:lpstr>
      <vt:lpstr>General framework</vt:lpstr>
      <vt:lpstr>General framework</vt:lpstr>
      <vt:lpstr>General framework</vt:lpstr>
      <vt:lpstr>General framework</vt:lpstr>
      <vt:lpstr>General framework</vt:lpstr>
      <vt:lpstr>General framework</vt:lpstr>
      <vt:lpstr>General framework</vt:lpstr>
      <vt:lpstr>General framework</vt:lpstr>
      <vt:lpstr>General framework</vt:lpstr>
      <vt:lpstr>General framework</vt:lpstr>
      <vt:lpstr>General framework</vt:lpstr>
      <vt:lpstr>General framework</vt:lpstr>
      <vt:lpstr>Special case with no portfolio choice</vt:lpstr>
      <vt:lpstr>Special case with no portfolio choice</vt:lpstr>
      <vt:lpstr>Special case with no portfolio choice</vt:lpstr>
      <vt:lpstr>Special case with no portfolio choice</vt:lpstr>
      <vt:lpstr>PowerPoint 簡報</vt:lpstr>
      <vt:lpstr>Special case with no portfolio choice</vt:lpstr>
      <vt:lpstr>公司股票發股利，勢必影響個人財富，模型是否有考慮進去?</vt:lpstr>
      <vt:lpstr>Special case with no portfolio choice</vt:lpstr>
      <vt:lpstr>Special case with no portfolio choice</vt:lpstr>
      <vt:lpstr>PowerPoint 簡報</vt:lpstr>
      <vt:lpstr>PowerPoint 簡報</vt:lpstr>
      <vt:lpstr>Special case with no portfolio choice</vt:lpstr>
      <vt:lpstr>Special case with no portfolio choice</vt:lpstr>
      <vt:lpstr>Special case with no portfolio choice</vt:lpstr>
      <vt:lpstr>PowerPoint 簡報</vt:lpstr>
      <vt:lpstr>Special case with no portfolio choice</vt:lpstr>
      <vt:lpstr>Special case with no portfolio choice</vt:lpstr>
      <vt:lpstr>Special case with no portfolio choice</vt:lpstr>
      <vt:lpstr>Special case with no portfolio choice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Carpenter_2010_Optimal-exercise-of-executive-stock-options-and-implications-for-firm-cost</dc:title>
  <dc:creator>chou</dc:creator>
  <cp:lastModifiedBy>chou</cp:lastModifiedBy>
  <cp:revision>115</cp:revision>
  <dcterms:created xsi:type="dcterms:W3CDTF">2020-02-22T07:42:43Z</dcterms:created>
  <dcterms:modified xsi:type="dcterms:W3CDTF">2020-03-13T11:06:40Z</dcterms:modified>
</cp:coreProperties>
</file>