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64" r:id="rId4"/>
    <p:sldId id="265" r:id="rId5"/>
    <p:sldId id="266" r:id="rId6"/>
    <p:sldId id="267" r:id="rId7"/>
    <p:sldId id="259" r:id="rId8"/>
    <p:sldId id="268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85" r:id="rId17"/>
    <p:sldId id="286" r:id="rId18"/>
    <p:sldId id="287" r:id="rId19"/>
    <p:sldId id="288" r:id="rId20"/>
    <p:sldId id="289" r:id="rId21"/>
    <p:sldId id="275" r:id="rId22"/>
    <p:sldId id="290" r:id="rId23"/>
    <p:sldId id="291" r:id="rId24"/>
    <p:sldId id="277" r:id="rId25"/>
    <p:sldId id="292" r:id="rId26"/>
    <p:sldId id="278" r:id="rId27"/>
    <p:sldId id="279" r:id="rId28"/>
    <p:sldId id="293" r:id="rId29"/>
    <p:sldId id="280" r:id="rId30"/>
    <p:sldId id="281" r:id="rId31"/>
    <p:sldId id="294" r:id="rId32"/>
    <p:sldId id="282" r:id="rId33"/>
    <p:sldId id="295" r:id="rId34"/>
    <p:sldId id="284" r:id="rId35"/>
    <p:sldId id="296" r:id="rId36"/>
    <p:sldId id="297" r:id="rId37"/>
    <p:sldId id="261" r:id="rId38"/>
    <p:sldId id="299" r:id="rId39"/>
    <p:sldId id="301" r:id="rId40"/>
    <p:sldId id="303" r:id="rId41"/>
    <p:sldId id="302" r:id="rId42"/>
    <p:sldId id="300" r:id="rId43"/>
    <p:sldId id="304" r:id="rId44"/>
    <p:sldId id="305" r:id="rId45"/>
    <p:sldId id="306" r:id="rId46"/>
    <p:sldId id="307" r:id="rId47"/>
    <p:sldId id="262" r:id="rId48"/>
    <p:sldId id="308" r:id="rId49"/>
    <p:sldId id="309" r:id="rId50"/>
    <p:sldId id="310" r:id="rId51"/>
    <p:sldId id="312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263" r:id="rId64"/>
    <p:sldId id="323" r:id="rId65"/>
    <p:sldId id="324" r:id="rId6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B88CC-11C0-4BD7-BEA4-F983A3574F50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8C5FA-D2E3-4923-B35F-043DAB272D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49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V represents the value of the net cash flows generated by the firm's activities. It is assumed that these cash flows are spanned by the cash flows of marketed securities. 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risk-free asset exists that pays a constant continuously compounded rate of interest 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1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This again confirms the contention of Myers (1977) and </a:t>
                </a:r>
                <a:r>
                  <a:rPr lang="en-US" altLang="zh-TW" sz="1200" b="0" i="0" u="none" strike="noStrike" kern="1200" baseline="0" dirty="0" err="1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Barnea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et al. (1980) that shorter maturity is used to control agency costs.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1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12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12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14:m>
                  <m:oMath xmlns:m="http://schemas.openxmlformats.org/officeDocument/2006/math">
                    <m:r>
                      <a:rPr lang="zh-TW" altLang="en-US" sz="120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14:m>
                  <m:oMath xmlns:m="http://schemas.openxmlformats.org/officeDocument/2006/math">
                    <m:r>
                      <a:rPr lang="zh-TW" altLang="en-US" sz="120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on the amount and maturity of debt, on financial restructuring, and on the firm's optimal risk strategy.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smtClean="0"/>
              <a:t>Figure2 p44 </a:t>
            </a: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418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41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33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33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default costs imply lower average risk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33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335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335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the likelihood of restructuring far exceeds the likelihood of default </a:t>
                </a:r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average risk is bounded above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i="0">
                    <a:latin typeface="Cambria Math"/>
                  </a:rPr>
                  <a:t>𝐻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and below by </a:t>
                </a:r>
                <a:r>
                  <a:rPr lang="zh-TW" altLang="en-US" sz="1200" i="0">
                    <a:latin typeface="Cambria Math"/>
                  </a:rPr>
                  <a:t>𝜎</a:t>
                </a:r>
                <a:r>
                  <a:rPr lang="en-US" altLang="zh-TW" sz="1200" i="0" smtClean="0">
                    <a:latin typeface="Cambria Math"/>
                  </a:rPr>
                  <a:t>_</a:t>
                </a:r>
                <a:r>
                  <a:rPr lang="en-US" altLang="zh-TW" sz="1200" b="0" i="0" smtClean="0">
                    <a:latin typeface="Cambria Math"/>
                  </a:rPr>
                  <a:t>𝐿</a:t>
                </a:r>
                <a:endParaRPr lang="en-US" altLang="zh-TW" dirty="0" smtClean="0"/>
              </a:p>
              <a:p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EM(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) is monotonic in risk </a:t>
                </a:r>
                <a:r>
                  <a:rPr lang="zh-TW" altLang="en-US" sz="1200" i="0" smtClean="0">
                    <a:latin typeface="Cambria Math"/>
                  </a:rPr>
                  <a:t>𝜎</a:t>
                </a:r>
                <a:r>
                  <a:rPr lang="en-US" altLang="zh-TW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for the range of parameters considered </a:t>
                </a:r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C5FA-D2E3-4923-B35F-043DAB272D7A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22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Agency Costs, Risk Management, and Capital Structure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HAYNE E. </a:t>
            </a:r>
            <a:r>
              <a:rPr lang="en-US" altLang="zh-TW" dirty="0" smtClean="0">
                <a:solidFill>
                  <a:schemeClr val="tx1"/>
                </a:solidFill>
              </a:rPr>
              <a:t>LELAND</a:t>
            </a:r>
          </a:p>
          <a:p>
            <a:r>
              <a:rPr lang="zh-TW" altLang="en-US" sz="2000" dirty="0" smtClean="0">
                <a:solidFill>
                  <a:schemeClr val="tx1"/>
                </a:solidFill>
              </a:rPr>
              <a:t>報告人</a:t>
            </a:r>
            <a:r>
              <a:rPr lang="en-US" altLang="zh-TW" sz="2000" dirty="0" smtClean="0">
                <a:solidFill>
                  <a:schemeClr val="tx1"/>
                </a:solidFill>
              </a:rPr>
              <a:t>:</a:t>
            </a:r>
            <a:r>
              <a:rPr lang="zh-TW" altLang="en-US" sz="2000" dirty="0">
                <a:solidFill>
                  <a:schemeClr val="tx1"/>
                </a:solidFill>
              </a:rPr>
              <a:t>傅</a:t>
            </a:r>
            <a:r>
              <a:rPr lang="zh-TW" altLang="en-US" sz="2000" dirty="0" smtClean="0">
                <a:solidFill>
                  <a:schemeClr val="tx1"/>
                </a:solidFill>
              </a:rPr>
              <a:t>祥恩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Initial Debt Structure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Different environments will lead to alternative default-triggering asset </a:t>
                </a:r>
                <a:r>
                  <a:rPr lang="en-US" altLang="zh-TW" sz="2400" dirty="0" smtClean="0"/>
                  <a:t>values</a:t>
                </a:r>
                <a:r>
                  <a:rPr lang="en-US" altLang="zh-TW" sz="2400" dirty="0"/>
                  <a:t>.</a:t>
                </a:r>
                <a:endParaRPr lang="en-US" altLang="zh-TW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is</a:t>
                </a: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determines by </a:t>
                </a:r>
                <a:r>
                  <a:rPr lang="en-US" altLang="zh-TW" sz="2400" dirty="0"/>
                  <a:t>the smooth-pasting condition utilized in Black and Cox (1976), Leland (1994a), and Leland and </a:t>
                </a:r>
                <a:r>
                  <a:rPr lang="en-US" altLang="zh-TW" sz="2400" dirty="0" err="1"/>
                  <a:t>Toft</a:t>
                </a:r>
                <a:r>
                  <a:rPr lang="en-US" altLang="zh-TW" sz="2400" dirty="0"/>
                  <a:t> (1996). </a:t>
                </a:r>
                <a:endParaRPr lang="en-US" altLang="zh-TW" sz="2400" dirty="0" smtClean="0"/>
              </a:p>
              <a:p>
                <a:r>
                  <a:rPr lang="en-US" altLang="zh-TW" sz="2400" dirty="0"/>
                  <a:t>If default occurs, bondholders receive all asset value less default </a:t>
                </a:r>
                <a:r>
                  <a:rPr lang="en-US" altLang="zh-TW" sz="2400" dirty="0" smtClean="0"/>
                  <a:t>costs.</a:t>
                </a:r>
              </a:p>
              <a:p>
                <a:r>
                  <a:rPr lang="en-US" altLang="zh-TW" sz="2400" dirty="0"/>
                  <a:t>default </a:t>
                </a:r>
                <a:r>
                  <a:rPr lang="en-US" altLang="zh-TW" sz="2400" dirty="0" smtClean="0"/>
                  <a:t>costs is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𝛼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4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Initial Debt Structure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Debt is </a:t>
                </a:r>
                <a:r>
                  <a:rPr lang="en-US" altLang="zh-TW" sz="2400" dirty="0"/>
                  <a:t>continuously retired at par at a constant fractional rate </a:t>
                </a:r>
                <a:r>
                  <a:rPr lang="en-US" altLang="zh-TW" sz="2400" dirty="0" smtClean="0"/>
                  <a:t>m.</a:t>
                </a:r>
              </a:p>
              <a:p>
                <a:r>
                  <a:rPr lang="en-US" altLang="zh-TW" sz="2400" dirty="0"/>
                  <a:t>At any time t &gt; 0, a fraction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dirty="0" smtClean="0">
                            <a:latin typeface="Cambria Math"/>
                          </a:rPr>
                          <m:t>𝑚𝑡</m:t>
                        </m:r>
                      </m:sup>
                    </m:sSup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of this debt will remain outstanding, with principal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 dirty="0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𝑚𝑡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and coupon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 dirty="0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𝑚𝑡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zh-TW" sz="2400" dirty="0"/>
                  <a:t> . </a:t>
                </a:r>
                <a:endParaRPr lang="en-US" altLang="zh-TW" sz="2400" dirty="0" smtClean="0"/>
              </a:p>
              <a:p>
                <a:r>
                  <a:rPr lang="en-US" altLang="zh-TW" sz="2400" dirty="0"/>
                  <a:t>the average </a:t>
                </a:r>
                <a:r>
                  <a:rPr lang="en-US" altLang="zh-TW" sz="2400" dirty="0" smtClean="0"/>
                  <a:t>maturity </a:t>
                </a:r>
                <a:r>
                  <a:rPr lang="en-US" altLang="zh-TW" sz="2400" dirty="0"/>
                  <a:t>of </a:t>
                </a:r>
                <a:r>
                  <a:rPr lang="en-US" altLang="zh-TW" sz="2400" dirty="0" smtClean="0"/>
                  <a:t>debt M:</a:t>
                </a:r>
                <a:endParaRPr lang="en-US" altLang="zh-TW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𝑀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𝑚𝑃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𝑡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altLang="zh-TW" sz="2400" i="1" dirty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 dirty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 dirty="0">
                                      <a:latin typeface="Cambria Math"/>
                                    </a:rPr>
                                    <m:t>𝑚𝑡</m:t>
                                  </m:r>
                                </m:sup>
                              </m:sSup>
                              <m:r>
                                <a:rPr lang="en-US" altLang="zh-TW" sz="2400" i="1" dirty="0"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altLang="zh-TW" sz="2400" i="1">
                                  <a:latin typeface="Cambria Math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altLang="zh-TW" sz="2400" i="1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R</a:t>
                </a:r>
                <a:r>
                  <a:rPr lang="en-US" altLang="zh-TW" sz="2400" dirty="0" smtClean="0"/>
                  <a:t>etired </a:t>
                </a:r>
                <a:r>
                  <a:rPr lang="en-US" altLang="zh-TW" sz="2400" dirty="0"/>
                  <a:t>debt is continuously replaced by the issuance of new debt with identical principal value, coupon rate, and </a:t>
                </a:r>
                <a:r>
                  <a:rPr lang="en-US" altLang="zh-TW" sz="2400" dirty="0" smtClean="0"/>
                  <a:t>seniority.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6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2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Capital Restructuring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When V(t)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altLang="zh-TW" sz="2400" dirty="0"/>
                  <a:t> without prior default, debt will be retired at par value and a new debt will be issued as in Goldstein et al. (1997</a:t>
                </a:r>
                <a:r>
                  <a:rPr lang="en-US" altLang="zh-TW" sz="2400" dirty="0" smtClean="0"/>
                  <a:t>).</a:t>
                </a:r>
              </a:p>
              <a:p>
                <a:r>
                  <a:rPr lang="en-US" altLang="zh-TW" sz="2400" dirty="0"/>
                  <a:t>P, 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altLang="zh-TW" sz="2400" dirty="0"/>
                  <a:t> will be scaled up by the same </a:t>
                </a:r>
                <a:r>
                  <a:rPr lang="en-US" altLang="zh-TW" sz="2400" dirty="0" smtClean="0"/>
                  <a:t>proportion </a:t>
                </a:r>
                <a14:m>
                  <m:oMath xmlns:m="http://schemas.openxmlformats.org/officeDocument/2006/math">
                    <m:r>
                      <a:rPr lang="zh-TW" altLang="en-US" sz="2400" i="1" dirty="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TW" sz="2400" dirty="0"/>
                  <a:t>, where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zh-TW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/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8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7866" y="270892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/>
              <a:t>3.</a:t>
            </a:r>
            <a:r>
              <a:rPr lang="en-US" altLang="zh-TW" sz="4000" dirty="0"/>
              <a:t> Ex Post Selection of Risk and Agency Costs </a:t>
            </a:r>
            <a:r>
              <a:rPr lang="en-US" altLang="zh-TW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7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3. Ex </a:t>
            </a:r>
            <a:r>
              <a:rPr lang="en-US" altLang="zh-TW" sz="3200" dirty="0"/>
              <a:t>Post Selection of Risk and Agency Costs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sz="2400" dirty="0" smtClean="0"/>
                  <a:t>Allow </a:t>
                </a:r>
                <a:r>
                  <a:rPr lang="en-US" altLang="zh-TW" sz="2400" dirty="0"/>
                  <a:t>the firm to choose its risk </a:t>
                </a:r>
                <a:r>
                  <a:rPr lang="en-US" altLang="zh-TW" sz="2400" dirty="0" smtClean="0"/>
                  <a:t>strategy.  </a:t>
                </a:r>
              </a:p>
              <a:p>
                <a:r>
                  <a:rPr lang="en-US" altLang="zh-TW" sz="2400" dirty="0"/>
                  <a:t>R</a:t>
                </a:r>
                <a:r>
                  <a:rPr lang="en-US" altLang="zh-TW" sz="2400" dirty="0" smtClean="0"/>
                  <a:t>isk </a:t>
                </a:r>
                <a:r>
                  <a:rPr lang="en-US" altLang="zh-TW" sz="2400" dirty="0"/>
                  <a:t>choices are made ex </a:t>
                </a:r>
                <a:r>
                  <a:rPr lang="en-US" altLang="zh-TW" sz="2400" dirty="0" smtClean="0"/>
                  <a:t>post(</a:t>
                </a:r>
                <a:r>
                  <a:rPr lang="en-US" altLang="zh-TW" sz="2400" dirty="0"/>
                  <a:t>after debt is in </a:t>
                </a:r>
                <a:r>
                  <a:rPr lang="en-US" altLang="zh-TW" sz="2400" dirty="0" smtClean="0"/>
                  <a:t>place).</a:t>
                </a:r>
              </a:p>
              <a:p>
                <a:r>
                  <a:rPr lang="en-US" altLang="zh-TW" sz="2400" dirty="0"/>
                  <a:t>ex post risk </a:t>
                </a:r>
                <a:r>
                  <a:rPr lang="en-US" altLang="zh-TW" sz="2400" dirty="0" smtClean="0"/>
                  <a:t>choice: maximizing </a:t>
                </a:r>
                <a:r>
                  <a:rPr lang="en-US" altLang="zh-TW" sz="2400" dirty="0"/>
                  <a:t>equity </a:t>
                </a:r>
                <a:r>
                  <a:rPr lang="en-US" altLang="zh-TW" sz="2400" dirty="0" smtClean="0"/>
                  <a:t>value.</a:t>
                </a:r>
              </a:p>
              <a:p>
                <a:r>
                  <a:rPr lang="en-US" altLang="zh-TW" sz="2400" dirty="0"/>
                  <a:t>ex ante risk </a:t>
                </a:r>
                <a:r>
                  <a:rPr lang="en-US" altLang="zh-TW" sz="2400" dirty="0" smtClean="0"/>
                  <a:t>choice: </a:t>
                </a:r>
                <a:r>
                  <a:rPr lang="en-US" altLang="zh-TW" sz="2400" dirty="0"/>
                  <a:t>maximizing </a:t>
                </a:r>
                <a:r>
                  <a:rPr lang="en-US" altLang="zh-TW" sz="2400" dirty="0" smtClean="0"/>
                  <a:t>firm value.</a:t>
                </a:r>
              </a:p>
              <a:p>
                <a:r>
                  <a:rPr lang="en-US" altLang="zh-TW" sz="2400" dirty="0"/>
                  <a:t>agency </a:t>
                </a:r>
                <a:r>
                  <a:rPr lang="en-US" altLang="zh-TW" sz="2400" dirty="0" smtClean="0"/>
                  <a:t>costs = </a:t>
                </a:r>
                <a:r>
                  <a:rPr lang="en-US" altLang="zh-TW" sz="2400" dirty="0"/>
                  <a:t>ex ante </a:t>
                </a:r>
                <a:r>
                  <a:rPr lang="en-US" altLang="zh-TW" sz="2400" dirty="0" smtClean="0"/>
                  <a:t>- ex </a:t>
                </a:r>
                <a:r>
                  <a:rPr lang="en-US" altLang="zh-TW" sz="2400" dirty="0"/>
                  <a:t>post</a:t>
                </a:r>
                <a:r>
                  <a:rPr lang="en-US" altLang="zh-TW" sz="2400" dirty="0" smtClean="0"/>
                  <a:t> </a:t>
                </a:r>
              </a:p>
              <a:p>
                <a:r>
                  <a:rPr lang="en-US" altLang="zh-TW" sz="2400" dirty="0"/>
                  <a:t>F</a:t>
                </a:r>
                <a:r>
                  <a:rPr lang="en-US" altLang="zh-TW" sz="2400" dirty="0" smtClean="0"/>
                  <a:t>irms </a:t>
                </a:r>
                <a:r>
                  <a:rPr lang="en-US" altLang="zh-TW" sz="2400" dirty="0"/>
                  <a:t>can choose continuously (and without cost) between a low and a high risk level: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r>
                  <a:rPr lang="en-US" altLang="zh-TW" sz="2400" dirty="0"/>
                  <a:t>the risk strategy </a:t>
                </a:r>
                <a:r>
                  <a:rPr lang="en-US" altLang="zh-TW" sz="2400" dirty="0" smtClean="0"/>
                  <a:t>considered </a:t>
                </a:r>
                <a:r>
                  <a:rPr lang="en-US" altLang="zh-TW" sz="2400" dirty="0"/>
                  <a:t>here determines a time-independent "switch point"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endParaRPr lang="en-US" altLang="zh-TW" sz="2400" dirty="0" smtClean="0"/>
              </a:p>
              <a:p>
                <a:pPr lvl="1"/>
                <a:r>
                  <a:rPr lang="en-US" altLang="zh-TW" sz="2000" dirty="0" smtClean="0"/>
                  <a:t>when </a:t>
                </a:r>
                <a:r>
                  <a:rPr lang="en-US" altLang="zh-TW" sz="2000" dirty="0"/>
                  <a:t>V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the firm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  <a:p>
                <a:pPr lvl="1"/>
                <a:r>
                  <a:rPr lang="en-US" altLang="zh-TW" sz="2000" dirty="0"/>
                  <a:t>when V </a:t>
                </a:r>
                <a:r>
                  <a:rPr lang="en-US" altLang="zh-TW" sz="2000" dirty="0" smtClean="0"/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000" dirty="0"/>
                  <a:t>, the firm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9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A. Debt Value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Given constant risk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over an interval of values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] Goldstein et al. (1997</a:t>
                </a:r>
                <a:r>
                  <a:rPr lang="en-US" altLang="zh-TW" sz="2400" dirty="0" smtClean="0"/>
                  <a:t>)</a:t>
                </a:r>
                <a:r>
                  <a:rPr lang="en-US" altLang="zh-TW" sz="2400" dirty="0"/>
                  <a:t> (following Merton (1974)) </a:t>
                </a:r>
                <a:r>
                  <a:rPr lang="en-US" altLang="zh-TW" sz="2400" dirty="0" smtClean="0"/>
                  <a:t>show </a:t>
                </a:r>
                <a:r>
                  <a:rPr lang="en-US" altLang="zh-TW" sz="2400" dirty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𝑉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,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𝑡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the value of debt issued at time t = 0, will satisfy the partial differential </a:t>
                </a:r>
                <a:r>
                  <a:rPr lang="en-US" altLang="zh-TW" sz="2400" dirty="0" smtClean="0"/>
                  <a:t>equation: 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Define D(V) </a:t>
                </a:r>
                <a:r>
                  <a:rPr lang="en-US" altLang="zh-TW" sz="2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TW" sz="2400" i="1" dirty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TW" sz="2400" i="1" dirty="0">
                        <a:latin typeface="Cambria Math"/>
                      </a:rPr>
                      <m:t>(</m:t>
                    </m:r>
                    <m:r>
                      <a:rPr lang="en-US" altLang="zh-TW" sz="2400" i="1" dirty="0">
                        <a:latin typeface="Cambria Math"/>
                      </a:rPr>
                      <m:t>𝑉</m:t>
                    </m:r>
                    <m:r>
                      <a:rPr lang="en-US" altLang="zh-TW" sz="2400" i="1" dirty="0">
                        <a:latin typeface="Cambria Math"/>
                      </a:rPr>
                      <m:t>,</m:t>
                    </m:r>
                    <m:r>
                      <a:rPr lang="en-US" altLang="zh-TW" sz="2400" i="1" dirty="0">
                        <a:latin typeface="Cambria Math"/>
                      </a:rPr>
                      <m:t>𝑡</m:t>
                    </m:r>
                    <m:r>
                      <a:rPr lang="en-US" altLang="zh-TW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, and 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𝑚𝑡</m:t>
                        </m:r>
                      </m:sup>
                    </m:sSup>
                    <m:r>
                      <a:rPr lang="en-US" altLang="zh-TW" sz="2400" b="0" i="1" dirty="0" smtClean="0">
                        <a:latin typeface="Cambria Math"/>
                      </a:rPr>
                      <m:t>𝐷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𝑉</m:t>
                    </m:r>
                    <m:r>
                      <a:rPr lang="en-US" altLang="zh-TW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altLang="zh-TW" sz="2400" i="1" dirty="0">
                            <a:latin typeface="Cambria Math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en-US" altLang="zh-TW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latin typeface="Cambria Math"/>
                          </a:rPr>
                          <m:t>𝑉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,</m:t>
                        </m:r>
                        <m:r>
                          <a:rPr lang="en-US" altLang="zh-TW" sz="2400" i="1" dirty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7976833" cy="7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25144"/>
            <a:ext cx="6316569" cy="8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A. Debt Value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sz="2400" dirty="0" smtClean="0"/>
                  <a:t>With general solution: 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where </a:t>
                </a:r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𝑎</m:t>
                    </m:r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is determined by the boundary conditions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  <m:r>
                          <a:rPr lang="en-US" altLang="zh-TW" sz="2400" i="1">
                            <a:latin typeface="Cambria Math"/>
                          </a:rPr>
                          <m:t>=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  <m:r>
                          <a:rPr lang="en-US" altLang="zh-TW" sz="2400" i="1">
                            <a:latin typeface="Cambria Math"/>
                          </a:rPr>
                          <m:t>=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744416" cy="80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7" y="3140968"/>
            <a:ext cx="5500393" cy="21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1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A. Debt Value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 risk strategy characterized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/>
                  <a:t> specifies</a:t>
                </a:r>
                <a:endParaRPr lang="en-US" altLang="zh-TW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b="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altLang="zh-TW" sz="20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000" b="0" i="1" dirty="0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altLang="zh-TW" sz="2000" i="1" dirty="0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  <a:ea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zh-TW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when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TW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TW" sz="20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000" i="1" dirty="0"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altLang="zh-TW" sz="2000" b="0" i="1" dirty="0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:endParaRPr lang="en-US" altLang="zh-TW" sz="20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6992946" cy="143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26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A. Debt Value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At restructuring, </a:t>
                </a:r>
                <a:r>
                  <a:rPr lang="en-US" altLang="zh-TW" sz="2400" dirty="0"/>
                  <a:t>debt is called at par. </a:t>
                </a:r>
                <a:endParaRPr lang="en-US" altLang="zh-TW" sz="2400" dirty="0" smtClean="0"/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At </a:t>
                </a:r>
                <a:r>
                  <a:rPr lang="en-US" altLang="zh-TW" sz="2400" dirty="0" smtClean="0"/>
                  <a:t>default, </a:t>
                </a:r>
                <a:r>
                  <a:rPr lang="en-US" altLang="zh-TW" sz="2400" dirty="0"/>
                  <a:t>debt receives asset value less the </a:t>
                </a:r>
                <a:r>
                  <a:rPr lang="en-US" altLang="zh-TW" sz="2400" dirty="0" smtClean="0"/>
                  <a:t>default costs.</a:t>
                </a:r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Value matching and smoothness conditions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  <m:r>
                          <a:rPr lang="en-US" altLang="zh-TW" sz="2400" i="1">
                            <a:latin typeface="Cambria Math"/>
                          </a:rPr>
                          <m:t>=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1728191" cy="49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244481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5" y="3789040"/>
            <a:ext cx="25727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40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A. Debt Value D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5172324" cy="58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665978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240360" cy="6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2" y="3429000"/>
            <a:ext cx="4323753" cy="56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94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7866" y="270892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altLang="zh-TW" sz="4000" dirty="0" smtClean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682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A. Debt Value D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24699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8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 Firm Value, Equity Value, and Endogenous Bankruptcy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F</a:t>
                </a:r>
                <a:r>
                  <a:rPr lang="en-US" altLang="zh-TW" sz="2400" dirty="0" smtClean="0"/>
                  <a:t>irm </a:t>
                </a:r>
                <a:r>
                  <a:rPr lang="en-US" altLang="zh-TW" sz="2400" dirty="0"/>
                  <a:t>value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TW" sz="2400" dirty="0" smtClean="0"/>
                  <a:t> is:</a:t>
                </a:r>
              </a:p>
              <a:p>
                <a:endParaRPr lang="en-US" altLang="zh-TW" sz="2000" dirty="0" smtClean="0"/>
              </a:p>
              <a:p>
                <a:r>
                  <a:rPr lang="en-US" altLang="zh-TW" sz="2400" dirty="0" smtClean="0"/>
                  <a:t>TB is </a:t>
                </a:r>
                <a:r>
                  <a:rPr lang="en-US" altLang="zh-TW" sz="2400" dirty="0"/>
                  <a:t>tax benefits from </a:t>
                </a:r>
                <a:r>
                  <a:rPr lang="en-US" altLang="zh-TW" sz="2400" dirty="0" smtClean="0"/>
                  <a:t>debt.</a:t>
                </a:r>
              </a:p>
              <a:p>
                <a:r>
                  <a:rPr lang="en-US" altLang="zh-TW" sz="2400" dirty="0" smtClean="0"/>
                  <a:t>BC is </a:t>
                </a:r>
                <a:r>
                  <a:rPr lang="en-US" altLang="zh-TW" sz="2400" dirty="0"/>
                  <a:t>potential default </a:t>
                </a:r>
                <a:r>
                  <a:rPr lang="en-US" altLang="zh-TW" sz="2400" dirty="0" smtClean="0"/>
                  <a:t>cost.</a:t>
                </a:r>
              </a:p>
              <a:p>
                <a:r>
                  <a:rPr lang="en-US" altLang="zh-TW" sz="2400" dirty="0" smtClean="0"/>
                  <a:t>TC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is </a:t>
                </a:r>
                <a:r>
                  <a:rPr lang="en-US" altLang="zh-TW" sz="2400" dirty="0"/>
                  <a:t>costs of debt </a:t>
                </a:r>
                <a:r>
                  <a:rPr lang="en-US" altLang="zh-TW" sz="2400" dirty="0" smtClean="0"/>
                  <a:t>issuance.</a:t>
                </a:r>
              </a:p>
              <a:p>
                <a:endParaRPr lang="en-US" altLang="zh-TW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427699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6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 Firm Value, Equity Value, and Endogenous Bankruptcy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Following </a:t>
                </a:r>
                <a:r>
                  <a:rPr lang="en-US" altLang="zh-TW" sz="2400" dirty="0"/>
                  <a:t>Merton (1974), any time-independent value function F(V) with volatility</a:t>
                </a:r>
                <a:r>
                  <a:rPr lang="el-GR" altLang="zh-TW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400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will </a:t>
                </a:r>
                <a:r>
                  <a:rPr lang="en-US" altLang="zh-TW" sz="2400" dirty="0"/>
                  <a:t>satisfy the ordinary differential </a:t>
                </a:r>
                <a:r>
                  <a:rPr lang="en-US" altLang="zh-TW" sz="2400" dirty="0" smtClean="0"/>
                  <a:t>equation: 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r>
                  <a:rPr lang="en-US" altLang="zh-TW" sz="2400" dirty="0"/>
                  <a:t>CF(V) is the time-independent rate of cash flow paid to the </a:t>
                </a:r>
                <a:r>
                  <a:rPr lang="en-US" altLang="zh-TW" sz="2400" dirty="0" smtClean="0"/>
                  <a:t>security.</a:t>
                </a:r>
              </a:p>
              <a:p>
                <a:endParaRPr lang="en-US" altLang="zh-TW" sz="2400" dirty="0" smtClean="0"/>
              </a:p>
              <a:p>
                <a:endParaRPr lang="en-US" altLang="zh-TW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4248472" cy="81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99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 Firm Value, Equity Value, and Endogenous Bankruptcy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solution: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Where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13525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269450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90" y="3429000"/>
            <a:ext cx="522327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65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B.1</a:t>
            </a:r>
            <a:r>
              <a:rPr lang="en-US" altLang="zh-TW" sz="3200" dirty="0"/>
              <a:t>. The Value of Tax Benefits TB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TW" sz="2000" dirty="0" smtClean="0"/>
              </a:p>
              <a:p>
                <a:endParaRPr lang="en-US" altLang="zh-TW" sz="2000" dirty="0"/>
              </a:p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TW" sz="2400" dirty="0" smtClean="0"/>
                  <a:t> is tax rate</a:t>
                </a:r>
              </a:p>
              <a:p>
                <a:r>
                  <a:rPr lang="en-US" altLang="zh-TW" sz="2400" dirty="0" smtClean="0"/>
                  <a:t>C is interest payment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TW" sz="2400" dirty="0" smtClean="0"/>
                  <a:t> is cash flow rate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𝜆</m:t>
                    </m:r>
                    <m:r>
                      <a:rPr lang="en-US" altLang="zh-TW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zh-TW" sz="2400" dirty="0" smtClean="0"/>
                  <a:t> is EBIT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𝐶</m:t>
                    </m:r>
                    <m:r>
                      <a:rPr lang="en-US" altLang="zh-TW" sz="2400" b="0" i="1" smtClean="0">
                        <a:latin typeface="Cambria Math"/>
                      </a:rPr>
                      <m:t>/</m:t>
                    </m:r>
                    <m:r>
                      <a:rPr lang="zh-TW" altLang="en-US" sz="2400" b="0" i="1" smtClean="0">
                        <a:latin typeface="Cambria Math"/>
                      </a:rPr>
                      <m:t>𝜆</m:t>
                    </m:r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smtClean="0"/>
                  <a:t>Assume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2"/>
            <a:ext cx="32385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5" y="1988840"/>
            <a:ext cx="30194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274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9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B.1</a:t>
            </a:r>
            <a:r>
              <a:rPr lang="en-US" altLang="zh-TW" sz="3200" dirty="0"/>
              <a:t>. The Value of Tax Benefits TB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400" dirty="0"/>
              <a:t>Boundary </a:t>
            </a:r>
            <a:r>
              <a:rPr lang="en-US" altLang="zh-TW" sz="2400" dirty="0" smtClean="0"/>
              <a:t>conditions:</a:t>
            </a:r>
          </a:p>
          <a:p>
            <a:pPr marL="0" indent="0">
              <a:buNone/>
            </a:pPr>
            <a:r>
              <a:rPr lang="en-US" altLang="zh-TW" sz="2400" dirty="0" smtClean="0"/>
              <a:t> 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2866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2" y="4036293"/>
            <a:ext cx="1428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42" y="3645024"/>
            <a:ext cx="2371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2" y="4459039"/>
            <a:ext cx="2647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3" y="4906714"/>
            <a:ext cx="2381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42" y="5329120"/>
            <a:ext cx="2619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3" y="5757745"/>
            <a:ext cx="2333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21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B.2. The Value of Default Costs BC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There is no continuous cash flow associated with default costs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𝐶𝐹</m:t>
                    </m:r>
                    <m:r>
                      <a:rPr lang="en-US" altLang="zh-TW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2000" dirty="0"/>
              </a:p>
              <a:p>
                <a:endParaRPr lang="en-US" altLang="zh-TW" sz="2000" dirty="0" smtClean="0"/>
              </a:p>
              <a:p>
                <a:endParaRPr lang="en-US" altLang="zh-TW" sz="2000" dirty="0"/>
              </a:p>
              <a:p>
                <a:endParaRPr lang="en-US" altLang="zh-TW" sz="2000" dirty="0" smtClean="0"/>
              </a:p>
              <a:p>
                <a:r>
                  <a:rPr lang="en-US" altLang="zh-TW" sz="2400" dirty="0"/>
                  <a:t>Boundary conditions</a:t>
                </a:r>
                <a:r>
                  <a:rPr lang="en-US" altLang="zh-TW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</a:t>
                </a: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𝐵𝐶𝐿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𝐵𝐶𝐻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𝐵𝐶𝐿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𝐵𝐶𝐻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/>
              </a:p>
              <a:p>
                <a:endParaRPr lang="en-US" altLang="zh-TW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6286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8" y="3933056"/>
            <a:ext cx="24479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52222"/>
            <a:ext cx="1781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9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B.3. The Value of Debt Issuance Costs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:endParaRPr lang="en-US" altLang="zh-TW" sz="2000" dirty="0" smtClean="0"/>
              </a:p>
              <a:p>
                <a:r>
                  <a:rPr lang="en-US" altLang="zh-TW" sz="2400" dirty="0"/>
                  <a:t>Boundary conditions</a:t>
                </a:r>
                <a:r>
                  <a:rPr lang="en-US" altLang="zh-TW" sz="2400" dirty="0" smtClean="0"/>
                  <a:t>:</a:t>
                </a:r>
                <a:endParaRPr lang="en-US" altLang="zh-TW" sz="2000" dirty="0"/>
              </a:p>
              <a:p>
                <a:endParaRPr lang="en-US" altLang="zh-TW" sz="2000" dirty="0"/>
              </a:p>
              <a:p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𝑇</m:t>
                        </m:r>
                        <m:acc>
                          <m:accPr>
                            <m:chr m:val="̂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𝐶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𝑇</m:t>
                        </m:r>
                        <m:acc>
                          <m:accPr>
                            <m:chr m:val="̂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𝐶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𝑉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𝑇</m:t>
                    </m:r>
                    <m:acc>
                      <m:accPr>
                        <m:chr m:val="̂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altLang="zh-TW" sz="20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r>
                      <a:rPr lang="en-US" altLang="zh-TW" sz="2000" b="0" i="1" smtClean="0">
                        <a:latin typeface="Cambria Math"/>
                      </a:rPr>
                      <m:t>𝑇</m:t>
                    </m:r>
                    <m:acc>
                      <m:accPr>
                        <m:chr m:val="̂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altLang="zh-TW" sz="2000" b="0" i="1" smtClean="0">
                        <a:latin typeface="Cambria Math"/>
                      </a:rPr>
                      <m:t>𝐻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is restructuring cost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 is </a:t>
                </a:r>
                <a:r>
                  <a:rPr lang="en-US" altLang="zh-TW" sz="2400" dirty="0" smtClean="0"/>
                  <a:t>continuous issuance </a:t>
                </a:r>
                <a:r>
                  <a:rPr lang="en-US" altLang="zh-TW" sz="2400" dirty="0"/>
                  <a:t>cost</a:t>
                </a:r>
              </a:p>
              <a:p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768752" cy="13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3623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0352"/>
            <a:ext cx="1504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98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B.3. The Value of Debt Issuance Costs </a:t>
            </a:r>
            <a:endParaRPr lang="zh-TW" alt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28418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18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B.4</a:t>
            </a:r>
            <a:r>
              <a:rPr lang="en-US" altLang="zh-TW" sz="3200" dirty="0"/>
              <a:t>. Firm Value v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877129" cy="21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1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1. Introduction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Financial economics has a rich literature analyzing the capital structure decision in qualitative terms. But it has provided relatively little specific guidance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Two insights have profoundly shaped the development of capital structure theory. </a:t>
            </a:r>
          </a:p>
          <a:p>
            <a:pPr lvl="1"/>
            <a:r>
              <a:rPr lang="en-US" altLang="zh-TW" sz="2400" dirty="0"/>
              <a:t>Modigliani and Miller (M-M) (1958, 1963) </a:t>
            </a:r>
            <a:endParaRPr lang="en-US" altLang="zh-TW" sz="2400" dirty="0" smtClean="0"/>
          </a:p>
          <a:p>
            <a:pPr lvl="2"/>
            <a:r>
              <a:rPr lang="en-US" altLang="zh-TW" sz="2000" dirty="0" smtClean="0"/>
              <a:t>The </a:t>
            </a:r>
            <a:r>
              <a:rPr lang="en-US" altLang="zh-TW" sz="2000" dirty="0"/>
              <a:t>optimal amount of debt balances the tax deductions provided by interest payments against the external costs of potential default. </a:t>
            </a:r>
          </a:p>
          <a:p>
            <a:pPr lvl="1"/>
            <a:r>
              <a:rPr lang="en-US" altLang="zh-TW" sz="2400" dirty="0"/>
              <a:t>Jensen and </a:t>
            </a:r>
            <a:r>
              <a:rPr lang="en-US" altLang="zh-TW" sz="2400" dirty="0" err="1"/>
              <a:t>Meckling</a:t>
            </a:r>
            <a:r>
              <a:rPr lang="en-US" altLang="zh-TW" sz="2400" dirty="0"/>
              <a:t> (J-M) (1976) </a:t>
            </a:r>
            <a:endParaRPr lang="en-US" altLang="zh-TW" sz="2400" dirty="0" smtClean="0"/>
          </a:p>
          <a:p>
            <a:pPr lvl="2"/>
            <a:r>
              <a:rPr lang="en-US" altLang="zh-TW" sz="2000" dirty="0"/>
              <a:t>T</a:t>
            </a:r>
            <a:r>
              <a:rPr lang="en-US" altLang="zh-TW" sz="2000" dirty="0" smtClean="0"/>
              <a:t>he </a:t>
            </a:r>
            <a:r>
              <a:rPr lang="en-US" altLang="zh-TW" sz="2000" dirty="0"/>
              <a:t>"asset substitution" problem creates agency costs that the choice of capital structure must recognize and control </a:t>
            </a:r>
            <a:r>
              <a:rPr lang="en-US" altLang="zh-TW" sz="2000" dirty="0" smtClean="0"/>
              <a:t>.</a:t>
            </a:r>
            <a:endParaRPr lang="en-US" altLang="zh-TW" sz="2000" dirty="0"/>
          </a:p>
          <a:p>
            <a:pPr lvl="2"/>
            <a:endParaRPr lang="en-US" altLang="zh-TW" sz="2000" dirty="0"/>
          </a:p>
          <a:p>
            <a:endParaRPr lang="en-US" altLang="zh-TW" sz="2400" dirty="0" smtClean="0"/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391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B.5. Equity Value and Endogenous Bankruptcy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181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314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B.5. Equity Value and Endogenous Bankruptcy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is </a:t>
                </a:r>
                <a:r>
                  <a:rPr lang="en-US" altLang="zh-TW" sz="2400" dirty="0"/>
                  <a:t>chosen endogenously ex post to maximize the value of equity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400" dirty="0"/>
                  <a:t>, given the limited liability of equity and the debt structure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latin typeface="Cambria Math"/>
                      </a:rPr>
                      <m:t>𝑋</m:t>
                    </m:r>
                    <m:r>
                      <a:rPr lang="en-US" altLang="zh-TW" sz="2400" i="1" dirty="0" smtClean="0">
                        <a:latin typeface="Cambria Math"/>
                      </a:rPr>
                      <m:t>= (</m:t>
                    </m:r>
                    <m:r>
                      <a:rPr lang="en-US" altLang="zh-TW" sz="2400" i="1" dirty="0" err="1">
                        <a:latin typeface="Cambria Math"/>
                      </a:rPr>
                      <m:t>𝐶</m:t>
                    </m:r>
                    <m:r>
                      <a:rPr lang="en-US" altLang="zh-TW" sz="2400" i="1" dirty="0" err="1">
                        <a:latin typeface="Cambria Math"/>
                      </a:rPr>
                      <m:t>,</m:t>
                    </m:r>
                    <m:r>
                      <a:rPr lang="en-US" altLang="zh-TW" sz="2400" i="1" dirty="0" err="1">
                        <a:latin typeface="Cambria Math"/>
                      </a:rPr>
                      <m:t>𝑃</m:t>
                    </m:r>
                    <m:r>
                      <a:rPr lang="en-US" altLang="zh-TW" sz="2400" i="1" dirty="0" err="1">
                        <a:latin typeface="Cambria Math"/>
                      </a:rPr>
                      <m:t>,</m:t>
                    </m:r>
                    <m:r>
                      <a:rPr lang="en-US" altLang="zh-TW" sz="2400" i="1" dirty="0" err="1">
                        <a:latin typeface="Cambria Math"/>
                      </a:rPr>
                      <m:t>𝑚</m:t>
                    </m:r>
                    <m:r>
                      <a:rPr lang="en-US" altLang="zh-TW" sz="2400" i="1" dirty="0" err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TW" sz="2400" dirty="0"/>
                  <a:t>in place. This requires the smooth pasting condition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3914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C. The Choice of the Optimal Risk Switching Value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When the </a:t>
            </a:r>
            <a:r>
              <a:rPr lang="en-US" altLang="zh-TW" sz="2400" dirty="0" smtClean="0"/>
              <a:t>risk </a:t>
            </a:r>
            <a:r>
              <a:rPr lang="en-US" altLang="zh-TW" sz="2400" dirty="0"/>
              <a:t>switching point can be committed ex </a:t>
            </a:r>
            <a:r>
              <a:rPr lang="en-US" altLang="zh-TW" sz="2400" dirty="0" smtClean="0"/>
              <a:t>ante, </a:t>
            </a:r>
            <a:r>
              <a:rPr lang="en-US" altLang="zh-TW" sz="2400" dirty="0"/>
              <a:t>the </a:t>
            </a:r>
            <a:r>
              <a:rPr lang="en-US" altLang="zh-TW" sz="2400" dirty="0" smtClean="0"/>
              <a:t>firm </a:t>
            </a:r>
            <a:r>
              <a:rPr lang="en-US" altLang="zh-TW" sz="2400" dirty="0"/>
              <a:t>will </a:t>
            </a:r>
            <a:r>
              <a:rPr lang="en-US" altLang="zh-TW" sz="2400" dirty="0" smtClean="0"/>
              <a:t>maximize </a:t>
            </a:r>
            <a:r>
              <a:rPr lang="en-US" altLang="zh-TW" sz="2400" dirty="0"/>
              <a:t>the initial value of the firm: </a:t>
            </a:r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s</a:t>
            </a:r>
            <a:r>
              <a:rPr lang="en-US" altLang="zh-TW" sz="2400" dirty="0" smtClean="0"/>
              <a:t>ubject to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94" y="2348880"/>
            <a:ext cx="2838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05" y="3181350"/>
            <a:ext cx="2209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08" y="3717032"/>
            <a:ext cx="1381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66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C. The Choice of the Optimal Risk Switching Value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When </a:t>
                </a:r>
                <a:r>
                  <a:rPr lang="en-US" altLang="zh-TW" sz="2400" dirty="0"/>
                  <a:t>the risk switching point </a:t>
                </a:r>
                <a:r>
                  <a:rPr lang="en-US" altLang="zh-TW" sz="2400" dirty="0" smtClean="0"/>
                  <a:t>cannot </a:t>
                </a:r>
                <a:r>
                  <a:rPr lang="en-US" altLang="zh-TW" sz="2400" dirty="0"/>
                  <a:t>be </a:t>
                </a:r>
                <a:r>
                  <a:rPr lang="en-US" altLang="zh-TW" sz="2400" dirty="0" err="1" smtClean="0"/>
                  <a:t>precommitted</a:t>
                </a:r>
                <a:r>
                  <a:rPr lang="en-US" altLang="zh-TW" sz="2400" dirty="0" smtClean="0"/>
                  <a:t>, it </a:t>
                </a:r>
                <a:r>
                  <a:rPr lang="en-US" altLang="zh-TW" sz="2400" dirty="0"/>
                  <a:t>will be </a:t>
                </a:r>
                <a:r>
                  <a:rPr lang="en-US" altLang="zh-TW" sz="2400" dirty="0" smtClean="0"/>
                  <a:t>chosen </a:t>
                </a:r>
                <a:r>
                  <a:rPr lang="en-US" altLang="zh-TW" sz="2400" dirty="0"/>
                  <a:t>ex post to maximize equity value </a:t>
                </a:r>
                <a:r>
                  <a:rPr lang="en-US" altLang="zh-TW" sz="2400" i="1" dirty="0" smtClean="0"/>
                  <a:t>E</a:t>
                </a:r>
                <a:r>
                  <a:rPr lang="en-US" altLang="zh-TW" sz="2400" dirty="0" smtClean="0"/>
                  <a:t>.</a:t>
                </a:r>
                <a:r>
                  <a:rPr lang="en-US" altLang="zh-TW" sz="2400" dirty="0"/>
                  <a:t> A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necessary condition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/>
                  <a:t> to be ex post </a:t>
                </a:r>
                <a:r>
                  <a:rPr lang="en-US" altLang="zh-TW" sz="2400" dirty="0" smtClean="0"/>
                  <a:t>optimal </a:t>
                </a:r>
                <a:r>
                  <a:rPr lang="en-US" altLang="zh-TW" sz="2400" dirty="0"/>
                  <a:t>is that </a:t>
                </a:r>
                <a:r>
                  <a:rPr lang="en-US" altLang="zh-TW" sz="2400" dirty="0" smtClean="0"/>
                  <a:t> </a:t>
                </a:r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here</a:t>
                </a:r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 smtClean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and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r="-1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1790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59260"/>
            <a:ext cx="47720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2133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43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D. The Expected Maturity of Debt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Expected debt maturity </a:t>
                </a:r>
                <a:r>
                  <a:rPr lang="en-US" altLang="zh-TW" sz="2400" i="1" dirty="0"/>
                  <a:t>EM</a:t>
                </a:r>
                <a:r>
                  <a:rPr lang="en-US" altLang="zh-TW" sz="2400" dirty="0"/>
                  <a:t> depends on two factors: </a:t>
                </a:r>
                <a:endParaRPr lang="en-US" altLang="zh-TW" sz="2400" dirty="0" smtClean="0"/>
              </a:p>
              <a:p>
                <a:pPr lvl="1"/>
                <a:r>
                  <a:rPr lang="en-US" altLang="zh-TW" sz="2000" dirty="0" smtClean="0"/>
                  <a:t>the </a:t>
                </a:r>
                <a:r>
                  <a:rPr lang="en-US" altLang="zh-TW" sz="2000" dirty="0"/>
                  <a:t>retirement rate </a:t>
                </a:r>
                <a:r>
                  <a:rPr lang="en-US" altLang="zh-TW" sz="2000" dirty="0" smtClean="0"/>
                  <a:t>m</a:t>
                </a:r>
              </a:p>
              <a:p>
                <a:pPr lvl="1"/>
                <a:r>
                  <a:rPr lang="en-US" altLang="zh-TW" sz="2000" dirty="0"/>
                  <a:t>the possible calling of debt if V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altLang="zh-TW" sz="2000" dirty="0"/>
                  <a:t> or default if V falls </a:t>
                </a:r>
                <a:r>
                  <a:rPr lang="en-US" altLang="zh-TW" sz="2000" dirty="0" smtClean="0"/>
                  <a:t>to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.  </a:t>
                </a:r>
                <a:endParaRPr lang="en-US" altLang="zh-TW" sz="2000" dirty="0"/>
              </a:p>
              <a:p>
                <a:r>
                  <a:rPr lang="en-US" altLang="zh-TW" sz="2400" dirty="0"/>
                  <a:t>computes approximate bounds for expected debt maturity using two assumptions </a:t>
                </a:r>
                <a:endParaRPr lang="en-US" altLang="zh-TW" sz="2400" dirty="0" smtClean="0"/>
              </a:p>
              <a:p>
                <a:pPr lvl="1"/>
                <a:r>
                  <a:rPr lang="en-US" altLang="zh-TW" sz="2000" dirty="0"/>
                  <a:t>default can be ignored </a:t>
                </a:r>
                <a:endParaRPr lang="en-US" altLang="zh-TW" sz="2000" dirty="0" smtClean="0"/>
              </a:p>
              <a:p>
                <a:pPr lvl="1"/>
                <a:r>
                  <a:rPr lang="en-US" altLang="zh-TW" sz="2000" dirty="0"/>
                  <a:t>risk is a constant 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sz="2000" dirty="0"/>
                  <a:t> </a:t>
                </a:r>
              </a:p>
              <a:p>
                <a:r>
                  <a:rPr lang="en-US" altLang="zh-TW" sz="2400" dirty="0"/>
                  <a:t>the computed bounds on expected maturity are given by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3981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01208"/>
            <a:ext cx="1162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01208"/>
            <a:ext cx="25431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D. The Expected Maturity of Debt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average maturity of debt M(T), if debt is called at par at time T, is given by </a:t>
            </a: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53" y="2492896"/>
            <a:ext cx="40671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9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D. The Expected Maturity of Debt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The call time T is given by 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w</a:t>
                </a:r>
                <a:r>
                  <a:rPr lang="en-US" altLang="zh-TW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𝑏</m:t>
                    </m:r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log</m:t>
                    </m:r>
                    <m:r>
                      <a:rPr lang="en-US" altLang="zh-TW" sz="24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smtClean="0"/>
                  <a:t>Expected </a:t>
                </a:r>
                <a:r>
                  <a:rPr lang="en-US" altLang="zh-TW" sz="2400" dirty="0"/>
                  <a:t>maturity of the debt, </a:t>
                </a:r>
                <a:r>
                  <a:rPr lang="en-US" altLang="zh-TW" sz="2400" dirty="0" smtClean="0"/>
                  <a:t>therefore, is given by </a:t>
                </a:r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where</a:t>
                </a:r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067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1308845" y="4293096"/>
            <a:ext cx="5197544" cy="785006"/>
            <a:chOff x="1259632" y="4330458"/>
            <a:chExt cx="5197544" cy="785006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9"/>
            <a:stretch/>
          </p:blipFill>
          <p:spPr bwMode="auto">
            <a:xfrm>
              <a:off x="1259632" y="4330458"/>
              <a:ext cx="2924175" cy="785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17" b="10185"/>
            <a:stretch/>
          </p:blipFill>
          <p:spPr bwMode="auto">
            <a:xfrm>
              <a:off x="4161651" y="4330459"/>
              <a:ext cx="2295525" cy="709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7601"/>
          <a:stretch/>
        </p:blipFill>
        <p:spPr bwMode="auto">
          <a:xfrm>
            <a:off x="1403648" y="5469147"/>
            <a:ext cx="586784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7866" y="2708920"/>
            <a:ext cx="6860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/>
              <a:t>4. The </a:t>
            </a:r>
            <a:r>
              <a:rPr lang="en-US" altLang="zh-TW" sz="4000" dirty="0"/>
              <a:t>Significance of Agency Costs 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415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4. The Significance of Agency Costs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7977"/>
            <a:ext cx="6732321" cy="359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4. The Significance of Agency Costs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00808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r>
              <a:rPr lang="en-US" altLang="zh-TW" sz="2400" dirty="0" smtClean="0"/>
              <a:t>LR is optimal leverage</a:t>
            </a:r>
          </a:p>
          <a:p>
            <a:r>
              <a:rPr lang="en-US" altLang="zh-TW" sz="2400" dirty="0" smtClean="0"/>
              <a:t>YS is yield spread</a:t>
            </a:r>
          </a:p>
          <a:p>
            <a:r>
              <a:rPr lang="en-US" altLang="zh-TW" sz="2400" dirty="0" smtClean="0"/>
              <a:t>AC is agency cost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424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1. Introduction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400" dirty="0"/>
              <a:t>P</a:t>
            </a:r>
            <a:r>
              <a:rPr lang="en-US" altLang="zh-TW" sz="2400" dirty="0" smtClean="0"/>
              <a:t>ast </a:t>
            </a:r>
            <a:r>
              <a:rPr lang="en-US" altLang="zh-TW" sz="2400" dirty="0"/>
              <a:t>research falls short in two critical </a:t>
            </a:r>
            <a:r>
              <a:rPr lang="en-US" altLang="zh-TW" sz="2400" dirty="0" smtClean="0"/>
              <a:t>dimensions:</a:t>
            </a:r>
          </a:p>
          <a:p>
            <a:pPr lvl="1"/>
            <a:r>
              <a:rPr lang="en-US" altLang="zh-TW" sz="2000" dirty="0"/>
              <a:t>T</a:t>
            </a:r>
            <a:r>
              <a:rPr lang="en-US" altLang="zh-TW" sz="2000" dirty="0" smtClean="0"/>
              <a:t>he </a:t>
            </a:r>
            <a:r>
              <a:rPr lang="en-US" altLang="zh-TW" sz="2000" dirty="0"/>
              <a:t>two approaches have not been fully </a:t>
            </a:r>
            <a:r>
              <a:rPr lang="en-US" altLang="zh-TW" sz="2000" dirty="0" smtClean="0"/>
              <a:t>integrated. Although </a:t>
            </a:r>
            <a:r>
              <a:rPr lang="en-US" altLang="zh-TW" sz="2000" dirty="0"/>
              <a:t>higher risk may transfer value from bondholders, it may also limit the ability of the firm to reduce taxes through </a:t>
            </a:r>
            <a:r>
              <a:rPr lang="en-US" altLang="zh-TW" sz="2000" dirty="0" smtClean="0"/>
              <a:t>leverage.</a:t>
            </a:r>
          </a:p>
          <a:p>
            <a:pPr lvl="1"/>
            <a:r>
              <a:rPr lang="en-US" altLang="zh-TW" sz="2000" dirty="0"/>
              <a:t>T</a:t>
            </a:r>
            <a:r>
              <a:rPr lang="en-US" altLang="zh-TW" sz="2000" dirty="0" smtClean="0"/>
              <a:t>he </a:t>
            </a:r>
            <a:r>
              <a:rPr lang="en-US" altLang="zh-TW" sz="2000" dirty="0"/>
              <a:t>pricing of risky </a:t>
            </a:r>
            <a:r>
              <a:rPr lang="en-US" altLang="zh-TW" sz="2000" dirty="0" smtClean="0"/>
              <a:t>debt. </a:t>
            </a:r>
            <a:endParaRPr lang="en-US" altLang="zh-TW" sz="2400" dirty="0" smtClean="0"/>
          </a:p>
          <a:p>
            <a:r>
              <a:rPr lang="en-US" altLang="zh-TW" sz="2400" dirty="0"/>
              <a:t>Kim, </a:t>
            </a:r>
            <a:r>
              <a:rPr lang="en-US" altLang="zh-TW" sz="2400" dirty="0" err="1"/>
              <a:t>Ramaswamy</a:t>
            </a:r>
            <a:r>
              <a:rPr lang="en-US" altLang="zh-TW" sz="2400" dirty="0"/>
              <a:t>, and </a:t>
            </a:r>
            <a:r>
              <a:rPr lang="en-US" altLang="zh-TW" sz="2400" dirty="0" err="1"/>
              <a:t>Sundaresan</a:t>
            </a:r>
            <a:r>
              <a:rPr lang="en-US" altLang="zh-TW" sz="2400" dirty="0"/>
              <a:t> (1993) and </a:t>
            </a:r>
            <a:r>
              <a:rPr lang="en-US" altLang="zh-TW" sz="2400" dirty="0" err="1"/>
              <a:t>Longstaff</a:t>
            </a:r>
            <a:r>
              <a:rPr lang="en-US" altLang="zh-TW" sz="2400" dirty="0"/>
              <a:t> and Schwartz (1995) provide bond pricing with credit </a:t>
            </a:r>
            <a:r>
              <a:rPr lang="en-US" altLang="zh-TW" sz="2400" dirty="0" smtClean="0"/>
              <a:t>risk.</a:t>
            </a:r>
          </a:p>
          <a:p>
            <a:r>
              <a:rPr lang="en-US" altLang="zh-TW" sz="2400" dirty="0" smtClean="0"/>
              <a:t>Leland </a:t>
            </a:r>
            <a:r>
              <a:rPr lang="en-US" altLang="zh-TW" sz="2400" dirty="0"/>
              <a:t>(1994a, 1994b) and Leland and </a:t>
            </a:r>
            <a:r>
              <a:rPr lang="en-US" altLang="zh-TW" sz="2400" dirty="0" err="1"/>
              <a:t>Toft</a:t>
            </a:r>
            <a:r>
              <a:rPr lang="en-US" altLang="zh-TW" sz="2400" dirty="0"/>
              <a:t> (1996) consider optimal static capital structure. </a:t>
            </a:r>
            <a:endParaRPr lang="en-US" altLang="zh-TW" sz="2400" dirty="0" smtClean="0"/>
          </a:p>
          <a:p>
            <a:r>
              <a:rPr lang="en-US" altLang="zh-TW" sz="2400" dirty="0"/>
              <a:t>Goldstein, </a:t>
            </a:r>
            <a:r>
              <a:rPr lang="en-US" altLang="zh-TW" sz="2400" dirty="0" err="1"/>
              <a:t>Ju</a:t>
            </a:r>
            <a:r>
              <a:rPr lang="en-US" altLang="zh-TW" sz="2400" dirty="0"/>
              <a:t>, and </a:t>
            </a:r>
            <a:r>
              <a:rPr lang="en-US" altLang="zh-TW" sz="2400" dirty="0" smtClean="0"/>
              <a:t>Leland </a:t>
            </a:r>
            <a:r>
              <a:rPr lang="en-US" altLang="zh-TW" sz="2400" dirty="0"/>
              <a:t>(1997) develop closed-form solutions for debt value when debt can be dynamically restructured </a:t>
            </a:r>
            <a:r>
              <a:rPr lang="en-US" altLang="zh-TW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4. The Significance of Agency Costs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00808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6900505" y="2420888"/>
            <a:ext cx="491618" cy="791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1299" y="4077072"/>
            <a:ext cx="742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Leverage rises relative to the firm with no risk flexibility.</a:t>
            </a:r>
          </a:p>
        </p:txBody>
      </p:sp>
    </p:spTree>
    <p:extLst>
      <p:ext uri="{BB962C8B-B14F-4D97-AF65-F5344CB8AC3E}">
        <p14:creationId xmlns:p14="http://schemas.microsoft.com/office/powerpoint/2010/main" val="26471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4. The Significance of Agency Costs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00808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4283968" y="2391874"/>
            <a:ext cx="3384376" cy="605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91299" y="4077072"/>
            <a:ext cx="804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Capital structure shifts in the presence of agency </a:t>
            </a:r>
            <a:r>
              <a:rPr lang="en-US" altLang="zh-TW" sz="2400" dirty="0" smtClean="0"/>
              <a:t>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Leverage, restructure </a:t>
            </a:r>
            <a:r>
              <a:rPr lang="en-US" altLang="zh-TW" sz="2400" dirty="0"/>
              <a:t>level </a:t>
            </a:r>
            <a:r>
              <a:rPr lang="en-US" altLang="zh-TW" sz="2400" dirty="0" smtClean="0"/>
              <a:t>and expected maturity </a:t>
            </a:r>
            <a:r>
              <a:rPr lang="en-US" altLang="zh-TW" sz="2400" dirty="0"/>
              <a:t>decrease relative to the ex ante case.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98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4. The Significance of Agency Costs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700808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3072270" y="2391874"/>
            <a:ext cx="49161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91299" y="4077072"/>
                <a:ext cx="82571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When the </a:t>
                </a:r>
                <a:r>
                  <a:rPr lang="en-US" altLang="zh-TW" sz="2400" dirty="0"/>
                  <a:t>firm's risk policy </a:t>
                </a:r>
                <a:r>
                  <a:rPr lang="en-US" altLang="zh-TW" sz="2400" dirty="0" smtClean="0"/>
                  <a:t>is chosen ex post,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will increase.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The increasing in yield spread reflects the increasing in average risk.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99" y="4077072"/>
                <a:ext cx="8257165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034" t="-4061" r="-1773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7668344" y="2449375"/>
            <a:ext cx="419610" cy="533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5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zh-TW" sz="3200" dirty="0" smtClean="0"/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32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TW" sz="32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652120" y="1268760"/>
                <a:ext cx="338437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and AC increase </a:t>
                </a:r>
                <a:r>
                  <a:rPr lang="en-US" altLang="zh-TW" sz="24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LR and </a:t>
                </a:r>
                <a:r>
                  <a:rPr lang="en-US" altLang="zh-TW" sz="2400" i="1" dirty="0" smtClean="0"/>
                  <a:t>v </a:t>
                </a:r>
                <a:r>
                  <a:rPr lang="en-US" altLang="zh-TW" sz="2400" dirty="0" smtClean="0"/>
                  <a:t>rise slightly despite </a:t>
                </a:r>
                <a:r>
                  <a:rPr lang="en-US" altLang="zh-TW" sz="2400" dirty="0"/>
                  <a:t>the increase in </a:t>
                </a:r>
                <a:r>
                  <a:rPr lang="en-US" altLang="zh-TW" sz="2400" dirty="0" smtClean="0"/>
                  <a:t>AC.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YS increase rapidly, </a:t>
                </a:r>
                <a:r>
                  <a:rPr lang="en-US" altLang="zh-TW" sz="2400" dirty="0"/>
                  <a:t>reflecting the rise in </a:t>
                </a:r>
                <a:r>
                  <a:rPr lang="en-US" altLang="zh-TW" sz="2400" dirty="0" smtClean="0"/>
                  <a:t>average risk.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760"/>
                <a:ext cx="3384376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2342" t="-1600" r="-1261" b="-36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3416"/>
            <a:ext cx="5400600" cy="53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zh-TW" sz="3200" dirty="0" smtClean="0"/>
                  <a:t>Change </a:t>
                </a:r>
                <a14:m>
                  <m:oMath xmlns:m="http://schemas.openxmlformats.org/officeDocument/2006/math">
                    <m:r>
                      <a:rPr lang="zh-TW" altLang="en-US" sz="3200" i="1" dirty="0" smtClean="0">
                        <a:latin typeface="Cambria Math"/>
                      </a:rPr>
                      <m:t>𝛼</m:t>
                    </m:r>
                  </m:oMath>
                </a14:m>
                <a:endParaRPr lang="en-US" altLang="zh-TW" sz="32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652120" y="1268760"/>
                <a:ext cx="33843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When 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400" dirty="0" smtClean="0"/>
                  <a:t>&gt;0.0625,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is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and decreases with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Leverage falls with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 smtClean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760"/>
                <a:ext cx="3384376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2342" t="-2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8" y="1124744"/>
            <a:ext cx="5453642" cy="537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1115616" y="4005064"/>
            <a:ext cx="36004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5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8" y="1161342"/>
            <a:ext cx="5299006" cy="530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zh-TW" sz="3200" dirty="0" smtClean="0"/>
                  <a:t>Change </a:t>
                </a:r>
                <a14:m>
                  <m:oMath xmlns:m="http://schemas.openxmlformats.org/officeDocument/2006/math">
                    <m:r>
                      <a:rPr lang="zh-TW" altLang="en-US" sz="3200" i="1" smtClean="0">
                        <a:latin typeface="Cambria Math"/>
                      </a:rPr>
                      <m:t>𝛿</m:t>
                    </m:r>
                  </m:oMath>
                </a14:m>
                <a:endParaRPr lang="en-US" altLang="zh-TW" sz="32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652120" y="1268760"/>
                <a:ext cx="338437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Lower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produce higher </a:t>
                </a:r>
                <a:r>
                  <a:rPr lang="en-US" altLang="zh-TW" sz="2400" i="1" dirty="0" smtClean="0"/>
                  <a:t>v</a:t>
                </a:r>
                <a:r>
                  <a:rPr lang="en-US" altLang="zh-TW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Despite higher </a:t>
                </a:r>
                <a:r>
                  <a:rPr lang="en-US" altLang="zh-TW" sz="2400" dirty="0" smtClean="0"/>
                  <a:t>LR, YS </a:t>
                </a:r>
                <a:r>
                  <a:rPr lang="en-US" altLang="zh-TW" sz="2400" dirty="0"/>
                  <a:t>are </a:t>
                </a:r>
                <a:r>
                  <a:rPr lang="en-US" altLang="zh-TW" sz="2400" dirty="0" smtClean="0"/>
                  <a:t>smaller, why?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TW" sz="2400" dirty="0" smtClean="0"/>
                  <a:t>More </a:t>
                </a:r>
                <a:r>
                  <a:rPr lang="en-US" altLang="zh-TW" sz="2400" dirty="0"/>
                  <a:t>assets remain in the firm </a:t>
                </a:r>
                <a:r>
                  <a:rPr lang="en-US" altLang="zh-TW" sz="2400" dirty="0" smtClean="0"/>
                  <a:t>reduce </a:t>
                </a:r>
                <a:r>
                  <a:rPr lang="en-US" altLang="zh-TW" sz="2400" dirty="0"/>
                  <a:t>the </a:t>
                </a:r>
                <a:r>
                  <a:rPr lang="en-US" altLang="zh-TW" sz="2400" dirty="0" smtClean="0"/>
                  <a:t>likelihood </a:t>
                </a:r>
                <a:r>
                  <a:rPr lang="en-US" altLang="zh-TW" sz="2400" dirty="0"/>
                  <a:t>of </a:t>
                </a:r>
                <a:r>
                  <a:rPr lang="en-US" altLang="zh-TW" sz="2400" dirty="0" smtClean="0"/>
                  <a:t>default.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TW" sz="2400" dirty="0"/>
                  <a:t>A</a:t>
                </a:r>
                <a:r>
                  <a:rPr lang="en-US" altLang="zh-TW" sz="2400" dirty="0" smtClean="0"/>
                  <a:t>verage </a:t>
                </a:r>
                <a:r>
                  <a:rPr lang="en-US" altLang="zh-TW" sz="2400" dirty="0"/>
                  <a:t>firm risk is </a:t>
                </a:r>
                <a:r>
                  <a:rPr lang="en-US" altLang="zh-TW" sz="2400" dirty="0" smtClean="0"/>
                  <a:t>lower.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i="1" dirty="0" smtClean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760"/>
                <a:ext cx="3384376" cy="4524315"/>
              </a:xfrm>
              <a:prstGeom prst="rect">
                <a:avLst/>
              </a:prstGeom>
              <a:blipFill rotWithShape="1">
                <a:blip r:embed="rId5"/>
                <a:stretch>
                  <a:fillRect l="-2342" t="-1078" r="-34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7" y="1172606"/>
            <a:ext cx="5420035" cy="529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altLang="zh-TW" sz="3200" dirty="0" smtClean="0"/>
                  <a:t>Change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/>
                      </a:rPr>
                      <m:t>𝑚</m:t>
                    </m:r>
                  </m:oMath>
                </a14:m>
                <a:endParaRPr lang="en-US" altLang="zh-TW" sz="3200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652120" y="1268760"/>
                <a:ext cx="3384376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Leverage </a:t>
                </a:r>
                <a:r>
                  <a:rPr lang="en-US" altLang="zh-TW" sz="2400" dirty="0"/>
                  <a:t>ratios are positively correlated with agency costs</a:t>
                </a:r>
                <a:r>
                  <a:rPr lang="en-US" altLang="zh-TW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As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sz="2400" dirty="0"/>
                  <a:t> falls toward zero,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/>
                  <a:t> and average risk rise,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400" dirty="0"/>
                  <a:t>falls </a:t>
                </a:r>
                <a:r>
                  <a:rPr lang="en-US" altLang="zh-TW" sz="2400" dirty="0" smtClean="0"/>
                  <a:t>dramatically.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increases as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falls.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268760"/>
                <a:ext cx="3384376" cy="3046988"/>
              </a:xfrm>
              <a:prstGeom prst="rect">
                <a:avLst/>
              </a:prstGeom>
              <a:blipFill rotWithShape="1">
                <a:blip r:embed="rId5"/>
                <a:stretch>
                  <a:fillRect l="-2342" t="-1600" r="-7207" b="-36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0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7866" y="2708920"/>
            <a:ext cx="686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/>
              <a:t>5. </a:t>
            </a:r>
            <a:r>
              <a:rPr lang="en-US" altLang="zh-TW" sz="4000" dirty="0"/>
              <a:t>Risk Management 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6140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5. Risk Management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V</m:t>
                    </m:r>
                    <m:r>
                      <a:rPr lang="en-US" altLang="zh-TW" sz="2400" b="0" i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</a:t>
                </a:r>
                <a:r>
                  <a:rPr lang="en-US" altLang="zh-TW" sz="2400" dirty="0"/>
                  <a:t>the firm chooses to hedge, with resultant risk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r>
                  <a:rPr lang="en-US" altLang="zh-TW" sz="2400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V</m:t>
                    </m:r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/>
                  <a:t>, the firm abandons its hedge and operates with normal risk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2400" dirty="0"/>
                  <a:t>. 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benefit of hedging is measured by the percentage increase in firm value from using optimal hedging strategies compared with the no-hedging </a:t>
                </a:r>
                <a:r>
                  <a:rPr lang="en-US" altLang="zh-TW" sz="2400" dirty="0" smtClean="0"/>
                  <a:t>case.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1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Example </a:t>
            </a:r>
            <a:endParaRPr lang="en-US" altLang="zh-TW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/>
                  <a:t>Exogenous parameters are as </a:t>
                </a:r>
                <a:r>
                  <a:rPr lang="en-US" altLang="zh-TW" sz="2400" dirty="0" smtClean="0"/>
                  <a:t>before, </a:t>
                </a:r>
                <a:r>
                  <a:rPr lang="en-US" altLang="zh-TW" sz="2400" dirty="0"/>
                  <a:t>but with volatility of the </a:t>
                </a:r>
                <a:r>
                  <a:rPr lang="en-US" altLang="zh-TW" sz="2400" dirty="0" smtClean="0"/>
                  <a:t>unhedged </a:t>
                </a:r>
                <a:r>
                  <a:rPr lang="en-US" altLang="zh-TW" sz="2400" dirty="0"/>
                  <a:t>firm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2400" dirty="0"/>
                  <a:t> = 0.20 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V</m:t>
                    </m:r>
                    <m:r>
                      <a:rPr lang="en-US" altLang="zh-TW" sz="2400" b="0" i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, </a:t>
                </a:r>
                <a:r>
                  <a:rPr lang="en-US" altLang="zh-TW" sz="2400" dirty="0"/>
                  <a:t>the firm chooses to hedge, with resultant risk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r>
                  <a:rPr lang="en-US" altLang="zh-TW" sz="2400" dirty="0"/>
                  <a:t>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/>
                      </a:rPr>
                      <m:t>V</m:t>
                    </m:r>
                    <m:r>
                      <a:rPr lang="en-US" altLang="zh-TW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zh-TW" sz="2400" dirty="0"/>
                  <a:t>, the firm abandons its hedge and operates with normal risk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2400" dirty="0"/>
                  <a:t>. 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The </a:t>
                </a:r>
                <a:r>
                  <a:rPr lang="en-US" altLang="zh-TW" sz="2400" dirty="0"/>
                  <a:t>benefit of hedging is measured by the percentage increase in firm value from using optimal hedging strategies compared with the no-hedging </a:t>
                </a:r>
                <a:r>
                  <a:rPr lang="en-US" altLang="zh-TW" sz="2400" dirty="0" smtClean="0"/>
                  <a:t>case.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9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1. Introduction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This </a:t>
            </a:r>
            <a:r>
              <a:rPr lang="en-US" altLang="zh-TW" sz="2400" dirty="0"/>
              <a:t>paper seeks to encompass elements of both the M-M and J-M </a:t>
            </a:r>
            <a:r>
              <a:rPr lang="en-US" altLang="zh-TW" sz="2400" dirty="0" smtClean="0"/>
              <a:t>approaches </a:t>
            </a:r>
            <a:r>
              <a:rPr lang="en-US" altLang="zh-TW" sz="2400" dirty="0"/>
              <a:t>to optimal capital structure in a unified framework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The model reflects the interaction of financing decisions and investment risk </a:t>
            </a:r>
            <a:r>
              <a:rPr lang="en-US" altLang="zh-TW" sz="2400" dirty="0" smtClean="0"/>
              <a:t>strategies. </a:t>
            </a:r>
          </a:p>
          <a:p>
            <a:r>
              <a:rPr lang="en-US" altLang="zh-TW" sz="2400" dirty="0"/>
              <a:t>When investment policies are chosen to maximize equity value after (i.e., ex post) debt is in place, </a:t>
            </a:r>
            <a:r>
              <a:rPr lang="en-US" altLang="zh-TW" sz="2400" dirty="0" smtClean="0"/>
              <a:t>stockholder-bondholder </a:t>
            </a:r>
            <a:r>
              <a:rPr lang="en-US" altLang="zh-TW" sz="2400" dirty="0"/>
              <a:t>conflicts will lead to agency costs as in J-M. The initial capital structure choice, made ex ante, will balance agency costs with the tax benefits of debt less default costs. 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354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47763"/>
            <a:ext cx="8524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Example 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9300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47763"/>
            <a:ext cx="8524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Example </a:t>
            </a:r>
            <a:endParaRPr lang="en-US" altLang="zh-TW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47761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Benefits in Panel </a:t>
            </a:r>
            <a:r>
              <a:rPr lang="en-US" altLang="zh-TW" sz="2400" dirty="0" smtClean="0"/>
              <a:t>B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&gt;</a:t>
            </a:r>
            <a:r>
              <a:rPr lang="en-US" altLang="zh-TW" sz="2400" dirty="0"/>
              <a:t> Benefits in Panel </a:t>
            </a:r>
            <a:r>
              <a:rPr lang="en-US" altLang="zh-TW" sz="2400" dirty="0" smtClean="0"/>
              <a:t>A , these </a:t>
            </a:r>
            <a:r>
              <a:rPr lang="en-US" altLang="zh-TW" sz="2400" dirty="0"/>
              <a:t>gains result </a:t>
            </a:r>
            <a:r>
              <a:rPr lang="en-US" altLang="zh-TW" sz="2400" dirty="0" smtClean="0"/>
              <a:t>principally </a:t>
            </a:r>
            <a:r>
              <a:rPr lang="en-US" altLang="zh-TW" sz="2400" dirty="0"/>
              <a:t>from the fact that lower average volatility allows higher </a:t>
            </a:r>
            <a:r>
              <a:rPr lang="en-US" altLang="zh-TW" sz="2400" dirty="0" smtClean="0"/>
              <a:t>leverage. </a:t>
            </a:r>
            <a:endParaRPr lang="en-US" altLang="zh-TW" sz="2400" dirty="0"/>
          </a:p>
        </p:txBody>
      </p:sp>
      <p:sp>
        <p:nvSpPr>
          <p:cNvPr id="5" name="橢圓 4"/>
          <p:cNvSpPr/>
          <p:nvPr/>
        </p:nvSpPr>
        <p:spPr>
          <a:xfrm>
            <a:off x="8244408" y="2278189"/>
            <a:ext cx="648072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3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47763"/>
            <a:ext cx="8524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Example </a:t>
            </a:r>
            <a:endParaRPr lang="en-US" altLang="zh-TW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661248"/>
                <a:ext cx="8229600" cy="114776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F</a:t>
                </a:r>
                <a:r>
                  <a:rPr lang="en-US" altLang="zh-TW" sz="2400" dirty="0" smtClean="0"/>
                  <a:t>irm </a:t>
                </a:r>
                <a:r>
                  <a:rPr lang="en-US" altLang="zh-TW" sz="2400" dirty="0"/>
                  <a:t>value in the ex ante case increases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TW" sz="2400" dirty="0"/>
                  <a:t>.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661248"/>
                <a:ext cx="8229600" cy="1147761"/>
              </a:xfrm>
              <a:blipFill rotWithShape="1">
                <a:blip r:embed="rId4"/>
                <a:stretch>
                  <a:fillRect l="-963" t="-42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2051720" y="249289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051720" y="4797152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4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47763"/>
            <a:ext cx="8524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Example </a:t>
            </a:r>
            <a:endParaRPr lang="en-US" altLang="zh-TW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47761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I</a:t>
            </a:r>
            <a:r>
              <a:rPr lang="en-US" altLang="zh-TW" sz="2400" dirty="0" smtClean="0"/>
              <a:t>n </a:t>
            </a:r>
            <a:r>
              <a:rPr lang="en-US" altLang="zh-TW" sz="2400" dirty="0"/>
              <a:t>the ex post </a:t>
            </a:r>
            <a:r>
              <a:rPr lang="en-US" altLang="zh-TW" sz="2400" dirty="0" smtClean="0"/>
              <a:t>case, the </a:t>
            </a:r>
            <a:r>
              <a:rPr lang="en-US" altLang="zh-TW" sz="2400" dirty="0"/>
              <a:t>net benefits to hedging are </a:t>
            </a:r>
            <a:r>
              <a:rPr lang="en-US" altLang="zh-TW" sz="2400" dirty="0" smtClean="0"/>
              <a:t>substantially </a:t>
            </a:r>
            <a:r>
              <a:rPr lang="en-US" altLang="zh-TW" sz="2400" dirty="0"/>
              <a:t>reduced </a:t>
            </a:r>
            <a:r>
              <a:rPr lang="en-US" altLang="zh-TW" sz="2400" dirty="0" smtClean="0"/>
              <a:t>because </a:t>
            </a:r>
            <a:r>
              <a:rPr lang="en-US" altLang="zh-TW" sz="2400" dirty="0"/>
              <a:t>the possibility of incurring higher risk creates greater agency </a:t>
            </a:r>
            <a:r>
              <a:rPr lang="en-US" altLang="zh-TW" sz="2400" dirty="0" smtClean="0"/>
              <a:t>cost. </a:t>
            </a:r>
            <a:endParaRPr lang="en-US" altLang="zh-TW" sz="2400" dirty="0"/>
          </a:p>
        </p:txBody>
      </p:sp>
      <p:sp>
        <p:nvSpPr>
          <p:cNvPr id="5" name="橢圓 4"/>
          <p:cNvSpPr/>
          <p:nvPr/>
        </p:nvSpPr>
        <p:spPr>
          <a:xfrm>
            <a:off x="2051720" y="278092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076960" y="508518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194716" y="2810272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8183215" y="508518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3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47763"/>
            <a:ext cx="8524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Example </a:t>
            </a:r>
            <a:endParaRPr lang="en-US" altLang="zh-TW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47761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In comparison with the no-hedging case, leverage increases but expected debt maturity </a:t>
            </a:r>
            <a:r>
              <a:rPr lang="en-US" altLang="zh-TW" sz="2400" dirty="0" smtClean="0"/>
              <a:t>falls. </a:t>
            </a:r>
            <a:endParaRPr lang="en-US" altLang="zh-TW" sz="2400" dirty="0"/>
          </a:p>
        </p:txBody>
      </p:sp>
      <p:sp>
        <p:nvSpPr>
          <p:cNvPr id="5" name="橢圓 4"/>
          <p:cNvSpPr/>
          <p:nvPr/>
        </p:nvSpPr>
        <p:spPr>
          <a:xfrm>
            <a:off x="6732240" y="1700808"/>
            <a:ext cx="792088" cy="4104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5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147763"/>
            <a:ext cx="85248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Example </a:t>
            </a:r>
            <a:endParaRPr lang="en-US" altLang="zh-TW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1147761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/>
              <a:t>E</a:t>
            </a:r>
            <a:r>
              <a:rPr lang="en-US" altLang="zh-TW" sz="2400" dirty="0" smtClean="0"/>
              <a:t>x </a:t>
            </a:r>
            <a:r>
              <a:rPr lang="en-US" altLang="zh-TW" sz="2400" dirty="0"/>
              <a:t>post optimal strategies have both lower leverage and shorter expected debt </a:t>
            </a:r>
            <a:r>
              <a:rPr lang="en-US" altLang="zh-TW" sz="2400" dirty="0" smtClean="0"/>
              <a:t>maturity, in </a:t>
            </a:r>
            <a:r>
              <a:rPr lang="en-US" altLang="zh-TW" sz="2400" dirty="0"/>
              <a:t>comparison with the ex ante optimal </a:t>
            </a:r>
            <a:r>
              <a:rPr lang="en-US" altLang="zh-TW" sz="2400" dirty="0" smtClean="0"/>
              <a:t>strategies. </a:t>
            </a:r>
            <a:endParaRPr lang="en-US" altLang="zh-TW" sz="2400" dirty="0"/>
          </a:p>
        </p:txBody>
      </p:sp>
      <p:sp>
        <p:nvSpPr>
          <p:cNvPr id="5" name="橢圓 4"/>
          <p:cNvSpPr/>
          <p:nvPr/>
        </p:nvSpPr>
        <p:spPr>
          <a:xfrm>
            <a:off x="6804248" y="2564904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804248" y="3717032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04248" y="4869160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283968" y="2531734"/>
            <a:ext cx="1728192" cy="57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283968" y="3683862"/>
            <a:ext cx="1728192" cy="57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283968" y="4835990"/>
            <a:ext cx="1728192" cy="57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Comparative Statics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Next table examines </a:t>
                </a:r>
                <a:r>
                  <a:rPr lang="en-US" altLang="zh-TW" sz="2400" dirty="0"/>
                  <a:t>optimal ex post risk strategies and optimal capital structure for a range of parameter values,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sz="2400" dirty="0"/>
                  <a:t> = 15</a:t>
                </a:r>
                <a:r>
                  <a:rPr lang="en-US" altLang="zh-TW" sz="2400" dirty="0" smtClean="0"/>
                  <a:t>%.</a:t>
                </a:r>
              </a:p>
              <a:p>
                <a:r>
                  <a:rPr lang="en-US" altLang="zh-TW" sz="2400" dirty="0"/>
                  <a:t>The table </a:t>
                </a:r>
                <a:r>
                  <a:rPr lang="en-US" altLang="zh-TW" sz="2400" dirty="0" smtClean="0"/>
                  <a:t>assumes </a:t>
                </a:r>
                <a:r>
                  <a:rPr lang="en-US" altLang="zh-TW" sz="2400" dirty="0"/>
                  <a:t>all exogenous parameters remain at their base case levels except </a:t>
                </a:r>
                <a:r>
                  <a:rPr lang="en-US" altLang="zh-TW" sz="2400" dirty="0" smtClean="0"/>
                  <a:t>for</a:t>
                </a:r>
                <a:r>
                  <a:rPr lang="en-US" altLang="zh-TW" sz="2400" dirty="0"/>
                  <a:t> the parameter heading each </a:t>
                </a:r>
                <a:r>
                  <a:rPr lang="en-US" altLang="zh-TW" sz="2400" dirty="0" smtClean="0"/>
                  <a:t>row.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 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1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Comparative Statics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16736"/>
            <a:ext cx="8229600" cy="2009428"/>
          </a:xfrm>
        </p:spPr>
        <p:txBody>
          <a:bodyPr>
            <a:normAutofit/>
          </a:bodyPr>
          <a:lstStyle/>
          <a:p>
            <a:endParaRPr lang="en-US" altLang="zh-TW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9" y="1268760"/>
            <a:ext cx="8505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1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Comparative Statics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16736"/>
                <a:ext cx="8229600" cy="200942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H</a:t>
                </a:r>
                <a:r>
                  <a:rPr lang="en-US" altLang="zh-TW" sz="2400" dirty="0" smtClean="0"/>
                  <a:t>edging </a:t>
                </a:r>
                <a:r>
                  <a:rPr lang="en-US" altLang="zh-TW" sz="2400" dirty="0"/>
                  <a:t>benefits increase with </a:t>
                </a:r>
                <a:r>
                  <a:rPr lang="en-US" altLang="zh-TW" sz="2400" dirty="0" smtClean="0"/>
                  <a:t>default </a:t>
                </a:r>
                <a:r>
                  <a:rPr lang="en-US" altLang="zh-TW" sz="2400" dirty="0"/>
                  <a:t>costs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400" dirty="0" smtClean="0"/>
                  <a:t>.</a:t>
                </a:r>
              </a:p>
              <a:p>
                <a:r>
                  <a:rPr lang="en-US" altLang="zh-TW" sz="2400" dirty="0"/>
                  <a:t>In contrast with optimal leverage, optimal debt maturity is relatively insensitive to changes in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TW" sz="2400" dirty="0"/>
                  <a:t>.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16736"/>
                <a:ext cx="8229600" cy="2009428"/>
              </a:xfrm>
              <a:blipFill rotWithShape="1">
                <a:blip r:embed="rId3"/>
                <a:stretch>
                  <a:fillRect l="-963" t="-24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9" y="1268760"/>
            <a:ext cx="8505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7596336" y="2312876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28184" y="2324361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779912" y="2312876"/>
            <a:ext cx="1512168" cy="515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0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Comparative Statics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16736"/>
                <a:ext cx="8229600" cy="200942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Lower payout rates</a:t>
                </a:r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lead to greater leverage and benefits from hedging, but shorter expected </a:t>
                </a:r>
                <a:r>
                  <a:rPr lang="en-US" altLang="zh-TW" sz="2400" dirty="0" smtClean="0"/>
                  <a:t>maturity. 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16736"/>
                <a:ext cx="8229600" cy="2009428"/>
              </a:xfrm>
              <a:blipFill rotWithShape="1">
                <a:blip r:embed="rId3"/>
                <a:stretch>
                  <a:fillRect l="-963" t="-24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9" y="1268760"/>
            <a:ext cx="8505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7596336" y="2816932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193679" y="2816932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788174" y="2701737"/>
            <a:ext cx="1431897" cy="639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56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 smtClean="0"/>
              <a:t>1. Introduction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paper focuses on two interrelated sets of questions: </a:t>
            </a:r>
            <a:endParaRPr lang="en-US" altLang="zh-TW" sz="2400" dirty="0" smtClean="0"/>
          </a:p>
          <a:p>
            <a:pPr lvl="1"/>
            <a:r>
              <a:rPr lang="en-US" altLang="zh-TW" sz="2000" dirty="0"/>
              <a:t>How does ex post flexibility in choosing risk affect optimal capital </a:t>
            </a:r>
            <a:r>
              <a:rPr lang="en-US" altLang="zh-TW" sz="2000" dirty="0" smtClean="0"/>
              <a:t>structure</a:t>
            </a:r>
            <a:r>
              <a:rPr lang="en-US" altLang="zh-TW" sz="2000" dirty="0"/>
              <a:t>? In particular, how do leverage, debt maturity, and yield spreads depend on risk flexibility? </a:t>
            </a:r>
            <a:endParaRPr lang="en-US" altLang="zh-TW" sz="2000" dirty="0" smtClean="0"/>
          </a:p>
          <a:p>
            <a:pPr lvl="1"/>
            <a:r>
              <a:rPr lang="en-US" altLang="zh-TW" sz="2000" dirty="0"/>
              <a:t>How does the presence of debt distort a firm's ex post choice of risk? At the optimal capital structure and risk choices, how large are agency costs? </a:t>
            </a:r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8655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Comparative Statics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116736"/>
                <a:ext cx="8229600" cy="200942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Lower retirement rates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lead to greater leverage and expected debt </a:t>
                </a:r>
                <a:r>
                  <a:rPr lang="en-US" altLang="zh-TW" sz="2400" dirty="0" smtClean="0"/>
                  <a:t>maturity. </a:t>
                </a:r>
              </a:p>
              <a:p>
                <a:r>
                  <a:rPr lang="en-US" altLang="zh-TW" sz="2400" dirty="0"/>
                  <a:t>H</a:t>
                </a:r>
                <a:r>
                  <a:rPr lang="en-US" altLang="zh-TW" sz="2400" dirty="0" smtClean="0"/>
                  <a:t>edging </a:t>
                </a:r>
                <a:r>
                  <a:rPr lang="en-US" altLang="zh-TW" sz="2400" dirty="0"/>
                  <a:t>benefits </a:t>
                </a:r>
                <a:r>
                  <a:rPr lang="en-US" altLang="zh-TW" sz="2400" dirty="0" smtClean="0"/>
                  <a:t>falls dramatically. </a:t>
                </a:r>
                <a:endParaRPr lang="en-US" altLang="zh-TW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116736"/>
                <a:ext cx="8229600" cy="2009428"/>
              </a:xfrm>
              <a:blipFill rotWithShape="1">
                <a:blip r:embed="rId3"/>
                <a:stretch>
                  <a:fillRect l="-963" t="-24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9" y="1268760"/>
            <a:ext cx="8505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6193679" y="3244188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707904" y="3244187"/>
            <a:ext cx="1656184" cy="524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596336" y="3244188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267744" y="3272426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5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Comparative Statics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16736"/>
            <a:ext cx="8229600" cy="2009428"/>
          </a:xfrm>
        </p:spPr>
        <p:txBody>
          <a:bodyPr>
            <a:normAutofit fontScale="92500"/>
          </a:bodyPr>
          <a:lstStyle/>
          <a:p>
            <a:r>
              <a:rPr lang="en-US" altLang="zh-TW" sz="2400" dirty="0"/>
              <a:t>Smaller EBIT reduces the potential for interest payments to shelter taxable income, and maximal value decreases slightly. </a:t>
            </a:r>
            <a:endParaRPr lang="en-US" altLang="zh-TW" sz="2400" dirty="0" smtClean="0"/>
          </a:p>
          <a:p>
            <a:r>
              <a:rPr lang="en-US" altLang="zh-TW" sz="2400" dirty="0"/>
              <a:t>W</a:t>
            </a:r>
            <a:r>
              <a:rPr lang="en-US" altLang="zh-TW" sz="2400" dirty="0" smtClean="0"/>
              <a:t>ith </a:t>
            </a:r>
            <a:r>
              <a:rPr lang="en-US" altLang="zh-TW" sz="2400" dirty="0"/>
              <a:t>smaller EBIT, taxes become a more convex function of asset value. Greater convexity means that expected taxes will be reduced more by hedging. Thus the benefits to hedging are </a:t>
            </a:r>
            <a:r>
              <a:rPr lang="en-US" altLang="zh-TW" sz="2400" dirty="0" smtClean="0"/>
              <a:t>larger.</a:t>
            </a:r>
          </a:p>
          <a:p>
            <a:endParaRPr lang="en-US" altLang="zh-TW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9" y="1268760"/>
            <a:ext cx="8505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橢圓 8"/>
          <p:cNvSpPr/>
          <p:nvPr/>
        </p:nvSpPr>
        <p:spPr>
          <a:xfrm>
            <a:off x="1535400" y="3712240"/>
            <a:ext cx="588327" cy="292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47664" y="2060848"/>
            <a:ext cx="576064" cy="292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584072" y="3712241"/>
            <a:ext cx="588327" cy="292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7596336" y="2091139"/>
            <a:ext cx="576064" cy="292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6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Comparative Statics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16736"/>
            <a:ext cx="8229600" cy="200942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</a:t>
            </a:r>
            <a:r>
              <a:rPr lang="en-US" altLang="zh-TW" sz="2400" dirty="0" smtClean="0"/>
              <a:t>gency </a:t>
            </a:r>
            <a:r>
              <a:rPr lang="en-US" altLang="zh-TW" sz="2400" dirty="0"/>
              <a:t>costs and the benefits to </a:t>
            </a:r>
            <a:r>
              <a:rPr lang="en-US" altLang="zh-TW" sz="2400" dirty="0" smtClean="0"/>
              <a:t>hedging </a:t>
            </a:r>
            <a:r>
              <a:rPr lang="en-US" altLang="zh-TW" sz="2400" dirty="0"/>
              <a:t>are inversely related in many cases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These results challenge the presumption that greater agency costs necessarily imply greater benefits to hedging. </a:t>
            </a:r>
            <a:r>
              <a:rPr lang="en-US" altLang="zh-TW" sz="2400" dirty="0" smtClean="0"/>
              <a:t> </a:t>
            </a:r>
            <a:endParaRPr lang="en-US" altLang="zh-TW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9" y="1268760"/>
            <a:ext cx="8505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7866" y="2708920"/>
            <a:ext cx="686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/>
              <a:t>6. </a:t>
            </a:r>
            <a:r>
              <a:rPr lang="en-US" altLang="zh-TW" sz="4000" dirty="0"/>
              <a:t>Conclusion 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6140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6. Conclusion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model provides quantitative </a:t>
            </a:r>
            <a:r>
              <a:rPr lang="en-US" altLang="zh-TW" sz="2400" dirty="0" smtClean="0"/>
              <a:t>guidance.</a:t>
            </a:r>
          </a:p>
          <a:p>
            <a:r>
              <a:rPr lang="en-US" altLang="zh-TW" sz="2400" dirty="0" smtClean="0"/>
              <a:t>In ex post case, </a:t>
            </a:r>
          </a:p>
          <a:p>
            <a:pPr lvl="1"/>
            <a:r>
              <a:rPr lang="en-US" altLang="zh-TW" sz="2000" dirty="0" smtClean="0"/>
              <a:t>the </a:t>
            </a:r>
            <a:r>
              <a:rPr lang="en-US" altLang="zh-TW" sz="2000" dirty="0"/>
              <a:t>firm will choose a strategy with higher average </a:t>
            </a:r>
            <a:r>
              <a:rPr lang="en-US" altLang="zh-TW" sz="2000" dirty="0" smtClean="0"/>
              <a:t>risk. </a:t>
            </a:r>
          </a:p>
          <a:p>
            <a:pPr lvl="1"/>
            <a:r>
              <a:rPr lang="en-US" altLang="zh-TW" sz="2000" dirty="0"/>
              <a:t>l</a:t>
            </a:r>
            <a:r>
              <a:rPr lang="en-US" altLang="zh-TW" sz="2000" dirty="0" smtClean="0"/>
              <a:t>everage </a:t>
            </a:r>
            <a:r>
              <a:rPr lang="en-US" altLang="zh-TW" sz="2000" dirty="0"/>
              <a:t>will be </a:t>
            </a:r>
            <a:r>
              <a:rPr lang="en-US" altLang="zh-TW" sz="2000" dirty="0" smtClean="0"/>
              <a:t>lower and </a:t>
            </a:r>
            <a:r>
              <a:rPr lang="en-US" altLang="zh-TW" sz="2000" dirty="0"/>
              <a:t>debt maturity will be shorter. </a:t>
            </a:r>
            <a:endParaRPr lang="en-US" altLang="zh-TW" sz="2000" dirty="0" smtClean="0"/>
          </a:p>
          <a:p>
            <a:pPr lvl="1"/>
            <a:r>
              <a:rPr lang="en-US" altLang="zh-TW" sz="2000" dirty="0"/>
              <a:t>y</a:t>
            </a:r>
            <a:r>
              <a:rPr lang="en-US" altLang="zh-TW" sz="2000" dirty="0" smtClean="0"/>
              <a:t>ield </a:t>
            </a:r>
            <a:r>
              <a:rPr lang="en-US" altLang="zh-TW" sz="2000" dirty="0"/>
              <a:t>spreads rise as the potential for asset </a:t>
            </a:r>
            <a:r>
              <a:rPr lang="en-US" altLang="zh-TW" sz="2000" dirty="0" smtClean="0"/>
              <a:t>substitution </a:t>
            </a:r>
            <a:r>
              <a:rPr lang="en-US" altLang="zh-TW" sz="2000" dirty="0"/>
              <a:t>increases. </a:t>
            </a:r>
            <a:endParaRPr lang="en-US" altLang="zh-TW" sz="2000" dirty="0" smtClean="0"/>
          </a:p>
          <a:p>
            <a:r>
              <a:rPr lang="en-US" altLang="zh-TW" sz="2400" dirty="0"/>
              <a:t>Asset substitution will occur even when there are no agency </a:t>
            </a:r>
            <a:r>
              <a:rPr lang="en-US" altLang="zh-TW" sz="2400" dirty="0" smtClean="0"/>
              <a:t>costs.</a:t>
            </a:r>
          </a:p>
          <a:p>
            <a:r>
              <a:rPr lang="en-US" altLang="zh-TW" sz="2400" dirty="0"/>
              <a:t>Agency costs may not be positively associated with optimally </a:t>
            </a:r>
            <a:r>
              <a:rPr lang="en-US" altLang="zh-TW" sz="2400" dirty="0" smtClean="0"/>
              <a:t>chosen </a:t>
            </a:r>
            <a:r>
              <a:rPr lang="en-US" altLang="zh-TW" sz="2400" dirty="0"/>
              <a:t>levels of </a:t>
            </a:r>
            <a:r>
              <a:rPr lang="en-US" altLang="zh-TW" sz="2400" dirty="0" smtClean="0"/>
              <a:t>leverage.</a:t>
            </a:r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2127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6. Conclusion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model is restrictive in a number of dimensions </a:t>
            </a:r>
            <a:endParaRPr lang="en-US" altLang="zh-TW" sz="2400" dirty="0" smtClean="0"/>
          </a:p>
          <a:p>
            <a:pPr lvl="1"/>
            <a:r>
              <a:rPr lang="en-US" altLang="zh-TW" sz="2000" dirty="0"/>
              <a:t>Managers are </a:t>
            </a:r>
            <a:r>
              <a:rPr lang="en-US" altLang="zh-TW" sz="2000" dirty="0" smtClean="0"/>
              <a:t>assumed </a:t>
            </a:r>
            <a:r>
              <a:rPr lang="en-US" altLang="zh-TW" sz="2000" dirty="0"/>
              <a:t>to behave in shareholders' </a:t>
            </a:r>
            <a:r>
              <a:rPr lang="en-US" altLang="zh-TW" sz="2000" dirty="0" smtClean="0"/>
              <a:t>interests.</a:t>
            </a:r>
          </a:p>
          <a:p>
            <a:pPr lvl="1"/>
            <a:r>
              <a:rPr lang="en-US" altLang="zh-TW" sz="2000" dirty="0"/>
              <a:t>Dividend </a:t>
            </a:r>
            <a:r>
              <a:rPr lang="en-US" altLang="zh-TW" sz="2000" dirty="0" smtClean="0"/>
              <a:t>policies </a:t>
            </a:r>
            <a:r>
              <a:rPr lang="en-US" altLang="zh-TW" sz="2000" dirty="0"/>
              <a:t>and investment scale are treated as exogenous</a:t>
            </a:r>
            <a:r>
              <a:rPr lang="en-US" altLang="zh-TW" sz="2000" dirty="0" smtClean="0"/>
              <a:t>.</a:t>
            </a:r>
          </a:p>
          <a:p>
            <a:pPr lvl="1"/>
            <a:r>
              <a:rPr lang="en-US" altLang="zh-TW" sz="2000" dirty="0"/>
              <a:t>I</a:t>
            </a:r>
            <a:r>
              <a:rPr lang="en-US" altLang="zh-TW" sz="2000" dirty="0" smtClean="0"/>
              <a:t>nformation </a:t>
            </a:r>
            <a:r>
              <a:rPr lang="en-US" altLang="zh-TW" sz="2000" dirty="0"/>
              <a:t>asymmetries are </a:t>
            </a:r>
            <a:r>
              <a:rPr lang="en-US" altLang="zh-TW" sz="2000" dirty="0" smtClean="0"/>
              <a:t>ignored.</a:t>
            </a:r>
          </a:p>
        </p:txBody>
      </p:sp>
    </p:spTree>
    <p:extLst>
      <p:ext uri="{BB962C8B-B14F-4D97-AF65-F5344CB8AC3E}">
        <p14:creationId xmlns:p14="http://schemas.microsoft.com/office/powerpoint/2010/main" val="16075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27866" y="270892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/>
              <a:t>2.</a:t>
            </a:r>
            <a:r>
              <a:rPr lang="en-US" altLang="zh-TW" sz="4000" dirty="0"/>
              <a:t> The Model 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415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Asset Value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Consider a firm whose unlevered asset value V follows the process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𝑑𝑉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dirty="0" smtClean="0">
                          <a:latin typeface="Cambria Math"/>
                        </a:rPr>
                        <m:t>(</m:t>
                      </m:r>
                      <m:r>
                        <a:rPr lang="zh-TW" altLang="en-US" sz="2400" b="0" i="1" dirty="0" smtClean="0">
                          <a:latin typeface="Cambria Math"/>
                        </a:rPr>
                        <m:t>𝜇</m:t>
                      </m:r>
                      <m:r>
                        <a:rPr lang="en-US" altLang="zh-TW" sz="2400" b="0" i="1" dirty="0" smtClean="0">
                          <a:latin typeface="Cambria Math"/>
                        </a:rPr>
                        <m:t>−</m:t>
                      </m:r>
                      <m:r>
                        <a:rPr lang="zh-TW" altLang="en-US" sz="2400" b="0" i="1" dirty="0" smtClean="0">
                          <a:latin typeface="Cambria Math"/>
                        </a:rPr>
                        <m:t>𝛿</m:t>
                      </m:r>
                      <m:r>
                        <a:rPr lang="en-US" altLang="zh-TW" sz="2400" b="0" i="1" dirty="0" smtClean="0">
                          <a:latin typeface="Cambria Math"/>
                        </a:rPr>
                        <m:t>)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𝑑𝑡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𝑑𝑤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the total expected rate of </a:t>
                </a:r>
                <a:r>
                  <a:rPr lang="en-US" altLang="zh-TW" sz="2400" dirty="0" smtClean="0"/>
                  <a:t>return.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the total payout rate to all security </a:t>
                </a:r>
                <a:r>
                  <a:rPr lang="en-US" altLang="zh-TW" sz="2400" dirty="0" smtClean="0"/>
                  <a:t>holder. 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the risk (standard deviation) of the asset </a:t>
                </a:r>
                <a:r>
                  <a:rPr lang="en-US" altLang="zh-TW" sz="2400" dirty="0" smtClean="0"/>
                  <a:t>return. 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𝑑𝑤</m:t>
                    </m:r>
                    <m:r>
                      <a:rPr lang="en-US" altLang="zh-TW" sz="2400" i="1">
                        <a:latin typeface="Cambria Math"/>
                      </a:rPr>
                      <m:t>(</m:t>
                    </m:r>
                    <m:r>
                      <a:rPr lang="en-US" altLang="zh-TW" sz="2400" i="1">
                        <a:latin typeface="Cambria Math"/>
                      </a:rPr>
                      <m:t>𝑡</m:t>
                    </m:r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</a:t>
                </a:r>
                <a:r>
                  <a:rPr lang="en-US" altLang="zh-TW" sz="2400" dirty="0"/>
                  <a:t>is the increment of a standard Wiener </a:t>
                </a:r>
                <a:r>
                  <a:rPr lang="en-US" altLang="zh-TW" sz="2400" dirty="0" smtClean="0"/>
                  <a:t>process. </a:t>
                </a:r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2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200" dirty="0"/>
              <a:t>Initial Debt Structure 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400" dirty="0" smtClean="0"/>
                  <a:t>Chooses initial </a:t>
                </a:r>
                <a:r>
                  <a:rPr lang="en-US" altLang="zh-TW" sz="2400" dirty="0"/>
                  <a:t>capital structure at time </a:t>
                </a:r>
                <a:r>
                  <a:rPr lang="en-US" altLang="zh-TW" sz="2400" dirty="0" smtClean="0"/>
                  <a:t>t=0. </a:t>
                </a:r>
              </a:p>
              <a:p>
                <a:pPr lvl="1"/>
                <a:r>
                  <a:rPr lang="en-US" altLang="zh-TW" sz="2000" dirty="0" smtClean="0"/>
                  <a:t>Includes the </a:t>
                </a:r>
                <a:r>
                  <a:rPr lang="en-US" altLang="zh-TW" sz="2000" dirty="0"/>
                  <a:t>amount of debt </a:t>
                </a:r>
                <a:r>
                  <a:rPr lang="en-US" altLang="zh-TW" sz="2000" dirty="0" smtClean="0"/>
                  <a:t>principal, </a:t>
                </a:r>
                <a:r>
                  <a:rPr lang="en-US" altLang="zh-TW" sz="2000" dirty="0"/>
                  <a:t>coupon rate, debt maturity, and call </a:t>
                </a:r>
                <a:r>
                  <a:rPr lang="en-US" altLang="zh-TW" sz="2000" dirty="0" smtClean="0"/>
                  <a:t>policy.</a:t>
                </a:r>
              </a:p>
              <a:p>
                <a:pPr lvl="1"/>
                <a:r>
                  <a:rPr lang="en-US" altLang="zh-TW" sz="2000" dirty="0"/>
                  <a:t>This structure remains fixed without time limit until </a:t>
                </a:r>
                <a:r>
                  <a:rPr lang="en-US" altLang="zh-TW" sz="2000" dirty="0" smtClean="0"/>
                  <a:t>either </a:t>
                </a:r>
              </a:p>
              <a:p>
                <a:pPr lvl="2"/>
                <a:r>
                  <a:rPr lang="en-US" altLang="zh-TW" sz="1600" dirty="0"/>
                  <a:t>the firm goes into default </a:t>
                </a:r>
                <a:endParaRPr lang="en-US" altLang="zh-TW" sz="1600" dirty="0" smtClean="0"/>
              </a:p>
              <a:p>
                <a:pPr lvl="2"/>
                <a:r>
                  <a:rPr lang="en-US" altLang="zh-TW" sz="1600" dirty="0"/>
                  <a:t>the firm calls its debt and restructures with newly </a:t>
                </a:r>
                <a:r>
                  <a:rPr lang="en-US" altLang="zh-TW" sz="1600" dirty="0" smtClean="0"/>
                  <a:t>issued </a:t>
                </a:r>
                <a:r>
                  <a:rPr lang="en-US" altLang="zh-TW" sz="1600" dirty="0"/>
                  <a:t>debt </a:t>
                </a:r>
                <a:r>
                  <a:rPr lang="en-US" altLang="zh-TW" sz="1600" dirty="0" smtClean="0"/>
                  <a:t> </a:t>
                </a:r>
              </a:p>
              <a:p>
                <a:r>
                  <a:rPr lang="en-US" altLang="zh-TW" sz="2400" dirty="0"/>
                  <a:t>P </a:t>
                </a:r>
                <a:r>
                  <a:rPr lang="en-US" altLang="zh-TW" sz="2400" dirty="0" smtClean="0"/>
                  <a:t>denotes </a:t>
                </a:r>
                <a:r>
                  <a:rPr lang="en-US" altLang="zh-TW" sz="2400" dirty="0"/>
                  <a:t>initial debt </a:t>
                </a:r>
                <a:r>
                  <a:rPr lang="en-US" altLang="zh-TW" sz="2400" dirty="0" smtClean="0"/>
                  <a:t>principal. </a:t>
                </a:r>
              </a:p>
              <a:p>
                <a:r>
                  <a:rPr lang="en-US" altLang="zh-TW" sz="2400" dirty="0"/>
                  <a:t>C </a:t>
                </a:r>
                <a:r>
                  <a:rPr lang="en-US" altLang="zh-TW" sz="2400" dirty="0" smtClean="0"/>
                  <a:t>denotes the </a:t>
                </a:r>
                <a:r>
                  <a:rPr lang="en-US" altLang="zh-TW" sz="2400" dirty="0"/>
                  <a:t>continuous coupon paid by </a:t>
                </a:r>
                <a:r>
                  <a:rPr lang="en-US" altLang="zh-TW" sz="2400" dirty="0" smtClean="0"/>
                  <a:t>debt. </a:t>
                </a:r>
              </a:p>
              <a:p>
                <a:r>
                  <a:rPr lang="en-US" altLang="zh-TW" sz="2400" dirty="0"/>
                  <a:t>M </a:t>
                </a:r>
                <a:r>
                  <a:rPr lang="en-US" altLang="zh-TW" sz="2400" dirty="0" smtClean="0"/>
                  <a:t>denotes the </a:t>
                </a:r>
                <a:r>
                  <a:rPr lang="en-US" altLang="zh-TW" sz="2400" dirty="0"/>
                  <a:t>average maturity of </a:t>
                </a:r>
                <a:r>
                  <a:rPr lang="en-US" altLang="zh-TW" sz="2400" dirty="0" smtClean="0"/>
                  <a:t>debt.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𝑈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(&gt;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denotes the </a:t>
                </a:r>
                <a:r>
                  <a:rPr lang="en-US" altLang="zh-TW" sz="2400" dirty="0"/>
                  <a:t>asset level at which debt will be called. </a:t>
                </a:r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denotes </a:t>
                </a:r>
                <a:r>
                  <a:rPr lang="en-US" altLang="zh-TW" sz="2400" dirty="0"/>
                  <a:t>the asset </a:t>
                </a:r>
                <a:r>
                  <a:rPr lang="en-US" altLang="zh-TW" sz="2400" dirty="0" smtClean="0"/>
                  <a:t>level that default occurs.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3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2899</Words>
  <Application>Microsoft Office PowerPoint</Application>
  <PresentationFormat>如螢幕大小 (4:3)</PresentationFormat>
  <Paragraphs>328</Paragraphs>
  <Slides>65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66" baseType="lpstr">
      <vt:lpstr>Office 佈景主題</vt:lpstr>
      <vt:lpstr>Agency Costs, Risk Management, and Capital Structure </vt:lpstr>
      <vt:lpstr>PowerPoint 簡報</vt:lpstr>
      <vt:lpstr>1. Introduction</vt:lpstr>
      <vt:lpstr>1. Introduction</vt:lpstr>
      <vt:lpstr>1. Introduction</vt:lpstr>
      <vt:lpstr>1. Introduction</vt:lpstr>
      <vt:lpstr>PowerPoint 簡報</vt:lpstr>
      <vt:lpstr>Asset Value </vt:lpstr>
      <vt:lpstr>Initial Debt Structure </vt:lpstr>
      <vt:lpstr>Initial Debt Structure </vt:lpstr>
      <vt:lpstr>Initial Debt Structure </vt:lpstr>
      <vt:lpstr>Capital Restructuring </vt:lpstr>
      <vt:lpstr>PowerPoint 簡報</vt:lpstr>
      <vt:lpstr>3. Ex Post Selection of Risk and Agency Costs  </vt:lpstr>
      <vt:lpstr>A. Debt Value D </vt:lpstr>
      <vt:lpstr>A. Debt Value D </vt:lpstr>
      <vt:lpstr>A. Debt Value D </vt:lpstr>
      <vt:lpstr>A. Debt Value D </vt:lpstr>
      <vt:lpstr>A. Debt Value D </vt:lpstr>
      <vt:lpstr>A. Debt Value D </vt:lpstr>
      <vt:lpstr>B. Firm Value, Equity Value, and Endogenous Bankruptcy </vt:lpstr>
      <vt:lpstr>B. Firm Value, Equity Value, and Endogenous Bankruptcy </vt:lpstr>
      <vt:lpstr>B. Firm Value, Equity Value, and Endogenous Bankruptcy </vt:lpstr>
      <vt:lpstr>B.1. The Value of Tax Benefits TB </vt:lpstr>
      <vt:lpstr>B.1. The Value of Tax Benefits TB </vt:lpstr>
      <vt:lpstr>B.2. The Value of Default Costs BC </vt:lpstr>
      <vt:lpstr>B.3. The Value of Debt Issuance Costs </vt:lpstr>
      <vt:lpstr>B.3. The Value of Debt Issuance Costs </vt:lpstr>
      <vt:lpstr>B.4. Firm Value v </vt:lpstr>
      <vt:lpstr>B.5. Equity Value and Endogenous Bankruptcy </vt:lpstr>
      <vt:lpstr>B.5. Equity Value and Endogenous Bankruptcy </vt:lpstr>
      <vt:lpstr>C. The Choice of the Optimal Risk Switching Value </vt:lpstr>
      <vt:lpstr>C. The Choice of the Optimal Risk Switching Value </vt:lpstr>
      <vt:lpstr>D. The Expected Maturity of Debt </vt:lpstr>
      <vt:lpstr>D. The Expected Maturity of Debt </vt:lpstr>
      <vt:lpstr>D. The Expected Maturity of Debt </vt:lpstr>
      <vt:lpstr>PowerPoint 簡報</vt:lpstr>
      <vt:lpstr>4. The Significance of Agency Costs </vt:lpstr>
      <vt:lpstr>4. The Significance of Agency Costs </vt:lpstr>
      <vt:lpstr>4. The Significance of Agency Costs </vt:lpstr>
      <vt:lpstr>4. The Significance of Agency Costs </vt:lpstr>
      <vt:lpstr>4. The Significance of Agency Costs </vt:lpstr>
      <vt:lpstr>Change σ_H</vt:lpstr>
      <vt:lpstr>Change α</vt:lpstr>
      <vt:lpstr>Change δ</vt:lpstr>
      <vt:lpstr>Change m</vt:lpstr>
      <vt:lpstr>PowerPoint 簡報</vt:lpstr>
      <vt:lpstr>5. Risk Management </vt:lpstr>
      <vt:lpstr>Example </vt:lpstr>
      <vt:lpstr>Example </vt:lpstr>
      <vt:lpstr>Example </vt:lpstr>
      <vt:lpstr>Example </vt:lpstr>
      <vt:lpstr>Example </vt:lpstr>
      <vt:lpstr>Example </vt:lpstr>
      <vt:lpstr>Example </vt:lpstr>
      <vt:lpstr>Comparative Statics </vt:lpstr>
      <vt:lpstr>Comparative Statics </vt:lpstr>
      <vt:lpstr>Comparative Statics </vt:lpstr>
      <vt:lpstr>Comparative Statics </vt:lpstr>
      <vt:lpstr>Comparative Statics </vt:lpstr>
      <vt:lpstr>Comparative Statics </vt:lpstr>
      <vt:lpstr>Comparative Statics </vt:lpstr>
      <vt:lpstr>PowerPoint 簡報</vt:lpstr>
      <vt:lpstr>6. Conclusion </vt:lpstr>
      <vt:lpstr>6. 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Costs, Risk Management, and Capital Structure </dc:title>
  <dc:creator>Ian</dc:creator>
  <cp:lastModifiedBy>Ian</cp:lastModifiedBy>
  <cp:revision>79</cp:revision>
  <dcterms:created xsi:type="dcterms:W3CDTF">2020-02-23T07:21:57Z</dcterms:created>
  <dcterms:modified xsi:type="dcterms:W3CDTF">2020-03-17T09:42:35Z</dcterms:modified>
</cp:coreProperties>
</file>