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8" r:id="rId3"/>
    <p:sldId id="258" r:id="rId4"/>
    <p:sldId id="279" r:id="rId5"/>
    <p:sldId id="280" r:id="rId6"/>
    <p:sldId id="257" r:id="rId7"/>
    <p:sldId id="259" r:id="rId8"/>
    <p:sldId id="260" r:id="rId9"/>
    <p:sldId id="261" r:id="rId10"/>
    <p:sldId id="273" r:id="rId11"/>
    <p:sldId id="278" r:id="rId12"/>
    <p:sldId id="274" r:id="rId13"/>
    <p:sldId id="281" r:id="rId14"/>
    <p:sldId id="282" r:id="rId15"/>
    <p:sldId id="275" r:id="rId16"/>
    <p:sldId id="277" r:id="rId17"/>
    <p:sldId id="262" r:id="rId18"/>
    <p:sldId id="263" r:id="rId19"/>
    <p:sldId id="264" r:id="rId20"/>
    <p:sldId id="272" r:id="rId21"/>
    <p:sldId id="265" r:id="rId22"/>
    <p:sldId id="266" r:id="rId23"/>
    <p:sldId id="269" r:id="rId24"/>
    <p:sldId id="267" r:id="rId25"/>
    <p:sldId id="276" r:id="rId2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079" autoAdjust="0"/>
  </p:normalViewPr>
  <p:slideViewPr>
    <p:cSldViewPr snapToGrid="0">
      <p:cViewPr>
        <p:scale>
          <a:sx n="50" d="100"/>
          <a:sy n="50" d="100"/>
        </p:scale>
        <p:origin x="1284" y="144"/>
      </p:cViewPr>
      <p:guideLst/>
    </p:cSldViewPr>
  </p:slideViewPr>
  <p:outlineViewPr>
    <p:cViewPr>
      <p:scale>
        <a:sx n="33" d="100"/>
        <a:sy n="33" d="100"/>
      </p:scale>
      <p:origin x="0" y="-46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8DD28-4797-4FA4-9FA4-41F78151E6FE}" type="datetimeFigureOut">
              <a:rPr lang="zh-TW" altLang="en-US" smtClean="0"/>
              <a:t>2020/6/2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09983-B8B8-48EB-91C9-314B7F4DDA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4281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第二點，</a:t>
            </a:r>
            <a:endParaRPr lang="en-US" altLang="zh-TW" dirty="0" smtClean="0"/>
          </a:p>
          <a:p>
            <a:r>
              <a:rPr lang="zh-TW" altLang="en-US" dirty="0" smtClean="0"/>
              <a:t>同一個隨機過程，只是起始的顧價不同。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09983-B8B8-48EB-91C9-314B7F4DDA76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1375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當</a:t>
            </a:r>
            <a:r>
              <a:rPr lang="en-US" altLang="zh-TW" dirty="0" smtClean="0"/>
              <a:t>A&gt;1</a:t>
            </a:r>
            <a:r>
              <a:rPr lang="zh-TW" altLang="en-US" dirty="0" smtClean="0"/>
              <a:t>時，效用二次微分那項，</a:t>
            </a:r>
            <a:r>
              <a:rPr lang="en-US" altLang="zh-TW" dirty="0" smtClean="0"/>
              <a:t>s</a:t>
            </a:r>
            <a:r>
              <a:rPr lang="zh-TW" altLang="en-US" dirty="0" smtClean="0"/>
              <a:t>分母次方大於分子，所以不考慮正負時當</a:t>
            </a:r>
            <a:r>
              <a:rPr lang="en-US" altLang="zh-TW" dirty="0" smtClean="0"/>
              <a:t>s</a:t>
            </a:r>
            <a:r>
              <a:rPr lang="zh-TW" altLang="en-US" dirty="0" smtClean="0"/>
              <a:t>越大的時候整個值越小，加上負號的話，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09983-B8B8-48EB-91C9-314B7F4DDA76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423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ECA5-25A4-49B0-A2D0-8DDE3A8626D7}" type="datetimeFigureOut">
              <a:rPr lang="zh-TW" altLang="en-US" smtClean="0"/>
              <a:t>2020/6/2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6D8A-25C9-44AE-B665-98B68CC3D9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7748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ECA5-25A4-49B0-A2D0-8DDE3A8626D7}" type="datetimeFigureOut">
              <a:rPr lang="zh-TW" altLang="en-US" smtClean="0"/>
              <a:t>2020/6/2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6D8A-25C9-44AE-B665-98B68CC3D9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2046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ECA5-25A4-49B0-A2D0-8DDE3A8626D7}" type="datetimeFigureOut">
              <a:rPr lang="zh-TW" altLang="en-US" smtClean="0"/>
              <a:t>2020/6/2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6D8A-25C9-44AE-B665-98B68CC3D9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7746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ECA5-25A4-49B0-A2D0-8DDE3A8626D7}" type="datetimeFigureOut">
              <a:rPr lang="zh-TW" altLang="en-US" smtClean="0"/>
              <a:t>2020/6/2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6D8A-25C9-44AE-B665-98B68CC3D9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400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ECA5-25A4-49B0-A2D0-8DDE3A8626D7}" type="datetimeFigureOut">
              <a:rPr lang="zh-TW" altLang="en-US" smtClean="0"/>
              <a:t>2020/6/2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6D8A-25C9-44AE-B665-98B68CC3D9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6747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ECA5-25A4-49B0-A2D0-8DDE3A8626D7}" type="datetimeFigureOut">
              <a:rPr lang="zh-TW" altLang="en-US" smtClean="0"/>
              <a:t>2020/6/2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6D8A-25C9-44AE-B665-98B68CC3D9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527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ECA5-25A4-49B0-A2D0-8DDE3A8626D7}" type="datetimeFigureOut">
              <a:rPr lang="zh-TW" altLang="en-US" smtClean="0"/>
              <a:t>2020/6/2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6D8A-25C9-44AE-B665-98B68CC3D9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038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ECA5-25A4-49B0-A2D0-8DDE3A8626D7}" type="datetimeFigureOut">
              <a:rPr lang="zh-TW" altLang="en-US" smtClean="0"/>
              <a:t>2020/6/2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6D8A-25C9-44AE-B665-98B68CC3D9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251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ECA5-25A4-49B0-A2D0-8DDE3A8626D7}" type="datetimeFigureOut">
              <a:rPr lang="zh-TW" altLang="en-US" smtClean="0"/>
              <a:t>2020/6/2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6D8A-25C9-44AE-B665-98B68CC3D9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7465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ECA5-25A4-49B0-A2D0-8DDE3A8626D7}" type="datetimeFigureOut">
              <a:rPr lang="zh-TW" altLang="en-US" smtClean="0"/>
              <a:t>2020/6/2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6D8A-25C9-44AE-B665-98B68CC3D9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247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ECA5-25A4-49B0-A2D0-8DDE3A8626D7}" type="datetimeFigureOut">
              <a:rPr lang="zh-TW" altLang="en-US" smtClean="0"/>
              <a:t>2020/6/2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6D8A-25C9-44AE-B665-98B68CC3D9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4731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7ECA5-25A4-49B0-A2D0-8DDE3A8626D7}" type="datetimeFigureOut">
              <a:rPr lang="zh-TW" altLang="en-US" smtClean="0"/>
              <a:t>2020/6/2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6D8A-25C9-44AE-B665-98B68CC3D9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416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為何</a:t>
            </a:r>
            <a:r>
              <a:rPr lang="en-US" altLang="zh-TW" dirty="0" smtClean="0"/>
              <a:t>ESO</a:t>
            </a:r>
            <a:r>
              <a:rPr lang="zh-TW" altLang="en-US" dirty="0" smtClean="0"/>
              <a:t>會有上下界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Carpenter_2010_Optimal-exercise-of-executive-stock-options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9046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406236" cy="1325563"/>
          </a:xfrm>
        </p:spPr>
        <p:txBody>
          <a:bodyPr/>
          <a:lstStyle/>
          <a:p>
            <a:r>
              <a:rPr lang="zh-TW" altLang="en-US" dirty="0" smtClean="0"/>
              <a:t>推導</a:t>
            </a:r>
            <a:endParaRPr lang="zh-TW" altLang="en-US" dirty="0"/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19288"/>
            <a:ext cx="6185627" cy="331113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808282" y="1930833"/>
            <a:ext cx="3328920" cy="7943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單箭頭接點 19"/>
          <p:cNvCxnSpPr/>
          <p:nvPr/>
        </p:nvCxnSpPr>
        <p:spPr>
          <a:xfrm flipV="1">
            <a:off x="4096664" y="1516076"/>
            <a:ext cx="235708" cy="44445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3652554" y="1088202"/>
                <a:ext cx="5802596" cy="704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 smtClean="0"/>
                  <a:t>{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g(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zh-TW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  <m:sup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en-US" altLang="zh-TW" dirty="0" smtClean="0">
                    <a:solidFill>
                      <a:srgbClr val="FF0000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zh-TW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/>
                  <a:t>} </a:t>
                </a:r>
                <a:r>
                  <a:rPr lang="en-US" altLang="zh-TW" dirty="0" smtClean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/>
                  <a:t>{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g(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zh-TW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  <m:sup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zh-TW" dirty="0">
                    <a:solidFill>
                      <a:srgbClr val="FF0000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zh-TW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/>
                  <a:t>} </a:t>
                </a:r>
                <a:r>
                  <a:rPr lang="en-US" altLang="zh-TW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/>
                  <a:t>{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g(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zh-TW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  <m:sup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en-US" altLang="zh-TW" dirty="0">
                    <a:solidFill>
                      <a:srgbClr val="FF0000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zh-TW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/>
                  <a:t>} – 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,t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TW" altLang="en-US" dirty="0"/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554" y="1088202"/>
                <a:ext cx="5802596" cy="704873"/>
              </a:xfrm>
              <a:prstGeom prst="rect">
                <a:avLst/>
              </a:prstGeom>
              <a:blipFill>
                <a:blip r:embed="rId3"/>
                <a:stretch>
                  <a:fillRect l="-84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/>
          <p:cNvSpPr/>
          <p:nvPr/>
        </p:nvSpPr>
        <p:spPr>
          <a:xfrm>
            <a:off x="3726400" y="1083969"/>
            <a:ext cx="4941350" cy="432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252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406236" cy="1325563"/>
          </a:xfrm>
        </p:spPr>
        <p:txBody>
          <a:bodyPr/>
          <a:lstStyle/>
          <a:p>
            <a:r>
              <a:rPr lang="zh-TW" altLang="en-US" dirty="0" smtClean="0"/>
              <a:t>推導</a:t>
            </a:r>
            <a:endParaRPr lang="zh-TW" altLang="en-US" dirty="0"/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19288"/>
            <a:ext cx="6185627" cy="331113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773558" y="2753630"/>
            <a:ext cx="3328920" cy="7943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單箭頭接點 19"/>
          <p:cNvCxnSpPr/>
          <p:nvPr/>
        </p:nvCxnSpPr>
        <p:spPr>
          <a:xfrm flipH="1">
            <a:off x="6102478" y="3252486"/>
            <a:ext cx="784459" cy="2314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6981474" y="3038549"/>
            <a:ext cx="129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拿掉取正</a:t>
            </a:r>
            <a:endParaRPr lang="zh-TW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7066693" y="3034544"/>
            <a:ext cx="971143" cy="3733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983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406236" cy="1325563"/>
          </a:xfrm>
        </p:spPr>
        <p:txBody>
          <a:bodyPr/>
          <a:lstStyle/>
          <a:p>
            <a:r>
              <a:rPr lang="zh-TW" altLang="en-US" dirty="0" smtClean="0"/>
              <a:t>推導</a:t>
            </a:r>
            <a:endParaRPr lang="zh-TW" altLang="en-US" dirty="0"/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19288"/>
            <a:ext cx="6185627" cy="331113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738582" y="2766292"/>
            <a:ext cx="3181927" cy="7943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5638800" y="297410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grpSp>
        <p:nvGrpSpPr>
          <p:cNvPr id="16" name="群組 15"/>
          <p:cNvGrpSpPr/>
          <p:nvPr/>
        </p:nvGrpSpPr>
        <p:grpSpPr>
          <a:xfrm>
            <a:off x="7093526" y="1735787"/>
            <a:ext cx="4839922" cy="1106831"/>
            <a:chOff x="6811088" y="2465451"/>
            <a:chExt cx="4438108" cy="11068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/>
                <p:cNvSpPr txBox="1"/>
                <p:nvPr/>
              </p:nvSpPr>
              <p:spPr>
                <a:xfrm>
                  <a:off x="6861923" y="2648952"/>
                  <a:ext cx="4387273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altLang="zh-TW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{</a:t>
                  </a:r>
                  <a:r>
                    <a:rPr lang="en-US" altLang="zh-TW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altLang="zh-TW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  <a14:m>
                    <m:oMath xmlns:m="http://schemas.openxmlformats.org/officeDocument/2006/math">
                      <m:r>
                        <a:rPr lang="zh-TW" altLang="en-US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a14:m>
                  <a:r>
                    <a:rPr lang="en-US" altLang="zh-TW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)-g(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TW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  <a14:m>
                    <m:oMath xmlns:m="http://schemas.openxmlformats.org/officeDocument/2006/math">
                      <m:r>
                        <a:rPr lang="zh-TW" altLang="en-US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a14:m>
                  <a:r>
                    <a:rPr lang="en-US" altLang="zh-TW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)}</a:t>
                  </a:r>
                </a:p>
                <a:p>
                  <a:r>
                    <a:rPr lang="en-US" altLang="zh-TW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/>
                  </a:r>
                  <a:br>
                    <a:rPr lang="en-US" altLang="zh-TW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:endPara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文字方塊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1923" y="2648952"/>
                  <a:ext cx="4387273" cy="923330"/>
                </a:xfrm>
                <a:prstGeom prst="rect">
                  <a:avLst/>
                </a:prstGeom>
                <a:blipFill>
                  <a:blip r:embed="rId3"/>
                  <a:stretch>
                    <a:fillRect l="-1146" t="-397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矩形 14"/>
            <p:cNvSpPr/>
            <p:nvPr/>
          </p:nvSpPr>
          <p:spPr>
            <a:xfrm>
              <a:off x="6811088" y="2465451"/>
              <a:ext cx="2253819" cy="83977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18" name="直線單箭頭接點 17"/>
          <p:cNvCxnSpPr/>
          <p:nvPr/>
        </p:nvCxnSpPr>
        <p:spPr>
          <a:xfrm flipV="1">
            <a:off x="6169891" y="2299856"/>
            <a:ext cx="674254" cy="67425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53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1064872" y="1111169"/>
            <a:ext cx="10370916" cy="3808222"/>
            <a:chOff x="1319515" y="1180617"/>
            <a:chExt cx="10370916" cy="380822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文字方塊 3"/>
                <p:cNvSpPr txBox="1"/>
                <p:nvPr/>
              </p:nvSpPr>
              <p:spPr>
                <a:xfrm>
                  <a:off x="1319515" y="1180617"/>
                  <a:ext cx="10370916" cy="380822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altLang="zh-TW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{</a:t>
                  </a:r>
                  <a:r>
                    <a:rPr lang="en-US" altLang="zh-TW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g(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zh-TW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  <m:sup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a14:m>
                  <a:r>
                    <a:rPr lang="en-US" altLang="zh-TW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  <a14:m>
                    <m:oMath xmlns:m="http://schemas.openxmlformats.org/officeDocument/2006/math">
                      <m:r>
                        <a:rPr lang="zh-TW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</m:oMath>
                  </a14:m>
                  <a:r>
                    <a:rPr lang="en-US" altLang="zh-TW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)-</a:t>
                  </a:r>
                  <a:r>
                    <a:rPr lang="en-US" altLang="zh-TW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g(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TW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zh-TW" alt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  <m:sup>
                          <m:r>
                            <a:rPr lang="en-US" altLang="zh-TW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a14:m>
                  <a:r>
                    <a:rPr lang="en-US" altLang="zh-TW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  <a14:m>
                    <m:oMath xmlns:m="http://schemas.openxmlformats.org/officeDocument/2006/math">
                      <m:r>
                        <a:rPr lang="zh-TW" alt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</m:oMath>
                  </a14:m>
                  <a:r>
                    <a:rPr lang="en-US" altLang="zh-TW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r>
                    <a:rPr lang="en-US" altLang="zh-TW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TW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}</a:t>
                  </a:r>
                  <a:endPara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TW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altLang="zh-TW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{</a:t>
                  </a:r>
                  <a:r>
                    <a:rPr lang="en-US" altLang="zh-TW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</a:t>
                  </a:r>
                  <a:r>
                    <a:rPr lang="en-US" altLang="zh-TW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altLang="zh-TW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  <a14:m>
                    <m:oMath xmlns:m="http://schemas.openxmlformats.org/officeDocument/2006/math">
                      <m:r>
                        <a:rPr lang="en-US" altLang="zh-TW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a14:m>
                  <a:r>
                    <a:rPr lang="en-US" altLang="zh-TW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)+</a:t>
                  </a:r>
                  <a14:m>
                    <m:oMath xmlns:m="http://schemas.openxmlformats.org/officeDocument/2006/math">
                      <m:nary>
                        <m:naryPr>
                          <m:ctrlPr>
                            <a:rPr lang="en-US" altLang="zh-TW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TW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sup>
                        <m:e>
                          <m:r>
                            <a:rPr lang="en-US" altLang="zh-TW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zh-TW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TW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US" altLang="zh-TW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TW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altLang="zh-TW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𝑑𝑢</m:t>
                          </m:r>
                        </m:e>
                      </m:nary>
                    </m:oMath>
                  </a14:m>
                  <a:r>
                    <a:rPr lang="en-US" altLang="zh-TW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)+</a:t>
                  </a:r>
                  <a14:m>
                    <m:oMath xmlns:m="http://schemas.openxmlformats.org/officeDocument/2006/math">
                      <m:nary>
                        <m:naryPr>
                          <m:ctrlPr>
                            <a:rPr lang="en-US" altLang="zh-TW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TW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sup>
                        <m:e>
                          <m:r>
                            <a:rPr lang="en-US" altLang="zh-TW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d>
                            <m:dPr>
                              <m:ctrlPr>
                                <a:rPr lang="en-US" altLang="zh-TW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TW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US" altLang="zh-TW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TW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altLang="zh-TW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TW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zh-TW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  <m:r>
                        <a:rPr lang="en-US" altLang="zh-TW" b="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zh-TW" b="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[</m:t>
                      </m:r>
                    </m:oMath>
                  </a14:m>
                  <a:r>
                    <a:rPr lang="en-US" altLang="zh-TW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TW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  <a14:m>
                    <m:oMath xmlns:m="http://schemas.openxmlformats.org/officeDocument/2006/math">
                      <m:r>
                        <a:rPr lang="en-US" altLang="zh-TW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a14:m>
                  <a:r>
                    <a:rPr lang="en-US" altLang="zh-TW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)+</a:t>
                  </a:r>
                  <a14:m>
                    <m:oMath xmlns:m="http://schemas.openxmlformats.org/officeDocument/2006/math">
                      <m:nary>
                        <m:naryPr>
                          <m:ctrlPr>
                            <a:rPr lang="en-US" altLang="zh-TW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TW" alt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sup>
                        <m:e>
                          <m:r>
                            <a:rPr lang="en-US" altLang="zh-TW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zh-TW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TW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US" altLang="zh-TW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TW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altLang="zh-TW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𝑑𝑢</m:t>
                          </m:r>
                        </m:e>
                      </m:nary>
                    </m:oMath>
                  </a14:m>
                  <a:r>
                    <a:rPr lang="en-US" altLang="zh-TW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)+</a:t>
                  </a:r>
                  <a14:m>
                    <m:oMath xmlns:m="http://schemas.openxmlformats.org/officeDocument/2006/math">
                      <m:nary>
                        <m:naryPr>
                          <m:ctrlPr>
                            <a:rPr lang="en-US" altLang="zh-TW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TW" alt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sup>
                        <m:e>
                          <m:r>
                            <a:rPr lang="en-US" altLang="zh-TW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d>
                            <m:dPr>
                              <m:ctrlPr>
                                <a:rPr lang="en-US" altLang="zh-TW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TW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US" altLang="zh-TW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TW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altLang="zh-TW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TW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zh-TW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a14:m>
                  <a:r>
                    <a:rPr lang="en-US" altLang="zh-TW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]}</a:t>
                  </a:r>
                  <a:endPara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TW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</a:t>
                  </a:r>
                  <a:r>
                    <a:rPr lang="en-US" altLang="zh-TW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altLang="zh-TW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  <a14:m>
                    <m:oMath xmlns:m="http://schemas.openxmlformats.org/officeDocument/2006/math">
                      <m:r>
                        <a:rPr lang="en-US" altLang="zh-TW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a14:m>
                  <a:r>
                    <a:rPr lang="en-US" altLang="zh-TW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)-</a:t>
                  </a:r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TW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  <a14:m>
                    <m:oMath xmlns:m="http://schemas.openxmlformats.org/officeDocument/2006/math">
                      <m:r>
                        <a:rPr lang="en-US" altLang="zh-TW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a14:m>
                  <a:r>
                    <a:rPr lang="en-US" altLang="zh-TW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)+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altLang="zh-TW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{</a:t>
                  </a:r>
                  <a14:m>
                    <m:oMath xmlns:m="http://schemas.openxmlformats.org/officeDocument/2006/math">
                      <m:nary>
                        <m:naryPr>
                          <m:ctrlPr>
                            <a:rPr lang="en-US" altLang="zh-TW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TW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sup>
                        <m:e>
                          <m:r>
                            <a:rPr lang="en-US" altLang="zh-TW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zh-TW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(2)</m:t>
                                  </m:r>
                                </m:sup>
                              </m:sSubSup>
                              <m:r>
                                <a:rPr lang="en-US" altLang="zh-TW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TW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altLang="zh-TW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𝑑𝑢</m:t>
                          </m:r>
                        </m:e>
                      </m:nary>
                    </m:oMath>
                  </a14:m>
                  <a:r>
                    <a:rPr lang="en-US" altLang="zh-TW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</a:t>
                  </a:r>
                  <a14:m>
                    <m:oMath xmlns:m="http://schemas.openxmlformats.org/officeDocument/2006/math">
                      <m:nary>
                        <m:naryPr>
                          <m:ctrlPr>
                            <a:rPr lang="en-US" altLang="zh-TW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TW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sup>
                        <m:e>
                          <m:r>
                            <a:rPr lang="en-US" altLang="zh-TW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zh-TW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bSup>
                              <m:r>
                                <a:rPr lang="en-US" altLang="zh-TW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TW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altLang="zh-TW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𝑑𝑢</m:t>
                          </m:r>
                        </m:e>
                      </m:nary>
                    </m:oMath>
                  </a14:m>
                  <a:r>
                    <a:rPr lang="en-US" altLang="zh-TW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)}+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altLang="zh-TW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{</a:t>
                  </a:r>
                  <a14:m>
                    <m:oMath xmlns:m="http://schemas.openxmlformats.org/officeDocument/2006/math">
                      <m:nary>
                        <m:naryPr>
                          <m:ctrlPr>
                            <a:rPr lang="en-US" altLang="zh-TW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TW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sup>
                        <m:e>
                          <m:r>
                            <a:rPr lang="en-US" altLang="zh-TW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d>
                            <m:dPr>
                              <m:ctrlPr>
                                <a:rPr lang="en-US" altLang="zh-TW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(2)</m:t>
                                  </m:r>
                                </m:sup>
                              </m:sSubSup>
                              <m:r>
                                <a:rPr lang="en-US" altLang="zh-TW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TW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altLang="zh-TW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TW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zh-TW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a14:m>
                  <a:r>
                    <a:rPr lang="en-US" altLang="zh-TW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}</a:t>
                  </a:r>
                  <a:r>
                    <a:rPr lang="en-US" altLang="zh-TW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TW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</a:t>
                  </a:r>
                  <a:r>
                    <a:rPr lang="en-US" altLang="zh-TW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{</a:t>
                  </a:r>
                  <a14:m>
                    <m:oMath xmlns:m="http://schemas.openxmlformats.org/officeDocument/2006/math">
                      <m:nary>
                        <m:naryPr>
                          <m:ctrlPr>
                            <a:rPr lang="en-US" altLang="zh-TW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TW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sup>
                        <m:e>
                          <m:r>
                            <a:rPr lang="en-US" altLang="zh-TW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d>
                            <m:dPr>
                              <m:ctrlPr>
                                <a:rPr lang="en-US" altLang="zh-TW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bSup>
                              <m:r>
                                <a:rPr lang="en-US" altLang="zh-TW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TW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altLang="zh-TW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TW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zh-TW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a14:m>
                  <a:r>
                    <a:rPr lang="en-US" altLang="zh-TW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}</a:t>
                  </a:r>
                </a:p>
                <a:p>
                  <a:r>
                    <a:rPr lang="en-US" altLang="zh-TW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g(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altLang="zh-TW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  <a14:m>
                    <m:oMath xmlns:m="http://schemas.openxmlformats.org/officeDocument/2006/math">
                      <m:r>
                        <a:rPr lang="en-US" altLang="zh-TW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a14:m>
                  <a:r>
                    <a:rPr lang="en-US" altLang="zh-TW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)-g(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TW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  <a14:m>
                    <m:oMath xmlns:m="http://schemas.openxmlformats.org/officeDocument/2006/math">
                      <m:r>
                        <a:rPr lang="en-US" altLang="zh-TW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a14:m>
                  <a:r>
                    <a:rPr lang="en-US" altLang="zh-TW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)+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altLang="zh-TW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{</a:t>
                  </a:r>
                  <a14:m>
                    <m:oMath xmlns:m="http://schemas.openxmlformats.org/officeDocument/2006/math">
                      <m:nary>
                        <m:nary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sup>
                        <m:e>
                          <m: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(2)</m:t>
                                  </m:r>
                                </m:sup>
                              </m:sSubSup>
                              <m:r>
                                <a:rPr lang="en-US" altLang="zh-TW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TW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bSup>
                              <m:r>
                                <a:rPr lang="en-US" altLang="zh-TW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TW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𝑑𝑢</m:t>
                          </m:r>
                        </m:e>
                      </m:nary>
                    </m:oMath>
                  </a14:m>
                  <a:r>
                    <a:rPr lang="en-US" altLang="zh-TW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}</a:t>
                  </a:r>
                  <a:endPara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zh-TW" altLang="en-US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其中</a:t>
                  </a:r>
                  <a:r>
                    <a:rPr lang="en-US" altLang="zh-TW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</a:p>
                <a:p>
                  <a:endPara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TW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lang="zh-TW" altLang="en-US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前面假設</a:t>
                  </a:r>
                  <a:r>
                    <a:rPr lang="en-US" altLang="zh-TW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)For </a:t>
                  </a:r>
                  <a:r>
                    <a:rPr lang="en-US" altLang="zh-TW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 &gt;= t ,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a14:m>
                  <a:r>
                    <a:rPr lang="zh-TW" alt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TW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denote the stock price process starting form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zh-TW" alt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TW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at time t and note that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a14:m>
                  <a:r>
                    <a:rPr lang="en-US" altLang="zh-TW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&gt;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a14:m>
                  <a:r>
                    <a:rPr lang="zh-TW" altLang="en-US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。</a:t>
                  </a:r>
                  <a:endPara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TW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</a:t>
                  </a:r>
                  <a:r>
                    <a:rPr lang="en-US" altLang="zh-TW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zh-TW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  <a14:m>
                    <m:oMath xmlns:m="http://schemas.openxmlformats.org/officeDocument/2006/math">
                      <m:r>
                        <a:rPr lang="zh-TW" altLang="en-US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a14:m>
                  <a:r>
                    <a:rPr lang="en-US" altLang="zh-TW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)=</a:t>
                  </a:r>
                  <a:r>
                    <a:rPr lang="en-US" altLang="zh-TW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g(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zh-TW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  <a14:m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a14:m>
                  <a:r>
                    <a:rPr lang="en-US" altLang="zh-TW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)+</a:t>
                  </a:r>
                  <a14:m>
                    <m:oMath xmlns:m="http://schemas.openxmlformats.org/officeDocument/2006/math">
                      <m:nary>
                        <m:nary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sup>
                        <m:e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zh-TW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US" altLang="zh-TW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TW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𝑑𝑢</m:t>
                          </m:r>
                        </m:e>
                      </m:nary>
                    </m:oMath>
                  </a14:m>
                  <a:r>
                    <a:rPr lang="en-US" altLang="zh-TW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)+</a:t>
                  </a:r>
                  <a14:m>
                    <m:oMath xmlns:m="http://schemas.openxmlformats.org/officeDocument/2006/math">
                      <m:nary>
                        <m:nary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sup>
                        <m:e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d>
                            <m:dPr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US" altLang="zh-TW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TW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TW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zh-TW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" name="文字方塊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9515" y="1180617"/>
                  <a:ext cx="10370916" cy="3808222"/>
                </a:xfrm>
                <a:prstGeom prst="rect">
                  <a:avLst/>
                </a:prstGeom>
                <a:blipFill>
                  <a:blip r:embed="rId2"/>
                  <a:stretch>
                    <a:fillRect l="-410" t="-3492" b="-4286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直線單箭頭接點 6"/>
            <p:cNvCxnSpPr/>
            <p:nvPr/>
          </p:nvCxnSpPr>
          <p:spPr>
            <a:xfrm>
              <a:off x="7130005" y="1979270"/>
              <a:ext cx="1562582" cy="4977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單箭頭接點 7"/>
            <p:cNvCxnSpPr/>
            <p:nvPr/>
          </p:nvCxnSpPr>
          <p:spPr>
            <a:xfrm>
              <a:off x="9410218" y="1979270"/>
              <a:ext cx="1562582" cy="4977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字方塊 8"/>
            <p:cNvSpPr txBox="1"/>
            <p:nvPr/>
          </p:nvSpPr>
          <p:spPr>
            <a:xfrm>
              <a:off x="8692587" y="2476570"/>
              <a:ext cx="3356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0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1163782" y="2476570"/>
              <a:ext cx="3356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0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760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74" y="486135"/>
            <a:ext cx="6459257" cy="598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9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406236" cy="1325563"/>
          </a:xfrm>
        </p:spPr>
        <p:txBody>
          <a:bodyPr/>
          <a:lstStyle/>
          <a:p>
            <a:r>
              <a:rPr lang="zh-TW" altLang="en-US" dirty="0" smtClean="0"/>
              <a:t>推導</a:t>
            </a:r>
            <a:endParaRPr lang="zh-TW" altLang="en-US" dirty="0"/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19288"/>
            <a:ext cx="6185627" cy="3311130"/>
          </a:xfrm>
          <a:prstGeom prst="rect">
            <a:avLst/>
          </a:prstGeom>
        </p:spPr>
      </p:pic>
      <p:cxnSp>
        <p:nvCxnSpPr>
          <p:cNvPr id="6" name="直線接點 5"/>
          <p:cNvCxnSpPr/>
          <p:nvPr/>
        </p:nvCxnSpPr>
        <p:spPr>
          <a:xfrm>
            <a:off x="4682836" y="4027055"/>
            <a:ext cx="18657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2664691" y="4558146"/>
            <a:ext cx="18657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108378" y="5615709"/>
                <a:ext cx="7526335" cy="705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Because H</a:t>
                </a:r>
                <a:r>
                  <a:rPr lang="zh-TW" alt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nonincreasing</a:t>
                </a:r>
                <a:r>
                  <a:rPr lang="en-US" altLang="zh-TW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in the stock price s.</a:t>
                </a:r>
                <a:endParaRPr lang="en-US" altLang="zh-TW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zh-TW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因</m:t>
                    </m:r>
                    <m:sSubSup>
                      <m:sSubSup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  <m:sup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sSubSup>
                          <m:sSubSup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  <m:sup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  <m:r>
                          <a:rPr lang="zh-TW" alt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，</m:t>
                        </m:r>
                        <m:r>
                          <m:rPr>
                            <m:sty m:val="p"/>
                          </m:r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en-US" altLang="zh-TW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,u)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sSubSup>
                      <m:sSubSup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en-US" altLang="zh-TW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,u) ,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en-US" altLang="zh-TW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,u</a:t>
                </a:r>
                <a:r>
                  <a:rPr lang="en-US" altLang="zh-TW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en-US" altLang="zh-TW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,u</a:t>
                </a:r>
                <a:r>
                  <a:rPr lang="en-US" altLang="zh-TW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TW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TW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endParaRPr lang="zh-TW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378" y="5615709"/>
                <a:ext cx="7526335" cy="705706"/>
              </a:xfrm>
              <a:prstGeom prst="rect">
                <a:avLst/>
              </a:prstGeom>
              <a:blipFill>
                <a:blip r:embed="rId3"/>
                <a:stretch>
                  <a:fillRect l="-729" t="-4310" b="-120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單箭頭接點 9"/>
          <p:cNvCxnSpPr/>
          <p:nvPr/>
        </p:nvCxnSpPr>
        <p:spPr>
          <a:xfrm flipH="1">
            <a:off x="2355273" y="4673600"/>
            <a:ext cx="1256145" cy="8312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1108378" y="5555675"/>
            <a:ext cx="6253121" cy="9467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6548582" y="3874714"/>
            <a:ext cx="1616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</a:rPr>
              <a:t>&gt;0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9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406236" cy="1325563"/>
          </a:xfrm>
        </p:spPr>
        <p:txBody>
          <a:bodyPr/>
          <a:lstStyle/>
          <a:p>
            <a:r>
              <a:rPr lang="zh-TW" altLang="en-US" dirty="0" smtClean="0"/>
              <a:t>推導</a:t>
            </a:r>
            <a:endParaRPr lang="zh-TW" altLang="en-US" dirty="0"/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19288"/>
            <a:ext cx="6185627" cy="33111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659386" y="5519052"/>
                <a:ext cx="61257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 </a:t>
                </a:r>
                <a:r>
                  <a:rPr lang="en-US" altLang="zh-TW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,t) </a:t>
                </a:r>
                <a:r>
                  <a:rPr lang="zh-TW" alt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:r>
                  <a:rPr lang="en-US" altLang="zh-TW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,t) </a:t>
                </a:r>
                <a:r>
                  <a:rPr lang="zh-TW" alt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皆為</a:t>
                </a:r>
                <a:r>
                  <a:rPr lang="en-US" altLang="zh-TW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continuation </a:t>
                </a:r>
                <a:r>
                  <a:rPr lang="en-US" altLang="zh-TW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point</a:t>
                </a:r>
                <a:r>
                  <a:rPr lang="zh-TW" alt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，所以持有到最適時間履約的效用必大於</a:t>
                </a:r>
                <a:r>
                  <a:rPr lang="en-US" altLang="zh-TW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zh-TW" alt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時間點履約的效用。</a:t>
                </a:r>
                <a:endParaRPr lang="zh-TW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386" y="5519052"/>
                <a:ext cx="6125799" cy="646331"/>
              </a:xfrm>
              <a:prstGeom prst="rect">
                <a:avLst/>
              </a:prstGeom>
              <a:blipFill>
                <a:blip r:embed="rId3"/>
                <a:stretch>
                  <a:fillRect l="-796" t="-4717" b="-150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2659386" y="5459018"/>
            <a:ext cx="6253121" cy="9467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5785946" y="4537296"/>
            <a:ext cx="412830" cy="80742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5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結論說明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承上頁結論</a:t>
                </a: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zh-TW" altLang="en-US" dirty="0" smtClean="0"/>
                  <a:t>假設存在股價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zh-TW" altLang="en-US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TW" altLang="en-US" dirty="0" smtClean="0"/>
                  <a:t>滿足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 smtClean="0"/>
                  <a:t>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 smtClean="0"/>
                  <a:t>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en-US" dirty="0" smtClean="0"/>
                  <a:t>且</a:t>
                </a:r>
                <a:r>
                  <a:rPr lang="en-US" altLang="zh-TW" dirty="0" smtClean="0"/>
                  <a:t>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 smtClean="0"/>
                  <a:t>,t)=g(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 smtClean="0"/>
                  <a:t>,t)</a:t>
                </a:r>
                <a:r>
                  <a:rPr lang="zh-TW" altLang="en-US" dirty="0"/>
                  <a:t>，</a:t>
                </a:r>
                <a:r>
                  <a:rPr lang="zh-TW" altLang="en-US" dirty="0" smtClean="0"/>
                  <a:t/>
                </a:r>
                <a:br>
                  <a:rPr lang="zh-TW" altLang="en-US" dirty="0" smtClean="0"/>
                </a:br>
                <a:r>
                  <a:rPr lang="zh-TW" altLang="en-US" dirty="0" smtClean="0"/>
                  <a:t>代表</a:t>
                </a:r>
                <a14:m>
                  <m:oMath xmlns:m="http://schemas.openxmlformats.org/officeDocument/2006/math">
                    <m:r>
                      <a:rPr lang="zh-TW" altLang="en-US">
                        <a:latin typeface="Cambria Math" panose="02040503050406030204" pitchFamily="18" charset="0"/>
                      </a:rPr>
                      <m:t>股價</m:t>
                    </m:r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為</m:t>
                    </m:r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dirty="0" smtClean="0"/>
                  <a:t>時，最適履約時間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altLang="zh-TW" dirty="0" smtClean="0"/>
                  <a:t>=t</a:t>
                </a:r>
                <a:r>
                  <a:rPr lang="zh-TW" altLang="en-US" dirty="0" smtClean="0"/>
                  <a:t>。</a:t>
                </a:r>
                <a:endParaRPr lang="en-US" altLang="zh-TW" dirty="0" smtClean="0"/>
              </a:p>
              <a:p>
                <a:r>
                  <a:rPr lang="zh-TW" altLang="en-US" dirty="0" smtClean="0"/>
                  <a:t>可推得</a:t>
                </a:r>
                <a:r>
                  <a:rPr lang="en-US" altLang="zh-TW" dirty="0" smtClean="0"/>
                  <a:t>:</a:t>
                </a:r>
                <a:br>
                  <a:rPr lang="en-US" altLang="zh-TW" dirty="0" smtClean="0"/>
                </a:br>
                <a:r>
                  <a:rPr lang="en-US" altLang="zh-TW" dirty="0" smtClean="0"/>
                  <a:t>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 smtClean="0"/>
                  <a:t>,t)-g(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 smtClean="0"/>
                  <a:t>,t)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TW" dirty="0" smtClean="0"/>
                  <a:t>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 smtClean="0"/>
                  <a:t>,t)-g(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 smtClean="0"/>
                  <a:t>,t)</a:t>
                </a:r>
                <a:r>
                  <a:rPr lang="en-US" altLang="zh-TW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TW" dirty="0" smtClean="0"/>
                  <a:t> 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 smtClean="0"/>
                  <a:t>,t)-g(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 smtClean="0"/>
                  <a:t>,t)</a:t>
                </a:r>
                <a:r>
                  <a:rPr lang="en-US" altLang="zh-TW" dirty="0">
                    <a:ea typeface="Cambria Math" panose="02040503050406030204" pitchFamily="18" charset="0"/>
                  </a:rPr>
                  <a:t>=</a:t>
                </a:r>
                <a:r>
                  <a:rPr lang="en-US" altLang="zh-TW" dirty="0" smtClean="0"/>
                  <a:t>0</a:t>
                </a:r>
                <a:br>
                  <a:rPr lang="en-US" altLang="zh-TW" dirty="0" smtClean="0"/>
                </a:br>
                <a:r>
                  <a:rPr lang="zh-TW" altLang="en-US" dirty="0" smtClean="0"/>
                  <a:t>則，可知道在</a:t>
                </a:r>
                <a:r>
                  <a:rPr lang="en-US" altLang="zh-TW" dirty="0" smtClean="0"/>
                  <a:t>t</a:t>
                </a:r>
                <a:r>
                  <a:rPr lang="zh-TW" altLang="en-US" dirty="0" smtClean="0"/>
                  <a:t>時間點存在一個持有上界</a:t>
                </a:r>
                <a:r>
                  <a:rPr lang="en-US" altLang="zh-TW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 smtClean="0"/>
                  <a:t>)</a:t>
                </a:r>
                <a:r>
                  <a:rPr lang="zh-TW" altLang="en-US" dirty="0" smtClean="0"/>
                  <a:t>，當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 smtClean="0"/>
                  <a:t>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dirty="0" smtClean="0"/>
                  <a:t>時，會選擇提早履約。</a:t>
                </a:r>
                <a:endParaRPr lang="en-US" altLang="zh-TW" dirty="0" smtClean="0"/>
              </a:p>
              <a:p>
                <a:endParaRPr lang="en-US" altLang="zh-TW" dirty="0" smtClean="0"/>
              </a:p>
              <a:p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960" y="1825625"/>
            <a:ext cx="7284923" cy="60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5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上述假設成立</a:t>
            </a:r>
            <a:r>
              <a:rPr lang="en-US" altLang="zh-TW" dirty="0" smtClean="0"/>
              <a:t>(H</a:t>
            </a:r>
            <a:r>
              <a:rPr lang="zh-TW" altLang="en-US" dirty="0" smtClean="0"/>
              <a:t> </a:t>
            </a:r>
            <a:r>
              <a:rPr lang="en-US" altLang="zh-TW" dirty="0" smtClean="0"/>
              <a:t>is nonincreasing)</a:t>
            </a:r>
            <a:r>
              <a:rPr lang="zh-TW" altLang="en-US" dirty="0" smtClean="0"/>
              <a:t>的情況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CRRA utility functions</a:t>
                </a:r>
              </a:p>
              <a:p>
                <a:endParaRPr lang="en-US" altLang="zh-TW" dirty="0" smtClean="0"/>
              </a:p>
              <a:p>
                <a:r>
                  <a:rPr lang="zh-TW" altLang="en-US" dirty="0" smtClean="0"/>
                  <a:t>風險厭</a:t>
                </a:r>
                <a:r>
                  <a:rPr lang="zh-TW" altLang="en-US" dirty="0"/>
                  <a:t>惡</a:t>
                </a:r>
                <a:r>
                  <a:rPr lang="zh-TW" altLang="en-US" dirty="0" smtClean="0"/>
                  <a:t>係數 </a:t>
                </a:r>
                <a:r>
                  <a:rPr lang="en-US" altLang="zh-TW" dirty="0" smtClean="0"/>
                  <a:t>A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TW" dirty="0" smtClean="0"/>
                  <a:t>1</a:t>
                </a:r>
              </a:p>
              <a:p>
                <a:endParaRPr lang="en-US" altLang="zh-TW" dirty="0" smtClean="0"/>
              </a:p>
              <a:p>
                <a:r>
                  <a:rPr lang="zh-TW" altLang="en-US" dirty="0"/>
                  <a:t>初</a:t>
                </a:r>
                <a:r>
                  <a:rPr lang="zh-TW" altLang="en-US" dirty="0" smtClean="0"/>
                  <a:t>始財富 </a:t>
                </a:r>
                <a:r>
                  <a:rPr lang="en-US" altLang="zh-TW" dirty="0" smtClean="0"/>
                  <a:t>W</a:t>
                </a:r>
                <a:r>
                  <a:rPr lang="zh-TW" altLang="en-US" dirty="0" smtClean="0"/>
                  <a:t> 足夠大</a:t>
                </a:r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b="1" dirty="0" smtClean="0">
                    <a:solidFill>
                      <a:srgbClr val="FF0000"/>
                    </a:solidFill>
                  </a:rPr>
                  <a:t>#</a:t>
                </a:r>
                <a:r>
                  <a:rPr lang="zh-TW" altLang="en-US" b="1" dirty="0" smtClean="0">
                    <a:solidFill>
                      <a:srgbClr val="FF0000"/>
                    </a:solidFill>
                  </a:rPr>
                  <a:t>可知道 </a:t>
                </a:r>
                <a:r>
                  <a:rPr lang="en-US" altLang="zh-TW" b="1" dirty="0" smtClean="0">
                    <a:solidFill>
                      <a:srgbClr val="FF0000"/>
                    </a:solidFill>
                  </a:rPr>
                  <a:t>ESO </a:t>
                </a:r>
                <a:r>
                  <a:rPr lang="zh-TW" altLang="en-US" b="1" dirty="0" smtClean="0">
                    <a:solidFill>
                      <a:srgbClr val="FF0000"/>
                    </a:solidFill>
                  </a:rPr>
                  <a:t>僅存在下界</a:t>
                </a:r>
                <a:r>
                  <a:rPr lang="zh-TW" altLang="en-US" b="1" dirty="0" smtClean="0">
                    <a:solidFill>
                      <a:srgbClr val="FF0000"/>
                    </a:solidFill>
                  </a:rPr>
                  <a:t>。</a:t>
                </a:r>
                <a:endParaRPr lang="zh-TW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462" y="1690688"/>
            <a:ext cx="2216535" cy="72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1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假設不成立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風險厭</a:t>
                </a:r>
                <a:r>
                  <a:rPr lang="zh-TW" altLang="en-US" dirty="0"/>
                  <a:t>惡</a:t>
                </a:r>
                <a:r>
                  <a:rPr lang="zh-TW" altLang="en-US" dirty="0" smtClean="0"/>
                  <a:t>係數 </a:t>
                </a:r>
                <a:r>
                  <a:rPr lang="en-US" altLang="zh-TW" dirty="0" smtClean="0"/>
                  <a:t>A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altLang="zh-TW" dirty="0" smtClean="0"/>
                  <a:t>1</a:t>
                </a:r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H(</a:t>
                </a:r>
                <a:r>
                  <a:rPr lang="en-US" altLang="zh-TW" dirty="0" err="1" smtClean="0"/>
                  <a:t>s,t</a:t>
                </a:r>
                <a:r>
                  <a:rPr lang="en-US" altLang="zh-TW" dirty="0" smtClean="0"/>
                  <a:t>), the drift </a:t>
                </a:r>
                <a:r>
                  <a:rPr lang="en-US" altLang="zh-TW" dirty="0"/>
                  <a:t>need no longer be monotonic in the stock price</a:t>
                </a:r>
                <a:r>
                  <a:rPr lang="en-US" altLang="zh-TW" dirty="0" smtClean="0"/>
                  <a:t>.</a:t>
                </a:r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TW" altLang="en-US" dirty="0" smtClean="0"/>
                  <a:t>小的時候，</a:t>
                </a:r>
                <a:r>
                  <a:rPr lang="en-US" altLang="zh-TW" dirty="0"/>
                  <a:t>H is </a:t>
                </a:r>
                <a:r>
                  <a:rPr lang="en-US" altLang="zh-TW" dirty="0" err="1" smtClean="0"/>
                  <a:t>nonincreasing</a:t>
                </a:r>
                <a:r>
                  <a:rPr lang="en-US" altLang="zh-TW" dirty="0" smtClean="0"/>
                  <a:t>.</a:t>
                </a:r>
              </a:p>
              <a:p>
                <a:r>
                  <a:rPr lang="zh-TW" altLang="en-US" dirty="0" smtClean="0"/>
                  <a:t>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TW" altLang="en-US" dirty="0" smtClean="0"/>
                  <a:t>夠大的時候，</a:t>
                </a:r>
                <a:r>
                  <a:rPr lang="en-US" altLang="zh-TW" dirty="0" smtClean="0"/>
                  <a:t>H is increasing.</a:t>
                </a:r>
              </a:p>
              <a:p>
                <a:endParaRPr lang="en-US" altLang="zh-TW" dirty="0" smtClean="0"/>
              </a:p>
              <a:p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145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53" y="336298"/>
            <a:ext cx="6818379" cy="6293247"/>
          </a:xfrm>
        </p:spPr>
      </p:pic>
    </p:spTree>
    <p:extLst>
      <p:ext uri="{BB962C8B-B14F-4D97-AF65-F5344CB8AC3E}">
        <p14:creationId xmlns:p14="http://schemas.microsoft.com/office/powerpoint/2010/main" val="213742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86328" y="332510"/>
                <a:ext cx="9158614" cy="62970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1800" dirty="0" smtClean="0"/>
                  <a:t>U(W)=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num>
                      <m:den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altLang="zh-TW" sz="1800" dirty="0"/>
                  <a:t>+</a:t>
                </a:r>
                <a:r>
                  <a:rPr lang="en-US" altLang="zh-TW" sz="1800" dirty="0" err="1"/>
                  <a:t>cW</a:t>
                </a:r>
                <a:r>
                  <a:rPr lang="en-US" altLang="zh-TW" sz="1800" dirty="0"/>
                  <a:t>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TW" sz="1800" dirty="0"/>
                  <a:t>(W)=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altLang="zh-TW" sz="1800" dirty="0"/>
                  <a:t>+c,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altLang="zh-TW" sz="1800" dirty="0"/>
                  <a:t>(W)=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sSup>
                          <m:sSup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den>
                    </m:f>
                  </m:oMath>
                </a14:m>
                <a:endParaRPr lang="en-US" altLang="zh-TW" sz="1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TW" sz="1800" dirty="0"/>
                  <a:t>(h(s,t))=</a:t>
                </a:r>
                <a14:m>
                  <m:oMath xmlns:m="http://schemas.openxmlformats.org/officeDocument/2006/math">
                    <m:r>
                      <a:rPr lang="en-US" altLang="zh-TW" sz="180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TW" sz="1800" dirty="0"/>
                          <m:t>h</m:t>
                        </m:r>
                        <m:r>
                          <m:rPr>
                            <m:nor/>
                          </m:rPr>
                          <a:rPr lang="en-US" altLang="zh-TW" sz="1800" dirty="0"/>
                          <m:t>(</m:t>
                        </m:r>
                        <m:r>
                          <m:rPr>
                            <m:nor/>
                          </m:rPr>
                          <a:rPr lang="en-US" altLang="zh-TW" sz="1800" dirty="0"/>
                          <m:t>s</m:t>
                        </m:r>
                        <m:r>
                          <m:rPr>
                            <m:nor/>
                          </m:rPr>
                          <a:rPr lang="en-US" altLang="zh-TW" sz="1800" dirty="0"/>
                          <m:t>,</m:t>
                        </m:r>
                        <m:r>
                          <m:rPr>
                            <m:nor/>
                          </m:rPr>
                          <a:rPr lang="en-US" altLang="zh-TW" sz="1800" dirty="0"/>
                          <m:t>t</m:t>
                        </m:r>
                        <m:r>
                          <m:rPr>
                            <m:nor/>
                          </m:rPr>
                          <a:rPr lang="en-US" altLang="zh-TW" sz="1800" dirty="0"/>
                          <m:t>)</m:t>
                        </m:r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altLang="zh-TW" sz="1800" dirty="0"/>
                  <a:t>+c=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TW" sz="180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en-US" altLang="zh-TW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zh-TW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zh-TW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altLang="zh-TW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altLang="zh-TW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altLang="zh-TW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zh-TW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altLang="zh-TW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W</m:t>
                        </m:r>
                        <m:r>
                          <a:rPr lang="en-US" altLang="zh-TW" sz="1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p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altLang="zh-TW" sz="1800" dirty="0"/>
                  <a:t>+c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altLang="zh-TW" sz="1800" dirty="0"/>
                  <a:t>(h(</a:t>
                </a:r>
                <a:r>
                  <a:rPr lang="en-US" altLang="zh-TW" sz="1800" dirty="0" err="1"/>
                  <a:t>s,t</a:t>
                </a:r>
                <a:r>
                  <a:rPr lang="en-US" altLang="zh-TW" sz="1800" dirty="0"/>
                  <a:t>))=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sSup>
                          <m:sSup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TW" sz="1800" dirty="0"/>
                  <a:t>=</a:t>
                </a:r>
                <a:r>
                  <a:rPr lang="en-US" altLang="zh-TW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sSup>
                          <m:sSup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altLang="zh-TW" sz="1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altLang="zh-TW" sz="1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altLang="zh-TW" sz="1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  <m:r>
                              <m:rPr>
                                <m:nor/>
                              </m:rPr>
                              <a:rPr lang="en-US" altLang="zh-TW" sz="1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altLang="zh-TW" sz="1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m:rPr>
                                <m:nor/>
                              </m:rPr>
                              <a:rPr lang="en-US" altLang="zh-TW" sz="1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altLang="zh-TW" sz="1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altLang="zh-TW" sz="1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zh-TW" altLang="en-US" sz="1800" dirty="0"/>
                              <m:t> 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den>
                    </m:f>
                  </m:oMath>
                </a14:m>
                <a:endParaRPr lang="en-US" altLang="zh-TW" sz="1800" dirty="0" smtClean="0"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sz="1800" dirty="0" smtClean="0">
                    <a:latin typeface="Times New Roman" panose="02020603050405020304" pitchFamily="18" charset="0"/>
                  </a:rPr>
                  <a:t>-----------------------------------------------------------------------</a:t>
                </a:r>
              </a:p>
              <a:p>
                <a:pPr marL="0" indent="0">
                  <a:buNone/>
                </a:pPr>
                <a:r>
                  <a:rPr lang="zh-TW" altLang="en-US" sz="1800" dirty="0" smtClean="0">
                    <a:latin typeface="Times New Roman" panose="02020603050405020304" pitchFamily="18" charset="0"/>
                  </a:rPr>
                  <a:t>假設</a:t>
                </a:r>
                <a14:m>
                  <m:oMath xmlns:m="http://schemas.openxmlformats.org/officeDocument/2006/math">
                    <m:r>
                      <a:rPr lang="zh-TW" altLang="en-US" sz="180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zh-TW" sz="1800" dirty="0" smtClean="0">
                    <a:latin typeface="Times New Roman" panose="02020603050405020304" pitchFamily="18" charset="0"/>
                  </a:rPr>
                  <a:t>=0</a:t>
                </a:r>
                <a:endParaRPr lang="en-US" altLang="zh-TW" sz="1800" dirty="0"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sz="1800" dirty="0">
                    <a:latin typeface="Times New Roman" panose="02020603050405020304" pitchFamily="18" charset="0"/>
                  </a:rPr>
                  <a:t>H(</a:t>
                </a:r>
                <a:r>
                  <a:rPr lang="en-US" altLang="zh-TW" sz="1800" dirty="0" err="1">
                    <a:latin typeface="Times New Roman" panose="02020603050405020304" pitchFamily="18" charset="0"/>
                  </a:rPr>
                  <a:t>s,t</a:t>
                </a:r>
                <a:r>
                  <a:rPr lang="en-US" altLang="zh-TW" sz="1800" dirty="0">
                    <a:latin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TW" sz="1800" dirty="0">
                    <a:solidFill>
                      <a:srgbClr val="FF0000"/>
                    </a:solidFill>
                  </a:rPr>
                  <a:t>(h(</a:t>
                </a:r>
                <a:r>
                  <a:rPr lang="en-US" altLang="zh-TW" sz="1800" dirty="0" err="1">
                    <a:solidFill>
                      <a:srgbClr val="FF0000"/>
                    </a:solidFill>
                  </a:rPr>
                  <a:t>s,t</a:t>
                </a:r>
                <a:r>
                  <a:rPr lang="en-US" altLang="zh-TW" sz="1800" dirty="0">
                    <a:solidFill>
                      <a:srgbClr val="FF0000"/>
                    </a:solidFill>
                  </a:rPr>
                  <a:t>))</a:t>
                </a:r>
                <a:r>
                  <a:rPr lang="en-US" altLang="zh-TW" sz="1800" dirty="0"/>
                  <a:t>(</a:t>
                </a:r>
                <a:r>
                  <a:rPr lang="en-US" altLang="zh-TW" sz="1800" dirty="0" err="1"/>
                  <a:t>rK</a:t>
                </a:r>
                <a:r>
                  <a:rPr lang="en-US" altLang="zh-TW" sz="1800" dirty="0"/>
                  <a:t>-</a:t>
                </a:r>
                <a14:m>
                  <m:oMath xmlns:m="http://schemas.openxmlformats.org/officeDocument/2006/math">
                    <m:r>
                      <a:rPr lang="zh-TW" altLang="en-US" sz="1800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zh-TW" sz="1800" dirty="0">
                    <a:latin typeface="Times New Roman" panose="02020603050405020304" pitchFamily="18" charset="0"/>
                  </a:rPr>
                  <a:t>s)n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TW" sz="1800" dirty="0">
                    <a:latin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zh-TW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altLang="zh-TW" sz="1800" dirty="0">
                    <a:solidFill>
                      <a:srgbClr val="0070C0"/>
                    </a:solidFill>
                  </a:rPr>
                  <a:t>(h(</a:t>
                </a:r>
                <a:r>
                  <a:rPr lang="en-US" altLang="zh-TW" sz="1800" dirty="0" err="1">
                    <a:solidFill>
                      <a:srgbClr val="0070C0"/>
                    </a:solidFill>
                  </a:rPr>
                  <a:t>s,t</a:t>
                </a:r>
                <a:r>
                  <a:rPr lang="en-US" altLang="zh-TW" sz="1800" dirty="0">
                    <a:solidFill>
                      <a:srgbClr val="0070C0"/>
                    </a:solidFill>
                  </a:rPr>
                  <a:t>))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TW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sSup>
                      <m:sSupPr>
                        <m:ctrlPr>
                          <a:rPr lang="en-US" altLang="zh-TW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1800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TW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sz="1800" dirty="0"/>
              </a:p>
              <a:p>
                <a:pPr marL="0" indent="0">
                  <a:buNone/>
                </a:pPr>
                <a:r>
                  <a:rPr lang="en-US" altLang="zh-TW" sz="1800" dirty="0">
                    <a:latin typeface="Times New Roman" panose="02020603050405020304" pitchFamily="18" charset="0"/>
                  </a:rPr>
                  <a:t>	=</a:t>
                </a:r>
                <a:r>
                  <a:rPr lang="en-US" altLang="zh-TW" sz="18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TW" sz="1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en-US" altLang="zh-TW" sz="18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zh-TW" sz="18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zh-TW" sz="18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altLang="zh-TW" sz="18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altLang="zh-TW" sz="18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altLang="zh-TW" sz="18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zh-TW" sz="18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altLang="zh-TW" sz="18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W</m:t>
                        </m:r>
                        <m:r>
                          <a:rPr lang="en-US" altLang="zh-TW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p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altLang="zh-TW" sz="1800" dirty="0">
                    <a:solidFill>
                      <a:srgbClr val="FF0000"/>
                    </a:solidFill>
                  </a:rPr>
                  <a:t>+c}</a:t>
                </a:r>
                <a:r>
                  <a:rPr lang="en-US" altLang="zh-TW" sz="1800" dirty="0"/>
                  <a:t>(</a:t>
                </a:r>
                <a:r>
                  <a:rPr lang="en-US" altLang="zh-TW" sz="1800" dirty="0" err="1"/>
                  <a:t>rK</a:t>
                </a:r>
                <a:r>
                  <a:rPr lang="en-US" altLang="zh-TW" sz="1800" dirty="0"/>
                  <a:t>-</a:t>
                </a:r>
                <a14:m>
                  <m:oMath xmlns:m="http://schemas.openxmlformats.org/officeDocument/2006/math">
                    <m:r>
                      <a:rPr lang="zh-TW" altLang="en-US" sz="1800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zh-TW" sz="1800" dirty="0">
                    <a:latin typeface="Times New Roman" panose="02020603050405020304" pitchFamily="18" charset="0"/>
                  </a:rPr>
                  <a:t>s)n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TW" sz="1800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altLang="zh-TW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sSup>
                          <m:sSupPr>
                            <m:ctrlPr>
                              <a:rPr lang="en-US" altLang="zh-TW" sz="1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altLang="zh-TW" sz="1800" dirty="0">
                                <a:solidFill>
                                  <a:srgbClr val="0070C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altLang="zh-TW" sz="1800" dirty="0">
                                <a:solidFill>
                                  <a:srgbClr val="0070C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altLang="zh-TW" sz="1800" dirty="0">
                                <a:solidFill>
                                  <a:srgbClr val="0070C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  <m:r>
                              <m:rPr>
                                <m:nor/>
                              </m:rPr>
                              <a:rPr lang="en-US" altLang="zh-TW" sz="1800" dirty="0">
                                <a:solidFill>
                                  <a:srgbClr val="0070C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altLang="zh-TW" sz="1800" dirty="0">
                                <a:solidFill>
                                  <a:srgbClr val="0070C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m:rPr>
                                <m:nor/>
                              </m:rPr>
                              <a:rPr lang="en-US" altLang="zh-TW" sz="1800" dirty="0">
                                <a:solidFill>
                                  <a:srgbClr val="0070C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en-US" altLang="zh-TW" sz="1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1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1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altLang="zh-TW" sz="1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TW" sz="1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altLang="zh-TW" sz="1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1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sz="1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altLang="zh-TW" sz="1800" dirty="0">
                                <a:solidFill>
                                  <a:srgbClr val="0070C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altLang="zh-TW" sz="1800" dirty="0">
                                <a:solidFill>
                                  <a:srgbClr val="0070C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zh-TW" altLang="en-US" sz="1800" dirty="0">
                                <a:solidFill>
                                  <a:srgbClr val="0070C0"/>
                                </a:solidFill>
                              </a:rPr>
                              <m:t> </m:t>
                            </m:r>
                            <m:r>
                              <a:rPr lang="en-US" altLang="zh-TW" sz="1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TW" sz="1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altLang="zh-TW" sz="1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altLang="zh-TW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TW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sSup>
                      <m:sSupPr>
                        <m:ctrlPr>
                          <a:rPr lang="en-US" altLang="zh-TW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1800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TW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sz="1800" dirty="0" smtClean="0"/>
              </a:p>
              <a:p>
                <a:pPr marL="0" indent="0">
                  <a:buNone/>
                </a:pPr>
                <a:r>
                  <a:rPr lang="zh-TW" altLang="en-US" sz="1800" dirty="0"/>
                  <a:t>因</a:t>
                </a:r>
                <a14:m>
                  <m:oMath xmlns:m="http://schemas.openxmlformats.org/officeDocument/2006/math">
                    <m:r>
                      <a:rPr lang="zh-TW" altLang="en-US" sz="1800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zh-TW" sz="1800" dirty="0">
                    <a:latin typeface="Times New Roman" panose="02020603050405020304" pitchFamily="18" charset="0"/>
                  </a:rPr>
                  <a:t>=0</a:t>
                </a:r>
                <a:r>
                  <a:rPr lang="zh-TW" altLang="en-US" sz="1800" dirty="0" smtClean="0">
                    <a:latin typeface="Times New Roman" panose="02020603050405020304" pitchFamily="18" charset="0"/>
                  </a:rPr>
                  <a:t>，</a:t>
                </a:r>
                <a:endParaRPr lang="en-US" altLang="zh-TW" sz="1800" dirty="0" smtClean="0"/>
              </a:p>
              <a:p>
                <a:pPr marL="0" indent="0">
                  <a:buNone/>
                </a:pPr>
                <a:r>
                  <a:rPr lang="en-US" altLang="zh-TW" sz="1800" dirty="0">
                    <a:latin typeface="Times New Roman" panose="02020603050405020304" pitchFamily="18" charset="0"/>
                  </a:rPr>
                  <a:t>H(</a:t>
                </a:r>
                <a:r>
                  <a:rPr lang="en-US" altLang="zh-TW" sz="1800" dirty="0" err="1">
                    <a:latin typeface="Times New Roman" panose="02020603050405020304" pitchFamily="18" charset="0"/>
                  </a:rPr>
                  <a:t>s,t</a:t>
                </a:r>
                <a:r>
                  <a:rPr lang="en-US" altLang="zh-TW" sz="1800" dirty="0">
                    <a:latin typeface="Times New Roman" panose="02020603050405020304" pitchFamily="18" charset="0"/>
                  </a:rPr>
                  <a:t>)</a:t>
                </a:r>
                <a:r>
                  <a:rPr lang="en-US" altLang="zh-TW" sz="1800" dirty="0" smtClean="0">
                    <a:latin typeface="Times New Roman" panose="02020603050405020304" pitchFamily="18" charset="0"/>
                  </a:rPr>
                  <a:t>={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TW" sz="180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en-US" altLang="zh-TW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zh-TW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zh-TW" sz="18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altLang="zh-TW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altLang="zh-TW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altLang="zh-TW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zh-TW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altLang="zh-TW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W</m:t>
                        </m:r>
                        <m:r>
                          <a:rPr lang="en-US" altLang="zh-TW" sz="1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p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altLang="zh-TW" sz="1800" dirty="0"/>
                  <a:t>+c}(</a:t>
                </a:r>
                <a:r>
                  <a:rPr lang="en-US" altLang="zh-TW" sz="1800" dirty="0" err="1" smtClean="0"/>
                  <a:t>rK</a:t>
                </a:r>
                <a:r>
                  <a:rPr lang="en-US" altLang="zh-TW" sz="1800" dirty="0" smtClean="0">
                    <a:latin typeface="Times New Roman" panose="02020603050405020304" pitchFamily="18" charset="0"/>
                  </a:rPr>
                  <a:t>)n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altLang="zh-TW" sz="18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TW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sSup>
                          <m:sSup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altLang="zh-TW" sz="1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altLang="zh-TW" sz="1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altLang="zh-TW" sz="1800" dirty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  <m:r>
                              <m:rPr>
                                <m:nor/>
                              </m:rPr>
                              <a:rPr lang="en-US" altLang="zh-TW" sz="1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altLang="zh-TW" sz="1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m:rPr>
                                <m:nor/>
                              </m:rPr>
                              <a:rPr lang="en-US" altLang="zh-TW" sz="1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altLang="zh-TW" sz="1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altLang="zh-TW" sz="1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zh-TW" altLang="en-US" sz="1800" dirty="0"/>
                              <m:t> 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altLang="zh-TW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TW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sSup>
                      <m:sSupPr>
                        <m:ctrlPr>
                          <a:rPr lang="en-US" altLang="zh-TW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1800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TW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sz="1800" dirty="0" smtClean="0"/>
              </a:p>
              <a:p>
                <a:pPr marL="0" indent="0">
                  <a:buNone/>
                </a:pPr>
                <a:r>
                  <a:rPr lang="en-US" altLang="zh-TW" sz="1800" dirty="0"/>
                  <a:t>	</a:t>
                </a:r>
                <a:r>
                  <a:rPr lang="en-US" altLang="zh-TW" sz="18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1800" dirty="0"/>
                          <m:t>(</m:t>
                        </m:r>
                        <m:r>
                          <m:rPr>
                            <m:nor/>
                          </m:rPr>
                          <a:rPr lang="en-US" altLang="zh-TW" sz="1800" dirty="0"/>
                          <m:t>rK</m:t>
                        </m:r>
                        <m:r>
                          <m:rPr>
                            <m:nor/>
                          </m:rPr>
                          <a:rPr lang="en-US" altLang="zh-TW" sz="1800" dirty="0">
                            <a:latin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TW" sz="1800" dirty="0">
                            <a:latin typeface="Times New Roman" panose="02020603050405020304" pitchFamily="18" charset="0"/>
                          </a:rPr>
                          <m:t>n</m:t>
                        </m:r>
                        <m:sSup>
                          <m:sSupPr>
                            <m:ctrlPr>
                              <a:rPr lang="en-US" altLang="zh-TW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800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18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zh-TW" sz="18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180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TW" sz="18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18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18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altLang="zh-TW" sz="180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m:rPr>
                                <m:nor/>
                              </m:rPr>
                              <a:rPr lang="en-US" altLang="zh-TW" sz="1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altLang="zh-TW" sz="1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altLang="zh-TW" sz="1800" dirty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  <m:r>
                              <m:rPr>
                                <m:nor/>
                              </m:rPr>
                              <a:rPr lang="en-US" altLang="zh-TW" sz="1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altLang="zh-TW" sz="1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m:rPr>
                                <m:nor/>
                              </m:rPr>
                              <a:rPr lang="en-US" altLang="zh-TW" sz="1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altLang="zh-TW" sz="1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altLang="zh-TW" sz="1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W</m:t>
                            </m:r>
                            <m:r>
                              <a:rPr lang="en-US" altLang="zh-TW" sz="1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]</m:t>
                            </m:r>
                          </m:e>
                          <m:sup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TW" sz="1800" dirty="0"/>
                  <a:t>+</a:t>
                </a:r>
                <a:r>
                  <a:rPr lang="en-US" altLang="zh-TW" sz="1800" dirty="0" smtClean="0"/>
                  <a:t>c(</a:t>
                </a:r>
                <a:r>
                  <a:rPr lang="en-US" altLang="zh-TW" sz="1800" dirty="0" err="1" smtClean="0"/>
                  <a:t>rK</a:t>
                </a:r>
                <a:r>
                  <a:rPr lang="en-US" altLang="zh-TW" sz="1800" dirty="0" smtClean="0">
                    <a:latin typeface="Times New Roman" panose="02020603050405020304" pitchFamily="18" charset="0"/>
                  </a:rPr>
                  <a:t>)n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TW" sz="1800" dirty="0" smtClean="0"/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altLang="zh-TW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TW" sz="18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800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18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TW" sz="18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zh-TW" sz="18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180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TW" sz="18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18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18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1800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TW" sz="18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TW" sz="18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altLang="zh-TW" sz="1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altLang="zh-TW" sz="1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altLang="zh-TW" sz="1800" dirty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  <m:r>
                              <m:rPr>
                                <m:nor/>
                              </m:rPr>
                              <a:rPr lang="en-US" altLang="zh-TW" sz="1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altLang="zh-TW" sz="1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m:rPr>
                                <m:nor/>
                              </m:rPr>
                              <a:rPr lang="en-US" altLang="zh-TW" sz="1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altLang="zh-TW" sz="1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altLang="zh-TW" sz="1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zh-TW" altLang="en-US" sz="1800" dirty="0"/>
                              <m:t> 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TW" sz="1800" dirty="0" smtClean="0"/>
                  <a:t>  ,</a:t>
                </a:r>
              </a:p>
              <a:p>
                <a:pPr marL="0" indent="0">
                  <a:buNone/>
                </a:pPr>
                <a:endParaRPr lang="en-US" altLang="zh-TW" sz="18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zh-TW" altLang="en-US" sz="1800" b="1" dirty="0" smtClean="0">
                    <a:solidFill>
                      <a:srgbClr val="FF0000"/>
                    </a:solidFill>
                  </a:rPr>
                  <a:t>論文當中告訴我們</a:t>
                </a:r>
                <a:r>
                  <a:rPr lang="en-US" altLang="zh-TW" sz="1800" b="1" dirty="0" smtClean="0">
                    <a:solidFill>
                      <a:srgbClr val="FF0000"/>
                    </a:solidFill>
                  </a:rPr>
                  <a:t>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TW" sz="1800" b="1" dirty="0" smtClean="0">
                    <a:solidFill>
                      <a:srgbClr val="FF0000"/>
                    </a:solidFill>
                  </a:rPr>
                  <a:t>H(</a:t>
                </a:r>
                <a:r>
                  <a:rPr lang="en-US" altLang="zh-TW" sz="1800" b="1" dirty="0" err="1" smtClean="0">
                    <a:solidFill>
                      <a:srgbClr val="FF0000"/>
                    </a:solidFill>
                  </a:rPr>
                  <a:t>s,t</a:t>
                </a:r>
                <a:r>
                  <a:rPr lang="en-US" altLang="zh-TW" sz="1800" b="1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altLang="zh-TW" sz="1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1800" b="1" dirty="0" smtClean="0">
                    <a:solidFill>
                      <a:srgbClr val="FF0000"/>
                    </a:solidFill>
                  </a:rPr>
                  <a:t>is </a:t>
                </a:r>
                <a:r>
                  <a:rPr lang="en-US" altLang="zh-TW" sz="1800" b="1" dirty="0" err="1" smtClean="0">
                    <a:solidFill>
                      <a:srgbClr val="FF0000"/>
                    </a:solidFill>
                  </a:rPr>
                  <a:t>nonincreasing</a:t>
                </a:r>
                <a:r>
                  <a:rPr lang="en-US" altLang="zh-TW" sz="1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1800" b="1" dirty="0" smtClean="0">
                    <a:solidFill>
                      <a:srgbClr val="FF0000"/>
                    </a:solidFill>
                  </a:rPr>
                  <a:t>, when A&lt;=1</a:t>
                </a:r>
                <a:r>
                  <a:rPr lang="zh-TW" altLang="en-US" sz="1800" b="1" dirty="0" smtClean="0">
                    <a:solidFill>
                      <a:srgbClr val="FF0000"/>
                    </a:solidFill>
                  </a:rPr>
                  <a:t>。</a:t>
                </a:r>
                <a:endParaRPr lang="en-US" altLang="zh-TW" sz="1800" b="1" dirty="0" smtClean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TW" sz="1800" b="1" dirty="0" smtClean="0">
                    <a:solidFill>
                      <a:srgbClr val="FF0000"/>
                    </a:solidFill>
                  </a:rPr>
                  <a:t>s</a:t>
                </a:r>
                <a:r>
                  <a:rPr lang="zh-TW" altLang="en-US" sz="1800" b="1" dirty="0">
                    <a:solidFill>
                      <a:srgbClr val="FF0000"/>
                    </a:solidFill>
                  </a:rPr>
                  <a:t>小</a:t>
                </a:r>
                <a:r>
                  <a:rPr lang="zh-TW" altLang="en-US" sz="1800" b="1" dirty="0" smtClean="0">
                    <a:solidFill>
                      <a:srgbClr val="FF0000"/>
                    </a:solidFill>
                  </a:rPr>
                  <a:t>的</a:t>
                </a:r>
                <a:r>
                  <a:rPr lang="zh-TW" altLang="en-US" sz="1800" b="1" dirty="0" smtClean="0">
                    <a:solidFill>
                      <a:srgbClr val="FF0000"/>
                    </a:solidFill>
                  </a:rPr>
                  <a:t>時候</a:t>
                </a:r>
                <a:r>
                  <a:rPr lang="en-US" altLang="zh-TW" sz="1800" b="1" dirty="0">
                    <a:solidFill>
                      <a:srgbClr val="FF0000"/>
                    </a:solidFill>
                  </a:rPr>
                  <a:t>H(</a:t>
                </a:r>
                <a:r>
                  <a:rPr lang="en-US" altLang="zh-TW" sz="1800" b="1" dirty="0" err="1">
                    <a:solidFill>
                      <a:srgbClr val="FF0000"/>
                    </a:solidFill>
                  </a:rPr>
                  <a:t>s,t</a:t>
                </a:r>
                <a:r>
                  <a:rPr lang="en-US" altLang="zh-TW" sz="1800" b="1" dirty="0">
                    <a:solidFill>
                      <a:srgbClr val="FF0000"/>
                    </a:solidFill>
                  </a:rPr>
                  <a:t>) </a:t>
                </a:r>
                <a:r>
                  <a:rPr lang="en-US" altLang="zh-TW" sz="1800" b="1" dirty="0" err="1">
                    <a:solidFill>
                      <a:srgbClr val="FF0000"/>
                    </a:solidFill>
                  </a:rPr>
                  <a:t>nonincreasing</a:t>
                </a:r>
                <a:r>
                  <a:rPr lang="zh-TW" altLang="en-US" sz="1800" b="1" dirty="0" smtClean="0">
                    <a:solidFill>
                      <a:srgbClr val="FF0000"/>
                    </a:solidFill>
                  </a:rPr>
                  <a:t>；</a:t>
                </a:r>
                <a:r>
                  <a:rPr lang="en-US" altLang="zh-TW" sz="1800" b="1" dirty="0" smtClean="0">
                    <a:solidFill>
                      <a:srgbClr val="FF0000"/>
                    </a:solidFill>
                  </a:rPr>
                  <a:t>s</a:t>
                </a:r>
                <a:r>
                  <a:rPr lang="zh-TW" altLang="en-US" sz="1800" b="1" dirty="0" smtClean="0">
                    <a:solidFill>
                      <a:srgbClr val="FF0000"/>
                    </a:solidFill>
                  </a:rPr>
                  <a:t>大的</a:t>
                </a:r>
                <a:r>
                  <a:rPr lang="zh-TW" altLang="en-US" sz="1800" b="1" dirty="0" smtClean="0">
                    <a:solidFill>
                      <a:srgbClr val="FF0000"/>
                    </a:solidFill>
                  </a:rPr>
                  <a:t>時候</a:t>
                </a:r>
                <a:r>
                  <a:rPr lang="en-US" altLang="zh-TW" sz="1800" b="1" dirty="0">
                    <a:solidFill>
                      <a:srgbClr val="FF0000"/>
                    </a:solidFill>
                  </a:rPr>
                  <a:t>H(</a:t>
                </a:r>
                <a:r>
                  <a:rPr lang="en-US" altLang="zh-TW" sz="1800" b="1" dirty="0" err="1">
                    <a:solidFill>
                      <a:srgbClr val="FF0000"/>
                    </a:solidFill>
                  </a:rPr>
                  <a:t>s,t</a:t>
                </a:r>
                <a:r>
                  <a:rPr lang="en-US" altLang="zh-TW" sz="1800" b="1" dirty="0">
                    <a:solidFill>
                      <a:srgbClr val="FF0000"/>
                    </a:solidFill>
                  </a:rPr>
                  <a:t>) increasing</a:t>
                </a:r>
                <a:r>
                  <a:rPr lang="zh-TW" altLang="en-US" sz="1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1800" b="1" dirty="0" smtClean="0">
                    <a:solidFill>
                      <a:srgbClr val="FF0000"/>
                    </a:solidFill>
                  </a:rPr>
                  <a:t>,</a:t>
                </a:r>
                <a:r>
                  <a:rPr lang="zh-TW" altLang="en-US" sz="1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1800" b="1" dirty="0" smtClean="0">
                    <a:solidFill>
                      <a:srgbClr val="FF0000"/>
                    </a:solidFill>
                  </a:rPr>
                  <a:t>when</a:t>
                </a:r>
                <a:r>
                  <a:rPr lang="zh-TW" altLang="en-US" sz="1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1800" b="1" dirty="0" smtClean="0">
                    <a:solidFill>
                      <a:srgbClr val="FF0000"/>
                    </a:solidFill>
                  </a:rPr>
                  <a:t>A&gt;1</a:t>
                </a:r>
                <a:r>
                  <a:rPr lang="zh-TW" altLang="en-US" sz="1800" b="1" dirty="0" smtClean="0">
                    <a:solidFill>
                      <a:srgbClr val="FF0000"/>
                    </a:solidFill>
                  </a:rPr>
                  <a:t>。</a:t>
                </a:r>
                <a:endParaRPr lang="en-US" altLang="zh-TW" sz="18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altLang="zh-TW" sz="1800" dirty="0" smtClean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6328" y="332510"/>
                <a:ext cx="9158614" cy="6297036"/>
              </a:xfrm>
              <a:blipFill>
                <a:blip r:embed="rId3"/>
                <a:stretch>
                  <a:fillRect l="-59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8728362" y="4156364"/>
                <a:ext cx="3011055" cy="256224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lgDashDotDot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/>
                  <a:t>-</a:t>
                </a:r>
                <a:r>
                  <a:rPr lang="zh-TW" altLang="en-US" dirty="0"/>
                  <a:t>粗略簡化討論</a:t>
                </a:r>
                <a:r>
                  <a:rPr lang="en-US" altLang="zh-TW" dirty="0"/>
                  <a:t>:</a:t>
                </a:r>
              </a:p>
              <a:p>
                <a:r>
                  <a:rPr lang="en-US" altLang="zh-TW" dirty="0"/>
                  <a:t>H(</a:t>
                </a:r>
                <a:r>
                  <a:rPr lang="en-US" altLang="zh-TW" dirty="0" err="1"/>
                  <a:t>s,t</a:t>
                </a:r>
                <a:r>
                  <a:rPr lang="en-US" altLang="zh-TW" dirty="0"/>
                  <a:t>) = a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i="1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TW" i="1">
                                <a:latin typeface="Cambria Math" panose="02040503050406030204" pitchFamily="18" charset="0"/>
                              </a:rPr>
                              <m:t>A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TW" dirty="0"/>
                  <a:t>-b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i="1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TW" i="1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TW" dirty="0"/>
                  <a:t> = a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i="1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TW" i="1">
                                <a:latin typeface="Cambria Math" panose="02040503050406030204" pitchFamily="18" charset="0"/>
                              </a:rPr>
                              <m:t>A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TW" dirty="0"/>
                  <a:t>-b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i="1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TW" i="1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den>
                    </m:f>
                  </m:oMath>
                </a14:m>
                <a:endParaRPr lang="en-US" altLang="zh-TW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altLang="zh-TW" dirty="0"/>
                  <a:t>= -Aa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TW" dirty="0"/>
                  <a:t>-b(-A+1)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</m:sSup>
                  </m:oMath>
                </a14:m>
                <a:r>
                  <a:rPr lang="en-US" altLang="zh-TW" dirty="0"/>
                  <a:t>=</a:t>
                </a:r>
                <a:r>
                  <a:rPr lang="zh-TW" altLang="en-US" dirty="0"/>
                  <a:t>  </a:t>
                </a:r>
                <a:r>
                  <a:rPr lang="en-US" altLang="zh-TW" dirty="0"/>
                  <a:t>-c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i="1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TW" i="1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TW" dirty="0"/>
                  <a:t>+d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i="1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TW" i="1">
                                <a:latin typeface="Cambria Math" panose="02040503050406030204" pitchFamily="18" charset="0"/>
                              </a:rPr>
                              <m:t>A</m:t>
                            </m:r>
                          </m:sup>
                        </m:sSup>
                      </m:den>
                    </m:f>
                  </m:oMath>
                </a14:m>
                <a:endParaRPr lang="en-US" altLang="zh-TW" dirty="0"/>
              </a:p>
              <a:p>
                <a:r>
                  <a:rPr lang="zh-TW" altLang="en-US" dirty="0"/>
                  <a:t>因</a:t>
                </a:r>
                <a:r>
                  <a:rPr lang="en-US" altLang="zh-TW" dirty="0"/>
                  <a:t>A&gt;1</a:t>
                </a:r>
                <a:r>
                  <a:rPr lang="zh-TW" altLang="en-US" dirty="0"/>
                  <a:t>，簡單帶一個例子 </a:t>
                </a:r>
                <a:r>
                  <a:rPr lang="en-US" altLang="zh-TW" dirty="0"/>
                  <a:t>A=2</a:t>
                </a:r>
                <a:r>
                  <a:rPr lang="zh-TW" altLang="en-US" dirty="0"/>
                  <a:t>，</a:t>
                </a:r>
                <a:endParaRPr lang="en-US" altLang="zh-TW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altLang="zh-TW" dirty="0"/>
                  <a:t>=</a:t>
                </a:r>
                <a:r>
                  <a:rPr lang="zh-TW" altLang="en-US" dirty="0"/>
                  <a:t>  </a:t>
                </a:r>
                <a:r>
                  <a:rPr lang="en-US" altLang="zh-TW" dirty="0"/>
                  <a:t>-c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i="1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TW" dirty="0"/>
                  <a:t>+d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i="1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362" y="4156364"/>
                <a:ext cx="3011055" cy="2562240"/>
              </a:xfrm>
              <a:prstGeom prst="rect">
                <a:avLst/>
              </a:prstGeom>
              <a:blipFill>
                <a:blip r:embed="rId4"/>
                <a:stretch>
                  <a:fillRect l="-1613" t="-1185" b="-474"/>
                </a:stretch>
              </a:blipFill>
              <a:ln>
                <a:solidFill>
                  <a:srgbClr val="FF0000"/>
                </a:solidFill>
                <a:prstDash val="lgDashDotDot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392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推導</a:t>
            </a:r>
            <a:r>
              <a:rPr lang="en-US" altLang="zh-TW" dirty="0" smtClean="0"/>
              <a:t>(</a:t>
            </a:r>
            <a:r>
              <a:rPr lang="zh-TW" altLang="en-US" dirty="0" smtClean="0"/>
              <a:t>持有下界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85732"/>
                <a:ext cx="10707255" cy="4965539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&gt;K</a:t>
                </a:r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Let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be the optimal stopping time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and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is a feasible strategy if </a:t>
                </a:r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 smtClean="0"/>
                  <a:t>,t)-f(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 smtClean="0"/>
                  <a:t>,t)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TW" dirty="0" smtClean="0"/>
                  <a:t> g(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 smtClean="0"/>
                  <a:t>,t)-g(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 smtClean="0"/>
                  <a:t>,t)+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zh-TW" altLang="en-US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lang="en-US" altLang="zh-TW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  <m:sup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sup>
                            </m:sSub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𝑑𝑢</m:t>
                        </m:r>
                      </m:e>
                    </m:nary>
                  </m:oMath>
                </a14:m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dirty="0" smtClean="0"/>
                  <a:t>                     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TW" dirty="0" smtClean="0"/>
                  <a:t> g(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 smtClean="0"/>
                  <a:t>,t)-g(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 smtClean="0"/>
                  <a:t>,t)</a:t>
                </a:r>
              </a:p>
              <a:p>
                <a:r>
                  <a:rPr lang="zh-TW" altLang="en-US" dirty="0" smtClean="0"/>
                  <a:t>則，</a:t>
                </a: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dirty="0" smtClean="0"/>
                  <a:t>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 smtClean="0"/>
                  <a:t>,t)-f(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 smtClean="0"/>
                  <a:t>,t)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TW" dirty="0" smtClean="0"/>
                  <a:t> g(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 smtClean="0"/>
                  <a:t>,t)-g(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 smtClean="0"/>
                  <a:t>,t)</a:t>
                </a:r>
                <a:r>
                  <a:rPr lang="en-US" altLang="zh-TW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TW" dirty="0" smtClean="0"/>
                  <a:t> 0</a:t>
                </a:r>
                <a:br>
                  <a:rPr lang="en-US" altLang="zh-TW" dirty="0" smtClean="0"/>
                </a:br>
                <a:r>
                  <a:rPr lang="zh-TW" altLang="en-US" dirty="0" smtClean="0"/>
                  <a:t>推得</a:t>
                </a: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dirty="0" smtClean="0"/>
                  <a:t>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 smtClean="0"/>
                  <a:t>,t)-g(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 smtClean="0"/>
                  <a:t>,t)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TW" dirty="0" smtClean="0"/>
                  <a:t>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 smtClean="0"/>
                  <a:t>,t)-g(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 smtClean="0"/>
                  <a:t>,t)</a:t>
                </a:r>
                <a:r>
                  <a:rPr lang="en-US" altLang="zh-TW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altLang="zh-TW" dirty="0" smtClean="0"/>
                  <a:t>0</a:t>
                </a:r>
              </a:p>
              <a:p>
                <a:endParaRPr lang="en-US" altLang="zh-TW" dirty="0" smtClean="0"/>
              </a:p>
              <a:p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85732"/>
                <a:ext cx="10707255" cy="4965539"/>
              </a:xfrm>
              <a:blipFill>
                <a:blip r:embed="rId2"/>
                <a:stretch>
                  <a:fillRect l="-968" t="-29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接點 6"/>
          <p:cNvCxnSpPr/>
          <p:nvPr/>
        </p:nvCxnSpPr>
        <p:spPr>
          <a:xfrm>
            <a:off x="5310910" y="4400252"/>
            <a:ext cx="4996872" cy="184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9737437" y="4418724"/>
            <a:ext cx="1616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</a:rPr>
              <a:t>&gt;0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43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結論說明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承上頁結論</a:t>
                </a:r>
                <a:endParaRPr lang="en-US" altLang="zh-TW" dirty="0" smtClean="0"/>
              </a:p>
              <a:p>
                <a:r>
                  <a:rPr lang="zh-TW" altLang="en-US" dirty="0" smtClean="0"/>
                  <a:t>假設存在股價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zh-TW" altLang="en-US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TW" altLang="en-US" dirty="0" smtClean="0"/>
                  <a:t>滿足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 smtClean="0"/>
                  <a:t>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 smtClean="0"/>
                  <a:t>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TW" altLang="en-US" dirty="0" smtClean="0"/>
                  <a:t>且</a:t>
                </a:r>
                <a:r>
                  <a:rPr lang="en-US" altLang="zh-TW" dirty="0" smtClean="0"/>
                  <a:t>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dirty="0" smtClean="0"/>
                  <a:t>,t)=g(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dirty="0" smtClean="0"/>
                  <a:t>,t)</a:t>
                </a:r>
                <a:r>
                  <a:rPr lang="zh-TW" altLang="en-US" dirty="0"/>
                  <a:t>，</a:t>
                </a:r>
                <a:r>
                  <a:rPr lang="zh-TW" altLang="en-US" dirty="0" smtClean="0"/>
                  <a:t/>
                </a:r>
                <a:br>
                  <a:rPr lang="zh-TW" altLang="en-US" dirty="0" smtClean="0"/>
                </a:br>
                <a:r>
                  <a:rPr lang="zh-TW" altLang="en-US" dirty="0" smtClean="0"/>
                  <a:t>代表</a:t>
                </a:r>
                <a14:m>
                  <m:oMath xmlns:m="http://schemas.openxmlformats.org/officeDocument/2006/math">
                    <m:r>
                      <a:rPr lang="zh-TW" altLang="en-US">
                        <a:latin typeface="Cambria Math" panose="02040503050406030204" pitchFamily="18" charset="0"/>
                      </a:rPr>
                      <m:t>股價</m:t>
                    </m:r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為</m:t>
                    </m:r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TW" altLang="en-US" dirty="0" smtClean="0"/>
                  <a:t>時，最適履約時間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altLang="zh-TW" dirty="0" smtClean="0"/>
                  <a:t>=t</a:t>
                </a:r>
                <a:r>
                  <a:rPr lang="zh-TW" altLang="en-US" dirty="0" smtClean="0"/>
                  <a:t>。</a:t>
                </a:r>
                <a:endParaRPr lang="en-US" altLang="zh-TW" dirty="0" smtClean="0"/>
              </a:p>
              <a:p>
                <a:r>
                  <a:rPr lang="zh-TW" altLang="en-US" dirty="0" smtClean="0"/>
                  <a:t>可推得</a:t>
                </a:r>
                <a:r>
                  <a:rPr lang="en-US" altLang="zh-TW" dirty="0" smtClean="0"/>
                  <a:t>:</a:t>
                </a:r>
                <a:br>
                  <a:rPr lang="en-US" altLang="zh-TW" dirty="0" smtClean="0"/>
                </a:br>
                <a:r>
                  <a:rPr lang="en-US" altLang="zh-TW" dirty="0" smtClean="0"/>
                  <a:t>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 smtClean="0"/>
                  <a:t>,t)-g(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 smtClean="0"/>
                  <a:t>,t)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TW" dirty="0" smtClean="0"/>
                  <a:t>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 smtClean="0"/>
                  <a:t>,t)-g(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 smtClean="0"/>
                  <a:t>,t)</a:t>
                </a:r>
                <a:r>
                  <a:rPr lang="en-US" altLang="zh-TW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TW" dirty="0" smtClean="0"/>
                  <a:t> 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dirty="0" smtClean="0"/>
                  <a:t>,t)-g(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dirty="0" smtClean="0"/>
                  <a:t>,t)</a:t>
                </a:r>
                <a:r>
                  <a:rPr lang="en-US" altLang="zh-TW" dirty="0" smtClean="0">
                    <a:ea typeface="Cambria Math" panose="02040503050406030204" pitchFamily="18" charset="0"/>
                  </a:rPr>
                  <a:t>=</a:t>
                </a:r>
                <a:r>
                  <a:rPr lang="en-US" altLang="zh-TW" dirty="0" smtClean="0"/>
                  <a:t>0</a:t>
                </a:r>
                <a:br>
                  <a:rPr lang="en-US" altLang="zh-TW" dirty="0" smtClean="0"/>
                </a:br>
                <a:r>
                  <a:rPr lang="zh-TW" altLang="en-US" dirty="0" smtClean="0"/>
                  <a:t>則，可知道在</a:t>
                </a:r>
                <a:r>
                  <a:rPr lang="en-US" altLang="zh-TW" dirty="0" smtClean="0"/>
                  <a:t>t</a:t>
                </a:r>
                <a:r>
                  <a:rPr lang="zh-TW" altLang="en-US" dirty="0" smtClean="0"/>
                  <a:t>時間點存在一個持有下界</a:t>
                </a:r>
                <a:r>
                  <a:rPr lang="en-US" altLang="zh-TW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dirty="0" smtClean="0"/>
                  <a:t>)</a:t>
                </a:r>
                <a:r>
                  <a:rPr lang="zh-TW" altLang="en-US" dirty="0" smtClean="0"/>
                  <a:t>，當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TW" altLang="en-US" dirty="0" smtClean="0"/>
                  <a:t>時，會選擇提早履約。</a:t>
                </a:r>
                <a:br>
                  <a:rPr lang="zh-TW" altLang="en-US" dirty="0" smtClean="0"/>
                </a:br>
                <a:r>
                  <a:rPr lang="en-US" altLang="zh-TW" dirty="0" smtClean="0"/>
                  <a:t>P.S </a:t>
                </a:r>
                <a:r>
                  <a:rPr lang="zh-TW" altLang="en-US" dirty="0" smtClean="0"/>
                  <a:t>要在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TW" altLang="en-US" dirty="0" smtClean="0"/>
                  <a:t>夠大的時候，</a:t>
                </a:r>
                <a:r>
                  <a:rPr lang="en-US" altLang="zh-TW" dirty="0" smtClean="0"/>
                  <a:t>H is increasing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149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53" y="336298"/>
            <a:ext cx="6818379" cy="6293247"/>
          </a:xfrm>
        </p:spPr>
      </p:pic>
      <p:sp>
        <p:nvSpPr>
          <p:cNvPr id="2" name="矩形 1"/>
          <p:cNvSpPr/>
          <p:nvPr/>
        </p:nvSpPr>
        <p:spPr>
          <a:xfrm>
            <a:off x="6483927" y="5153891"/>
            <a:ext cx="572655" cy="2863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2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直觀想</a:t>
            </a:r>
            <a:r>
              <a:rPr lang="zh-TW" altLang="en-US" dirty="0"/>
              <a:t>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/>
              <a:lstStyle/>
              <a:p>
                <a:r>
                  <a:rPr lang="en-US" altLang="zh-TW" dirty="0" smtClean="0"/>
                  <a:t>The intuition for this is that as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the stock price grows large</a:t>
                </a:r>
                <a:r>
                  <a:rPr lang="en-US" altLang="zh-TW" dirty="0" smtClean="0"/>
                  <a:t>, the executive feels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wealthier</a:t>
                </a:r>
                <a:r>
                  <a:rPr lang="en-US" altLang="zh-TW" dirty="0" smtClean="0"/>
                  <a:t>, the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concave part of his utility becomes small relative to the risk-neutral part</a:t>
                </a:r>
                <a:r>
                  <a:rPr lang="en-US" altLang="zh-TW" dirty="0" smtClean="0"/>
                  <a:t>, he starts to act like a cost maximizer, and he refrains from exercising because the dividend rate is zero.</a:t>
                </a:r>
              </a:p>
              <a:p>
                <a:r>
                  <a:rPr lang="en-US" altLang="zh-TW" dirty="0" smtClean="0"/>
                  <a:t>U(W)=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altLang="zh-TW" dirty="0" smtClean="0"/>
                  <a:t>+</a:t>
                </a:r>
                <a:r>
                  <a:rPr lang="en-US" altLang="zh-TW" dirty="0" err="1" smtClean="0"/>
                  <a:t>cW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altLang="zh-TW" dirty="0" smtClean="0"/>
                  <a:t>(W)=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TW" i="1" dirty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brk m:alnAt="2"/>
                          </m:rPr>
                          <a:rPr lang="zh-TW" altLang="en-US" i="1" dirty="0" smtClean="0">
                            <a:latin typeface="Cambria Math" panose="02040503050406030204" pitchFamily="18" charset="0"/>
                          </a:rPr>
                          <m:t>大</m:t>
                        </m:r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；</m:t>
                        </m:r>
                        <m:r>
                          <m:rPr>
                            <m:sty m:val="p"/>
                            <m:brk m:alnAt="2"/>
                          </m:rP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brk m:alnAt="2"/>
                          </m:rPr>
                          <a:rPr lang="zh-TW" altLang="en-US" i="1" dirty="0">
                            <a:latin typeface="Cambria Math" panose="02040503050406030204" pitchFamily="18" charset="0"/>
                          </a:rPr>
                          <m:t>大</m:t>
                        </m:r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導致</m:t>
                        </m:r>
                        <m:r>
                          <m:rPr>
                            <m:sty m:val="p"/>
                            <m:brk m:alnAt="2"/>
                          </m:rP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m:rPr>
                            <m:brk m:alnAt="2"/>
                          </m:rPr>
                          <a:rPr lang="zh-TW" altLang="en-US" i="1" dirty="0">
                            <a:latin typeface="Cambria Math" panose="02040503050406030204" pitchFamily="18" charset="0"/>
                          </a:rPr>
                          <m:t>大</m:t>
                        </m:r>
                        <m:r>
                          <m:rPr>
                            <m:brk m:alnAt="2"/>
                          </m:rP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groupChr>
                  </m:oMath>
                </a14:m>
                <a:r>
                  <a:rPr lang="en-US" altLang="zh-TW" dirty="0" smtClean="0"/>
                  <a:t>0</a:t>
                </a:r>
              </a:p>
              <a:p>
                <a:r>
                  <a:rPr lang="zh-TW" altLang="en-US" dirty="0" smtClean="0"/>
                  <a:t>風險趨避者效用</a:t>
                </a:r>
                <a:r>
                  <a:rPr lang="zh-TW" altLang="en-US" dirty="0"/>
                  <a:t>函數有兩個關鍵的性質：單調遞增，凹</a:t>
                </a:r>
                <a:r>
                  <a:rPr lang="zh-TW" altLang="en-US" dirty="0" smtClean="0"/>
                  <a:t>函數</a:t>
                </a:r>
                <a:endParaRPr lang="en-US" altLang="zh-TW" dirty="0" smtClean="0"/>
              </a:p>
              <a:p>
                <a:r>
                  <a:rPr lang="zh-TW" altLang="en-US" dirty="0" smtClean="0"/>
                  <a:t>效用函數曲度接近零，也就是如同風險中立者。</a:t>
                </a: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zh-TW" altLang="en-US" dirty="0" smtClean="0"/>
                  <a:t>→不再</a:t>
                </a:r>
                <a:r>
                  <a:rPr lang="en-US" altLang="zh-TW" dirty="0" smtClean="0"/>
                  <a:t>care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ESO</a:t>
                </a:r>
                <a:r>
                  <a:rPr lang="zh-TW" altLang="en-US" dirty="0" smtClean="0"/>
                  <a:t>能否避險，就會不提早履約持有到到期，</a:t>
                </a:r>
                <a:r>
                  <a:rPr lang="en-US" altLang="zh-TW" dirty="0" smtClean="0"/>
                  <a:t>ESO</a:t>
                </a:r>
                <a:r>
                  <a:rPr lang="zh-TW" altLang="en-US" dirty="0" smtClean="0"/>
                  <a:t>持有人行為變成 </a:t>
                </a:r>
                <a:r>
                  <a:rPr lang="en-US" altLang="zh-TW" dirty="0" smtClean="0"/>
                  <a:t>Maximize Value</a:t>
                </a:r>
                <a:r>
                  <a:rPr lang="zh-TW" altLang="en-US" dirty="0" smtClean="0"/>
                  <a:t>。</a:t>
                </a:r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1043" t="-19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367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23273"/>
                <a:ext cx="10938164" cy="5853690"/>
              </a:xfrm>
            </p:spPr>
            <p:txBody>
              <a:bodyPr/>
              <a:lstStyle/>
              <a:p>
                <a:r>
                  <a:rPr lang="en-US" altLang="zh-TW" dirty="0" smtClean="0"/>
                  <a:t>With a positive dividend rate, there would also be another exercise region, above the upper continuation region, extending to infinity.</a:t>
                </a:r>
              </a:p>
              <a:p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>
                    <a:latin typeface="Times New Roman" panose="02020603050405020304" pitchFamily="18" charset="0"/>
                  </a:rPr>
                  <a:t>H(</a:t>
                </a:r>
                <a:r>
                  <a:rPr lang="en-US" altLang="zh-TW" dirty="0" err="1">
                    <a:latin typeface="Times New Roman" panose="02020603050405020304" pitchFamily="18" charset="0"/>
                  </a:rPr>
                  <a:t>s,t</a:t>
                </a:r>
                <a:r>
                  <a:rPr lang="en-US" altLang="zh-TW" dirty="0" smtClean="0">
                    <a:latin typeface="Times New Roman" panose="02020603050405020304" pitchFamily="18" charset="0"/>
                  </a:rPr>
                  <a:t>)</a:t>
                </a:r>
                <a:r>
                  <a:rPr lang="en-US" altLang="zh-TW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/>
                          <m:t>(</m:t>
                        </m:r>
                        <m:r>
                          <m:rPr>
                            <m:nor/>
                          </m:rPr>
                          <a:rPr lang="en-US" altLang="zh-TW" dirty="0"/>
                          <m:t>rK</m:t>
                        </m:r>
                        <m:r>
                          <m:rPr>
                            <m:nor/>
                          </m:rPr>
                          <a:rPr lang="en-US" altLang="zh-TW" dirty="0"/>
                          <m:t>−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m:rPr>
                            <m:nor/>
                          </m:rPr>
                          <a:rPr lang="en-US" altLang="zh-TW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zh-TW" altLang="en-US" dirty="0"/>
                          <m:t> </m:t>
                        </m:r>
                        <m:r>
                          <m:rPr>
                            <m:nor/>
                          </m:rPr>
                          <a:rPr lang="en-US" altLang="zh-TW" dirty="0">
                            <a:latin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TW" dirty="0">
                            <a:latin typeface="Times New Roman" panose="02020603050405020304" pitchFamily="18" charset="0"/>
                          </a:rPr>
                          <m:t>n</m:t>
                        </m:r>
                        <m:sSup>
                          <m:sSup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m:rPr>
                                <m:nor/>
                              </m:rPr>
                              <a:rPr lang="en-US" altLang="zh-TW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altLang="zh-TW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altLang="zh-TW" dirty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  <m:r>
                              <m:rPr>
                                <m:nor/>
                              </m:rPr>
                              <a:rPr lang="en-US" altLang="zh-TW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altLang="zh-TW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m:rPr>
                                <m:nor/>
                              </m:rPr>
                              <a:rPr lang="en-US" altLang="zh-TW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altLang="zh-TW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altLang="zh-TW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W</m:t>
                            </m:r>
                            <m:r>
                              <a:rPr lang="en-US" altLang="zh-TW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]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TW" dirty="0"/>
                  <a:t>+c(rK-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zh-TW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s</a:t>
                </a:r>
                <a:r>
                  <a:rPr lang="en-US" altLang="zh-TW" dirty="0" smtClean="0">
                    <a:latin typeface="Times New Roman" panose="02020603050405020304" pitchFamily="18" charset="0"/>
                  </a:rPr>
                  <a:t>)n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TW" dirty="0"/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m:rPr>
                                <m:nor/>
                              </m:rPr>
                              <a:rPr lang="en-US" altLang="zh-TW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altLang="zh-TW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altLang="zh-TW" dirty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  <m:r>
                              <m:rPr>
                                <m:nor/>
                              </m:rPr>
                              <a:rPr lang="en-US" altLang="zh-TW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altLang="zh-TW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m:rPr>
                                <m:nor/>
                              </m:rPr>
                              <a:rPr lang="en-US" altLang="zh-TW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altLang="zh-TW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altLang="zh-TW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zh-TW" altLang="en-US" dirty="0"/>
                              <m:t> 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TW" dirty="0"/>
                  <a:t>  </a:t>
                </a:r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zh-TW" altLang="en-US" dirty="0" smtClean="0"/>
                  <a:t>因為圈起來的那一項旁的係數不為零，讓</a:t>
                </a:r>
                <a:r>
                  <a:rPr lang="en-US" altLang="zh-TW" dirty="0" smtClean="0"/>
                  <a:t>H(</a:t>
                </a:r>
                <a:r>
                  <a:rPr lang="en-US" altLang="zh-TW" dirty="0" err="1" smtClean="0"/>
                  <a:t>s,t</a:t>
                </a:r>
                <a:r>
                  <a:rPr lang="en-US" altLang="zh-TW" dirty="0" smtClean="0"/>
                  <a:t>)</a:t>
                </a:r>
                <a:r>
                  <a:rPr lang="zh-TW" altLang="en-US" dirty="0" smtClean="0"/>
                  <a:t>對</a:t>
                </a:r>
                <a:r>
                  <a:rPr lang="en-US" altLang="zh-TW" dirty="0" smtClean="0"/>
                  <a:t>s</a:t>
                </a:r>
                <a:r>
                  <a:rPr lang="zh-TW" altLang="en-US" dirty="0" smtClean="0"/>
                  <a:t>的一階偏微恆小於零，所以不論厭惡係數</a:t>
                </a:r>
                <a:r>
                  <a:rPr lang="en-US" altLang="zh-TW" dirty="0" smtClean="0"/>
                  <a:t>(A)</a:t>
                </a:r>
                <a:r>
                  <a:rPr lang="zh-TW" altLang="en-US" dirty="0" smtClean="0"/>
                  <a:t>和股價</a:t>
                </a:r>
                <a:r>
                  <a:rPr lang="en-US" altLang="zh-TW" dirty="0" smtClean="0"/>
                  <a:t>(s)</a:t>
                </a:r>
                <a:r>
                  <a:rPr lang="zh-TW" altLang="en-US" dirty="0" smtClean="0"/>
                  <a:t>為多少時，都只有持有的上界。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23273"/>
                <a:ext cx="10938164" cy="5853690"/>
              </a:xfrm>
              <a:blipFill>
                <a:blip r:embed="rId2"/>
                <a:stretch>
                  <a:fillRect l="-1171" t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橢圓 3"/>
          <p:cNvSpPr/>
          <p:nvPr/>
        </p:nvSpPr>
        <p:spPr>
          <a:xfrm>
            <a:off x="5791200" y="1634836"/>
            <a:ext cx="572655" cy="103447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745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符號定</a:t>
            </a:r>
            <a:r>
              <a:rPr lang="zh-TW" altLang="en-US" dirty="0"/>
              <a:t>義</a:t>
            </a:r>
          </a:p>
        </p:txBody>
      </p:sp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8" y="1798340"/>
            <a:ext cx="3911801" cy="476274"/>
          </a:xfrm>
        </p:spPr>
      </p:pic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30197"/>
            <a:ext cx="2777173" cy="25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5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172182" y="1703473"/>
                <a:ext cx="6157732" cy="4927631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000" dirty="0" smtClean="0"/>
                  <a:t>g(</a:t>
                </a:r>
                <a:r>
                  <a:rPr lang="en-US" altLang="zh-TW" sz="2000" dirty="0" err="1" smtClean="0"/>
                  <a:t>s,t</a:t>
                </a:r>
                <a:r>
                  <a:rPr lang="en-US" altLang="zh-TW" sz="2000" dirty="0" smtClean="0"/>
                  <a:t>):</a:t>
                </a:r>
              </a:p>
              <a:p>
                <a:r>
                  <a:rPr lang="en-US" altLang="zh-TW" sz="2000" dirty="0" smtClean="0"/>
                  <a:t>dg(</a:t>
                </a:r>
                <a:r>
                  <a:rPr lang="en-US" altLang="zh-TW" sz="2000" dirty="0" err="1" smtClean="0"/>
                  <a:t>s,t</a:t>
                </a:r>
                <a:r>
                  <a:rPr lang="en-US" altLang="zh-TW" sz="2000" dirty="0" smtClean="0"/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altLang="zh-TW" sz="20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𝑑𝑠</m:t>
                    </m:r>
                  </m:oMath>
                </a14:m>
                <a:r>
                  <a:rPr lang="en-US" altLang="zh-TW" sz="2000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altLang="zh-TW" sz="2000" b="0" i="0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000" b="0" i="1" dirty="0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zh-TW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sSup>
                          <m:sSupPr>
                            <m:ctrlPr>
                              <a:rPr lang="en-US" altLang="zh-TW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000" b="0" i="1" dirty="0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TW" sz="20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TW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𝑑𝑠</m:t>
                        </m:r>
                      </m:e>
                      <m:sup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000" dirty="0" smtClean="0"/>
                  <a:t>   , by </a:t>
                </a:r>
                <a:r>
                  <a:rPr lang="en-US" altLang="zh-TW" sz="2000" dirty="0"/>
                  <a:t>Ito‘s lemma</a:t>
                </a:r>
                <a:endParaRPr lang="en-US" altLang="zh-TW" sz="2000" dirty="0" smtClean="0"/>
              </a:p>
              <a:p>
                <a:r>
                  <a:rPr lang="en-US" altLang="zh-TW" sz="2000" dirty="0"/>
                  <a:t>	</a:t>
                </a:r>
                <a:r>
                  <a:rPr lang="en-US" altLang="zh-TW" sz="20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zh-TW" alt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TW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altLang="zh-TW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zh-TW" alt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TW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𝑆𝑑𝑍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TW" sz="2000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altLang="zh-TW" sz="2000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000" i="1" dirty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sSup>
                          <m:sSupPr>
                            <m:ctrlP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000" i="1" dirty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altLang="zh-TW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TW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TW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TW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altLang="zh-TW" sz="2000" dirty="0" smtClean="0">
                  <a:solidFill>
                    <a:srgbClr val="FF0000"/>
                  </a:solidFill>
                </a:endParaRPr>
              </a:p>
              <a:p>
                <a:r>
                  <a:rPr lang="en-US" altLang="zh-TW" sz="2000" dirty="0">
                    <a:solidFill>
                      <a:srgbClr val="FF0000"/>
                    </a:solidFill>
                  </a:rPr>
                  <a:t>	</a:t>
                </a:r>
                <a:r>
                  <a:rPr lang="en-US" altLang="zh-TW" sz="2000" dirty="0" smtClean="0">
                    <a:solidFill>
                      <a:schemeClr val="tx1"/>
                    </a:solidFill>
                  </a:rPr>
                  <a:t>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altLang="zh-TW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altLang="zh-TW" sz="2000" dirty="0" smtClean="0">
                    <a:solidFill>
                      <a:schemeClr val="tx1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zh-TW" alt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TW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f>
                      <m:f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altLang="zh-TW" sz="2000" dirty="0" smtClean="0">
                    <a:solidFill>
                      <a:schemeClr val="tx1"/>
                    </a:solidFill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altLang="zh-TW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zh-TW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sSup>
                          <m:sSupPr>
                            <m:ctrlPr>
                              <a:rPr lang="en-US" altLang="zh-TW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TW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TW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altLang="zh-TW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TW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TW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TW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000" dirty="0" smtClean="0">
                    <a:solidFill>
                      <a:schemeClr val="tx1"/>
                    </a:solidFill>
                  </a:rPr>
                  <a:t>)</a:t>
                </a:r>
                <a:r>
                  <a:rPr lang="en-US" altLang="zh-TW" sz="2000" dirty="0" err="1" smtClean="0">
                    <a:solidFill>
                      <a:schemeClr val="tx1"/>
                    </a:solidFill>
                  </a:rPr>
                  <a:t>dt</a:t>
                </a:r>
                <a:r>
                  <a:rPr lang="en-US" altLang="zh-TW" sz="2000" dirty="0" smtClean="0">
                    <a:solidFill>
                      <a:schemeClr val="tx1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zh-TW" alt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TW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f>
                      <m:f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m:rPr>
                        <m:sty m:val="p"/>
                      </m:rPr>
                      <a:rPr lang="en-US" altLang="zh-TW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dZ</m:t>
                    </m:r>
                  </m:oMath>
                </a14:m>
                <a:endParaRPr lang="en-US" altLang="zh-TW" sz="2000" dirty="0" smtClean="0">
                  <a:solidFill>
                    <a:schemeClr val="tx1"/>
                  </a:solidFill>
                </a:endParaRPr>
              </a:p>
              <a:p>
                <a:r>
                  <a:rPr lang="zh-TW" altLang="en-US" sz="2000" dirty="0" smtClean="0"/>
                  <a:t>其中</a:t>
                </a:r>
                <a:r>
                  <a:rPr lang="en-US" altLang="zh-TW" sz="2000" dirty="0" smtClean="0"/>
                  <a:t>:</a:t>
                </a:r>
              </a:p>
              <a:p>
                <a:r>
                  <a:rPr lang="en-US" altLang="zh-TW" sz="2000" dirty="0" smtClean="0"/>
                  <a:t>ds=</a:t>
                </a:r>
                <a14:m>
                  <m:oMath xmlns:m="http://schemas.openxmlformats.org/officeDocument/2006/math">
                    <m:r>
                      <a:rPr lang="zh-TW" altLang="en-US" sz="200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𝑠𝑑𝑡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zh-TW" altLang="en-US" sz="20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𝑠𝑑𝑍</m:t>
                    </m:r>
                  </m:oMath>
                </a14:m>
                <a:endParaRPr lang="en-US" altLang="zh-TW" sz="20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𝑑𝑠</m:t>
                        </m:r>
                      </m:e>
                      <m:sup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000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00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altLang="zh-TW" sz="2000" dirty="0" smtClean="0"/>
              </a:p>
              <a:p>
                <a:endParaRPr lang="en-US" altLang="zh-TW" sz="2000" dirty="0"/>
              </a:p>
              <a:p>
                <a:r>
                  <a:rPr lang="zh-TW" altLang="en-US" sz="2000" dirty="0" smtClean="0"/>
                  <a:t>令</a:t>
                </a:r>
                <a:endParaRPr lang="en-US" altLang="zh-TW" sz="2000" dirty="0" smtClean="0"/>
              </a:p>
              <a:p>
                <a:r>
                  <a:rPr lang="en-US" altLang="zh-TW" sz="2000" dirty="0" smtClean="0">
                    <a:solidFill>
                      <a:schemeClr val="tx1"/>
                    </a:solidFill>
                  </a:rPr>
                  <a:t>H(</a:t>
                </a:r>
                <a:r>
                  <a:rPr lang="en-US" altLang="zh-TW" sz="2000" dirty="0" err="1" smtClean="0">
                    <a:solidFill>
                      <a:schemeClr val="tx1"/>
                    </a:solidFill>
                  </a:rPr>
                  <a:t>s,t</a:t>
                </a:r>
                <a:r>
                  <a:rPr lang="en-US" altLang="zh-TW" sz="2000" dirty="0" smtClean="0">
                    <a:solidFill>
                      <a:schemeClr val="tx1"/>
                    </a:solidFill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altLang="zh-TW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altLang="zh-TW" sz="2000" dirty="0">
                    <a:solidFill>
                      <a:schemeClr val="tx1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zh-TW" alt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TW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f>
                      <m:f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altLang="zh-TW" sz="2000" dirty="0">
                    <a:solidFill>
                      <a:schemeClr val="tx1"/>
                    </a:solidFill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altLang="zh-TW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zh-TW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sSup>
                          <m:sSupPr>
                            <m:ctrlPr>
                              <a:rPr lang="en-US" altLang="zh-TW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TW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TW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altLang="zh-TW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TW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TW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TW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sz="2000" dirty="0" smtClean="0">
                  <a:solidFill>
                    <a:schemeClr val="tx1"/>
                  </a:solidFill>
                </a:endParaRPr>
              </a:p>
              <a:p>
                <a:r>
                  <a:rPr lang="en-US" altLang="zh-TW" sz="2000" dirty="0" smtClean="0">
                    <a:solidFill>
                      <a:schemeClr val="tx1"/>
                    </a:solidFill>
                  </a:rPr>
                  <a:t>b(</a:t>
                </a:r>
                <a:r>
                  <a:rPr lang="en-US" altLang="zh-TW" sz="2000" dirty="0" err="1" smtClean="0">
                    <a:solidFill>
                      <a:schemeClr val="tx1"/>
                    </a:solidFill>
                  </a:rPr>
                  <a:t>s,t</a:t>
                </a:r>
                <a:r>
                  <a:rPr lang="en-US" altLang="zh-TW" sz="2000" dirty="0" smtClean="0">
                    <a:solidFill>
                      <a:schemeClr val="tx1"/>
                    </a:solidFill>
                  </a:rPr>
                  <a:t>)=</a:t>
                </a:r>
                <a14:m>
                  <m:oMath xmlns:m="http://schemas.openxmlformats.org/officeDocument/2006/math">
                    <m:r>
                      <a:rPr lang="zh-TW" alt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TW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f>
                      <m:f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US" altLang="zh-TW" sz="2000" dirty="0" smtClean="0"/>
              </a:p>
              <a:p>
                <a:r>
                  <a:rPr lang="zh-TW" altLang="en-US" sz="2000" dirty="0" smtClean="0"/>
                  <a:t>則</a:t>
                </a:r>
                <a:endParaRPr lang="en-US" altLang="zh-TW" sz="2000" dirty="0" smtClean="0"/>
              </a:p>
              <a:p>
                <a:r>
                  <a:rPr lang="en-US" altLang="zh-TW" sz="2000" dirty="0"/>
                  <a:t>dg(</a:t>
                </a:r>
                <a:r>
                  <a:rPr lang="en-US" altLang="zh-TW" sz="2000" dirty="0" err="1"/>
                  <a:t>s,t</a:t>
                </a:r>
                <a:r>
                  <a:rPr lang="en-US" altLang="zh-TW" sz="2000" dirty="0" smtClean="0"/>
                  <a:t>)=</a:t>
                </a:r>
                <a:r>
                  <a:rPr lang="en-US" altLang="zh-TW" sz="2000" dirty="0">
                    <a:solidFill>
                      <a:srgbClr val="FF0000"/>
                    </a:solidFill>
                  </a:rPr>
                  <a:t>H(</a:t>
                </a:r>
                <a:r>
                  <a:rPr lang="en-US" altLang="zh-TW" sz="2000" dirty="0" err="1">
                    <a:solidFill>
                      <a:srgbClr val="FF0000"/>
                    </a:solidFill>
                  </a:rPr>
                  <a:t>s,t</a:t>
                </a:r>
                <a:r>
                  <a:rPr lang="en-US" altLang="zh-TW" sz="2000" dirty="0">
                    <a:solidFill>
                      <a:srgbClr val="FF0000"/>
                    </a:solidFill>
                  </a:rPr>
                  <a:t>)</a:t>
                </a:r>
                <a:r>
                  <a:rPr lang="en-US" altLang="zh-TW" sz="2000" dirty="0" err="1"/>
                  <a:t>dt+b</a:t>
                </a:r>
                <a:r>
                  <a:rPr lang="en-US" altLang="zh-TW" sz="2000" dirty="0"/>
                  <a:t>(</a:t>
                </a:r>
                <a:r>
                  <a:rPr lang="en-US" altLang="zh-TW" sz="2000" dirty="0" err="1"/>
                  <a:t>s,t</a:t>
                </a:r>
                <a:r>
                  <a:rPr lang="en-US" altLang="zh-TW" sz="2000" dirty="0"/>
                  <a:t>)d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zh-TW" sz="2000" dirty="0" smtClean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182" y="1703473"/>
                <a:ext cx="6157732" cy="4927631"/>
              </a:xfrm>
              <a:prstGeom prst="rect">
                <a:avLst/>
              </a:prstGeom>
              <a:blipFill>
                <a:blip r:embed="rId2"/>
                <a:stretch>
                  <a:fillRect l="-788" t="-369" b="-860"/>
                </a:stretch>
              </a:blipFill>
              <a:ln w="28575"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推導 </a:t>
            </a:r>
            <a:r>
              <a:rPr lang="en-US" altLang="zh-TW" sz="3600" dirty="0" smtClean="0"/>
              <a:t>g(</a:t>
            </a:r>
            <a:r>
              <a:rPr lang="en-US" altLang="zh-TW" sz="3600" dirty="0" err="1" smtClean="0"/>
              <a:t>s,t</a:t>
            </a:r>
            <a:r>
              <a:rPr lang="en-US" altLang="zh-TW" sz="3600" dirty="0" smtClean="0"/>
              <a:t>)</a:t>
            </a:r>
            <a:r>
              <a:rPr lang="zh-TW" altLang="en-US" sz="3600" dirty="0" smtClean="0"/>
              <a:t> 隨機過程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61575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838200" y="1690688"/>
                <a:ext cx="10663558" cy="4791696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H(</a:t>
                </a:r>
                <a:r>
                  <a:rPr lang="en-US" altLang="zh-TW" dirty="0" err="1"/>
                  <a:t>s,t</a:t>
                </a:r>
                <a:r>
                  <a:rPr lang="en-US" altLang="zh-TW" dirty="0"/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altLang="zh-TW" dirty="0"/>
                  <a:t>+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TW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f>
                      <m:fPr>
                        <m:ctrlPr>
                          <a:rPr lang="en-US" altLang="zh-TW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altLang="zh-TW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altLang="zh-TW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i="1" dirty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sSup>
                          <m:sSup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i="1" dirty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	=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U’(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h(</a:t>
                </a:r>
                <a:r>
                  <a:rPr lang="en-US" altLang="zh-TW" dirty="0" err="1">
                    <a:solidFill>
                      <a:srgbClr val="FF0000"/>
                    </a:solidFill>
                  </a:rPr>
                  <a:t>s,t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))*(-r)*n(s-K)</a:t>
                </a:r>
                <a:r>
                  <a:rPr lang="en-US" altLang="zh-TW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TW" dirty="0" smtClean="0"/>
                  <a:t>+</a:t>
                </a:r>
                <a:r>
                  <a:rPr lang="en-US" altLang="zh-TW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(r-</a:t>
                </a:r>
                <a14:m>
                  <m:oMath xmlns:m="http://schemas.openxmlformats.org/officeDocument/2006/math">
                    <m:r>
                      <a:rPr lang="zh-TW" altLang="en-US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zh-TW" dirty="0">
                    <a:solidFill>
                      <a:schemeClr val="accent5">
                        <a:lumMod val="75000"/>
                      </a:schemeClr>
                    </a:solidFill>
                  </a:rPr>
                  <a:t> )s[U’(h(</a:t>
                </a:r>
                <a:r>
                  <a:rPr lang="en-US" altLang="zh-TW" dirty="0" err="1">
                    <a:solidFill>
                      <a:schemeClr val="accent5">
                        <a:lumMod val="75000"/>
                      </a:schemeClr>
                    </a:solidFill>
                  </a:rPr>
                  <a:t>s,t</a:t>
                </a:r>
                <a:r>
                  <a:rPr lang="en-US" altLang="zh-TW" dirty="0">
                    <a:solidFill>
                      <a:schemeClr val="accent5">
                        <a:lumMod val="75000"/>
                      </a:schemeClr>
                    </a:solidFill>
                  </a:rPr>
                  <a:t>))*n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TW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]+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en-US" altLang="zh-TW" dirty="0" smtClean="0">
                        <a:solidFill>
                          <a:schemeClr val="accent6"/>
                        </a:solidFill>
                      </a:rPr>
                      <m:t>U</m:t>
                    </m:r>
                    <m:r>
                      <m:rPr>
                        <m:nor/>
                      </m:rPr>
                      <a:rPr lang="en-US" altLang="zh-TW" dirty="0" smtClean="0">
                        <a:solidFill>
                          <a:schemeClr val="accent6"/>
                        </a:solidFill>
                      </a:rPr>
                      <m:t>’(</m:t>
                    </m:r>
                    <m:r>
                      <m:rPr>
                        <m:nor/>
                      </m:rPr>
                      <a:rPr lang="en-US" altLang="zh-TW" dirty="0" smtClean="0">
                        <a:solidFill>
                          <a:schemeClr val="accent6"/>
                        </a:solidFill>
                      </a:rPr>
                      <m:t>h</m:t>
                    </m:r>
                    <m:r>
                      <m:rPr>
                        <m:nor/>
                      </m:rPr>
                      <a:rPr lang="en-US" altLang="zh-TW" dirty="0" smtClean="0">
                        <a:solidFill>
                          <a:schemeClr val="accent6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altLang="zh-TW" dirty="0" smtClean="0">
                        <a:solidFill>
                          <a:schemeClr val="accent6"/>
                        </a:solidFill>
                      </a:rPr>
                      <m:t>s</m:t>
                    </m:r>
                    <m:r>
                      <m:rPr>
                        <m:nor/>
                      </m:rPr>
                      <a:rPr lang="en-US" altLang="zh-TW" dirty="0" smtClean="0">
                        <a:solidFill>
                          <a:schemeClr val="accent6"/>
                        </a:solidFill>
                      </a:rPr>
                      <m:t>,</m:t>
                    </m:r>
                    <m:r>
                      <m:rPr>
                        <m:nor/>
                      </m:rPr>
                      <a:rPr lang="en-US" altLang="zh-TW" dirty="0" smtClean="0">
                        <a:solidFill>
                          <a:schemeClr val="accent6"/>
                        </a:solidFill>
                      </a:rPr>
                      <m:t>t</m:t>
                    </m:r>
                    <m:r>
                      <m:rPr>
                        <m:nor/>
                      </m:rPr>
                      <a:rPr lang="en-US" altLang="zh-TW" dirty="0" smtClean="0">
                        <a:solidFill>
                          <a:schemeClr val="accent6"/>
                        </a:solidFill>
                      </a:rPr>
                      <m:t>))∗</m:t>
                    </m:r>
                    <m:sSup>
                      <m:sSupPr>
                        <m:ctrlPr>
                          <a:rPr lang="en-US" altLang="zh-TW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TW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TW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]</m:t>
                    </m:r>
                    <m:sSup>
                      <m:sSup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dirty="0" smtClean="0"/>
              </a:p>
              <a:p>
                <a:r>
                  <a:rPr lang="en-US" altLang="zh-TW" dirty="0"/>
                  <a:t>	</a:t>
                </a:r>
                <a:r>
                  <a:rPr lang="en-US" altLang="zh-TW" dirty="0" smtClean="0"/>
                  <a:t>=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U’(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h(</a:t>
                </a:r>
                <a:r>
                  <a:rPr lang="en-US" altLang="zh-TW" dirty="0" err="1">
                    <a:solidFill>
                      <a:schemeClr val="tx1"/>
                    </a:solidFill>
                  </a:rPr>
                  <a:t>s,t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))*(</a:t>
                </a:r>
                <a:r>
                  <a:rPr lang="en-US" altLang="zh-TW" dirty="0" err="1" smtClean="0">
                    <a:solidFill>
                      <a:schemeClr val="tx1"/>
                    </a:solidFill>
                  </a:rPr>
                  <a:t>rK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zh-TW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altLang="zh-TW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)n</a:t>
                </a:r>
                <a:r>
                  <a:rPr lang="en-US" altLang="zh-TW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altLang="zh-TW" dirty="0">
                        <a:solidFill>
                          <a:schemeClr val="tx1"/>
                        </a:solidFill>
                      </a:rPr>
                      <m:t>U</m:t>
                    </m:r>
                    <m:r>
                      <m:rPr>
                        <m:nor/>
                      </m:rPr>
                      <a:rPr lang="en-US" altLang="zh-TW" dirty="0">
                        <a:solidFill>
                          <a:schemeClr val="tx1"/>
                        </a:solidFill>
                      </a:rPr>
                      <m:t>’(</m:t>
                    </m:r>
                    <m:r>
                      <m:rPr>
                        <m:nor/>
                      </m:rPr>
                      <a:rPr lang="en-US" altLang="zh-TW" dirty="0">
                        <a:solidFill>
                          <a:schemeClr val="tx1"/>
                        </a:solidFill>
                      </a:rPr>
                      <m:t>h</m:t>
                    </m:r>
                    <m:r>
                      <m:rPr>
                        <m:nor/>
                      </m:rPr>
                      <a:rPr lang="en-US" altLang="zh-TW" dirty="0">
                        <a:solidFill>
                          <a:schemeClr val="tx1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altLang="zh-TW" dirty="0">
                        <a:solidFill>
                          <a:schemeClr val="tx1"/>
                        </a:solidFill>
                      </a:rPr>
                      <m:t>s</m:t>
                    </m:r>
                    <m:r>
                      <m:rPr>
                        <m:nor/>
                      </m:rPr>
                      <a:rPr lang="en-US" altLang="zh-TW" dirty="0">
                        <a:solidFill>
                          <a:schemeClr val="tx1"/>
                        </a:solidFill>
                      </a:rPr>
                      <m:t>,</m:t>
                    </m:r>
                    <m:r>
                      <m:rPr>
                        <m:nor/>
                      </m:rPr>
                      <a:rPr lang="en-US" altLang="zh-TW" dirty="0">
                        <a:solidFill>
                          <a:schemeClr val="tx1"/>
                        </a:solidFill>
                      </a:rPr>
                      <m:t>t</m:t>
                    </m:r>
                    <m:r>
                      <m:rPr>
                        <m:nor/>
                      </m:rPr>
                      <a:rPr lang="en-US" altLang="zh-TW" dirty="0">
                        <a:solidFill>
                          <a:schemeClr val="tx1"/>
                        </a:solidFill>
                      </a:rPr>
                      <m:t>))∗</m:t>
                    </m:r>
                    <m:sSup>
                      <m:sSup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sSup>
                      <m:sSupPr>
                        <m:ctrlP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dirty="0"/>
              </a:p>
              <a:p>
                <a:endParaRPr lang="en-US" altLang="zh-TW" dirty="0"/>
              </a:p>
              <a:p>
                <a:r>
                  <a:rPr lang="zh-TW" altLang="en-US" dirty="0" smtClean="0"/>
                  <a:t>其中</a:t>
                </a:r>
                <a:r>
                  <a:rPr lang="en-US" altLang="zh-TW" dirty="0" smtClean="0"/>
                  <a:t>:</a:t>
                </a:r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g(</a:t>
                </a:r>
                <a:r>
                  <a:rPr lang="en-US" altLang="zh-TW" dirty="0" err="1" smtClean="0"/>
                  <a:t>s,t</a:t>
                </a:r>
                <a:r>
                  <a:rPr lang="en-US" altLang="zh-TW" dirty="0" smtClean="0"/>
                  <a:t>)=U(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TW" dirty="0"/>
                  <a:t>+</a:t>
                </a:r>
                <a:r>
                  <a:rPr lang="en-US" altLang="zh-TW" dirty="0" smtClean="0"/>
                  <a:t>W)</a:t>
                </a:r>
                <a:r>
                  <a:rPr lang="zh-TW" altLang="en-US" dirty="0" smtClean="0"/>
                  <a:t> </a:t>
                </a:r>
                <a:r>
                  <a:rPr lang="en-US" altLang="zh-TW" dirty="0"/>
                  <a:t>= g(h(</a:t>
                </a:r>
                <a:r>
                  <a:rPr lang="en-US" altLang="zh-TW" dirty="0" err="1"/>
                  <a:t>s,t</a:t>
                </a:r>
                <a:r>
                  <a:rPr lang="en-US" altLang="zh-TW" smtClean="0"/>
                  <a:t>))</a:t>
                </a:r>
                <a:endParaRPr lang="en-US" altLang="zh-TW" dirty="0" smtClean="0"/>
              </a:p>
              <a:p>
                <a:r>
                  <a:rPr lang="en-US" altLang="zh-TW" dirty="0"/>
                  <a:t>h(</a:t>
                </a:r>
                <a:r>
                  <a:rPr lang="en-US" altLang="zh-TW" dirty="0" err="1"/>
                  <a:t>s,t</a:t>
                </a:r>
                <a:r>
                  <a:rPr lang="en-US" altLang="zh-TW" dirty="0"/>
                  <a:t>)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TW" dirty="0" smtClean="0"/>
                  <a:t>+W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altLang="zh-TW" dirty="0" smtClean="0">
                    <a:solidFill>
                      <a:srgbClr val="FF0000"/>
                    </a:solidFill>
                  </a:rPr>
                  <a:t>=U’(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h(</a:t>
                </a:r>
                <a:r>
                  <a:rPr lang="en-US" altLang="zh-TW" dirty="0" err="1">
                    <a:solidFill>
                      <a:srgbClr val="FF0000"/>
                    </a:solidFill>
                  </a:rPr>
                  <a:t>s,t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))*(-r)*n(s-K)</a:t>
                </a:r>
                <a:r>
                  <a:rPr lang="en-US" altLang="zh-TW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r>
                      <a:rPr lang="zh-TW" altLang="en-US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TW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=r-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zh-TW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, </a:t>
                </a:r>
                <a:r>
                  <a:rPr lang="zh-TW" alt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因為這個是文章中的</a:t>
                </a:r>
                <a:r>
                  <a:rPr lang="en-US" altLang="zh-TW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special case</a:t>
                </a:r>
                <a:endParaRPr lang="en-US" altLang="zh-TW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r>
                  <a:rPr lang="en-US" altLang="zh-TW" dirty="0">
                    <a:solidFill>
                      <a:schemeClr val="accent5">
                        <a:lumMod val="75000"/>
                      </a:schemeClr>
                    </a:solidFill>
                  </a:rPr>
                  <a:t>(there is no market asset and </a:t>
                </a:r>
                <a:r>
                  <a:rPr lang="en-US" altLang="zh-TW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the</a:t>
                </a:r>
                <a:r>
                  <a:rPr lang="zh-TW" alt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altLang="zh-TW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executive </a:t>
                </a:r>
                <a:r>
                  <a:rPr lang="en-US" altLang="zh-TW" dirty="0">
                    <a:solidFill>
                      <a:schemeClr val="accent5">
                        <a:lumMod val="75000"/>
                      </a:schemeClr>
                    </a:solidFill>
                  </a:rPr>
                  <a:t>simply invests outside wealth in riskless bonds.</a:t>
                </a:r>
              </a:p>
              <a:p>
                <a:r>
                  <a:rPr lang="en-US" altLang="zh-TW" dirty="0">
                    <a:solidFill>
                      <a:schemeClr val="accent5">
                        <a:lumMod val="75000"/>
                      </a:schemeClr>
                    </a:solidFill>
                  </a:rPr>
                  <a:t>We also eliminate the risk premium on the stock</a:t>
                </a:r>
                <a:r>
                  <a:rPr lang="en-US" altLang="zh-TW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)</a:t>
                </a:r>
              </a:p>
              <a:p>
                <a:r>
                  <a:rPr lang="zh-TW" altLang="en-US" dirty="0">
                    <a:solidFill>
                      <a:schemeClr val="accent5">
                        <a:lumMod val="75000"/>
                      </a:schemeClr>
                    </a:solidFill>
                  </a:rPr>
                  <a:t>𝜇𝑆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altLang="zh-TW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altLang="zh-TW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=(</a:t>
                </a:r>
                <a:r>
                  <a:rPr lang="en-US" altLang="zh-TW" dirty="0">
                    <a:solidFill>
                      <a:schemeClr val="accent5">
                        <a:lumMod val="75000"/>
                      </a:schemeClr>
                    </a:solidFill>
                  </a:rPr>
                  <a:t>r-</a:t>
                </a:r>
                <a14:m>
                  <m:oMath xmlns:m="http://schemas.openxmlformats.org/officeDocument/2006/math">
                    <m:r>
                      <a:rPr lang="zh-TW" altLang="en-US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zh-TW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altLang="zh-TW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)s[</a:t>
                </a:r>
                <a:r>
                  <a:rPr lang="en-US" altLang="zh-TW" dirty="0">
                    <a:solidFill>
                      <a:schemeClr val="accent5">
                        <a:lumMod val="75000"/>
                      </a:schemeClr>
                    </a:solidFill>
                  </a:rPr>
                  <a:t>U’(h(</a:t>
                </a:r>
                <a:r>
                  <a:rPr lang="en-US" altLang="zh-TW" dirty="0" err="1">
                    <a:solidFill>
                      <a:schemeClr val="accent5">
                        <a:lumMod val="75000"/>
                      </a:schemeClr>
                    </a:solidFill>
                  </a:rPr>
                  <a:t>s,t</a:t>
                </a:r>
                <a:r>
                  <a:rPr lang="en-US" altLang="zh-TW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))*n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TW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]</a:t>
                </a:r>
              </a:p>
              <a:p>
                <a:r>
                  <a:rPr lang="en-US" altLang="zh-TW" dirty="0" smtClean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zh-TW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sSup>
                          <m:sSupPr>
                            <m:ctrlPr>
                              <a:rPr lang="en-US" altLang="zh-TW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TW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TW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TW" dirty="0" smtClean="0">
                    <a:solidFill>
                      <a:schemeClr val="accent6"/>
                    </a:solidFill>
                  </a:rPr>
                  <a:t>=U</a:t>
                </a:r>
                <a:r>
                  <a:rPr lang="en-US" altLang="zh-TW" dirty="0">
                    <a:solidFill>
                      <a:schemeClr val="accent6"/>
                    </a:solidFill>
                  </a:rPr>
                  <a:t>’(h(</a:t>
                </a:r>
                <a:r>
                  <a:rPr lang="en-US" altLang="zh-TW" dirty="0" err="1">
                    <a:solidFill>
                      <a:schemeClr val="accent6"/>
                    </a:solidFill>
                  </a:rPr>
                  <a:t>s,t</a:t>
                </a:r>
                <a:r>
                  <a:rPr lang="en-US" altLang="zh-TW" dirty="0" smtClean="0">
                    <a:solidFill>
                      <a:schemeClr val="accent6"/>
                    </a:solidFill>
                  </a:rPr>
                  <a:t>))*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TW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0663558" cy="4791696"/>
              </a:xfrm>
              <a:prstGeom prst="rect">
                <a:avLst/>
              </a:prstGeom>
              <a:blipFill>
                <a:blip r:embed="rId2"/>
                <a:stretch>
                  <a:fillRect l="-399"/>
                </a:stretch>
              </a:blipFill>
              <a:ln w="28575"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推導</a:t>
            </a:r>
            <a:r>
              <a:rPr lang="en-US" altLang="zh-TW" sz="4000" dirty="0" smtClean="0"/>
              <a:t>H(</a:t>
            </a:r>
            <a:r>
              <a:rPr lang="en-US" altLang="zh-TW" sz="4000" dirty="0" err="1" smtClean="0"/>
              <a:t>s,t</a:t>
            </a:r>
            <a:r>
              <a:rPr lang="en-US" altLang="zh-TW" sz="4000" dirty="0" smtClean="0"/>
              <a:t>)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51546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36" y="1820395"/>
            <a:ext cx="10335491" cy="262508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17236" y="951345"/>
            <a:ext cx="6493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 smtClean="0"/>
              <a:t>先說明為何</a:t>
            </a:r>
            <a:r>
              <a:rPr lang="en-US" altLang="zh-TW" sz="2800" dirty="0" smtClean="0"/>
              <a:t>call option </a:t>
            </a:r>
            <a:r>
              <a:rPr lang="zh-TW" altLang="en-US" sz="2800" dirty="0" smtClean="0"/>
              <a:t>存在持有上界</a:t>
            </a:r>
            <a:r>
              <a:rPr lang="en-US" altLang="zh-TW" sz="2800" dirty="0" smtClean="0"/>
              <a:t>?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923636" y="4791314"/>
                <a:ext cx="522778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兩個假設</a:t>
                </a:r>
                <a:r>
                  <a:rPr lang="en-US" altLang="zh-TW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endParaRPr lang="en-US" altLang="zh-TW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W&gt;</a:t>
                </a:r>
                <a:r>
                  <a:rPr lang="en-US" altLang="zh-TW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nK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𝒓𝑻</m:t>
                        </m:r>
                      </m:sup>
                    </m:sSup>
                  </m:oMath>
                </a14:m>
                <a:endParaRPr lang="en-US" altLang="zh-TW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is nonincreasing</a:t>
                </a:r>
                <a:endParaRPr lang="zh-TW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36" y="4791314"/>
                <a:ext cx="5227782" cy="1569660"/>
              </a:xfrm>
              <a:prstGeom prst="rect">
                <a:avLst/>
              </a:prstGeom>
              <a:blipFill>
                <a:blip r:embed="rId3"/>
                <a:stretch>
                  <a:fillRect l="-1867" t="-3113" b="-85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730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假設</a:t>
                </a:r>
                <a:r>
                  <a:rPr lang="en-US" altLang="zh-TW" dirty="0" smtClean="0"/>
                  <a:t>(1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TW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W&gt;</a:t>
                </a:r>
                <a:r>
                  <a:rPr lang="en-US" altLang="zh-TW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nK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𝒓𝑻</m:t>
                        </m:r>
                      </m:sup>
                    </m:sSup>
                  </m:oMath>
                </a14:m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</a:t>
                </a:r>
                <a:r>
                  <a:rPr lang="en-US" altLang="zh-TW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s,t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TW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maxE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{U[n(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-K)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+W]}</a:t>
                </a:r>
                <a:b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=</a:t>
                </a:r>
                <a:r>
                  <a:rPr lang="en-US" altLang="zh-TW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maxE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{U[n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+W-</a:t>
                </a:r>
                <a:r>
                  <a:rPr lang="en-US" altLang="zh-TW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nK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]}</a:t>
                </a:r>
              </a:p>
              <a:p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原因可能為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效用函數的定義域大於零，若不滿足</a:t>
                </a:r>
                <a:r>
                  <a:rPr lang="en-US" altLang="zh-TW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W&gt;</a:t>
                </a:r>
                <a:r>
                  <a:rPr lang="en-US" altLang="zh-TW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nK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𝒓𝑻</m:t>
                        </m:r>
                      </m:sup>
                    </m:sSup>
                  </m:oMath>
                </a14:m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，而計算期望值時可能包含到負值帶入效用函數。</a:t>
                </a:r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群組 9"/>
          <p:cNvGrpSpPr/>
          <p:nvPr/>
        </p:nvGrpSpPr>
        <p:grpSpPr>
          <a:xfrm>
            <a:off x="3325091" y="2669310"/>
            <a:ext cx="3498271" cy="424750"/>
            <a:chOff x="2484581" y="2697019"/>
            <a:chExt cx="3498271" cy="424750"/>
          </a:xfrm>
        </p:grpSpPr>
        <p:cxnSp>
          <p:nvCxnSpPr>
            <p:cNvPr id="5" name="直線接點 4"/>
            <p:cNvCxnSpPr/>
            <p:nvPr/>
          </p:nvCxnSpPr>
          <p:spPr>
            <a:xfrm flipV="1">
              <a:off x="2484581" y="2715491"/>
              <a:ext cx="1477819" cy="1847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/>
            <p:nvPr/>
          </p:nvCxnSpPr>
          <p:spPr>
            <a:xfrm flipV="1">
              <a:off x="4308762" y="2697019"/>
              <a:ext cx="1477819" cy="1847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字方塊 7"/>
            <p:cNvSpPr txBox="1"/>
            <p:nvPr/>
          </p:nvSpPr>
          <p:spPr>
            <a:xfrm>
              <a:off x="2669309" y="2724727"/>
              <a:ext cx="12930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uncertain</a:t>
              </a:r>
              <a:endPara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4311070" y="2752437"/>
              <a:ext cx="16717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Certain &gt;0</a:t>
              </a:r>
              <a:endPara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6042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推導設定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&gt;K</a:t>
                </a:r>
              </a:p>
              <a:p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,t) is a continuation point. Then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,t) is also a continuation point. </a:t>
                </a:r>
              </a:p>
              <a:p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u &gt;= t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denote the stock price process starting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time t and note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the optimal stopping time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feasible strategy if </a:t>
                </a:r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 r="-16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093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406236" cy="1325563"/>
          </a:xfrm>
        </p:spPr>
        <p:txBody>
          <a:bodyPr/>
          <a:lstStyle/>
          <a:p>
            <a:r>
              <a:rPr lang="zh-TW" altLang="en-US" dirty="0" smtClean="0"/>
              <a:t>推導</a:t>
            </a:r>
            <a:endParaRPr lang="zh-TW" altLang="en-US" dirty="0"/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19288"/>
            <a:ext cx="6185627" cy="331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9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322</Words>
  <Application>Microsoft Office PowerPoint</Application>
  <PresentationFormat>寬螢幕</PresentationFormat>
  <Paragraphs>140</Paragraphs>
  <Slides>25</Slides>
  <Notes>2</Notes>
  <HiddenSlides>1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2" baseType="lpstr">
      <vt:lpstr>新細明體</vt:lpstr>
      <vt:lpstr>Arial</vt:lpstr>
      <vt:lpstr>Calibri</vt:lpstr>
      <vt:lpstr>Calibri Light</vt:lpstr>
      <vt:lpstr>Cambria Math</vt:lpstr>
      <vt:lpstr>Times New Roman</vt:lpstr>
      <vt:lpstr>Office 佈景主題</vt:lpstr>
      <vt:lpstr>為何ESO會有上下界?</vt:lpstr>
      <vt:lpstr>PowerPoint 簡報</vt:lpstr>
      <vt:lpstr>符號定義</vt:lpstr>
      <vt:lpstr>推導 g(s,t) 隨機過程</vt:lpstr>
      <vt:lpstr>推導H(s,t)</vt:lpstr>
      <vt:lpstr>PowerPoint 簡報</vt:lpstr>
      <vt:lpstr>假設(1) W&gt;nKe^rT</vt:lpstr>
      <vt:lpstr>推導設定</vt:lpstr>
      <vt:lpstr>推導</vt:lpstr>
      <vt:lpstr>推導</vt:lpstr>
      <vt:lpstr>推導</vt:lpstr>
      <vt:lpstr>推導</vt:lpstr>
      <vt:lpstr>PowerPoint 簡報</vt:lpstr>
      <vt:lpstr>PowerPoint 簡報</vt:lpstr>
      <vt:lpstr>推導</vt:lpstr>
      <vt:lpstr>推導</vt:lpstr>
      <vt:lpstr>結論說明</vt:lpstr>
      <vt:lpstr>上述假設成立(H is nonincreasing)的情況</vt:lpstr>
      <vt:lpstr>假設不成立</vt:lpstr>
      <vt:lpstr>PowerPoint 簡報</vt:lpstr>
      <vt:lpstr>推導(持有下界)</vt:lpstr>
      <vt:lpstr>結論說明</vt:lpstr>
      <vt:lpstr>PowerPoint 簡報</vt:lpstr>
      <vt:lpstr>直觀想法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為何ESO會有上下界?</dc:title>
  <dc:creator>chou</dc:creator>
  <cp:lastModifiedBy>chou</cp:lastModifiedBy>
  <cp:revision>216</cp:revision>
  <dcterms:created xsi:type="dcterms:W3CDTF">2020-05-04T07:17:51Z</dcterms:created>
  <dcterms:modified xsi:type="dcterms:W3CDTF">2020-06-02T06:38:21Z</dcterms:modified>
</cp:coreProperties>
</file>